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69" d="100"/>
          <a:sy n="69" d="100"/>
        </p:scale>
        <p:origin x="9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48DA1B1-1FDC-4DFE-A557-C175DBB3EA86}"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5F6033-0DF9-4B14-941B-8E63ADD6F472}" type="slidenum">
              <a:rPr lang="en-US" smtClean="0"/>
              <a:t>‹#›</a:t>
            </a:fld>
            <a:endParaRPr lang="en-US"/>
          </a:p>
        </p:txBody>
      </p:sp>
    </p:spTree>
    <p:extLst>
      <p:ext uri="{BB962C8B-B14F-4D97-AF65-F5344CB8AC3E}">
        <p14:creationId xmlns:p14="http://schemas.microsoft.com/office/powerpoint/2010/main" val="777832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8DA1B1-1FDC-4DFE-A557-C175DBB3EA86}"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5F6033-0DF9-4B14-941B-8E63ADD6F472}" type="slidenum">
              <a:rPr lang="en-US" smtClean="0"/>
              <a:t>‹#›</a:t>
            </a:fld>
            <a:endParaRPr lang="en-US"/>
          </a:p>
        </p:txBody>
      </p:sp>
    </p:spTree>
    <p:extLst>
      <p:ext uri="{BB962C8B-B14F-4D97-AF65-F5344CB8AC3E}">
        <p14:creationId xmlns:p14="http://schemas.microsoft.com/office/powerpoint/2010/main" val="3145443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8DA1B1-1FDC-4DFE-A557-C175DBB3EA86}"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5F6033-0DF9-4B14-941B-8E63ADD6F472}" type="slidenum">
              <a:rPr lang="en-US" smtClean="0"/>
              <a:t>‹#›</a:t>
            </a:fld>
            <a:endParaRPr lang="en-US"/>
          </a:p>
        </p:txBody>
      </p:sp>
    </p:spTree>
    <p:extLst>
      <p:ext uri="{BB962C8B-B14F-4D97-AF65-F5344CB8AC3E}">
        <p14:creationId xmlns:p14="http://schemas.microsoft.com/office/powerpoint/2010/main" val="2461683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8DA1B1-1FDC-4DFE-A557-C175DBB3EA86}"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5F6033-0DF9-4B14-941B-8E63ADD6F472}" type="slidenum">
              <a:rPr lang="en-US" smtClean="0"/>
              <a:t>‹#›</a:t>
            </a:fld>
            <a:endParaRPr lang="en-US"/>
          </a:p>
        </p:txBody>
      </p:sp>
    </p:spTree>
    <p:extLst>
      <p:ext uri="{BB962C8B-B14F-4D97-AF65-F5344CB8AC3E}">
        <p14:creationId xmlns:p14="http://schemas.microsoft.com/office/powerpoint/2010/main" val="1855268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8DA1B1-1FDC-4DFE-A557-C175DBB3EA86}"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5F6033-0DF9-4B14-941B-8E63ADD6F472}" type="slidenum">
              <a:rPr lang="en-US" smtClean="0"/>
              <a:t>‹#›</a:t>
            </a:fld>
            <a:endParaRPr lang="en-US"/>
          </a:p>
        </p:txBody>
      </p:sp>
    </p:spTree>
    <p:extLst>
      <p:ext uri="{BB962C8B-B14F-4D97-AF65-F5344CB8AC3E}">
        <p14:creationId xmlns:p14="http://schemas.microsoft.com/office/powerpoint/2010/main" val="2492206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8DA1B1-1FDC-4DFE-A557-C175DBB3EA86}" type="datetimeFigureOut">
              <a:rPr lang="en-US" smtClean="0"/>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5F6033-0DF9-4B14-941B-8E63ADD6F472}" type="slidenum">
              <a:rPr lang="en-US" smtClean="0"/>
              <a:t>‹#›</a:t>
            </a:fld>
            <a:endParaRPr lang="en-US"/>
          </a:p>
        </p:txBody>
      </p:sp>
    </p:spTree>
    <p:extLst>
      <p:ext uri="{BB962C8B-B14F-4D97-AF65-F5344CB8AC3E}">
        <p14:creationId xmlns:p14="http://schemas.microsoft.com/office/powerpoint/2010/main" val="3845321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8DA1B1-1FDC-4DFE-A557-C175DBB3EA86}" type="datetimeFigureOut">
              <a:rPr lang="en-US" smtClean="0"/>
              <a:t>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5F6033-0DF9-4B14-941B-8E63ADD6F472}" type="slidenum">
              <a:rPr lang="en-US" smtClean="0"/>
              <a:t>‹#›</a:t>
            </a:fld>
            <a:endParaRPr lang="en-US"/>
          </a:p>
        </p:txBody>
      </p:sp>
    </p:spTree>
    <p:extLst>
      <p:ext uri="{BB962C8B-B14F-4D97-AF65-F5344CB8AC3E}">
        <p14:creationId xmlns:p14="http://schemas.microsoft.com/office/powerpoint/2010/main" val="744005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8DA1B1-1FDC-4DFE-A557-C175DBB3EA86}" type="datetimeFigureOut">
              <a:rPr lang="en-US" smtClean="0"/>
              <a:t>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5F6033-0DF9-4B14-941B-8E63ADD6F472}" type="slidenum">
              <a:rPr lang="en-US" smtClean="0"/>
              <a:t>‹#›</a:t>
            </a:fld>
            <a:endParaRPr lang="en-US"/>
          </a:p>
        </p:txBody>
      </p:sp>
    </p:spTree>
    <p:extLst>
      <p:ext uri="{BB962C8B-B14F-4D97-AF65-F5344CB8AC3E}">
        <p14:creationId xmlns:p14="http://schemas.microsoft.com/office/powerpoint/2010/main" val="941178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8DA1B1-1FDC-4DFE-A557-C175DBB3EA86}" type="datetimeFigureOut">
              <a:rPr lang="en-US" smtClean="0"/>
              <a:t>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5F6033-0DF9-4B14-941B-8E63ADD6F472}" type="slidenum">
              <a:rPr lang="en-US" smtClean="0"/>
              <a:t>‹#›</a:t>
            </a:fld>
            <a:endParaRPr lang="en-US"/>
          </a:p>
        </p:txBody>
      </p:sp>
    </p:spTree>
    <p:extLst>
      <p:ext uri="{BB962C8B-B14F-4D97-AF65-F5344CB8AC3E}">
        <p14:creationId xmlns:p14="http://schemas.microsoft.com/office/powerpoint/2010/main" val="2546181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48DA1B1-1FDC-4DFE-A557-C175DBB3EA86}" type="datetimeFigureOut">
              <a:rPr lang="en-US" smtClean="0"/>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5F6033-0DF9-4B14-941B-8E63ADD6F472}" type="slidenum">
              <a:rPr lang="en-US" smtClean="0"/>
              <a:t>‹#›</a:t>
            </a:fld>
            <a:endParaRPr lang="en-US"/>
          </a:p>
        </p:txBody>
      </p:sp>
    </p:spTree>
    <p:extLst>
      <p:ext uri="{BB962C8B-B14F-4D97-AF65-F5344CB8AC3E}">
        <p14:creationId xmlns:p14="http://schemas.microsoft.com/office/powerpoint/2010/main" val="1130134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48DA1B1-1FDC-4DFE-A557-C175DBB3EA86}" type="datetimeFigureOut">
              <a:rPr lang="en-US" smtClean="0"/>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5F6033-0DF9-4B14-941B-8E63ADD6F472}" type="slidenum">
              <a:rPr lang="en-US" smtClean="0"/>
              <a:t>‹#›</a:t>
            </a:fld>
            <a:endParaRPr lang="en-US"/>
          </a:p>
        </p:txBody>
      </p:sp>
    </p:spTree>
    <p:extLst>
      <p:ext uri="{BB962C8B-B14F-4D97-AF65-F5344CB8AC3E}">
        <p14:creationId xmlns:p14="http://schemas.microsoft.com/office/powerpoint/2010/main" val="2871844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8DA1B1-1FDC-4DFE-A557-C175DBB3EA86}" type="datetimeFigureOut">
              <a:rPr lang="en-US" smtClean="0"/>
              <a:t>1/3/2022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5F6033-0DF9-4B14-941B-8E63ADD6F472}" type="slidenum">
              <a:rPr lang="en-US" smtClean="0"/>
              <a:t>‹#›</a:t>
            </a:fld>
            <a:endParaRPr lang="en-US"/>
          </a:p>
        </p:txBody>
      </p:sp>
    </p:spTree>
    <p:extLst>
      <p:ext uri="{BB962C8B-B14F-4D97-AF65-F5344CB8AC3E}">
        <p14:creationId xmlns:p14="http://schemas.microsoft.com/office/powerpoint/2010/main" val="11641052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5.emf"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2.emf" /><Relationship Id="rId2" Type="http://schemas.openxmlformats.org/officeDocument/2006/relationships/image" Target="../media/image1.emf"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emf"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4.emf"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340677"/>
          </a:xfrm>
        </p:spPr>
        <p:txBody>
          <a:bodyPr>
            <a:normAutofit fontScale="90000"/>
          </a:bodyPr>
          <a:lstStyle/>
          <a:p>
            <a:r>
              <a:rPr lang="en-US" dirty="0"/>
              <a:t>Data Center Infrastructure</a:t>
            </a:r>
          </a:p>
        </p:txBody>
      </p:sp>
      <p:sp>
        <p:nvSpPr>
          <p:cNvPr id="3" name="Subtitle 2"/>
          <p:cNvSpPr>
            <a:spLocks noGrp="1"/>
          </p:cNvSpPr>
          <p:nvPr>
            <p:ph type="subTitle" idx="1"/>
          </p:nvPr>
        </p:nvSpPr>
        <p:spPr>
          <a:xfrm>
            <a:off x="1523999" y="1750423"/>
            <a:ext cx="9919063" cy="4519747"/>
          </a:xfrm>
        </p:spPr>
        <p:txBody>
          <a:bodyPr>
            <a:normAutofit/>
          </a:bodyPr>
          <a:lstStyle/>
          <a:p>
            <a:pPr marL="342900" indent="-342900" algn="just">
              <a:buFont typeface="Wingdings" panose="05000000000000000000" pitchFamily="2" charset="2"/>
              <a:buChar char="Ø"/>
            </a:pPr>
            <a:r>
              <a:rPr lang="en-US" dirty="0"/>
              <a:t>Organizations maintain data centers to provide centralized data processing capabilities across the enterprise.</a:t>
            </a:r>
          </a:p>
          <a:p>
            <a:pPr marL="342900" indent="-342900" algn="just">
              <a:buFont typeface="Wingdings" panose="05000000000000000000" pitchFamily="2" charset="2"/>
              <a:buChar char="Ø"/>
            </a:pPr>
            <a:r>
              <a:rPr lang="en-US" dirty="0"/>
              <a:t>Data centers store and manage large amounts of mission-critical data. </a:t>
            </a:r>
          </a:p>
          <a:p>
            <a:pPr marL="342900" indent="-342900" algn="just">
              <a:buFont typeface="Wingdings" panose="05000000000000000000" pitchFamily="2" charset="2"/>
              <a:buChar char="Ø"/>
            </a:pPr>
            <a:r>
              <a:rPr lang="en-US" dirty="0"/>
              <a:t>The data center infrastructure includes computers, storage systems, network devices, dedicated power backups, and environmental controls (such as air conditioning and fire suppression).</a:t>
            </a:r>
          </a:p>
          <a:p>
            <a:pPr marL="342900" indent="-342900" algn="just">
              <a:buFont typeface="Wingdings" panose="05000000000000000000" pitchFamily="2" charset="2"/>
              <a:buChar char="Ø"/>
            </a:pPr>
            <a:r>
              <a:rPr lang="en-US" dirty="0"/>
              <a:t>Large organizations often maintain more than one data center to distribute data processing workloads and provide backups in the event of a disaster</a:t>
            </a:r>
          </a:p>
          <a:p>
            <a:pPr marL="342900" indent="-342900" algn="just">
              <a:buFont typeface="Wingdings" panose="05000000000000000000" pitchFamily="2" charset="2"/>
              <a:buChar char="Ø"/>
            </a:pPr>
            <a:r>
              <a:rPr lang="en-US" dirty="0"/>
              <a:t>The storage requirements of a data center are met by a combination of various storage architectures.</a:t>
            </a:r>
          </a:p>
        </p:txBody>
      </p:sp>
    </p:spTree>
    <p:extLst>
      <p:ext uri="{BB962C8B-B14F-4D97-AF65-F5344CB8AC3E}">
        <p14:creationId xmlns:p14="http://schemas.microsoft.com/office/powerpoint/2010/main" val="905569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ILM Implementation</a:t>
            </a:r>
          </a:p>
        </p:txBody>
      </p:sp>
      <p:sp>
        <p:nvSpPr>
          <p:cNvPr id="3" name="Content Placeholder 2"/>
          <p:cNvSpPr>
            <a:spLocks noGrp="1"/>
          </p:cNvSpPr>
          <p:nvPr>
            <p:ph idx="1"/>
          </p:nvPr>
        </p:nvSpPr>
        <p:spPr/>
        <p:txBody>
          <a:bodyPr>
            <a:normAutofit fontScale="92500"/>
          </a:bodyPr>
          <a:lstStyle/>
          <a:p>
            <a:r>
              <a:rPr lang="en-US" b="1" i="1" dirty="0"/>
              <a:t>Classifying</a:t>
            </a:r>
            <a:r>
              <a:rPr lang="en-US" i="1" dirty="0"/>
              <a:t> </a:t>
            </a:r>
            <a:r>
              <a:rPr lang="en-US" dirty="0"/>
              <a:t>data and applications on the basis of business rules and policies</a:t>
            </a:r>
          </a:p>
          <a:p>
            <a:pPr marL="0" indent="0">
              <a:buNone/>
            </a:pPr>
            <a:r>
              <a:rPr lang="en-US" dirty="0"/>
              <a:t>to enable differentiated treatment of information</a:t>
            </a:r>
          </a:p>
          <a:p>
            <a:r>
              <a:rPr lang="en-US" dirty="0"/>
              <a:t> </a:t>
            </a:r>
            <a:r>
              <a:rPr lang="en-US" b="1" i="1" dirty="0"/>
              <a:t>Implementing</a:t>
            </a:r>
            <a:r>
              <a:rPr lang="en-US" i="1" dirty="0"/>
              <a:t> </a:t>
            </a:r>
            <a:r>
              <a:rPr lang="en-US" dirty="0"/>
              <a:t>policies by using information management tools, starting</a:t>
            </a:r>
          </a:p>
          <a:p>
            <a:r>
              <a:rPr lang="en-US" dirty="0"/>
              <a:t>from the creation of data and ending with its disposal</a:t>
            </a:r>
          </a:p>
          <a:p>
            <a:r>
              <a:rPr lang="en-US" b="1" i="1" dirty="0"/>
              <a:t>Managing</a:t>
            </a:r>
            <a:r>
              <a:rPr lang="en-US" i="1" dirty="0"/>
              <a:t> </a:t>
            </a:r>
            <a:r>
              <a:rPr lang="en-US" dirty="0"/>
              <a:t>the environment by using integrated tools to reduce operational</a:t>
            </a:r>
          </a:p>
          <a:p>
            <a:r>
              <a:rPr lang="en-US" dirty="0"/>
              <a:t>complexity</a:t>
            </a:r>
          </a:p>
          <a:p>
            <a:pPr marL="0" indent="0">
              <a:buNone/>
            </a:pPr>
            <a:r>
              <a:rPr lang="en-US" b="1" i="1" dirty="0"/>
              <a:t>Organizing</a:t>
            </a:r>
            <a:r>
              <a:rPr lang="en-US" i="1" dirty="0"/>
              <a:t> </a:t>
            </a:r>
            <a:r>
              <a:rPr lang="en-US" dirty="0"/>
              <a:t>storage resources in tiers to align the resources with data</a:t>
            </a:r>
          </a:p>
          <a:p>
            <a:r>
              <a:rPr lang="en-US" dirty="0"/>
              <a:t>classes, and storing information in the right type of infrastructure based</a:t>
            </a:r>
          </a:p>
          <a:p>
            <a:r>
              <a:rPr lang="en-US" dirty="0"/>
              <a:t>on the information’s current </a:t>
            </a:r>
            <a:r>
              <a:rPr lang="en-US" dirty="0" err="1"/>
              <a:t>valu</a:t>
            </a:r>
            <a:endParaRPr lang="en-US" dirty="0"/>
          </a:p>
        </p:txBody>
      </p:sp>
    </p:spTree>
    <p:extLst>
      <p:ext uri="{BB962C8B-B14F-4D97-AF65-F5344CB8AC3E}">
        <p14:creationId xmlns:p14="http://schemas.microsoft.com/office/powerpoint/2010/main" val="1073355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1675"/>
          </a:xfrm>
        </p:spPr>
        <p:txBody>
          <a:bodyPr/>
          <a:lstStyle/>
          <a:p>
            <a:r>
              <a:rPr lang="en-US" dirty="0"/>
              <a:t>ILM Implementation</a:t>
            </a:r>
          </a:p>
        </p:txBody>
      </p:sp>
      <p:pic>
        <p:nvPicPr>
          <p:cNvPr id="4" name="Content Placeholder 3"/>
          <p:cNvPicPr>
            <a:picLocks noGrp="1" noChangeAspect="1"/>
          </p:cNvPicPr>
          <p:nvPr>
            <p:ph idx="1"/>
          </p:nvPr>
        </p:nvPicPr>
        <p:blipFill>
          <a:blip r:embed="rId2"/>
          <a:stretch>
            <a:fillRect/>
          </a:stretch>
        </p:blipFill>
        <p:spPr>
          <a:xfrm>
            <a:off x="387927" y="1066801"/>
            <a:ext cx="10965873" cy="5458690"/>
          </a:xfrm>
          <a:prstGeom prst="rect">
            <a:avLst/>
          </a:prstGeom>
        </p:spPr>
      </p:pic>
    </p:spTree>
    <p:extLst>
      <p:ext uri="{BB962C8B-B14F-4D97-AF65-F5344CB8AC3E}">
        <p14:creationId xmlns:p14="http://schemas.microsoft.com/office/powerpoint/2010/main" val="1494748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ILM Benefits</a:t>
            </a:r>
          </a:p>
        </p:txBody>
      </p:sp>
      <p:sp>
        <p:nvSpPr>
          <p:cNvPr id="3" name="Content Placeholder 2"/>
          <p:cNvSpPr>
            <a:spLocks noGrp="1"/>
          </p:cNvSpPr>
          <p:nvPr>
            <p:ph idx="1"/>
          </p:nvPr>
        </p:nvSpPr>
        <p:spPr/>
        <p:txBody>
          <a:bodyPr>
            <a:normAutofit fontScale="92500" lnSpcReduction="10000"/>
          </a:bodyPr>
          <a:lstStyle/>
          <a:p>
            <a:r>
              <a:rPr lang="en-US" i="1" dirty="0"/>
              <a:t>Improved utilization </a:t>
            </a:r>
            <a:r>
              <a:rPr lang="en-US" dirty="0"/>
              <a:t>by using tiered storage platforms and increased visibility</a:t>
            </a:r>
          </a:p>
          <a:p>
            <a:r>
              <a:rPr lang="en-US" dirty="0"/>
              <a:t>of all enterprise information.</a:t>
            </a:r>
          </a:p>
          <a:p>
            <a:r>
              <a:rPr lang="en-US" dirty="0"/>
              <a:t>■■ </a:t>
            </a:r>
            <a:r>
              <a:rPr lang="en-US" i="1" dirty="0"/>
              <a:t>Simplified management </a:t>
            </a:r>
            <a:r>
              <a:rPr lang="en-US" dirty="0"/>
              <a:t>by integrating process steps and interfaces with</a:t>
            </a:r>
          </a:p>
          <a:p>
            <a:r>
              <a:rPr lang="en-US" dirty="0"/>
              <a:t>individual tools and by increasing automation.</a:t>
            </a:r>
          </a:p>
          <a:p>
            <a:r>
              <a:rPr lang="en-US" dirty="0"/>
              <a:t>■■ </a:t>
            </a:r>
            <a:r>
              <a:rPr lang="en-US" i="1" dirty="0"/>
              <a:t>A wider range of options </a:t>
            </a:r>
            <a:r>
              <a:rPr lang="en-US" dirty="0"/>
              <a:t>for backup, and recovery to balance the need for</a:t>
            </a:r>
          </a:p>
          <a:p>
            <a:r>
              <a:rPr lang="en-US" dirty="0"/>
              <a:t>business continuity.</a:t>
            </a:r>
          </a:p>
          <a:p>
            <a:r>
              <a:rPr lang="en-US" dirty="0"/>
              <a:t>■■</a:t>
            </a:r>
            <a:r>
              <a:rPr lang="en-US" i="1" dirty="0"/>
              <a:t>Maintaining compliance </a:t>
            </a:r>
            <a:r>
              <a:rPr lang="en-US" dirty="0"/>
              <a:t>by knowing what data needs to be </a:t>
            </a:r>
            <a:r>
              <a:rPr lang="en-US"/>
              <a:t>protected for what </a:t>
            </a:r>
            <a:r>
              <a:rPr lang="en-US" dirty="0"/>
              <a:t>length of time.</a:t>
            </a:r>
          </a:p>
        </p:txBody>
      </p:sp>
    </p:spTree>
    <p:extLst>
      <p:ext uri="{BB962C8B-B14F-4D97-AF65-F5344CB8AC3E}">
        <p14:creationId xmlns:p14="http://schemas.microsoft.com/office/powerpoint/2010/main" val="3579366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 Elements</a:t>
            </a:r>
          </a:p>
        </p:txBody>
      </p:sp>
      <p:sp>
        <p:nvSpPr>
          <p:cNvPr id="3" name="Content Placeholder 2"/>
          <p:cNvSpPr>
            <a:spLocks noGrp="1"/>
          </p:cNvSpPr>
          <p:nvPr>
            <p:ph idx="1"/>
          </p:nvPr>
        </p:nvSpPr>
        <p:spPr/>
        <p:txBody>
          <a:bodyPr/>
          <a:lstStyle/>
          <a:p>
            <a:r>
              <a:rPr lang="en-US" dirty="0"/>
              <a:t>Five core elements are essential for the basic functionality of a data center:</a:t>
            </a:r>
          </a:p>
          <a:p>
            <a:r>
              <a:rPr lang="en-US" b="1" dirty="0"/>
              <a:t>Application:</a:t>
            </a:r>
          </a:p>
          <a:p>
            <a:r>
              <a:rPr lang="en-US" b="1" dirty="0"/>
              <a:t>Database:</a:t>
            </a:r>
          </a:p>
          <a:p>
            <a:r>
              <a:rPr lang="en-US" b="1" dirty="0"/>
              <a:t>Server and operating system:</a:t>
            </a:r>
          </a:p>
          <a:p>
            <a:r>
              <a:rPr lang="en-US" b="1" dirty="0"/>
              <a:t>Network</a:t>
            </a:r>
          </a:p>
          <a:p>
            <a:r>
              <a:rPr lang="en-US" b="1" dirty="0"/>
              <a:t>Storage array:</a:t>
            </a:r>
          </a:p>
          <a:p>
            <a:endParaRPr lang="en-US" dirty="0"/>
          </a:p>
        </p:txBody>
      </p:sp>
    </p:spTree>
    <p:extLst>
      <p:ext uri="{BB962C8B-B14F-4D97-AF65-F5344CB8AC3E}">
        <p14:creationId xmlns:p14="http://schemas.microsoft.com/office/powerpoint/2010/main" val="635411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319313" y="613719"/>
            <a:ext cx="7265992" cy="2155607"/>
          </a:xfrm>
          <a:prstGeom prst="rect">
            <a:avLst/>
          </a:prstGeom>
        </p:spPr>
      </p:pic>
      <p:pic>
        <p:nvPicPr>
          <p:cNvPr id="5" name="Picture 4"/>
          <p:cNvPicPr>
            <a:picLocks noChangeAspect="1"/>
          </p:cNvPicPr>
          <p:nvPr/>
        </p:nvPicPr>
        <p:blipFill>
          <a:blip r:embed="rId3"/>
          <a:stretch>
            <a:fillRect/>
          </a:stretch>
        </p:blipFill>
        <p:spPr>
          <a:xfrm>
            <a:off x="640080" y="2769326"/>
            <a:ext cx="10032273" cy="4088674"/>
          </a:xfrm>
          <a:prstGeom prst="rect">
            <a:avLst/>
          </a:prstGeom>
        </p:spPr>
      </p:pic>
    </p:spTree>
    <p:extLst>
      <p:ext uri="{BB962C8B-B14F-4D97-AF65-F5344CB8AC3E}">
        <p14:creationId xmlns:p14="http://schemas.microsoft.com/office/powerpoint/2010/main" val="2755349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0532" y="116931"/>
            <a:ext cx="10515600" cy="1325563"/>
          </a:xfrm>
        </p:spPr>
        <p:txBody>
          <a:bodyPr/>
          <a:lstStyle/>
          <a:p>
            <a:r>
              <a:rPr lang="en-US" dirty="0"/>
              <a:t>Key Requirements for Data Center Elements</a:t>
            </a:r>
          </a:p>
        </p:txBody>
      </p:sp>
      <p:pic>
        <p:nvPicPr>
          <p:cNvPr id="4" name="Content Placeholder 3"/>
          <p:cNvPicPr>
            <a:picLocks noGrp="1" noChangeAspect="1"/>
          </p:cNvPicPr>
          <p:nvPr>
            <p:ph idx="1"/>
          </p:nvPr>
        </p:nvPicPr>
        <p:blipFill>
          <a:blip r:embed="rId2"/>
          <a:stretch>
            <a:fillRect/>
          </a:stretch>
        </p:blipFill>
        <p:spPr>
          <a:xfrm>
            <a:off x="1149532" y="1825625"/>
            <a:ext cx="9548948" cy="4351338"/>
          </a:xfrm>
          <a:prstGeom prst="rect">
            <a:avLst/>
          </a:prstGeom>
        </p:spPr>
      </p:pic>
    </p:spTree>
    <p:extLst>
      <p:ext uri="{BB962C8B-B14F-4D97-AF65-F5344CB8AC3E}">
        <p14:creationId xmlns:p14="http://schemas.microsoft.com/office/powerpoint/2010/main" val="3277098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Requirements for Data Center Elements</a:t>
            </a:r>
          </a:p>
        </p:txBody>
      </p:sp>
      <p:sp>
        <p:nvSpPr>
          <p:cNvPr id="3" name="Content Placeholder 2"/>
          <p:cNvSpPr>
            <a:spLocks noGrp="1"/>
          </p:cNvSpPr>
          <p:nvPr>
            <p:ph idx="1"/>
          </p:nvPr>
        </p:nvSpPr>
        <p:spPr/>
        <p:txBody>
          <a:bodyPr>
            <a:normAutofit fontScale="77500" lnSpcReduction="20000"/>
          </a:bodyPr>
          <a:lstStyle/>
          <a:p>
            <a:pPr algn="just"/>
            <a:r>
              <a:rPr lang="en-US" b="1" dirty="0"/>
              <a:t>Availability: </a:t>
            </a:r>
            <a:r>
              <a:rPr lang="en-US" dirty="0"/>
              <a:t>All data center elements should be designed to ensure accessibility.</a:t>
            </a:r>
          </a:p>
          <a:p>
            <a:pPr algn="just"/>
            <a:r>
              <a:rPr lang="en-US" dirty="0"/>
              <a:t>The inability of users to access data can have a significant negative impact on a business.</a:t>
            </a:r>
          </a:p>
          <a:p>
            <a:pPr algn="just"/>
            <a:r>
              <a:rPr lang="en-US" b="1" dirty="0"/>
              <a:t>Security: </a:t>
            </a:r>
            <a:r>
              <a:rPr lang="en-US" dirty="0"/>
              <a:t>Polices, procedures, and proper integration of the data center core elements that will prevent unauthorized access to information must be established.</a:t>
            </a:r>
          </a:p>
          <a:p>
            <a:pPr algn="just"/>
            <a:r>
              <a:rPr lang="en-US" dirty="0"/>
              <a:t> In addition to the security measures for client access, specific mechanisms must enable servers to access only their allocated resources on storage arrays.</a:t>
            </a:r>
          </a:p>
          <a:p>
            <a:pPr algn="just"/>
            <a:r>
              <a:rPr lang="en-US" b="1" dirty="0"/>
              <a:t>Scalability: </a:t>
            </a:r>
            <a:r>
              <a:rPr lang="en-US" dirty="0"/>
              <a:t>Data center operations should be able to allocate additional</a:t>
            </a:r>
          </a:p>
          <a:p>
            <a:pPr marL="0" indent="0" algn="just">
              <a:buNone/>
            </a:pPr>
            <a:r>
              <a:rPr lang="en-US" dirty="0"/>
              <a:t>  processing capabilities or storage on demand, without interrupting business</a:t>
            </a:r>
          </a:p>
          <a:p>
            <a:pPr marL="0" indent="0" algn="just">
              <a:buNone/>
            </a:pPr>
            <a:r>
              <a:rPr lang="en-US" dirty="0"/>
              <a:t>  operations. </a:t>
            </a:r>
          </a:p>
          <a:p>
            <a:pPr marL="0" indent="0" algn="just">
              <a:buNone/>
            </a:pPr>
            <a:r>
              <a:rPr lang="en-US" dirty="0"/>
              <a:t>Business growth often requires deploying more servers, new    applications, and additional databases. The storage solution should be able to grow with the business.</a:t>
            </a:r>
          </a:p>
        </p:txBody>
      </p:sp>
    </p:spTree>
    <p:extLst>
      <p:ext uri="{BB962C8B-B14F-4D97-AF65-F5344CB8AC3E}">
        <p14:creationId xmlns:p14="http://schemas.microsoft.com/office/powerpoint/2010/main" val="846268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300446"/>
            <a:ext cx="11062063" cy="5876517"/>
          </a:xfrm>
        </p:spPr>
        <p:txBody>
          <a:bodyPr>
            <a:normAutofit fontScale="92500" lnSpcReduction="10000"/>
          </a:bodyPr>
          <a:lstStyle/>
          <a:p>
            <a:pPr algn="just"/>
            <a:r>
              <a:rPr lang="en-US" b="1" dirty="0"/>
              <a:t>Performance: </a:t>
            </a:r>
            <a:r>
              <a:rPr lang="en-US" dirty="0"/>
              <a:t>All the core elements of the data center should be able to provide optimal performance and service all processing requests at high speed. The infrastructure should be able to support performance requirements.</a:t>
            </a:r>
          </a:p>
          <a:p>
            <a:pPr algn="just"/>
            <a:r>
              <a:rPr lang="en-US" b="1" dirty="0"/>
              <a:t>Data integrity: </a:t>
            </a:r>
            <a:r>
              <a:rPr lang="en-US" dirty="0"/>
              <a:t>Data integrity refers to mechanisms such as error correction codes or parity bits which ensure that data is written to disk exactly as it was received. Any variation in data during its retrieval implies </a:t>
            </a:r>
            <a:r>
              <a:rPr lang="en-US" dirty="0" err="1"/>
              <a:t>corruption,which</a:t>
            </a:r>
            <a:r>
              <a:rPr lang="en-US" dirty="0"/>
              <a:t> may affect the operations of the organization.</a:t>
            </a:r>
          </a:p>
          <a:p>
            <a:pPr algn="just"/>
            <a:r>
              <a:rPr lang="en-US" b="1" dirty="0"/>
              <a:t>Capacity: </a:t>
            </a:r>
            <a:r>
              <a:rPr lang="en-US" dirty="0"/>
              <a:t>Data center operations require adequate resources to store and process large amounts of data efficiently. When capacity requirements increase, the data center must be able to provide additional capacity without interrupting availability, or, at the very least, with minimal disruption. Capacity may be managed by reallocation of existing resources, </a:t>
            </a:r>
            <a:r>
              <a:rPr lang="en-US" dirty="0" err="1"/>
              <a:t>ratherthan</a:t>
            </a:r>
            <a:r>
              <a:rPr lang="en-US" dirty="0"/>
              <a:t> by adding new resources.</a:t>
            </a:r>
          </a:p>
          <a:p>
            <a:pPr algn="just"/>
            <a:r>
              <a:rPr lang="en-US" b="1" dirty="0"/>
              <a:t>Manageability: </a:t>
            </a:r>
            <a:r>
              <a:rPr lang="en-US" dirty="0"/>
              <a:t>A data center should perform all operations and activities in the most efficient manner. Manageability can be achieved through automation and the reduction of human (manual) intervention in common tasks.</a:t>
            </a:r>
          </a:p>
        </p:txBody>
      </p:sp>
    </p:spTree>
    <p:extLst>
      <p:ext uri="{BB962C8B-B14F-4D97-AF65-F5344CB8AC3E}">
        <p14:creationId xmlns:p14="http://schemas.microsoft.com/office/powerpoint/2010/main" val="3217668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Challenges in Managing Information</a:t>
            </a:r>
          </a:p>
        </p:txBody>
      </p:sp>
      <p:sp>
        <p:nvSpPr>
          <p:cNvPr id="3" name="Content Placeholder 2"/>
          <p:cNvSpPr>
            <a:spLocks noGrp="1"/>
          </p:cNvSpPr>
          <p:nvPr>
            <p:ph idx="1"/>
          </p:nvPr>
        </p:nvSpPr>
        <p:spPr/>
        <p:txBody>
          <a:bodyPr/>
          <a:lstStyle/>
          <a:p>
            <a:r>
              <a:rPr lang="en-US" b="1" dirty="0"/>
              <a:t>Exploding digital universe</a:t>
            </a:r>
          </a:p>
          <a:p>
            <a:endParaRPr lang="en-US" b="1" dirty="0"/>
          </a:p>
          <a:p>
            <a:r>
              <a:rPr lang="en-US" b="1" dirty="0"/>
              <a:t>Increasing dependency on information</a:t>
            </a:r>
          </a:p>
          <a:p>
            <a:endParaRPr lang="en-US" b="1" dirty="0"/>
          </a:p>
          <a:p>
            <a:r>
              <a:rPr lang="en-US" b="1" dirty="0"/>
              <a:t>Changing value of information</a:t>
            </a:r>
            <a:endParaRPr lang="en-US" dirty="0"/>
          </a:p>
        </p:txBody>
      </p:sp>
    </p:spTree>
    <p:extLst>
      <p:ext uri="{BB962C8B-B14F-4D97-AF65-F5344CB8AC3E}">
        <p14:creationId xmlns:p14="http://schemas.microsoft.com/office/powerpoint/2010/main" val="1266450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Lifecycle</a:t>
            </a:r>
          </a:p>
        </p:txBody>
      </p:sp>
      <p:pic>
        <p:nvPicPr>
          <p:cNvPr id="4" name="Content Placeholder 3"/>
          <p:cNvPicPr>
            <a:picLocks noGrp="1" noChangeAspect="1"/>
          </p:cNvPicPr>
          <p:nvPr>
            <p:ph idx="1"/>
          </p:nvPr>
        </p:nvPicPr>
        <p:blipFill>
          <a:blip r:embed="rId2"/>
          <a:stretch>
            <a:fillRect/>
          </a:stretch>
        </p:blipFill>
        <p:spPr>
          <a:xfrm>
            <a:off x="734291" y="1510147"/>
            <a:ext cx="10390909" cy="4540362"/>
          </a:xfrm>
          <a:prstGeom prst="rect">
            <a:avLst/>
          </a:prstGeom>
        </p:spPr>
      </p:pic>
    </p:spTree>
    <p:extLst>
      <p:ext uri="{BB962C8B-B14F-4D97-AF65-F5344CB8AC3E}">
        <p14:creationId xmlns:p14="http://schemas.microsoft.com/office/powerpoint/2010/main" val="926752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Lifecycle Management</a:t>
            </a:r>
          </a:p>
        </p:txBody>
      </p:sp>
      <p:sp>
        <p:nvSpPr>
          <p:cNvPr id="3" name="Content Placeholder 2"/>
          <p:cNvSpPr>
            <a:spLocks noGrp="1"/>
          </p:cNvSpPr>
          <p:nvPr>
            <p:ph idx="1"/>
          </p:nvPr>
        </p:nvSpPr>
        <p:spPr/>
        <p:txBody>
          <a:bodyPr/>
          <a:lstStyle/>
          <a:p>
            <a:r>
              <a:rPr lang="en-US" i="1" dirty="0"/>
              <a:t>Information lifecycle management (ILM) </a:t>
            </a:r>
            <a:r>
              <a:rPr lang="en-US" dirty="0"/>
              <a:t>is a proactive strategy that enables </a:t>
            </a:r>
            <a:r>
              <a:rPr lang="en-US" dirty="0" err="1"/>
              <a:t>anIT</a:t>
            </a:r>
            <a:r>
              <a:rPr lang="en-US" dirty="0"/>
              <a:t> organization to effectively manage the data throughout its lifecycle, based on predefined business policies.</a:t>
            </a:r>
          </a:p>
          <a:p>
            <a:r>
              <a:rPr lang="en-US" dirty="0"/>
              <a:t>An ILM strategy should include the following characteristics</a:t>
            </a:r>
          </a:p>
          <a:p>
            <a:r>
              <a:rPr lang="en-US" b="1" dirty="0"/>
              <a:t>Business-centric:</a:t>
            </a:r>
          </a:p>
          <a:p>
            <a:r>
              <a:rPr lang="en-US" b="1" dirty="0"/>
              <a:t>Centrally managed</a:t>
            </a:r>
          </a:p>
          <a:p>
            <a:r>
              <a:rPr lang="en-US" b="1" dirty="0"/>
              <a:t>Policy-based</a:t>
            </a:r>
          </a:p>
          <a:p>
            <a:r>
              <a:rPr lang="en-US" b="1" dirty="0"/>
              <a:t>Heterogeneous:</a:t>
            </a:r>
          </a:p>
          <a:p>
            <a:r>
              <a:rPr lang="en-US" b="1" dirty="0"/>
              <a:t>Optimized</a:t>
            </a:r>
            <a:endParaRPr lang="en-US" dirty="0"/>
          </a:p>
        </p:txBody>
      </p:sp>
    </p:spTree>
    <p:extLst>
      <p:ext uri="{BB962C8B-B14F-4D97-AF65-F5344CB8AC3E}">
        <p14:creationId xmlns:p14="http://schemas.microsoft.com/office/powerpoint/2010/main" val="17238360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397</TotalTime>
  <Words>672</Words>
  <Application>Microsoft Office PowerPoint</Application>
  <PresentationFormat>Widescreen</PresentationFormat>
  <Paragraphs>61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Data Center Infrastructure</vt:lpstr>
      <vt:lpstr>Core Elements</vt:lpstr>
      <vt:lpstr>PowerPoint Presentation</vt:lpstr>
      <vt:lpstr>Key Requirements for Data Center Elements</vt:lpstr>
      <vt:lpstr>Key Requirements for Data Center Elements</vt:lpstr>
      <vt:lpstr>PowerPoint Presentation</vt:lpstr>
      <vt:lpstr>Key Challenges in Managing Information</vt:lpstr>
      <vt:lpstr>Information Lifecycle</vt:lpstr>
      <vt:lpstr>Information Lifecycle Management</vt:lpstr>
      <vt:lpstr>ILM Implementation</vt:lpstr>
      <vt:lpstr>ILM Implementation</vt:lpstr>
      <vt:lpstr>ILM Benefits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Center Infrastructure</dc:title>
  <dc:creator>admin</dc:creator>
  <cp:lastModifiedBy>Arati S</cp:lastModifiedBy>
  <cp:revision>10</cp:revision>
  <dcterms:created xsi:type="dcterms:W3CDTF">2021-10-28T03:56:35Z</dcterms:created>
  <dcterms:modified xsi:type="dcterms:W3CDTF">2022-01-03T14:52:36Z</dcterms:modified>
</cp:coreProperties>
</file>