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10" Type="http://schemas.openxmlformats.org/officeDocument/2006/relationships/theme" Target="theme/theme3.xml" /><Relationship Id="rId4" Type="http://schemas.openxmlformats.org/officeDocument/2006/relationships/presProps" Target="presProps.xml" /><Relationship Id="rId9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BB0B82-BD61-412F-8A89-CED7BA5848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Copyright © 2009 EMC Corporation. Do not Copy - All Rights Reserved.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9D4BC5DD-B167-439B-949F-DE2F9B1A9D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DD1EC3C-734E-42C0-B616-C7262F58A8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2FAF9AD-E54A-48BC-9F58-3318A78279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640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Network-Attached Storage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32DD72-2693-4420-8C91-173125568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9C37A95-1CD2-417A-9401-7629B0EC66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1503F99-8348-4B0C-A771-16830E06ED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Copyright © 2009 EMC Corporation. Do not Copy - All Rights Reserved.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98077C52-96AC-4D0D-AE3A-217252BE8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</a:rPr>
              <a:t>Network-Attached Storage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D77F6513-878D-4FC5-B1DE-E2E8343CD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580"/>
              </a:buClr>
              <a:buFont typeface="Wingdings" panose="05000000000000000000" pitchFamily="2" charset="2"/>
              <a:defRPr sz="2200">
                <a:solidFill>
                  <a:srgbClr val="003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F63F50-A419-4F44-8434-4218E8763D32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528847E7-C962-441C-9FBB-0D5691C4C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8975" y="457200"/>
            <a:ext cx="5480050" cy="4110038"/>
          </a:xfrm>
          <a:ln/>
        </p:spPr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EBB6B038-94FC-421B-AC7A-B2B9C8366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3207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DB80-28AC-42B5-8112-BF7F4175B0E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C1E-2466-4CD5-B058-7B3F96686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2D24E8-D3B6-4FFD-87E6-95BF97C5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5425" y="584200"/>
            <a:ext cx="870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0272FF-F621-4F19-82D3-7B60F7DC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7988"/>
            <a:ext cx="1938338" cy="23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47033" anchor="b"/>
          <a:lstStyle/>
          <a:p>
            <a:pPr algn="r" defTabSz="941388" eaLnBrk="0" hangingPunct="0">
              <a:spcBef>
                <a:spcPct val="0"/>
              </a:spcBef>
              <a:buClrTx/>
              <a:buFontTx/>
              <a:buNone/>
              <a:defRPr/>
            </a:pPr>
            <a:endParaRPr lang="en-US" sz="9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8AD4BD-1091-4101-BE90-11934EEB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33488"/>
            <a:ext cx="870585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A7537EAC-4461-42E1-AB5E-153E2C78DB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4800" y="6680200"/>
            <a:ext cx="2233613" cy="152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/>
          <a:lstStyle>
            <a:lvl1pPr algn="l">
              <a:spcBef>
                <a:spcPct val="0"/>
              </a:spcBef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spcBef>
                <a:spcPct val="0"/>
              </a:spcBef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spcBef>
                <a:spcPct val="0"/>
              </a:spcBef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spcBef>
                <a:spcPct val="0"/>
              </a:spcBef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spcBef>
                <a:spcPct val="0"/>
              </a:spcBef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90025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800"/>
              <a:t>© 2009 EMC Corporation. All rights reserved.</a:t>
            </a:r>
          </a:p>
        </p:txBody>
      </p:sp>
      <p:pic>
        <p:nvPicPr>
          <p:cNvPr id="1030" name="Picture 6" descr="EES_banner06">
            <a:extLst>
              <a:ext uri="{FF2B5EF4-FFF2-40B4-BE49-F238E27FC236}">
                <a16:creationId xmlns:a16="http://schemas.microsoft.com/office/drawing/2014/main" id="{807D69A8-CE1E-4955-832F-91BFAD72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6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 algn="l" defTabSz="941388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+mj-lt"/>
          <a:ea typeface="+mj-ea"/>
          <a:cs typeface="+mj-cs"/>
        </a:defRPr>
      </a:lvl1pPr>
      <a:lvl2pPr algn="l" defTabSz="941388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2pPr>
      <a:lvl3pPr algn="l" defTabSz="941388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3pPr>
      <a:lvl4pPr algn="l" defTabSz="941388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4pPr>
      <a:lvl5pPr algn="l" defTabSz="941388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5pPr>
      <a:lvl6pPr marL="457200" algn="l" defTabSz="941388" rtl="0" fontAlgn="base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6pPr>
      <a:lvl7pPr marL="914400" algn="l" defTabSz="941388" rtl="0" fontAlgn="base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7pPr>
      <a:lvl8pPr marL="1371600" algn="l" defTabSz="941388" rtl="0" fontAlgn="base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8pPr>
      <a:lvl9pPr marL="1828800" algn="l" defTabSz="941388" rtl="0" fontAlgn="base">
        <a:spcBef>
          <a:spcPct val="0"/>
        </a:spcBef>
        <a:spcAft>
          <a:spcPct val="0"/>
        </a:spcAft>
        <a:defRPr sz="2800" b="1" i="1">
          <a:solidFill>
            <a:srgbClr val="003580"/>
          </a:solidFill>
          <a:latin typeface="Calibri" pitchFamily="34" charset="0"/>
          <a:cs typeface="Arial" charset="0"/>
        </a:defRPr>
      </a:lvl9pPr>
    </p:titleStyle>
    <p:bodyStyle>
      <a:lvl1pPr marL="234950" indent="-234950" algn="l" defTabSz="890588" rtl="0" eaLnBrk="0" fontAlgn="base" hangingPunct="0">
        <a:spcBef>
          <a:spcPct val="50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2600">
          <a:solidFill>
            <a:schemeClr val="tx2"/>
          </a:solidFill>
          <a:latin typeface="+mn-lt"/>
          <a:ea typeface="+mn-ea"/>
          <a:cs typeface="+mn-cs"/>
        </a:defRPr>
      </a:lvl1pPr>
      <a:lvl2pPr marL="568325" indent="-219075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2100">
          <a:solidFill>
            <a:schemeClr val="tx2"/>
          </a:solidFill>
          <a:latin typeface="+mn-lt"/>
          <a:cs typeface="+mn-cs"/>
        </a:defRPr>
      </a:lvl2pPr>
      <a:lvl3pPr marL="908050" indent="-2222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900">
          <a:solidFill>
            <a:schemeClr val="tx2"/>
          </a:solidFill>
          <a:latin typeface="+mn-lt"/>
          <a:cs typeface="+mn-cs"/>
        </a:defRPr>
      </a:lvl3pPr>
      <a:lvl4pPr marL="125730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600">
          <a:solidFill>
            <a:schemeClr val="tx2"/>
          </a:solidFill>
          <a:latin typeface="+mn-lt"/>
          <a:cs typeface="+mn-cs"/>
        </a:defRPr>
      </a:lvl4pPr>
      <a:lvl5pPr marL="160655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400">
          <a:solidFill>
            <a:schemeClr val="tx2"/>
          </a:solidFill>
          <a:latin typeface="+mn-lt"/>
          <a:cs typeface="+mn-cs"/>
        </a:defRPr>
      </a:lvl5pPr>
      <a:lvl6pPr marL="206375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400">
          <a:solidFill>
            <a:schemeClr val="tx2"/>
          </a:solidFill>
          <a:latin typeface="+mn-lt"/>
          <a:cs typeface="+mn-cs"/>
        </a:defRPr>
      </a:lvl6pPr>
      <a:lvl7pPr marL="252095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400">
          <a:solidFill>
            <a:schemeClr val="tx2"/>
          </a:solidFill>
          <a:latin typeface="+mn-lt"/>
          <a:cs typeface="+mn-cs"/>
        </a:defRPr>
      </a:lvl7pPr>
      <a:lvl8pPr marL="297815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400">
          <a:solidFill>
            <a:schemeClr val="tx2"/>
          </a:solidFill>
          <a:latin typeface="+mn-lt"/>
          <a:cs typeface="+mn-cs"/>
        </a:defRPr>
      </a:lvl8pPr>
      <a:lvl9pPr marL="3435350" indent="-234950" algn="l" defTabSz="890588" rtl="0" eaLnBrk="0" fontAlgn="base" hangingPunct="0">
        <a:spcBef>
          <a:spcPct val="25000"/>
        </a:spcBef>
        <a:spcAft>
          <a:spcPct val="0"/>
        </a:spcAft>
        <a:buClr>
          <a:srgbClr val="003580"/>
        </a:buClr>
        <a:buChar char="o"/>
        <a:tabLst>
          <a:tab pos="6985000" algn="l"/>
          <a:tab pos="7185025" algn="l"/>
          <a:tab pos="7837488" algn="l"/>
        </a:tabLst>
        <a:defRPr sz="14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DB80-28AC-42B5-8112-BF7F4175B0E3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2C1E-2466-4CD5-B058-7B3F96686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MTBF-mean-time-between-failures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A343F5-6300-4719-8E37-7EE7F3164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Sharing Environment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2BD402D-5C83-428F-9D45-41CB7CA6F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File system is a structured way of storing and organizing data files</a:t>
            </a:r>
          </a:p>
          <a:p>
            <a:r>
              <a:rPr lang="en-US" altLang="en-US"/>
              <a:t>File Sharing</a:t>
            </a:r>
          </a:p>
          <a:p>
            <a:pPr lvl="1"/>
            <a:r>
              <a:rPr lang="en-US" altLang="en-US"/>
              <a:t>Storing and accessing data files over network </a:t>
            </a:r>
          </a:p>
          <a:p>
            <a:pPr lvl="1"/>
            <a:r>
              <a:rPr lang="en-US" altLang="en-US"/>
              <a:t>File system must be mounted in order to access files</a:t>
            </a:r>
          </a:p>
          <a:p>
            <a:r>
              <a:rPr lang="en-US" altLang="en-US"/>
              <a:t>Traditional </a:t>
            </a:r>
            <a:r>
              <a:rPr lang="en-US" altLang="en-US" i="1"/>
              <a:t>client/server model,</a:t>
            </a:r>
            <a:r>
              <a:rPr lang="en-US" altLang="en-US"/>
              <a:t> implemented with file-sharing protocols for remote file sharing</a:t>
            </a:r>
          </a:p>
          <a:p>
            <a:pPr lvl="1"/>
            <a:r>
              <a:rPr lang="en-US" altLang="en-US"/>
              <a:t>Example: FTP, CIFS (also known as SMB), NFS, DFS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RAID 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 works by placing data on multiple disks and allowing input/output (I/O) operations to overlap in a balanced way, improving performance. </a:t>
            </a:r>
          </a:p>
          <a:p>
            <a:r>
              <a:rPr lang="en-US" dirty="0"/>
              <a:t>Because using multiple disks increases the </a:t>
            </a:r>
            <a:r>
              <a:rPr lang="en-US" dirty="0">
                <a:hlinkClick r:id="rId2"/>
              </a:rPr>
              <a:t>mean time between failures</a:t>
            </a:r>
            <a:r>
              <a:rPr lang="en-US" dirty="0"/>
              <a:t>, storing data redundantly also increases fault tolerance</a:t>
            </a:r>
          </a:p>
          <a:p>
            <a:r>
              <a:rPr lang="en-US" dirty="0"/>
              <a:t>RAID arrays appear to the operating system (OS) as a single logical drive.</a:t>
            </a:r>
          </a:p>
        </p:txBody>
      </p:sp>
    </p:spTree>
    <p:extLst>
      <p:ext uri="{BB962C8B-B14F-4D97-AF65-F5344CB8AC3E}">
        <p14:creationId xmlns:p14="http://schemas.microsoft.com/office/powerpoint/2010/main" val="2388271307"/>
      </p:ext>
    </p:extLst>
  </p:cSld>
  <p:clrMapOvr>
    <a:masterClrMapping/>
  </p:clrMapOvr>
</p:sld>
</file>

<file path=ppt/theme/theme1.xml><?xml version="1.0" encoding="utf-8"?>
<a:theme xmlns:a="http://schemas.openxmlformats.org/drawingml/2006/main" name="2_EAA_Template">
  <a:themeElements>
    <a:clrScheme name="2_EAA_Template 14">
      <a:dk1>
        <a:srgbClr val="003580"/>
      </a:dk1>
      <a:lt1>
        <a:srgbClr val="FFFFFF"/>
      </a:lt1>
      <a:dk2>
        <a:srgbClr val="003580"/>
      </a:dk2>
      <a:lt2>
        <a:srgbClr val="C7BD8A"/>
      </a:lt2>
      <a:accent1>
        <a:srgbClr val="E0AD12"/>
      </a:accent1>
      <a:accent2>
        <a:srgbClr val="D97300"/>
      </a:accent2>
      <a:accent3>
        <a:srgbClr val="FFFFFF"/>
      </a:accent3>
      <a:accent4>
        <a:srgbClr val="002C6C"/>
      </a:accent4>
      <a:accent5>
        <a:srgbClr val="EDD3AA"/>
      </a:accent5>
      <a:accent6>
        <a:srgbClr val="C46800"/>
      </a:accent6>
      <a:hlink>
        <a:srgbClr val="5274A6"/>
      </a:hlink>
      <a:folHlink>
        <a:srgbClr val="A1A646"/>
      </a:folHlink>
    </a:clrScheme>
    <a:fontScheme name="2_EAA_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54013" marR="0" indent="-354013" algn="ctr" defTabSz="9413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580"/>
          </a:buClr>
          <a:buSzTx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035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54013" marR="0" indent="-354013" algn="ctr" defTabSz="9413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580"/>
          </a:buClr>
          <a:buSzTx/>
          <a:buFont typeface="Wingdings" pitchFamily="2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0358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EAA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AA_Template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12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AA_Template 14">
        <a:dk1>
          <a:srgbClr val="003580"/>
        </a:dk1>
        <a:lt1>
          <a:srgbClr val="FFFFFF"/>
        </a:lt1>
        <a:dk2>
          <a:srgbClr val="003580"/>
        </a:dk2>
        <a:lt2>
          <a:srgbClr val="C7BD8A"/>
        </a:lt2>
        <a:accent1>
          <a:srgbClr val="E0AD12"/>
        </a:accent1>
        <a:accent2>
          <a:srgbClr val="D97300"/>
        </a:accent2>
        <a:accent3>
          <a:srgbClr val="FFFFFF"/>
        </a:accent3>
        <a:accent4>
          <a:srgbClr val="002C6C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3315</Words>
  <Application>Microsoft Office PowerPoint</Application>
  <PresentationFormat>Widescreen</PresentationFormat>
  <Paragraphs>288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RAID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</dc:title>
  <dc:creator>admin</dc:creator>
  <cp:lastModifiedBy>Arati S</cp:lastModifiedBy>
  <cp:revision>43</cp:revision>
  <dcterms:created xsi:type="dcterms:W3CDTF">2021-11-10T10:52:02Z</dcterms:created>
  <dcterms:modified xsi:type="dcterms:W3CDTF">2022-01-03T15:05:00Z</dcterms:modified>
</cp:coreProperties>
</file>