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2" r:id="rId5"/>
    <p:sldId id="275"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1" r:id="rId43"/>
    <p:sldId id="302" r:id="rId44"/>
    <p:sldId id="303" r:id="rId45"/>
    <p:sldId id="304" r:id="rId46"/>
    <p:sldId id="305" r:id="rId47"/>
    <p:sldId id="306" r:id="rId48"/>
    <p:sldId id="307" r:id="rId49"/>
    <p:sldId id="308" r:id="rId50"/>
    <p:sldId id="309" r:id="rId51"/>
    <p:sldId id="310" r:id="rId52"/>
    <p:sldId id="311"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742760E-8DCB-4895-A4A4-93CD1E118223}" type="datetimeFigureOut">
              <a:rPr lang="en-US"/>
              <a:pPr>
                <a:defRPr/>
              </a:pPr>
              <a:t>2/23/2023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3BBB447-17F4-422D-AF7B-6C9D47677BBE}" type="slidenum">
              <a:rPr lang="en-US"/>
              <a:pPr>
                <a:defRPr/>
              </a:pPr>
              <a:t>‹#›</a:t>
            </a:fld>
            <a:endParaRPr lang="en-US" dirty="0"/>
          </a:p>
        </p:txBody>
      </p:sp>
    </p:spTree>
    <p:extLst>
      <p:ext uri="{BB962C8B-B14F-4D97-AF65-F5344CB8AC3E}">
        <p14:creationId xmlns:p14="http://schemas.microsoft.com/office/powerpoint/2010/main" val="881353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3BBB447-17F4-422D-AF7B-6C9D47677BBE}" type="slidenum">
              <a:rPr lang="en-US" smtClean="0"/>
              <a:pPr>
                <a:defRPr/>
              </a:pPr>
              <a:t>1</a:t>
            </a:fld>
            <a:endParaRPr lang="en-US" dirty="0"/>
          </a:p>
        </p:txBody>
      </p:sp>
    </p:spTree>
    <p:extLst>
      <p:ext uri="{BB962C8B-B14F-4D97-AF65-F5344CB8AC3E}">
        <p14:creationId xmlns:p14="http://schemas.microsoft.com/office/powerpoint/2010/main" val="109774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276021-8DA4-451E-A2EB-3032033CADCE}" type="slidenum">
              <a:rPr lang="en-US" smtClean="0"/>
              <a:pPr/>
              <a:t>23</a:t>
            </a:fld>
            <a:endParaRPr lang="en-US"/>
          </a:p>
        </p:txBody>
      </p:sp>
    </p:spTree>
    <p:extLst>
      <p:ext uri="{BB962C8B-B14F-4D97-AF65-F5344CB8AC3E}">
        <p14:creationId xmlns:p14="http://schemas.microsoft.com/office/powerpoint/2010/main" val="239046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BEA09C5-AF59-4F83-B98A-6541464E46EB}" type="slidenum">
              <a:rPr lang="en-US" smtClean="0"/>
              <a:pPr/>
              <a:t>41</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48849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63DA5C8-73EC-4620-B00A-B4B233C4A641}"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9614F3-8980-4794-B614-51706CE46E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B9570D5-8933-47CE-BF57-EC6EF6339BF8}"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33768F-0DCF-4479-B33E-FE701A1AB16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48FA6D-E3C5-48FD-BAB9-EA6D6FB44304}"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918A34-8973-4F05-AD8F-31A3B7D38EC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DC82-AF74-44F0-A56B-10A26ED4F353}"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041D70-AFE6-4384-8C47-CE676DDAD40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1297C2-0B19-4DD9-98E3-83A1147D9DD2}" type="datetimeFigureOut">
              <a:rPr lang="en-US"/>
              <a:pPr>
                <a:defRPr/>
              </a:pPr>
              <a:t>2/23/2023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18FCE2-3E56-4634-8A88-20A5D83A018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CD06C26-E701-463B-886E-CE196DC9B851}"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6D3757-FADD-4EDA-A1E1-7CFB62EC3A8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95EBE9E-7366-43CB-A0A7-6FFC8D52AE7A}" type="datetimeFigureOut">
              <a:rPr lang="en-US"/>
              <a:pPr>
                <a:defRPr/>
              </a:pPr>
              <a:t>2/23/2023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6C7B78-9F4F-46A0-A16D-E81B2E84E7F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E37F28A-1542-4ACD-A2E6-2AAA31EDD117}" type="datetimeFigureOut">
              <a:rPr lang="en-US"/>
              <a:pPr>
                <a:defRPr/>
              </a:pPr>
              <a:t>2/23/2023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29C8AAF-530F-49C3-9582-1E9EF49F096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C3E209-73C1-400D-9241-B0B7832588DC}" type="datetimeFigureOut">
              <a:rPr lang="en-US"/>
              <a:pPr>
                <a:defRPr/>
              </a:pPr>
              <a:t>2/23/2023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7484AD3-790D-4408-814F-8E54F348729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0B4BE2-296B-4320-AB88-62873EAF65E9}"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D5FD71-FF61-4D69-9913-B4F60E25B03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ECEC2F-8D67-4ADF-A668-CE377DA8AC04}" type="datetimeFigureOut">
              <a:rPr lang="en-US"/>
              <a:pPr>
                <a:defRPr/>
              </a:pPr>
              <a:t>2/23/2023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D52A15-5161-45BD-BCC1-A44A4EA96DF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86237BF-50A8-4C19-96DE-AEA3AA171C05}" type="datetimeFigureOut">
              <a:rPr lang="en-US"/>
              <a:pPr>
                <a:defRPr/>
              </a:pPr>
              <a:t>2/23/2023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3D67F12-B6BC-4695-8482-275B4F8E48C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dirty="0"/>
              <a:t>Push Down Automata</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a:t>Introduction</a:t>
            </a:r>
          </a:p>
          <a:p>
            <a:pPr eaLnBrk="1" fontAlgn="auto" hangingPunct="1">
              <a:spcAft>
                <a:spcPts val="0"/>
              </a:spcAft>
              <a:buFont typeface="Arial" pitchFamily="34" charset="0"/>
              <a:buChar char="•"/>
              <a:defRPr/>
            </a:pPr>
            <a:r>
              <a:rPr lang="en-US" dirty="0"/>
              <a:t>Schematic representation of Pushdown automata and its working</a:t>
            </a:r>
          </a:p>
          <a:p>
            <a:pPr eaLnBrk="1" fontAlgn="auto" hangingPunct="1">
              <a:spcAft>
                <a:spcPts val="0"/>
              </a:spcAft>
              <a:buFont typeface="Arial" pitchFamily="34" charset="0"/>
              <a:buChar char="•"/>
              <a:defRPr/>
            </a:pPr>
            <a:r>
              <a:rPr lang="en-US" dirty="0"/>
              <a:t>Formal definition of PDA</a:t>
            </a:r>
          </a:p>
          <a:p>
            <a:pPr eaLnBrk="1" fontAlgn="auto" hangingPunct="1">
              <a:spcAft>
                <a:spcPts val="0"/>
              </a:spcAft>
              <a:buFont typeface="Arial" pitchFamily="34" charset="0"/>
              <a:buNone/>
              <a:defRPr/>
            </a:pPr>
            <a:r>
              <a:rPr lang="en-US" dirty="0"/>
              <a:t>        &gt; variations of Transition functions and their meaning</a:t>
            </a:r>
          </a:p>
          <a:p>
            <a:pPr eaLnBrk="1" fontAlgn="auto" hangingPunct="1">
              <a:spcAft>
                <a:spcPts val="0"/>
              </a:spcAft>
              <a:buFont typeface="Arial" pitchFamily="34" charset="0"/>
              <a:buNone/>
              <a:defRPr/>
            </a:pPr>
            <a:r>
              <a:rPr lang="en-US" dirty="0"/>
              <a:t>        &gt;  Move of a PDA</a:t>
            </a:r>
          </a:p>
          <a:p>
            <a:pPr eaLnBrk="1" fontAlgn="auto" hangingPunct="1">
              <a:spcAft>
                <a:spcPts val="0"/>
              </a:spcAft>
              <a:buFont typeface="Arial" pitchFamily="34" charset="0"/>
              <a:buChar char="•"/>
              <a:defRPr/>
            </a:pPr>
            <a:r>
              <a:rPr lang="en-US" dirty="0"/>
              <a:t>Instantaneous Description of PDA</a:t>
            </a:r>
          </a:p>
          <a:p>
            <a:pPr eaLnBrk="1" fontAlgn="auto" hangingPunct="1">
              <a:spcAft>
                <a:spcPts val="0"/>
              </a:spcAft>
              <a:buFont typeface="Arial" pitchFamily="34" charset="0"/>
              <a:buChar char="•"/>
              <a:defRPr/>
            </a:pPr>
            <a:r>
              <a:rPr lang="en-US" dirty="0"/>
              <a:t>Language acceptance of PDA</a:t>
            </a:r>
          </a:p>
          <a:p>
            <a:pPr eaLnBrk="1" fontAlgn="auto" hangingPunct="1">
              <a:spcAft>
                <a:spcPts val="0"/>
              </a:spcAft>
              <a:buFont typeface="Arial" pitchFamily="34" charset="0"/>
              <a:buNone/>
              <a:defRPr/>
            </a:pPr>
            <a:r>
              <a:rPr lang="en-US" dirty="0"/>
              <a:t>        &gt; Language Acceptance  from the final state</a:t>
            </a:r>
          </a:p>
          <a:p>
            <a:pPr eaLnBrk="1" fontAlgn="auto" hangingPunct="1">
              <a:spcAft>
                <a:spcPts val="0"/>
              </a:spcAft>
              <a:buFont typeface="Arial" pitchFamily="34" charset="0"/>
              <a:buNone/>
              <a:defRPr/>
            </a:pPr>
            <a:r>
              <a:rPr lang="en-US" dirty="0"/>
              <a:t>        &gt; Language  Acceptance from the empty stack</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Arial" charset="0"/>
              <a:buNone/>
              <a:defRPr/>
            </a:pPr>
            <a:r>
              <a:rPr lang="en-US" sz="2800" spc="-150" dirty="0"/>
              <a:t>3.   </a:t>
            </a:r>
            <a:r>
              <a:rPr lang="el-GR" sz="2800" spc="-150" dirty="0"/>
              <a:t>δ</a:t>
            </a:r>
            <a:r>
              <a:rPr lang="en-US" sz="2800" spc="-150" dirty="0">
                <a:highlight>
                  <a:srgbClr val="FFFF00"/>
                </a:highlight>
              </a:rPr>
              <a:t>(q0,a,B)=(p, R) </a:t>
            </a:r>
          </a:p>
          <a:p>
            <a:pPr marL="514350" indent="-514350">
              <a:buFont typeface="Arial" charset="0"/>
              <a:buNone/>
              <a:defRPr/>
            </a:pPr>
            <a:r>
              <a:rPr lang="en-US" sz="2800" spc="-150" dirty="0"/>
              <a:t>        It means in state q0 ,on </a:t>
            </a:r>
            <a:r>
              <a:rPr lang="en-US" sz="2800" spc="-150" dirty="0" err="1"/>
              <a:t>i</a:t>
            </a:r>
            <a:r>
              <a:rPr lang="en-US" sz="2800" spc="-150" dirty="0"/>
              <a:t>/p symbol ‘a’ and when top of stack is ‘B’, the PDA enters into  state ‘p’ and the </a:t>
            </a:r>
            <a:r>
              <a:rPr lang="en-US" sz="2800" spc="-150" dirty="0">
                <a:highlight>
                  <a:srgbClr val="FFFF00"/>
                </a:highlight>
              </a:rPr>
              <a:t>stack top symbol ‘B’ is replaced by ‘R’ </a:t>
            </a:r>
            <a:r>
              <a:rPr lang="en-US" sz="2800" spc="-150" dirty="0"/>
              <a:t>and  R is  now on top of the stack.</a:t>
            </a:r>
          </a:p>
          <a:p>
            <a:pPr marL="514350" indent="-514350">
              <a:buFont typeface="Arial" charset="0"/>
              <a:buNone/>
              <a:defRPr/>
            </a:pPr>
            <a:r>
              <a:rPr lang="en-US" sz="2800" spc="-150" dirty="0"/>
              <a:t>4.  </a:t>
            </a:r>
            <a:r>
              <a:rPr lang="el-GR" sz="2800" spc="-150" dirty="0"/>
              <a:t>δ</a:t>
            </a:r>
            <a:r>
              <a:rPr lang="en-US" sz="2800" spc="-150" dirty="0"/>
              <a:t>(q0, </a:t>
            </a:r>
            <a:r>
              <a:rPr lang="el-GR" sz="2800" dirty="0"/>
              <a:t>ε </a:t>
            </a:r>
            <a:r>
              <a:rPr lang="en-US" sz="2800" dirty="0"/>
              <a:t>,</a:t>
            </a:r>
            <a:r>
              <a:rPr lang="el-GR" sz="2800" dirty="0"/>
              <a:t>ε</a:t>
            </a:r>
            <a:r>
              <a:rPr lang="en-US" sz="2800" dirty="0"/>
              <a:t> )</a:t>
            </a:r>
            <a:r>
              <a:rPr lang="en-US" sz="2800" spc="-150" dirty="0"/>
              <a:t>=(q0, Z) </a:t>
            </a:r>
          </a:p>
          <a:p>
            <a:pPr marL="514350" indent="-514350">
              <a:buFont typeface="Arial" charset="0"/>
              <a:buNone/>
              <a:defRPr/>
            </a:pPr>
            <a:r>
              <a:rPr lang="en-US" sz="2800" spc="-150" dirty="0"/>
              <a:t>        It means in state q0 ,on  </a:t>
            </a:r>
            <a:r>
              <a:rPr lang="en-US" sz="2800" spc="-150" dirty="0">
                <a:highlight>
                  <a:srgbClr val="FFFF00"/>
                </a:highlight>
              </a:rPr>
              <a:t>empty </a:t>
            </a:r>
            <a:r>
              <a:rPr lang="en-US" sz="2800" spc="-150" dirty="0" err="1">
                <a:highlight>
                  <a:srgbClr val="FFFF00"/>
                </a:highlight>
              </a:rPr>
              <a:t>i</a:t>
            </a:r>
            <a:r>
              <a:rPr lang="en-US" sz="2800" spc="-150" dirty="0">
                <a:highlight>
                  <a:srgbClr val="FFFF00"/>
                </a:highlight>
              </a:rPr>
              <a:t>/p symbol </a:t>
            </a:r>
            <a:r>
              <a:rPr lang="en-US" sz="2800" spc="-150" dirty="0"/>
              <a:t>and when stack is empty , the PDA enters into  state ‘q0  and the symbol  </a:t>
            </a:r>
            <a:r>
              <a:rPr lang="en-US" sz="2800" spc="-150" dirty="0">
                <a:highlight>
                  <a:srgbClr val="FFFF00"/>
                </a:highlight>
              </a:rPr>
              <a:t>Z is pushed onto the stack .</a:t>
            </a:r>
            <a:endParaRPr lang="en-US" sz="2800" dirty="0">
              <a:highlight>
                <a:srgbClr val="FFFF00"/>
              </a:highlight>
            </a:endParaRPr>
          </a:p>
          <a:p>
            <a:pPr marL="514350" indent="-514350">
              <a:buFont typeface="Arial" charset="0"/>
              <a:buAutoNum type="arabicPeriod"/>
              <a:defRPr/>
            </a:pPr>
            <a:endParaRPr lang="en-US" sz="2800" dirty="0"/>
          </a:p>
          <a:p>
            <a:pPr marL="514350" indent="-514350">
              <a:buFont typeface="Arial" charset="0"/>
              <a:buNone/>
              <a:defRPr/>
            </a:pPr>
            <a:endParaRPr lang="en-US" sz="2800" dirty="0"/>
          </a:p>
          <a:p>
            <a:pPr>
              <a:buFont typeface="Arial" charset="0"/>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Arial" charset="0"/>
              <a:buNone/>
              <a:defRPr/>
            </a:pPr>
            <a:r>
              <a:rPr lang="en-US" dirty="0"/>
              <a:t>5.</a:t>
            </a:r>
            <a:r>
              <a:rPr lang="el-GR" spc="-150" dirty="0"/>
              <a:t> δ</a:t>
            </a:r>
            <a:r>
              <a:rPr lang="en-US" spc="-150" dirty="0"/>
              <a:t>(q0, </a:t>
            </a:r>
            <a:r>
              <a:rPr lang="el-GR" dirty="0"/>
              <a:t>ε </a:t>
            </a:r>
            <a:r>
              <a:rPr lang="en-US" dirty="0"/>
              <a:t>,Z )</a:t>
            </a:r>
            <a:r>
              <a:rPr lang="en-US" spc="-150" dirty="0"/>
              <a:t>=(q0,</a:t>
            </a:r>
            <a:r>
              <a:rPr lang="el-GR" dirty="0"/>
              <a:t> ε</a:t>
            </a:r>
            <a:r>
              <a:rPr lang="en-US" dirty="0"/>
              <a:t>)</a:t>
            </a:r>
            <a:r>
              <a:rPr lang="el-GR" dirty="0"/>
              <a:t> </a:t>
            </a:r>
            <a:r>
              <a:rPr lang="en-US" spc="-150" dirty="0"/>
              <a:t> </a:t>
            </a:r>
          </a:p>
          <a:p>
            <a:pPr marL="514350" indent="-514350">
              <a:buFont typeface="Arial" charset="0"/>
              <a:buNone/>
              <a:defRPr/>
            </a:pPr>
            <a:r>
              <a:rPr lang="en-US" spc="-150" dirty="0"/>
              <a:t>        It means in state q0 ,on  empty </a:t>
            </a:r>
            <a:r>
              <a:rPr lang="en-US" spc="-150" dirty="0" err="1"/>
              <a:t>i</a:t>
            </a:r>
            <a:r>
              <a:rPr lang="en-US" spc="-150" dirty="0"/>
              <a:t>/p symbol and when top of stack is Z , the PDA enters into  state ‘q0  and the symbol  </a:t>
            </a:r>
            <a:r>
              <a:rPr lang="en-US" spc="-150" dirty="0">
                <a:highlight>
                  <a:srgbClr val="FFFF00"/>
                </a:highlight>
              </a:rPr>
              <a:t>Z is popped from the stack .</a:t>
            </a:r>
            <a:endParaRPr lang="en-US" dirty="0">
              <a:highlight>
                <a:srgbClr val="FFFF00"/>
              </a:highlight>
            </a:endParaRPr>
          </a:p>
          <a:p>
            <a:pPr>
              <a:buFont typeface="Arial" charset="0"/>
              <a:buNone/>
              <a:defRPr/>
            </a:pPr>
            <a:r>
              <a:rPr lang="en-US" dirty="0"/>
              <a:t>4. OUTPUT : whenever</a:t>
            </a:r>
            <a:r>
              <a:rPr lang="en-US" dirty="0">
                <a:highlight>
                  <a:srgbClr val="FFFF00"/>
                </a:highlight>
              </a:rPr>
              <a:t> </a:t>
            </a:r>
            <a:r>
              <a:rPr lang="en-US" dirty="0">
                <a:highlight>
                  <a:srgbClr val="00FFFF"/>
                </a:highlight>
              </a:rPr>
              <a:t>input string is exhausted </a:t>
            </a:r>
            <a:r>
              <a:rPr lang="en-US" dirty="0"/>
              <a:t>and  </a:t>
            </a:r>
            <a:r>
              <a:rPr lang="en-US" dirty="0">
                <a:highlight>
                  <a:srgbClr val="00FFFF"/>
                </a:highlight>
              </a:rPr>
              <a:t>PDA stays in the final state </a:t>
            </a:r>
            <a:r>
              <a:rPr lang="en-US" dirty="0"/>
              <a:t>or stack is </a:t>
            </a:r>
            <a:r>
              <a:rPr lang="en-US" dirty="0">
                <a:highlight>
                  <a:srgbClr val="00FFFF"/>
                </a:highlight>
              </a:rPr>
              <a:t>empty the string is accepted </a:t>
            </a:r>
            <a:r>
              <a:rPr lang="en-US" dirty="0"/>
              <a:t>otherwise it is rejected</a:t>
            </a:r>
          </a:p>
          <a:p>
            <a:pPr>
              <a:buFont typeface="Arial" charset="0"/>
              <a:buNone/>
              <a:defRPr/>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a:p>
        </p:txBody>
      </p:sp>
      <p:sp>
        <p:nvSpPr>
          <p:cNvPr id="13315" name="Content Placeholder 3"/>
          <p:cNvSpPr>
            <a:spLocks noGrp="1"/>
          </p:cNvSpPr>
          <p:nvPr>
            <p:ph idx="1"/>
          </p:nvPr>
        </p:nvSpPr>
        <p:spPr/>
        <p:txBody>
          <a:bodyPr/>
          <a:lstStyle/>
          <a:p>
            <a:pPr>
              <a:buFont typeface="Arial" charset="0"/>
              <a:buNone/>
            </a:pPr>
            <a:r>
              <a:rPr lang="en-US" sz="2800" dirty="0"/>
              <a:t>Instantaneous Description (ID) of PDA</a:t>
            </a:r>
          </a:p>
          <a:p>
            <a:pPr>
              <a:buFont typeface="Arial" charset="0"/>
              <a:buNone/>
            </a:pPr>
            <a:r>
              <a:rPr lang="en-US" sz="2800" dirty="0"/>
              <a:t>         While </a:t>
            </a:r>
            <a:r>
              <a:rPr lang="en-US" sz="2800" dirty="0">
                <a:highlight>
                  <a:srgbClr val="00FFFF"/>
                </a:highlight>
              </a:rPr>
              <a:t>processing</a:t>
            </a:r>
            <a:r>
              <a:rPr lang="en-US" sz="2800" dirty="0"/>
              <a:t> the string ‘w’ the </a:t>
            </a:r>
            <a:r>
              <a:rPr lang="en-US" sz="2800" dirty="0">
                <a:highlight>
                  <a:srgbClr val="00FFFF"/>
                </a:highlight>
              </a:rPr>
              <a:t>current and successive configurations</a:t>
            </a:r>
            <a:r>
              <a:rPr lang="en-US" sz="2800" dirty="0"/>
              <a:t> are described by the term </a:t>
            </a:r>
            <a:r>
              <a:rPr lang="en-US" sz="2800" dirty="0">
                <a:highlight>
                  <a:srgbClr val="00FFFF"/>
                </a:highlight>
              </a:rPr>
              <a:t>Instantaneous Description ID </a:t>
            </a:r>
            <a:r>
              <a:rPr lang="en-US" sz="2800" dirty="0"/>
              <a:t>which is defined as triplet (</a:t>
            </a:r>
            <a:r>
              <a:rPr lang="en-US" sz="2800" dirty="0" err="1">
                <a:highlight>
                  <a:srgbClr val="00FFFF"/>
                </a:highlight>
              </a:rPr>
              <a:t>q,w,u</a:t>
            </a:r>
            <a:r>
              <a:rPr lang="en-US" sz="2800" dirty="0">
                <a:highlight>
                  <a:srgbClr val="00FFFF"/>
                </a:highlight>
              </a:rPr>
              <a:t>)</a:t>
            </a:r>
          </a:p>
          <a:p>
            <a:pPr>
              <a:buFont typeface="Arial" charset="0"/>
              <a:buNone/>
            </a:pPr>
            <a:r>
              <a:rPr lang="en-US" sz="2800" dirty="0"/>
              <a:t>          where q -&gt; </a:t>
            </a:r>
            <a:r>
              <a:rPr lang="en-US" sz="2800" dirty="0">
                <a:highlight>
                  <a:srgbClr val="00FFFF"/>
                </a:highlight>
              </a:rPr>
              <a:t>current state</a:t>
            </a:r>
          </a:p>
          <a:p>
            <a:pPr>
              <a:buFont typeface="Arial" charset="0"/>
              <a:buNone/>
            </a:pPr>
            <a:r>
              <a:rPr lang="en-US" sz="2800" dirty="0"/>
              <a:t>                      w -&gt; </a:t>
            </a:r>
            <a:r>
              <a:rPr lang="en-US" sz="2800" dirty="0">
                <a:highlight>
                  <a:srgbClr val="00FFFF"/>
                </a:highlight>
              </a:rPr>
              <a:t>string to be processed</a:t>
            </a:r>
          </a:p>
          <a:p>
            <a:pPr>
              <a:buFont typeface="Arial" charset="0"/>
              <a:buNone/>
            </a:pPr>
            <a:r>
              <a:rPr lang="en-US" sz="2800" dirty="0"/>
              <a:t>                       u -&gt; </a:t>
            </a:r>
            <a:r>
              <a:rPr lang="en-US" sz="2800" dirty="0">
                <a:highlight>
                  <a:srgbClr val="00FFFF"/>
                </a:highlight>
              </a:rPr>
              <a:t>current content of stack</a:t>
            </a:r>
          </a:p>
          <a:p>
            <a:pPr>
              <a:buFont typeface="Arial" charset="0"/>
              <a:buNone/>
            </a:pPr>
            <a:r>
              <a:rPr lang="en-US" sz="2800" dirty="0"/>
              <a:t> Note:  |- is used to indicate the Different ID’s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sz="2800" dirty="0"/>
              <a:t>Example: Let the current configuration of PDA be (q0,aw,BZ)</a:t>
            </a:r>
          </a:p>
          <a:p>
            <a:pPr>
              <a:buFont typeface="Arial" charset="0"/>
              <a:buNone/>
              <a:defRPr/>
            </a:pPr>
            <a:r>
              <a:rPr lang="en-US" sz="2800" dirty="0"/>
              <a:t>         if transition function is defined as</a:t>
            </a:r>
          </a:p>
          <a:p>
            <a:pPr>
              <a:buFont typeface="Arial" charset="0"/>
              <a:buNone/>
              <a:defRPr/>
            </a:pPr>
            <a:r>
              <a:rPr lang="en-US" sz="2800" spc="-150" dirty="0"/>
              <a:t>            </a:t>
            </a:r>
            <a:r>
              <a:rPr lang="el-GR" sz="2800" spc="-150" dirty="0">
                <a:highlight>
                  <a:srgbClr val="00FFFF"/>
                </a:highlight>
              </a:rPr>
              <a:t>δ</a:t>
            </a:r>
            <a:r>
              <a:rPr lang="en-US" sz="2800" spc="-150" dirty="0">
                <a:highlight>
                  <a:srgbClr val="00FFFF"/>
                </a:highlight>
              </a:rPr>
              <a:t>(q0,a,B) = (p, AB)   </a:t>
            </a:r>
            <a:r>
              <a:rPr lang="en-US" sz="2800" spc="-150" dirty="0"/>
              <a:t>then  next configuration of PDA is described as        </a:t>
            </a:r>
            <a:r>
              <a:rPr lang="en-US" sz="2800" spc="-150" dirty="0">
                <a:highlight>
                  <a:srgbClr val="00FFFF"/>
                </a:highlight>
              </a:rPr>
              <a:t>(q0,aw,BZ) |-  (p, w, ABZ)</a:t>
            </a:r>
          </a:p>
          <a:p>
            <a:pPr>
              <a:buFont typeface="Arial" charset="0"/>
              <a:buNone/>
              <a:defRPr/>
            </a:pPr>
            <a:r>
              <a:rPr lang="en-US" sz="2800" dirty="0"/>
              <a:t>         if transition function is defined as</a:t>
            </a:r>
          </a:p>
          <a:p>
            <a:pPr>
              <a:buFont typeface="Arial" charset="0"/>
              <a:buNone/>
              <a:defRPr/>
            </a:pPr>
            <a:r>
              <a:rPr lang="en-US" sz="2800" spc="-150" dirty="0"/>
              <a:t>            </a:t>
            </a:r>
            <a:r>
              <a:rPr lang="el-GR" sz="2800" spc="-150" dirty="0"/>
              <a:t>δ</a:t>
            </a:r>
            <a:r>
              <a:rPr lang="en-US" sz="2800" spc="-150" dirty="0"/>
              <a:t>(q0,a,B) = (p, </a:t>
            </a:r>
            <a:r>
              <a:rPr lang="el-GR" sz="2800" dirty="0"/>
              <a:t>ε</a:t>
            </a:r>
            <a:r>
              <a:rPr lang="en-US" sz="2800" spc="-150" dirty="0"/>
              <a:t>)   then next configuration of PDA is described </a:t>
            </a:r>
            <a:r>
              <a:rPr lang="en-US" sz="2800" spc="-150" dirty="0">
                <a:highlight>
                  <a:srgbClr val="00FFFF"/>
                </a:highlight>
              </a:rPr>
              <a:t>as        (q0,aw,BZ) |-  (p, w, Z)</a:t>
            </a:r>
          </a:p>
          <a:p>
            <a:pPr>
              <a:buFont typeface="Arial" charset="0"/>
              <a:buNone/>
              <a:defRP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dirty="0"/>
              <a:t>if transition function is defined as</a:t>
            </a:r>
          </a:p>
          <a:p>
            <a:pPr>
              <a:buFont typeface="Arial" charset="0"/>
              <a:buNone/>
              <a:defRPr/>
            </a:pPr>
            <a:r>
              <a:rPr lang="en-US" spc="-150" dirty="0"/>
              <a:t>            </a:t>
            </a:r>
            <a:r>
              <a:rPr lang="el-GR" spc="-150" dirty="0"/>
              <a:t>δ</a:t>
            </a:r>
            <a:r>
              <a:rPr lang="en-US" spc="-150" dirty="0"/>
              <a:t>(q0,a,B) = (p, C)   then next configuration of PDA is described as        </a:t>
            </a:r>
            <a:r>
              <a:rPr lang="en-US" spc="-150" dirty="0">
                <a:highlight>
                  <a:srgbClr val="00FFFF"/>
                </a:highlight>
              </a:rPr>
              <a:t>(q0,aw,BZ) |-  (p, w, CZ)</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639762"/>
          </a:xfrm>
        </p:spPr>
        <p:txBody>
          <a:bodyPr/>
          <a:lstStyle/>
          <a:p>
            <a:endParaRPr lang="en-US" dirty="0"/>
          </a:p>
        </p:txBody>
      </p:sp>
      <p:sp>
        <p:nvSpPr>
          <p:cNvPr id="3" name="Content Placeholder 2"/>
          <p:cNvSpPr>
            <a:spLocks noGrp="1"/>
          </p:cNvSpPr>
          <p:nvPr>
            <p:ph idx="1"/>
          </p:nvPr>
        </p:nvSpPr>
        <p:spPr>
          <a:xfrm>
            <a:off x="457200" y="1143000"/>
            <a:ext cx="8229600" cy="5334000"/>
          </a:xfrm>
        </p:spPr>
        <p:txBody>
          <a:bodyPr/>
          <a:lstStyle/>
          <a:p>
            <a:pPr>
              <a:buFont typeface="Arial" charset="0"/>
              <a:buNone/>
              <a:defRPr/>
            </a:pPr>
            <a:r>
              <a:rPr lang="en-US" dirty="0"/>
              <a:t>Language Acceptance of a PDA:</a:t>
            </a:r>
            <a:r>
              <a:rPr lang="el-GR" dirty="0"/>
              <a:t> </a:t>
            </a:r>
            <a:endParaRPr lang="en-US" dirty="0"/>
          </a:p>
          <a:p>
            <a:pPr>
              <a:buFont typeface="Arial" charset="0"/>
              <a:buNone/>
              <a:defRPr/>
            </a:pPr>
            <a:r>
              <a:rPr lang="en-US" dirty="0"/>
              <a:t>  1. Language acceptance by </a:t>
            </a:r>
            <a:r>
              <a:rPr lang="en-US" dirty="0">
                <a:highlight>
                  <a:srgbClr val="00FFFF"/>
                </a:highlight>
              </a:rPr>
              <a:t>final state</a:t>
            </a:r>
            <a:r>
              <a:rPr lang="en-US" dirty="0"/>
              <a:t>:</a:t>
            </a:r>
          </a:p>
          <a:p>
            <a:pPr>
              <a:buFont typeface="Arial" charset="0"/>
              <a:buNone/>
              <a:defRPr/>
            </a:pPr>
            <a:r>
              <a:rPr lang="en-US" dirty="0"/>
              <a:t>      Here PDA has to </a:t>
            </a:r>
            <a:r>
              <a:rPr lang="en-US" dirty="0">
                <a:highlight>
                  <a:srgbClr val="00FFFF"/>
                </a:highlight>
              </a:rPr>
              <a:t>process entire string w </a:t>
            </a:r>
            <a:r>
              <a:rPr lang="en-US" dirty="0"/>
              <a:t>and finally it has to </a:t>
            </a:r>
            <a:r>
              <a:rPr lang="en-US" dirty="0">
                <a:highlight>
                  <a:srgbClr val="00FFFF"/>
                </a:highlight>
              </a:rPr>
              <a:t>stay in a state </a:t>
            </a:r>
            <a:r>
              <a:rPr lang="en-US" dirty="0"/>
              <a:t>that belongs to </a:t>
            </a:r>
            <a:r>
              <a:rPr lang="en-US" dirty="0">
                <a:highlight>
                  <a:srgbClr val="00FFFF"/>
                </a:highlight>
              </a:rPr>
              <a:t>final state</a:t>
            </a:r>
            <a:r>
              <a:rPr lang="en-US" dirty="0"/>
              <a:t>. At this moment of time </a:t>
            </a:r>
            <a:r>
              <a:rPr lang="en-US" dirty="0">
                <a:highlight>
                  <a:srgbClr val="00FFFF"/>
                </a:highlight>
              </a:rPr>
              <a:t>stack contents are irrelevant</a:t>
            </a:r>
            <a:r>
              <a:rPr lang="en-US" dirty="0"/>
              <a:t>. This is defined as follows</a:t>
            </a:r>
          </a:p>
          <a:p>
            <a:pPr>
              <a:buFont typeface="Arial" charset="0"/>
              <a:buNone/>
              <a:defRPr/>
            </a:pPr>
            <a:r>
              <a:rPr lang="en-US" dirty="0"/>
              <a:t>    L(M)={ w </a:t>
            </a:r>
            <a:r>
              <a:rPr lang="el-GR" dirty="0"/>
              <a:t>ε</a:t>
            </a:r>
            <a:r>
              <a:rPr lang="en-US" spc="-150" dirty="0"/>
              <a:t> ∑* : (q0, w, Z)  |- (p,</a:t>
            </a:r>
            <a:r>
              <a:rPr lang="en-US" dirty="0"/>
              <a:t> </a:t>
            </a:r>
            <a:r>
              <a:rPr lang="el-GR" dirty="0"/>
              <a:t>ε</a:t>
            </a:r>
            <a:r>
              <a:rPr lang="en-US" dirty="0"/>
              <a:t>,u) }</a:t>
            </a:r>
          </a:p>
          <a:p>
            <a:pPr>
              <a:buFont typeface="Arial" charset="0"/>
              <a:buNone/>
              <a:defRPr/>
            </a:pPr>
            <a:r>
              <a:rPr lang="en-US" dirty="0"/>
              <a:t>           where p is in F and u</a:t>
            </a:r>
            <a:r>
              <a:rPr lang="el-GR" dirty="0"/>
              <a:t> </a:t>
            </a:r>
            <a:r>
              <a:rPr lang="en-US" dirty="0"/>
              <a:t>is </a:t>
            </a:r>
            <a:r>
              <a:rPr lang="az-Cyrl-AZ" spc="-150" dirty="0"/>
              <a:t>Г</a:t>
            </a:r>
            <a:r>
              <a:rPr lang="en-US" spc="-150"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dirty="0"/>
              <a:t>2. Language acceptance by empty stack:</a:t>
            </a:r>
          </a:p>
          <a:p>
            <a:pPr>
              <a:buFont typeface="Arial" charset="0"/>
              <a:buNone/>
              <a:defRPr/>
            </a:pPr>
            <a:r>
              <a:rPr lang="en-US" dirty="0"/>
              <a:t>         Here PDA has to </a:t>
            </a:r>
            <a:r>
              <a:rPr lang="en-US" dirty="0">
                <a:highlight>
                  <a:srgbClr val="00FFFF"/>
                </a:highlight>
              </a:rPr>
              <a:t>process entire string w </a:t>
            </a:r>
            <a:r>
              <a:rPr lang="en-US" dirty="0"/>
              <a:t>and </a:t>
            </a:r>
            <a:r>
              <a:rPr lang="en-US" dirty="0">
                <a:highlight>
                  <a:srgbClr val="00FFFF"/>
                </a:highlight>
              </a:rPr>
              <a:t>finally it has to empty the stack</a:t>
            </a:r>
            <a:r>
              <a:rPr lang="en-US" dirty="0"/>
              <a:t>. This moment of time </a:t>
            </a:r>
            <a:r>
              <a:rPr lang="en-US" dirty="0">
                <a:highlight>
                  <a:srgbClr val="00FFFF"/>
                </a:highlight>
              </a:rPr>
              <a:t>current state </a:t>
            </a:r>
            <a:r>
              <a:rPr lang="en-US" dirty="0"/>
              <a:t>is </a:t>
            </a:r>
            <a:r>
              <a:rPr lang="en-US" dirty="0">
                <a:highlight>
                  <a:srgbClr val="00FFFF"/>
                </a:highlight>
              </a:rPr>
              <a:t>irrelevant</a:t>
            </a:r>
            <a:r>
              <a:rPr lang="en-US" dirty="0"/>
              <a:t>. This is defined as follows</a:t>
            </a:r>
          </a:p>
          <a:p>
            <a:pPr>
              <a:buFont typeface="Arial" charset="0"/>
              <a:buNone/>
              <a:defRPr/>
            </a:pPr>
            <a:r>
              <a:rPr lang="en-US" dirty="0"/>
              <a:t>    L(M)={ w </a:t>
            </a:r>
            <a:r>
              <a:rPr lang="el-GR" dirty="0"/>
              <a:t>ε</a:t>
            </a:r>
            <a:r>
              <a:rPr lang="en-US" spc="-150" dirty="0"/>
              <a:t> ∑* : (q0, w, Z)  |- (p,</a:t>
            </a:r>
            <a:r>
              <a:rPr lang="en-US" dirty="0"/>
              <a:t> </a:t>
            </a:r>
            <a:r>
              <a:rPr lang="el-GR" dirty="0"/>
              <a:t>ε</a:t>
            </a:r>
            <a:r>
              <a:rPr lang="en-US" dirty="0"/>
              <a:t>,</a:t>
            </a:r>
            <a:r>
              <a:rPr lang="el-GR" dirty="0"/>
              <a:t> ε</a:t>
            </a:r>
            <a:r>
              <a:rPr lang="en-US" dirty="0"/>
              <a:t> ) }</a:t>
            </a:r>
          </a:p>
          <a:p>
            <a:pPr>
              <a:buFont typeface="Arial" charset="0"/>
              <a:buNone/>
              <a:defRPr/>
            </a:pPr>
            <a:r>
              <a:rPr lang="en-US" dirty="0"/>
              <a:t>           where p is current state which is irrelevant.</a:t>
            </a:r>
            <a:endParaRPr lang="en-US" spc="-150" dirty="0"/>
          </a:p>
          <a:p>
            <a:pPr>
              <a:buFont typeface="Arial" charset="0"/>
              <a:buNone/>
              <a:defRPr/>
            </a:pPr>
            <a:endParaRPr lang="en-US" dirty="0"/>
          </a:p>
          <a:p>
            <a:pPr>
              <a:buFont typeface="Arial" charset="0"/>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dirty="0"/>
              <a:t>Graphical Representations of PDA</a:t>
            </a:r>
          </a:p>
          <a:p>
            <a:pPr>
              <a:buFont typeface="Arial" charset="0"/>
              <a:buNone/>
              <a:defRPr/>
            </a:pPr>
            <a:r>
              <a:rPr lang="en-US" dirty="0"/>
              <a:t>  </a:t>
            </a:r>
            <a:r>
              <a:rPr lang="en-US" sz="2800" dirty="0"/>
              <a:t>  PDA’s are represented by Transition diagram and is as follows :</a:t>
            </a:r>
          </a:p>
          <a:p>
            <a:pPr marL="514350" indent="-514350">
              <a:buFont typeface="Arial" charset="0"/>
              <a:buAutoNum type="arabicPeriod"/>
              <a:defRPr/>
            </a:pPr>
            <a:r>
              <a:rPr lang="en-US" sz="2800" dirty="0"/>
              <a:t>The nodes corresponds to the state of the PDA</a:t>
            </a:r>
          </a:p>
          <a:p>
            <a:pPr marL="514350" indent="-514350">
              <a:buFont typeface="Arial" charset="0"/>
              <a:buAutoNum type="arabicPeriod"/>
              <a:defRPr/>
            </a:pPr>
            <a:r>
              <a:rPr lang="en-US" sz="2800" dirty="0"/>
              <a:t>An arrow labeled start indicates the start state and doubly circled states are final states</a:t>
            </a:r>
          </a:p>
          <a:p>
            <a:pPr marL="514350" indent="-514350">
              <a:buFont typeface="Arial" charset="0"/>
              <a:buAutoNum type="arabicPeriod"/>
              <a:defRPr/>
            </a:pPr>
            <a:r>
              <a:rPr lang="en-US" sz="2800" dirty="0"/>
              <a:t>If </a:t>
            </a:r>
            <a:r>
              <a:rPr lang="en-US" sz="2800" spc="-150" dirty="0"/>
              <a:t> </a:t>
            </a:r>
            <a:r>
              <a:rPr lang="el-GR" sz="2800" spc="-150" dirty="0">
                <a:highlight>
                  <a:srgbClr val="00FFFF"/>
                </a:highlight>
              </a:rPr>
              <a:t>δ</a:t>
            </a:r>
            <a:r>
              <a:rPr lang="en-US" sz="2800" spc="-150" dirty="0">
                <a:highlight>
                  <a:srgbClr val="00FFFF"/>
                </a:highlight>
              </a:rPr>
              <a:t>(q, a, X) = (p, </a:t>
            </a:r>
            <a:r>
              <a:rPr lang="el-GR" sz="2800" dirty="0">
                <a:highlight>
                  <a:srgbClr val="00FFFF"/>
                </a:highlight>
              </a:rPr>
              <a:t>α</a:t>
            </a:r>
            <a:r>
              <a:rPr lang="en-US" sz="2800" dirty="0">
                <a:highlight>
                  <a:srgbClr val="00FFFF"/>
                </a:highlight>
              </a:rPr>
              <a:t>) is a transition function then there is </a:t>
            </a:r>
            <a:r>
              <a:rPr lang="el-GR" sz="2800" dirty="0">
                <a:highlight>
                  <a:srgbClr val="00FFFF"/>
                </a:highlight>
              </a:rPr>
              <a:t> </a:t>
            </a:r>
            <a:r>
              <a:rPr lang="en-US" sz="2800" dirty="0">
                <a:highlight>
                  <a:srgbClr val="00FFFF"/>
                </a:highlight>
              </a:rPr>
              <a:t>an arrow labeled </a:t>
            </a:r>
            <a:r>
              <a:rPr lang="en-US" sz="2800" dirty="0" err="1">
                <a:highlight>
                  <a:srgbClr val="00FFFF"/>
                </a:highlight>
              </a:rPr>
              <a:t>a,X</a:t>
            </a:r>
            <a:r>
              <a:rPr lang="en-US" sz="2800" dirty="0">
                <a:highlight>
                  <a:srgbClr val="00FFFF"/>
                </a:highlight>
              </a:rPr>
              <a:t>/</a:t>
            </a:r>
            <a:r>
              <a:rPr lang="el-GR" sz="2800" dirty="0">
                <a:highlight>
                  <a:srgbClr val="00FFFF"/>
                </a:highlight>
              </a:rPr>
              <a:t>α</a:t>
            </a:r>
            <a:r>
              <a:rPr lang="en-US" sz="2800" dirty="0">
                <a:highlight>
                  <a:srgbClr val="00FFFF"/>
                </a:highlight>
              </a:rPr>
              <a:t> from state q to state p. </a:t>
            </a:r>
          </a:p>
          <a:p>
            <a:pPr>
              <a:buFont typeface="Arial" charset="0"/>
              <a:buNone/>
              <a:defRPr/>
            </a:pPr>
            <a:endParaRPr lang="en-US" sz="2800" dirty="0"/>
          </a:p>
          <a:p>
            <a:pPr>
              <a:buFont typeface="Arial" charset="0"/>
              <a:buNone/>
              <a:defRPr/>
            </a:pPr>
            <a:r>
              <a:rPr lang="en-US" sz="2800" dirty="0"/>
              <a:t>    </a:t>
            </a:r>
          </a:p>
          <a:p>
            <a:pPr>
              <a:buFont typeface="Arial" charset="0"/>
              <a:buNone/>
              <a:defRPr/>
            </a:pPr>
            <a:r>
              <a:rPr lang="en-US" sz="28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dirty="0"/>
          </a:p>
        </p:txBody>
      </p:sp>
      <p:sp>
        <p:nvSpPr>
          <p:cNvPr id="19459" name="Content Placeholder 2"/>
          <p:cNvSpPr>
            <a:spLocks noGrp="1"/>
          </p:cNvSpPr>
          <p:nvPr>
            <p:ph idx="1"/>
          </p:nvPr>
        </p:nvSpPr>
        <p:spPr/>
        <p:txBody>
          <a:bodyPr/>
          <a:lstStyle/>
          <a:p>
            <a:r>
              <a:rPr lang="en-US" dirty="0"/>
              <a:t>Construction of PDA for CFL</a:t>
            </a:r>
          </a:p>
          <a:p>
            <a:pPr>
              <a:buFont typeface="Arial" charset="0"/>
              <a:buNone/>
            </a:pPr>
            <a:r>
              <a:rPr lang="en-US" dirty="0"/>
              <a:t>         L={</a:t>
            </a:r>
            <a:r>
              <a:rPr lang="en-US" dirty="0" err="1"/>
              <a:t>a</a:t>
            </a:r>
            <a:r>
              <a:rPr lang="en-US" baseline="30000" dirty="0" err="1"/>
              <a:t>n</a:t>
            </a:r>
            <a:r>
              <a:rPr lang="en-US" dirty="0" err="1"/>
              <a:t>b</a:t>
            </a:r>
            <a:r>
              <a:rPr lang="en-US" baseline="30000" dirty="0" err="1"/>
              <a:t>n</a:t>
            </a:r>
            <a:r>
              <a:rPr lang="en-US" dirty="0"/>
              <a:t>  | n&gt;=0}</a:t>
            </a:r>
          </a:p>
          <a:p>
            <a:pPr>
              <a:buFont typeface="Arial" charset="0"/>
              <a:buNone/>
            </a:pPr>
            <a:r>
              <a:rPr lang="en-US" dirty="0"/>
              <a:t>         L={a</a:t>
            </a:r>
            <a:r>
              <a:rPr lang="en-US" baseline="30000" dirty="0"/>
              <a:t>n</a:t>
            </a:r>
            <a:r>
              <a:rPr lang="en-US" dirty="0"/>
              <a:t>b</a:t>
            </a:r>
            <a:r>
              <a:rPr lang="en-US" baseline="30000" dirty="0"/>
              <a:t>2n</a:t>
            </a:r>
            <a:r>
              <a:rPr lang="en-US" dirty="0"/>
              <a:t>  | n&gt;=0}</a:t>
            </a:r>
          </a:p>
          <a:p>
            <a:pPr>
              <a:buFont typeface="Arial" charset="0"/>
              <a:buNone/>
            </a:pPr>
            <a:r>
              <a:rPr lang="en-US" dirty="0"/>
              <a:t>         L={w  |  w </a:t>
            </a:r>
            <a:r>
              <a:rPr lang="az-Cyrl-AZ" dirty="0"/>
              <a:t>Є</a:t>
            </a:r>
            <a:r>
              <a:rPr lang="en-US" dirty="0"/>
              <a:t> (</a:t>
            </a:r>
            <a:r>
              <a:rPr lang="en-US" dirty="0" err="1"/>
              <a:t>a+b</a:t>
            </a:r>
            <a:r>
              <a:rPr lang="en-US" dirty="0"/>
              <a:t>)* and </a:t>
            </a:r>
            <a:r>
              <a:rPr lang="en-US" dirty="0" err="1"/>
              <a:t>n</a:t>
            </a:r>
            <a:r>
              <a:rPr lang="en-US" baseline="-25000" dirty="0" err="1"/>
              <a:t>a</a:t>
            </a:r>
            <a:r>
              <a:rPr lang="en-US" dirty="0"/>
              <a:t>(w)=</a:t>
            </a:r>
            <a:r>
              <a:rPr lang="en-US" dirty="0" err="1"/>
              <a:t>n</a:t>
            </a:r>
            <a:r>
              <a:rPr lang="en-US" baseline="-25000" dirty="0" err="1"/>
              <a:t>b</a:t>
            </a:r>
            <a:r>
              <a:rPr lang="en-US" dirty="0"/>
              <a:t>(w) }</a:t>
            </a:r>
          </a:p>
          <a:p>
            <a:pPr>
              <a:buFont typeface="Arial" charset="0"/>
              <a:buNone/>
            </a:pPr>
            <a:r>
              <a:rPr lang="en-US" dirty="0"/>
              <a:t>         L={w  |  w </a:t>
            </a:r>
            <a:r>
              <a:rPr lang="az-Cyrl-AZ" dirty="0"/>
              <a:t>Є</a:t>
            </a:r>
            <a:r>
              <a:rPr lang="en-US" dirty="0"/>
              <a:t> (</a:t>
            </a:r>
            <a:r>
              <a:rPr lang="en-US" dirty="0" err="1"/>
              <a:t>a+b</a:t>
            </a:r>
            <a:r>
              <a:rPr lang="en-US" dirty="0"/>
              <a:t>)* and </a:t>
            </a:r>
            <a:r>
              <a:rPr lang="en-US" dirty="0" err="1"/>
              <a:t>n</a:t>
            </a:r>
            <a:r>
              <a:rPr lang="en-US" baseline="-25000" dirty="0" err="1"/>
              <a:t>a</a:t>
            </a:r>
            <a:r>
              <a:rPr lang="en-US" dirty="0"/>
              <a:t>(w)&gt;</a:t>
            </a:r>
            <a:r>
              <a:rPr lang="en-US" dirty="0" err="1"/>
              <a:t>n</a:t>
            </a:r>
            <a:r>
              <a:rPr lang="en-US" baseline="-25000" dirty="0" err="1"/>
              <a:t>b</a:t>
            </a:r>
            <a:r>
              <a:rPr lang="en-US" dirty="0"/>
              <a:t>(w) }</a:t>
            </a:r>
          </a:p>
          <a:p>
            <a:pPr>
              <a:buFont typeface="Arial" charset="0"/>
              <a:buNone/>
            </a:pPr>
            <a:r>
              <a:rPr lang="en-US" dirty="0"/>
              <a:t>         L={w  |  w </a:t>
            </a:r>
            <a:r>
              <a:rPr lang="az-Cyrl-AZ" dirty="0"/>
              <a:t>Є</a:t>
            </a:r>
            <a:r>
              <a:rPr lang="en-US" dirty="0"/>
              <a:t> (</a:t>
            </a:r>
            <a:r>
              <a:rPr lang="en-US" dirty="0" err="1"/>
              <a:t>a+b</a:t>
            </a:r>
            <a:r>
              <a:rPr lang="en-US" dirty="0"/>
              <a:t>)* and </a:t>
            </a:r>
            <a:r>
              <a:rPr lang="en-US" dirty="0" err="1"/>
              <a:t>n</a:t>
            </a:r>
            <a:r>
              <a:rPr lang="en-US" baseline="-25000" dirty="0" err="1"/>
              <a:t>a</a:t>
            </a:r>
            <a:r>
              <a:rPr lang="en-US" dirty="0"/>
              <a:t>(w)&lt;</a:t>
            </a:r>
            <a:r>
              <a:rPr lang="en-US" dirty="0" err="1"/>
              <a:t>n</a:t>
            </a:r>
            <a:r>
              <a:rPr lang="en-US" baseline="-25000" dirty="0" err="1"/>
              <a:t>b</a:t>
            </a:r>
            <a:r>
              <a:rPr lang="en-US" dirty="0"/>
              <a:t>(w) }</a:t>
            </a:r>
          </a:p>
          <a:p>
            <a:pPr>
              <a:buFont typeface="Arial" charset="0"/>
              <a:buNone/>
            </a:pPr>
            <a:r>
              <a:rPr lang="en-US" dirty="0"/>
              <a:t>         L={</a:t>
            </a:r>
            <a:r>
              <a:rPr lang="en-US" dirty="0" err="1"/>
              <a:t>a</a:t>
            </a:r>
            <a:r>
              <a:rPr lang="en-US" baseline="30000" dirty="0" err="1"/>
              <a:t>n</a:t>
            </a:r>
            <a:r>
              <a:rPr lang="en-US" dirty="0" err="1"/>
              <a:t>b</a:t>
            </a:r>
            <a:r>
              <a:rPr lang="en-US" baseline="30000" dirty="0" err="1"/>
              <a:t>m</a:t>
            </a:r>
            <a:r>
              <a:rPr lang="en-US" dirty="0"/>
              <a:t> c</a:t>
            </a:r>
            <a:r>
              <a:rPr lang="en-US" baseline="30000" dirty="0"/>
              <a:t>(</a:t>
            </a:r>
            <a:r>
              <a:rPr lang="en-US" baseline="30000" dirty="0" err="1"/>
              <a:t>n+m</a:t>
            </a:r>
            <a:r>
              <a:rPr lang="en-US" baseline="30000" dirty="0"/>
              <a:t>)</a:t>
            </a:r>
            <a:r>
              <a:rPr lang="en-US" dirty="0"/>
              <a:t> | n&gt;=0}</a:t>
            </a:r>
          </a:p>
          <a:p>
            <a:pPr>
              <a:buFont typeface="Arial" charset="0"/>
              <a:buNone/>
            </a:pPr>
            <a:r>
              <a:rPr lang="en-US" dirty="0"/>
              <a:t>         L={a</a:t>
            </a:r>
            <a:r>
              <a:rPr lang="en-US" baseline="30000" dirty="0"/>
              <a:t>2n</a:t>
            </a:r>
            <a:r>
              <a:rPr lang="en-US" dirty="0"/>
              <a:t>b</a:t>
            </a:r>
            <a:r>
              <a:rPr lang="en-US" baseline="30000" dirty="0"/>
              <a:t>n</a:t>
            </a:r>
            <a:r>
              <a:rPr lang="en-US" dirty="0"/>
              <a:t>  | n&gt;=0}</a:t>
            </a:r>
          </a:p>
          <a:p>
            <a:pPr>
              <a:buFont typeface="Arial" charset="0"/>
              <a:buNone/>
            </a:pPr>
            <a:endParaRPr lang="en-US" dirty="0"/>
          </a:p>
          <a:p>
            <a:pPr>
              <a:buFont typeface="Arial" charset="0"/>
              <a:buNone/>
            </a:pPr>
            <a:endParaRPr lang="en-US" dirty="0"/>
          </a:p>
          <a:p>
            <a:pPr>
              <a:buFont typeface="Arial" charset="0"/>
              <a:buNone/>
            </a:pPr>
            <a:endParaRPr lang="en-US" baseline="30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p>
        </p:txBody>
      </p:sp>
      <p:sp>
        <p:nvSpPr>
          <p:cNvPr id="20483" name="Content Placeholder 2"/>
          <p:cNvSpPr>
            <a:spLocks noGrp="1"/>
          </p:cNvSpPr>
          <p:nvPr>
            <p:ph idx="1"/>
          </p:nvPr>
        </p:nvSpPr>
        <p:spPr/>
        <p:txBody>
          <a:bodyPr/>
          <a:lstStyle/>
          <a:p>
            <a:pPr marL="514350" indent="-514350">
              <a:buFont typeface="Arial" charset="0"/>
              <a:buNone/>
            </a:pPr>
            <a:r>
              <a:rPr lang="en-US" dirty="0"/>
              <a:t>Equivalence of CFG and PDA’s</a:t>
            </a:r>
          </a:p>
          <a:p>
            <a:pPr marL="514350" indent="-514350">
              <a:buFont typeface="Arial" charset="0"/>
              <a:buNone/>
            </a:pPr>
            <a:r>
              <a:rPr lang="en-US" dirty="0"/>
              <a:t>        We Know that the language accepted by </a:t>
            </a:r>
            <a:r>
              <a:rPr lang="en-US" dirty="0">
                <a:highlight>
                  <a:srgbClr val="00FFFF"/>
                </a:highlight>
              </a:rPr>
              <a:t>PDA  is Context free language </a:t>
            </a:r>
            <a:r>
              <a:rPr lang="en-US" dirty="0"/>
              <a:t>and these languages are </a:t>
            </a:r>
            <a:r>
              <a:rPr lang="en-US" dirty="0">
                <a:highlight>
                  <a:srgbClr val="00FFFF"/>
                </a:highlight>
              </a:rPr>
              <a:t>represented</a:t>
            </a:r>
            <a:r>
              <a:rPr lang="en-US" dirty="0"/>
              <a:t> by c</a:t>
            </a:r>
            <a:r>
              <a:rPr lang="en-US" dirty="0">
                <a:highlight>
                  <a:srgbClr val="00FFFF"/>
                </a:highlight>
              </a:rPr>
              <a:t>ontext-free-grammar</a:t>
            </a:r>
            <a:r>
              <a:rPr lang="en-US" dirty="0"/>
              <a:t>. From every context-free-grammar we can construct PDA  and vice versa. Let us discuss the construction of PDA from Context-free-grammar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endParaRPr lang="en-US" dirty="0"/>
          </a:p>
        </p:txBody>
      </p:sp>
      <p:sp>
        <p:nvSpPr>
          <p:cNvPr id="3075" name="Content Placeholder 2"/>
          <p:cNvSpPr>
            <a:spLocks noGrp="1"/>
          </p:cNvSpPr>
          <p:nvPr>
            <p:ph idx="1"/>
          </p:nvPr>
        </p:nvSpPr>
        <p:spPr/>
        <p:txBody>
          <a:bodyPr/>
          <a:lstStyle/>
          <a:p>
            <a:pPr eaLnBrk="1" hangingPunct="1"/>
            <a:r>
              <a:rPr lang="en-US" dirty="0"/>
              <a:t>Graphical </a:t>
            </a:r>
            <a:r>
              <a:rPr lang="en-US" dirty="0" err="1"/>
              <a:t>representaions</a:t>
            </a:r>
            <a:r>
              <a:rPr lang="en-US"/>
              <a:t> of PDA</a:t>
            </a:r>
          </a:p>
          <a:p>
            <a:pPr eaLnBrk="1" hangingPunct="1"/>
            <a:r>
              <a:rPr lang="en-US"/>
              <a:t>Construction of PDA for CFL</a:t>
            </a:r>
          </a:p>
          <a:p>
            <a:pPr eaLnBrk="1" hangingPunct="1"/>
            <a:r>
              <a:rPr lang="en-US"/>
              <a:t>Equivalence of PDA’s and CFG’s</a:t>
            </a:r>
          </a:p>
          <a:p>
            <a:pPr eaLnBrk="1" hangingPunct="1"/>
            <a:r>
              <a:rPr lang="en-US"/>
              <a:t>Deterministic Push Down Automata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p>
        </p:txBody>
      </p:sp>
      <p:sp>
        <p:nvSpPr>
          <p:cNvPr id="21507" name="Content Placeholder 2"/>
          <p:cNvSpPr>
            <a:spLocks noGrp="1"/>
          </p:cNvSpPr>
          <p:nvPr>
            <p:ph idx="1"/>
          </p:nvPr>
        </p:nvSpPr>
        <p:spPr/>
        <p:txBody>
          <a:bodyPr/>
          <a:lstStyle/>
          <a:p>
            <a:r>
              <a:rPr lang="en-US" dirty="0">
                <a:highlight>
                  <a:srgbClr val="00FFFF"/>
                </a:highlight>
              </a:rPr>
              <a:t>Construction of PDA from Context-free-grammar</a:t>
            </a:r>
          </a:p>
          <a:p>
            <a:pPr>
              <a:buFont typeface="Arial" charset="0"/>
              <a:buNone/>
            </a:pPr>
            <a:r>
              <a:rPr lang="en-US" dirty="0"/>
              <a:t>          1 By GNF notation of CFG</a:t>
            </a:r>
          </a:p>
          <a:p>
            <a:pPr>
              <a:buFont typeface="Arial" charset="0"/>
              <a:buNone/>
            </a:pPr>
            <a:r>
              <a:rPr lang="en-US" dirty="0"/>
              <a:t>          2 </a:t>
            </a:r>
            <a:r>
              <a:rPr lang="en-US" dirty="0">
                <a:highlight>
                  <a:srgbClr val="00FFFF"/>
                </a:highlight>
              </a:rPr>
              <a:t>By Empty stack</a:t>
            </a:r>
            <a:r>
              <a:rPr lang="en-US" dirty="0"/>
              <a:t>( Without GNF notation)</a:t>
            </a:r>
          </a:p>
          <a:p>
            <a:pPr>
              <a:buFont typeface="Arial" charse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229600" cy="914400"/>
          </a:xfrm>
        </p:spPr>
        <p:txBody>
          <a:bodyPr/>
          <a:lstStyle/>
          <a:p>
            <a:r>
              <a:rPr lang="en-US"/>
              <a:t>1.By GNF Notation of CFG:</a:t>
            </a:r>
            <a:br>
              <a:rPr lang="en-US"/>
            </a:br>
            <a:endParaRPr lang="en-US"/>
          </a:p>
        </p:txBody>
      </p:sp>
      <p:sp>
        <p:nvSpPr>
          <p:cNvPr id="22531" name="Content Placeholder 2"/>
          <p:cNvSpPr>
            <a:spLocks noGrp="1"/>
          </p:cNvSpPr>
          <p:nvPr>
            <p:ph idx="1"/>
          </p:nvPr>
        </p:nvSpPr>
        <p:spPr>
          <a:xfrm>
            <a:off x="457200" y="1295400"/>
            <a:ext cx="8229600" cy="4830763"/>
          </a:xfrm>
        </p:spPr>
        <p:txBody>
          <a:bodyPr/>
          <a:lstStyle/>
          <a:p>
            <a:pPr>
              <a:buFont typeface="Arial" charset="0"/>
              <a:buNone/>
            </a:pPr>
            <a:r>
              <a:rPr lang="en-US" sz="2800"/>
              <a:t>Step1 : Convert the grammar into GNF</a:t>
            </a:r>
          </a:p>
          <a:p>
            <a:pPr>
              <a:buFont typeface="Arial" charset="0"/>
              <a:buNone/>
            </a:pPr>
            <a:r>
              <a:rPr lang="en-US" sz="2800"/>
              <a:t>Step2 : Let q0 be the start state and Z be the initial symbol on the stack. Without consuming any Input, push the start symbol onto the stack and change the state to q1. The transition is as follows:</a:t>
            </a:r>
          </a:p>
          <a:p>
            <a:pPr>
              <a:buFont typeface="Arial" charset="0"/>
              <a:buNone/>
            </a:pPr>
            <a:r>
              <a:rPr lang="en-US" sz="2800"/>
              <a:t>              </a:t>
            </a:r>
            <a:r>
              <a:rPr lang="el-GR" sz="2800"/>
              <a:t>δ</a:t>
            </a:r>
            <a:r>
              <a:rPr lang="en-US" sz="2800"/>
              <a:t>(q0,</a:t>
            </a:r>
            <a:r>
              <a:rPr lang="el-GR" sz="2800"/>
              <a:t>ε</a:t>
            </a:r>
            <a:r>
              <a:rPr lang="en-US" sz="2800"/>
              <a:t>,Z)= (q1,SZ)</a:t>
            </a:r>
          </a:p>
          <a:p>
            <a:pPr>
              <a:buFont typeface="Arial" charset="0"/>
              <a:buNone/>
            </a:pPr>
            <a:r>
              <a:rPr lang="en-US" sz="2800"/>
              <a:t>Step3 : For each production of the form</a:t>
            </a:r>
          </a:p>
          <a:p>
            <a:pPr>
              <a:buFont typeface="Arial" charset="0"/>
              <a:buNone/>
            </a:pPr>
            <a:r>
              <a:rPr lang="en-US" sz="2800"/>
              <a:t>      a) A-&gt; a</a:t>
            </a:r>
            <a:r>
              <a:rPr lang="el-GR" sz="2800"/>
              <a:t>α</a:t>
            </a:r>
            <a:r>
              <a:rPr lang="en-US" sz="2800"/>
              <a:t>  introduce the transition  </a:t>
            </a:r>
            <a:r>
              <a:rPr lang="el-GR" sz="2800"/>
              <a:t>δ</a:t>
            </a:r>
            <a:r>
              <a:rPr lang="en-US" sz="2800"/>
              <a:t>(q1,a,A)= (q1,</a:t>
            </a:r>
            <a:r>
              <a:rPr lang="el-GR" sz="2800"/>
              <a:t>α</a:t>
            </a:r>
            <a:r>
              <a:rPr lang="en-US" sz="2800"/>
              <a:t>)</a:t>
            </a:r>
          </a:p>
          <a:p>
            <a:pPr>
              <a:buFont typeface="Arial" charset="0"/>
              <a:buNone/>
            </a:pPr>
            <a:r>
              <a:rPr lang="en-US" sz="2800"/>
              <a:t>      b) A-&gt; a  introduce the transition  </a:t>
            </a:r>
            <a:r>
              <a:rPr lang="el-GR" sz="2800"/>
              <a:t>δ</a:t>
            </a:r>
            <a:r>
              <a:rPr lang="en-US" sz="2800"/>
              <a:t>(q1,a,A)= (q1,</a:t>
            </a:r>
            <a:r>
              <a:rPr lang="el-GR" sz="2800"/>
              <a:t>ε</a:t>
            </a:r>
            <a:r>
              <a:rPr lang="en-US" sz="28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p>
        </p:txBody>
      </p:sp>
      <p:sp>
        <p:nvSpPr>
          <p:cNvPr id="23555" name="Content Placeholder 2"/>
          <p:cNvSpPr>
            <a:spLocks noGrp="1"/>
          </p:cNvSpPr>
          <p:nvPr>
            <p:ph idx="1"/>
          </p:nvPr>
        </p:nvSpPr>
        <p:spPr/>
        <p:txBody>
          <a:bodyPr/>
          <a:lstStyle/>
          <a:p>
            <a:pPr>
              <a:buFont typeface="Arial" charset="0"/>
              <a:buNone/>
            </a:pPr>
            <a:r>
              <a:rPr lang="en-US"/>
              <a:t>Step 4 Finally, in state q1, without consuming the input, change the state to qf which is an accepting state. The transition as follows</a:t>
            </a:r>
          </a:p>
          <a:p>
            <a:pPr>
              <a:buFont typeface="Arial" charset="0"/>
              <a:buNone/>
            </a:pPr>
            <a:r>
              <a:rPr lang="en-US"/>
              <a:t>                          </a:t>
            </a:r>
            <a:r>
              <a:rPr lang="el-GR"/>
              <a:t>δ</a:t>
            </a:r>
            <a:r>
              <a:rPr lang="en-US"/>
              <a:t>(q1,</a:t>
            </a:r>
            <a:r>
              <a:rPr lang="el-GR"/>
              <a:t>ε</a:t>
            </a:r>
            <a:r>
              <a:rPr lang="en-US"/>
              <a:t>,Z)= (qf,Z)         </a:t>
            </a:r>
          </a:p>
          <a:p>
            <a:pPr>
              <a:buFont typeface="Arial" charset="0"/>
              <a:buNone/>
            </a:pPr>
            <a:r>
              <a:rPr lang="en-US"/>
              <a:t>Example :      S-&gt;aABC</a:t>
            </a:r>
          </a:p>
          <a:p>
            <a:pPr>
              <a:buFont typeface="Arial" charset="0"/>
              <a:buNone/>
            </a:pPr>
            <a:r>
              <a:rPr lang="en-US"/>
              <a:t>                       A-&gt; aB | a</a:t>
            </a:r>
          </a:p>
          <a:p>
            <a:pPr>
              <a:buFont typeface="Arial" charset="0"/>
              <a:buNone/>
            </a:pPr>
            <a:r>
              <a:rPr lang="en-US"/>
              <a:t>                       B-&gt; bA | b</a:t>
            </a:r>
          </a:p>
          <a:p>
            <a:pPr>
              <a:buFont typeface="Arial" charset="0"/>
              <a:buNone/>
            </a:pPr>
            <a:r>
              <a:rPr lang="en-US"/>
              <a:t>                       C-&gt; a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p>
        </p:txBody>
      </p:sp>
      <p:sp>
        <p:nvSpPr>
          <p:cNvPr id="24579" name="Content Placeholder 2"/>
          <p:cNvSpPr>
            <a:spLocks noGrp="1"/>
          </p:cNvSpPr>
          <p:nvPr>
            <p:ph idx="1"/>
          </p:nvPr>
        </p:nvSpPr>
        <p:spPr/>
        <p:txBody>
          <a:bodyPr/>
          <a:lstStyle/>
          <a:p>
            <a:r>
              <a:rPr lang="en-US" sz="2800"/>
              <a:t>Its PDA construction is as follows</a:t>
            </a:r>
          </a:p>
          <a:p>
            <a:pPr>
              <a:buFont typeface="Arial" charset="0"/>
              <a:buNone/>
            </a:pPr>
            <a:r>
              <a:rPr lang="en-US" sz="2800"/>
              <a:t>                           </a:t>
            </a:r>
            <a:r>
              <a:rPr lang="el-GR" sz="2800"/>
              <a:t>δ</a:t>
            </a:r>
            <a:r>
              <a:rPr lang="en-US" sz="2800"/>
              <a:t>(q0,</a:t>
            </a:r>
            <a:r>
              <a:rPr lang="el-GR" sz="2800"/>
              <a:t>ε</a:t>
            </a:r>
            <a:r>
              <a:rPr lang="en-US" sz="2800"/>
              <a:t>,Z)= (q1,SZ)</a:t>
            </a:r>
          </a:p>
          <a:p>
            <a:pPr>
              <a:buFont typeface="Arial" charset="0"/>
              <a:buNone/>
            </a:pPr>
            <a:r>
              <a:rPr lang="en-US" sz="2800"/>
              <a:t>S-&gt;aABC            </a:t>
            </a:r>
            <a:r>
              <a:rPr lang="el-GR" sz="2800"/>
              <a:t>δ</a:t>
            </a:r>
            <a:r>
              <a:rPr lang="en-US" sz="2800"/>
              <a:t>(q1,a, S)= (q1,ABC)</a:t>
            </a:r>
          </a:p>
          <a:p>
            <a:pPr>
              <a:buFont typeface="Arial" charset="0"/>
              <a:buNone/>
            </a:pPr>
            <a:r>
              <a:rPr lang="en-US" sz="2800"/>
              <a:t>A-&gt; aB | a         </a:t>
            </a:r>
            <a:r>
              <a:rPr lang="el-GR" sz="2800"/>
              <a:t>δ</a:t>
            </a:r>
            <a:r>
              <a:rPr lang="en-US" sz="2800"/>
              <a:t>(q1,a,A)= (q1,B)</a:t>
            </a:r>
          </a:p>
          <a:p>
            <a:pPr>
              <a:buFont typeface="Arial" charset="0"/>
              <a:buNone/>
            </a:pPr>
            <a:r>
              <a:rPr lang="en-US" sz="2800"/>
              <a:t>                           </a:t>
            </a:r>
            <a:r>
              <a:rPr lang="el-GR" sz="2800"/>
              <a:t>δ</a:t>
            </a:r>
            <a:r>
              <a:rPr lang="en-US" sz="2800"/>
              <a:t>(q1,a,A)= (q1,</a:t>
            </a:r>
            <a:r>
              <a:rPr lang="el-GR" sz="2800"/>
              <a:t>ε</a:t>
            </a:r>
            <a:r>
              <a:rPr lang="en-US" sz="2800"/>
              <a:t>)</a:t>
            </a:r>
          </a:p>
          <a:p>
            <a:pPr>
              <a:buFont typeface="Arial" charset="0"/>
              <a:buNone/>
            </a:pPr>
            <a:r>
              <a:rPr lang="en-US" sz="2800"/>
              <a:t>B-&gt; bA | b         </a:t>
            </a:r>
            <a:r>
              <a:rPr lang="el-GR" sz="2800"/>
              <a:t>δ</a:t>
            </a:r>
            <a:r>
              <a:rPr lang="en-US" sz="2800"/>
              <a:t>(q1,b,B)= (q1,A)</a:t>
            </a:r>
          </a:p>
          <a:p>
            <a:pPr>
              <a:buFont typeface="Arial" charset="0"/>
              <a:buNone/>
            </a:pPr>
            <a:r>
              <a:rPr lang="en-US" sz="2800"/>
              <a:t>                           </a:t>
            </a:r>
            <a:r>
              <a:rPr lang="el-GR" sz="2800"/>
              <a:t>δ</a:t>
            </a:r>
            <a:r>
              <a:rPr lang="en-US" sz="2800"/>
              <a:t>(q1,b,B)= (q1,</a:t>
            </a:r>
            <a:r>
              <a:rPr lang="el-GR" sz="2800"/>
              <a:t>ε</a:t>
            </a:r>
            <a:r>
              <a:rPr lang="en-US" sz="2800"/>
              <a:t>)                  </a:t>
            </a:r>
          </a:p>
          <a:p>
            <a:pPr>
              <a:buFont typeface="Arial" charset="0"/>
              <a:buNone/>
            </a:pPr>
            <a:r>
              <a:rPr lang="en-US" sz="2800"/>
              <a:t>C-&gt; a                  </a:t>
            </a:r>
            <a:r>
              <a:rPr lang="el-GR" sz="2800"/>
              <a:t>δ</a:t>
            </a:r>
            <a:r>
              <a:rPr lang="en-US" sz="2800"/>
              <a:t>(q1,a,C)= (q1,</a:t>
            </a:r>
            <a:r>
              <a:rPr lang="el-GR" sz="2800"/>
              <a:t>ε</a:t>
            </a:r>
            <a:r>
              <a:rPr lang="en-US" sz="2800"/>
              <a:t>) </a:t>
            </a:r>
          </a:p>
          <a:p>
            <a:pPr>
              <a:buFont typeface="Arial" charset="0"/>
              <a:buNone/>
            </a:pPr>
            <a:r>
              <a:rPr lang="en-US" sz="2800"/>
              <a:t>                           </a:t>
            </a:r>
            <a:r>
              <a:rPr lang="el-GR" sz="2800"/>
              <a:t>δ</a:t>
            </a:r>
            <a:r>
              <a:rPr lang="en-US" sz="2800"/>
              <a:t>(q1,</a:t>
            </a:r>
            <a:r>
              <a:rPr lang="el-GR" sz="2800"/>
              <a:t>ε</a:t>
            </a:r>
            <a:r>
              <a:rPr lang="en-US" sz="2800"/>
              <a:t>,Z)= (qf, Z)</a:t>
            </a:r>
          </a:p>
          <a:p>
            <a:pPr>
              <a:buFont typeface="Arial" charset="0"/>
              <a:buNone/>
            </a:pPr>
            <a:endParaRPr lang="en-US" sz="2800"/>
          </a:p>
          <a:p>
            <a:pPr>
              <a:buFont typeface="Arial" charset="0"/>
              <a:buNone/>
            </a:pPr>
            <a:r>
              <a:rPr lang="en-US" sz="2800"/>
              <a:t>                            </a:t>
            </a:r>
          </a:p>
          <a:p>
            <a:pPr>
              <a:buFont typeface="Arial" charset="0"/>
              <a:buNone/>
            </a:pPr>
            <a:endParaRPr lang="en-US"/>
          </a:p>
          <a:p>
            <a:pPr>
              <a:buFont typeface="Arial" charset="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 </a:t>
            </a:r>
            <a:br>
              <a:rPr lang="en-US"/>
            </a:br>
            <a:r>
              <a:rPr lang="en-US"/>
              <a:t>2 By Empty stack</a:t>
            </a:r>
            <a:br>
              <a:rPr lang="en-US"/>
            </a:br>
            <a:r>
              <a:rPr lang="en-US"/>
              <a:t>( Without GNF notation)</a:t>
            </a:r>
            <a:br>
              <a:rPr lang="en-US"/>
            </a:br>
            <a:endParaRPr lang="en-US"/>
          </a:p>
        </p:txBody>
      </p:sp>
      <p:sp>
        <p:nvSpPr>
          <p:cNvPr id="25603" name="Content Placeholder 2"/>
          <p:cNvSpPr>
            <a:spLocks noGrp="1"/>
          </p:cNvSpPr>
          <p:nvPr>
            <p:ph idx="1"/>
          </p:nvPr>
        </p:nvSpPr>
        <p:spPr/>
        <p:txBody>
          <a:bodyPr/>
          <a:lstStyle/>
          <a:p>
            <a:pPr>
              <a:buFont typeface="Arial" charset="0"/>
              <a:buNone/>
            </a:pPr>
            <a:r>
              <a:rPr lang="en-US" dirty="0"/>
              <a:t>Let </a:t>
            </a:r>
            <a:r>
              <a:rPr lang="en-US" dirty="0">
                <a:highlight>
                  <a:srgbClr val="00FFFF"/>
                </a:highlight>
              </a:rPr>
              <a:t>G=(V,T,S,P) be a CFG</a:t>
            </a:r>
            <a:r>
              <a:rPr lang="en-US" dirty="0"/>
              <a:t> then PDA M that accepts L(G) by empty as follows</a:t>
            </a:r>
          </a:p>
          <a:p>
            <a:pPr>
              <a:buFont typeface="Arial" charset="0"/>
              <a:buNone/>
            </a:pPr>
            <a:r>
              <a:rPr lang="en-US" dirty="0"/>
              <a:t>            M =({q),T, VUT, </a:t>
            </a:r>
            <a:r>
              <a:rPr lang="el-GR" dirty="0"/>
              <a:t>δ</a:t>
            </a:r>
            <a:r>
              <a:rPr lang="en-US" dirty="0"/>
              <a:t>, q, S)  where transition function </a:t>
            </a:r>
            <a:r>
              <a:rPr lang="el-GR" dirty="0"/>
              <a:t>δ</a:t>
            </a:r>
            <a:r>
              <a:rPr lang="en-US" dirty="0"/>
              <a:t> is defined as follows</a:t>
            </a:r>
          </a:p>
          <a:p>
            <a:pPr>
              <a:buFont typeface="Arial" charset="0"/>
              <a:buNone/>
            </a:pPr>
            <a:r>
              <a:rPr lang="en-US" dirty="0"/>
              <a:t>  1.For each variable A</a:t>
            </a:r>
          </a:p>
          <a:p>
            <a:pPr>
              <a:buFont typeface="Arial" charset="0"/>
              <a:buNone/>
            </a:pPr>
            <a:r>
              <a:rPr lang="en-US" dirty="0">
                <a:highlight>
                  <a:srgbClr val="00FFFF"/>
                </a:highlight>
              </a:rPr>
              <a:t>       </a:t>
            </a:r>
            <a:r>
              <a:rPr lang="el-GR" dirty="0">
                <a:highlight>
                  <a:srgbClr val="00FFFF"/>
                </a:highlight>
              </a:rPr>
              <a:t>δ</a:t>
            </a:r>
            <a:r>
              <a:rPr lang="en-US" dirty="0">
                <a:highlight>
                  <a:srgbClr val="00FFFF"/>
                </a:highlight>
              </a:rPr>
              <a:t>(q,</a:t>
            </a:r>
            <a:r>
              <a:rPr lang="el-GR" dirty="0">
                <a:highlight>
                  <a:srgbClr val="00FFFF"/>
                </a:highlight>
              </a:rPr>
              <a:t>ε</a:t>
            </a:r>
            <a:r>
              <a:rPr lang="en-US" dirty="0">
                <a:highlight>
                  <a:srgbClr val="00FFFF"/>
                </a:highlight>
              </a:rPr>
              <a:t>,A) = (q,</a:t>
            </a:r>
            <a:r>
              <a:rPr lang="el-GR" dirty="0">
                <a:highlight>
                  <a:srgbClr val="00FFFF"/>
                </a:highlight>
              </a:rPr>
              <a:t>β</a:t>
            </a:r>
            <a:r>
              <a:rPr lang="en-US" dirty="0">
                <a:highlight>
                  <a:srgbClr val="00FFFF"/>
                </a:highlight>
              </a:rPr>
              <a:t>)</a:t>
            </a:r>
            <a:r>
              <a:rPr lang="en-US" dirty="0"/>
              <a:t> </a:t>
            </a:r>
            <a:r>
              <a:rPr lang="en-US" sz="2800" dirty="0"/>
              <a:t>such that </a:t>
            </a:r>
            <a:r>
              <a:rPr lang="en-US" sz="2800" dirty="0">
                <a:highlight>
                  <a:srgbClr val="00FFFF"/>
                </a:highlight>
              </a:rPr>
              <a:t>A-&gt;</a:t>
            </a:r>
            <a:r>
              <a:rPr lang="el-GR" sz="2800" dirty="0">
                <a:highlight>
                  <a:srgbClr val="00FFFF"/>
                </a:highlight>
              </a:rPr>
              <a:t>β</a:t>
            </a:r>
            <a:r>
              <a:rPr lang="en-US" sz="2800" dirty="0">
                <a:highlight>
                  <a:srgbClr val="00FFFF"/>
                </a:highlight>
              </a:rPr>
              <a:t> </a:t>
            </a:r>
            <a:r>
              <a:rPr lang="en-US" sz="2800" dirty="0"/>
              <a:t>is Production in P</a:t>
            </a:r>
          </a:p>
          <a:p>
            <a:pPr>
              <a:buFont typeface="Arial" charset="0"/>
              <a:buNone/>
            </a:pPr>
            <a:r>
              <a:rPr lang="en-US" sz="2800" dirty="0"/>
              <a:t>  2. For each terminal a , </a:t>
            </a:r>
            <a:r>
              <a:rPr lang="el-GR" sz="2800" dirty="0">
                <a:highlight>
                  <a:srgbClr val="00FFFF"/>
                </a:highlight>
              </a:rPr>
              <a:t>δ</a:t>
            </a:r>
            <a:r>
              <a:rPr lang="en-US" sz="2800" dirty="0">
                <a:highlight>
                  <a:srgbClr val="00FFFF"/>
                </a:highlight>
              </a:rPr>
              <a:t>(q, a, a) = (q,</a:t>
            </a:r>
            <a:r>
              <a:rPr lang="el-GR" sz="2800" dirty="0">
                <a:highlight>
                  <a:srgbClr val="00FFFF"/>
                </a:highlight>
              </a:rPr>
              <a:t>ε</a:t>
            </a:r>
            <a:r>
              <a:rPr lang="en-US" sz="2800" dirty="0">
                <a:highlight>
                  <a:srgbClr val="00FFFF"/>
                </a:highlight>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dirty="0"/>
              <a:t>Deterministic Push Down Automata</a:t>
            </a:r>
            <a:br>
              <a:rPr lang="en-US" dirty="0"/>
            </a:br>
            <a:endParaRPr lang="en-US" dirty="0"/>
          </a:p>
        </p:txBody>
      </p:sp>
      <p:sp>
        <p:nvSpPr>
          <p:cNvPr id="26627" name="Content Placeholder 2"/>
          <p:cNvSpPr>
            <a:spLocks noGrp="1"/>
          </p:cNvSpPr>
          <p:nvPr>
            <p:ph idx="1"/>
          </p:nvPr>
        </p:nvSpPr>
        <p:spPr/>
        <p:txBody>
          <a:bodyPr/>
          <a:lstStyle/>
          <a:p>
            <a:pPr>
              <a:buFont typeface="Arial" charset="0"/>
              <a:buNone/>
            </a:pPr>
            <a:r>
              <a:rPr lang="en-US" dirty="0"/>
              <a:t>Definition : Let </a:t>
            </a:r>
            <a:r>
              <a:rPr lang="en-US" dirty="0">
                <a:highlight>
                  <a:srgbClr val="00FFFF"/>
                </a:highlight>
              </a:rPr>
              <a:t>M=(Q,∑,</a:t>
            </a:r>
            <a:r>
              <a:rPr lang="az-Cyrl-AZ" dirty="0">
                <a:highlight>
                  <a:srgbClr val="00FFFF"/>
                </a:highlight>
              </a:rPr>
              <a:t>Г</a:t>
            </a:r>
            <a:r>
              <a:rPr lang="en-US" dirty="0">
                <a:highlight>
                  <a:srgbClr val="00FFFF"/>
                </a:highlight>
              </a:rPr>
              <a:t>,</a:t>
            </a:r>
            <a:r>
              <a:rPr lang="el-GR" dirty="0">
                <a:highlight>
                  <a:srgbClr val="00FFFF"/>
                </a:highlight>
              </a:rPr>
              <a:t>δ</a:t>
            </a:r>
            <a:r>
              <a:rPr lang="en-US" dirty="0">
                <a:highlight>
                  <a:srgbClr val="00FFFF"/>
                </a:highlight>
              </a:rPr>
              <a:t>,q</a:t>
            </a:r>
            <a:r>
              <a:rPr lang="en-US" baseline="-25000" dirty="0">
                <a:highlight>
                  <a:srgbClr val="00FFFF"/>
                </a:highlight>
              </a:rPr>
              <a:t>0</a:t>
            </a:r>
            <a:r>
              <a:rPr lang="en-US" dirty="0">
                <a:highlight>
                  <a:srgbClr val="00FFFF"/>
                </a:highlight>
              </a:rPr>
              <a:t>,Z,F) </a:t>
            </a:r>
            <a:r>
              <a:rPr lang="en-US" dirty="0"/>
              <a:t>be a PDA. It is said to be deterministic if it satisfies the following conditions</a:t>
            </a:r>
          </a:p>
          <a:p>
            <a:pPr>
              <a:buFont typeface="Arial" charset="0"/>
              <a:buNone/>
            </a:pPr>
            <a:r>
              <a:rPr lang="en-US" dirty="0"/>
              <a:t>     1.</a:t>
            </a:r>
            <a:r>
              <a:rPr lang="el-GR" dirty="0">
                <a:highlight>
                  <a:srgbClr val="00FFFF"/>
                </a:highlight>
              </a:rPr>
              <a:t>δ</a:t>
            </a:r>
            <a:r>
              <a:rPr lang="en-US" dirty="0">
                <a:highlight>
                  <a:srgbClr val="00FFFF"/>
                </a:highlight>
              </a:rPr>
              <a:t>(</a:t>
            </a:r>
            <a:r>
              <a:rPr lang="en-US" dirty="0" err="1">
                <a:highlight>
                  <a:srgbClr val="00FFFF"/>
                </a:highlight>
              </a:rPr>
              <a:t>q,a,A</a:t>
            </a:r>
            <a:r>
              <a:rPr lang="en-US" dirty="0">
                <a:highlight>
                  <a:srgbClr val="00FFFF"/>
                </a:highlight>
              </a:rPr>
              <a:t>) </a:t>
            </a:r>
            <a:r>
              <a:rPr lang="en-US" dirty="0"/>
              <a:t>has </a:t>
            </a:r>
            <a:r>
              <a:rPr lang="en-US" dirty="0">
                <a:highlight>
                  <a:srgbClr val="00FFFF"/>
                </a:highlight>
              </a:rPr>
              <a:t>at most one member for any</a:t>
            </a:r>
          </a:p>
          <a:p>
            <a:pPr>
              <a:buFont typeface="Arial" charset="0"/>
              <a:buNone/>
            </a:pPr>
            <a:r>
              <a:rPr lang="en-US" dirty="0">
                <a:highlight>
                  <a:srgbClr val="00FFFF"/>
                </a:highlight>
              </a:rPr>
              <a:t>                 q</a:t>
            </a:r>
            <a:r>
              <a:rPr lang="az-Cyrl-AZ" dirty="0">
                <a:highlight>
                  <a:srgbClr val="00FFFF"/>
                </a:highlight>
              </a:rPr>
              <a:t>Є</a:t>
            </a:r>
            <a:r>
              <a:rPr lang="en-US" dirty="0">
                <a:highlight>
                  <a:srgbClr val="00FFFF"/>
                </a:highlight>
              </a:rPr>
              <a:t>Q, a</a:t>
            </a:r>
            <a:r>
              <a:rPr lang="az-Cyrl-AZ" dirty="0">
                <a:highlight>
                  <a:srgbClr val="00FFFF"/>
                </a:highlight>
              </a:rPr>
              <a:t>Є∑</a:t>
            </a:r>
            <a:r>
              <a:rPr lang="en-US" dirty="0">
                <a:highlight>
                  <a:srgbClr val="00FFFF"/>
                </a:highlight>
              </a:rPr>
              <a:t> and A</a:t>
            </a:r>
            <a:r>
              <a:rPr lang="az-Cyrl-AZ" dirty="0">
                <a:highlight>
                  <a:srgbClr val="00FFFF"/>
                </a:highlight>
              </a:rPr>
              <a:t>ЄГ</a:t>
            </a:r>
            <a:endParaRPr lang="en-US" dirty="0">
              <a:highlight>
                <a:srgbClr val="00FFFF"/>
              </a:highlight>
            </a:endParaRPr>
          </a:p>
          <a:p>
            <a:pPr>
              <a:buFont typeface="Arial" charset="0"/>
              <a:buNone/>
            </a:pPr>
            <a:r>
              <a:rPr lang="en-US" dirty="0"/>
              <a:t>     2. </a:t>
            </a:r>
            <a:r>
              <a:rPr lang="en-US" dirty="0">
                <a:highlight>
                  <a:srgbClr val="00FFFF"/>
                </a:highlight>
              </a:rPr>
              <a:t>If </a:t>
            </a:r>
            <a:r>
              <a:rPr lang="el-GR" dirty="0">
                <a:highlight>
                  <a:srgbClr val="00FFFF"/>
                </a:highlight>
              </a:rPr>
              <a:t>δ</a:t>
            </a:r>
            <a:r>
              <a:rPr lang="en-US" dirty="0">
                <a:highlight>
                  <a:srgbClr val="00FFFF"/>
                </a:highlight>
              </a:rPr>
              <a:t>(</a:t>
            </a:r>
            <a:r>
              <a:rPr lang="en-US" dirty="0" err="1">
                <a:highlight>
                  <a:srgbClr val="00FFFF"/>
                </a:highlight>
              </a:rPr>
              <a:t>q,a,A</a:t>
            </a:r>
            <a:r>
              <a:rPr lang="en-US" dirty="0">
                <a:highlight>
                  <a:srgbClr val="00FFFF"/>
                </a:highlight>
              </a:rPr>
              <a:t>)</a:t>
            </a:r>
            <a:r>
              <a:rPr lang="en-US" dirty="0"/>
              <a:t> is n</a:t>
            </a:r>
            <a:r>
              <a:rPr lang="en-US" dirty="0">
                <a:highlight>
                  <a:srgbClr val="00FFFF"/>
                </a:highlight>
              </a:rPr>
              <a:t>onempt</a:t>
            </a:r>
            <a:r>
              <a:rPr lang="en-US" dirty="0"/>
              <a:t>y, for some a in ∑ then</a:t>
            </a:r>
            <a:r>
              <a:rPr lang="el-GR" dirty="0"/>
              <a:t> δ</a:t>
            </a:r>
            <a:r>
              <a:rPr lang="en-US" dirty="0"/>
              <a:t>(q,</a:t>
            </a:r>
            <a:r>
              <a:rPr lang="az-Cyrl-AZ" dirty="0"/>
              <a:t>Є</a:t>
            </a:r>
            <a:r>
              <a:rPr lang="en-US" dirty="0"/>
              <a:t>,A) must be empty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p:txBody>
          <a:bodyPr/>
          <a:lstStyle/>
          <a:p>
            <a:r>
              <a:rPr lang="en-US"/>
              <a:t>Properties of Context free Languages</a:t>
            </a:r>
          </a:p>
        </p:txBody>
      </p:sp>
      <p:sp>
        <p:nvSpPr>
          <p:cNvPr id="3" name="Subtitle 2"/>
          <p:cNvSpPr>
            <a:spLocks noGrp="1"/>
          </p:cNvSpPr>
          <p:nvPr>
            <p:ph type="subTitle" idx="1"/>
          </p:nvPr>
        </p:nvSpPr>
        <p:spPr/>
        <p:txBody>
          <a:bodyPr/>
          <a:lstStyle/>
          <a:p>
            <a:pPr algn="l">
              <a:buFont typeface="Arial" charset="0"/>
              <a:buChar char="•"/>
              <a:defRPr/>
            </a:pPr>
            <a:r>
              <a:rPr lang="en-US" dirty="0"/>
              <a:t>Closure Properties</a:t>
            </a:r>
          </a:p>
          <a:p>
            <a:pPr algn="l">
              <a:buFont typeface="Arial" charset="0"/>
              <a:buChar char="•"/>
              <a:defRPr/>
            </a:pPr>
            <a:r>
              <a:rPr lang="en-US" dirty="0"/>
              <a:t>Pumping Lemma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Font typeface="Arial" charset="0"/>
              <a:buNone/>
              <a:defRPr/>
            </a:pPr>
            <a:r>
              <a:rPr lang="en-US" dirty="0"/>
              <a:t>Closure properties of CFG’s</a:t>
            </a:r>
          </a:p>
          <a:p>
            <a:pPr algn="just">
              <a:buFont typeface="Arial" charset="0"/>
              <a:buNone/>
              <a:defRPr/>
            </a:pPr>
            <a:r>
              <a:rPr lang="en-US" dirty="0"/>
              <a:t>          We know that the family of regular languages are closed under all the set operations namely, Union, concatenation, </a:t>
            </a:r>
            <a:r>
              <a:rPr lang="en-US" dirty="0" err="1"/>
              <a:t>Kleen</a:t>
            </a:r>
            <a:r>
              <a:rPr lang="en-US" dirty="0"/>
              <a:t> star, intersection and complement. Similarly, The Family of context free languages are closed under  Union, concatenation, </a:t>
            </a:r>
            <a:r>
              <a:rPr lang="en-US" dirty="0" err="1"/>
              <a:t>Kleen</a:t>
            </a:r>
            <a:r>
              <a:rPr lang="en-US" dirty="0"/>
              <a:t> star only and not closed under Intersection. Let us discuss these properties one by one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a:t>1 Theorem: If  L1 and L2 are context free languages then L1UL2 is a context  free language</a:t>
            </a:r>
          </a:p>
          <a:p>
            <a:pPr>
              <a:buFont typeface="Arial" charset="0"/>
              <a:buNone/>
              <a:defRPr/>
            </a:pPr>
            <a:r>
              <a:rPr lang="en-US" dirty="0"/>
              <a:t>Proof:   If L1 and L2 are context free languages, then each of them has a context free grammar</a:t>
            </a:r>
          </a:p>
          <a:p>
            <a:pPr>
              <a:buFont typeface="Arial" charset="0"/>
              <a:buNone/>
              <a:defRPr/>
            </a:pPr>
            <a:r>
              <a:rPr lang="en-US" dirty="0"/>
              <a:t>              Let G1 and G2 are the grammars for L1 and L2 respectively. </a:t>
            </a:r>
          </a:p>
          <a:p>
            <a:pPr>
              <a:buFont typeface="Arial" charset="0"/>
              <a:buNone/>
              <a:defRPr/>
            </a:pPr>
            <a:r>
              <a:rPr lang="en-US" dirty="0"/>
              <a:t>          Proof requires that grammars have no Non terminal common(NT’s are disjoint).  So, subscript all of G1’s non terminals  with 1 and subscript all of G2’s non terminal with 2</a:t>
            </a:r>
          </a:p>
          <a:p>
            <a:pPr>
              <a:buFont typeface="Arial" charset="0"/>
              <a:buNone/>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Font typeface="Arial" charset="0"/>
              <a:buNone/>
              <a:defRPr/>
            </a:pPr>
            <a:r>
              <a:rPr lang="en-US" dirty="0"/>
              <a:t>Now we combine the two grammars into one grammar that will generate the union of two languages. To do this, we add one new non terminal S and two new productions and is as follows</a:t>
            </a:r>
          </a:p>
          <a:p>
            <a:pPr algn="just">
              <a:buFont typeface="Arial" charset="0"/>
              <a:buNone/>
              <a:defRPr/>
            </a:pPr>
            <a:r>
              <a:rPr lang="en-US" dirty="0"/>
              <a:t>                     S-&gt;S1 | S2</a:t>
            </a:r>
          </a:p>
          <a:p>
            <a:pPr algn="just">
              <a:buFont typeface="Arial" charset="0"/>
              <a:buNone/>
              <a:defRPr/>
            </a:pPr>
            <a:r>
              <a:rPr lang="en-US" dirty="0"/>
              <a:t>        Here S is starting non terminal for the new  UNION grammar and can replaced by either S1 ( Start  Symbol of G1) or S2 ( start symbol of G2), there by generating either a string from L1 or from L2. Since the non terminals of the two original languages are different  in the derivation If we replace S by S1 we use only the production of grammar G1 and if we replace S by S2 we use only the production of grammar G2 . The resulting grammar G is usually a Union of G1 and G2. Hence the argument is proved.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Introduction</a:t>
            </a:r>
          </a:p>
        </p:txBody>
      </p:sp>
      <p:sp>
        <p:nvSpPr>
          <p:cNvPr id="4099" name="Content Placeholder 2"/>
          <p:cNvSpPr>
            <a:spLocks noGrp="1"/>
          </p:cNvSpPr>
          <p:nvPr>
            <p:ph idx="1"/>
          </p:nvPr>
        </p:nvSpPr>
        <p:spPr/>
        <p:txBody>
          <a:bodyPr/>
          <a:lstStyle/>
          <a:p>
            <a:pPr eaLnBrk="1" hangingPunct="1"/>
            <a:r>
              <a:rPr lang="en-US" dirty="0"/>
              <a:t>A </a:t>
            </a:r>
            <a:r>
              <a:rPr lang="en-US" dirty="0">
                <a:solidFill>
                  <a:srgbClr val="FF0000"/>
                </a:solidFill>
              </a:rPr>
              <a:t>simple Automata </a:t>
            </a:r>
            <a:r>
              <a:rPr lang="en-US" dirty="0"/>
              <a:t>can accept only </a:t>
            </a:r>
            <a:r>
              <a:rPr lang="en-US" dirty="0">
                <a:solidFill>
                  <a:srgbClr val="FF0000"/>
                </a:solidFill>
              </a:rPr>
              <a:t>Regular languages</a:t>
            </a:r>
            <a:r>
              <a:rPr lang="en-US" dirty="0"/>
              <a:t> and they  </a:t>
            </a:r>
            <a:r>
              <a:rPr lang="en-US" dirty="0">
                <a:solidFill>
                  <a:srgbClr val="FF0000"/>
                </a:solidFill>
              </a:rPr>
              <a:t>cannot accept context free languages</a:t>
            </a:r>
            <a:r>
              <a:rPr lang="en-US" dirty="0"/>
              <a:t>. This is because </a:t>
            </a:r>
            <a:r>
              <a:rPr lang="en-US" dirty="0">
                <a:solidFill>
                  <a:srgbClr val="FF0000"/>
                </a:solidFill>
              </a:rPr>
              <a:t>FA</a:t>
            </a:r>
            <a:r>
              <a:rPr lang="en-US" dirty="0"/>
              <a:t> have </a:t>
            </a:r>
            <a:r>
              <a:rPr lang="en-US" dirty="0">
                <a:solidFill>
                  <a:srgbClr val="00B050"/>
                </a:solidFill>
              </a:rPr>
              <a:t>limited memory and recognition of CFL requires </a:t>
            </a:r>
            <a:r>
              <a:rPr lang="en-US" dirty="0">
                <a:solidFill>
                  <a:srgbClr val="FF0000"/>
                </a:solidFill>
              </a:rPr>
              <a:t>unbounded memory</a:t>
            </a:r>
            <a:r>
              <a:rPr lang="en-US" dirty="0">
                <a:solidFill>
                  <a:srgbClr val="00B050"/>
                </a:solidFill>
              </a:rPr>
              <a:t>.</a:t>
            </a:r>
            <a:r>
              <a:rPr lang="en-US" dirty="0"/>
              <a:t> In order to have this ability for FA, </a:t>
            </a:r>
            <a:r>
              <a:rPr lang="en-US" dirty="0">
                <a:solidFill>
                  <a:srgbClr val="00B050"/>
                </a:solidFill>
              </a:rPr>
              <a:t>extra storage mechanism </a:t>
            </a:r>
            <a:r>
              <a:rPr lang="en-US" dirty="0"/>
              <a:t>is provided and is called as </a:t>
            </a:r>
            <a:r>
              <a:rPr lang="en-US" dirty="0">
                <a:solidFill>
                  <a:srgbClr val="00B050"/>
                </a:solidFill>
              </a:rPr>
              <a:t>STACK</a:t>
            </a:r>
            <a:r>
              <a:rPr lang="en-US" dirty="0"/>
              <a:t>. So, A </a:t>
            </a:r>
            <a:r>
              <a:rPr lang="en-US" dirty="0">
                <a:solidFill>
                  <a:srgbClr val="FF0000"/>
                </a:solidFill>
              </a:rPr>
              <a:t>FA with stack as storage Mechanism is called Push down Automata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Arial" charset="0"/>
              <a:buNone/>
              <a:defRPr/>
            </a:pPr>
            <a:r>
              <a:rPr lang="en-US" dirty="0"/>
              <a:t>2 Theorem : If L1 and L2 are context free languages , then L1L2 is a context free languages</a:t>
            </a:r>
          </a:p>
          <a:p>
            <a:pPr>
              <a:buFont typeface="Arial" charset="0"/>
              <a:buNone/>
              <a:defRPr/>
            </a:pPr>
            <a:r>
              <a:rPr lang="en-US" dirty="0"/>
              <a:t>Proof: Here also we subscript all of the non terminals of G1 with a 1 and all of the non terminals of G2 with a 2. Then we add a  new non terminal S and one new rule to the combined grammar</a:t>
            </a:r>
          </a:p>
          <a:p>
            <a:pPr>
              <a:buFont typeface="Arial" charset="0"/>
              <a:buNone/>
              <a:defRPr/>
            </a:pPr>
            <a:r>
              <a:rPr lang="en-US" dirty="0"/>
              <a:t>                   S-&gt;S1S2</a:t>
            </a:r>
          </a:p>
          <a:p>
            <a:pPr>
              <a:buFont typeface="Arial" charset="0"/>
              <a:buNone/>
              <a:defRPr/>
            </a:pPr>
            <a:r>
              <a:rPr lang="en-US" dirty="0"/>
              <a:t>                The resulting grammar G, in the derivation  generates first strings of L1 by start symbol S1 and then it generates strings of L2. The resulting strings are nothing but the concatenation of strings of L1 and L2. Hence the argument is proved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Font typeface="Arial" charset="0"/>
              <a:buNone/>
              <a:defRPr/>
            </a:pPr>
            <a:r>
              <a:rPr lang="en-US" dirty="0"/>
              <a:t>3 Theorem :  If L is a context free language, then L* is also context free language.</a:t>
            </a:r>
          </a:p>
          <a:p>
            <a:pPr>
              <a:buFont typeface="Arial" charset="0"/>
              <a:buNone/>
              <a:defRPr/>
            </a:pPr>
            <a:r>
              <a:rPr lang="en-US" dirty="0"/>
              <a:t>Proof: Subscript all the non terminals of the Grammar for L with a 1. Then add a new start symbol S and the new rule as follows</a:t>
            </a:r>
          </a:p>
          <a:p>
            <a:pPr>
              <a:buFont typeface="Arial" charset="0"/>
              <a:buNone/>
              <a:defRPr/>
            </a:pPr>
            <a:r>
              <a:rPr lang="en-US" dirty="0"/>
              <a:t>            S-&gt;S1 S |</a:t>
            </a:r>
            <a:r>
              <a:rPr lang="az-Cyrl-AZ" dirty="0"/>
              <a:t>Є</a:t>
            </a:r>
            <a:endParaRPr lang="en-US" dirty="0"/>
          </a:p>
          <a:p>
            <a:pPr>
              <a:buFont typeface="Arial" charset="0"/>
              <a:buNone/>
              <a:defRPr/>
            </a:pPr>
            <a:r>
              <a:rPr lang="en-US" dirty="0"/>
              <a:t>           Here the rule S-&gt;S1 S is used to generate the strings of several instances and the rule   S-&gt;|</a:t>
            </a:r>
            <a:r>
              <a:rPr lang="az-Cyrl-AZ" dirty="0"/>
              <a:t>Є</a:t>
            </a:r>
            <a:r>
              <a:rPr lang="en-US" dirty="0"/>
              <a:t> is used to terminate the strings generated from S1. The resulting strings are nothing but the star closure of L. Hence the argument is proved.</a:t>
            </a:r>
          </a:p>
          <a:p>
            <a:pPr>
              <a:buFont typeface="Arial" charset="0"/>
              <a:buNone/>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p>
        </p:txBody>
      </p:sp>
      <p:sp>
        <p:nvSpPr>
          <p:cNvPr id="33795" name="Content Placeholder 2"/>
          <p:cNvSpPr>
            <a:spLocks noGrp="1"/>
          </p:cNvSpPr>
          <p:nvPr>
            <p:ph idx="1"/>
          </p:nvPr>
        </p:nvSpPr>
        <p:spPr/>
        <p:txBody>
          <a:bodyPr/>
          <a:lstStyle/>
          <a:p>
            <a:pPr>
              <a:buFont typeface="Arial" charset="0"/>
              <a:buNone/>
            </a:pPr>
            <a:r>
              <a:rPr lang="en-US"/>
              <a:t>4 Theorem: If  L1 and L2 are context free languages then L1</a:t>
            </a:r>
            <a:r>
              <a:rPr lang="az-Cyrl-AZ"/>
              <a:t>П</a:t>
            </a:r>
            <a:r>
              <a:rPr lang="en-US"/>
              <a:t>L2 is not context  free language.</a:t>
            </a:r>
          </a:p>
          <a:p>
            <a:pPr>
              <a:buFont typeface="Arial" charset="0"/>
              <a:buNone/>
            </a:pPr>
            <a:r>
              <a:rPr lang="en-US"/>
              <a:t>Proof:   The two context free languages are not closed under Intersection is proved by considering the examples</a:t>
            </a:r>
          </a:p>
          <a:p>
            <a:pPr>
              <a:buFont typeface="Arial" charset="0"/>
              <a:buNone/>
            </a:pPr>
            <a:r>
              <a:rPr lang="en-US"/>
              <a:t>    Let L1= {a</a:t>
            </a:r>
            <a:r>
              <a:rPr lang="en-US" baseline="30000"/>
              <a:t>n </a:t>
            </a:r>
            <a:r>
              <a:rPr lang="en-US"/>
              <a:t>b</a:t>
            </a:r>
            <a:r>
              <a:rPr lang="en-US" baseline="30000"/>
              <a:t>n</a:t>
            </a:r>
            <a:r>
              <a:rPr lang="en-US"/>
              <a:t> c</a:t>
            </a:r>
            <a:r>
              <a:rPr lang="en-US" baseline="30000"/>
              <a:t>m</a:t>
            </a:r>
            <a:r>
              <a:rPr lang="en-US"/>
              <a:t>   | n, m&gt;=0} is Context Free language</a:t>
            </a:r>
          </a:p>
          <a:p>
            <a:pPr>
              <a:buFont typeface="Arial" charset="0"/>
              <a:buNone/>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p>
        </p:txBody>
      </p:sp>
      <p:sp>
        <p:nvSpPr>
          <p:cNvPr id="34819" name="Content Placeholder 2"/>
          <p:cNvSpPr>
            <a:spLocks noGrp="1"/>
          </p:cNvSpPr>
          <p:nvPr>
            <p:ph idx="1"/>
          </p:nvPr>
        </p:nvSpPr>
        <p:spPr/>
        <p:txBody>
          <a:bodyPr/>
          <a:lstStyle/>
          <a:p>
            <a:pPr>
              <a:buFont typeface="Arial" charset="0"/>
              <a:buNone/>
            </a:pPr>
            <a:r>
              <a:rPr lang="en-US"/>
              <a:t>Also, Let L2= {a</a:t>
            </a:r>
            <a:r>
              <a:rPr lang="en-US" baseline="30000"/>
              <a:t>m </a:t>
            </a:r>
            <a:r>
              <a:rPr lang="en-US"/>
              <a:t>b</a:t>
            </a:r>
            <a:r>
              <a:rPr lang="en-US" baseline="30000"/>
              <a:t>n</a:t>
            </a:r>
            <a:r>
              <a:rPr lang="en-US"/>
              <a:t> c</a:t>
            </a:r>
            <a:r>
              <a:rPr lang="en-US" baseline="30000"/>
              <a:t>n</a:t>
            </a:r>
            <a:r>
              <a:rPr lang="en-US"/>
              <a:t>  | n, m&gt;=0} is Context Free language</a:t>
            </a:r>
          </a:p>
          <a:p>
            <a:pPr>
              <a:buFont typeface="Arial" charset="0"/>
              <a:buNone/>
            </a:pPr>
            <a:r>
              <a:rPr lang="en-US"/>
              <a:t>    Since, both are context free languages there exits a Context free grammar and is as follows</a:t>
            </a:r>
          </a:p>
          <a:p>
            <a:pPr>
              <a:buFont typeface="Arial" charset="0"/>
              <a:buNone/>
            </a:pPr>
            <a:r>
              <a:rPr lang="en-US"/>
              <a:t>   G1  :       S-&gt;AB                        G2:   S-&gt;AB</a:t>
            </a:r>
          </a:p>
          <a:p>
            <a:pPr>
              <a:buFont typeface="Arial" charset="0"/>
              <a:buNone/>
            </a:pPr>
            <a:r>
              <a:rPr lang="en-US"/>
              <a:t>                  A-&gt;aAb  |</a:t>
            </a:r>
            <a:r>
              <a:rPr lang="az-Cyrl-AZ"/>
              <a:t>Є</a:t>
            </a:r>
            <a:r>
              <a:rPr lang="en-US"/>
              <a:t>                         A-&gt;aA |</a:t>
            </a:r>
            <a:r>
              <a:rPr lang="az-Cyrl-AZ"/>
              <a:t>Є</a:t>
            </a:r>
            <a:endParaRPr lang="en-US"/>
          </a:p>
          <a:p>
            <a:pPr>
              <a:buFont typeface="Arial" charset="0"/>
              <a:buNone/>
            </a:pPr>
            <a:r>
              <a:rPr lang="en-US"/>
              <a:t>                  B-&gt; cB  |</a:t>
            </a:r>
            <a:r>
              <a:rPr lang="az-Cyrl-AZ"/>
              <a:t>Є</a:t>
            </a:r>
            <a:r>
              <a:rPr lang="en-US"/>
              <a:t>                           B-&gt;bBc |</a:t>
            </a:r>
            <a:r>
              <a:rPr lang="az-Cyrl-AZ"/>
              <a:t>Є</a:t>
            </a:r>
            <a:endParaRPr lang="en-US"/>
          </a:p>
          <a:p>
            <a:pPr>
              <a:buFont typeface="Arial" charset="0"/>
              <a:buNone/>
            </a:pPr>
            <a:endParaRPr lang="en-US"/>
          </a:p>
          <a:p>
            <a:pPr>
              <a:buFont typeface="Arial" charset="0"/>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a:t>The strings in L1 contains the same number of </a:t>
            </a:r>
            <a:r>
              <a:rPr lang="en-US" dirty="0" err="1"/>
              <a:t>a’s</a:t>
            </a:r>
            <a:r>
              <a:rPr lang="en-US" dirty="0"/>
              <a:t> and  </a:t>
            </a:r>
            <a:r>
              <a:rPr lang="en-US" dirty="0" err="1"/>
              <a:t>b’s</a:t>
            </a:r>
            <a:r>
              <a:rPr lang="en-US" dirty="0"/>
              <a:t>, while the strings in L2 contain the same number </a:t>
            </a:r>
            <a:r>
              <a:rPr lang="en-US" dirty="0" err="1"/>
              <a:t>b’s</a:t>
            </a:r>
            <a:r>
              <a:rPr lang="en-US" dirty="0"/>
              <a:t> and </a:t>
            </a:r>
            <a:r>
              <a:rPr lang="en-US" dirty="0" err="1"/>
              <a:t>c’s</a:t>
            </a:r>
            <a:r>
              <a:rPr lang="en-US" dirty="0"/>
              <a:t>. The intersections of L1 and L2 contains the strings of both in L1 and L2. </a:t>
            </a:r>
            <a:r>
              <a:rPr lang="en-US" dirty="0" err="1"/>
              <a:t>i.e</a:t>
            </a:r>
            <a:r>
              <a:rPr lang="en-US" dirty="0"/>
              <a:t> same number of </a:t>
            </a:r>
            <a:r>
              <a:rPr lang="en-US" dirty="0" err="1"/>
              <a:t>a’s</a:t>
            </a:r>
            <a:r>
              <a:rPr lang="en-US" dirty="0"/>
              <a:t>, </a:t>
            </a:r>
            <a:r>
              <a:rPr lang="en-US" dirty="0" err="1"/>
              <a:t>b’s</a:t>
            </a:r>
            <a:r>
              <a:rPr lang="en-US" dirty="0"/>
              <a:t> and </a:t>
            </a:r>
            <a:r>
              <a:rPr lang="en-US" dirty="0" err="1"/>
              <a:t>c’s</a:t>
            </a:r>
            <a:endParaRPr lang="en-US" dirty="0"/>
          </a:p>
          <a:p>
            <a:pPr>
              <a:buFont typeface="Arial" charset="0"/>
              <a:buNone/>
              <a:defRPr/>
            </a:pPr>
            <a:r>
              <a:rPr lang="en-US" dirty="0"/>
              <a:t>      Thus L1</a:t>
            </a:r>
            <a:r>
              <a:rPr lang="az-Cyrl-AZ" dirty="0"/>
              <a:t>П</a:t>
            </a:r>
            <a:r>
              <a:rPr lang="en-US" dirty="0"/>
              <a:t>L2= {a</a:t>
            </a:r>
            <a:r>
              <a:rPr lang="en-US" baseline="30000" dirty="0"/>
              <a:t>n </a:t>
            </a:r>
            <a:r>
              <a:rPr lang="en-US" dirty="0" err="1"/>
              <a:t>b</a:t>
            </a:r>
            <a:r>
              <a:rPr lang="en-US" baseline="30000" dirty="0" err="1"/>
              <a:t>n</a:t>
            </a:r>
            <a:r>
              <a:rPr lang="en-US" dirty="0"/>
              <a:t> </a:t>
            </a:r>
            <a:r>
              <a:rPr lang="en-US" dirty="0" err="1"/>
              <a:t>c</a:t>
            </a:r>
            <a:r>
              <a:rPr lang="en-US" baseline="30000" dirty="0" err="1"/>
              <a:t>n</a:t>
            </a:r>
            <a:r>
              <a:rPr lang="en-US" dirty="0"/>
              <a:t>  | n &gt;=0} </a:t>
            </a:r>
          </a:p>
          <a:p>
            <a:pPr>
              <a:buFont typeface="Arial" charset="0"/>
              <a:buNone/>
              <a:defRPr/>
            </a:pPr>
            <a:r>
              <a:rPr lang="en-US" dirty="0"/>
              <a:t>       Using pumping lemma the above language can proved it is  not Context free language. So, the class of context free languages are not closed under Intersection.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Arial" charset="0"/>
              <a:buNone/>
              <a:defRPr/>
            </a:pPr>
            <a:r>
              <a:rPr lang="en-US" dirty="0"/>
              <a:t>5 Theorem: If  L is a context free language then Complement of L is not context  free language.</a:t>
            </a:r>
          </a:p>
          <a:p>
            <a:pPr>
              <a:buFont typeface="Arial" charset="0"/>
              <a:buNone/>
              <a:defRPr/>
            </a:pPr>
            <a:r>
              <a:rPr lang="en-US" dirty="0"/>
              <a:t>Proof:  From set Identity. Complement can be expressed as follows</a:t>
            </a:r>
          </a:p>
          <a:p>
            <a:pPr>
              <a:buFont typeface="Arial" charset="0"/>
              <a:buNone/>
              <a:defRPr/>
            </a:pPr>
            <a:r>
              <a:rPr lang="en-US" dirty="0"/>
              <a:t> L1</a:t>
            </a:r>
            <a:r>
              <a:rPr lang="az-Cyrl-AZ" dirty="0"/>
              <a:t>П</a:t>
            </a:r>
            <a:r>
              <a:rPr lang="en-US" dirty="0"/>
              <a:t>L2 = Complement (Complement(L1)</a:t>
            </a:r>
            <a:r>
              <a:rPr lang="en-US" dirty="0" err="1"/>
              <a:t>UComplent</a:t>
            </a:r>
            <a:r>
              <a:rPr lang="en-US" dirty="0"/>
              <a:t>(L2))</a:t>
            </a:r>
          </a:p>
          <a:p>
            <a:pPr>
              <a:buFont typeface="Arial" charset="0"/>
              <a:buNone/>
              <a:defRPr/>
            </a:pPr>
            <a:r>
              <a:rPr lang="en-US" dirty="0"/>
              <a:t> we know that Context free languages are not closed under Intersection. Hence context free languages are not closed Complement</a:t>
            </a:r>
          </a:p>
          <a:p>
            <a:pPr>
              <a:buFont typeface="Arial" charset="0"/>
              <a:buNone/>
              <a:defRPr/>
            </a:pPr>
            <a:endParaRPr lang="en-US" dirty="0"/>
          </a:p>
          <a:p>
            <a:pPr>
              <a:buFont typeface="Arial" charset="0"/>
              <a:buNone/>
              <a:defRPr/>
            </a:pPr>
            <a:endParaRPr lang="en-US" dirty="0"/>
          </a:p>
          <a:p>
            <a:pPr>
              <a:buFont typeface="Arial" charset="0"/>
              <a:buNone/>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br>
              <a:rPr lang="en-US" dirty="0"/>
            </a:br>
            <a:r>
              <a:rPr lang="en-US" dirty="0"/>
              <a:t>Pumping Lemma for context free languages</a:t>
            </a:r>
            <a:br>
              <a:rPr lang="en-US" dirty="0"/>
            </a:br>
            <a:endParaRPr lang="en-US" dirty="0"/>
          </a:p>
        </p:txBody>
      </p:sp>
      <p:sp>
        <p:nvSpPr>
          <p:cNvPr id="37891" name="Content Placeholder 2"/>
          <p:cNvSpPr>
            <a:spLocks noGrp="1"/>
          </p:cNvSpPr>
          <p:nvPr>
            <p:ph idx="1"/>
          </p:nvPr>
        </p:nvSpPr>
        <p:spPr/>
        <p:txBody>
          <a:bodyPr/>
          <a:lstStyle/>
          <a:p>
            <a:pPr>
              <a:buFont typeface="Arial" charset="0"/>
              <a:buNone/>
            </a:pPr>
            <a:r>
              <a:rPr lang="en-US" dirty="0"/>
              <a:t>Statement :  Let L be an infinite context free language. Then there </a:t>
            </a:r>
            <a:r>
              <a:rPr lang="en-US" dirty="0">
                <a:highlight>
                  <a:srgbClr val="00FFFF"/>
                </a:highlight>
              </a:rPr>
              <a:t>exists some positive integer ‘m’</a:t>
            </a:r>
            <a:r>
              <a:rPr lang="en-US" dirty="0"/>
              <a:t> such that any w</a:t>
            </a:r>
            <a:r>
              <a:rPr lang="az-Cyrl-AZ" dirty="0"/>
              <a:t>Є</a:t>
            </a:r>
            <a:r>
              <a:rPr lang="en-US" dirty="0"/>
              <a:t> L with |</a:t>
            </a:r>
            <a:r>
              <a:rPr lang="en-US" dirty="0">
                <a:highlight>
                  <a:srgbClr val="00FFFF"/>
                </a:highlight>
              </a:rPr>
              <a:t>w|&gt;=m </a:t>
            </a:r>
            <a:r>
              <a:rPr lang="en-US" dirty="0"/>
              <a:t>can be decomposed as</a:t>
            </a:r>
          </a:p>
          <a:p>
            <a:pPr>
              <a:buFont typeface="Arial" charset="0"/>
              <a:buNone/>
            </a:pPr>
            <a:r>
              <a:rPr lang="en-US" dirty="0"/>
              <a:t>                    w=</a:t>
            </a:r>
            <a:r>
              <a:rPr lang="en-US" dirty="0" err="1"/>
              <a:t>uvxyz</a:t>
            </a:r>
            <a:endParaRPr lang="en-US" dirty="0"/>
          </a:p>
          <a:p>
            <a:pPr>
              <a:buFont typeface="Arial" charset="0"/>
              <a:buNone/>
            </a:pPr>
            <a:r>
              <a:rPr lang="en-US" dirty="0"/>
              <a:t>                         with |</a:t>
            </a:r>
            <a:r>
              <a:rPr lang="en-US" dirty="0" err="1"/>
              <a:t>vxy</a:t>
            </a:r>
            <a:r>
              <a:rPr lang="en-US" dirty="0"/>
              <a:t>|&lt;=m and |</a:t>
            </a:r>
            <a:r>
              <a:rPr lang="en-US" dirty="0" err="1"/>
              <a:t>vy</a:t>
            </a:r>
            <a:r>
              <a:rPr lang="en-US" dirty="0"/>
              <a:t>|&gt;=1</a:t>
            </a:r>
          </a:p>
          <a:p>
            <a:pPr>
              <a:buFont typeface="Arial" charset="0"/>
              <a:buNone/>
            </a:pPr>
            <a:r>
              <a:rPr lang="en-US" dirty="0"/>
              <a:t>Such that  </a:t>
            </a:r>
            <a:r>
              <a:rPr lang="en-US" dirty="0" err="1"/>
              <a:t>uv</a:t>
            </a:r>
            <a:r>
              <a:rPr lang="en-US" baseline="30000" dirty="0" err="1"/>
              <a:t>i</a:t>
            </a:r>
            <a:r>
              <a:rPr lang="en-US" dirty="0" err="1"/>
              <a:t>xy</a:t>
            </a:r>
            <a:r>
              <a:rPr lang="en-US" baseline="30000" dirty="0" err="1"/>
              <a:t>i</a:t>
            </a:r>
            <a:r>
              <a:rPr lang="en-US" dirty="0" err="1"/>
              <a:t>Z</a:t>
            </a:r>
            <a:r>
              <a:rPr lang="en-US" dirty="0"/>
              <a:t> </a:t>
            </a:r>
            <a:r>
              <a:rPr lang="az-Cyrl-AZ" dirty="0"/>
              <a:t>Є</a:t>
            </a:r>
            <a:r>
              <a:rPr lang="en-US" dirty="0"/>
              <a:t> L </a:t>
            </a:r>
          </a:p>
          <a:p>
            <a:pPr>
              <a:buFont typeface="Arial" charset="0"/>
              <a:buNone/>
            </a:pPr>
            <a:r>
              <a:rPr lang="en-US" dirty="0"/>
              <a:t>      for all </a:t>
            </a:r>
            <a:r>
              <a:rPr lang="en-US" dirty="0" err="1"/>
              <a:t>i</a:t>
            </a:r>
            <a:r>
              <a:rPr lang="en-US" dirty="0"/>
              <a:t>=1,2,3……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Font typeface="Arial" charset="0"/>
              <a:buNone/>
              <a:defRPr/>
            </a:pPr>
            <a:r>
              <a:rPr lang="en-US" dirty="0"/>
              <a:t>Proof:  consider the languages L-{</a:t>
            </a:r>
            <a:r>
              <a:rPr lang="el-GR" dirty="0"/>
              <a:t>ε</a:t>
            </a:r>
            <a:r>
              <a:rPr lang="en-US" dirty="0"/>
              <a:t>} and assume that we have grammar G for it without unit productions and </a:t>
            </a:r>
            <a:r>
              <a:rPr lang="el-GR" dirty="0"/>
              <a:t>ε</a:t>
            </a:r>
            <a:r>
              <a:rPr lang="en-US" dirty="0"/>
              <a:t>-productions</a:t>
            </a:r>
          </a:p>
          <a:p>
            <a:pPr>
              <a:buFont typeface="Arial" charset="0"/>
              <a:buNone/>
              <a:defRPr/>
            </a:pPr>
            <a:r>
              <a:rPr lang="en-US" dirty="0"/>
              <a:t>     Since the length of the RHS of a productions is bounded say K and number of variables are finite , the length of the derivations of any w</a:t>
            </a:r>
            <a:r>
              <a:rPr lang="az-Cyrl-AZ" dirty="0"/>
              <a:t>Є</a:t>
            </a:r>
            <a:r>
              <a:rPr lang="en-US" dirty="0"/>
              <a:t>L must be at least |w|/k. Therefore since L is infinite , there exists arbitrarily long derivation and derivation tree of arbitrary height.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Font typeface="Arial" charset="0"/>
              <a:buNone/>
              <a:defRPr/>
            </a:pPr>
            <a:r>
              <a:rPr lang="en-US" dirty="0"/>
              <a:t>Since the number of variables are finite for G there must be some variable that repeats in the derivation path and is shown in fig…</a:t>
            </a:r>
          </a:p>
          <a:p>
            <a:pPr>
              <a:buFont typeface="Arial" charset="0"/>
              <a:buNone/>
              <a:defRPr/>
            </a:pPr>
            <a:r>
              <a:rPr lang="en-US" dirty="0"/>
              <a:t>    so the derivation is as follows</a:t>
            </a:r>
          </a:p>
          <a:p>
            <a:pPr>
              <a:buFont typeface="Arial" charset="0"/>
              <a:buNone/>
              <a:defRPr/>
            </a:pPr>
            <a:r>
              <a:rPr lang="en-US" dirty="0"/>
              <a:t>        *         *             *</a:t>
            </a:r>
            <a:endParaRPr lang="en-US" baseline="30000" dirty="0"/>
          </a:p>
          <a:p>
            <a:pPr>
              <a:buFont typeface="Arial" charset="0"/>
              <a:buNone/>
              <a:defRPr/>
            </a:pPr>
            <a:r>
              <a:rPr lang="en-US" dirty="0"/>
              <a:t>     </a:t>
            </a:r>
            <a:r>
              <a:rPr lang="en-US" dirty="0">
                <a:highlight>
                  <a:srgbClr val="00FFFF"/>
                </a:highlight>
              </a:rPr>
              <a:t>S=&gt;</a:t>
            </a:r>
            <a:r>
              <a:rPr lang="en-US" dirty="0" err="1">
                <a:highlight>
                  <a:srgbClr val="00FFFF"/>
                </a:highlight>
              </a:rPr>
              <a:t>uAz</a:t>
            </a:r>
            <a:r>
              <a:rPr lang="en-US" dirty="0">
                <a:highlight>
                  <a:srgbClr val="00FFFF"/>
                </a:highlight>
              </a:rPr>
              <a:t>=&gt;</a:t>
            </a:r>
            <a:r>
              <a:rPr lang="en-US" dirty="0" err="1">
                <a:highlight>
                  <a:srgbClr val="00FFFF"/>
                </a:highlight>
              </a:rPr>
              <a:t>uvAyz</a:t>
            </a:r>
            <a:r>
              <a:rPr lang="en-US" dirty="0">
                <a:highlight>
                  <a:srgbClr val="00FFFF"/>
                </a:highlight>
              </a:rPr>
              <a:t>=&gt;</a:t>
            </a:r>
            <a:r>
              <a:rPr lang="en-US" dirty="0" err="1">
                <a:highlight>
                  <a:srgbClr val="00FFFF"/>
                </a:highlight>
              </a:rPr>
              <a:t>uvxyz</a:t>
            </a:r>
            <a:endParaRPr lang="en-US" dirty="0">
              <a:highlight>
                <a:srgbClr val="00FFFF"/>
              </a:highlight>
            </a:endParaRPr>
          </a:p>
          <a:p>
            <a:pPr>
              <a:buFont typeface="Arial" charset="0"/>
              <a:buNone/>
              <a:defRPr/>
            </a:pPr>
            <a:r>
              <a:rPr lang="en-US" dirty="0"/>
              <a:t>      where </a:t>
            </a:r>
            <a:r>
              <a:rPr lang="en-US" dirty="0" err="1"/>
              <a:t>u,v,x,y</a:t>
            </a:r>
            <a:r>
              <a:rPr lang="en-US" dirty="0"/>
              <a:t> and z are all strings of terminals. From the above we see that</a:t>
            </a:r>
          </a:p>
          <a:p>
            <a:pPr>
              <a:buFont typeface="Arial" charset="0"/>
              <a:buNone/>
              <a:defRPr/>
            </a:pPr>
            <a:r>
              <a:rPr lang="en-US" dirty="0"/>
              <a:t>      A=&gt;</a:t>
            </a:r>
            <a:r>
              <a:rPr lang="en-US" dirty="0" err="1"/>
              <a:t>vAy</a:t>
            </a:r>
            <a:r>
              <a:rPr lang="en-US" dirty="0"/>
              <a:t>  and A=&gt;x, So,  we can generate all the strings </a:t>
            </a:r>
            <a:r>
              <a:rPr lang="en-US" dirty="0" err="1"/>
              <a:t>uv</a:t>
            </a:r>
            <a:r>
              <a:rPr lang="en-US" baseline="30000" dirty="0" err="1"/>
              <a:t>i</a:t>
            </a:r>
            <a:r>
              <a:rPr lang="en-US" dirty="0" err="1"/>
              <a:t>xy</a:t>
            </a:r>
            <a:r>
              <a:rPr lang="en-US" baseline="30000" dirty="0" err="1"/>
              <a:t>i</a:t>
            </a:r>
            <a:r>
              <a:rPr lang="en-US" dirty="0" err="1"/>
              <a:t>z</a:t>
            </a:r>
            <a:r>
              <a:rPr lang="en-US" dirty="0"/>
              <a:t>, </a:t>
            </a:r>
            <a:r>
              <a:rPr lang="en-US" dirty="0" err="1"/>
              <a:t>i</a:t>
            </a:r>
            <a:r>
              <a:rPr lang="en-US" dirty="0"/>
              <a:t>=0,1,2.. of the grammar and are in 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p>
        </p:txBody>
      </p:sp>
      <p:sp>
        <p:nvSpPr>
          <p:cNvPr id="40963" name="Content Placeholder 2"/>
          <p:cNvSpPr>
            <a:spLocks noGrp="1"/>
          </p:cNvSpPr>
          <p:nvPr>
            <p:ph idx="1"/>
          </p:nvPr>
        </p:nvSpPr>
        <p:spPr/>
        <p:txBody>
          <a:bodyPr/>
          <a:lstStyle/>
          <a:p>
            <a:pPr>
              <a:buFont typeface="Arial" charset="0"/>
              <a:buNone/>
            </a:pPr>
            <a:r>
              <a:rPr lang="en-US" dirty="0"/>
              <a:t>In the derivation  A=&gt;</a:t>
            </a:r>
            <a:r>
              <a:rPr lang="en-US" dirty="0" err="1"/>
              <a:t>vAy</a:t>
            </a:r>
            <a:r>
              <a:rPr lang="en-US" dirty="0"/>
              <a:t>  and A=&gt;x no variable repeats and no unit production and </a:t>
            </a:r>
            <a:r>
              <a:rPr lang="el-GR" dirty="0"/>
              <a:t>ε</a:t>
            </a:r>
            <a:r>
              <a:rPr lang="en-US" dirty="0"/>
              <a:t>-production v and y cannot be empty strings because |</a:t>
            </a:r>
            <a:r>
              <a:rPr lang="en-US" dirty="0" err="1">
                <a:highlight>
                  <a:srgbClr val="00FFFF"/>
                </a:highlight>
              </a:rPr>
              <a:t>vy</a:t>
            </a:r>
            <a:r>
              <a:rPr lang="en-US" dirty="0">
                <a:highlight>
                  <a:srgbClr val="00FFFF"/>
                </a:highlight>
              </a:rPr>
              <a:t>|&gt;=</a:t>
            </a:r>
            <a:r>
              <a:rPr lang="en-US" dirty="0"/>
              <a:t>1. hence completes the argument.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txBody>
          <a:bodyPr/>
          <a:lstStyle/>
          <a:p>
            <a:pPr eaLnBrk="1" hangingPunct="1"/>
            <a:r>
              <a:rPr lang="en-US" dirty="0"/>
              <a:t>Formal Definition</a:t>
            </a:r>
          </a:p>
        </p:txBody>
      </p:sp>
      <p:sp>
        <p:nvSpPr>
          <p:cNvPr id="3" name="Content Placeholder 2"/>
          <p:cNvSpPr>
            <a:spLocks noGrp="1"/>
          </p:cNvSpPr>
          <p:nvPr>
            <p:ph idx="1"/>
          </p:nvPr>
        </p:nvSpPr>
        <p:spPr>
          <a:xfrm>
            <a:off x="457200" y="1295400"/>
            <a:ext cx="8382000" cy="5410200"/>
          </a:xfrm>
        </p:spPr>
        <p:txBody>
          <a:bodyPr/>
          <a:lstStyle/>
          <a:p>
            <a:pPr eaLnBrk="1" hangingPunct="1">
              <a:buFont typeface="Arial" charset="0"/>
              <a:buNone/>
              <a:defRPr/>
            </a:pPr>
            <a:r>
              <a:rPr lang="en-US" sz="2800" dirty="0"/>
              <a:t>A </a:t>
            </a:r>
            <a:r>
              <a:rPr lang="en-US" sz="2800" dirty="0">
                <a:solidFill>
                  <a:srgbClr val="00B050"/>
                </a:solidFill>
              </a:rPr>
              <a:t>Non deterministic PDA</a:t>
            </a:r>
            <a:r>
              <a:rPr lang="en-US" sz="2800" dirty="0"/>
              <a:t>(NPDA) is defined as a </a:t>
            </a:r>
            <a:r>
              <a:rPr lang="en-US" sz="2800" dirty="0">
                <a:solidFill>
                  <a:srgbClr val="00B050"/>
                </a:solidFill>
              </a:rPr>
              <a:t>7-tuple </a:t>
            </a:r>
            <a:r>
              <a:rPr lang="en-US" sz="2800" dirty="0"/>
              <a:t>M=</a:t>
            </a:r>
            <a:r>
              <a:rPr lang="en-US" sz="2800" dirty="0">
                <a:solidFill>
                  <a:srgbClr val="FF0000"/>
                </a:solidFill>
              </a:rPr>
              <a:t>(Q,∑,</a:t>
            </a:r>
            <a:r>
              <a:rPr lang="az-Cyrl-AZ" sz="2800" dirty="0">
                <a:solidFill>
                  <a:srgbClr val="FF0000"/>
                </a:solidFill>
              </a:rPr>
              <a:t>Г</a:t>
            </a:r>
            <a:r>
              <a:rPr lang="en-US" sz="2800" dirty="0">
                <a:solidFill>
                  <a:srgbClr val="FF0000"/>
                </a:solidFill>
              </a:rPr>
              <a:t>,</a:t>
            </a:r>
            <a:r>
              <a:rPr lang="el-GR" sz="2800" dirty="0">
                <a:solidFill>
                  <a:srgbClr val="FF0000"/>
                </a:solidFill>
              </a:rPr>
              <a:t>δ</a:t>
            </a:r>
            <a:r>
              <a:rPr lang="en-US" sz="2800" dirty="0">
                <a:solidFill>
                  <a:srgbClr val="FF0000"/>
                </a:solidFill>
              </a:rPr>
              <a:t>,q0,Z,F)</a:t>
            </a:r>
          </a:p>
          <a:p>
            <a:pPr eaLnBrk="1" hangingPunct="1">
              <a:buFont typeface="Arial" charset="0"/>
              <a:buNone/>
              <a:defRPr/>
            </a:pPr>
            <a:r>
              <a:rPr lang="en-US" sz="2800" dirty="0"/>
              <a:t>    where  </a:t>
            </a:r>
            <a:r>
              <a:rPr lang="en-US" sz="2800" spc="-150" dirty="0"/>
              <a:t>Q= Finite set of internal </a:t>
            </a:r>
            <a:r>
              <a:rPr lang="en-US" sz="2800" spc="-150" dirty="0">
                <a:solidFill>
                  <a:srgbClr val="00B050"/>
                </a:solidFill>
              </a:rPr>
              <a:t>states </a:t>
            </a:r>
          </a:p>
          <a:p>
            <a:pPr eaLnBrk="1" hangingPunct="1">
              <a:buFont typeface="Arial" charset="0"/>
              <a:buNone/>
              <a:defRPr/>
            </a:pPr>
            <a:r>
              <a:rPr lang="en-US" sz="2800" spc="-150" dirty="0"/>
              <a:t>           ∑= Input symbols called </a:t>
            </a:r>
            <a:r>
              <a:rPr lang="en-US" sz="2800" spc="-150" dirty="0">
                <a:solidFill>
                  <a:srgbClr val="00B050"/>
                </a:solidFill>
              </a:rPr>
              <a:t>input  Alphabet </a:t>
            </a:r>
            <a:r>
              <a:rPr lang="en-US" sz="2800" spc="-150" dirty="0"/>
              <a:t>(</a:t>
            </a:r>
            <a:r>
              <a:rPr lang="en-US" sz="2400" spc="-150" dirty="0"/>
              <a:t>In lower case    letters)   </a:t>
            </a:r>
          </a:p>
          <a:p>
            <a:pPr eaLnBrk="1" hangingPunct="1">
              <a:buFont typeface="Arial" charset="0"/>
              <a:buNone/>
              <a:defRPr/>
            </a:pPr>
            <a:r>
              <a:rPr lang="en-US" sz="2800" spc="-150" dirty="0"/>
              <a:t>           </a:t>
            </a:r>
            <a:r>
              <a:rPr lang="az-Cyrl-AZ" sz="2800" spc="-150" dirty="0"/>
              <a:t>Г</a:t>
            </a:r>
            <a:r>
              <a:rPr lang="en-US" sz="2800" spc="-150" dirty="0"/>
              <a:t>= stack symbols called as </a:t>
            </a:r>
            <a:r>
              <a:rPr lang="en-US" sz="2800" spc="-150" dirty="0">
                <a:solidFill>
                  <a:srgbClr val="00B050"/>
                </a:solidFill>
              </a:rPr>
              <a:t>stack Alphabet </a:t>
            </a:r>
            <a:r>
              <a:rPr lang="en-US" sz="2400" spc="-150" dirty="0">
                <a:solidFill>
                  <a:srgbClr val="00B050"/>
                </a:solidFill>
              </a:rPr>
              <a:t>(  </a:t>
            </a:r>
            <a:r>
              <a:rPr lang="en-US" sz="2400" spc="-150" dirty="0"/>
              <a:t>In capital letters )    </a:t>
            </a:r>
          </a:p>
          <a:p>
            <a:pPr eaLnBrk="1" hangingPunct="1">
              <a:buFont typeface="Arial" charset="0"/>
              <a:buNone/>
              <a:defRPr/>
            </a:pPr>
            <a:r>
              <a:rPr lang="en-US" sz="2800" spc="-150" dirty="0"/>
              <a:t>          </a:t>
            </a:r>
            <a:r>
              <a:rPr lang="el-GR" sz="2800" spc="-150" dirty="0"/>
              <a:t>δ</a:t>
            </a:r>
            <a:r>
              <a:rPr lang="en-US" sz="2800" spc="-150" dirty="0"/>
              <a:t> = A </a:t>
            </a:r>
            <a:r>
              <a:rPr lang="en-US" sz="2800" spc="-150" dirty="0">
                <a:solidFill>
                  <a:srgbClr val="00B050"/>
                </a:solidFill>
              </a:rPr>
              <a:t>transition function</a:t>
            </a:r>
          </a:p>
          <a:p>
            <a:pPr eaLnBrk="1" hangingPunct="1">
              <a:buFont typeface="Arial" charset="0"/>
              <a:buNone/>
              <a:defRPr/>
            </a:pPr>
            <a:r>
              <a:rPr lang="en-US" sz="2800" spc="-150" dirty="0"/>
              <a:t>         q0= A </a:t>
            </a:r>
            <a:r>
              <a:rPr lang="en-US" sz="2800" spc="-150" dirty="0">
                <a:solidFill>
                  <a:srgbClr val="00B050"/>
                </a:solidFill>
              </a:rPr>
              <a:t>start state</a:t>
            </a:r>
          </a:p>
          <a:p>
            <a:pPr eaLnBrk="1" hangingPunct="1">
              <a:buFont typeface="Arial" charset="0"/>
              <a:buNone/>
              <a:defRPr/>
            </a:pPr>
            <a:r>
              <a:rPr lang="en-US" sz="2800" spc="-150" dirty="0"/>
              <a:t>          Z  = A symbol on the stack indicates </a:t>
            </a:r>
            <a:r>
              <a:rPr lang="en-US" sz="2800" spc="-150" dirty="0">
                <a:solidFill>
                  <a:srgbClr val="00B050"/>
                </a:solidFill>
              </a:rPr>
              <a:t>bottom of the stack</a:t>
            </a:r>
          </a:p>
          <a:p>
            <a:pPr eaLnBrk="1" hangingPunct="1">
              <a:buFont typeface="Arial" charset="0"/>
              <a:buNone/>
              <a:defRPr/>
            </a:pPr>
            <a:r>
              <a:rPr lang="en-US" sz="2800" spc="-150" dirty="0"/>
              <a:t>          F= A </a:t>
            </a:r>
            <a:r>
              <a:rPr lang="en-US" sz="2800" spc="-150" dirty="0">
                <a:solidFill>
                  <a:srgbClr val="00B050"/>
                </a:solidFill>
              </a:rPr>
              <a:t>finite set of final states</a:t>
            </a:r>
          </a:p>
          <a:p>
            <a:pPr eaLnBrk="1" hangingPunct="1">
              <a:buFont typeface="Arial" charset="0"/>
              <a:buNone/>
              <a:defRPr/>
            </a:pPr>
            <a:endParaRPr lang="en-US" sz="2400" spc="-1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685800" y="838200"/>
            <a:ext cx="7772400" cy="914400"/>
          </a:xfrm>
        </p:spPr>
        <p:txBody>
          <a:bodyPr/>
          <a:lstStyle/>
          <a:p>
            <a:r>
              <a:rPr lang="en-US"/>
              <a:t>Turing Machine(TM)</a:t>
            </a:r>
          </a:p>
        </p:txBody>
      </p:sp>
      <p:sp>
        <p:nvSpPr>
          <p:cNvPr id="3" name="Subtitle 2"/>
          <p:cNvSpPr>
            <a:spLocks noGrp="1"/>
          </p:cNvSpPr>
          <p:nvPr>
            <p:ph type="subTitle" idx="1"/>
          </p:nvPr>
        </p:nvSpPr>
        <p:spPr>
          <a:xfrm>
            <a:off x="1371600" y="1828800"/>
            <a:ext cx="6400800" cy="4191000"/>
          </a:xfrm>
        </p:spPr>
        <p:txBody>
          <a:bodyPr>
            <a:normAutofit fontScale="70000" lnSpcReduction="20000"/>
          </a:bodyPr>
          <a:lstStyle/>
          <a:p>
            <a:pPr algn="l">
              <a:buFont typeface="Arial" pitchFamily="34" charset="0"/>
              <a:buChar char="•"/>
              <a:defRPr/>
            </a:pPr>
            <a:r>
              <a:rPr lang="en-US" sz="3600" dirty="0">
                <a:solidFill>
                  <a:schemeClr val="tx1"/>
                </a:solidFill>
              </a:rPr>
              <a:t>Introduction</a:t>
            </a:r>
          </a:p>
          <a:p>
            <a:pPr algn="l">
              <a:buFont typeface="Arial" pitchFamily="34" charset="0"/>
              <a:buChar char="•"/>
              <a:defRPr/>
            </a:pPr>
            <a:r>
              <a:rPr lang="en-US" sz="3600" dirty="0">
                <a:solidFill>
                  <a:schemeClr val="tx1"/>
                </a:solidFill>
              </a:rPr>
              <a:t>Schematic representation of  Turing Machine and its working</a:t>
            </a:r>
          </a:p>
          <a:p>
            <a:pPr algn="l">
              <a:buFont typeface="Arial" pitchFamily="34" charset="0"/>
              <a:buChar char="•"/>
              <a:defRPr/>
            </a:pPr>
            <a:r>
              <a:rPr lang="en-US" sz="3600" dirty="0">
                <a:solidFill>
                  <a:schemeClr val="tx1"/>
                </a:solidFill>
              </a:rPr>
              <a:t>Formal definition of Turing Machine</a:t>
            </a:r>
          </a:p>
          <a:p>
            <a:pPr algn="l">
              <a:defRPr/>
            </a:pPr>
            <a:r>
              <a:rPr lang="en-US" sz="3600" dirty="0">
                <a:solidFill>
                  <a:schemeClr val="tx1"/>
                </a:solidFill>
              </a:rPr>
              <a:t>        &gt; Transition function Move of a TM</a:t>
            </a:r>
          </a:p>
          <a:p>
            <a:pPr algn="l">
              <a:buFont typeface="Arial" pitchFamily="34" charset="0"/>
              <a:buChar char="•"/>
              <a:defRPr/>
            </a:pPr>
            <a:r>
              <a:rPr lang="en-US" sz="3600" dirty="0">
                <a:solidFill>
                  <a:schemeClr val="tx1"/>
                </a:solidFill>
              </a:rPr>
              <a:t>Instantaneous Description of TM</a:t>
            </a:r>
          </a:p>
          <a:p>
            <a:pPr algn="l">
              <a:buFont typeface="Arial" pitchFamily="34" charset="0"/>
              <a:buChar char="•"/>
              <a:defRPr/>
            </a:pPr>
            <a:r>
              <a:rPr lang="en-US" sz="3600" dirty="0">
                <a:solidFill>
                  <a:schemeClr val="tx1"/>
                </a:solidFill>
              </a:rPr>
              <a:t>Language acceptance of TM</a:t>
            </a:r>
          </a:p>
          <a:p>
            <a:pPr algn="l">
              <a:buFont typeface="Arial" pitchFamily="34" charset="0"/>
              <a:buChar char="•"/>
              <a:defRPr/>
            </a:pPr>
            <a:r>
              <a:rPr lang="en-US" sz="3600" dirty="0">
                <a:solidFill>
                  <a:schemeClr val="tx1"/>
                </a:solidFill>
              </a:rPr>
              <a:t>Representation of TM</a:t>
            </a:r>
          </a:p>
          <a:p>
            <a:pPr algn="l">
              <a:buFont typeface="Arial" pitchFamily="34" charset="0"/>
              <a:buChar char="•"/>
              <a:defRPr/>
            </a:pPr>
            <a:r>
              <a:rPr lang="en-US" sz="3600" dirty="0">
                <a:solidFill>
                  <a:schemeClr val="tx1"/>
                </a:solidFill>
              </a:rPr>
              <a:t>Examples on TM</a:t>
            </a:r>
          </a:p>
          <a:p>
            <a:pPr algn="l">
              <a:buFont typeface="Arial" pitchFamily="34" charset="0"/>
              <a:buChar char="•"/>
              <a:defRPr/>
            </a:pPr>
            <a:endParaRPr lang="en-US" dirty="0">
              <a:solidFill>
                <a:schemeClr val="tx1"/>
              </a:solidFill>
            </a:endParaRPr>
          </a:p>
          <a:p>
            <a:pPr algn="l">
              <a:defRPr/>
            </a:pPr>
            <a:r>
              <a:rPr lang="en-US" dirty="0">
                <a:solidFill>
                  <a:schemeClr val="tx1"/>
                </a:solidFill>
              </a:rPr>
              <a:t>       </a:t>
            </a:r>
          </a:p>
          <a:p>
            <a:pPr algn="l">
              <a:defRPr/>
            </a:pPr>
            <a:endParaRPr 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990600"/>
            <a:ext cx="7772400" cy="1143000"/>
          </a:xfrm>
        </p:spPr>
        <p:txBody>
          <a:bodyPr/>
          <a:lstStyle/>
          <a:p>
            <a:r>
              <a:rPr lang="en-US"/>
              <a:t>Turing Machines</a:t>
            </a:r>
          </a:p>
        </p:txBody>
      </p:sp>
      <p:sp>
        <p:nvSpPr>
          <p:cNvPr id="2051" name="Rectangle 3"/>
          <p:cNvSpPr>
            <a:spLocks noGrp="1" noChangeArrowheads="1"/>
          </p:cNvSpPr>
          <p:nvPr>
            <p:ph type="subTitle" idx="1"/>
          </p:nvPr>
        </p:nvSpPr>
        <p:spPr>
          <a:xfrm>
            <a:off x="1371600" y="2590800"/>
            <a:ext cx="6400800" cy="1752600"/>
          </a:xfrm>
        </p:spPr>
        <p:txBody>
          <a:bodyPr/>
          <a:lstStyle/>
          <a:p>
            <a:pPr>
              <a:defRPr/>
            </a:pPr>
            <a:r>
              <a:rPr lang="en-US" dirty="0"/>
              <a:t>(At last!)</a:t>
            </a:r>
          </a:p>
        </p:txBody>
      </p:sp>
      <p:pic>
        <p:nvPicPr>
          <p:cNvPr id="43012" name="Picture 4" descr="Turing"/>
          <p:cNvPicPr>
            <a:picLocks noChangeAspect="1" noChangeArrowheads="1"/>
          </p:cNvPicPr>
          <p:nvPr/>
        </p:nvPicPr>
        <p:blipFill>
          <a:blip r:embed="rId3" cstate="print"/>
          <a:srcRect/>
          <a:stretch>
            <a:fillRect/>
          </a:stretch>
        </p:blipFill>
        <p:spPr bwMode="auto">
          <a:xfrm>
            <a:off x="6096000" y="2819400"/>
            <a:ext cx="2139950" cy="2603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Arial" charset="0"/>
              <a:buNone/>
              <a:defRPr/>
            </a:pPr>
            <a:endParaRPr lang="en-US" dirty="0"/>
          </a:p>
          <a:p>
            <a:pPr>
              <a:buFont typeface="Arial" charset="0"/>
              <a:buNone/>
              <a:defRPr/>
            </a:pPr>
            <a:r>
              <a:rPr lang="en-US" dirty="0"/>
              <a:t>      Turing Machine is </a:t>
            </a:r>
            <a:r>
              <a:rPr lang="en-US" dirty="0">
                <a:highlight>
                  <a:srgbClr val="00FFFF"/>
                </a:highlight>
              </a:rPr>
              <a:t>modified version of PDA </a:t>
            </a:r>
            <a:r>
              <a:rPr lang="en-US" dirty="0"/>
              <a:t>and it is </a:t>
            </a:r>
            <a:r>
              <a:rPr lang="en-US" dirty="0">
                <a:highlight>
                  <a:srgbClr val="00FFFF"/>
                </a:highlight>
              </a:rPr>
              <a:t>more powerful than PDA</a:t>
            </a:r>
            <a:r>
              <a:rPr lang="en-US" dirty="0"/>
              <a:t>. Instead of stack it uses the </a:t>
            </a:r>
            <a:r>
              <a:rPr lang="en-US" dirty="0">
                <a:highlight>
                  <a:srgbClr val="00FFFF"/>
                </a:highlight>
              </a:rPr>
              <a:t>Tape to store the input symbols</a:t>
            </a:r>
            <a:r>
              <a:rPr lang="en-US" dirty="0"/>
              <a:t>.</a:t>
            </a:r>
          </a:p>
          <a:p>
            <a:pPr>
              <a:buFont typeface="Arial" charset="0"/>
              <a:buNone/>
              <a:defRPr/>
            </a:pPr>
            <a:r>
              <a:rPr lang="en-US" dirty="0"/>
              <a:t>     Turing Machine is going to accept </a:t>
            </a:r>
            <a:r>
              <a:rPr lang="en-US" dirty="0">
                <a:highlight>
                  <a:srgbClr val="00FFFF"/>
                </a:highlight>
              </a:rPr>
              <a:t>all types of languages</a:t>
            </a:r>
            <a:r>
              <a:rPr lang="en-US" dirty="0"/>
              <a:t> ( </a:t>
            </a:r>
            <a:r>
              <a:rPr lang="en-US" dirty="0">
                <a:highlight>
                  <a:srgbClr val="00FF00"/>
                </a:highlight>
              </a:rPr>
              <a:t>regular</a:t>
            </a:r>
            <a:r>
              <a:rPr lang="en-US" dirty="0"/>
              <a:t> (Type-3), </a:t>
            </a:r>
            <a:r>
              <a:rPr lang="en-US" dirty="0">
                <a:highlight>
                  <a:srgbClr val="00FF00"/>
                </a:highlight>
              </a:rPr>
              <a:t>context free </a:t>
            </a:r>
            <a:r>
              <a:rPr lang="en-US" dirty="0"/>
              <a:t>(type-2)and </a:t>
            </a:r>
            <a:r>
              <a:rPr lang="en-US" dirty="0">
                <a:highlight>
                  <a:srgbClr val="00FF00"/>
                </a:highlight>
              </a:rPr>
              <a:t>context sensitive languages</a:t>
            </a:r>
            <a:r>
              <a:rPr lang="en-US" dirty="0"/>
              <a:t>(type-1)). Apart from these languages </a:t>
            </a:r>
            <a:r>
              <a:rPr lang="en-US" dirty="0">
                <a:highlight>
                  <a:srgbClr val="00FF00"/>
                </a:highlight>
              </a:rPr>
              <a:t>it can also accept Type-0 </a:t>
            </a:r>
            <a:r>
              <a:rPr lang="en-US" dirty="0"/>
              <a:t>languages generated by </a:t>
            </a:r>
            <a:r>
              <a:rPr lang="en-US" dirty="0">
                <a:highlight>
                  <a:srgbClr val="00FF00"/>
                </a:highlight>
              </a:rPr>
              <a:t>unrestricted grammar</a:t>
            </a:r>
            <a:r>
              <a:rPr lang="en-US" dirty="0"/>
              <a:t>. Hence it is called as </a:t>
            </a:r>
            <a:r>
              <a:rPr lang="en-US" dirty="0">
                <a:highlight>
                  <a:srgbClr val="00FFFF"/>
                </a:highlight>
              </a:rPr>
              <a:t>generalized finite automata.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 </a:t>
            </a:r>
          </a:p>
        </p:txBody>
      </p:sp>
      <p:sp>
        <p:nvSpPr>
          <p:cNvPr id="3" name="Content Placeholder 2"/>
          <p:cNvSpPr>
            <a:spLocks noGrp="1"/>
          </p:cNvSpPr>
          <p:nvPr>
            <p:ph idx="1"/>
          </p:nvPr>
        </p:nvSpPr>
        <p:spPr>
          <a:xfrm>
            <a:off x="457200" y="457200"/>
            <a:ext cx="8229600" cy="5715000"/>
          </a:xfrm>
        </p:spPr>
        <p:txBody>
          <a:bodyPr>
            <a:normAutofit fontScale="92500" lnSpcReduction="10000"/>
          </a:bodyPr>
          <a:lstStyle/>
          <a:p>
            <a:pPr>
              <a:buFont typeface="Arial" charset="0"/>
              <a:buNone/>
              <a:defRPr/>
            </a:pPr>
            <a:r>
              <a:rPr lang="en-US" dirty="0"/>
              <a:t>Schematic representation of  Turing Machine and its working</a:t>
            </a:r>
          </a:p>
          <a:p>
            <a:pPr>
              <a:buFont typeface="Arial" charset="0"/>
              <a:buNone/>
              <a:defRPr/>
            </a:pPr>
            <a:endParaRPr lang="en-US" dirty="0"/>
          </a:p>
          <a:p>
            <a:pPr>
              <a:buFont typeface="Arial" charset="0"/>
              <a:buNone/>
              <a:defRPr/>
            </a:pPr>
            <a:r>
              <a:rPr lang="en-US" dirty="0"/>
              <a:t>       </a:t>
            </a:r>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lgn="just">
              <a:buFont typeface="Arial" charset="0"/>
              <a:buNone/>
              <a:defRPr/>
            </a:pPr>
            <a:r>
              <a:rPr lang="en-US" dirty="0"/>
              <a:t> It is </a:t>
            </a:r>
            <a:r>
              <a:rPr lang="en-US" dirty="0">
                <a:highlight>
                  <a:srgbClr val="00FFFF"/>
                </a:highlight>
              </a:rPr>
              <a:t>generalized finite automata</a:t>
            </a:r>
            <a:r>
              <a:rPr lang="en-US" dirty="0"/>
              <a:t> and has three main components, namely Tape, Read-write head and control unit</a:t>
            </a:r>
          </a:p>
          <a:p>
            <a:pPr>
              <a:buFont typeface="Arial" charset="0"/>
              <a:buNone/>
              <a:defRPr/>
            </a:pPr>
            <a:endParaRPr lang="en-US" dirty="0"/>
          </a:p>
        </p:txBody>
      </p:sp>
      <p:pic>
        <p:nvPicPr>
          <p:cNvPr id="46084" name="Picture 2"/>
          <p:cNvPicPr>
            <a:picLocks noChangeAspect="1" noChangeArrowheads="1"/>
          </p:cNvPicPr>
          <p:nvPr/>
        </p:nvPicPr>
        <p:blipFill>
          <a:blip r:embed="rId2" cstate="print"/>
          <a:srcRect/>
          <a:stretch>
            <a:fillRect/>
          </a:stretch>
        </p:blipFill>
        <p:spPr bwMode="auto">
          <a:xfrm>
            <a:off x="1981200" y="1571625"/>
            <a:ext cx="4305300" cy="23145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a:p>
        </p:txBody>
      </p:sp>
      <p:sp>
        <p:nvSpPr>
          <p:cNvPr id="47107" name="Content Placeholder 2"/>
          <p:cNvSpPr>
            <a:spLocks noGrp="1"/>
          </p:cNvSpPr>
          <p:nvPr>
            <p:ph idx="1"/>
          </p:nvPr>
        </p:nvSpPr>
        <p:spPr/>
        <p:txBody>
          <a:bodyPr/>
          <a:lstStyle/>
          <a:p>
            <a:pPr algn="just">
              <a:buFont typeface="Arial" charset="0"/>
              <a:buNone/>
            </a:pPr>
            <a:r>
              <a:rPr lang="en-US" dirty="0"/>
              <a:t>1. Tape : It is a </a:t>
            </a:r>
            <a:r>
              <a:rPr lang="en-US" dirty="0">
                <a:highlight>
                  <a:srgbClr val="00FFFF"/>
                </a:highlight>
              </a:rPr>
              <a:t>storage device</a:t>
            </a:r>
            <a:r>
              <a:rPr lang="en-US" dirty="0"/>
              <a:t> of </a:t>
            </a:r>
            <a:r>
              <a:rPr lang="en-US" dirty="0">
                <a:highlight>
                  <a:srgbClr val="00FFFF"/>
                </a:highlight>
              </a:rPr>
              <a:t>infinite len</a:t>
            </a:r>
            <a:r>
              <a:rPr lang="en-US" dirty="0"/>
              <a:t>gth and is </a:t>
            </a:r>
            <a:r>
              <a:rPr lang="en-US" dirty="0">
                <a:highlight>
                  <a:srgbClr val="00FFFF"/>
                </a:highlight>
              </a:rPr>
              <a:t>divided into n number cel</a:t>
            </a:r>
            <a:r>
              <a:rPr lang="en-US" dirty="0"/>
              <a:t>ls. Each cell is capable of holding a </a:t>
            </a:r>
            <a:r>
              <a:rPr lang="en-US" dirty="0">
                <a:highlight>
                  <a:srgbClr val="00FFFF"/>
                </a:highlight>
              </a:rPr>
              <a:t>single character</a:t>
            </a:r>
            <a:r>
              <a:rPr lang="en-US" dirty="0"/>
              <a:t>. The string to be </a:t>
            </a:r>
            <a:r>
              <a:rPr lang="en-US" dirty="0">
                <a:highlight>
                  <a:srgbClr val="00FFFF"/>
                </a:highlight>
              </a:rPr>
              <a:t>processed is stored </a:t>
            </a:r>
            <a:r>
              <a:rPr lang="en-US" dirty="0"/>
              <a:t>and </a:t>
            </a:r>
            <a:r>
              <a:rPr lang="en-US" dirty="0">
                <a:highlight>
                  <a:srgbClr val="00FFFF"/>
                </a:highlight>
              </a:rPr>
              <a:t>read from left to right</a:t>
            </a:r>
            <a:r>
              <a:rPr lang="en-US" dirty="0"/>
              <a:t>. Before and after the strings the </a:t>
            </a:r>
            <a:r>
              <a:rPr lang="en-US" dirty="0">
                <a:highlight>
                  <a:srgbClr val="00FFFF"/>
                </a:highlight>
              </a:rPr>
              <a:t>blank chara</a:t>
            </a:r>
            <a:r>
              <a:rPr lang="en-US" dirty="0"/>
              <a:t>cter are stored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Arial" charset="0"/>
              <a:buNone/>
              <a:defRPr/>
            </a:pPr>
            <a:r>
              <a:rPr lang="en-US" dirty="0"/>
              <a:t>2. Read-write Head</a:t>
            </a:r>
          </a:p>
          <a:p>
            <a:pPr>
              <a:buFont typeface="Arial" charset="0"/>
              <a:buNone/>
              <a:defRPr/>
            </a:pPr>
            <a:r>
              <a:rPr lang="en-US" dirty="0"/>
              <a:t>      It is a </a:t>
            </a:r>
            <a:r>
              <a:rPr lang="en-US" dirty="0">
                <a:highlight>
                  <a:srgbClr val="00FFFF"/>
                </a:highlight>
              </a:rPr>
              <a:t>reading / writing mechanism  </a:t>
            </a:r>
            <a:r>
              <a:rPr lang="en-US" dirty="0"/>
              <a:t>that can </a:t>
            </a:r>
            <a:r>
              <a:rPr lang="en-US" dirty="0">
                <a:highlight>
                  <a:srgbClr val="00FFFF"/>
                </a:highlight>
              </a:rPr>
              <a:t>read and write</a:t>
            </a:r>
            <a:r>
              <a:rPr lang="en-US" dirty="0"/>
              <a:t> a </a:t>
            </a:r>
            <a:r>
              <a:rPr lang="en-US" dirty="0">
                <a:highlight>
                  <a:srgbClr val="00FFFF"/>
                </a:highlight>
              </a:rPr>
              <a:t>symbol</a:t>
            </a:r>
            <a:r>
              <a:rPr lang="en-US" dirty="0"/>
              <a:t> from where </a:t>
            </a:r>
            <a:r>
              <a:rPr lang="en-US" dirty="0">
                <a:highlight>
                  <a:srgbClr val="00FFFF"/>
                </a:highlight>
              </a:rPr>
              <a:t>it is pointing</a:t>
            </a:r>
            <a:r>
              <a:rPr lang="en-US" dirty="0"/>
              <a:t>. The </a:t>
            </a:r>
            <a:r>
              <a:rPr lang="en-US" dirty="0">
                <a:highlight>
                  <a:srgbClr val="00FFFF"/>
                </a:highlight>
              </a:rPr>
              <a:t>reading/writing and movement </a:t>
            </a:r>
            <a:r>
              <a:rPr lang="en-US" dirty="0"/>
              <a:t>of read-write head is controlled by </a:t>
            </a:r>
            <a:r>
              <a:rPr lang="en-US" dirty="0">
                <a:highlight>
                  <a:srgbClr val="00FFFF"/>
                </a:highlight>
              </a:rPr>
              <a:t>control unit</a:t>
            </a:r>
          </a:p>
          <a:p>
            <a:pPr>
              <a:buFont typeface="Arial" charset="0"/>
              <a:buNone/>
              <a:defRPr/>
            </a:pPr>
            <a:r>
              <a:rPr lang="en-US" dirty="0"/>
              <a:t>3. Control unit: This component drives the </a:t>
            </a:r>
            <a:r>
              <a:rPr lang="en-US" dirty="0">
                <a:highlight>
                  <a:srgbClr val="00FFFF"/>
                </a:highlight>
              </a:rPr>
              <a:t>working  of Turing Machine</a:t>
            </a:r>
            <a:r>
              <a:rPr lang="en-US" dirty="0"/>
              <a:t>. It controls </a:t>
            </a:r>
            <a:r>
              <a:rPr lang="en-US" dirty="0">
                <a:highlight>
                  <a:srgbClr val="00FF00"/>
                </a:highlight>
              </a:rPr>
              <a:t>reading/writing  operations </a:t>
            </a:r>
            <a:r>
              <a:rPr lang="en-US" dirty="0"/>
              <a:t>and </a:t>
            </a:r>
            <a:r>
              <a:rPr lang="en-US" dirty="0">
                <a:highlight>
                  <a:srgbClr val="00FF00"/>
                </a:highlight>
              </a:rPr>
              <a:t>movement of read-write head</a:t>
            </a:r>
            <a:r>
              <a:rPr lang="en-US" dirty="0"/>
              <a:t>.</a:t>
            </a:r>
          </a:p>
          <a:p>
            <a:pPr>
              <a:buFont typeface="Arial" charset="0"/>
              <a:buNone/>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Font typeface="Arial" charset="0"/>
              <a:buNone/>
              <a:defRPr/>
            </a:pPr>
            <a:r>
              <a:rPr lang="en-US" dirty="0"/>
              <a:t>At any given instance of time </a:t>
            </a:r>
            <a:r>
              <a:rPr lang="en-US" dirty="0">
                <a:highlight>
                  <a:srgbClr val="00FF00"/>
                </a:highlight>
              </a:rPr>
              <a:t>TM is assumed to be in some state</a:t>
            </a:r>
            <a:r>
              <a:rPr lang="en-US" dirty="0"/>
              <a:t>(Initially </a:t>
            </a:r>
            <a:r>
              <a:rPr lang="en-US" dirty="0">
                <a:highlight>
                  <a:srgbClr val="00FF00"/>
                </a:highlight>
              </a:rPr>
              <a:t>start state</a:t>
            </a:r>
            <a:r>
              <a:rPr lang="en-US" dirty="0"/>
              <a:t>) and the read/write head is pointing to </a:t>
            </a:r>
            <a:r>
              <a:rPr lang="en-US" dirty="0">
                <a:highlight>
                  <a:srgbClr val="00FF00"/>
                </a:highlight>
              </a:rPr>
              <a:t>some symbol in the tape</a:t>
            </a:r>
            <a:r>
              <a:rPr lang="en-US" dirty="0"/>
              <a:t>, the </a:t>
            </a:r>
            <a:r>
              <a:rPr lang="en-US" dirty="0">
                <a:highlight>
                  <a:srgbClr val="00FF00"/>
                </a:highlight>
              </a:rPr>
              <a:t>next state</a:t>
            </a:r>
            <a:r>
              <a:rPr lang="en-US" dirty="0"/>
              <a:t>, read / write operations and movement of read/write head is decided by the transition function </a:t>
            </a:r>
            <a:r>
              <a:rPr lang="el-GR" dirty="0"/>
              <a:t>δ</a:t>
            </a:r>
            <a:r>
              <a:rPr lang="en-US" dirty="0"/>
              <a:t> and is as follows:</a:t>
            </a:r>
          </a:p>
          <a:p>
            <a:pPr>
              <a:buFont typeface="Arial" charset="0"/>
              <a:buNone/>
              <a:defRPr/>
            </a:pPr>
            <a:r>
              <a:rPr lang="en-US" dirty="0"/>
              <a:t>                              </a:t>
            </a:r>
            <a:r>
              <a:rPr lang="en-US" sz="2600" dirty="0"/>
              <a:t>Next        Symbol to be</a:t>
            </a:r>
          </a:p>
          <a:p>
            <a:pPr>
              <a:buFont typeface="Arial" charset="0"/>
              <a:buNone/>
              <a:defRPr/>
            </a:pPr>
            <a:r>
              <a:rPr lang="en-US" sz="2600" dirty="0"/>
              <a:t>                                      state       replaced in tape</a:t>
            </a:r>
            <a:r>
              <a:rPr lang="en-US" dirty="0"/>
              <a:t> </a:t>
            </a:r>
          </a:p>
          <a:p>
            <a:pPr>
              <a:buFont typeface="Arial" charset="0"/>
              <a:buNone/>
              <a:defRPr/>
            </a:pPr>
            <a:r>
              <a:rPr lang="en-US" dirty="0"/>
              <a:t>                                ↓           ↓</a:t>
            </a:r>
          </a:p>
          <a:p>
            <a:pPr>
              <a:buFont typeface="Arial" charset="0"/>
              <a:buNone/>
              <a:defRPr/>
            </a:pPr>
            <a:r>
              <a:rPr lang="en-US" dirty="0"/>
              <a:t>      </a:t>
            </a:r>
            <a:r>
              <a:rPr lang="el-GR" dirty="0"/>
              <a:t>δ</a:t>
            </a:r>
            <a:r>
              <a:rPr lang="en-US" dirty="0"/>
              <a:t>(q,           a) = (p,           b,             R/L)</a:t>
            </a:r>
          </a:p>
          <a:p>
            <a:pPr>
              <a:buFont typeface="Arial" charset="0"/>
              <a:buNone/>
              <a:defRPr/>
            </a:pPr>
            <a:r>
              <a:rPr lang="en-US" dirty="0"/>
              <a:t>         ↑          ↑                                       ↑ </a:t>
            </a:r>
          </a:p>
          <a:p>
            <a:pPr>
              <a:buFont typeface="Arial" charset="0"/>
              <a:buNone/>
              <a:defRPr/>
            </a:pPr>
            <a:r>
              <a:rPr lang="en-US" dirty="0"/>
              <a:t>    </a:t>
            </a:r>
            <a:r>
              <a:rPr lang="en-US" sz="2600" dirty="0"/>
              <a:t> Current           I/P symbol                             Movement of head (R-right, L-left)</a:t>
            </a:r>
          </a:p>
          <a:p>
            <a:pPr>
              <a:buFont typeface="Arial" charset="0"/>
              <a:buNone/>
              <a:defRPr/>
            </a:pPr>
            <a:r>
              <a:rPr lang="en-US" sz="2600" dirty="0"/>
              <a:t>         state           pointed by R/W head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Font typeface="Arial" charset="0"/>
              <a:buNone/>
              <a:defRPr/>
            </a:pPr>
            <a:r>
              <a:rPr lang="en-US" dirty="0"/>
              <a:t>Formal Definition: </a:t>
            </a:r>
          </a:p>
          <a:p>
            <a:pPr>
              <a:buFont typeface="Arial" charset="0"/>
              <a:buNone/>
              <a:defRPr/>
            </a:pPr>
            <a:r>
              <a:rPr lang="en-US" dirty="0"/>
              <a:t>             The Turing M = (Q,∑,</a:t>
            </a:r>
            <a:r>
              <a:rPr lang="az-Cyrl-AZ" dirty="0"/>
              <a:t>Г</a:t>
            </a:r>
            <a:r>
              <a:rPr lang="en-US" dirty="0"/>
              <a:t>,</a:t>
            </a:r>
            <a:r>
              <a:rPr lang="el-GR" dirty="0"/>
              <a:t>δ</a:t>
            </a:r>
            <a:r>
              <a:rPr lang="en-US" dirty="0"/>
              <a:t>,q</a:t>
            </a:r>
            <a:r>
              <a:rPr lang="en-US" baseline="-25000" dirty="0"/>
              <a:t>0</a:t>
            </a:r>
            <a:r>
              <a:rPr lang="en-US" dirty="0"/>
              <a:t>,B,F) where</a:t>
            </a:r>
          </a:p>
          <a:p>
            <a:pPr>
              <a:buFont typeface="Arial" charset="0"/>
              <a:buNone/>
              <a:defRPr/>
            </a:pPr>
            <a:r>
              <a:rPr lang="en-US" dirty="0"/>
              <a:t>     Q = Finite set of </a:t>
            </a:r>
            <a:r>
              <a:rPr lang="en-US" dirty="0">
                <a:highlight>
                  <a:srgbClr val="00FF00"/>
                </a:highlight>
              </a:rPr>
              <a:t>internal states    </a:t>
            </a:r>
          </a:p>
          <a:p>
            <a:pPr>
              <a:buFont typeface="Arial" charset="0"/>
              <a:buNone/>
              <a:defRPr/>
            </a:pPr>
            <a:r>
              <a:rPr lang="en-US" baseline="30000" dirty="0"/>
              <a:t>        </a:t>
            </a:r>
            <a:r>
              <a:rPr lang="en-US" dirty="0"/>
              <a:t>∑ = Finite set of </a:t>
            </a:r>
            <a:r>
              <a:rPr lang="en-US" dirty="0">
                <a:highlight>
                  <a:srgbClr val="00FF00"/>
                </a:highlight>
              </a:rPr>
              <a:t>input alphabets</a:t>
            </a:r>
          </a:p>
          <a:p>
            <a:pPr>
              <a:buFont typeface="Arial" charset="0"/>
              <a:buNone/>
              <a:defRPr/>
            </a:pPr>
            <a:r>
              <a:rPr lang="en-US" dirty="0"/>
              <a:t>      </a:t>
            </a:r>
            <a:r>
              <a:rPr lang="az-Cyrl-AZ" dirty="0"/>
              <a:t>Г</a:t>
            </a:r>
            <a:r>
              <a:rPr lang="en-US" dirty="0"/>
              <a:t> = Finite set of </a:t>
            </a:r>
            <a:r>
              <a:rPr lang="en-US" dirty="0">
                <a:highlight>
                  <a:srgbClr val="00FF00"/>
                </a:highlight>
              </a:rPr>
              <a:t>Tape alphabets</a:t>
            </a:r>
          </a:p>
          <a:p>
            <a:pPr>
              <a:buFont typeface="Arial" charset="0"/>
              <a:buNone/>
              <a:defRPr/>
            </a:pPr>
            <a:r>
              <a:rPr lang="en-US" dirty="0"/>
              <a:t>     </a:t>
            </a:r>
            <a:r>
              <a:rPr lang="el-GR" dirty="0"/>
              <a:t>δ</a:t>
            </a:r>
            <a:r>
              <a:rPr lang="en-US" dirty="0"/>
              <a:t>  = Transition Function (</a:t>
            </a:r>
            <a:r>
              <a:rPr lang="el-GR" dirty="0"/>
              <a:t>δ</a:t>
            </a:r>
            <a:r>
              <a:rPr lang="en-US" dirty="0"/>
              <a:t> :(Q,</a:t>
            </a:r>
            <a:r>
              <a:rPr lang="az-Cyrl-AZ" dirty="0"/>
              <a:t>Г</a:t>
            </a:r>
            <a:r>
              <a:rPr lang="en-US" dirty="0"/>
              <a:t>)→Q x </a:t>
            </a:r>
            <a:r>
              <a:rPr lang="az-Cyrl-AZ" dirty="0"/>
              <a:t>Г</a:t>
            </a:r>
            <a:r>
              <a:rPr lang="en-US" dirty="0"/>
              <a:t> x (R,L)</a:t>
            </a:r>
          </a:p>
          <a:p>
            <a:pPr>
              <a:buFont typeface="Arial" charset="0"/>
              <a:buNone/>
              <a:defRPr/>
            </a:pPr>
            <a:r>
              <a:rPr lang="en-US" dirty="0"/>
              <a:t>     q</a:t>
            </a:r>
            <a:r>
              <a:rPr lang="en-US" baseline="-25000" dirty="0"/>
              <a:t>0</a:t>
            </a:r>
            <a:r>
              <a:rPr lang="en-US" dirty="0"/>
              <a:t> = </a:t>
            </a:r>
            <a:r>
              <a:rPr lang="en-US" dirty="0">
                <a:highlight>
                  <a:srgbClr val="00FF00"/>
                </a:highlight>
              </a:rPr>
              <a:t>Start state</a:t>
            </a:r>
            <a:r>
              <a:rPr lang="en-US" dirty="0"/>
              <a:t> belongs to Q</a:t>
            </a:r>
          </a:p>
          <a:p>
            <a:pPr>
              <a:buFont typeface="Arial" charset="0"/>
              <a:buNone/>
              <a:defRPr/>
            </a:pPr>
            <a:r>
              <a:rPr lang="en-US" dirty="0"/>
              <a:t>     B  = A special symbol indicating Blank Character</a:t>
            </a:r>
          </a:p>
          <a:p>
            <a:pPr>
              <a:buFont typeface="Arial" charset="0"/>
              <a:buNone/>
              <a:defRPr/>
            </a:pPr>
            <a:r>
              <a:rPr lang="en-US" dirty="0"/>
              <a:t>      F =Set of final states and is subset of Q</a:t>
            </a:r>
          </a:p>
          <a:p>
            <a:pPr>
              <a:buFont typeface="Arial" charset="0"/>
              <a:buNone/>
              <a:defRPr/>
            </a:pPr>
            <a:endParaRPr lang="en-US" baseline="30000" dirty="0"/>
          </a:p>
          <a:p>
            <a:pPr>
              <a:buFont typeface="Arial" charset="0"/>
              <a:buNone/>
              <a:defRPr/>
            </a:pPr>
            <a:endParaRPr lang="en-US" baseline="-25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a:p>
        </p:txBody>
      </p:sp>
      <p:sp>
        <p:nvSpPr>
          <p:cNvPr id="51203" name="Content Placeholder 2"/>
          <p:cNvSpPr>
            <a:spLocks noGrp="1"/>
          </p:cNvSpPr>
          <p:nvPr>
            <p:ph idx="1"/>
          </p:nvPr>
        </p:nvSpPr>
        <p:spPr/>
        <p:txBody>
          <a:bodyPr/>
          <a:lstStyle/>
          <a:p>
            <a:pPr>
              <a:buFont typeface="Arial" charset="0"/>
              <a:buNone/>
            </a:pPr>
            <a:r>
              <a:rPr lang="en-US" dirty="0"/>
              <a:t>Instantaneous Description (ID) of TM :</a:t>
            </a:r>
          </a:p>
          <a:p>
            <a:pPr>
              <a:buFont typeface="Arial" charset="0"/>
              <a:buNone/>
            </a:pPr>
            <a:r>
              <a:rPr lang="en-US" dirty="0"/>
              <a:t>        While </a:t>
            </a:r>
            <a:r>
              <a:rPr lang="en-US" dirty="0">
                <a:highlight>
                  <a:srgbClr val="00FF00"/>
                </a:highlight>
              </a:rPr>
              <a:t>processing the string W </a:t>
            </a:r>
            <a:r>
              <a:rPr lang="en-US" dirty="0"/>
              <a:t>the </a:t>
            </a:r>
            <a:r>
              <a:rPr lang="en-US" dirty="0">
                <a:highlight>
                  <a:srgbClr val="00FF00"/>
                </a:highlight>
              </a:rPr>
              <a:t>current and successive configuration of the TM </a:t>
            </a:r>
            <a:r>
              <a:rPr lang="en-US" dirty="0"/>
              <a:t>is described by the </a:t>
            </a:r>
            <a:r>
              <a:rPr lang="en-US" dirty="0">
                <a:highlight>
                  <a:srgbClr val="00FF00"/>
                </a:highlight>
              </a:rPr>
              <a:t>term Instantaneous Description (ID</a:t>
            </a:r>
            <a:r>
              <a:rPr lang="en-US" dirty="0"/>
              <a:t>). Here it is defined on the </a:t>
            </a:r>
            <a:r>
              <a:rPr lang="en-US" dirty="0">
                <a:highlight>
                  <a:srgbClr val="00FF00"/>
                </a:highlight>
              </a:rPr>
              <a:t>whole string </a:t>
            </a:r>
            <a:r>
              <a:rPr lang="en-US" dirty="0"/>
              <a:t>and (not on the string that is to processed) the </a:t>
            </a:r>
            <a:r>
              <a:rPr lang="en-US" dirty="0">
                <a:highlight>
                  <a:srgbClr val="00FF00"/>
                </a:highlight>
              </a:rPr>
              <a:t>current state</a:t>
            </a:r>
            <a:r>
              <a:rPr lang="en-US" dirty="0"/>
              <a:t> of the Machine and formally it is defined as follows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a:t>     An </a:t>
            </a:r>
            <a:r>
              <a:rPr lang="en-US" dirty="0">
                <a:highlight>
                  <a:srgbClr val="00FF00"/>
                </a:highlight>
              </a:rPr>
              <a:t>ID of Turing machine </a:t>
            </a:r>
            <a:r>
              <a:rPr lang="en-US" dirty="0"/>
              <a:t>is a string in </a:t>
            </a:r>
            <a:r>
              <a:rPr lang="el-GR" dirty="0">
                <a:highlight>
                  <a:srgbClr val="00FF00"/>
                </a:highlight>
              </a:rPr>
              <a:t>α</a:t>
            </a:r>
            <a:r>
              <a:rPr lang="en-US" dirty="0">
                <a:highlight>
                  <a:srgbClr val="00FF00"/>
                </a:highlight>
              </a:rPr>
              <a:t>q</a:t>
            </a:r>
            <a:r>
              <a:rPr lang="el-GR" dirty="0">
                <a:highlight>
                  <a:srgbClr val="00FF00"/>
                </a:highlight>
              </a:rPr>
              <a:t>β</a:t>
            </a:r>
            <a:r>
              <a:rPr lang="en-US" dirty="0">
                <a:highlight>
                  <a:srgbClr val="00FF00"/>
                </a:highlight>
              </a:rPr>
              <a:t>,</a:t>
            </a:r>
            <a:r>
              <a:rPr lang="en-US" dirty="0"/>
              <a:t> where q is the </a:t>
            </a:r>
            <a:r>
              <a:rPr lang="en-US" dirty="0">
                <a:highlight>
                  <a:srgbClr val="00FF00"/>
                </a:highlight>
              </a:rPr>
              <a:t>current state</a:t>
            </a:r>
            <a:r>
              <a:rPr lang="en-US" dirty="0"/>
              <a:t>,</a:t>
            </a:r>
            <a:r>
              <a:rPr lang="el-GR" dirty="0"/>
              <a:t> </a:t>
            </a:r>
            <a:r>
              <a:rPr lang="el-GR" dirty="0">
                <a:highlight>
                  <a:srgbClr val="00FF00"/>
                </a:highlight>
              </a:rPr>
              <a:t>αβ</a:t>
            </a:r>
            <a:r>
              <a:rPr lang="en-US" dirty="0"/>
              <a:t> is string made from </a:t>
            </a:r>
            <a:r>
              <a:rPr lang="en-US" dirty="0">
                <a:highlight>
                  <a:srgbClr val="00FF00"/>
                </a:highlight>
              </a:rPr>
              <a:t>Tape symbols</a:t>
            </a:r>
            <a:r>
              <a:rPr lang="en-US" dirty="0"/>
              <a:t>. The </a:t>
            </a:r>
            <a:r>
              <a:rPr lang="en-US" dirty="0">
                <a:highlight>
                  <a:srgbClr val="00FF00"/>
                </a:highlight>
              </a:rPr>
              <a:t>read/write head </a:t>
            </a:r>
            <a:r>
              <a:rPr lang="en-US" dirty="0"/>
              <a:t>is pointing to the </a:t>
            </a:r>
            <a:r>
              <a:rPr lang="en-US" dirty="0">
                <a:highlight>
                  <a:srgbClr val="00FF00"/>
                </a:highlight>
              </a:rPr>
              <a:t>first character of the string </a:t>
            </a:r>
            <a:r>
              <a:rPr lang="el-GR" dirty="0">
                <a:highlight>
                  <a:srgbClr val="00FF00"/>
                </a:highlight>
              </a:rPr>
              <a:t>β</a:t>
            </a:r>
            <a:endParaRPr lang="en-US" dirty="0">
              <a:highlight>
                <a:srgbClr val="00FF00"/>
              </a:highlight>
            </a:endParaRPr>
          </a:p>
          <a:p>
            <a:pPr>
              <a:buFont typeface="Arial" charset="0"/>
              <a:buNone/>
              <a:defRPr/>
            </a:pPr>
            <a:r>
              <a:rPr lang="en-US" dirty="0"/>
              <a:t>      </a:t>
            </a:r>
            <a:r>
              <a:rPr lang="en-US" dirty="0">
                <a:highlight>
                  <a:srgbClr val="00FFFF"/>
                </a:highlight>
              </a:rPr>
              <a:t>The initial ID </a:t>
            </a:r>
            <a:r>
              <a:rPr lang="en-US" dirty="0"/>
              <a:t>is denoted by  </a:t>
            </a:r>
            <a:r>
              <a:rPr lang="en-US" dirty="0">
                <a:highlight>
                  <a:srgbClr val="00FF00"/>
                </a:highlight>
              </a:rPr>
              <a:t>q</a:t>
            </a:r>
            <a:r>
              <a:rPr lang="en-US" baseline="-25000" dirty="0">
                <a:highlight>
                  <a:srgbClr val="00FF00"/>
                </a:highlight>
              </a:rPr>
              <a:t>0</a:t>
            </a:r>
            <a:r>
              <a:rPr lang="el-GR" dirty="0">
                <a:highlight>
                  <a:srgbClr val="00FF00"/>
                </a:highlight>
              </a:rPr>
              <a:t>αβ</a:t>
            </a:r>
            <a:r>
              <a:rPr lang="en-US" dirty="0">
                <a:highlight>
                  <a:srgbClr val="00FF00"/>
                </a:highlight>
              </a:rPr>
              <a:t> </a:t>
            </a:r>
            <a:r>
              <a:rPr lang="en-US" dirty="0"/>
              <a:t>where q0 is the </a:t>
            </a:r>
            <a:r>
              <a:rPr lang="en-US" dirty="0">
                <a:highlight>
                  <a:srgbClr val="00FF00"/>
                </a:highlight>
              </a:rPr>
              <a:t>start state </a:t>
            </a:r>
            <a:r>
              <a:rPr lang="en-US" dirty="0"/>
              <a:t>and the read/write is pointing to the </a:t>
            </a:r>
            <a:r>
              <a:rPr lang="en-US" dirty="0">
                <a:highlight>
                  <a:srgbClr val="00FF00"/>
                </a:highlight>
              </a:rPr>
              <a:t>first character of </a:t>
            </a:r>
            <a:r>
              <a:rPr lang="el-GR" dirty="0">
                <a:highlight>
                  <a:srgbClr val="00FF00"/>
                </a:highlight>
              </a:rPr>
              <a:t>α</a:t>
            </a:r>
            <a:r>
              <a:rPr lang="en-US" dirty="0">
                <a:highlight>
                  <a:srgbClr val="00FF00"/>
                </a:highlight>
              </a:rPr>
              <a:t> from left</a:t>
            </a:r>
          </a:p>
          <a:p>
            <a:pPr>
              <a:buFont typeface="Arial" charset="0"/>
              <a:buNone/>
              <a:defRPr/>
            </a:pPr>
            <a:r>
              <a:rPr lang="en-US" dirty="0">
                <a:highlight>
                  <a:srgbClr val="00FFFF"/>
                </a:highlight>
              </a:rPr>
              <a:t>    The final ID</a:t>
            </a:r>
            <a:r>
              <a:rPr lang="en-US" dirty="0"/>
              <a:t> is denoted as </a:t>
            </a:r>
            <a:r>
              <a:rPr lang="el-GR" dirty="0">
                <a:highlight>
                  <a:srgbClr val="00FF00"/>
                </a:highlight>
              </a:rPr>
              <a:t>αβ</a:t>
            </a:r>
            <a:r>
              <a:rPr lang="en-US" dirty="0" err="1">
                <a:highlight>
                  <a:srgbClr val="00FF00"/>
                </a:highlight>
              </a:rPr>
              <a:t>qB</a:t>
            </a:r>
            <a:r>
              <a:rPr lang="en-US" dirty="0">
                <a:highlight>
                  <a:srgbClr val="00FF00"/>
                </a:highlight>
              </a:rPr>
              <a:t> </a:t>
            </a:r>
            <a:r>
              <a:rPr lang="en-US" dirty="0"/>
              <a:t>where </a:t>
            </a:r>
            <a:r>
              <a:rPr lang="en-US" dirty="0">
                <a:highlight>
                  <a:srgbClr val="00FF00"/>
                </a:highlight>
              </a:rPr>
              <a:t>q</a:t>
            </a:r>
            <a:r>
              <a:rPr lang="az-Cyrl-AZ" dirty="0">
                <a:highlight>
                  <a:srgbClr val="00FF00"/>
                </a:highlight>
              </a:rPr>
              <a:t>Є</a:t>
            </a:r>
            <a:r>
              <a:rPr lang="en-US" dirty="0">
                <a:highlight>
                  <a:srgbClr val="00FF00"/>
                </a:highlight>
              </a:rPr>
              <a:t>F </a:t>
            </a:r>
            <a:r>
              <a:rPr lang="en-US" dirty="0"/>
              <a:t>is the </a:t>
            </a:r>
            <a:r>
              <a:rPr lang="en-US" dirty="0">
                <a:highlight>
                  <a:srgbClr val="00FF00"/>
                </a:highlight>
              </a:rPr>
              <a:t>final state </a:t>
            </a:r>
            <a:r>
              <a:rPr lang="en-US" dirty="0"/>
              <a:t>and the </a:t>
            </a:r>
            <a:r>
              <a:rPr lang="en-US" dirty="0">
                <a:highlight>
                  <a:srgbClr val="00FF00"/>
                </a:highlight>
              </a:rPr>
              <a:t>read/write head i</a:t>
            </a:r>
            <a:r>
              <a:rPr lang="en-US" dirty="0"/>
              <a:t>s pointing to the </a:t>
            </a:r>
            <a:r>
              <a:rPr lang="en-US" dirty="0">
                <a:highlight>
                  <a:srgbClr val="00FF00"/>
                </a:highlight>
              </a:rPr>
              <a:t>blank character denoted by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7"/>
          <p:cNvPicPr>
            <a:picLocks noChangeAspect="1" noChangeArrowheads="1"/>
          </p:cNvPicPr>
          <p:nvPr/>
        </p:nvPicPr>
        <p:blipFill>
          <a:blip r:embed="rId2" cstate="print"/>
          <a:srcRect/>
          <a:stretch>
            <a:fillRect/>
          </a:stretch>
        </p:blipFill>
        <p:spPr bwMode="auto">
          <a:xfrm>
            <a:off x="1905000" y="838200"/>
            <a:ext cx="4724400" cy="4705350"/>
          </a:xfrm>
          <a:prstGeom prst="rect">
            <a:avLst/>
          </a:prstGeom>
          <a:noFill/>
          <a:ln w="9525">
            <a:noFill/>
            <a:miter lim="800000"/>
            <a:headEnd/>
            <a:tailEnd/>
          </a:ln>
        </p:spPr>
      </p:pic>
      <p:pic>
        <p:nvPicPr>
          <p:cNvPr id="6147" name="Picture 27"/>
          <p:cNvPicPr>
            <a:picLocks noChangeAspect="1" noChangeArrowheads="1"/>
          </p:cNvPicPr>
          <p:nvPr/>
        </p:nvPicPr>
        <p:blipFill>
          <a:blip r:embed="rId2" cstate="print"/>
          <a:srcRect/>
          <a:stretch>
            <a:fillRect/>
          </a:stretch>
        </p:blipFill>
        <p:spPr bwMode="auto">
          <a:xfrm>
            <a:off x="2057400" y="990600"/>
            <a:ext cx="4724400" cy="4705350"/>
          </a:xfrm>
          <a:prstGeom prst="rect">
            <a:avLst/>
          </a:prstGeom>
          <a:noFill/>
          <a:ln w="9525">
            <a:noFill/>
            <a:miter lim="800000"/>
            <a:headEnd/>
            <a:tailEnd/>
          </a:ln>
        </p:spPr>
      </p:pic>
      <p:pic>
        <p:nvPicPr>
          <p:cNvPr id="6148" name="Picture 27"/>
          <p:cNvPicPr>
            <a:picLocks noChangeAspect="1" noChangeArrowheads="1"/>
          </p:cNvPicPr>
          <p:nvPr/>
        </p:nvPicPr>
        <p:blipFill>
          <a:blip r:embed="rId2" cstate="print"/>
          <a:srcRect/>
          <a:stretch>
            <a:fillRect/>
          </a:stretch>
        </p:blipFill>
        <p:spPr bwMode="auto">
          <a:xfrm>
            <a:off x="2209800" y="1143000"/>
            <a:ext cx="4724400" cy="47053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endParaRPr lang="en-US"/>
          </a:p>
        </p:txBody>
      </p:sp>
      <p:sp>
        <p:nvSpPr>
          <p:cNvPr id="53251" name="Content Placeholder 2"/>
          <p:cNvSpPr>
            <a:spLocks noGrp="1"/>
          </p:cNvSpPr>
          <p:nvPr>
            <p:ph idx="1"/>
          </p:nvPr>
        </p:nvSpPr>
        <p:spPr/>
        <p:txBody>
          <a:bodyPr/>
          <a:lstStyle/>
          <a:p>
            <a:pPr>
              <a:buFont typeface="Arial" charset="0"/>
              <a:buNone/>
            </a:pPr>
            <a:r>
              <a:rPr lang="en-US" dirty="0"/>
              <a:t>Example : If the Initial ID of TM is Say</a:t>
            </a:r>
          </a:p>
          <a:p>
            <a:pPr>
              <a:buFont typeface="Arial" charset="0"/>
              <a:buNone/>
            </a:pPr>
            <a:r>
              <a:rPr lang="en-US" dirty="0"/>
              <a:t>  ……BBBBa</a:t>
            </a:r>
            <a:r>
              <a:rPr lang="en-US" baseline="-25000" dirty="0"/>
              <a:t>1</a:t>
            </a:r>
            <a:r>
              <a:rPr lang="en-US" dirty="0"/>
              <a:t>a</a:t>
            </a:r>
            <a:r>
              <a:rPr lang="en-US" baseline="-25000" dirty="0"/>
              <a:t>2</a:t>
            </a:r>
            <a:r>
              <a:rPr lang="en-US" dirty="0"/>
              <a:t>a</a:t>
            </a:r>
            <a:r>
              <a:rPr lang="en-US" baseline="-25000" dirty="0"/>
              <a:t>3</a:t>
            </a:r>
            <a:r>
              <a:rPr lang="en-US" dirty="0"/>
              <a:t>a</a:t>
            </a:r>
            <a:r>
              <a:rPr lang="en-US" baseline="-25000" dirty="0"/>
              <a:t>4</a:t>
            </a:r>
            <a:r>
              <a:rPr lang="en-US" dirty="0"/>
              <a:t>qa</a:t>
            </a:r>
            <a:r>
              <a:rPr lang="en-US" baseline="-25000" dirty="0"/>
              <a:t>5</a:t>
            </a:r>
            <a:r>
              <a:rPr lang="en-US" dirty="0"/>
              <a:t>a</a:t>
            </a:r>
            <a:r>
              <a:rPr lang="en-US" baseline="-25000" dirty="0"/>
              <a:t>6</a:t>
            </a:r>
            <a:r>
              <a:rPr lang="en-US" dirty="0"/>
              <a:t>a</a:t>
            </a:r>
            <a:r>
              <a:rPr lang="en-US" baseline="-25000" dirty="0"/>
              <a:t>7</a:t>
            </a:r>
            <a:r>
              <a:rPr lang="en-US" dirty="0"/>
              <a:t>a</a:t>
            </a:r>
            <a:r>
              <a:rPr lang="en-US" baseline="-25000" dirty="0"/>
              <a:t>8</a:t>
            </a:r>
            <a:r>
              <a:rPr lang="en-US" dirty="0"/>
              <a:t>a</a:t>
            </a:r>
            <a:r>
              <a:rPr lang="en-US" baseline="-25000" dirty="0"/>
              <a:t>9</a:t>
            </a:r>
            <a:r>
              <a:rPr lang="en-US" dirty="0"/>
              <a:t>BBBB….</a:t>
            </a:r>
          </a:p>
          <a:p>
            <a:pPr>
              <a:buFont typeface="Arial" charset="0"/>
              <a:buNone/>
            </a:pPr>
            <a:r>
              <a:rPr lang="en-US" dirty="0"/>
              <a:t>                   </a:t>
            </a:r>
            <a:r>
              <a:rPr lang="en-US" dirty="0">
                <a:sym typeface="Wingdings" pitchFamily="2" charset="2"/>
              </a:rPr>
              <a:t></a:t>
            </a:r>
            <a:r>
              <a:rPr lang="en-US" dirty="0"/>
              <a:t> </a:t>
            </a:r>
            <a:r>
              <a:rPr lang="el-GR" dirty="0"/>
              <a:t>α</a:t>
            </a:r>
            <a:r>
              <a:rPr lang="en-US" dirty="0"/>
              <a:t> </a:t>
            </a:r>
            <a:r>
              <a:rPr lang="en-US" dirty="0">
                <a:sym typeface="Wingdings" pitchFamily="2" charset="2"/>
              </a:rPr>
              <a:t></a:t>
            </a:r>
            <a:r>
              <a:rPr lang="en-US" dirty="0"/>
              <a:t>  ↑</a:t>
            </a:r>
            <a:r>
              <a:rPr lang="en-US" dirty="0">
                <a:sym typeface="Wingdings" pitchFamily="2" charset="2"/>
              </a:rPr>
              <a:t></a:t>
            </a:r>
            <a:r>
              <a:rPr lang="en-US" dirty="0"/>
              <a:t> </a:t>
            </a:r>
            <a:r>
              <a:rPr lang="el-GR" dirty="0"/>
              <a:t>β</a:t>
            </a:r>
            <a:r>
              <a:rPr lang="en-US" dirty="0"/>
              <a:t> </a:t>
            </a:r>
            <a:r>
              <a:rPr lang="en-US" dirty="0">
                <a:sym typeface="Wingdings" pitchFamily="2" charset="2"/>
              </a:rPr>
              <a:t></a:t>
            </a:r>
            <a:r>
              <a:rPr lang="en-US" dirty="0"/>
              <a:t> </a:t>
            </a:r>
          </a:p>
          <a:p>
            <a:pPr>
              <a:buFont typeface="Arial" charset="0"/>
              <a:buNone/>
            </a:pPr>
            <a:r>
              <a:rPr lang="en-US" dirty="0"/>
              <a:t>  If the Transition function </a:t>
            </a:r>
            <a:r>
              <a:rPr lang="el-GR" dirty="0">
                <a:highlight>
                  <a:srgbClr val="00FF00"/>
                </a:highlight>
              </a:rPr>
              <a:t>δ</a:t>
            </a:r>
            <a:r>
              <a:rPr lang="en-US" dirty="0">
                <a:highlight>
                  <a:srgbClr val="00FF00"/>
                </a:highlight>
              </a:rPr>
              <a:t>(q,a</a:t>
            </a:r>
            <a:r>
              <a:rPr lang="en-US" baseline="-25000" dirty="0">
                <a:highlight>
                  <a:srgbClr val="00FF00"/>
                </a:highlight>
              </a:rPr>
              <a:t>5</a:t>
            </a:r>
            <a:r>
              <a:rPr lang="en-US" dirty="0">
                <a:highlight>
                  <a:srgbClr val="00FF00"/>
                </a:highlight>
              </a:rPr>
              <a:t>)=(p,b</a:t>
            </a:r>
            <a:r>
              <a:rPr lang="en-US" baseline="-25000" dirty="0">
                <a:highlight>
                  <a:srgbClr val="00FF00"/>
                </a:highlight>
              </a:rPr>
              <a:t>5</a:t>
            </a:r>
            <a:r>
              <a:rPr lang="en-US" dirty="0">
                <a:highlight>
                  <a:srgbClr val="00FF00"/>
                </a:highlight>
              </a:rPr>
              <a:t>,R) </a:t>
            </a:r>
            <a:r>
              <a:rPr lang="en-US" dirty="0"/>
              <a:t>then Next ID is defined as follows</a:t>
            </a:r>
          </a:p>
          <a:p>
            <a:pPr>
              <a:buFont typeface="Arial" charset="0"/>
              <a:buNone/>
            </a:pPr>
            <a:r>
              <a:rPr lang="en-US" dirty="0">
                <a:highlight>
                  <a:srgbClr val="00FF00"/>
                </a:highlight>
              </a:rPr>
              <a:t>a</a:t>
            </a:r>
            <a:r>
              <a:rPr lang="en-US" baseline="-25000" dirty="0">
                <a:highlight>
                  <a:srgbClr val="00FF00"/>
                </a:highlight>
              </a:rPr>
              <a:t>1</a:t>
            </a:r>
            <a:r>
              <a:rPr lang="en-US" dirty="0">
                <a:highlight>
                  <a:srgbClr val="00FF00"/>
                </a:highlight>
              </a:rPr>
              <a:t>a</a:t>
            </a:r>
            <a:r>
              <a:rPr lang="en-US" baseline="-25000" dirty="0">
                <a:highlight>
                  <a:srgbClr val="00FF00"/>
                </a:highlight>
              </a:rPr>
              <a:t>2</a:t>
            </a:r>
            <a:r>
              <a:rPr lang="en-US" dirty="0">
                <a:highlight>
                  <a:srgbClr val="00FF00"/>
                </a:highlight>
              </a:rPr>
              <a:t>a</a:t>
            </a:r>
            <a:r>
              <a:rPr lang="en-US" baseline="-25000" dirty="0">
                <a:highlight>
                  <a:srgbClr val="00FF00"/>
                </a:highlight>
              </a:rPr>
              <a:t>3</a:t>
            </a:r>
            <a:r>
              <a:rPr lang="en-US" dirty="0">
                <a:highlight>
                  <a:srgbClr val="00FF00"/>
                </a:highlight>
              </a:rPr>
              <a:t>a</a:t>
            </a:r>
            <a:r>
              <a:rPr lang="en-US" baseline="-25000" dirty="0">
                <a:highlight>
                  <a:srgbClr val="00FF00"/>
                </a:highlight>
              </a:rPr>
              <a:t>4</a:t>
            </a:r>
            <a:r>
              <a:rPr lang="en-US" dirty="0">
                <a:highlight>
                  <a:srgbClr val="00FF00"/>
                </a:highlight>
              </a:rPr>
              <a:t>qa</a:t>
            </a:r>
            <a:r>
              <a:rPr lang="en-US" baseline="-25000" dirty="0">
                <a:highlight>
                  <a:srgbClr val="00FF00"/>
                </a:highlight>
              </a:rPr>
              <a:t>5</a:t>
            </a:r>
            <a:r>
              <a:rPr lang="en-US" dirty="0">
                <a:highlight>
                  <a:srgbClr val="00FF00"/>
                </a:highlight>
              </a:rPr>
              <a:t>a</a:t>
            </a:r>
            <a:r>
              <a:rPr lang="en-US" baseline="-25000" dirty="0">
                <a:highlight>
                  <a:srgbClr val="00FF00"/>
                </a:highlight>
              </a:rPr>
              <a:t>6</a:t>
            </a:r>
            <a:r>
              <a:rPr lang="en-US" dirty="0">
                <a:highlight>
                  <a:srgbClr val="00FF00"/>
                </a:highlight>
              </a:rPr>
              <a:t>a</a:t>
            </a:r>
            <a:r>
              <a:rPr lang="en-US" baseline="-25000" dirty="0">
                <a:highlight>
                  <a:srgbClr val="00FF00"/>
                </a:highlight>
              </a:rPr>
              <a:t>7</a:t>
            </a:r>
            <a:r>
              <a:rPr lang="en-US" dirty="0">
                <a:highlight>
                  <a:srgbClr val="00FF00"/>
                </a:highlight>
              </a:rPr>
              <a:t>a</a:t>
            </a:r>
            <a:r>
              <a:rPr lang="en-US" baseline="-25000" dirty="0">
                <a:highlight>
                  <a:srgbClr val="00FF00"/>
                </a:highlight>
              </a:rPr>
              <a:t>8</a:t>
            </a:r>
            <a:r>
              <a:rPr lang="en-US" dirty="0">
                <a:highlight>
                  <a:srgbClr val="00FF00"/>
                </a:highlight>
              </a:rPr>
              <a:t>a</a:t>
            </a:r>
            <a:r>
              <a:rPr lang="en-US" baseline="-25000" dirty="0">
                <a:highlight>
                  <a:srgbClr val="00FF00"/>
                </a:highlight>
              </a:rPr>
              <a:t>9</a:t>
            </a:r>
            <a:r>
              <a:rPr lang="en-US" dirty="0">
                <a:highlight>
                  <a:srgbClr val="00FF00"/>
                </a:highlight>
              </a:rPr>
              <a:t>  |- a</a:t>
            </a:r>
            <a:r>
              <a:rPr lang="en-US" baseline="-25000" dirty="0">
                <a:highlight>
                  <a:srgbClr val="00FF00"/>
                </a:highlight>
              </a:rPr>
              <a:t>1</a:t>
            </a:r>
            <a:r>
              <a:rPr lang="en-US" dirty="0">
                <a:highlight>
                  <a:srgbClr val="00FF00"/>
                </a:highlight>
              </a:rPr>
              <a:t>a</a:t>
            </a:r>
            <a:r>
              <a:rPr lang="en-US" baseline="-25000" dirty="0">
                <a:highlight>
                  <a:srgbClr val="00FF00"/>
                </a:highlight>
              </a:rPr>
              <a:t>2</a:t>
            </a:r>
            <a:r>
              <a:rPr lang="en-US" dirty="0">
                <a:highlight>
                  <a:srgbClr val="00FF00"/>
                </a:highlight>
              </a:rPr>
              <a:t>a</a:t>
            </a:r>
            <a:r>
              <a:rPr lang="en-US" baseline="-25000" dirty="0">
                <a:highlight>
                  <a:srgbClr val="00FF00"/>
                </a:highlight>
              </a:rPr>
              <a:t>3</a:t>
            </a:r>
            <a:r>
              <a:rPr lang="en-US" dirty="0">
                <a:highlight>
                  <a:srgbClr val="00FF00"/>
                </a:highlight>
              </a:rPr>
              <a:t>a</a:t>
            </a:r>
            <a:r>
              <a:rPr lang="en-US" baseline="-25000" dirty="0">
                <a:highlight>
                  <a:srgbClr val="00FF00"/>
                </a:highlight>
              </a:rPr>
              <a:t>4</a:t>
            </a:r>
            <a:r>
              <a:rPr lang="en-US" dirty="0">
                <a:highlight>
                  <a:srgbClr val="00FF00"/>
                </a:highlight>
              </a:rPr>
              <a:t>b</a:t>
            </a:r>
            <a:r>
              <a:rPr lang="en-US" baseline="-25000" dirty="0">
                <a:highlight>
                  <a:srgbClr val="00FF00"/>
                </a:highlight>
              </a:rPr>
              <a:t>5</a:t>
            </a:r>
            <a:r>
              <a:rPr lang="en-US" dirty="0">
                <a:highlight>
                  <a:srgbClr val="00FF00"/>
                </a:highlight>
              </a:rPr>
              <a:t>pa</a:t>
            </a:r>
            <a:r>
              <a:rPr lang="en-US" baseline="-25000" dirty="0">
                <a:highlight>
                  <a:srgbClr val="00FF00"/>
                </a:highlight>
              </a:rPr>
              <a:t>6</a:t>
            </a:r>
            <a:r>
              <a:rPr lang="en-US" dirty="0">
                <a:highlight>
                  <a:srgbClr val="00FF00"/>
                </a:highlight>
              </a:rPr>
              <a:t>a</a:t>
            </a:r>
            <a:r>
              <a:rPr lang="en-US" baseline="-25000" dirty="0">
                <a:highlight>
                  <a:srgbClr val="00FF00"/>
                </a:highlight>
              </a:rPr>
              <a:t>7</a:t>
            </a:r>
            <a:r>
              <a:rPr lang="en-US" dirty="0">
                <a:highlight>
                  <a:srgbClr val="00FF00"/>
                </a:highlight>
              </a:rPr>
              <a:t>a</a:t>
            </a:r>
            <a:r>
              <a:rPr lang="en-US" baseline="-25000" dirty="0">
                <a:highlight>
                  <a:srgbClr val="00FF00"/>
                </a:highlight>
              </a:rPr>
              <a:t>8</a:t>
            </a:r>
            <a:r>
              <a:rPr lang="en-US" dirty="0">
                <a:highlight>
                  <a:srgbClr val="00FF00"/>
                </a:highlight>
              </a:rPr>
              <a:t>a</a:t>
            </a:r>
            <a:r>
              <a:rPr lang="en-US" baseline="-25000" dirty="0">
                <a:highlight>
                  <a:srgbClr val="00FF00"/>
                </a:highlight>
              </a:rPr>
              <a:t>9</a:t>
            </a:r>
            <a:endParaRPr lang="en-US" dirty="0">
              <a:highlight>
                <a:srgbClr val="00FF00"/>
              </a:highlight>
            </a:endParaRPr>
          </a:p>
          <a:p>
            <a:pPr>
              <a:buFont typeface="Arial" charset="0"/>
              <a:buNone/>
            </a:pPr>
            <a:endParaRPr lang="en-US" dirty="0"/>
          </a:p>
          <a:p>
            <a:pPr>
              <a:buFont typeface="Arial" charset="0"/>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This is for </a:t>
            </a:r>
            <a:r>
              <a:rPr lang="en-US" dirty="0" err="1"/>
              <a:t>th</a:t>
            </a:r>
            <a:r>
              <a:rPr lang="en-US" dirty="0"/>
              <a:t> left operation that we are going to do (</a:t>
            </a:r>
            <a:r>
              <a:rPr lang="en-US" dirty="0" err="1"/>
              <a:t>hahahaha</a:t>
            </a:r>
            <a:r>
              <a:rPr lang="en-US" dirty="0"/>
              <a:t>)</a:t>
            </a:r>
          </a:p>
        </p:txBody>
      </p:sp>
      <p:sp>
        <p:nvSpPr>
          <p:cNvPr id="54275" name="Content Placeholder 2"/>
          <p:cNvSpPr>
            <a:spLocks noGrp="1"/>
          </p:cNvSpPr>
          <p:nvPr>
            <p:ph idx="1"/>
          </p:nvPr>
        </p:nvSpPr>
        <p:spPr/>
        <p:txBody>
          <a:bodyPr/>
          <a:lstStyle/>
          <a:p>
            <a:pPr>
              <a:buFont typeface="Arial" charset="0"/>
              <a:buNone/>
            </a:pPr>
            <a:r>
              <a:rPr lang="en-US" dirty="0"/>
              <a:t>If the Transition function </a:t>
            </a:r>
            <a:r>
              <a:rPr lang="el-GR" dirty="0"/>
              <a:t>δ</a:t>
            </a:r>
            <a:r>
              <a:rPr lang="en-US" dirty="0"/>
              <a:t>(q,a</a:t>
            </a:r>
            <a:r>
              <a:rPr lang="en-US" baseline="-25000" dirty="0"/>
              <a:t>5</a:t>
            </a:r>
            <a:r>
              <a:rPr lang="en-US" dirty="0"/>
              <a:t>)=(p,c</a:t>
            </a:r>
            <a:r>
              <a:rPr lang="en-US" baseline="-25000" dirty="0"/>
              <a:t>5</a:t>
            </a:r>
            <a:r>
              <a:rPr lang="en-US" dirty="0"/>
              <a:t>,L) then Next ID is defined as follows</a:t>
            </a:r>
          </a:p>
          <a:p>
            <a:pPr>
              <a:buFont typeface="Arial" charset="0"/>
              <a:buNone/>
            </a:pPr>
            <a:r>
              <a:rPr lang="en-US" dirty="0">
                <a:highlight>
                  <a:srgbClr val="00FF00"/>
                </a:highlight>
              </a:rPr>
              <a:t>a</a:t>
            </a:r>
            <a:r>
              <a:rPr lang="en-US" baseline="-25000" dirty="0">
                <a:highlight>
                  <a:srgbClr val="00FF00"/>
                </a:highlight>
              </a:rPr>
              <a:t>1</a:t>
            </a:r>
            <a:r>
              <a:rPr lang="en-US" dirty="0">
                <a:highlight>
                  <a:srgbClr val="00FF00"/>
                </a:highlight>
              </a:rPr>
              <a:t>a</a:t>
            </a:r>
            <a:r>
              <a:rPr lang="en-US" baseline="-25000" dirty="0">
                <a:highlight>
                  <a:srgbClr val="00FF00"/>
                </a:highlight>
              </a:rPr>
              <a:t>2</a:t>
            </a:r>
            <a:r>
              <a:rPr lang="en-US" dirty="0">
                <a:highlight>
                  <a:srgbClr val="00FF00"/>
                </a:highlight>
              </a:rPr>
              <a:t>a</a:t>
            </a:r>
            <a:r>
              <a:rPr lang="en-US" baseline="-25000" dirty="0">
                <a:highlight>
                  <a:srgbClr val="00FF00"/>
                </a:highlight>
              </a:rPr>
              <a:t>3</a:t>
            </a:r>
            <a:r>
              <a:rPr lang="en-US" dirty="0">
                <a:highlight>
                  <a:srgbClr val="00FF00"/>
                </a:highlight>
              </a:rPr>
              <a:t>a</a:t>
            </a:r>
            <a:r>
              <a:rPr lang="en-US" baseline="-25000" dirty="0">
                <a:highlight>
                  <a:srgbClr val="00FF00"/>
                </a:highlight>
              </a:rPr>
              <a:t>4</a:t>
            </a:r>
            <a:r>
              <a:rPr lang="en-US" dirty="0">
                <a:highlight>
                  <a:srgbClr val="00FF00"/>
                </a:highlight>
              </a:rPr>
              <a:t>qa</a:t>
            </a:r>
            <a:r>
              <a:rPr lang="en-US" baseline="-25000" dirty="0">
                <a:highlight>
                  <a:srgbClr val="00FF00"/>
                </a:highlight>
              </a:rPr>
              <a:t>5</a:t>
            </a:r>
            <a:r>
              <a:rPr lang="en-US" dirty="0">
                <a:highlight>
                  <a:srgbClr val="00FF00"/>
                </a:highlight>
              </a:rPr>
              <a:t>a</a:t>
            </a:r>
            <a:r>
              <a:rPr lang="en-US" baseline="-25000" dirty="0">
                <a:highlight>
                  <a:srgbClr val="00FF00"/>
                </a:highlight>
              </a:rPr>
              <a:t>6</a:t>
            </a:r>
            <a:r>
              <a:rPr lang="en-US" dirty="0">
                <a:highlight>
                  <a:srgbClr val="00FF00"/>
                </a:highlight>
              </a:rPr>
              <a:t>a</a:t>
            </a:r>
            <a:r>
              <a:rPr lang="en-US" baseline="-25000" dirty="0">
                <a:highlight>
                  <a:srgbClr val="00FF00"/>
                </a:highlight>
              </a:rPr>
              <a:t>7</a:t>
            </a:r>
            <a:r>
              <a:rPr lang="en-US" dirty="0">
                <a:highlight>
                  <a:srgbClr val="00FF00"/>
                </a:highlight>
              </a:rPr>
              <a:t>a</a:t>
            </a:r>
            <a:r>
              <a:rPr lang="en-US" baseline="-25000" dirty="0">
                <a:highlight>
                  <a:srgbClr val="00FF00"/>
                </a:highlight>
              </a:rPr>
              <a:t>8</a:t>
            </a:r>
            <a:r>
              <a:rPr lang="en-US" dirty="0">
                <a:highlight>
                  <a:srgbClr val="00FF00"/>
                </a:highlight>
              </a:rPr>
              <a:t>a</a:t>
            </a:r>
            <a:r>
              <a:rPr lang="en-US" baseline="-25000" dirty="0">
                <a:highlight>
                  <a:srgbClr val="00FF00"/>
                </a:highlight>
              </a:rPr>
              <a:t>9</a:t>
            </a:r>
            <a:r>
              <a:rPr lang="en-US" dirty="0">
                <a:highlight>
                  <a:srgbClr val="00FF00"/>
                </a:highlight>
              </a:rPr>
              <a:t>  |- a</a:t>
            </a:r>
            <a:r>
              <a:rPr lang="en-US" baseline="-25000" dirty="0">
                <a:highlight>
                  <a:srgbClr val="00FF00"/>
                </a:highlight>
              </a:rPr>
              <a:t>1</a:t>
            </a:r>
            <a:r>
              <a:rPr lang="en-US" dirty="0">
                <a:highlight>
                  <a:srgbClr val="00FF00"/>
                </a:highlight>
              </a:rPr>
              <a:t>a</a:t>
            </a:r>
            <a:r>
              <a:rPr lang="en-US" baseline="-25000" dirty="0">
                <a:highlight>
                  <a:srgbClr val="00FF00"/>
                </a:highlight>
              </a:rPr>
              <a:t>2</a:t>
            </a:r>
            <a:r>
              <a:rPr lang="en-US" dirty="0">
                <a:highlight>
                  <a:srgbClr val="00FF00"/>
                </a:highlight>
              </a:rPr>
              <a:t>a</a:t>
            </a:r>
            <a:r>
              <a:rPr lang="en-US" baseline="-25000" dirty="0">
                <a:highlight>
                  <a:srgbClr val="00FF00"/>
                </a:highlight>
              </a:rPr>
              <a:t>3</a:t>
            </a:r>
            <a:r>
              <a:rPr lang="en-US" dirty="0">
                <a:highlight>
                  <a:srgbClr val="00FF00"/>
                </a:highlight>
              </a:rPr>
              <a:t>pa</a:t>
            </a:r>
            <a:r>
              <a:rPr lang="en-US" baseline="-25000" dirty="0">
                <a:highlight>
                  <a:srgbClr val="00FF00"/>
                </a:highlight>
              </a:rPr>
              <a:t>4  </a:t>
            </a:r>
            <a:r>
              <a:rPr lang="en-US" dirty="0">
                <a:highlight>
                  <a:srgbClr val="00FF00"/>
                </a:highlight>
              </a:rPr>
              <a:t>c</a:t>
            </a:r>
            <a:r>
              <a:rPr lang="en-US" baseline="-25000" dirty="0">
                <a:highlight>
                  <a:srgbClr val="00FF00"/>
                </a:highlight>
              </a:rPr>
              <a:t> 5</a:t>
            </a:r>
            <a:r>
              <a:rPr lang="en-US" dirty="0">
                <a:highlight>
                  <a:srgbClr val="00FF00"/>
                </a:highlight>
              </a:rPr>
              <a:t>a</a:t>
            </a:r>
            <a:r>
              <a:rPr lang="en-US" baseline="-25000" dirty="0">
                <a:highlight>
                  <a:srgbClr val="00FF00"/>
                </a:highlight>
              </a:rPr>
              <a:t>6</a:t>
            </a:r>
            <a:r>
              <a:rPr lang="en-US" dirty="0">
                <a:highlight>
                  <a:srgbClr val="00FF00"/>
                </a:highlight>
              </a:rPr>
              <a:t>a</a:t>
            </a:r>
            <a:r>
              <a:rPr lang="en-US" baseline="-25000" dirty="0">
                <a:highlight>
                  <a:srgbClr val="00FF00"/>
                </a:highlight>
              </a:rPr>
              <a:t>7</a:t>
            </a:r>
            <a:r>
              <a:rPr lang="en-US" dirty="0">
                <a:highlight>
                  <a:srgbClr val="00FF00"/>
                </a:highlight>
              </a:rPr>
              <a:t>a</a:t>
            </a:r>
            <a:r>
              <a:rPr lang="en-US" baseline="-25000" dirty="0">
                <a:highlight>
                  <a:srgbClr val="00FF00"/>
                </a:highlight>
              </a:rPr>
              <a:t>8</a:t>
            </a:r>
            <a:r>
              <a:rPr lang="en-US" dirty="0">
                <a:highlight>
                  <a:srgbClr val="00FF00"/>
                </a:highlight>
              </a:rPr>
              <a:t>a</a:t>
            </a:r>
            <a:r>
              <a:rPr lang="en-US" baseline="-25000" dirty="0">
                <a:highlight>
                  <a:srgbClr val="00FF00"/>
                </a:highlight>
              </a:rPr>
              <a:t>9</a:t>
            </a:r>
            <a:endParaRPr lang="en-US" dirty="0">
              <a:highlight>
                <a:srgbClr val="00FF00"/>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a:t>Language acceptance of TM:</a:t>
            </a:r>
          </a:p>
          <a:p>
            <a:pPr>
              <a:buFont typeface="Arial" charset="0"/>
              <a:buNone/>
              <a:defRPr/>
            </a:pPr>
            <a:r>
              <a:rPr lang="en-US" dirty="0"/>
              <a:t>       After  p</a:t>
            </a:r>
            <a:r>
              <a:rPr lang="en-US" dirty="0">
                <a:highlight>
                  <a:srgbClr val="00FF00"/>
                </a:highlight>
              </a:rPr>
              <a:t>rocessing  the entire string</a:t>
            </a:r>
            <a:r>
              <a:rPr lang="en-US" dirty="0"/>
              <a:t> the </a:t>
            </a:r>
            <a:r>
              <a:rPr lang="en-US" dirty="0">
                <a:highlight>
                  <a:srgbClr val="00FF00"/>
                </a:highlight>
              </a:rPr>
              <a:t>machine </a:t>
            </a:r>
            <a:r>
              <a:rPr lang="en-US" dirty="0"/>
              <a:t>has to stay in </a:t>
            </a:r>
            <a:r>
              <a:rPr lang="en-US" dirty="0">
                <a:highlight>
                  <a:srgbClr val="00FF00"/>
                </a:highlight>
              </a:rPr>
              <a:t>final state</a:t>
            </a:r>
            <a:r>
              <a:rPr lang="en-US" dirty="0"/>
              <a:t> and </a:t>
            </a:r>
            <a:r>
              <a:rPr lang="en-US" dirty="0">
                <a:highlight>
                  <a:srgbClr val="00FF00"/>
                </a:highlight>
              </a:rPr>
              <a:t>read/write head </a:t>
            </a:r>
            <a:r>
              <a:rPr lang="en-US" dirty="0"/>
              <a:t>should point to </a:t>
            </a:r>
            <a:r>
              <a:rPr lang="en-US" dirty="0">
                <a:highlight>
                  <a:srgbClr val="00FF00"/>
                </a:highlight>
              </a:rPr>
              <a:t>blank Character</a:t>
            </a:r>
            <a:r>
              <a:rPr lang="en-US" dirty="0"/>
              <a:t>. Formally it is defined as follows</a:t>
            </a:r>
          </a:p>
          <a:p>
            <a:pPr>
              <a:buFont typeface="Arial" charset="0"/>
              <a:buNone/>
              <a:defRPr/>
            </a:pPr>
            <a:r>
              <a:rPr lang="en-US" dirty="0"/>
              <a:t>         Let M = (Q,∑,</a:t>
            </a:r>
            <a:r>
              <a:rPr lang="az-Cyrl-AZ" dirty="0"/>
              <a:t>Г</a:t>
            </a:r>
            <a:r>
              <a:rPr lang="en-US" dirty="0"/>
              <a:t>,</a:t>
            </a:r>
            <a:r>
              <a:rPr lang="el-GR" dirty="0"/>
              <a:t>δ</a:t>
            </a:r>
            <a:r>
              <a:rPr lang="en-US" dirty="0"/>
              <a:t>,q</a:t>
            </a:r>
            <a:r>
              <a:rPr lang="en-US" baseline="-25000" dirty="0"/>
              <a:t>0</a:t>
            </a:r>
            <a:r>
              <a:rPr lang="en-US" dirty="0"/>
              <a:t>,B,F) be the Turing Machine. The language accepted by M is defined as </a:t>
            </a:r>
          </a:p>
          <a:p>
            <a:pPr>
              <a:buFont typeface="Arial" charset="0"/>
              <a:buNone/>
              <a:defRPr/>
            </a:pPr>
            <a:r>
              <a:rPr lang="en-US" dirty="0"/>
              <a:t>       L(M) = {W |q0 w |- </a:t>
            </a:r>
            <a:r>
              <a:rPr lang="el-GR" dirty="0"/>
              <a:t>α</a:t>
            </a:r>
            <a:r>
              <a:rPr lang="en-US" dirty="0"/>
              <a:t>1p</a:t>
            </a:r>
            <a:r>
              <a:rPr lang="el-GR" dirty="0"/>
              <a:t>α</a:t>
            </a:r>
            <a:r>
              <a:rPr lang="en-US" dirty="0"/>
              <a:t>2,  where  w</a:t>
            </a:r>
            <a:r>
              <a:rPr lang="az-Cyrl-AZ" dirty="0"/>
              <a:t>Є∑</a:t>
            </a:r>
            <a:r>
              <a:rPr lang="en-US" dirty="0"/>
              <a:t>*, p</a:t>
            </a:r>
            <a:r>
              <a:rPr lang="az-Cyrl-AZ" dirty="0"/>
              <a:t>Є</a:t>
            </a:r>
            <a:r>
              <a:rPr lang="en-US" dirty="0"/>
              <a:t>F</a:t>
            </a:r>
          </a:p>
          <a:p>
            <a:pPr>
              <a:buFont typeface="Arial" charset="0"/>
              <a:buNone/>
              <a:defRPr/>
            </a:pPr>
            <a:r>
              <a:rPr lang="en-US" dirty="0"/>
              <a:t>                                                  and  </a:t>
            </a:r>
            <a:r>
              <a:rPr lang="el-GR" dirty="0"/>
              <a:t>α</a:t>
            </a:r>
            <a:r>
              <a:rPr lang="en-US" dirty="0"/>
              <a:t>1,</a:t>
            </a:r>
            <a:r>
              <a:rPr lang="el-GR" dirty="0"/>
              <a:t>α</a:t>
            </a:r>
            <a:r>
              <a:rPr lang="en-US" dirty="0"/>
              <a:t>2 </a:t>
            </a:r>
            <a:r>
              <a:rPr lang="az-Cyrl-AZ" dirty="0"/>
              <a:t>Є</a:t>
            </a:r>
            <a:r>
              <a:rPr lang="en-US" dirty="0"/>
              <a:t> </a:t>
            </a:r>
            <a:r>
              <a:rPr lang="az-Cyrl-AZ" dirty="0"/>
              <a:t>Г</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a:p>
        </p:txBody>
      </p:sp>
      <p:sp>
        <p:nvSpPr>
          <p:cNvPr id="7171" name="Content Placeholder 2"/>
          <p:cNvSpPr>
            <a:spLocks noGrp="1"/>
          </p:cNvSpPr>
          <p:nvPr>
            <p:ph idx="1"/>
          </p:nvPr>
        </p:nvSpPr>
        <p:spPr/>
        <p:txBody>
          <a:bodyPr/>
          <a:lstStyle/>
          <a:p>
            <a:pPr eaLnBrk="1" hangingPunct="1">
              <a:buFont typeface="Arial" charset="0"/>
              <a:buNone/>
            </a:pPr>
            <a:r>
              <a:rPr lang="en-US" sz="2400" dirty="0"/>
              <a:t>PDA consists of </a:t>
            </a:r>
            <a:r>
              <a:rPr lang="en-US" sz="2400" dirty="0">
                <a:solidFill>
                  <a:srgbClr val="00B050"/>
                </a:solidFill>
              </a:rPr>
              <a:t>4 components </a:t>
            </a:r>
            <a:r>
              <a:rPr lang="en-US" sz="2400" dirty="0"/>
              <a:t>namely, </a:t>
            </a:r>
            <a:r>
              <a:rPr lang="en-US" sz="2400" dirty="0">
                <a:highlight>
                  <a:srgbClr val="00FFFF"/>
                </a:highlight>
              </a:rPr>
              <a:t>Input buffer, </a:t>
            </a:r>
            <a:r>
              <a:rPr lang="en-US" sz="2400" dirty="0"/>
              <a:t>Stack, </a:t>
            </a:r>
            <a:r>
              <a:rPr lang="en-US" sz="2400" dirty="0">
                <a:highlight>
                  <a:srgbClr val="00FFFF"/>
                </a:highlight>
              </a:rPr>
              <a:t>control Unit and output</a:t>
            </a:r>
          </a:p>
          <a:p>
            <a:pPr eaLnBrk="1" hangingPunct="1">
              <a:buFont typeface="Arial" charset="0"/>
              <a:buNone/>
            </a:pPr>
            <a:r>
              <a:rPr lang="en-US" sz="2400" dirty="0"/>
              <a:t>1</a:t>
            </a:r>
            <a:r>
              <a:rPr lang="en-US" sz="2400" dirty="0">
                <a:highlight>
                  <a:srgbClr val="00FF00"/>
                </a:highlight>
              </a:rPr>
              <a:t>.Input Buffer </a:t>
            </a:r>
            <a:r>
              <a:rPr lang="en-US" sz="2400" dirty="0"/>
              <a:t>: This holds the </a:t>
            </a:r>
            <a:r>
              <a:rPr lang="en-US" sz="2400" dirty="0">
                <a:highlight>
                  <a:srgbClr val="00FF00"/>
                </a:highlight>
              </a:rPr>
              <a:t>string to be processed</a:t>
            </a:r>
            <a:r>
              <a:rPr lang="en-US" sz="2400" dirty="0"/>
              <a:t>. It is </a:t>
            </a:r>
            <a:r>
              <a:rPr lang="en-US" sz="2400" dirty="0">
                <a:highlight>
                  <a:srgbClr val="00FF00"/>
                </a:highlight>
              </a:rPr>
              <a:t>divided into n number of cells</a:t>
            </a:r>
            <a:r>
              <a:rPr lang="en-US" sz="2400" dirty="0"/>
              <a:t> and </a:t>
            </a:r>
            <a:r>
              <a:rPr lang="en-US" sz="2400" dirty="0">
                <a:highlight>
                  <a:srgbClr val="00FF00"/>
                </a:highlight>
              </a:rPr>
              <a:t>each cell is capable</a:t>
            </a:r>
            <a:r>
              <a:rPr lang="en-US" sz="2400" dirty="0"/>
              <a:t> of holding a </a:t>
            </a:r>
            <a:r>
              <a:rPr lang="en-US" sz="2400" dirty="0">
                <a:highlight>
                  <a:srgbClr val="00FF00"/>
                </a:highlight>
              </a:rPr>
              <a:t>single character. </a:t>
            </a:r>
            <a:r>
              <a:rPr lang="en-US" sz="2400" dirty="0"/>
              <a:t>There is a  reading mechanism and individual characters are </a:t>
            </a:r>
            <a:r>
              <a:rPr lang="en-US" sz="2400" dirty="0">
                <a:highlight>
                  <a:srgbClr val="00FF00"/>
                </a:highlight>
              </a:rPr>
              <a:t>read from left to right, one character at a time</a:t>
            </a:r>
          </a:p>
          <a:p>
            <a:pPr eaLnBrk="1" hangingPunct="1">
              <a:buFont typeface="Arial" charset="0"/>
              <a:buNone/>
            </a:pPr>
            <a:r>
              <a:rPr lang="en-US" sz="2400" dirty="0"/>
              <a:t>2.</a:t>
            </a:r>
            <a:r>
              <a:rPr lang="en-US" sz="2400" dirty="0">
                <a:highlight>
                  <a:srgbClr val="00FF00"/>
                </a:highlight>
              </a:rPr>
              <a:t>Stack :</a:t>
            </a:r>
            <a:r>
              <a:rPr lang="en-US" sz="2400" dirty="0"/>
              <a:t> It is an </a:t>
            </a:r>
            <a:r>
              <a:rPr lang="en-US" sz="2400" dirty="0">
                <a:highlight>
                  <a:srgbClr val="FFFF00"/>
                </a:highlight>
              </a:rPr>
              <a:t>extra storage mechanism </a:t>
            </a:r>
            <a:r>
              <a:rPr lang="en-US" sz="2400" dirty="0"/>
              <a:t>which is </a:t>
            </a:r>
            <a:r>
              <a:rPr lang="en-US" sz="2400" dirty="0">
                <a:highlight>
                  <a:srgbClr val="FFFF00"/>
                </a:highlight>
              </a:rPr>
              <a:t>divided into n number cells </a:t>
            </a:r>
            <a:r>
              <a:rPr lang="en-US" sz="2400" dirty="0"/>
              <a:t>and each cell is capable of </a:t>
            </a:r>
            <a:r>
              <a:rPr lang="en-US" sz="2400" dirty="0">
                <a:highlight>
                  <a:srgbClr val="FFFF00"/>
                </a:highlight>
              </a:rPr>
              <a:t>holding a single character. </a:t>
            </a:r>
            <a:r>
              <a:rPr lang="en-US" sz="2400" dirty="0"/>
              <a:t>The </a:t>
            </a:r>
            <a:r>
              <a:rPr lang="en-US" sz="2400" dirty="0">
                <a:highlight>
                  <a:srgbClr val="FFFF00"/>
                </a:highlight>
              </a:rPr>
              <a:t>character Z is </a:t>
            </a:r>
            <a:r>
              <a:rPr lang="en-US" sz="2400" dirty="0"/>
              <a:t>used to indicate the </a:t>
            </a:r>
            <a:r>
              <a:rPr lang="en-US" sz="2400" dirty="0">
                <a:highlight>
                  <a:srgbClr val="FFFF00"/>
                </a:highlight>
              </a:rPr>
              <a:t>bottom</a:t>
            </a:r>
            <a:r>
              <a:rPr lang="en-US" sz="2400" dirty="0"/>
              <a:t> and the reading and writing is done  with </a:t>
            </a:r>
            <a:r>
              <a:rPr lang="en-US" sz="2400" dirty="0">
                <a:highlight>
                  <a:srgbClr val="FFFF00"/>
                </a:highlight>
              </a:rPr>
              <a:t>usual stack operation </a:t>
            </a:r>
            <a:r>
              <a:rPr lang="en-US" sz="2400" dirty="0"/>
              <a:t>i.e., </a:t>
            </a:r>
            <a:r>
              <a:rPr lang="en-US" sz="2400" dirty="0">
                <a:highlight>
                  <a:srgbClr val="FFFF00"/>
                </a:highlight>
              </a:rPr>
              <a:t>LIFO and decided by the Transition function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sz="2800" dirty="0">
                <a:highlight>
                  <a:srgbClr val="FFFF00"/>
                </a:highlight>
              </a:rPr>
              <a:t>Control Unit </a:t>
            </a:r>
            <a:r>
              <a:rPr lang="en-US" sz="2800" dirty="0"/>
              <a:t>: This is used to </a:t>
            </a:r>
            <a:r>
              <a:rPr lang="en-US" sz="2800" dirty="0">
                <a:highlight>
                  <a:srgbClr val="FFFF00"/>
                </a:highlight>
              </a:rPr>
              <a:t>control</a:t>
            </a:r>
            <a:r>
              <a:rPr lang="en-US" sz="2800" dirty="0"/>
              <a:t> the </a:t>
            </a:r>
            <a:r>
              <a:rPr lang="en-US" sz="2800" dirty="0">
                <a:highlight>
                  <a:srgbClr val="FFFF00"/>
                </a:highlight>
              </a:rPr>
              <a:t>Overall operation of PDA</a:t>
            </a:r>
            <a:r>
              <a:rPr lang="en-US" sz="2800" dirty="0"/>
              <a:t>. Initially it is assumed to be in s</a:t>
            </a:r>
            <a:r>
              <a:rPr lang="en-US" sz="2800" dirty="0">
                <a:highlight>
                  <a:srgbClr val="FFFF00"/>
                </a:highlight>
              </a:rPr>
              <a:t>tart state q0,</a:t>
            </a:r>
            <a:r>
              <a:rPr lang="en-US" sz="2800" dirty="0"/>
              <a:t> </a:t>
            </a:r>
            <a:r>
              <a:rPr lang="en-US" sz="2800" dirty="0">
                <a:highlight>
                  <a:srgbClr val="FFFF00"/>
                </a:highlight>
              </a:rPr>
              <a:t>input pointer </a:t>
            </a:r>
            <a:r>
              <a:rPr lang="en-US" sz="2800" dirty="0"/>
              <a:t>is </a:t>
            </a:r>
            <a:r>
              <a:rPr lang="en-US" sz="2800" dirty="0">
                <a:highlight>
                  <a:srgbClr val="FFFF00"/>
                </a:highlight>
              </a:rPr>
              <a:t>pointing</a:t>
            </a:r>
            <a:r>
              <a:rPr lang="en-US" sz="2800" dirty="0"/>
              <a:t> to the </a:t>
            </a:r>
            <a:r>
              <a:rPr lang="en-US" sz="2800" dirty="0">
                <a:highlight>
                  <a:srgbClr val="FFFF00"/>
                </a:highlight>
              </a:rPr>
              <a:t>first character ’ a ‘</a:t>
            </a:r>
            <a:r>
              <a:rPr lang="en-US" sz="2800" dirty="0"/>
              <a:t>of the </a:t>
            </a:r>
            <a:r>
              <a:rPr lang="en-US" sz="2800" dirty="0">
                <a:highlight>
                  <a:srgbClr val="FFFF00"/>
                </a:highlight>
              </a:rPr>
              <a:t>input string </a:t>
            </a:r>
            <a:r>
              <a:rPr lang="en-US" sz="2800" dirty="0"/>
              <a:t>to be processed and </a:t>
            </a:r>
            <a:r>
              <a:rPr lang="en-US" sz="2800" dirty="0">
                <a:highlight>
                  <a:srgbClr val="FFFF00"/>
                </a:highlight>
              </a:rPr>
              <a:t>Z is the symbol on top of the stack </a:t>
            </a:r>
            <a:r>
              <a:rPr lang="en-US" sz="2800" dirty="0"/>
              <a:t>the next state and </a:t>
            </a:r>
            <a:r>
              <a:rPr lang="en-US" sz="2800" dirty="0">
                <a:highlight>
                  <a:srgbClr val="FFFF00"/>
                </a:highlight>
              </a:rPr>
              <a:t>STACK operation </a:t>
            </a:r>
            <a:r>
              <a:rPr lang="en-US" sz="2800" dirty="0"/>
              <a:t>is decided by the </a:t>
            </a:r>
            <a:r>
              <a:rPr lang="en-US" sz="2800" dirty="0">
                <a:highlight>
                  <a:srgbClr val="FFFF00"/>
                </a:highlight>
              </a:rPr>
              <a:t>transition function </a:t>
            </a:r>
            <a:r>
              <a:rPr lang="el-GR" sz="2800" spc="-150" dirty="0"/>
              <a:t>δ</a:t>
            </a:r>
            <a:r>
              <a:rPr lang="en-US" sz="2800" dirty="0"/>
              <a:t> and we say the </a:t>
            </a:r>
            <a:r>
              <a:rPr lang="en-US" sz="2800" dirty="0">
                <a:highlight>
                  <a:srgbClr val="FFFF00"/>
                </a:highlight>
              </a:rPr>
              <a:t>PDA has taken a move</a:t>
            </a:r>
            <a:r>
              <a:rPr lang="en-US" sz="2800" dirty="0"/>
              <a:t>. When this happens </a:t>
            </a:r>
            <a:r>
              <a:rPr lang="en-US" sz="2800" dirty="0">
                <a:highlight>
                  <a:srgbClr val="FFFF00"/>
                </a:highlight>
              </a:rPr>
              <a:t>state is changed</a:t>
            </a:r>
            <a:r>
              <a:rPr lang="en-US" sz="2800" dirty="0"/>
              <a:t> or it can stay in the </a:t>
            </a:r>
            <a:r>
              <a:rPr lang="en-US" sz="2800" dirty="0">
                <a:highlight>
                  <a:srgbClr val="FFFF00"/>
                </a:highlight>
              </a:rPr>
              <a:t>same state</a:t>
            </a:r>
            <a:r>
              <a:rPr lang="en-US" sz="2800" dirty="0"/>
              <a:t> and  stack is operated with </a:t>
            </a:r>
            <a:r>
              <a:rPr lang="en-US" sz="2800" dirty="0">
                <a:highlight>
                  <a:srgbClr val="FFFF00"/>
                </a:highlight>
              </a:rPr>
              <a:t>usual stack operation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charset="0"/>
              <a:buNone/>
              <a:defRPr/>
            </a:pPr>
            <a:r>
              <a:rPr lang="en-US" sz="2800" dirty="0"/>
              <a:t>It means that the transition function</a:t>
            </a:r>
            <a:r>
              <a:rPr lang="el-GR" sz="2800" spc="-150" dirty="0"/>
              <a:t> δ</a:t>
            </a:r>
            <a:r>
              <a:rPr lang="en-US" sz="2800" dirty="0"/>
              <a:t>  takes </a:t>
            </a:r>
            <a:r>
              <a:rPr lang="en-US" sz="2800" dirty="0">
                <a:highlight>
                  <a:srgbClr val="FFFF00"/>
                </a:highlight>
              </a:rPr>
              <a:t>3 arguments </a:t>
            </a:r>
            <a:r>
              <a:rPr lang="en-US" sz="2800" dirty="0"/>
              <a:t>and is defined as follows</a:t>
            </a:r>
          </a:p>
          <a:p>
            <a:pPr>
              <a:buFont typeface="Arial" charset="0"/>
              <a:buNone/>
              <a:defRPr/>
            </a:pPr>
            <a:r>
              <a:rPr lang="en-US" sz="2800" dirty="0"/>
              <a:t>        </a:t>
            </a:r>
            <a:r>
              <a:rPr lang="el-GR" sz="2800" spc="-150" dirty="0"/>
              <a:t>δ</a:t>
            </a:r>
            <a:r>
              <a:rPr lang="en-US" sz="2800" spc="-150" dirty="0"/>
              <a:t> :</a:t>
            </a:r>
            <a:r>
              <a:rPr lang="en-US" sz="2800" dirty="0"/>
              <a:t>  Q X (∑ U {</a:t>
            </a:r>
            <a:r>
              <a:rPr lang="el-GR" sz="2800" dirty="0"/>
              <a:t>ε</a:t>
            </a:r>
            <a:r>
              <a:rPr lang="en-US" sz="2800" dirty="0"/>
              <a:t>}) X </a:t>
            </a:r>
            <a:r>
              <a:rPr lang="az-Cyrl-AZ" sz="2800" dirty="0"/>
              <a:t>Г</a:t>
            </a:r>
            <a:r>
              <a:rPr lang="en-US" sz="2800" dirty="0"/>
              <a:t> = Q X </a:t>
            </a:r>
            <a:r>
              <a:rPr lang="az-Cyrl-AZ" sz="2800" dirty="0"/>
              <a:t>Г</a:t>
            </a:r>
            <a:r>
              <a:rPr lang="en-US" sz="2800" dirty="0"/>
              <a:t>*</a:t>
            </a:r>
          </a:p>
          <a:p>
            <a:pPr>
              <a:buNone/>
              <a:defRPr/>
            </a:pPr>
            <a:r>
              <a:rPr lang="en-US" sz="2800" dirty="0"/>
              <a:t>    i.e., It takes 3 arguments namely </a:t>
            </a:r>
            <a:r>
              <a:rPr lang="en-US" sz="2800" dirty="0">
                <a:highlight>
                  <a:srgbClr val="FFFF00"/>
                </a:highlight>
              </a:rPr>
              <a:t>current state of the m/c, </a:t>
            </a:r>
            <a:r>
              <a:rPr lang="en-US" sz="2800" dirty="0">
                <a:highlight>
                  <a:srgbClr val="00FFFF"/>
                </a:highlight>
              </a:rPr>
              <a:t>current input symbol </a:t>
            </a:r>
            <a:r>
              <a:rPr lang="en-US" sz="2800" dirty="0"/>
              <a:t>and the </a:t>
            </a:r>
            <a:r>
              <a:rPr lang="en-US" sz="2800" dirty="0">
                <a:highlight>
                  <a:srgbClr val="FFFF00"/>
                </a:highlight>
              </a:rPr>
              <a:t>current symbol on the top of the stack </a:t>
            </a:r>
            <a:r>
              <a:rPr lang="en-US" sz="2800" dirty="0"/>
              <a:t>and the </a:t>
            </a:r>
            <a:r>
              <a:rPr lang="en-US" sz="2800" dirty="0">
                <a:highlight>
                  <a:srgbClr val="00FF00"/>
                </a:highlight>
              </a:rPr>
              <a:t>result of the transition </a:t>
            </a:r>
            <a:r>
              <a:rPr lang="en-US" sz="2800" dirty="0"/>
              <a:t>function is a </a:t>
            </a:r>
            <a:r>
              <a:rPr lang="en-US" sz="2800" dirty="0">
                <a:highlight>
                  <a:srgbClr val="00FFFF"/>
                </a:highlight>
              </a:rPr>
              <a:t>set of pairs (Q, x) </a:t>
            </a:r>
            <a:r>
              <a:rPr lang="en-US" sz="2800" dirty="0"/>
              <a:t>where </a:t>
            </a:r>
            <a:r>
              <a:rPr lang="en-US" sz="2800" dirty="0">
                <a:highlight>
                  <a:srgbClr val="00FFFF"/>
                </a:highlight>
              </a:rPr>
              <a:t>Q is the next state </a:t>
            </a:r>
            <a:r>
              <a:rPr lang="en-US" sz="2800" dirty="0"/>
              <a:t>and x Ɛ </a:t>
            </a:r>
            <a:r>
              <a:rPr lang="az-Cyrl-AZ" sz="2800" dirty="0"/>
              <a:t>Г</a:t>
            </a:r>
            <a:r>
              <a:rPr lang="en-US" sz="2800" dirty="0"/>
              <a:t>* is </a:t>
            </a:r>
            <a:r>
              <a:rPr lang="en-US" sz="2800" dirty="0">
                <a:highlight>
                  <a:srgbClr val="00FFFF"/>
                </a:highlight>
              </a:rPr>
              <a:t>string that decides the stack operation</a:t>
            </a:r>
            <a:r>
              <a:rPr lang="en-US" sz="2800" dirty="0"/>
              <a:t> and they are as follows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Arial" charset="0"/>
              <a:buAutoNum type="arabicPeriod"/>
              <a:defRPr/>
            </a:pPr>
            <a:r>
              <a:rPr lang="el-GR" sz="2800" spc="-150" dirty="0">
                <a:highlight>
                  <a:srgbClr val="FFFF00"/>
                </a:highlight>
              </a:rPr>
              <a:t>δ</a:t>
            </a:r>
            <a:r>
              <a:rPr lang="en-US" sz="2800" spc="-150" dirty="0">
                <a:highlight>
                  <a:srgbClr val="FFFF00"/>
                </a:highlight>
              </a:rPr>
              <a:t>(q0,a,Z)=(p, AZ)</a:t>
            </a:r>
          </a:p>
          <a:p>
            <a:pPr marL="514350" indent="-514350">
              <a:buFont typeface="Arial" charset="0"/>
              <a:buNone/>
              <a:defRPr/>
            </a:pPr>
            <a:r>
              <a:rPr lang="en-US" sz="2800" spc="-150" dirty="0"/>
              <a:t>       It means in state q0 ,</a:t>
            </a:r>
            <a:r>
              <a:rPr lang="en-US" sz="2800" spc="-150" dirty="0">
                <a:highlight>
                  <a:srgbClr val="FFFF00"/>
                </a:highlight>
              </a:rPr>
              <a:t>on </a:t>
            </a:r>
            <a:r>
              <a:rPr lang="en-US" sz="2800" spc="-150" dirty="0" err="1">
                <a:highlight>
                  <a:srgbClr val="FFFF00"/>
                </a:highlight>
              </a:rPr>
              <a:t>i</a:t>
            </a:r>
            <a:r>
              <a:rPr lang="en-US" sz="2800" spc="-150" dirty="0">
                <a:highlight>
                  <a:srgbClr val="FFFF00"/>
                </a:highlight>
              </a:rPr>
              <a:t>/p  symbol ‘a’ </a:t>
            </a:r>
            <a:r>
              <a:rPr lang="en-US" sz="2800" spc="-150" dirty="0"/>
              <a:t>and when top of stack is Z, the </a:t>
            </a:r>
            <a:r>
              <a:rPr lang="en-US" sz="2800" spc="-150" dirty="0">
                <a:highlight>
                  <a:srgbClr val="FFFF00"/>
                </a:highlight>
              </a:rPr>
              <a:t>PDA enters into  state ‘p’ </a:t>
            </a:r>
            <a:r>
              <a:rPr lang="en-US" sz="2800" spc="-150" dirty="0"/>
              <a:t>and the </a:t>
            </a:r>
            <a:r>
              <a:rPr lang="en-US" sz="2800" spc="-150" dirty="0" err="1"/>
              <a:t>i</a:t>
            </a:r>
            <a:r>
              <a:rPr lang="en-US" sz="2800" spc="-150" dirty="0"/>
              <a:t>/p symbol ‘a’   is </a:t>
            </a:r>
            <a:r>
              <a:rPr lang="en-US" sz="2800" spc="-150" dirty="0">
                <a:highlight>
                  <a:srgbClr val="FFFF00"/>
                </a:highlight>
              </a:rPr>
              <a:t>pushed on to stack over Z.</a:t>
            </a:r>
            <a:r>
              <a:rPr lang="en-US" sz="2800" spc="-150" dirty="0"/>
              <a:t> ( In place </a:t>
            </a:r>
            <a:r>
              <a:rPr lang="en-US" sz="2800" spc="-150" dirty="0" err="1"/>
              <a:t>i</a:t>
            </a:r>
            <a:r>
              <a:rPr lang="en-US" sz="2800" spc="-150" dirty="0"/>
              <a:t>/p ‘a’ capital A is pushed)</a:t>
            </a:r>
          </a:p>
          <a:p>
            <a:pPr marL="514350" indent="-514350">
              <a:buFont typeface="Arial" charset="0"/>
              <a:buNone/>
              <a:defRPr/>
            </a:pPr>
            <a:r>
              <a:rPr lang="en-US" sz="2800" spc="-150" dirty="0"/>
              <a:t>2.    </a:t>
            </a:r>
            <a:r>
              <a:rPr lang="el-GR" sz="2800" spc="-150" dirty="0"/>
              <a:t>δ</a:t>
            </a:r>
            <a:r>
              <a:rPr lang="en-US" sz="2800" spc="-150" dirty="0"/>
              <a:t>(q0,a,B)=(p,</a:t>
            </a:r>
            <a:r>
              <a:rPr lang="el-GR" sz="2800" dirty="0"/>
              <a:t>ε</a:t>
            </a:r>
            <a:r>
              <a:rPr lang="en-US" sz="2800" spc="-150" dirty="0"/>
              <a:t>) </a:t>
            </a:r>
          </a:p>
          <a:p>
            <a:pPr marL="514350" indent="-514350">
              <a:buFont typeface="Arial" charset="0"/>
              <a:buNone/>
              <a:defRPr/>
            </a:pPr>
            <a:r>
              <a:rPr lang="en-US" sz="2800" spc="-150" dirty="0"/>
              <a:t>        It means in state q0 ,on </a:t>
            </a:r>
            <a:r>
              <a:rPr lang="en-US" sz="2800" spc="-150" dirty="0" err="1"/>
              <a:t>i</a:t>
            </a:r>
            <a:r>
              <a:rPr lang="en-US" sz="2800" spc="-150" dirty="0"/>
              <a:t>/p symbol ‘a’ and when top of stack is ‘B’, the </a:t>
            </a:r>
            <a:r>
              <a:rPr lang="en-US" sz="2800" spc="-150" dirty="0">
                <a:highlight>
                  <a:srgbClr val="FFFF00"/>
                </a:highlight>
              </a:rPr>
              <a:t>PDA enters into  state ‘p’ </a:t>
            </a:r>
            <a:r>
              <a:rPr lang="en-US" sz="2800" spc="-150" dirty="0"/>
              <a:t>and the stack top symbol ‘</a:t>
            </a:r>
            <a:r>
              <a:rPr lang="en-US" sz="2800" spc="-150" dirty="0">
                <a:highlight>
                  <a:srgbClr val="FFFF00"/>
                </a:highlight>
              </a:rPr>
              <a:t>B’ is popped </a:t>
            </a:r>
            <a:r>
              <a:rPr lang="en-US" sz="2800" spc="-150" dirty="0"/>
              <a:t>from the stack and  Z is now on top.</a:t>
            </a:r>
            <a:endParaRPr lang="en-US" sz="2800" dirty="0"/>
          </a:p>
          <a:p>
            <a:pPr marL="514350" indent="-514350">
              <a:buFont typeface="Arial" charset="0"/>
              <a:buAutoNum type="arabicPeriod"/>
              <a:defRPr/>
            </a:pPr>
            <a:endParaRPr lang="en-US" dirty="0"/>
          </a:p>
          <a:p>
            <a:pPr marL="514350" indent="-514350">
              <a:buFont typeface="Arial" charset="0"/>
              <a:buAutoNum type="arabicPeriod"/>
              <a:defRPr/>
            </a:pPr>
            <a:endParaRPr lang="en-US" spc="-150" dirty="0"/>
          </a:p>
          <a:p>
            <a:pPr marL="514350" indent="-514350">
              <a:buFont typeface="Arial" charset="0"/>
              <a:buAutoNum type="arabicPeriod"/>
              <a:defRPr/>
            </a:pPr>
            <a:endParaRPr lang="en-US" dirty="0"/>
          </a:p>
          <a:p>
            <a:pPr marL="514350" indent="-514350">
              <a:buFont typeface="Arial" charset="0"/>
              <a:buAutoNum type="arabicPeriod"/>
              <a:defRPr/>
            </a:pPr>
            <a:endParaRPr lang="en-US" spc="-150" dirty="0"/>
          </a:p>
          <a:p>
            <a:pPr marL="514350" indent="-514350">
              <a:buFont typeface="Arial" charset="0"/>
              <a:buAutoNum type="arabicPeriod"/>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4070</Words>
  <Application>Microsoft Office PowerPoint</Application>
  <PresentationFormat>On-screen Show (4:3)</PresentationFormat>
  <Paragraphs>245</Paragraphs>
  <Slides>52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Push Down Automata</vt:lpstr>
      <vt:lpstr>PowerPoint Presentation</vt:lpstr>
      <vt:lpstr>Introduction</vt:lpstr>
      <vt:lpstr>Formal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1.By GNF Notation of CFG: </vt:lpstr>
      <vt:lpstr>PowerPoint Presentation</vt:lpstr>
      <vt:lpstr>PowerPoint Presentation</vt:lpstr>
      <vt:lpstr>  2 By Empty stack ( Without GNF notation) </vt:lpstr>
      <vt:lpstr>Deterministic Push Down Automata </vt:lpstr>
      <vt:lpstr>Properties of Context free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Pumping Lemma for context free languages </vt:lpstr>
      <vt:lpstr>PowerPoint Presentation</vt:lpstr>
      <vt:lpstr>PowerPoint Presentation</vt:lpstr>
      <vt:lpstr>PowerPoint Presentation</vt:lpstr>
      <vt:lpstr>Turing Machine(TM)</vt:lpstr>
      <vt:lpstr>Turing Machines</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for th left operation that we are going to do (hahahaha)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 Down Automata</dc:title>
  <dc:creator>lenovo</dc:creator>
  <cp:lastModifiedBy>PRITHAM</cp:lastModifiedBy>
  <cp:revision>121</cp:revision>
  <dcterms:created xsi:type="dcterms:W3CDTF">2010-04-26T14:08:06Z</dcterms:created>
  <dcterms:modified xsi:type="dcterms:W3CDTF">2023-02-23T12:06:55Z</dcterms:modified>
</cp:coreProperties>
</file>