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1"/>
  </p:notesMasterIdLst>
  <p:sldIdLst>
    <p:sldId id="256" r:id="rId2"/>
    <p:sldId id="275" r:id="rId3"/>
    <p:sldId id="279" r:id="rId4"/>
    <p:sldId id="277" r:id="rId5"/>
    <p:sldId id="278" r:id="rId6"/>
    <p:sldId id="276" r:id="rId7"/>
    <p:sldId id="257" r:id="rId8"/>
    <p:sldId id="280" r:id="rId9"/>
    <p:sldId id="281" r:id="rId10"/>
    <p:sldId id="282" r:id="rId11"/>
    <p:sldId id="270" r:id="rId12"/>
    <p:sldId id="271" r:id="rId13"/>
    <p:sldId id="273" r:id="rId14"/>
    <p:sldId id="286" r:id="rId15"/>
    <p:sldId id="287" r:id="rId16"/>
    <p:sldId id="288" r:id="rId17"/>
    <p:sldId id="289" r:id="rId18"/>
    <p:sldId id="284" r:id="rId19"/>
    <p:sldId id="290"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666" y="-485"/>
      </p:cViewPr>
      <p:guideLst>
        <p:guide orient="horz" pos="2160"/>
        <p:guide pos="2880"/>
      </p:guideLst>
    </p:cSldViewPr>
  </p:slideViewPr>
  <p:notesTextViewPr>
    <p:cViewPr>
      <p:scale>
        <a:sx n="125" d="100"/>
        <a:sy n="125"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A36B803F-ED71-4994-912B-ADCB570504A9}" type="datetimeFigureOut">
              <a:rPr lang="en-US"/>
              <a:pPr>
                <a:defRPr/>
              </a:pPr>
              <a:t>1/12/2023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60F7FD4D-BA4D-46E7-B8A9-28A64E55025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headEnd/>
            <a:tailEnd/>
          </a:ln>
        </p:spPr>
      </p:sp>
      <p:sp>
        <p:nvSpPr>
          <p:cNvPr id="389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p:spPr>
      </p:sp>
      <p:sp>
        <p:nvSpPr>
          <p:cNvPr id="419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0F7FD4D-BA4D-46E7-B8A9-28A64E550259}" type="slidenum">
              <a:rPr lang="en-US" smtClean="0"/>
              <a:pPr>
                <a:defRPr/>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p:spPr>
      </p:sp>
      <p:sp>
        <p:nvSpPr>
          <p:cNvPr id="399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p:spPr>
      </p:sp>
      <p:sp>
        <p:nvSpPr>
          <p:cNvPr id="460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p:spPr>
      </p:sp>
      <p:sp>
        <p:nvSpPr>
          <p:cNvPr id="481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08F844-1EB4-42DE-85AE-A9488AC038A2}" type="slidenum">
              <a:rPr lang="en-US" altLang="zh-TW" smtClean="0"/>
              <a:pPr/>
              <a:t>14</a:t>
            </a:fld>
            <a:endParaRPr lang="en-US" altLang="zh-TW"/>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Oval 8"/>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r>
              <a:rPr lang="en-US" smtClean="0"/>
              <a:t>7/17/2016</a:t>
            </a:r>
            <a:endParaRPr lang="en-US"/>
          </a:p>
        </p:txBody>
      </p:sp>
      <p:sp>
        <p:nvSpPr>
          <p:cNvPr id="7" name="Footer Placeholder 19"/>
          <p:cNvSpPr>
            <a:spLocks noGrp="1"/>
          </p:cNvSpPr>
          <p:nvPr>
            <p:ph type="ftr" sz="quarter" idx="11"/>
          </p:nvPr>
        </p:nvSpPr>
        <p:spPr/>
        <p:txBody>
          <a:bodyPr/>
          <a:lstStyle>
            <a:lvl1pPr>
              <a:defRPr/>
            </a:lvl1pPr>
            <a:extLst/>
          </a:lstStyle>
          <a:p>
            <a:pPr>
              <a:defRPr/>
            </a:pPr>
            <a:r>
              <a:rPr lang="en-US" smtClean="0"/>
              <a:t>Dr. M M Math and SS &amp; OS Lab members</a:t>
            </a:r>
            <a:endParaRPr lang="en-US"/>
          </a:p>
        </p:txBody>
      </p:sp>
      <p:sp>
        <p:nvSpPr>
          <p:cNvPr id="8" name="Slide Number Placeholder 9"/>
          <p:cNvSpPr>
            <a:spLocks noGrp="1"/>
          </p:cNvSpPr>
          <p:nvPr>
            <p:ph type="sldNum" sz="quarter" idx="12"/>
          </p:nvPr>
        </p:nvSpPr>
        <p:spPr/>
        <p:txBody>
          <a:bodyPr/>
          <a:lstStyle>
            <a:lvl1pPr>
              <a:defRPr/>
            </a:lvl1pPr>
            <a:extLst/>
          </a:lstStyle>
          <a:p>
            <a:pPr>
              <a:defRPr/>
            </a:pPr>
            <a:fld id="{6184B373-4133-4DC8-A69E-8514C08CC2F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r>
              <a:rPr lang="en-US" smtClean="0"/>
              <a:t>7/17/2016</a:t>
            </a:r>
            <a:endParaRPr lang="en-US"/>
          </a:p>
        </p:txBody>
      </p:sp>
      <p:sp>
        <p:nvSpPr>
          <p:cNvPr id="5" name="Footer Placeholder 9"/>
          <p:cNvSpPr>
            <a:spLocks noGrp="1"/>
          </p:cNvSpPr>
          <p:nvPr>
            <p:ph type="ftr" sz="quarter" idx="11"/>
          </p:nvPr>
        </p:nvSpPr>
        <p:spPr/>
        <p:txBody>
          <a:bodyPr/>
          <a:lstStyle>
            <a:lvl1pPr>
              <a:defRPr/>
            </a:lvl1pPr>
          </a:lstStyle>
          <a:p>
            <a:pPr>
              <a:defRPr/>
            </a:pPr>
            <a:r>
              <a:rPr lang="en-US" smtClean="0"/>
              <a:t>Dr. M M Math and SS &amp; OS Lab members</a:t>
            </a:r>
            <a:endParaRPr lang="en-US"/>
          </a:p>
        </p:txBody>
      </p:sp>
      <p:sp>
        <p:nvSpPr>
          <p:cNvPr id="6" name="Slide Number Placeholder 21"/>
          <p:cNvSpPr>
            <a:spLocks noGrp="1"/>
          </p:cNvSpPr>
          <p:nvPr>
            <p:ph type="sldNum" sz="quarter" idx="12"/>
          </p:nvPr>
        </p:nvSpPr>
        <p:spPr/>
        <p:txBody>
          <a:bodyPr/>
          <a:lstStyle>
            <a:lvl1pPr>
              <a:defRPr/>
            </a:lvl1pPr>
          </a:lstStyle>
          <a:p>
            <a:pPr>
              <a:defRPr/>
            </a:pPr>
            <a:fld id="{C5D12A9F-A738-4CF4-972E-C60CF62ECD0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r>
              <a:rPr lang="en-US" smtClean="0"/>
              <a:t>7/17/2016</a:t>
            </a:r>
            <a:endParaRPr lang="en-US"/>
          </a:p>
        </p:txBody>
      </p:sp>
      <p:sp>
        <p:nvSpPr>
          <p:cNvPr id="5" name="Footer Placeholder 9"/>
          <p:cNvSpPr>
            <a:spLocks noGrp="1"/>
          </p:cNvSpPr>
          <p:nvPr>
            <p:ph type="ftr" sz="quarter" idx="11"/>
          </p:nvPr>
        </p:nvSpPr>
        <p:spPr/>
        <p:txBody>
          <a:bodyPr/>
          <a:lstStyle>
            <a:lvl1pPr>
              <a:defRPr/>
            </a:lvl1pPr>
          </a:lstStyle>
          <a:p>
            <a:pPr>
              <a:defRPr/>
            </a:pPr>
            <a:r>
              <a:rPr lang="en-US" smtClean="0"/>
              <a:t>Dr. M M Math and SS &amp; OS Lab members</a:t>
            </a:r>
            <a:endParaRPr lang="en-US"/>
          </a:p>
        </p:txBody>
      </p:sp>
      <p:sp>
        <p:nvSpPr>
          <p:cNvPr id="6" name="Slide Number Placeholder 21"/>
          <p:cNvSpPr>
            <a:spLocks noGrp="1"/>
          </p:cNvSpPr>
          <p:nvPr>
            <p:ph type="sldNum" sz="quarter" idx="12"/>
          </p:nvPr>
        </p:nvSpPr>
        <p:spPr/>
        <p:txBody>
          <a:bodyPr/>
          <a:lstStyle>
            <a:lvl1pPr>
              <a:defRPr/>
            </a:lvl1pPr>
          </a:lstStyle>
          <a:p>
            <a:pPr>
              <a:defRPr/>
            </a:pPr>
            <a:fld id="{09C41DC6-AAB4-4A32-8353-2752C5892CE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r>
              <a:rPr lang="en-US" smtClean="0"/>
              <a:t>7/17/2016</a:t>
            </a:r>
            <a:endParaRPr lang="en-US"/>
          </a:p>
        </p:txBody>
      </p:sp>
      <p:sp>
        <p:nvSpPr>
          <p:cNvPr id="5" name="Footer Placeholder 9"/>
          <p:cNvSpPr>
            <a:spLocks noGrp="1"/>
          </p:cNvSpPr>
          <p:nvPr>
            <p:ph type="ftr" sz="quarter" idx="11"/>
          </p:nvPr>
        </p:nvSpPr>
        <p:spPr/>
        <p:txBody>
          <a:bodyPr/>
          <a:lstStyle>
            <a:lvl1pPr>
              <a:defRPr/>
            </a:lvl1pPr>
          </a:lstStyle>
          <a:p>
            <a:pPr>
              <a:defRPr/>
            </a:pPr>
            <a:r>
              <a:rPr lang="en-US" smtClean="0"/>
              <a:t>Dr. M M Math and SS &amp; OS Lab members</a:t>
            </a:r>
            <a:endParaRPr lang="en-US"/>
          </a:p>
        </p:txBody>
      </p:sp>
      <p:sp>
        <p:nvSpPr>
          <p:cNvPr id="6" name="Slide Number Placeholder 21"/>
          <p:cNvSpPr>
            <a:spLocks noGrp="1"/>
          </p:cNvSpPr>
          <p:nvPr>
            <p:ph type="sldNum" sz="quarter" idx="12"/>
          </p:nvPr>
        </p:nvSpPr>
        <p:spPr/>
        <p:txBody>
          <a:bodyPr/>
          <a:lstStyle>
            <a:lvl1pPr>
              <a:defRPr/>
            </a:lvl1pPr>
          </a:lstStyle>
          <a:p>
            <a:pPr>
              <a:defRPr/>
            </a:pPr>
            <a:fld id="{BA83777B-9EE5-4B89-BE52-F7A99F3F7A3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9"/>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Oval 8"/>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r>
              <a:rPr lang="en-US" smtClean="0"/>
              <a:t>7/17/2016</a:t>
            </a:r>
            <a:endParaRPr lang="en-US"/>
          </a:p>
        </p:txBody>
      </p:sp>
      <p:sp>
        <p:nvSpPr>
          <p:cNvPr id="9" name="Footer Placeholder 4"/>
          <p:cNvSpPr>
            <a:spLocks noGrp="1"/>
          </p:cNvSpPr>
          <p:nvPr>
            <p:ph type="ftr" sz="quarter" idx="11"/>
          </p:nvPr>
        </p:nvSpPr>
        <p:spPr/>
        <p:txBody>
          <a:bodyPr/>
          <a:lstStyle>
            <a:lvl1pPr>
              <a:defRPr/>
            </a:lvl1pPr>
            <a:extLst/>
          </a:lstStyle>
          <a:p>
            <a:pPr>
              <a:defRPr/>
            </a:pPr>
            <a:r>
              <a:rPr lang="en-US" smtClean="0"/>
              <a:t>Dr. M M Math and SS &amp; OS Lab members</a:t>
            </a:r>
            <a:endParaRPr lang="en-US"/>
          </a:p>
        </p:txBody>
      </p:sp>
      <p:sp>
        <p:nvSpPr>
          <p:cNvPr id="10" name="Slide Number Placeholder 5"/>
          <p:cNvSpPr>
            <a:spLocks noGrp="1"/>
          </p:cNvSpPr>
          <p:nvPr>
            <p:ph type="sldNum" sz="quarter" idx="12"/>
          </p:nvPr>
        </p:nvSpPr>
        <p:spPr/>
        <p:txBody>
          <a:bodyPr/>
          <a:lstStyle>
            <a:lvl1pPr>
              <a:defRPr/>
            </a:lvl1pPr>
            <a:extLst/>
          </a:lstStyle>
          <a:p>
            <a:pPr>
              <a:defRPr/>
            </a:pPr>
            <a:fld id="{70756486-F3B8-4256-9ACF-8479C1A1232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r>
              <a:rPr lang="en-US" smtClean="0"/>
              <a:t>7/17/2016</a:t>
            </a:r>
            <a:endParaRPr lang="en-US"/>
          </a:p>
        </p:txBody>
      </p:sp>
      <p:sp>
        <p:nvSpPr>
          <p:cNvPr id="6" name="Footer Placeholder 9"/>
          <p:cNvSpPr>
            <a:spLocks noGrp="1"/>
          </p:cNvSpPr>
          <p:nvPr>
            <p:ph type="ftr" sz="quarter" idx="11"/>
          </p:nvPr>
        </p:nvSpPr>
        <p:spPr/>
        <p:txBody>
          <a:bodyPr/>
          <a:lstStyle>
            <a:lvl1pPr>
              <a:defRPr/>
            </a:lvl1pPr>
          </a:lstStyle>
          <a:p>
            <a:pPr>
              <a:defRPr/>
            </a:pPr>
            <a:r>
              <a:rPr lang="en-US" smtClean="0"/>
              <a:t>Dr. M M Math and SS &amp; OS Lab members</a:t>
            </a:r>
            <a:endParaRPr lang="en-US"/>
          </a:p>
        </p:txBody>
      </p:sp>
      <p:sp>
        <p:nvSpPr>
          <p:cNvPr id="7" name="Slide Number Placeholder 21"/>
          <p:cNvSpPr>
            <a:spLocks noGrp="1"/>
          </p:cNvSpPr>
          <p:nvPr>
            <p:ph type="sldNum" sz="quarter" idx="12"/>
          </p:nvPr>
        </p:nvSpPr>
        <p:spPr/>
        <p:txBody>
          <a:bodyPr/>
          <a:lstStyle>
            <a:lvl1pPr>
              <a:defRPr/>
            </a:lvl1pPr>
          </a:lstStyle>
          <a:p>
            <a:pPr>
              <a:defRPr/>
            </a:pPr>
            <a:fld id="{7AFF5214-0B09-4AB5-A420-11C170C168D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r>
              <a:rPr lang="en-US" smtClean="0"/>
              <a:t>7/17/2016</a:t>
            </a:r>
            <a:endParaRPr lang="en-US"/>
          </a:p>
        </p:txBody>
      </p:sp>
      <p:sp>
        <p:nvSpPr>
          <p:cNvPr id="8" name="Footer Placeholder 7"/>
          <p:cNvSpPr>
            <a:spLocks noGrp="1"/>
          </p:cNvSpPr>
          <p:nvPr>
            <p:ph type="ftr" sz="quarter" idx="11"/>
          </p:nvPr>
        </p:nvSpPr>
        <p:spPr/>
        <p:txBody>
          <a:bodyPr/>
          <a:lstStyle>
            <a:lvl1pPr>
              <a:defRPr/>
            </a:lvl1pPr>
            <a:extLst/>
          </a:lstStyle>
          <a:p>
            <a:pPr>
              <a:defRPr/>
            </a:pPr>
            <a:r>
              <a:rPr lang="en-US" smtClean="0"/>
              <a:t>Dr. M M Math and SS &amp; OS Lab members</a:t>
            </a: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754C1550-D0A8-4C51-9A31-EDC0E331F8C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r>
              <a:rPr lang="en-US" smtClean="0"/>
              <a:t>7/17/2016</a:t>
            </a:r>
            <a:endParaRPr lang="en-US"/>
          </a:p>
        </p:txBody>
      </p:sp>
      <p:sp>
        <p:nvSpPr>
          <p:cNvPr id="4" name="Footer Placeholder 9"/>
          <p:cNvSpPr>
            <a:spLocks noGrp="1"/>
          </p:cNvSpPr>
          <p:nvPr>
            <p:ph type="ftr" sz="quarter" idx="11"/>
          </p:nvPr>
        </p:nvSpPr>
        <p:spPr/>
        <p:txBody>
          <a:bodyPr/>
          <a:lstStyle>
            <a:lvl1pPr>
              <a:defRPr/>
            </a:lvl1pPr>
          </a:lstStyle>
          <a:p>
            <a:pPr>
              <a:defRPr/>
            </a:pPr>
            <a:r>
              <a:rPr lang="en-US" smtClean="0"/>
              <a:t>Dr. M M Math and SS &amp; OS Lab members</a:t>
            </a:r>
            <a:endParaRPr lang="en-US"/>
          </a:p>
        </p:txBody>
      </p:sp>
      <p:sp>
        <p:nvSpPr>
          <p:cNvPr id="5" name="Slide Number Placeholder 21"/>
          <p:cNvSpPr>
            <a:spLocks noGrp="1"/>
          </p:cNvSpPr>
          <p:nvPr>
            <p:ph type="sldNum" sz="quarter" idx="12"/>
          </p:nvPr>
        </p:nvSpPr>
        <p:spPr/>
        <p:txBody>
          <a:bodyPr/>
          <a:lstStyle>
            <a:lvl1pPr>
              <a:defRPr/>
            </a:lvl1pPr>
          </a:lstStyle>
          <a:p>
            <a:pPr>
              <a:defRPr/>
            </a:pPr>
            <a:fld id="{6025842B-3993-4E51-8029-DE821254033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Rectangle 5"/>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extLst/>
          </a:lstStyle>
          <a:p>
            <a:pPr>
              <a:defRPr/>
            </a:pPr>
            <a:r>
              <a:rPr lang="en-US" smtClean="0"/>
              <a:t>7/17/2016</a:t>
            </a:r>
            <a:endParaRPr lang="en-US"/>
          </a:p>
        </p:txBody>
      </p:sp>
      <p:sp>
        <p:nvSpPr>
          <p:cNvPr id="5" name="Footer Placeholder 2"/>
          <p:cNvSpPr>
            <a:spLocks noGrp="1"/>
          </p:cNvSpPr>
          <p:nvPr>
            <p:ph type="ftr" sz="quarter" idx="11"/>
          </p:nvPr>
        </p:nvSpPr>
        <p:spPr/>
        <p:txBody>
          <a:bodyPr/>
          <a:lstStyle>
            <a:lvl1pPr>
              <a:defRPr/>
            </a:lvl1pPr>
            <a:extLst/>
          </a:lstStyle>
          <a:p>
            <a:pPr>
              <a:defRPr/>
            </a:pPr>
            <a:r>
              <a:rPr lang="en-US" smtClean="0"/>
              <a:t>Dr. M M Math and SS &amp; OS Lab members</a:t>
            </a:r>
            <a:endParaRPr lang="en-US"/>
          </a:p>
        </p:txBody>
      </p:sp>
      <p:sp>
        <p:nvSpPr>
          <p:cNvPr id="6" name="Slide Number Placeholder 3"/>
          <p:cNvSpPr>
            <a:spLocks noGrp="1"/>
          </p:cNvSpPr>
          <p:nvPr>
            <p:ph type="sldNum" sz="quarter" idx="12"/>
          </p:nvPr>
        </p:nvSpPr>
        <p:spPr/>
        <p:txBody>
          <a:bodyPr/>
          <a:lstStyle>
            <a:lvl1pPr>
              <a:defRPr/>
            </a:lvl1pPr>
            <a:extLst/>
          </a:lstStyle>
          <a:p>
            <a:pPr>
              <a:defRPr/>
            </a:pPr>
            <a:fld id="{4C346872-560F-46E2-9C91-B350D7555FA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r>
              <a:rPr lang="en-US" smtClean="0"/>
              <a:t>7/17/2016</a:t>
            </a:r>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smtClean="0"/>
              <a:t>Dr. M M Math and SS &amp; OS Lab members</a:t>
            </a: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786970C6-6216-482A-9341-3CDC9CE4A57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endParaRPr>
          </a:p>
        </p:txBody>
      </p:sp>
      <p:sp>
        <p:nvSpPr>
          <p:cNvPr id="6" name="Flowchart: Process 8"/>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Flowchart: Process 9"/>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r>
              <a:rPr lang="en-US" smtClean="0"/>
              <a:t>7/17/2016</a:t>
            </a:r>
            <a:endParaRPr lang="en-US"/>
          </a:p>
        </p:txBody>
      </p:sp>
      <p:sp>
        <p:nvSpPr>
          <p:cNvPr id="9" name="Footer Placeholder 5"/>
          <p:cNvSpPr>
            <a:spLocks noGrp="1"/>
          </p:cNvSpPr>
          <p:nvPr>
            <p:ph type="ftr" sz="quarter" idx="11"/>
          </p:nvPr>
        </p:nvSpPr>
        <p:spPr/>
        <p:txBody>
          <a:bodyPr/>
          <a:lstStyle>
            <a:lvl1pPr>
              <a:defRPr/>
            </a:lvl1pPr>
            <a:extLst/>
          </a:lstStyle>
          <a:p>
            <a:pPr>
              <a:defRPr/>
            </a:pPr>
            <a:r>
              <a:rPr lang="en-US" smtClean="0"/>
              <a:t>Dr. M M Math and SS &amp; OS Lab members</a:t>
            </a:r>
            <a:endParaRPr lang="en-US"/>
          </a:p>
        </p:txBody>
      </p:sp>
      <p:sp>
        <p:nvSpPr>
          <p:cNvPr id="10" name="Slide Number Placeholder 6"/>
          <p:cNvSpPr>
            <a:spLocks noGrp="1"/>
          </p:cNvSpPr>
          <p:nvPr>
            <p:ph type="sldNum" sz="quarter" idx="12"/>
          </p:nvPr>
        </p:nvSpPr>
        <p:spPr/>
        <p:txBody>
          <a:bodyPr/>
          <a:lstStyle>
            <a:lvl1pPr>
              <a:defRPr/>
            </a:lvl1pPr>
            <a:extLst/>
          </a:lstStyle>
          <a:p>
            <a:pPr>
              <a:defRPr/>
            </a:pPr>
            <a:fld id="{B89C4889-C8FB-46F8-BAE4-C668FDCF391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smtClean="0">
                <a:solidFill>
                  <a:schemeClr val="bg2">
                    <a:shade val="50000"/>
                    <a:satMod val="200000"/>
                  </a:schemeClr>
                </a:solidFill>
                <a:latin typeface="+mn-lt"/>
              </a:defRPr>
            </a:lvl1pPr>
            <a:extLst/>
          </a:lstStyle>
          <a:p>
            <a:pPr>
              <a:defRPr/>
            </a:pPr>
            <a:r>
              <a:rPr lang="en-US" smtClean="0"/>
              <a:t>7/17/2016</a:t>
            </a:r>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smtClean="0">
                <a:solidFill>
                  <a:schemeClr val="bg2">
                    <a:shade val="50000"/>
                    <a:satMod val="200000"/>
                  </a:schemeClr>
                </a:solidFill>
                <a:effectLst/>
                <a:latin typeface="+mn-lt"/>
              </a:defRPr>
            </a:lvl1pPr>
            <a:extLst/>
          </a:lstStyle>
          <a:p>
            <a:pPr>
              <a:defRPr/>
            </a:pPr>
            <a:r>
              <a:rPr lang="en-US" smtClean="0"/>
              <a:t>Dr. M M Math and SS &amp; OS Lab members</a:t>
            </a:r>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smtClean="0">
                <a:solidFill>
                  <a:schemeClr val="bg2">
                    <a:shade val="50000"/>
                    <a:satMod val="200000"/>
                  </a:schemeClr>
                </a:solidFill>
                <a:effectLst/>
                <a:latin typeface="+mn-lt"/>
              </a:defRPr>
            </a:lvl1pPr>
            <a:extLst/>
          </a:lstStyle>
          <a:p>
            <a:pPr>
              <a:defRPr/>
            </a:pPr>
            <a:fld id="{318152DE-AB7E-47DA-8FB5-96A48DA6EA9C}" type="slidenum">
              <a:rPr lang="en-US"/>
              <a:pPr>
                <a:defRPr/>
              </a:pPr>
              <a:t>‹#›</a:t>
            </a:fld>
            <a:endParaRPr 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84" r:id="rId1"/>
    <p:sldLayoutId id="2147483683" r:id="rId2"/>
    <p:sldLayoutId id="2147483685" r:id="rId3"/>
    <p:sldLayoutId id="2147483682" r:id="rId4"/>
    <p:sldLayoutId id="2147483686" r:id="rId5"/>
    <p:sldLayoutId id="2147483681" r:id="rId6"/>
    <p:sldLayoutId id="2147483687" r:id="rId7"/>
    <p:sldLayoutId id="2147483688" r:id="rId8"/>
    <p:sldLayoutId id="2147483689" r:id="rId9"/>
    <p:sldLayoutId id="2147483680" r:id="rId10"/>
    <p:sldLayoutId id="2147483679" r:id="rId11"/>
  </p:sldLayoutIdLst>
  <p:hf hdr="0"/>
  <p:txStyles>
    <p:titleStyle>
      <a:lvl1pPr algn="l" rtl="0" fontAlgn="base">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fontAlgn="base">
        <a:spcBef>
          <a:spcPct val="0"/>
        </a:spcBef>
        <a:spcAft>
          <a:spcPct val="0"/>
        </a:spcAft>
        <a:defRPr sz="4300">
          <a:solidFill>
            <a:srgbClr val="572314"/>
          </a:solidFill>
          <a:latin typeface="Gill Sans MT" pitchFamily="34" charset="0"/>
        </a:defRPr>
      </a:lvl2pPr>
      <a:lvl3pPr algn="l" rtl="0" fontAlgn="base">
        <a:spcBef>
          <a:spcPct val="0"/>
        </a:spcBef>
        <a:spcAft>
          <a:spcPct val="0"/>
        </a:spcAft>
        <a:defRPr sz="4300">
          <a:solidFill>
            <a:srgbClr val="572314"/>
          </a:solidFill>
          <a:latin typeface="Gill Sans MT" pitchFamily="34" charset="0"/>
        </a:defRPr>
      </a:lvl3pPr>
      <a:lvl4pPr algn="l" rtl="0" fontAlgn="base">
        <a:spcBef>
          <a:spcPct val="0"/>
        </a:spcBef>
        <a:spcAft>
          <a:spcPct val="0"/>
        </a:spcAft>
        <a:defRPr sz="4300">
          <a:solidFill>
            <a:srgbClr val="572314"/>
          </a:solidFill>
          <a:latin typeface="Gill Sans MT" pitchFamily="34" charset="0"/>
        </a:defRPr>
      </a:lvl4pPr>
      <a:lvl5pPr algn="l" rtl="0" fontAlgn="base">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fontAlgn="base">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fontAlgn="base">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fontAlgn="base">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fontAlgn="base">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fontAlgn="base">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1471612"/>
          </a:xfrm>
        </p:spPr>
        <p:txBody>
          <a:bodyPr/>
          <a:lstStyle/>
          <a:p>
            <a:pPr fontAlgn="auto">
              <a:spcAft>
                <a:spcPts val="0"/>
              </a:spcAft>
              <a:defRPr/>
            </a:pPr>
            <a:r>
              <a:rPr lang="en-US" dirty="0" smtClean="0">
                <a:solidFill>
                  <a:schemeClr val="tx2">
                    <a:satMod val="130000"/>
                  </a:schemeClr>
                </a:solidFill>
              </a:rPr>
              <a:t>Lex &amp; Yacc </a:t>
            </a:r>
            <a:endParaRPr lang="en-US" dirty="0">
              <a:solidFill>
                <a:schemeClr val="tx2">
                  <a:satMod val="130000"/>
                </a:schemeClr>
              </a:solidFill>
            </a:endParaRPr>
          </a:p>
        </p:txBody>
      </p:sp>
      <p:sp>
        <p:nvSpPr>
          <p:cNvPr id="3" name="Subtitle 2"/>
          <p:cNvSpPr>
            <a:spLocks noGrp="1"/>
          </p:cNvSpPr>
          <p:nvPr>
            <p:ph type="subTitle" idx="1"/>
          </p:nvPr>
        </p:nvSpPr>
        <p:spPr>
          <a:xfrm>
            <a:off x="1431925" y="4876800"/>
            <a:ext cx="7407275" cy="1066800"/>
          </a:xfrm>
        </p:spPr>
        <p:txBody>
          <a:bodyPr>
            <a:noAutofit/>
          </a:bodyPr>
          <a:lstStyle/>
          <a:p>
            <a:pPr fontAlgn="auto">
              <a:lnSpc>
                <a:spcPct val="150000"/>
              </a:lnSpc>
              <a:spcAft>
                <a:spcPts val="0"/>
              </a:spcAft>
              <a:buFont typeface="Wingdings 2"/>
              <a:buNone/>
              <a:defRPr/>
            </a:pPr>
            <a:r>
              <a:rPr lang="en-US" sz="2200" b="1" dirty="0" smtClean="0">
                <a:latin typeface="Times New Roman" pitchFamily="18" charset="0"/>
                <a:cs typeface="Times New Roman" pitchFamily="18" charset="0"/>
              </a:rPr>
              <a:t>By  Dr. M </a:t>
            </a:r>
            <a:r>
              <a:rPr lang="en-US" sz="2200" b="1" dirty="0" err="1" smtClean="0">
                <a:latin typeface="Times New Roman" pitchFamily="18" charset="0"/>
                <a:cs typeface="Times New Roman" pitchFamily="18" charset="0"/>
              </a:rPr>
              <a:t>M</a:t>
            </a:r>
            <a:r>
              <a:rPr lang="en-US" sz="2200" b="1" dirty="0" smtClean="0">
                <a:latin typeface="Times New Roman" pitchFamily="18" charset="0"/>
                <a:cs typeface="Times New Roman" pitchFamily="18" charset="0"/>
              </a:rPr>
              <a:t> Math, Professor , Department of CSE, GIT, </a:t>
            </a:r>
            <a:r>
              <a:rPr lang="en-US" sz="2200" b="1" dirty="0" err="1" smtClean="0">
                <a:latin typeface="Times New Roman" pitchFamily="18" charset="0"/>
                <a:cs typeface="Times New Roman" pitchFamily="18" charset="0"/>
              </a:rPr>
              <a:t>Belagavi</a:t>
            </a:r>
            <a:endParaRPr lang="en-US" sz="2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81000"/>
            <a:ext cx="7499350" cy="838200"/>
          </a:xfrm>
        </p:spPr>
        <p:txBody>
          <a:bodyPr>
            <a:normAutofit fontScale="90000"/>
          </a:bodyPr>
          <a:lstStyle/>
          <a:p>
            <a:r>
              <a:rPr lang="en-US" sz="3600" dirty="0" smtClean="0"/>
              <a:t>IV. Prerequisite for Writing LEX program</a:t>
            </a:r>
            <a:r>
              <a:rPr lang="en-US" dirty="0" smtClean="0"/>
              <a:t/>
            </a:r>
            <a:br>
              <a:rPr lang="en-US" dirty="0" smtClean="0"/>
            </a:br>
            <a:endParaRPr lang="en-US" dirty="0"/>
          </a:p>
        </p:txBody>
      </p:sp>
      <p:sp>
        <p:nvSpPr>
          <p:cNvPr id="3" name="Content Placeholder 2"/>
          <p:cNvSpPr>
            <a:spLocks noGrp="1"/>
          </p:cNvSpPr>
          <p:nvPr>
            <p:ph idx="1"/>
          </p:nvPr>
        </p:nvSpPr>
        <p:spPr>
          <a:xfrm>
            <a:off x="1435100" y="990600"/>
            <a:ext cx="7499350" cy="5257800"/>
          </a:xfrm>
        </p:spPr>
        <p:txBody>
          <a:bodyPr/>
          <a:lstStyle/>
          <a:p>
            <a:r>
              <a:rPr lang="en-US" sz="2400" dirty="0" smtClean="0"/>
              <a:t>Study of Regular expression :</a:t>
            </a:r>
          </a:p>
          <a:p>
            <a:pPr>
              <a:buNone/>
            </a:pPr>
            <a:r>
              <a:rPr lang="en-US" sz="2400" dirty="0" smtClean="0"/>
              <a:t>    As a part of rule section the pattern is made of regular expression written in UNIX style. </a:t>
            </a:r>
          </a:p>
          <a:p>
            <a:pPr>
              <a:buNone/>
            </a:pPr>
            <a:r>
              <a:rPr lang="en-US" sz="2400" dirty="0" smtClean="0"/>
              <a:t>   The regular expression  is a string made up of symbols from alphabets, digits, operator symbols and special symbols called meta-characters.</a:t>
            </a:r>
          </a:p>
          <a:p>
            <a:pPr>
              <a:buNone/>
            </a:pPr>
            <a:r>
              <a:rPr lang="en-US" sz="2400" dirty="0" smtClean="0"/>
              <a:t>    Alphabets { </a:t>
            </a:r>
            <a:r>
              <a:rPr lang="en-US" sz="2400" dirty="0" err="1" smtClean="0"/>
              <a:t>a,b</a:t>
            </a:r>
            <a:r>
              <a:rPr lang="en-US" sz="2400" dirty="0" smtClean="0"/>
              <a:t>, c…</a:t>
            </a:r>
            <a:r>
              <a:rPr lang="en-US" sz="2400" dirty="0" err="1" smtClean="0"/>
              <a:t>z,A,B,C</a:t>
            </a:r>
            <a:r>
              <a:rPr lang="en-US" sz="2400" dirty="0" smtClean="0"/>
              <a:t>….Z }</a:t>
            </a:r>
          </a:p>
          <a:p>
            <a:pPr>
              <a:buNone/>
            </a:pPr>
            <a:r>
              <a:rPr lang="en-US" sz="2400" dirty="0" smtClean="0"/>
              <a:t>    digits  {0,1,2…9}</a:t>
            </a:r>
          </a:p>
          <a:p>
            <a:pPr>
              <a:buNone/>
            </a:pPr>
            <a:r>
              <a:rPr lang="en-US" sz="2400" dirty="0" smtClean="0"/>
              <a:t>    operators  and </a:t>
            </a:r>
            <a:r>
              <a:rPr lang="en-US" altLang="zh-TW" sz="2400" dirty="0" smtClean="0"/>
              <a:t>Special symbols :</a:t>
            </a:r>
          </a:p>
          <a:p>
            <a:pPr>
              <a:buNone/>
            </a:pPr>
            <a:r>
              <a:rPr lang="en-US" altLang="zh-TW" sz="2400" dirty="0" smtClean="0">
                <a:solidFill>
                  <a:srgbClr val="FF6600"/>
                </a:solidFill>
                <a:latin typeface="Courier New" pitchFamily="49" charset="0"/>
              </a:rPr>
              <a:t>  </a:t>
            </a:r>
            <a:r>
              <a:rPr lang="en-US" altLang="zh-TW" sz="2400" b="1" dirty="0" smtClean="0">
                <a:solidFill>
                  <a:srgbClr val="FF6600"/>
                </a:solidFill>
                <a:latin typeface="Courier New" pitchFamily="49" charset="0"/>
              </a:rPr>
              <a:t>“ \ [ ] ^ - ? . * + | ( ) $ / { } % </a:t>
            </a:r>
          </a:p>
          <a:p>
            <a:pPr>
              <a:buNone/>
            </a:pPr>
            <a:endParaRPr lang="en-US" altLang="zh-TW" sz="2400" dirty="0" smtClean="0"/>
          </a:p>
          <a:p>
            <a:pPr>
              <a:buNone/>
            </a:pPr>
            <a:endParaRPr lang="en-US" sz="1800" dirty="0"/>
          </a:p>
        </p:txBody>
      </p:sp>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err="1" smtClean="0">
                <a:solidFill>
                  <a:schemeClr val="tx2">
                    <a:satMod val="130000"/>
                  </a:schemeClr>
                </a:solidFill>
              </a:rPr>
              <a:t>Lex</a:t>
            </a:r>
            <a:r>
              <a:rPr lang="en-US" dirty="0" smtClean="0">
                <a:solidFill>
                  <a:schemeClr val="tx2">
                    <a:satMod val="130000"/>
                  </a:schemeClr>
                </a:solidFill>
              </a:rPr>
              <a:t>- </a:t>
            </a:r>
            <a:r>
              <a:rPr lang="en-US" dirty="0" smtClean="0">
                <a:latin typeface="Gill Sans MT" pitchFamily="34" charset="0"/>
              </a:rPr>
              <a:t>Pattern Matching Primitives </a:t>
            </a:r>
            <a:br>
              <a:rPr lang="en-US" dirty="0" smtClean="0">
                <a:latin typeface="Gill Sans MT" pitchFamily="34" charset="0"/>
              </a:rPr>
            </a:br>
            <a:endParaRPr lang="en-US" dirty="0">
              <a:solidFill>
                <a:schemeClr val="tx2">
                  <a:satMod val="130000"/>
                </a:schemeClr>
              </a:solidFill>
            </a:endParaRPr>
          </a:p>
        </p:txBody>
      </p:sp>
      <p:pic>
        <p:nvPicPr>
          <p:cNvPr id="20482" name="Picture 2"/>
          <p:cNvPicPr>
            <a:picLocks noGrp="1" noChangeAspect="1" noChangeArrowheads="1"/>
          </p:cNvPicPr>
          <p:nvPr>
            <p:ph idx="1"/>
          </p:nvPr>
        </p:nvPicPr>
        <p:blipFill>
          <a:blip r:embed="rId3"/>
          <a:srcRect/>
          <a:stretch>
            <a:fillRect/>
          </a:stretch>
        </p:blipFill>
        <p:spPr>
          <a:xfrm>
            <a:off x="1295400" y="1447800"/>
            <a:ext cx="7499350" cy="3810000"/>
          </a:xfrm>
        </p:spPr>
      </p:pic>
      <p:sp>
        <p:nvSpPr>
          <p:cNvPr id="6" name="Slide Number Placeholder 5"/>
          <p:cNvSpPr>
            <a:spLocks noGrp="1"/>
          </p:cNvSpPr>
          <p:nvPr>
            <p:ph type="sldNum" sz="quarter" idx="12"/>
          </p:nvPr>
        </p:nvSpPr>
        <p:spPr/>
        <p:txBody>
          <a:bodyPr/>
          <a:lstStyle/>
          <a:p>
            <a:pPr>
              <a:defRPr/>
            </a:pPr>
            <a:fld id="{FE3D6B6E-80CB-491F-B2A3-96DAB261B3FC}" type="slidenum">
              <a:rPr lang="en-US"/>
              <a:pPr>
                <a:defRPr/>
              </a:pPr>
              <a:t>11</a:t>
            </a:fld>
            <a:endParaRPr lang="en-US"/>
          </a:p>
        </p:txBody>
      </p:sp>
      <p:sp>
        <p:nvSpPr>
          <p:cNvPr id="7" name="Footer Placeholder 6"/>
          <p:cNvSpPr>
            <a:spLocks noGrp="1"/>
          </p:cNvSpPr>
          <p:nvPr>
            <p:ph type="ftr" sz="quarter" idx="11"/>
          </p:nvPr>
        </p:nvSpPr>
        <p:spPr/>
        <p:txBody>
          <a:bodyPr/>
          <a:lstStyle/>
          <a:p>
            <a:pPr>
              <a:defRPr/>
            </a:pPr>
            <a:r>
              <a:rPr lang="en-US" smtClean="0"/>
              <a:t>Dr. M M Math and SS &amp; OS Lab members</a:t>
            </a:r>
            <a:endParaRPr lang="en-US"/>
          </a:p>
        </p:txBody>
      </p:sp>
      <p:sp>
        <p:nvSpPr>
          <p:cNvPr id="8" name="Date Placeholder 7"/>
          <p:cNvSpPr>
            <a:spLocks noGrp="1"/>
          </p:cNvSpPr>
          <p:nvPr>
            <p:ph type="dt" sz="half" idx="10"/>
          </p:nvPr>
        </p:nvSpPr>
        <p:spPr/>
        <p:txBody>
          <a:bodyPr/>
          <a:lstStyle/>
          <a:p>
            <a:pPr>
              <a:defRPr/>
            </a:pPr>
            <a:r>
              <a:rPr lang="en-US" smtClean="0"/>
              <a:t>7/17/2016</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130000"/>
                  </a:schemeClr>
                </a:solidFill>
              </a:rPr>
              <a:t>Example on pattern matching</a:t>
            </a:r>
            <a:endParaRPr lang="en-US" dirty="0">
              <a:solidFill>
                <a:schemeClr val="tx2">
                  <a:satMod val="130000"/>
                </a:schemeClr>
              </a:solidFill>
            </a:endParaRPr>
          </a:p>
        </p:txBody>
      </p:sp>
      <p:pic>
        <p:nvPicPr>
          <p:cNvPr id="21506" name="Picture 2"/>
          <p:cNvPicPr>
            <a:picLocks noGrp="1" noChangeAspect="1" noChangeArrowheads="1"/>
          </p:cNvPicPr>
          <p:nvPr>
            <p:ph idx="1"/>
          </p:nvPr>
        </p:nvPicPr>
        <p:blipFill>
          <a:blip r:embed="rId3"/>
          <a:srcRect/>
          <a:stretch>
            <a:fillRect/>
          </a:stretch>
        </p:blipFill>
        <p:spPr>
          <a:xfrm>
            <a:off x="1447800" y="1447800"/>
            <a:ext cx="6172200" cy="4267200"/>
          </a:xfrm>
        </p:spPr>
      </p:pic>
      <p:sp>
        <p:nvSpPr>
          <p:cNvPr id="21507" name="TextBox 4"/>
          <p:cNvSpPr txBox="1">
            <a:spLocks noChangeArrowheads="1"/>
          </p:cNvSpPr>
          <p:nvPr/>
        </p:nvSpPr>
        <p:spPr bwMode="auto">
          <a:xfrm>
            <a:off x="1600200" y="5943600"/>
            <a:ext cx="5867400" cy="369888"/>
          </a:xfrm>
          <a:prstGeom prst="rect">
            <a:avLst/>
          </a:prstGeom>
          <a:noFill/>
          <a:ln w="9525">
            <a:noFill/>
            <a:miter lim="800000"/>
            <a:headEnd/>
            <a:tailEnd/>
          </a:ln>
        </p:spPr>
        <p:txBody>
          <a:bodyPr>
            <a:spAutoFit/>
          </a:bodyPr>
          <a:lstStyle/>
          <a:p>
            <a:pPr>
              <a:buFont typeface="Arial" charset="0"/>
              <a:buChar char="•"/>
            </a:pPr>
            <a:r>
              <a:rPr lang="en-US">
                <a:latin typeface="Gill Sans MT" pitchFamily="34" charset="0"/>
              </a:rPr>
              <a:t> Pattern Matching examples.</a:t>
            </a:r>
          </a:p>
        </p:txBody>
      </p:sp>
      <p:sp>
        <p:nvSpPr>
          <p:cNvPr id="6" name="Slide Number Placeholder 5"/>
          <p:cNvSpPr>
            <a:spLocks noGrp="1"/>
          </p:cNvSpPr>
          <p:nvPr>
            <p:ph type="sldNum" sz="quarter" idx="12"/>
          </p:nvPr>
        </p:nvSpPr>
        <p:spPr/>
        <p:txBody>
          <a:bodyPr/>
          <a:lstStyle/>
          <a:p>
            <a:pPr>
              <a:defRPr/>
            </a:pPr>
            <a:fld id="{4F76A47A-201C-4EA2-91F4-8DB99D65706B}" type="slidenum">
              <a:rPr lang="en-US"/>
              <a:pPr>
                <a:defRPr/>
              </a:pPr>
              <a:t>12</a:t>
            </a:fld>
            <a:endParaRPr lang="en-US"/>
          </a:p>
        </p:txBody>
      </p:sp>
      <p:sp>
        <p:nvSpPr>
          <p:cNvPr id="7" name="Footer Placeholder 6"/>
          <p:cNvSpPr>
            <a:spLocks noGrp="1"/>
          </p:cNvSpPr>
          <p:nvPr>
            <p:ph type="ftr" sz="quarter" idx="11"/>
          </p:nvPr>
        </p:nvSpPr>
        <p:spPr/>
        <p:txBody>
          <a:bodyPr/>
          <a:lstStyle/>
          <a:p>
            <a:pPr>
              <a:defRPr/>
            </a:pPr>
            <a:r>
              <a:rPr lang="en-US" smtClean="0"/>
              <a:t>Dr. M M Math and SS &amp; OS Lab members</a:t>
            </a:r>
            <a:endParaRPr lang="en-US"/>
          </a:p>
        </p:txBody>
      </p:sp>
      <p:sp>
        <p:nvSpPr>
          <p:cNvPr id="8" name="Date Placeholder 7"/>
          <p:cNvSpPr>
            <a:spLocks noGrp="1"/>
          </p:cNvSpPr>
          <p:nvPr>
            <p:ph type="dt" sz="half" idx="10"/>
          </p:nvPr>
        </p:nvSpPr>
        <p:spPr/>
        <p:txBody>
          <a:bodyPr/>
          <a:lstStyle/>
          <a:p>
            <a:pPr>
              <a:defRPr/>
            </a:pPr>
            <a:r>
              <a:rPr lang="en-US" smtClean="0"/>
              <a:t>7/17/2016</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sz="4400" dirty="0" err="1" smtClean="0">
                <a:latin typeface="Times New Roman" pitchFamily="18" charset="0"/>
                <a:cs typeface="Times New Roman" pitchFamily="18" charset="0"/>
              </a:rPr>
              <a:t>Lex</a:t>
            </a:r>
            <a:r>
              <a:rPr lang="en-US" sz="4400" dirty="0" smtClean="0">
                <a:latin typeface="Times New Roman" pitchFamily="18" charset="0"/>
                <a:cs typeface="Times New Roman" pitchFamily="18" charset="0"/>
              </a:rPr>
              <a:t> predefined variables.</a:t>
            </a:r>
            <a:br>
              <a:rPr lang="en-US" sz="4400" dirty="0" smtClean="0">
                <a:latin typeface="Times New Roman" pitchFamily="18" charset="0"/>
                <a:cs typeface="Times New Roman" pitchFamily="18" charset="0"/>
              </a:rPr>
            </a:br>
            <a:endParaRPr lang="en-US" dirty="0">
              <a:solidFill>
                <a:schemeClr val="tx2">
                  <a:satMod val="130000"/>
                </a:schemeClr>
              </a:solidFill>
            </a:endParaRPr>
          </a:p>
        </p:txBody>
      </p:sp>
      <p:sp>
        <p:nvSpPr>
          <p:cNvPr id="23554" name="Content Placeholder 2"/>
          <p:cNvSpPr>
            <a:spLocks noGrp="1"/>
          </p:cNvSpPr>
          <p:nvPr>
            <p:ph idx="1"/>
          </p:nvPr>
        </p:nvSpPr>
        <p:spPr>
          <a:xfrm>
            <a:off x="1066800" y="4953000"/>
            <a:ext cx="7497763" cy="533400"/>
          </a:xfrm>
        </p:spPr>
        <p:txBody>
          <a:bodyPr/>
          <a:lstStyle/>
          <a:p>
            <a:pPr>
              <a:buFont typeface="Wingdings 2" pitchFamily="18" charset="2"/>
              <a:buNone/>
            </a:pPr>
            <a:endParaRPr lang="en-US" sz="2000" dirty="0" smtClean="0">
              <a:latin typeface="Times New Roman" pitchFamily="18" charset="0"/>
              <a:cs typeface="Times New Roman" pitchFamily="18" charset="0"/>
            </a:endParaRPr>
          </a:p>
        </p:txBody>
      </p:sp>
      <p:pic>
        <p:nvPicPr>
          <p:cNvPr id="23555" name="Picture 2"/>
          <p:cNvPicPr>
            <a:picLocks noChangeAspect="1" noChangeArrowheads="1"/>
          </p:cNvPicPr>
          <p:nvPr/>
        </p:nvPicPr>
        <p:blipFill>
          <a:blip r:embed="rId3"/>
          <a:srcRect/>
          <a:stretch>
            <a:fillRect/>
          </a:stretch>
        </p:blipFill>
        <p:spPr bwMode="auto">
          <a:xfrm>
            <a:off x="1143000" y="1295400"/>
            <a:ext cx="7200900" cy="33909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B136B714-E263-40C3-9DCB-4D39EF4E99A8}" type="slidenum">
              <a:rPr lang="en-US"/>
              <a:pPr>
                <a:defRPr/>
              </a:pPr>
              <a:t>13</a:t>
            </a:fld>
            <a:endParaRPr lang="en-US"/>
          </a:p>
        </p:txBody>
      </p:sp>
      <p:sp>
        <p:nvSpPr>
          <p:cNvPr id="6" name="Footer Placeholder 5"/>
          <p:cNvSpPr>
            <a:spLocks noGrp="1"/>
          </p:cNvSpPr>
          <p:nvPr>
            <p:ph type="ftr" sz="quarter" idx="11"/>
          </p:nvPr>
        </p:nvSpPr>
        <p:spPr/>
        <p:txBody>
          <a:bodyPr/>
          <a:lstStyle/>
          <a:p>
            <a:pPr>
              <a:defRPr/>
            </a:pPr>
            <a:r>
              <a:rPr lang="en-US" smtClean="0"/>
              <a:t>Dr. M M Math and SS &amp; OS Lab members</a:t>
            </a:r>
            <a:endParaRPr lang="en-US"/>
          </a:p>
        </p:txBody>
      </p:sp>
      <p:sp>
        <p:nvSpPr>
          <p:cNvPr id="7" name="Date Placeholder 6"/>
          <p:cNvSpPr>
            <a:spLocks noGrp="1"/>
          </p:cNvSpPr>
          <p:nvPr>
            <p:ph type="dt" sz="half" idx="10"/>
          </p:nvPr>
        </p:nvSpPr>
        <p:spPr/>
        <p:txBody>
          <a:bodyPr/>
          <a:lstStyle/>
          <a:p>
            <a:pPr>
              <a:defRPr/>
            </a:pPr>
            <a:r>
              <a:rPr lang="en-US" smtClean="0"/>
              <a:t>7/17/2016</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en-US" altLang="zh-TW"/>
              <a:t>PLLab, NTHU,Cs2403 Programming Languages</a:t>
            </a:r>
          </a:p>
        </p:txBody>
      </p:sp>
      <p:sp>
        <p:nvSpPr>
          <p:cNvPr id="19" name="Slide Number Placeholder 5"/>
          <p:cNvSpPr>
            <a:spLocks noGrp="1"/>
          </p:cNvSpPr>
          <p:nvPr>
            <p:ph type="sldNum" sz="quarter" idx="12"/>
          </p:nvPr>
        </p:nvSpPr>
        <p:spPr/>
        <p:txBody>
          <a:bodyPr/>
          <a:lstStyle/>
          <a:p>
            <a:fld id="{8E8C7D27-5091-4A83-AE12-F253B713A288}" type="slidenum">
              <a:rPr lang="en-US" altLang="zh-TW"/>
              <a:pPr/>
              <a:t>14</a:t>
            </a:fld>
            <a:endParaRPr lang="en-US" altLang="zh-TW"/>
          </a:p>
        </p:txBody>
      </p:sp>
      <p:sp>
        <p:nvSpPr>
          <p:cNvPr id="16386" name="Rectangle 2"/>
          <p:cNvSpPr>
            <a:spLocks noGrp="1" noChangeArrowheads="1"/>
          </p:cNvSpPr>
          <p:nvPr>
            <p:ph type="title"/>
          </p:nvPr>
        </p:nvSpPr>
        <p:spPr/>
        <p:txBody>
          <a:bodyPr/>
          <a:lstStyle/>
          <a:p>
            <a:r>
              <a:rPr lang="en-US" altLang="zh-TW" dirty="0" smtClean="0"/>
              <a:t>Running a </a:t>
            </a:r>
            <a:r>
              <a:rPr lang="en-US" altLang="zh-TW" dirty="0" err="1" smtClean="0"/>
              <a:t>Lex</a:t>
            </a:r>
            <a:r>
              <a:rPr lang="en-US" altLang="zh-TW" dirty="0" smtClean="0"/>
              <a:t> program</a:t>
            </a:r>
            <a:endParaRPr lang="en-US" altLang="zh-TW" dirty="0"/>
          </a:p>
        </p:txBody>
      </p:sp>
      <p:sp>
        <p:nvSpPr>
          <p:cNvPr id="16388" name="Rectangle 4"/>
          <p:cNvSpPr>
            <a:spLocks noChangeArrowheads="1"/>
          </p:cNvSpPr>
          <p:nvPr/>
        </p:nvSpPr>
        <p:spPr bwMode="auto">
          <a:xfrm>
            <a:off x="3132138" y="2276475"/>
            <a:ext cx="2808287" cy="6477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altLang="zh-TW" sz="3200" dirty="0" err="1" smtClean="0">
                <a:solidFill>
                  <a:schemeClr val="bg1"/>
                </a:solidFill>
              </a:rPr>
              <a:t>Lex</a:t>
            </a:r>
            <a:r>
              <a:rPr lang="en-US" altLang="zh-TW" sz="3200" dirty="0" smtClean="0">
                <a:solidFill>
                  <a:schemeClr val="bg1"/>
                </a:solidFill>
              </a:rPr>
              <a:t> </a:t>
            </a:r>
            <a:endParaRPr lang="en-US" altLang="zh-TW" sz="3200" dirty="0">
              <a:solidFill>
                <a:schemeClr val="bg1"/>
              </a:solidFill>
            </a:endParaRPr>
          </a:p>
        </p:txBody>
      </p:sp>
      <p:sp>
        <p:nvSpPr>
          <p:cNvPr id="16390" name="Rectangle 6"/>
          <p:cNvSpPr>
            <a:spLocks noChangeArrowheads="1"/>
          </p:cNvSpPr>
          <p:nvPr/>
        </p:nvSpPr>
        <p:spPr bwMode="auto">
          <a:xfrm>
            <a:off x="3132138" y="3429000"/>
            <a:ext cx="2808287" cy="6477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altLang="zh-TW" sz="3200">
                <a:solidFill>
                  <a:schemeClr val="bg1"/>
                </a:solidFill>
              </a:rPr>
              <a:t>C compiler</a:t>
            </a:r>
          </a:p>
        </p:txBody>
      </p:sp>
      <p:sp>
        <p:nvSpPr>
          <p:cNvPr id="16391" name="Rectangle 7"/>
          <p:cNvSpPr>
            <a:spLocks noChangeArrowheads="1"/>
          </p:cNvSpPr>
          <p:nvPr/>
        </p:nvSpPr>
        <p:spPr bwMode="auto">
          <a:xfrm>
            <a:off x="3132138" y="4581525"/>
            <a:ext cx="2808287" cy="6477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altLang="zh-TW" sz="3200" dirty="0" err="1">
                <a:solidFill>
                  <a:schemeClr val="bg1"/>
                </a:solidFill>
              </a:rPr>
              <a:t>a.out</a:t>
            </a:r>
            <a:endParaRPr lang="en-US" altLang="zh-TW" sz="3200" dirty="0">
              <a:solidFill>
                <a:schemeClr val="bg1"/>
              </a:solidFill>
            </a:endParaRPr>
          </a:p>
        </p:txBody>
      </p:sp>
      <p:sp>
        <p:nvSpPr>
          <p:cNvPr id="16392" name="Text Box 8"/>
          <p:cNvSpPr txBox="1">
            <a:spLocks noChangeArrowheads="1"/>
          </p:cNvSpPr>
          <p:nvPr/>
        </p:nvSpPr>
        <p:spPr bwMode="auto">
          <a:xfrm>
            <a:off x="466725" y="2133600"/>
            <a:ext cx="1944688" cy="946150"/>
          </a:xfrm>
          <a:prstGeom prst="rect">
            <a:avLst/>
          </a:prstGeom>
          <a:noFill/>
          <a:ln w="9525">
            <a:noFill/>
            <a:miter lim="800000"/>
            <a:headEnd/>
            <a:tailEnd/>
          </a:ln>
          <a:effectLst/>
        </p:spPr>
        <p:txBody>
          <a:bodyPr>
            <a:spAutoFit/>
          </a:bodyPr>
          <a:lstStyle/>
          <a:p>
            <a:pPr algn="ctr" eaLnBrk="1" hangingPunct="1">
              <a:spcBef>
                <a:spcPct val="50000"/>
              </a:spcBef>
            </a:pPr>
            <a:r>
              <a:rPr lang="en-US" altLang="zh-TW" sz="2800" dirty="0" err="1">
                <a:solidFill>
                  <a:srgbClr val="C00000"/>
                </a:solidFill>
              </a:rPr>
              <a:t>Lex</a:t>
            </a:r>
            <a:r>
              <a:rPr lang="en-US" altLang="zh-TW" sz="2800" dirty="0">
                <a:solidFill>
                  <a:srgbClr val="C00000"/>
                </a:solidFill>
              </a:rPr>
              <a:t> source program</a:t>
            </a:r>
          </a:p>
        </p:txBody>
      </p:sp>
      <p:sp>
        <p:nvSpPr>
          <p:cNvPr id="16393" name="Text Box 9"/>
          <p:cNvSpPr txBox="1">
            <a:spLocks noChangeArrowheads="1"/>
          </p:cNvSpPr>
          <p:nvPr/>
        </p:nvSpPr>
        <p:spPr bwMode="auto">
          <a:xfrm>
            <a:off x="539750" y="3429000"/>
            <a:ext cx="2089150" cy="519113"/>
          </a:xfrm>
          <a:prstGeom prst="rect">
            <a:avLst/>
          </a:prstGeom>
          <a:noFill/>
          <a:ln w="9525">
            <a:noFill/>
            <a:miter lim="800000"/>
            <a:headEnd/>
            <a:tailEnd/>
          </a:ln>
          <a:effectLst/>
        </p:spPr>
        <p:txBody>
          <a:bodyPr>
            <a:spAutoFit/>
          </a:bodyPr>
          <a:lstStyle/>
          <a:p>
            <a:pPr algn="ctr" eaLnBrk="1" hangingPunct="1">
              <a:spcBef>
                <a:spcPct val="50000"/>
              </a:spcBef>
            </a:pPr>
            <a:r>
              <a:rPr lang="en-US" altLang="zh-TW" sz="2800" dirty="0" err="1">
                <a:solidFill>
                  <a:srgbClr val="C00000"/>
                </a:solidFill>
              </a:rPr>
              <a:t>lex.yy.c</a:t>
            </a:r>
            <a:endParaRPr lang="en-US" altLang="zh-TW" sz="2800" dirty="0">
              <a:solidFill>
                <a:srgbClr val="C00000"/>
              </a:solidFill>
            </a:endParaRPr>
          </a:p>
        </p:txBody>
      </p:sp>
      <p:sp>
        <p:nvSpPr>
          <p:cNvPr id="16394" name="Text Box 10"/>
          <p:cNvSpPr txBox="1">
            <a:spLocks noChangeArrowheads="1"/>
          </p:cNvSpPr>
          <p:nvPr/>
        </p:nvSpPr>
        <p:spPr bwMode="auto">
          <a:xfrm>
            <a:off x="539750" y="4652963"/>
            <a:ext cx="2089150" cy="519112"/>
          </a:xfrm>
          <a:prstGeom prst="rect">
            <a:avLst/>
          </a:prstGeom>
          <a:noFill/>
          <a:ln w="9525">
            <a:noFill/>
            <a:miter lim="800000"/>
            <a:headEnd/>
            <a:tailEnd/>
          </a:ln>
          <a:effectLst/>
        </p:spPr>
        <p:txBody>
          <a:bodyPr>
            <a:spAutoFit/>
          </a:bodyPr>
          <a:lstStyle/>
          <a:p>
            <a:pPr algn="ctr" eaLnBrk="1" hangingPunct="1">
              <a:spcBef>
                <a:spcPct val="50000"/>
              </a:spcBef>
            </a:pPr>
            <a:r>
              <a:rPr lang="en-US" altLang="zh-TW" sz="2800" dirty="0">
                <a:solidFill>
                  <a:srgbClr val="C00000"/>
                </a:solidFill>
              </a:rPr>
              <a:t>input</a:t>
            </a:r>
          </a:p>
        </p:txBody>
      </p:sp>
      <p:sp>
        <p:nvSpPr>
          <p:cNvPr id="16398" name="Text Box 14"/>
          <p:cNvSpPr txBox="1">
            <a:spLocks noChangeArrowheads="1"/>
          </p:cNvSpPr>
          <p:nvPr/>
        </p:nvSpPr>
        <p:spPr bwMode="auto">
          <a:xfrm>
            <a:off x="6443663" y="2276475"/>
            <a:ext cx="1944687" cy="519113"/>
          </a:xfrm>
          <a:prstGeom prst="rect">
            <a:avLst/>
          </a:prstGeom>
          <a:noFill/>
          <a:ln w="9525">
            <a:noFill/>
            <a:miter lim="800000"/>
            <a:headEnd/>
            <a:tailEnd/>
          </a:ln>
          <a:effectLst/>
        </p:spPr>
        <p:txBody>
          <a:bodyPr>
            <a:spAutoFit/>
          </a:bodyPr>
          <a:lstStyle/>
          <a:p>
            <a:pPr algn="ctr" eaLnBrk="1" hangingPunct="1">
              <a:spcBef>
                <a:spcPct val="50000"/>
              </a:spcBef>
            </a:pPr>
            <a:r>
              <a:rPr lang="en-US" altLang="zh-TW" sz="2800" dirty="0" err="1">
                <a:solidFill>
                  <a:srgbClr val="C00000"/>
                </a:solidFill>
              </a:rPr>
              <a:t>lex.yy.c</a:t>
            </a:r>
            <a:endParaRPr lang="en-US" altLang="zh-TW" sz="2800" dirty="0">
              <a:solidFill>
                <a:srgbClr val="C00000"/>
              </a:solidFill>
            </a:endParaRPr>
          </a:p>
        </p:txBody>
      </p:sp>
      <p:sp>
        <p:nvSpPr>
          <p:cNvPr id="16399" name="Text Box 15"/>
          <p:cNvSpPr txBox="1">
            <a:spLocks noChangeArrowheads="1"/>
          </p:cNvSpPr>
          <p:nvPr/>
        </p:nvSpPr>
        <p:spPr bwMode="auto">
          <a:xfrm>
            <a:off x="6445250" y="3429000"/>
            <a:ext cx="2089150" cy="519113"/>
          </a:xfrm>
          <a:prstGeom prst="rect">
            <a:avLst/>
          </a:prstGeom>
          <a:noFill/>
          <a:ln w="9525">
            <a:noFill/>
            <a:miter lim="800000"/>
            <a:headEnd/>
            <a:tailEnd/>
          </a:ln>
          <a:effectLst/>
        </p:spPr>
        <p:txBody>
          <a:bodyPr>
            <a:spAutoFit/>
          </a:bodyPr>
          <a:lstStyle/>
          <a:p>
            <a:pPr algn="ctr" eaLnBrk="1" hangingPunct="1">
              <a:spcBef>
                <a:spcPct val="50000"/>
              </a:spcBef>
            </a:pPr>
            <a:r>
              <a:rPr lang="en-US" altLang="zh-TW" sz="2800" dirty="0" err="1">
                <a:solidFill>
                  <a:srgbClr val="C00000"/>
                </a:solidFill>
              </a:rPr>
              <a:t>a.out</a:t>
            </a:r>
            <a:endParaRPr lang="en-US" altLang="zh-TW" sz="2800" dirty="0">
              <a:solidFill>
                <a:srgbClr val="C00000"/>
              </a:solidFill>
            </a:endParaRPr>
          </a:p>
        </p:txBody>
      </p:sp>
      <p:sp>
        <p:nvSpPr>
          <p:cNvPr id="16400" name="Text Box 16"/>
          <p:cNvSpPr txBox="1">
            <a:spLocks noChangeArrowheads="1"/>
          </p:cNvSpPr>
          <p:nvPr/>
        </p:nvSpPr>
        <p:spPr bwMode="auto">
          <a:xfrm>
            <a:off x="6445250" y="4652963"/>
            <a:ext cx="2089150" cy="519112"/>
          </a:xfrm>
          <a:prstGeom prst="rect">
            <a:avLst/>
          </a:prstGeom>
          <a:noFill/>
          <a:ln w="9525">
            <a:noFill/>
            <a:miter lim="800000"/>
            <a:headEnd/>
            <a:tailEnd/>
          </a:ln>
          <a:effectLst/>
        </p:spPr>
        <p:txBody>
          <a:bodyPr>
            <a:spAutoFit/>
          </a:bodyPr>
          <a:lstStyle/>
          <a:p>
            <a:pPr algn="ctr" eaLnBrk="1" hangingPunct="1">
              <a:spcBef>
                <a:spcPct val="50000"/>
              </a:spcBef>
            </a:pPr>
            <a:r>
              <a:rPr lang="en-US" altLang="zh-TW" sz="2800" dirty="0">
                <a:solidFill>
                  <a:srgbClr val="C00000"/>
                </a:solidFill>
              </a:rPr>
              <a:t>tokens</a:t>
            </a:r>
          </a:p>
        </p:txBody>
      </p:sp>
      <p:sp>
        <p:nvSpPr>
          <p:cNvPr id="16401" name="Line 17"/>
          <p:cNvSpPr>
            <a:spLocks noChangeShapeType="1"/>
          </p:cNvSpPr>
          <p:nvPr/>
        </p:nvSpPr>
        <p:spPr bwMode="auto">
          <a:xfrm>
            <a:off x="2484438" y="2565400"/>
            <a:ext cx="647700" cy="0"/>
          </a:xfrm>
          <a:prstGeom prst="line">
            <a:avLst/>
          </a:prstGeom>
          <a:noFill/>
          <a:ln w="9525">
            <a:solidFill>
              <a:schemeClr val="tx1"/>
            </a:solidFill>
            <a:round/>
            <a:headEnd/>
            <a:tailEnd type="stealth" w="lg" len="lg"/>
          </a:ln>
          <a:effectLst/>
        </p:spPr>
        <p:txBody>
          <a:bodyPr/>
          <a:lstStyle/>
          <a:p>
            <a:endParaRPr lang="en-US"/>
          </a:p>
        </p:txBody>
      </p:sp>
      <p:sp>
        <p:nvSpPr>
          <p:cNvPr id="16402" name="Line 18"/>
          <p:cNvSpPr>
            <a:spLocks noChangeShapeType="1"/>
          </p:cNvSpPr>
          <p:nvPr/>
        </p:nvSpPr>
        <p:spPr bwMode="auto">
          <a:xfrm>
            <a:off x="2484438" y="3789363"/>
            <a:ext cx="647700" cy="0"/>
          </a:xfrm>
          <a:prstGeom prst="line">
            <a:avLst/>
          </a:prstGeom>
          <a:noFill/>
          <a:ln w="9525">
            <a:solidFill>
              <a:schemeClr val="tx1"/>
            </a:solidFill>
            <a:round/>
            <a:headEnd/>
            <a:tailEnd type="stealth" w="lg" len="lg"/>
          </a:ln>
          <a:effectLst/>
        </p:spPr>
        <p:txBody>
          <a:bodyPr/>
          <a:lstStyle/>
          <a:p>
            <a:endParaRPr lang="en-US"/>
          </a:p>
        </p:txBody>
      </p:sp>
      <p:sp>
        <p:nvSpPr>
          <p:cNvPr id="16403" name="Line 19"/>
          <p:cNvSpPr>
            <a:spLocks noChangeShapeType="1"/>
          </p:cNvSpPr>
          <p:nvPr/>
        </p:nvSpPr>
        <p:spPr bwMode="auto">
          <a:xfrm>
            <a:off x="2484438" y="4868863"/>
            <a:ext cx="647700" cy="0"/>
          </a:xfrm>
          <a:prstGeom prst="line">
            <a:avLst/>
          </a:prstGeom>
          <a:noFill/>
          <a:ln w="9525">
            <a:solidFill>
              <a:schemeClr val="tx1"/>
            </a:solidFill>
            <a:round/>
            <a:headEnd/>
            <a:tailEnd type="stealth" w="lg" len="lg"/>
          </a:ln>
          <a:effectLst/>
        </p:spPr>
        <p:txBody>
          <a:bodyPr/>
          <a:lstStyle/>
          <a:p>
            <a:endParaRPr lang="en-US"/>
          </a:p>
        </p:txBody>
      </p:sp>
      <p:sp>
        <p:nvSpPr>
          <p:cNvPr id="16404" name="Line 20"/>
          <p:cNvSpPr>
            <a:spLocks noChangeShapeType="1"/>
          </p:cNvSpPr>
          <p:nvPr/>
        </p:nvSpPr>
        <p:spPr bwMode="auto">
          <a:xfrm>
            <a:off x="5940425" y="2565400"/>
            <a:ext cx="647700" cy="0"/>
          </a:xfrm>
          <a:prstGeom prst="line">
            <a:avLst/>
          </a:prstGeom>
          <a:noFill/>
          <a:ln w="9525">
            <a:solidFill>
              <a:schemeClr val="tx1"/>
            </a:solidFill>
            <a:round/>
            <a:headEnd/>
            <a:tailEnd type="stealth" w="lg" len="lg"/>
          </a:ln>
          <a:effectLst/>
        </p:spPr>
        <p:txBody>
          <a:bodyPr/>
          <a:lstStyle/>
          <a:p>
            <a:endParaRPr lang="en-US"/>
          </a:p>
        </p:txBody>
      </p:sp>
      <p:sp>
        <p:nvSpPr>
          <p:cNvPr id="16405" name="Line 21"/>
          <p:cNvSpPr>
            <a:spLocks noChangeShapeType="1"/>
          </p:cNvSpPr>
          <p:nvPr/>
        </p:nvSpPr>
        <p:spPr bwMode="auto">
          <a:xfrm>
            <a:off x="5940425" y="3789363"/>
            <a:ext cx="647700" cy="0"/>
          </a:xfrm>
          <a:prstGeom prst="line">
            <a:avLst/>
          </a:prstGeom>
          <a:noFill/>
          <a:ln w="9525">
            <a:solidFill>
              <a:schemeClr val="tx1"/>
            </a:solidFill>
            <a:round/>
            <a:headEnd/>
            <a:tailEnd type="stealth" w="lg" len="lg"/>
          </a:ln>
          <a:effectLst/>
        </p:spPr>
        <p:txBody>
          <a:bodyPr/>
          <a:lstStyle/>
          <a:p>
            <a:endParaRPr lang="en-US"/>
          </a:p>
        </p:txBody>
      </p:sp>
      <p:sp>
        <p:nvSpPr>
          <p:cNvPr id="16406" name="Line 22"/>
          <p:cNvSpPr>
            <a:spLocks noChangeShapeType="1"/>
          </p:cNvSpPr>
          <p:nvPr/>
        </p:nvSpPr>
        <p:spPr bwMode="auto">
          <a:xfrm>
            <a:off x="5940425" y="4868863"/>
            <a:ext cx="647700" cy="0"/>
          </a:xfrm>
          <a:prstGeom prst="line">
            <a:avLst/>
          </a:prstGeom>
          <a:noFill/>
          <a:ln w="9525">
            <a:solidFill>
              <a:schemeClr val="tx1"/>
            </a:solidFill>
            <a:round/>
            <a:headEnd/>
            <a:tailEnd type="stealth" w="lg" len="lg"/>
          </a:ln>
          <a:effectLst/>
        </p:spPr>
        <p:txBody>
          <a:bodyPr/>
          <a:lstStyle/>
          <a:p>
            <a:endParaRPr lang="en-US"/>
          </a:p>
        </p:txBody>
      </p:sp>
      <p:sp>
        <p:nvSpPr>
          <p:cNvPr id="20" name="Rectangle 19"/>
          <p:cNvSpPr/>
          <p:nvPr/>
        </p:nvSpPr>
        <p:spPr>
          <a:xfrm>
            <a:off x="1371600" y="5410200"/>
            <a:ext cx="4038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a:t>
            </a:r>
            <a:r>
              <a:rPr lang="en-US" dirty="0" err="1" smtClean="0"/>
              <a:t>lex</a:t>
            </a:r>
            <a:r>
              <a:rPr lang="en-US" dirty="0" smtClean="0"/>
              <a:t> </a:t>
            </a:r>
            <a:r>
              <a:rPr lang="en-US" dirty="0" err="1" smtClean="0"/>
              <a:t>xyz.l</a:t>
            </a:r>
            <a:endParaRPr lang="en-US" dirty="0" smtClean="0"/>
          </a:p>
          <a:p>
            <a:r>
              <a:rPr lang="en-US" dirty="0" smtClean="0"/>
              <a:t>$ cc </a:t>
            </a:r>
            <a:r>
              <a:rPr lang="en-US" dirty="0" err="1" smtClean="0"/>
              <a:t>lex.yy.c</a:t>
            </a:r>
            <a:r>
              <a:rPr lang="en-US" dirty="0" smtClean="0"/>
              <a:t> –</a:t>
            </a:r>
            <a:r>
              <a:rPr lang="en-US" dirty="0" err="1" smtClean="0"/>
              <a:t>ll</a:t>
            </a:r>
            <a:endParaRPr lang="en-US" dirty="0" smtClean="0"/>
          </a:p>
          <a:p>
            <a:r>
              <a:rPr lang="en-US" dirty="0" smtClean="0"/>
              <a:t>$\.</a:t>
            </a:r>
            <a:r>
              <a:rPr lang="en-US" dirty="0" err="1" smtClean="0"/>
              <a:t>a.out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 of VI editor.</a:t>
            </a:r>
            <a:br>
              <a:rPr lang="en-US" dirty="0" smtClean="0"/>
            </a:br>
            <a:endParaRPr lang="en-US" dirty="0"/>
          </a:p>
        </p:txBody>
      </p:sp>
      <p:sp>
        <p:nvSpPr>
          <p:cNvPr id="3" name="Content Placeholder 2"/>
          <p:cNvSpPr>
            <a:spLocks noGrp="1"/>
          </p:cNvSpPr>
          <p:nvPr>
            <p:ph idx="1"/>
          </p:nvPr>
        </p:nvSpPr>
        <p:spPr>
          <a:xfrm>
            <a:off x="1435100" y="838200"/>
            <a:ext cx="7499350" cy="5410200"/>
          </a:xfrm>
        </p:spPr>
        <p:txBody>
          <a:bodyPr/>
          <a:lstStyle/>
          <a:p>
            <a:r>
              <a:rPr lang="en-US" sz="2400" dirty="0" smtClean="0"/>
              <a:t>VI editor is  screen-oriented text editor that enables you to edit lines in context with other lines in the file.</a:t>
            </a:r>
          </a:p>
          <a:p>
            <a:r>
              <a:rPr lang="en-US" sz="2400" dirty="0" smtClean="0"/>
              <a:t>It is considered to be standard editor for </a:t>
            </a:r>
            <a:r>
              <a:rPr lang="en-US" sz="2400" dirty="0" err="1" smtClean="0"/>
              <a:t>unix</a:t>
            </a:r>
            <a:r>
              <a:rPr lang="en-US" sz="2400" dirty="0" smtClean="0"/>
              <a:t> programming</a:t>
            </a:r>
          </a:p>
          <a:p>
            <a:r>
              <a:rPr lang="en-US" sz="2400" dirty="0" smtClean="0"/>
              <a:t>To start using vi editor − we can execute the following commands</a:t>
            </a:r>
          </a:p>
          <a:p>
            <a:pPr>
              <a:buNone/>
            </a:pPr>
            <a:endParaRPr lang="en-US" sz="2400" dirty="0" smtClean="0"/>
          </a:p>
          <a:p>
            <a:endParaRPr lang="en-US" sz="2400" dirty="0"/>
          </a:p>
        </p:txBody>
      </p:sp>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smtClean="0"/>
              <a:pPr>
                <a:defRPr/>
              </a:pPr>
              <a:t>15</a:t>
            </a:fld>
            <a:endParaRPr lang="en-US"/>
          </a:p>
        </p:txBody>
      </p:sp>
      <p:graphicFrame>
        <p:nvGraphicFramePr>
          <p:cNvPr id="7" name="Table 6"/>
          <p:cNvGraphicFramePr>
            <a:graphicFrameLocks noGrp="1"/>
          </p:cNvGraphicFramePr>
          <p:nvPr/>
        </p:nvGraphicFramePr>
        <p:xfrm>
          <a:off x="1676400" y="3429000"/>
          <a:ext cx="7162800" cy="2834640"/>
        </p:xfrm>
        <a:graphic>
          <a:graphicData uri="http://schemas.openxmlformats.org/drawingml/2006/table">
            <a:tbl>
              <a:tblPr firstRow="1" bandRow="1">
                <a:tableStyleId>{5C22544A-7EE6-4342-B048-85BDC9FD1C3A}</a:tableStyleId>
              </a:tblPr>
              <a:tblGrid>
                <a:gridCol w="3581400"/>
                <a:gridCol w="3581400"/>
              </a:tblGrid>
              <a:tr h="411480">
                <a:tc>
                  <a:txBody>
                    <a:bodyPr/>
                    <a:lstStyle/>
                    <a:p>
                      <a:r>
                        <a:rPr lang="en-US" sz="1800" dirty="0" smtClean="0"/>
                        <a:t>Command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Description</a:t>
                      </a:r>
                    </a:p>
                    <a:p>
                      <a:endParaRPr lang="en-US" dirty="0"/>
                    </a:p>
                  </a:txBody>
                  <a:tcPr/>
                </a:tc>
              </a:tr>
              <a:tr h="553884">
                <a:tc>
                  <a:txBody>
                    <a:bodyPr/>
                    <a:lstStyle/>
                    <a:p>
                      <a:r>
                        <a:rPr lang="en-US" sz="1800" b="1" dirty="0" smtClean="0"/>
                        <a:t>vi filename </a:t>
                      </a:r>
                      <a:endParaRPr lang="en-US" dirty="0"/>
                    </a:p>
                  </a:txBody>
                  <a:tcPr/>
                </a:tc>
                <a:tc>
                  <a:txBody>
                    <a:bodyPr/>
                    <a:lstStyle/>
                    <a:p>
                      <a:r>
                        <a:rPr lang="en-US" sz="1800" dirty="0" smtClean="0"/>
                        <a:t>Creates a new file if it already does not exist, otherwise opens existing file</a:t>
                      </a:r>
                      <a:endParaRPr lang="en-US" dirty="0"/>
                    </a:p>
                  </a:txBody>
                  <a:tcPr/>
                </a:tc>
              </a:tr>
              <a:tr h="387719">
                <a:tc>
                  <a:txBody>
                    <a:bodyPr/>
                    <a:lstStyle/>
                    <a:p>
                      <a:r>
                        <a:rPr lang="en-US" sz="1800" b="1" dirty="0" smtClean="0"/>
                        <a:t> vi -R filename</a:t>
                      </a:r>
                      <a:endParaRPr lang="en-US" dirty="0"/>
                    </a:p>
                  </a:txBody>
                  <a:tcPr/>
                </a:tc>
                <a:tc>
                  <a:txBody>
                    <a:bodyPr/>
                    <a:lstStyle/>
                    <a:p>
                      <a:r>
                        <a:rPr lang="en-US" sz="1800" dirty="0" smtClean="0"/>
                        <a:t>Opens an existing file in read only mode.</a:t>
                      </a:r>
                      <a:endParaRPr lang="en-US" dirty="0"/>
                    </a:p>
                  </a:txBody>
                  <a:tcPr/>
                </a:tc>
              </a:tr>
              <a:tr h="387719">
                <a:tc>
                  <a:txBody>
                    <a:bodyPr/>
                    <a:lstStyle/>
                    <a:p>
                      <a:r>
                        <a:rPr lang="en-US" sz="1800" b="1" dirty="0" smtClean="0"/>
                        <a:t> view filename</a:t>
                      </a:r>
                      <a:endParaRPr lang="en-US" dirty="0"/>
                    </a:p>
                  </a:txBody>
                  <a:tcPr/>
                </a:tc>
                <a:tc>
                  <a:txBody>
                    <a:bodyPr/>
                    <a:lstStyle/>
                    <a:p>
                      <a:r>
                        <a:rPr lang="en-US" sz="1800" dirty="0" smtClean="0"/>
                        <a:t>Opens an existing file in read only mode..</a:t>
                      </a:r>
                      <a:endParaRPr lang="en-US"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Operation Modes</a:t>
            </a:r>
            <a:br>
              <a:rPr lang="en-US" dirty="0" smtClean="0"/>
            </a:br>
            <a:endParaRPr lang="en-US" dirty="0"/>
          </a:p>
        </p:txBody>
      </p:sp>
      <p:sp>
        <p:nvSpPr>
          <p:cNvPr id="3" name="Content Placeholder 2"/>
          <p:cNvSpPr>
            <a:spLocks noGrp="1"/>
          </p:cNvSpPr>
          <p:nvPr>
            <p:ph idx="1"/>
          </p:nvPr>
        </p:nvSpPr>
        <p:spPr>
          <a:xfrm>
            <a:off x="1435100" y="838200"/>
            <a:ext cx="7499350" cy="5715000"/>
          </a:xfrm>
        </p:spPr>
        <p:txBody>
          <a:bodyPr/>
          <a:lstStyle/>
          <a:p>
            <a:pPr algn="just"/>
            <a:r>
              <a:rPr lang="en-US" sz="2400" dirty="0" smtClean="0"/>
              <a:t>While working with vi editor you would come across following two modes −</a:t>
            </a:r>
          </a:p>
          <a:p>
            <a:pPr algn="just"/>
            <a:r>
              <a:rPr lang="en-US" sz="2400" b="1" dirty="0" smtClean="0"/>
              <a:t>Command mode</a:t>
            </a:r>
            <a:r>
              <a:rPr lang="en-US" sz="2400" dirty="0" smtClean="0"/>
              <a:t> − This mode enables you to perform administrative tasks such as saving files, executing commands, moving the cursor, cutting (yanking) and pasting lines or words, and finding and replacing. In this mode, whatever you type is interpreted as a command.</a:t>
            </a:r>
          </a:p>
          <a:p>
            <a:pPr algn="just"/>
            <a:r>
              <a:rPr lang="en-US" sz="2400" b="1" dirty="0" smtClean="0"/>
              <a:t>Insert mode</a:t>
            </a:r>
            <a:r>
              <a:rPr lang="en-US" sz="2400" dirty="0" smtClean="0"/>
              <a:t> − This mode enables you to insert text into the file. Everything that's typed in this mode is interpreted as input and finally it is put in the file .</a:t>
            </a:r>
          </a:p>
          <a:p>
            <a:pPr algn="just"/>
            <a:r>
              <a:rPr lang="en-US" sz="2000" dirty="0" smtClean="0">
                <a:solidFill>
                  <a:srgbClr val="FF0000"/>
                </a:solidFill>
              </a:rPr>
              <a:t>NOTE :  The vi always starts in command mode. To enter text, you must be in insert mode. To come to in insert mode you simply type </a:t>
            </a:r>
            <a:r>
              <a:rPr lang="en-US" sz="2000" b="1" dirty="0" err="1" smtClean="0">
                <a:solidFill>
                  <a:srgbClr val="FF0000"/>
                </a:solidFill>
              </a:rPr>
              <a:t>i</a:t>
            </a:r>
            <a:r>
              <a:rPr lang="en-US" sz="2000" dirty="0" smtClean="0">
                <a:solidFill>
                  <a:srgbClr val="FF0000"/>
                </a:solidFill>
              </a:rPr>
              <a:t>. To get out of insert mode, press the </a:t>
            </a:r>
            <a:r>
              <a:rPr lang="en-US" sz="2000" b="1" dirty="0" smtClean="0">
                <a:solidFill>
                  <a:srgbClr val="FF0000"/>
                </a:solidFill>
              </a:rPr>
              <a:t>Esc</a:t>
            </a:r>
            <a:r>
              <a:rPr lang="en-US" sz="2000" dirty="0" smtClean="0">
                <a:solidFill>
                  <a:srgbClr val="FF0000"/>
                </a:solidFill>
              </a:rPr>
              <a:t> key, which will put you back into command mode.</a:t>
            </a:r>
          </a:p>
          <a:p>
            <a:pPr algn="just"/>
            <a:endParaRPr lang="en-US" sz="2400" dirty="0" smtClean="0"/>
          </a:p>
          <a:p>
            <a:endParaRPr lang="en-US" dirty="0"/>
          </a:p>
        </p:txBody>
      </p:sp>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rPr>
              <a:t>Getting Out of vi-editor</a:t>
            </a:r>
            <a:br>
              <a:rPr lang="en-US" dirty="0" smtClean="0">
                <a:effectLst/>
              </a:rPr>
            </a:br>
            <a:endParaRPr lang="en-US" dirty="0"/>
          </a:p>
        </p:txBody>
      </p:sp>
      <p:sp>
        <p:nvSpPr>
          <p:cNvPr id="3" name="Content Placeholder 2"/>
          <p:cNvSpPr>
            <a:spLocks noGrp="1"/>
          </p:cNvSpPr>
          <p:nvPr>
            <p:ph idx="1"/>
          </p:nvPr>
        </p:nvSpPr>
        <p:spPr/>
        <p:txBody>
          <a:bodyPr/>
          <a:lstStyle/>
          <a:p>
            <a:r>
              <a:rPr lang="en-US" dirty="0" smtClean="0"/>
              <a:t>The command to quit out of vi is </a:t>
            </a:r>
          </a:p>
          <a:p>
            <a:pPr>
              <a:buNone/>
            </a:pPr>
            <a:r>
              <a:rPr lang="en-US" dirty="0" smtClean="0"/>
              <a:t>    </a:t>
            </a:r>
            <a:r>
              <a:rPr lang="en-US" dirty="0" err="1" smtClean="0"/>
              <a:t>ESC:w</a:t>
            </a:r>
            <a:r>
              <a:rPr lang="en-US" dirty="0" smtClean="0"/>
              <a:t>  - this save the file</a:t>
            </a:r>
          </a:p>
          <a:p>
            <a:pPr>
              <a:buNone/>
            </a:pPr>
            <a:r>
              <a:rPr lang="en-US" dirty="0" smtClean="0"/>
              <a:t>          :</a:t>
            </a:r>
            <a:r>
              <a:rPr lang="en-US" dirty="0" err="1" smtClean="0"/>
              <a:t>wq</a:t>
            </a:r>
            <a:r>
              <a:rPr lang="en-US" dirty="0" smtClean="0"/>
              <a:t> – Save and exit</a:t>
            </a:r>
          </a:p>
          <a:p>
            <a:pPr>
              <a:buNone/>
            </a:pPr>
            <a:r>
              <a:rPr lang="en-US" dirty="0" smtClean="0"/>
              <a:t>          : q! – exit </a:t>
            </a:r>
            <a:r>
              <a:rPr lang="en-US" smtClean="0"/>
              <a:t>without saving</a:t>
            </a:r>
            <a:endParaRPr lang="en-US" dirty="0"/>
          </a:p>
        </p:txBody>
      </p:sp>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334962"/>
          </a:xfrm>
        </p:spPr>
        <p:txBody>
          <a:bodyPr>
            <a:normAutofit fontScale="90000"/>
          </a:bodyPr>
          <a:lstStyle/>
          <a:p>
            <a:r>
              <a:rPr lang="en-US" dirty="0" smtClean="0"/>
              <a:t>Sample LEX programs</a:t>
            </a:r>
            <a:endParaRPr lang="en-US" dirty="0"/>
          </a:p>
        </p:txBody>
      </p:sp>
      <p:sp>
        <p:nvSpPr>
          <p:cNvPr id="3" name="Content Placeholder 2"/>
          <p:cNvSpPr>
            <a:spLocks noGrp="1"/>
          </p:cNvSpPr>
          <p:nvPr>
            <p:ph idx="1"/>
          </p:nvPr>
        </p:nvSpPr>
        <p:spPr>
          <a:xfrm>
            <a:off x="1143000" y="838200"/>
            <a:ext cx="7791450" cy="5791200"/>
          </a:xfrm>
        </p:spPr>
        <p:txBody>
          <a:bodyPr/>
          <a:lstStyle/>
          <a:p>
            <a:pPr>
              <a:buNone/>
            </a:pPr>
            <a:r>
              <a:rPr lang="en-US" sz="2400" dirty="0" smtClean="0"/>
              <a:t>1</a:t>
            </a:r>
            <a:r>
              <a:rPr lang="en-US" sz="2000" dirty="0" smtClean="0"/>
              <a:t>.  Write a LEX program to recognize the  verbs of an </a:t>
            </a:r>
            <a:r>
              <a:rPr lang="en-US" sz="2000" dirty="0" smtClean="0"/>
              <a:t>  English </a:t>
            </a:r>
            <a:r>
              <a:rPr lang="en-US" sz="2000" dirty="0" smtClean="0"/>
              <a:t>language sentence</a:t>
            </a:r>
          </a:p>
          <a:p>
            <a:pPr marL="596900" indent="-514350">
              <a:buAutoNum type="arabicPeriod" startAt="2"/>
            </a:pPr>
            <a:r>
              <a:rPr lang="en-US" sz="2000" dirty="0" smtClean="0"/>
              <a:t>Write a LEX program to count the number vowels and consonants in the given English language sentence.</a:t>
            </a:r>
          </a:p>
          <a:p>
            <a:pPr marL="596900" indent="-514350">
              <a:buAutoNum type="arabicPeriod" startAt="2"/>
            </a:pPr>
            <a:r>
              <a:rPr lang="en-US" sz="2000" dirty="0" smtClean="0"/>
              <a:t>Write a LEX program to count the number positive and negative integer </a:t>
            </a:r>
            <a:r>
              <a:rPr lang="en-US" sz="2000" dirty="0" smtClean="0"/>
              <a:t>numbers</a:t>
            </a:r>
          </a:p>
          <a:p>
            <a:pPr marL="596900" indent="-514350">
              <a:buAutoNum type="arabicPeriod" startAt="4"/>
            </a:pPr>
            <a:r>
              <a:rPr lang="en-GB" sz="2000" dirty="0" smtClean="0"/>
              <a:t>Write a LEX program check sentence is simple or </a:t>
            </a:r>
            <a:r>
              <a:rPr lang="en-GB" sz="2000" dirty="0" err="1" smtClean="0"/>
              <a:t>compund</a:t>
            </a:r>
            <a:r>
              <a:rPr lang="en-GB" sz="2000" dirty="0" smtClean="0"/>
              <a:t>.</a:t>
            </a:r>
          </a:p>
          <a:p>
            <a:pPr marL="596900" indent="-514350">
              <a:buAutoNum type="arabicPeriod" startAt="4"/>
            </a:pPr>
            <a:r>
              <a:rPr lang="en-GB" sz="2000" dirty="0" smtClean="0"/>
              <a:t>Write a LEX program to count number identifiers, constants and operators in an arithmetic expression</a:t>
            </a:r>
          </a:p>
          <a:p>
            <a:pPr marL="596900" indent="-514350">
              <a:buAutoNum type="arabicPeriod" startAt="4"/>
            </a:pPr>
            <a:r>
              <a:rPr lang="en-GB" sz="2000" dirty="0" smtClean="0"/>
              <a:t>Write LEX program to count number of integers and Decimal numbers in a given list of numbers.</a:t>
            </a:r>
          </a:p>
          <a:p>
            <a:pPr marL="596900" indent="-514350">
              <a:buAutoNum type="arabicPeriod" startAt="4"/>
            </a:pPr>
            <a:r>
              <a:rPr lang="en-GB" sz="2000" dirty="0" smtClean="0"/>
              <a:t>Write a LEX program to count number of comments in a C-program</a:t>
            </a:r>
            <a:endParaRPr lang="en-GB" sz="2000" dirty="0" smtClean="0"/>
          </a:p>
        </p:txBody>
      </p:sp>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dirty="0" smtClean="0"/>
              <a:t>Dr. M </a:t>
            </a:r>
            <a:r>
              <a:rPr lang="en-US" dirty="0" err="1" smtClean="0"/>
              <a:t>M</a:t>
            </a:r>
            <a:r>
              <a:rPr lang="en-US" dirty="0" smtClean="0"/>
              <a:t> Math and SS &amp; OS Lab members</a:t>
            </a:r>
            <a:endParaRPr lang="en-US" dirty="0"/>
          </a:p>
        </p:txBody>
      </p:sp>
      <p:sp>
        <p:nvSpPr>
          <p:cNvPr id="6" name="Slide Number Placeholder 5"/>
          <p:cNvSpPr>
            <a:spLocks noGrp="1"/>
          </p:cNvSpPr>
          <p:nvPr>
            <p:ph type="sldNum" sz="quarter" idx="12"/>
          </p:nvPr>
        </p:nvSpPr>
        <p:spPr/>
        <p:txBody>
          <a:bodyPr/>
          <a:lstStyle/>
          <a:p>
            <a:pPr>
              <a:defRPr/>
            </a:pPr>
            <a:fld id="{BA83777B-9EE5-4B89-BE52-F7A99F3F7A31}"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596900" indent="-514350">
              <a:buNone/>
            </a:pPr>
            <a:r>
              <a:rPr lang="en-US" dirty="0" smtClean="0"/>
              <a:t>8. Write </a:t>
            </a:r>
            <a:r>
              <a:rPr lang="en-US" dirty="0" smtClean="0"/>
              <a:t>a LEX program to check the entered string is an Identifier or keyword of C-language.</a:t>
            </a:r>
          </a:p>
          <a:p>
            <a:pPr marL="596900" indent="-514350">
              <a:buNone/>
            </a:pPr>
            <a:r>
              <a:rPr lang="en-GB" dirty="0" smtClean="0"/>
              <a:t>9. Write </a:t>
            </a:r>
            <a:r>
              <a:rPr lang="en-GB" dirty="0" smtClean="0"/>
              <a:t>a LEX program to Count number of words, lines and Characters in a given </a:t>
            </a:r>
            <a:r>
              <a:rPr lang="en-GB" dirty="0" smtClean="0"/>
              <a:t>Text</a:t>
            </a:r>
          </a:p>
          <a:p>
            <a:pPr marL="596900" indent="-514350">
              <a:buNone/>
            </a:pPr>
            <a:r>
              <a:rPr lang="en-GB" dirty="0" smtClean="0"/>
              <a:t>10. Write a LEX program to identify the language associated with RE-(</a:t>
            </a:r>
            <a:r>
              <a:rPr lang="en-GB" dirty="0" err="1" smtClean="0"/>
              <a:t>a+b</a:t>
            </a:r>
            <a:r>
              <a:rPr lang="en-GB" dirty="0" smtClean="0"/>
              <a:t>)*</a:t>
            </a:r>
            <a:r>
              <a:rPr lang="en-GB" dirty="0" err="1" smtClean="0"/>
              <a:t>abb</a:t>
            </a:r>
            <a:endParaRPr lang="en-US" dirty="0" smtClean="0"/>
          </a:p>
          <a:p>
            <a:endParaRPr lang="en-US" dirty="0"/>
          </a:p>
        </p:txBody>
      </p:sp>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715962"/>
          </a:xfrm>
        </p:spPr>
        <p:txBody>
          <a:bodyPr>
            <a:normAutofit fontScale="90000"/>
          </a:bodyPr>
          <a:lstStyle/>
          <a:p>
            <a:r>
              <a:rPr lang="en-US" dirty="0" smtClean="0"/>
              <a:t>A LEX Tool</a:t>
            </a:r>
            <a:endParaRPr lang="en-US" dirty="0"/>
          </a:p>
        </p:txBody>
      </p:sp>
      <p:sp>
        <p:nvSpPr>
          <p:cNvPr id="3" name="Content Placeholder 2"/>
          <p:cNvSpPr>
            <a:spLocks noGrp="1"/>
          </p:cNvSpPr>
          <p:nvPr>
            <p:ph idx="1"/>
          </p:nvPr>
        </p:nvSpPr>
        <p:spPr/>
        <p:txBody>
          <a:bodyPr/>
          <a:lstStyle/>
          <a:p>
            <a:pPr marL="596900" indent="-514350">
              <a:buFont typeface="+mj-lt"/>
              <a:buAutoNum type="romanUcPeriod"/>
            </a:pPr>
            <a:r>
              <a:rPr lang="en-US" dirty="0" smtClean="0"/>
              <a:t>Introduction.</a:t>
            </a:r>
          </a:p>
          <a:p>
            <a:pPr marL="596900" indent="-514350">
              <a:buFont typeface="+mj-lt"/>
              <a:buAutoNum type="romanUcPeriod"/>
            </a:pPr>
            <a:r>
              <a:rPr lang="en-US" dirty="0" smtClean="0"/>
              <a:t>Structure of LEX program Specification</a:t>
            </a:r>
          </a:p>
          <a:p>
            <a:pPr marL="596900" indent="-514350">
              <a:buFont typeface="+mj-lt"/>
              <a:buAutoNum type="romanUcPeriod"/>
            </a:pPr>
            <a:r>
              <a:rPr lang="en-US" dirty="0" smtClean="0"/>
              <a:t>Prerequisite for Writing LEX program</a:t>
            </a:r>
          </a:p>
          <a:p>
            <a:pPr marL="596900" indent="-514350">
              <a:buFont typeface="+mj-lt"/>
              <a:buAutoNum type="romanUcPeriod"/>
            </a:pPr>
            <a:r>
              <a:rPr lang="en-US" dirty="0" smtClean="0"/>
              <a:t>Running LEX program.</a:t>
            </a:r>
          </a:p>
          <a:p>
            <a:pPr marL="596900" indent="-514350">
              <a:buFont typeface="+mj-lt"/>
              <a:buAutoNum type="romanUcPeriod"/>
            </a:pPr>
            <a:r>
              <a:rPr lang="en-US" dirty="0" smtClean="0"/>
              <a:t>USE of VI editor.</a:t>
            </a:r>
          </a:p>
          <a:p>
            <a:pPr marL="596900" indent="-514350">
              <a:buFont typeface="+mj-lt"/>
              <a:buAutoNum type="romanUcPeriod"/>
            </a:pPr>
            <a:r>
              <a:rPr lang="en-US" dirty="0" smtClean="0"/>
              <a:t>Sample programs.</a:t>
            </a:r>
          </a:p>
          <a:p>
            <a:pPr>
              <a:buNone/>
            </a:pPr>
            <a:r>
              <a:rPr lang="en-US" dirty="0" smtClean="0"/>
              <a:t> </a:t>
            </a:r>
          </a:p>
          <a:p>
            <a:endParaRPr lang="en-US" dirty="0" smtClean="0"/>
          </a:p>
          <a:p>
            <a:pPr lvl="1">
              <a:buNone/>
            </a:pPr>
            <a:endParaRPr lang="en-US" dirty="0" smtClean="0"/>
          </a:p>
          <a:p>
            <a:pPr lvl="1"/>
            <a:endParaRPr lang="en-US" dirty="0" smtClean="0"/>
          </a:p>
          <a:p>
            <a:pPr lvl="1">
              <a:buNone/>
            </a:pPr>
            <a:endParaRPr lang="en-US" dirty="0" smtClean="0"/>
          </a:p>
        </p:txBody>
      </p:sp>
      <p:sp>
        <p:nvSpPr>
          <p:cNvPr id="4" name="Footer Placeholder 3"/>
          <p:cNvSpPr>
            <a:spLocks noGrp="1"/>
          </p:cNvSpPr>
          <p:nvPr>
            <p:ph type="ftr" sz="quarter" idx="11"/>
          </p:nvPr>
        </p:nvSpPr>
        <p:spPr/>
        <p:txBody>
          <a:bodyPr/>
          <a:lstStyle/>
          <a:p>
            <a:pPr>
              <a:defRPr/>
            </a:pPr>
            <a:r>
              <a:rPr lang="en-US" smtClean="0"/>
              <a:t>Dr. M M Math and SS &amp; OS Lab members</a:t>
            </a:r>
            <a:endParaRPr lang="en-US"/>
          </a:p>
        </p:txBody>
      </p:sp>
      <p:sp>
        <p:nvSpPr>
          <p:cNvPr id="5" name="Slide Number Placeholder 4"/>
          <p:cNvSpPr>
            <a:spLocks noGrp="1"/>
          </p:cNvSpPr>
          <p:nvPr>
            <p:ph type="sldNum" sz="quarter" idx="12"/>
          </p:nvPr>
        </p:nvSpPr>
        <p:spPr/>
        <p:txBody>
          <a:bodyPr/>
          <a:lstStyle/>
          <a:p>
            <a:pPr>
              <a:defRPr/>
            </a:pPr>
            <a:fld id="{BA83777B-9EE5-4B89-BE52-F7A99F3F7A31}"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US" smtClean="0"/>
              <a:t>7/17/2016</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715962"/>
          </a:xfrm>
        </p:spPr>
        <p:txBody>
          <a:bodyPr>
            <a:normAutofit fontScale="90000"/>
          </a:bodyPr>
          <a:lstStyle/>
          <a:p>
            <a:pPr fontAlgn="auto">
              <a:spcAft>
                <a:spcPts val="0"/>
              </a:spcAft>
              <a:defRPr/>
            </a:pPr>
            <a:r>
              <a:rPr lang="en-US" dirty="0" smtClean="0">
                <a:solidFill>
                  <a:schemeClr val="tx2">
                    <a:satMod val="130000"/>
                  </a:schemeClr>
                </a:solidFill>
              </a:rPr>
              <a:t>I. Introduction</a:t>
            </a:r>
            <a:endParaRPr lang="en-US" dirty="0">
              <a:solidFill>
                <a:schemeClr val="tx2">
                  <a:satMod val="130000"/>
                </a:schemeClr>
              </a:solidFill>
            </a:endParaRPr>
          </a:p>
        </p:txBody>
      </p:sp>
      <p:sp>
        <p:nvSpPr>
          <p:cNvPr id="3" name="Content Placeholder 2"/>
          <p:cNvSpPr>
            <a:spLocks noGrp="1"/>
          </p:cNvSpPr>
          <p:nvPr>
            <p:ph idx="1"/>
          </p:nvPr>
        </p:nvSpPr>
        <p:spPr>
          <a:xfrm>
            <a:off x="1295400" y="990600"/>
            <a:ext cx="7639050" cy="5486400"/>
          </a:xfrm>
        </p:spPr>
        <p:txBody>
          <a:bodyPr>
            <a:normAutofit fontScale="62500" lnSpcReduction="20000"/>
          </a:bodyPr>
          <a:lstStyle/>
          <a:p>
            <a:pPr marL="365760" indent="-283464" fontAlgn="auto">
              <a:lnSpc>
                <a:spcPct val="150000"/>
              </a:lnSpc>
              <a:spcAft>
                <a:spcPts val="0"/>
              </a:spcAft>
              <a:buFont typeface="Wingdings 2"/>
              <a:buChar char=""/>
              <a:defRPr/>
            </a:pPr>
            <a:r>
              <a:rPr lang="en-US" sz="4000" b="1" dirty="0" smtClean="0">
                <a:latin typeface="Times New Roman" pitchFamily="18" charset="0"/>
                <a:cs typeface="Times New Roman" pitchFamily="18" charset="0"/>
              </a:rPr>
              <a:t>What is LEX ?</a:t>
            </a:r>
          </a:p>
          <a:p>
            <a:pPr marL="640398" lvl="1" indent="-283464" fontAlgn="auto">
              <a:lnSpc>
                <a:spcPct val="150000"/>
              </a:lnSpc>
              <a:spcAft>
                <a:spcPts val="0"/>
              </a:spcAft>
              <a:buFont typeface="Wingdings 2"/>
              <a:buChar char=""/>
              <a:defRPr/>
            </a:pPr>
            <a:r>
              <a:rPr lang="en-US" sz="2200" dirty="0" smtClean="0">
                <a:latin typeface="Times New Roman" pitchFamily="18" charset="0"/>
                <a:cs typeface="Times New Roman" pitchFamily="18" charset="0"/>
              </a:rPr>
              <a:t>LEX is a programming  tool on UNIX platform that takes </a:t>
            </a:r>
            <a:r>
              <a:rPr lang="en-US" sz="2200" dirty="0" err="1" smtClean="0">
                <a:latin typeface="Times New Roman" pitchFamily="18" charset="0"/>
                <a:cs typeface="Times New Roman" pitchFamily="18" charset="0"/>
              </a:rPr>
              <a:t>Lex</a:t>
            </a:r>
            <a:r>
              <a:rPr lang="en-US" sz="2200" dirty="0" smtClean="0">
                <a:latin typeface="Times New Roman" pitchFamily="18" charset="0"/>
                <a:cs typeface="Times New Roman" pitchFamily="18" charset="0"/>
              </a:rPr>
              <a:t> input file specification  ( which are set of descriptions  </a:t>
            </a:r>
            <a:r>
              <a:rPr lang="en-US" sz="2200" b="1" i="1" dirty="0" smtClean="0">
                <a:latin typeface="Times New Roman" pitchFamily="18" charset="0"/>
                <a:cs typeface="Times New Roman" pitchFamily="18" charset="0"/>
              </a:rPr>
              <a:t>Tokens</a:t>
            </a:r>
            <a:r>
              <a:rPr lang="en-US" sz="2200" dirty="0" smtClean="0">
                <a:latin typeface="Times New Roman" pitchFamily="18" charset="0"/>
                <a:cs typeface="Times New Roman" pitchFamily="18" charset="0"/>
              </a:rPr>
              <a:t> in the form </a:t>
            </a:r>
            <a:r>
              <a:rPr lang="en-US" sz="2200" b="1" dirty="0" smtClean="0">
                <a:latin typeface="Times New Roman" pitchFamily="18" charset="0"/>
                <a:cs typeface="Times New Roman" pitchFamily="18" charset="0"/>
              </a:rPr>
              <a:t>Regular expression</a:t>
            </a:r>
            <a:r>
              <a:rPr lang="en-US" sz="2200" dirty="0" smtClean="0">
                <a:latin typeface="Times New Roman" pitchFamily="18" charset="0"/>
                <a:cs typeface="Times New Roman" pitchFamily="18" charset="0"/>
              </a:rPr>
              <a:t>)  that generates a C-routine  (</a:t>
            </a:r>
            <a:r>
              <a:rPr lang="en-US" sz="2200" dirty="0" err="1" smtClean="0">
                <a:latin typeface="Times New Roman" pitchFamily="18" charset="0"/>
                <a:cs typeface="Times New Roman" pitchFamily="18" charset="0"/>
              </a:rPr>
              <a:t>lex.yy.c</a:t>
            </a:r>
            <a:r>
              <a:rPr lang="en-US" sz="2200" dirty="0" smtClean="0">
                <a:latin typeface="Times New Roman" pitchFamily="18" charset="0"/>
                <a:cs typeface="Times New Roman" pitchFamily="18" charset="0"/>
              </a:rPr>
              <a:t>) which is termed as </a:t>
            </a:r>
            <a:r>
              <a:rPr lang="en-US" sz="2200" b="1" i="1" dirty="0" smtClean="0">
                <a:latin typeface="Times New Roman" pitchFamily="18" charset="0"/>
                <a:cs typeface="Times New Roman" pitchFamily="18" charset="0"/>
              </a:rPr>
              <a:t>lexical analyzer or </a:t>
            </a:r>
            <a:r>
              <a:rPr lang="en-US" sz="2200" b="1" i="1" dirty="0" err="1" smtClean="0">
                <a:latin typeface="Times New Roman" pitchFamily="18" charset="0"/>
                <a:cs typeface="Times New Roman" pitchFamily="18" charset="0"/>
              </a:rPr>
              <a:t>Lexer</a:t>
            </a:r>
            <a:r>
              <a:rPr lang="en-US" sz="2200" b="1" i="1" dirty="0" smtClean="0">
                <a:latin typeface="Times New Roman" pitchFamily="18" charset="0"/>
                <a:cs typeface="Times New Roman" pitchFamily="18" charset="0"/>
              </a:rPr>
              <a:t> or scanner.</a:t>
            </a:r>
          </a:p>
          <a:p>
            <a:pPr marL="365760" indent="-283464" fontAlgn="auto">
              <a:lnSpc>
                <a:spcPct val="150000"/>
              </a:lnSpc>
              <a:spcAft>
                <a:spcPts val="0"/>
              </a:spcAft>
              <a:buFont typeface="Wingdings 2"/>
              <a:buChar char=""/>
              <a:defRPr/>
            </a:pPr>
            <a:r>
              <a:rPr lang="en-US" sz="4000" b="1" dirty="0" smtClean="0">
                <a:latin typeface="Times New Roman" pitchFamily="18" charset="0"/>
                <a:cs typeface="Times New Roman" pitchFamily="18" charset="0"/>
              </a:rPr>
              <a:t>Tokens :</a:t>
            </a:r>
            <a:r>
              <a:rPr lang="en-US" sz="2600" dirty="0" smtClean="0">
                <a:latin typeface="Times New Roman" pitchFamily="18" charset="0"/>
                <a:cs typeface="Times New Roman" pitchFamily="18" charset="0"/>
              </a:rPr>
              <a:t> Are nothing but the primitives of any programming language that includes </a:t>
            </a:r>
            <a:r>
              <a:rPr lang="en-US" sz="2600" b="1" i="1" dirty="0" smtClean="0">
                <a:latin typeface="Times New Roman" pitchFamily="18" charset="0"/>
                <a:cs typeface="Times New Roman" pitchFamily="18" charset="0"/>
              </a:rPr>
              <a:t>Identifiers, constants, keywords, operators and  punctuation symbols</a:t>
            </a:r>
            <a:r>
              <a:rPr lang="en-US" sz="2600" dirty="0" smtClean="0">
                <a:latin typeface="Times New Roman" pitchFamily="18" charset="0"/>
                <a:cs typeface="Times New Roman" pitchFamily="18" charset="0"/>
              </a:rPr>
              <a:t>,</a:t>
            </a:r>
          </a:p>
          <a:p>
            <a:pPr marL="365760" indent="-283464" fontAlgn="auto">
              <a:lnSpc>
                <a:spcPct val="150000"/>
              </a:lnSpc>
              <a:spcAft>
                <a:spcPts val="0"/>
              </a:spcAft>
              <a:buFont typeface="Wingdings 2"/>
              <a:buChar char=""/>
              <a:defRPr/>
            </a:pPr>
            <a:r>
              <a:rPr lang="en-US" sz="4000" b="1" dirty="0" smtClean="0">
                <a:latin typeface="Times New Roman" pitchFamily="18" charset="0"/>
                <a:cs typeface="Times New Roman" pitchFamily="18" charset="0"/>
              </a:rPr>
              <a:t>REGULAR Expression : </a:t>
            </a:r>
            <a:r>
              <a:rPr lang="en-US" sz="2600" dirty="0" smtClean="0">
                <a:latin typeface="Times New Roman" pitchFamily="18" charset="0"/>
                <a:cs typeface="Times New Roman" pitchFamily="18" charset="0"/>
              </a:rPr>
              <a:t>It  is a mechanism to describe the tokens that consists of  combinations of symbols from the alphabet, digits,  operators and special symbols called meta-characters</a:t>
            </a:r>
          </a:p>
          <a:p>
            <a:pPr marL="365760" indent="-283464" fontAlgn="auto">
              <a:lnSpc>
                <a:spcPct val="150000"/>
              </a:lnSpc>
              <a:spcAft>
                <a:spcPts val="0"/>
              </a:spcAft>
              <a:buFont typeface="Wingdings 2"/>
              <a:buChar char=""/>
              <a:defRPr/>
            </a:pPr>
            <a:r>
              <a:rPr lang="en-US" sz="4000" b="1" dirty="0" smtClean="0">
                <a:latin typeface="Times New Roman" pitchFamily="18" charset="0"/>
                <a:cs typeface="Times New Roman" pitchFamily="18" charset="0"/>
              </a:rPr>
              <a:t>Lexical analyzer :  </a:t>
            </a:r>
            <a:r>
              <a:rPr lang="en-US" sz="2600" b="1" dirty="0" smtClean="0">
                <a:latin typeface="Times New Roman" pitchFamily="18" charset="0"/>
                <a:cs typeface="Times New Roman" pitchFamily="18" charset="0"/>
              </a:rPr>
              <a:t>I</a:t>
            </a:r>
            <a:r>
              <a:rPr lang="en-US" sz="2600" dirty="0" smtClean="0">
                <a:latin typeface="Times New Roman" pitchFamily="18" charset="0"/>
                <a:cs typeface="Times New Roman" pitchFamily="18" charset="0"/>
              </a:rPr>
              <a:t>s a initial program  for a typical compiler that reads the input streams character by Character  and groups them into a meaningful sequence  called as a tokens.</a:t>
            </a:r>
          </a:p>
          <a:p>
            <a:pPr marL="365760" indent="-283464" fontAlgn="auto">
              <a:lnSpc>
                <a:spcPct val="150000"/>
              </a:lnSpc>
              <a:spcAft>
                <a:spcPts val="0"/>
              </a:spcAft>
              <a:buFont typeface="Wingdings 2"/>
              <a:buChar char=""/>
              <a:defRPr/>
            </a:pPr>
            <a:r>
              <a:rPr lang="en-US" sz="4000" b="1" dirty="0" smtClean="0">
                <a:latin typeface="Times New Roman" pitchFamily="18" charset="0"/>
                <a:cs typeface="Times New Roman" pitchFamily="18" charset="0"/>
              </a:rPr>
              <a:t>LEX Tool </a:t>
            </a:r>
            <a:r>
              <a:rPr lang="en-US" sz="2600" dirty="0" smtClean="0">
                <a:latin typeface="Times New Roman" pitchFamily="18" charset="0"/>
                <a:cs typeface="Times New Roman" pitchFamily="18" charset="0"/>
              </a:rPr>
              <a:t>is Written and developed by </a:t>
            </a:r>
            <a:r>
              <a:rPr lang="en-US" sz="2600" b="1" i="1" dirty="0" smtClean="0">
                <a:latin typeface="Times New Roman" pitchFamily="18" charset="0"/>
                <a:cs typeface="Times New Roman" pitchFamily="18" charset="0"/>
              </a:rPr>
              <a:t>Eric Schmidt </a:t>
            </a:r>
            <a:r>
              <a:rPr lang="en-US" sz="2600" dirty="0" smtClean="0">
                <a:latin typeface="Times New Roman" pitchFamily="18" charset="0"/>
                <a:cs typeface="Times New Roman" pitchFamily="18" charset="0"/>
              </a:rPr>
              <a:t>and </a:t>
            </a:r>
            <a:r>
              <a:rPr lang="en-US" sz="2600" b="1" i="1" dirty="0" smtClean="0">
                <a:latin typeface="Times New Roman" pitchFamily="18" charset="0"/>
                <a:cs typeface="Times New Roman" pitchFamily="18" charset="0"/>
              </a:rPr>
              <a:t>Mike </a:t>
            </a:r>
            <a:r>
              <a:rPr lang="en-US" sz="2600" b="1" i="1" dirty="0" err="1" smtClean="0">
                <a:latin typeface="Times New Roman" pitchFamily="18" charset="0"/>
                <a:cs typeface="Times New Roman" pitchFamily="18" charset="0"/>
              </a:rPr>
              <a:t>Lesk</a:t>
            </a:r>
            <a:r>
              <a:rPr lang="en-US" sz="2600" b="1" i="1" dirty="0" smtClean="0">
                <a:latin typeface="Times New Roman" pitchFamily="18" charset="0"/>
                <a:cs typeface="Times New Roman" pitchFamily="18" charset="0"/>
              </a:rPr>
              <a:t>.</a:t>
            </a:r>
          </a:p>
          <a:p>
            <a:pPr marL="365760" indent="-283464" fontAlgn="auto">
              <a:lnSpc>
                <a:spcPct val="150000"/>
              </a:lnSpc>
              <a:spcAft>
                <a:spcPts val="0"/>
              </a:spcAft>
              <a:buFont typeface="Wingdings 2"/>
              <a:buChar char=""/>
              <a:defRPr/>
            </a:pP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CB3AEBB7-80EA-411B-853D-42E2338FCE5B}" type="slidenum">
              <a:rPr lang="en-US"/>
              <a:pPr>
                <a:defRPr/>
              </a:pPr>
              <a:t>3</a:t>
            </a:fld>
            <a:endParaRPr lang="en-US" dirty="0"/>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dirty="0"/>
          </a:p>
        </p:txBody>
      </p:sp>
      <p:sp>
        <p:nvSpPr>
          <p:cNvPr id="6" name="Date Placeholder 5"/>
          <p:cNvSpPr>
            <a:spLocks noGrp="1"/>
          </p:cNvSpPr>
          <p:nvPr>
            <p:ph type="dt" sz="half" idx="10"/>
          </p:nvPr>
        </p:nvSpPr>
        <p:spPr/>
        <p:txBody>
          <a:bodyPr/>
          <a:lstStyle/>
          <a:p>
            <a:pPr>
              <a:defRPr/>
            </a:pPr>
            <a:r>
              <a:rPr lang="en-US" smtClean="0"/>
              <a:t>7/17/2016</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487362"/>
          </a:xfrm>
        </p:spPr>
        <p:txBody>
          <a:bodyPr>
            <a:normAutofit fontScale="90000"/>
          </a:bodyPr>
          <a:lstStyle/>
          <a:p>
            <a:endParaRPr lang="en-US" dirty="0"/>
          </a:p>
        </p:txBody>
      </p:sp>
      <p:sp>
        <p:nvSpPr>
          <p:cNvPr id="3" name="Content Placeholder 2"/>
          <p:cNvSpPr>
            <a:spLocks noGrp="1"/>
          </p:cNvSpPr>
          <p:nvPr>
            <p:ph idx="1"/>
          </p:nvPr>
        </p:nvSpPr>
        <p:spPr>
          <a:xfrm>
            <a:off x="1219200" y="990600"/>
            <a:ext cx="7696200" cy="5257800"/>
          </a:xfrm>
        </p:spPr>
        <p:txBody>
          <a:bodyPr/>
          <a:lstStyle/>
          <a:p>
            <a:pPr marL="365760" indent="-283464" fontAlgn="auto">
              <a:spcBef>
                <a:spcPts val="0"/>
              </a:spcBef>
              <a:spcAft>
                <a:spcPts val="0"/>
              </a:spcAft>
              <a:buFont typeface="Wingdings 2"/>
              <a:buChar char=""/>
              <a:defRPr/>
            </a:pPr>
            <a:r>
              <a:rPr lang="en-US" sz="2400" b="1" dirty="0" smtClean="0">
                <a:latin typeface="Times New Roman" pitchFamily="18" charset="0"/>
                <a:cs typeface="Times New Roman" pitchFamily="18" charset="0"/>
              </a:rPr>
              <a:t>Applications of LEX</a:t>
            </a:r>
            <a:r>
              <a:rPr lang="en-US" sz="4400" b="1" dirty="0" smtClean="0">
                <a:latin typeface="Times New Roman" pitchFamily="18" charset="0"/>
                <a:cs typeface="Times New Roman" pitchFamily="18" charset="0"/>
              </a:rPr>
              <a:t> :  </a:t>
            </a:r>
          </a:p>
          <a:p>
            <a:pPr marL="682625" indent="-600075" fontAlgn="auto">
              <a:spcBef>
                <a:spcPts val="0"/>
              </a:spcBef>
              <a:spcAft>
                <a:spcPts val="0"/>
              </a:spcAft>
              <a:buNone/>
              <a:defRPr/>
            </a:pPr>
            <a:r>
              <a:rPr lang="en-US" sz="4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1. </a:t>
            </a:r>
            <a:r>
              <a:rPr lang="en-US" sz="2400" dirty="0" smtClean="0">
                <a:latin typeface="Times New Roman" pitchFamily="18" charset="0"/>
                <a:cs typeface="Times New Roman" pitchFamily="18" charset="0"/>
              </a:rPr>
              <a:t>Mainly used  by  compiler writers to  write compiler and  interpreter. </a:t>
            </a:r>
          </a:p>
          <a:p>
            <a:pPr marL="365760" indent="-283464" fontAlgn="auto">
              <a:lnSpc>
                <a:spcPct val="150000"/>
              </a:lnSpc>
              <a:spcAft>
                <a:spcPts val="0"/>
              </a:spcAft>
              <a:buNone/>
              <a:defRPr/>
            </a:pPr>
            <a:r>
              <a:rPr lang="en-US" sz="2400" dirty="0" smtClean="0">
                <a:latin typeface="Times New Roman" pitchFamily="18" charset="0"/>
                <a:cs typeface="Times New Roman" pitchFamily="18" charset="0"/>
              </a:rPr>
              <a:t>	2. Any application that looks for patterns in its inputs</a:t>
            </a:r>
          </a:p>
          <a:p>
            <a:endParaRPr lang="en-US" dirty="0"/>
          </a:p>
        </p:txBody>
      </p:sp>
      <p:sp>
        <p:nvSpPr>
          <p:cNvPr id="4" name="Footer Placeholder 3"/>
          <p:cNvSpPr>
            <a:spLocks noGrp="1"/>
          </p:cNvSpPr>
          <p:nvPr>
            <p:ph type="ftr" sz="quarter" idx="11"/>
          </p:nvPr>
        </p:nvSpPr>
        <p:spPr/>
        <p:txBody>
          <a:bodyPr/>
          <a:lstStyle/>
          <a:p>
            <a:pPr>
              <a:defRPr/>
            </a:pPr>
            <a:r>
              <a:rPr lang="en-US" smtClean="0"/>
              <a:t>Dr. M M Math and SS &amp; OS Lab members</a:t>
            </a:r>
            <a:endParaRPr lang="en-US"/>
          </a:p>
        </p:txBody>
      </p:sp>
      <p:sp>
        <p:nvSpPr>
          <p:cNvPr id="5" name="Slide Number Placeholder 4"/>
          <p:cNvSpPr>
            <a:spLocks noGrp="1"/>
          </p:cNvSpPr>
          <p:nvPr>
            <p:ph type="sldNum" sz="quarter" idx="12"/>
          </p:nvPr>
        </p:nvSpPr>
        <p:spPr/>
        <p:txBody>
          <a:bodyPr/>
          <a:lstStyle/>
          <a:p>
            <a:pPr>
              <a:defRPr/>
            </a:pPr>
            <a:fld id="{BA83777B-9EE5-4B89-BE52-F7A99F3F7A31}" type="slidenum">
              <a:rPr lang="en-US" smtClean="0"/>
              <a:pPr>
                <a:defRPr/>
              </a:pPr>
              <a:t>4</a:t>
            </a:fld>
            <a:endParaRPr lang="en-US"/>
          </a:p>
        </p:txBody>
      </p:sp>
      <p:sp>
        <p:nvSpPr>
          <p:cNvPr id="6" name="Date Placeholder 5"/>
          <p:cNvSpPr>
            <a:spLocks noGrp="1"/>
          </p:cNvSpPr>
          <p:nvPr>
            <p:ph type="dt" sz="half" idx="10"/>
          </p:nvPr>
        </p:nvSpPr>
        <p:spPr/>
        <p:txBody>
          <a:bodyPr/>
          <a:lstStyle/>
          <a:p>
            <a:pPr>
              <a:defRPr/>
            </a:pPr>
            <a:r>
              <a:rPr lang="en-US" smtClean="0"/>
              <a:t>7/17/2016</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499350" cy="990600"/>
          </a:xfrm>
        </p:spPr>
        <p:txBody>
          <a:bodyPr>
            <a:normAutofit fontScale="90000"/>
          </a:bodyPr>
          <a:lstStyle/>
          <a:p>
            <a:r>
              <a:rPr lang="en-US" sz="3600" dirty="0" smtClean="0"/>
              <a:t>II.  Structure of LEX program Specification</a:t>
            </a:r>
            <a:r>
              <a:rPr lang="en-US" dirty="0" smtClean="0"/>
              <a:t/>
            </a:r>
            <a:br>
              <a:rPr lang="en-US" dirty="0" smtClean="0"/>
            </a:br>
            <a:endParaRPr lang="en-US" dirty="0"/>
          </a:p>
        </p:txBody>
      </p:sp>
      <p:sp>
        <p:nvSpPr>
          <p:cNvPr id="4" name="Footer Placeholder 3"/>
          <p:cNvSpPr>
            <a:spLocks noGrp="1"/>
          </p:cNvSpPr>
          <p:nvPr>
            <p:ph type="ftr" sz="quarter" idx="11"/>
          </p:nvPr>
        </p:nvSpPr>
        <p:spPr/>
        <p:txBody>
          <a:bodyPr/>
          <a:lstStyle/>
          <a:p>
            <a:pPr>
              <a:defRPr/>
            </a:pPr>
            <a:r>
              <a:rPr lang="en-US" dirty="0" smtClean="0"/>
              <a:t>Dr. M </a:t>
            </a:r>
            <a:r>
              <a:rPr lang="en-US" dirty="0" err="1" smtClean="0"/>
              <a:t>M</a:t>
            </a:r>
            <a:r>
              <a:rPr lang="en-US" dirty="0" smtClean="0"/>
              <a:t> Math and SS &amp; OS Lab members</a:t>
            </a:r>
            <a:endParaRPr lang="en-US" dirty="0"/>
          </a:p>
        </p:txBody>
      </p:sp>
      <p:sp>
        <p:nvSpPr>
          <p:cNvPr id="5" name="Slide Number Placeholder 4"/>
          <p:cNvSpPr>
            <a:spLocks noGrp="1"/>
          </p:cNvSpPr>
          <p:nvPr>
            <p:ph type="sldNum" sz="quarter" idx="12"/>
          </p:nvPr>
        </p:nvSpPr>
        <p:spPr/>
        <p:txBody>
          <a:bodyPr/>
          <a:lstStyle/>
          <a:p>
            <a:pPr>
              <a:defRPr/>
            </a:pPr>
            <a:fld id="{BA83777B-9EE5-4B89-BE52-F7A99F3F7A31}" type="slidenum">
              <a:rPr lang="en-US" smtClean="0"/>
              <a:pPr>
                <a:defRPr/>
              </a:pPr>
              <a:t>5</a:t>
            </a:fld>
            <a:endParaRPr lang="en-US"/>
          </a:p>
        </p:txBody>
      </p:sp>
      <p:sp>
        <p:nvSpPr>
          <p:cNvPr id="6" name="Date Placeholder 5"/>
          <p:cNvSpPr>
            <a:spLocks noGrp="1"/>
          </p:cNvSpPr>
          <p:nvPr>
            <p:ph type="dt" sz="half" idx="10"/>
          </p:nvPr>
        </p:nvSpPr>
        <p:spPr/>
        <p:txBody>
          <a:bodyPr/>
          <a:lstStyle/>
          <a:p>
            <a:pPr>
              <a:defRPr/>
            </a:pPr>
            <a:r>
              <a:rPr lang="en-US" smtClean="0"/>
              <a:t>7/17/2016</a:t>
            </a:r>
            <a:endParaRPr lang="en-US"/>
          </a:p>
        </p:txBody>
      </p:sp>
      <p:sp>
        <p:nvSpPr>
          <p:cNvPr id="13" name="Content Placeholder 12"/>
          <p:cNvSpPr>
            <a:spLocks noGrp="1"/>
          </p:cNvSpPr>
          <p:nvPr>
            <p:ph idx="1"/>
          </p:nvPr>
        </p:nvSpPr>
        <p:spPr>
          <a:xfrm>
            <a:off x="1219200" y="1371600"/>
            <a:ext cx="7715250" cy="4495800"/>
          </a:xfrm>
        </p:spPr>
        <p:txBody>
          <a:bodyPr/>
          <a:lstStyle/>
          <a:p>
            <a:pPr algn="just"/>
            <a:r>
              <a:rPr lang="en-US" altLang="zh-TW" dirty="0" smtClean="0"/>
              <a:t>The  Structure of </a:t>
            </a:r>
            <a:r>
              <a:rPr lang="en-US" altLang="zh-TW" dirty="0" err="1" smtClean="0"/>
              <a:t>Lex</a:t>
            </a:r>
            <a:r>
              <a:rPr lang="en-US" altLang="zh-TW" dirty="0" smtClean="0"/>
              <a:t>  program specification consists of three sections, separated by a line with just %% in it:</a:t>
            </a:r>
          </a:p>
          <a:p>
            <a:pPr>
              <a:buNone/>
            </a:pPr>
            <a:endParaRPr lang="en-US" altLang="zh-TW" dirty="0" smtClean="0"/>
          </a:p>
          <a:p>
            <a:endParaRPr lang="en-US" altLang="zh-TW" dirty="0" smtClean="0"/>
          </a:p>
          <a:p>
            <a:endParaRPr lang="en-US" altLang="zh-TW" dirty="0" smtClean="0"/>
          </a:p>
          <a:p>
            <a:pPr>
              <a:buNone/>
            </a:pPr>
            <a:r>
              <a:rPr lang="en-US" altLang="zh-TW" dirty="0" smtClean="0"/>
              <a:t>       </a:t>
            </a:r>
            <a:endParaRPr lang="en-US" dirty="0"/>
          </a:p>
        </p:txBody>
      </p:sp>
      <p:sp>
        <p:nvSpPr>
          <p:cNvPr id="14" name="Rounded Rectangle 13"/>
          <p:cNvSpPr/>
          <p:nvPr/>
        </p:nvSpPr>
        <p:spPr>
          <a:xfrm>
            <a:off x="914400" y="2971800"/>
            <a:ext cx="8077200" cy="3505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a:t>
            </a:r>
          </a:p>
          <a:p>
            <a:r>
              <a:rPr lang="en-US" sz="2400" dirty="0" smtClean="0"/>
              <a:t>      SECTION -1     { Definition section }</a:t>
            </a:r>
          </a:p>
          <a:p>
            <a:r>
              <a:rPr lang="en-US" sz="2400" dirty="0" smtClean="0"/>
              <a:t>%}</a:t>
            </a:r>
          </a:p>
          <a:p>
            <a:r>
              <a:rPr lang="en-GB" sz="2400" dirty="0" smtClean="0"/>
              <a:t>&lt;Name&gt;  &lt;pattern&gt; Definition of long pattern -optional</a:t>
            </a:r>
            <a:endParaRPr lang="en-US" sz="2400" dirty="0" smtClean="0"/>
          </a:p>
          <a:p>
            <a:r>
              <a:rPr lang="en-US" sz="2400" dirty="0" smtClean="0"/>
              <a:t>%%</a:t>
            </a:r>
          </a:p>
          <a:p>
            <a:r>
              <a:rPr lang="en-US" sz="2400" dirty="0" smtClean="0"/>
              <a:t>      SCETION –II    { RULES Sections  }</a:t>
            </a:r>
          </a:p>
          <a:p>
            <a:r>
              <a:rPr lang="en-US" sz="2400" dirty="0" smtClean="0"/>
              <a:t>%%</a:t>
            </a:r>
          </a:p>
          <a:p>
            <a:r>
              <a:rPr lang="en-US" sz="2400" dirty="0" smtClean="0"/>
              <a:t>SECTION – III  { User subroutine section }</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28600"/>
            <a:ext cx="7499350" cy="609600"/>
          </a:xfrm>
        </p:spPr>
        <p:txBody>
          <a:bodyPr>
            <a:normAutofit fontScale="90000"/>
          </a:bodyPr>
          <a:lstStyle/>
          <a:p>
            <a:r>
              <a:rPr lang="en-US" dirty="0" smtClean="0"/>
              <a:t/>
            </a:r>
            <a:br>
              <a:rPr lang="en-US" dirty="0" smtClean="0"/>
            </a:br>
            <a:r>
              <a:rPr lang="en-US" dirty="0" smtClean="0"/>
              <a:t>Definition section :</a:t>
            </a:r>
            <a:br>
              <a:rPr lang="en-US" dirty="0" smtClean="0"/>
            </a:br>
            <a:endParaRPr lang="en-US" dirty="0"/>
          </a:p>
        </p:txBody>
      </p:sp>
      <p:sp>
        <p:nvSpPr>
          <p:cNvPr id="3" name="Content Placeholder 2"/>
          <p:cNvSpPr>
            <a:spLocks noGrp="1"/>
          </p:cNvSpPr>
          <p:nvPr>
            <p:ph idx="1"/>
          </p:nvPr>
        </p:nvSpPr>
        <p:spPr>
          <a:xfrm>
            <a:off x="1435100" y="914400"/>
            <a:ext cx="7499350" cy="5715000"/>
          </a:xfrm>
        </p:spPr>
        <p:txBody>
          <a:bodyPr/>
          <a:lstStyle/>
          <a:p>
            <a:r>
              <a:rPr lang="en-US" sz="2400" dirty="0" smtClean="0"/>
              <a:t>It introduces any initial C program code like header files, declaration and initialization of variables used in the program. This is simply copied to generated C-code.</a:t>
            </a:r>
          </a:p>
          <a:p>
            <a:r>
              <a:rPr lang="en-US" sz="2400" dirty="0" smtClean="0"/>
              <a:t>The C program code is surrounded  with two special delimiters </a:t>
            </a:r>
            <a:r>
              <a:rPr lang="en-US" sz="2400" dirty="0" smtClean="0">
                <a:solidFill>
                  <a:srgbClr val="FF0000"/>
                </a:solidFill>
              </a:rPr>
              <a:t>%{</a:t>
            </a:r>
            <a:r>
              <a:rPr lang="en-US" sz="2400" dirty="0" smtClean="0"/>
              <a:t> and 	</a:t>
            </a:r>
            <a:r>
              <a:rPr lang="en-US" sz="2400" dirty="0" smtClean="0">
                <a:solidFill>
                  <a:srgbClr val="FF0000"/>
                </a:solidFill>
              </a:rPr>
              <a:t>%}</a:t>
            </a:r>
          </a:p>
          <a:p>
            <a:r>
              <a:rPr lang="en-US" altLang="zh-TW" sz="2400" dirty="0" smtClean="0"/>
              <a:t>It also contains declarations of  simple name definitions  to simplify the scanner specification which is of the following form</a:t>
            </a:r>
          </a:p>
          <a:p>
            <a:pPr>
              <a:lnSpc>
                <a:spcPct val="90000"/>
              </a:lnSpc>
              <a:buFont typeface="Wingdings" pitchFamily="2" charset="2"/>
              <a:buNone/>
            </a:pPr>
            <a:r>
              <a:rPr lang="en-US" altLang="zh-TW" sz="2400" dirty="0" smtClean="0"/>
              <a:t>	</a:t>
            </a:r>
            <a:r>
              <a:rPr lang="en-US" altLang="zh-TW" sz="2400" dirty="0" smtClean="0">
                <a:solidFill>
                  <a:srgbClr val="CC3300"/>
                </a:solidFill>
                <a:latin typeface="Courier New" pitchFamily="49" charset="0"/>
              </a:rPr>
              <a:t>	name definition { Optional }</a:t>
            </a:r>
          </a:p>
          <a:p>
            <a:pPr>
              <a:lnSpc>
                <a:spcPct val="90000"/>
              </a:lnSpc>
            </a:pPr>
            <a:r>
              <a:rPr lang="en-US" altLang="zh-TW" sz="2400" dirty="0" smtClean="0"/>
              <a:t>Example:</a:t>
            </a:r>
          </a:p>
          <a:p>
            <a:pPr>
              <a:lnSpc>
                <a:spcPct val="90000"/>
              </a:lnSpc>
              <a:buFont typeface="Wingdings" pitchFamily="2" charset="2"/>
              <a:buNone/>
            </a:pPr>
            <a:r>
              <a:rPr lang="en-US" altLang="zh-TW" sz="2400" dirty="0" smtClean="0"/>
              <a:t>	</a:t>
            </a:r>
            <a:r>
              <a:rPr lang="en-US" altLang="zh-TW" sz="2400" dirty="0" smtClean="0">
                <a:solidFill>
                  <a:srgbClr val="CC3300"/>
                </a:solidFill>
                <a:latin typeface="Courier New" pitchFamily="49" charset="0"/>
              </a:rPr>
              <a:t>	DIGIT    [0-9]+</a:t>
            </a:r>
          </a:p>
          <a:p>
            <a:pPr>
              <a:lnSpc>
                <a:spcPct val="90000"/>
              </a:lnSpc>
              <a:buFont typeface="Wingdings" pitchFamily="2" charset="2"/>
              <a:buNone/>
            </a:pPr>
            <a:r>
              <a:rPr lang="en-US" altLang="zh-TW" sz="2400" dirty="0" smtClean="0">
                <a:solidFill>
                  <a:srgbClr val="CC3300"/>
                </a:solidFill>
                <a:latin typeface="Courier New" pitchFamily="49" charset="0"/>
              </a:rPr>
              <a:t>		LETTER   [a-</a:t>
            </a:r>
            <a:r>
              <a:rPr lang="en-US" altLang="zh-TW" sz="2400" dirty="0" err="1" smtClean="0">
                <a:solidFill>
                  <a:srgbClr val="CC3300"/>
                </a:solidFill>
                <a:latin typeface="Courier New" pitchFamily="49" charset="0"/>
              </a:rPr>
              <a:t>zA</a:t>
            </a:r>
            <a:r>
              <a:rPr lang="en-US" altLang="zh-TW" sz="2400" dirty="0" smtClean="0">
                <a:solidFill>
                  <a:srgbClr val="CC3300"/>
                </a:solidFill>
                <a:latin typeface="Courier New" pitchFamily="49" charset="0"/>
              </a:rPr>
              <a:t>-Z]</a:t>
            </a:r>
          </a:p>
          <a:p>
            <a:pPr>
              <a:lnSpc>
                <a:spcPct val="90000"/>
              </a:lnSpc>
              <a:buFont typeface="Wingdings" pitchFamily="2" charset="2"/>
              <a:buNone/>
            </a:pPr>
            <a:r>
              <a:rPr lang="en-US" altLang="zh-TW" sz="2400" dirty="0" smtClean="0">
                <a:solidFill>
                  <a:srgbClr val="CC3300"/>
                </a:solidFill>
                <a:latin typeface="Courier New" pitchFamily="49" charset="0"/>
              </a:rPr>
              <a:t>    </a:t>
            </a:r>
            <a:r>
              <a:rPr lang="en-US" altLang="zh-TW" sz="1600" b="1" dirty="0" smtClean="0">
                <a:solidFill>
                  <a:srgbClr val="CC3300"/>
                </a:solidFill>
                <a:latin typeface="Courier New" pitchFamily="49" charset="0"/>
              </a:rPr>
              <a:t>NOTE : It is optional it can be used whenever long or complex patterns are to be simplified. </a:t>
            </a:r>
          </a:p>
          <a:p>
            <a:pPr>
              <a:lnSpc>
                <a:spcPct val="90000"/>
              </a:lnSpc>
              <a:buFont typeface="Wingdings" pitchFamily="2" charset="2"/>
              <a:buNone/>
            </a:pPr>
            <a:endParaRPr lang="en-US" altLang="zh-TW" dirty="0" smtClean="0">
              <a:solidFill>
                <a:srgbClr val="CC3300"/>
              </a:solidFill>
              <a:latin typeface="Courier New" pitchFamily="49" charset="0"/>
            </a:endParaRPr>
          </a:p>
          <a:p>
            <a:pPr>
              <a:buNone/>
            </a:pPr>
            <a:endParaRPr lang="en-US" dirty="0"/>
          </a:p>
        </p:txBody>
      </p:sp>
      <p:sp>
        <p:nvSpPr>
          <p:cNvPr id="4" name="Footer Placeholder 3"/>
          <p:cNvSpPr>
            <a:spLocks noGrp="1"/>
          </p:cNvSpPr>
          <p:nvPr>
            <p:ph type="ftr" sz="quarter" idx="11"/>
          </p:nvPr>
        </p:nvSpPr>
        <p:spPr/>
        <p:txBody>
          <a:bodyPr/>
          <a:lstStyle/>
          <a:p>
            <a:pPr>
              <a:defRPr/>
            </a:pPr>
            <a:r>
              <a:rPr lang="en-US" dirty="0" smtClean="0"/>
              <a:t>Dr. M </a:t>
            </a:r>
            <a:r>
              <a:rPr lang="en-US" dirty="0" err="1" smtClean="0"/>
              <a:t>M</a:t>
            </a:r>
            <a:r>
              <a:rPr lang="en-US" dirty="0" smtClean="0"/>
              <a:t> Math and SS &amp; OS Lab members</a:t>
            </a:r>
            <a:endParaRPr lang="en-US" dirty="0"/>
          </a:p>
        </p:txBody>
      </p:sp>
      <p:sp>
        <p:nvSpPr>
          <p:cNvPr id="5" name="Slide Number Placeholder 4"/>
          <p:cNvSpPr>
            <a:spLocks noGrp="1"/>
          </p:cNvSpPr>
          <p:nvPr>
            <p:ph type="sldNum" sz="quarter" idx="12"/>
          </p:nvPr>
        </p:nvSpPr>
        <p:spPr/>
        <p:txBody>
          <a:bodyPr/>
          <a:lstStyle/>
          <a:p>
            <a:pPr>
              <a:defRPr/>
            </a:pPr>
            <a:fld id="{BA83777B-9EE5-4B89-BE52-F7A99F3F7A31}"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r>
              <a:rPr lang="en-US" dirty="0" smtClean="0"/>
              <a:t>7/17/2016</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130000"/>
                  </a:schemeClr>
                </a:solidFill>
              </a:rPr>
              <a:t>Rules section</a:t>
            </a:r>
            <a:endParaRPr lang="en-US" dirty="0">
              <a:solidFill>
                <a:schemeClr val="tx2">
                  <a:satMod val="130000"/>
                </a:schemeClr>
              </a:solidFill>
            </a:endParaRPr>
          </a:p>
        </p:txBody>
      </p:sp>
      <p:sp>
        <p:nvSpPr>
          <p:cNvPr id="15362" name="Content Placeholder 2"/>
          <p:cNvSpPr>
            <a:spLocks noGrp="1"/>
          </p:cNvSpPr>
          <p:nvPr>
            <p:ph idx="1"/>
          </p:nvPr>
        </p:nvSpPr>
        <p:spPr>
          <a:xfrm>
            <a:off x="1435100" y="1143000"/>
            <a:ext cx="7499350" cy="5257800"/>
          </a:xfrm>
        </p:spPr>
        <p:txBody>
          <a:bodyPr/>
          <a:lstStyle/>
          <a:p>
            <a:pPr>
              <a:lnSpc>
                <a:spcPct val="90000"/>
              </a:lnSpc>
            </a:pPr>
            <a:r>
              <a:rPr lang="en-US" altLang="zh-TW" sz="2400" dirty="0" smtClean="0"/>
              <a:t>The rules section of the </a:t>
            </a:r>
            <a:r>
              <a:rPr lang="en-US" altLang="zh-TW" sz="2400" dirty="0" err="1" smtClean="0"/>
              <a:t>Lex</a:t>
            </a:r>
            <a:r>
              <a:rPr lang="en-US" altLang="zh-TW" sz="2400" dirty="0" smtClean="0"/>
              <a:t> program  specifications  contains a series of rules where each rule is made up of two parts separated by whitespaces and is as follows :</a:t>
            </a:r>
          </a:p>
          <a:p>
            <a:pPr>
              <a:lnSpc>
                <a:spcPct val="90000"/>
              </a:lnSpc>
              <a:buFont typeface="Wingdings" pitchFamily="2" charset="2"/>
              <a:buNone/>
            </a:pPr>
            <a:r>
              <a:rPr lang="zh-TW" altLang="en-US" sz="2400" dirty="0" smtClean="0"/>
              <a:t>	</a:t>
            </a:r>
            <a:r>
              <a:rPr lang="zh-TW" altLang="en-US" sz="2400" dirty="0" smtClean="0">
                <a:solidFill>
                  <a:srgbClr val="CC3300"/>
                </a:solidFill>
                <a:latin typeface="Courier New" pitchFamily="49" charset="0"/>
              </a:rPr>
              <a:t>	</a:t>
            </a:r>
            <a:r>
              <a:rPr lang="en-US" altLang="zh-TW" sz="2400" b="1" i="1" dirty="0" smtClean="0">
                <a:solidFill>
                  <a:srgbClr val="CC3300"/>
                </a:solidFill>
                <a:latin typeface="Courier New" pitchFamily="49" charset="0"/>
              </a:rPr>
              <a:t>&lt;pattern&gt; &lt;action&gt; </a:t>
            </a:r>
          </a:p>
          <a:p>
            <a:pPr>
              <a:lnSpc>
                <a:spcPct val="90000"/>
              </a:lnSpc>
              <a:buFont typeface="Wingdings" pitchFamily="2" charset="2"/>
              <a:buNone/>
            </a:pPr>
            <a:r>
              <a:rPr lang="en-US" altLang="zh-TW" sz="2400" dirty="0" smtClean="0">
                <a:solidFill>
                  <a:srgbClr val="CC3300"/>
                </a:solidFill>
                <a:latin typeface="Courier New" pitchFamily="49" charset="0"/>
              </a:rPr>
              <a:t>   </a:t>
            </a:r>
            <a:r>
              <a:rPr lang="en-US" altLang="zh-TW" sz="2400" b="1" i="1" dirty="0" smtClean="0">
                <a:solidFill>
                  <a:srgbClr val="CC3300"/>
                </a:solidFill>
                <a:latin typeface="Courier New" pitchFamily="49" charset="0"/>
              </a:rPr>
              <a:t>&lt;Pattern&gt; </a:t>
            </a:r>
            <a:r>
              <a:rPr lang="en-US" altLang="zh-TW" sz="2400" dirty="0" smtClean="0">
                <a:solidFill>
                  <a:srgbClr val="CC3300"/>
                </a:solidFill>
                <a:latin typeface="Courier New" pitchFamily="49" charset="0"/>
              </a:rPr>
              <a:t>is a description of tokens in the form of Regular expressions written in UNIX style or regular name definition specified in the Definition section. </a:t>
            </a:r>
            <a:endParaRPr lang="en-US" altLang="zh-TW" sz="2400" dirty="0" smtClean="0"/>
          </a:p>
          <a:p>
            <a:pPr lvl="1">
              <a:lnSpc>
                <a:spcPct val="90000"/>
              </a:lnSpc>
              <a:buNone/>
            </a:pPr>
            <a:r>
              <a:rPr lang="en-US" altLang="zh-TW" sz="2400" dirty="0" smtClean="0"/>
              <a:t> Example:</a:t>
            </a:r>
          </a:p>
          <a:p>
            <a:pPr>
              <a:lnSpc>
                <a:spcPct val="90000"/>
              </a:lnSpc>
              <a:buNone/>
            </a:pPr>
            <a:r>
              <a:rPr lang="en-US" altLang="zh-TW" sz="2400" dirty="0" smtClean="0"/>
              <a:t>    </a:t>
            </a:r>
            <a:r>
              <a:rPr lang="en-US" altLang="zh-TW" sz="2000" dirty="0" smtClean="0">
                <a:solidFill>
                  <a:srgbClr val="CC3300"/>
                </a:solidFill>
                <a:latin typeface="Courier New" pitchFamily="49" charset="0"/>
              </a:rPr>
              <a:t>{DIGIT}+     {</a:t>
            </a:r>
            <a:r>
              <a:rPr lang="en-US" altLang="zh-TW" sz="2000" dirty="0" err="1" smtClean="0">
                <a:solidFill>
                  <a:srgbClr val="CC3300"/>
                </a:solidFill>
                <a:latin typeface="Courier New" pitchFamily="49" charset="0"/>
              </a:rPr>
              <a:t>printf</a:t>
            </a:r>
            <a:r>
              <a:rPr lang="en-US" altLang="zh-TW" sz="2000" dirty="0" smtClean="0">
                <a:solidFill>
                  <a:srgbClr val="CC3300"/>
                </a:solidFill>
                <a:latin typeface="Courier New" pitchFamily="49" charset="0"/>
              </a:rPr>
              <a:t>(“ IT is number : </a:t>
            </a:r>
          </a:p>
          <a:p>
            <a:pPr>
              <a:lnSpc>
                <a:spcPct val="90000"/>
              </a:lnSpc>
              <a:buNone/>
            </a:pPr>
            <a:r>
              <a:rPr lang="en-US" altLang="zh-TW" sz="2000" dirty="0" smtClean="0">
                <a:solidFill>
                  <a:srgbClr val="CC3300"/>
                </a:solidFill>
                <a:latin typeface="Courier New" pitchFamily="49" charset="0"/>
              </a:rPr>
              <a:t>                        %s\</a:t>
            </a:r>
            <a:r>
              <a:rPr lang="en-US" altLang="zh-TW" sz="2000" dirty="0" err="1" smtClean="0">
                <a:solidFill>
                  <a:srgbClr val="CC3300"/>
                </a:solidFill>
                <a:latin typeface="Courier New" pitchFamily="49" charset="0"/>
              </a:rPr>
              <a:t>n“,yytext</a:t>
            </a:r>
            <a:r>
              <a:rPr lang="en-US" altLang="zh-TW" sz="2000" dirty="0" smtClean="0">
                <a:solidFill>
                  <a:srgbClr val="CC3300"/>
                </a:solidFill>
                <a:latin typeface="Courier New" pitchFamily="49" charset="0"/>
              </a:rPr>
              <a:t> ); }</a:t>
            </a:r>
          </a:p>
          <a:p>
            <a:pPr>
              <a:lnSpc>
                <a:spcPct val="90000"/>
              </a:lnSpc>
              <a:buNone/>
            </a:pPr>
            <a:r>
              <a:rPr lang="en-US" altLang="zh-TW" sz="2000" dirty="0" smtClean="0">
                <a:solidFill>
                  <a:srgbClr val="CC3300"/>
                </a:solidFill>
                <a:latin typeface="Courier New" pitchFamily="49" charset="0"/>
              </a:rPr>
              <a:t>   [0-9]+      {</a:t>
            </a:r>
            <a:r>
              <a:rPr lang="en-US" altLang="zh-TW" sz="2000" dirty="0" err="1" smtClean="0">
                <a:solidFill>
                  <a:srgbClr val="CC3300"/>
                </a:solidFill>
                <a:latin typeface="Courier New" pitchFamily="49" charset="0"/>
              </a:rPr>
              <a:t>printf</a:t>
            </a:r>
            <a:r>
              <a:rPr lang="en-US" altLang="zh-TW" sz="2000" dirty="0" smtClean="0">
                <a:solidFill>
                  <a:srgbClr val="CC3300"/>
                </a:solidFill>
                <a:latin typeface="Courier New" pitchFamily="49" charset="0"/>
              </a:rPr>
              <a:t>(“ IT is number  : </a:t>
            </a:r>
          </a:p>
          <a:p>
            <a:pPr>
              <a:lnSpc>
                <a:spcPct val="90000"/>
              </a:lnSpc>
              <a:buNone/>
            </a:pPr>
            <a:r>
              <a:rPr lang="en-US" altLang="zh-TW" sz="2000" dirty="0" smtClean="0">
                <a:solidFill>
                  <a:srgbClr val="CC3300"/>
                </a:solidFill>
                <a:latin typeface="Courier New" pitchFamily="49" charset="0"/>
              </a:rPr>
              <a:t>                        %s\</a:t>
            </a:r>
            <a:r>
              <a:rPr lang="en-US" altLang="zh-TW" sz="2000" dirty="0" err="1" smtClean="0">
                <a:solidFill>
                  <a:srgbClr val="CC3300"/>
                </a:solidFill>
                <a:latin typeface="Courier New" pitchFamily="49" charset="0"/>
              </a:rPr>
              <a:t>n“,yytext</a:t>
            </a:r>
            <a:r>
              <a:rPr lang="en-US" altLang="zh-TW" sz="2000" dirty="0" smtClean="0">
                <a:solidFill>
                  <a:srgbClr val="CC3300"/>
                </a:solidFill>
                <a:latin typeface="Courier New" pitchFamily="49" charset="0"/>
              </a:rPr>
              <a:t> ); }</a:t>
            </a:r>
          </a:p>
          <a:p>
            <a:pPr>
              <a:lnSpc>
                <a:spcPct val="90000"/>
              </a:lnSpc>
              <a:buNone/>
            </a:pPr>
            <a:r>
              <a:rPr lang="en-US" altLang="zh-TW" sz="2400" dirty="0" smtClean="0">
                <a:solidFill>
                  <a:srgbClr val="CC3300"/>
                </a:solidFill>
                <a:latin typeface="Courier New" pitchFamily="49" charset="0"/>
              </a:rPr>
              <a:t>    </a:t>
            </a:r>
          </a:p>
          <a:p>
            <a:pPr>
              <a:lnSpc>
                <a:spcPct val="90000"/>
              </a:lnSpc>
              <a:buNone/>
            </a:pPr>
            <a:r>
              <a:rPr lang="en-US" altLang="zh-TW" sz="2000" dirty="0" smtClean="0">
                <a:solidFill>
                  <a:srgbClr val="CC3300"/>
                </a:solidFill>
                <a:latin typeface="Courier New" pitchFamily="49" charset="0"/>
              </a:rPr>
              <a:t>   </a:t>
            </a:r>
          </a:p>
        </p:txBody>
      </p:sp>
      <p:sp>
        <p:nvSpPr>
          <p:cNvPr id="4" name="Slide Number Placeholder 3"/>
          <p:cNvSpPr>
            <a:spLocks noGrp="1"/>
          </p:cNvSpPr>
          <p:nvPr>
            <p:ph type="sldNum" sz="quarter" idx="12"/>
          </p:nvPr>
        </p:nvSpPr>
        <p:spPr/>
        <p:txBody>
          <a:bodyPr/>
          <a:lstStyle/>
          <a:p>
            <a:pPr>
              <a:defRPr/>
            </a:pPr>
            <a:fld id="{C2B78DB3-FDF6-4EBE-9EB2-1BBFD71ED878}" type="slidenum">
              <a:rPr lang="en-US"/>
              <a:pPr>
                <a:defRPr/>
              </a:pPr>
              <a:t>7</a:t>
            </a:fld>
            <a:endParaRPr lang="en-US"/>
          </a:p>
        </p:txBody>
      </p:sp>
      <p:sp>
        <p:nvSpPr>
          <p:cNvPr id="5" name="Footer Placeholder 4"/>
          <p:cNvSpPr>
            <a:spLocks noGrp="1"/>
          </p:cNvSpPr>
          <p:nvPr>
            <p:ph type="ftr" sz="quarter" idx="11"/>
          </p:nvPr>
        </p:nvSpPr>
        <p:spPr>
          <a:xfrm>
            <a:off x="5715000" y="6553200"/>
            <a:ext cx="2895600" cy="228600"/>
          </a:xfrm>
        </p:spPr>
        <p:txBody>
          <a:bodyPr/>
          <a:lstStyle/>
          <a:p>
            <a:pPr>
              <a:defRPr/>
            </a:pPr>
            <a:r>
              <a:rPr lang="en-US" dirty="0" smtClean="0"/>
              <a:t>Dr. M </a:t>
            </a:r>
            <a:r>
              <a:rPr lang="en-US" dirty="0" err="1" smtClean="0"/>
              <a:t>M</a:t>
            </a:r>
            <a:r>
              <a:rPr lang="en-US" dirty="0" smtClean="0"/>
              <a:t> Math and SS &amp; OS Lab members</a:t>
            </a:r>
            <a:endParaRPr lang="en-US" dirty="0"/>
          </a:p>
        </p:txBody>
      </p:sp>
      <p:sp>
        <p:nvSpPr>
          <p:cNvPr id="6" name="Date Placeholder 5"/>
          <p:cNvSpPr>
            <a:spLocks noGrp="1"/>
          </p:cNvSpPr>
          <p:nvPr>
            <p:ph type="dt" sz="half" idx="10"/>
          </p:nvPr>
        </p:nvSpPr>
        <p:spPr/>
        <p:txBody>
          <a:bodyPr/>
          <a:lstStyle/>
          <a:p>
            <a:pPr>
              <a:defRPr/>
            </a:pPr>
            <a:r>
              <a:rPr lang="en-US" smtClean="0"/>
              <a:t>7/17/2016</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411162"/>
          </a:xfrm>
        </p:spPr>
        <p:txBody>
          <a:bodyPr>
            <a:normAutofit fontScale="90000"/>
          </a:bodyPr>
          <a:lstStyle/>
          <a:p>
            <a:endParaRPr lang="en-US" dirty="0"/>
          </a:p>
        </p:txBody>
      </p:sp>
      <p:sp>
        <p:nvSpPr>
          <p:cNvPr id="3" name="Content Placeholder 2"/>
          <p:cNvSpPr>
            <a:spLocks noGrp="1"/>
          </p:cNvSpPr>
          <p:nvPr>
            <p:ph idx="1"/>
          </p:nvPr>
        </p:nvSpPr>
        <p:spPr>
          <a:xfrm>
            <a:off x="1295400" y="762000"/>
            <a:ext cx="7639050" cy="5638800"/>
          </a:xfrm>
        </p:spPr>
        <p:txBody>
          <a:bodyPr/>
          <a:lstStyle/>
          <a:p>
            <a:r>
              <a:rPr lang="en-US" altLang="zh-TW" sz="2400" b="1" i="1" dirty="0" smtClean="0">
                <a:solidFill>
                  <a:srgbClr val="CC3300"/>
                </a:solidFill>
                <a:latin typeface="Courier New" pitchFamily="49" charset="0"/>
              </a:rPr>
              <a:t>&lt;action&gt; </a:t>
            </a:r>
            <a:r>
              <a:rPr lang="en-US" altLang="zh-TW" sz="2400" dirty="0" smtClean="0">
                <a:solidFill>
                  <a:srgbClr val="CC3300"/>
                </a:solidFill>
                <a:latin typeface="Courier New" pitchFamily="49" charset="0"/>
              </a:rPr>
              <a:t>is made of action routines written using C- language and are enclosed between curly braces { and }.</a:t>
            </a:r>
          </a:p>
          <a:p>
            <a:r>
              <a:rPr lang="en-US" altLang="zh-TW" sz="2400" dirty="0" smtClean="0">
                <a:solidFill>
                  <a:srgbClr val="CC3300"/>
                </a:solidFill>
                <a:latin typeface="Courier New" pitchFamily="49" charset="0"/>
              </a:rPr>
              <a:t>It also consists of call statements to c routines written in user subroutine section of LEX specification in section III.</a:t>
            </a:r>
          </a:p>
          <a:p>
            <a:r>
              <a:rPr lang="en-US" altLang="zh-TW" sz="2400" dirty="0" smtClean="0">
                <a:solidFill>
                  <a:srgbClr val="CC3300"/>
                </a:solidFill>
                <a:latin typeface="Courier New" pitchFamily="49" charset="0"/>
              </a:rPr>
              <a:t>An </a:t>
            </a:r>
            <a:r>
              <a:rPr lang="en-US" altLang="zh-TW" sz="2400" b="1" i="1" dirty="0" smtClean="0">
                <a:solidFill>
                  <a:srgbClr val="CC3300"/>
                </a:solidFill>
                <a:latin typeface="Courier New" pitchFamily="49" charset="0"/>
              </a:rPr>
              <a:t>&lt;action&gt;</a:t>
            </a:r>
            <a:r>
              <a:rPr lang="en-US" altLang="zh-TW" sz="2400" dirty="0" smtClean="0">
                <a:solidFill>
                  <a:srgbClr val="CC3300"/>
                </a:solidFill>
                <a:latin typeface="Courier New" pitchFamily="49" charset="0"/>
              </a:rPr>
              <a:t> consisting only of a vertical bar ('|') means "same as the action for the next rule.“</a:t>
            </a:r>
          </a:p>
          <a:p>
            <a:pPr>
              <a:lnSpc>
                <a:spcPct val="90000"/>
              </a:lnSpc>
              <a:buNone/>
            </a:pPr>
            <a:r>
              <a:rPr lang="en-US" sz="2400" dirty="0" smtClean="0"/>
              <a:t>Example :</a:t>
            </a:r>
          </a:p>
          <a:p>
            <a:pPr>
              <a:lnSpc>
                <a:spcPct val="90000"/>
              </a:lnSpc>
              <a:buNone/>
            </a:pPr>
            <a:r>
              <a:rPr lang="en-US" altLang="zh-TW" sz="2400" dirty="0" smtClean="0">
                <a:solidFill>
                  <a:srgbClr val="CC3300"/>
                </a:solidFill>
                <a:latin typeface="Courier New" pitchFamily="49" charset="0"/>
              </a:rPr>
              <a:t>{</a:t>
            </a:r>
            <a:r>
              <a:rPr lang="en-US" altLang="zh-TW" sz="2000" dirty="0" smtClean="0">
                <a:solidFill>
                  <a:srgbClr val="CC3300"/>
                </a:solidFill>
                <a:latin typeface="Courier New" pitchFamily="49" charset="0"/>
              </a:rPr>
              <a:t>DIGIT} { </a:t>
            </a:r>
            <a:r>
              <a:rPr lang="en-US" altLang="zh-TW" sz="2000" dirty="0" err="1" smtClean="0">
                <a:solidFill>
                  <a:srgbClr val="CC3300"/>
                </a:solidFill>
                <a:latin typeface="Courier New" pitchFamily="49" charset="0"/>
              </a:rPr>
              <a:t>printf</a:t>
            </a:r>
            <a:r>
              <a:rPr lang="en-US" altLang="zh-TW" sz="2000" dirty="0" smtClean="0">
                <a:solidFill>
                  <a:srgbClr val="CC3300"/>
                </a:solidFill>
                <a:latin typeface="Courier New" pitchFamily="49" charset="0"/>
              </a:rPr>
              <a:t>(“ IT is number :   </a:t>
            </a:r>
          </a:p>
          <a:p>
            <a:pPr>
              <a:lnSpc>
                <a:spcPct val="90000"/>
              </a:lnSpc>
              <a:buNone/>
            </a:pPr>
            <a:r>
              <a:rPr lang="en-US" altLang="zh-TW" sz="2000" dirty="0" smtClean="0">
                <a:solidFill>
                  <a:srgbClr val="CC3300"/>
                </a:solidFill>
                <a:latin typeface="Courier New" pitchFamily="49" charset="0"/>
              </a:rPr>
              <a:t>                       %s\</a:t>
            </a:r>
            <a:r>
              <a:rPr lang="en-US" altLang="zh-TW" sz="2000" dirty="0" err="1" smtClean="0">
                <a:solidFill>
                  <a:srgbClr val="CC3300"/>
                </a:solidFill>
                <a:latin typeface="Courier New" pitchFamily="49" charset="0"/>
              </a:rPr>
              <a:t>n“,yytext</a:t>
            </a:r>
            <a:r>
              <a:rPr lang="en-US" altLang="zh-TW" sz="2000" dirty="0" smtClean="0">
                <a:solidFill>
                  <a:srgbClr val="CC3300"/>
                </a:solidFill>
                <a:latin typeface="Courier New" pitchFamily="49" charset="0"/>
              </a:rPr>
              <a:t> ); }</a:t>
            </a:r>
          </a:p>
          <a:p>
            <a:pPr>
              <a:lnSpc>
                <a:spcPct val="90000"/>
              </a:lnSpc>
              <a:buNone/>
            </a:pPr>
            <a:r>
              <a:rPr lang="en-US" altLang="zh-TW" sz="2000" dirty="0" smtClean="0">
                <a:solidFill>
                  <a:srgbClr val="CC3300"/>
                </a:solidFill>
                <a:latin typeface="Courier New" pitchFamily="49" charset="0"/>
              </a:rPr>
              <a:t>[0-9]+   { </a:t>
            </a:r>
            <a:r>
              <a:rPr lang="en-US" altLang="zh-TW" sz="2000" dirty="0" err="1" smtClean="0">
                <a:solidFill>
                  <a:srgbClr val="CC3300"/>
                </a:solidFill>
                <a:latin typeface="Courier New" pitchFamily="49" charset="0"/>
              </a:rPr>
              <a:t>printf</a:t>
            </a:r>
            <a:r>
              <a:rPr lang="en-US" altLang="zh-TW" sz="2000" dirty="0" smtClean="0">
                <a:solidFill>
                  <a:srgbClr val="CC3300"/>
                </a:solidFill>
                <a:latin typeface="Courier New" pitchFamily="49" charset="0"/>
              </a:rPr>
              <a:t>(“ IT is number  :   </a:t>
            </a:r>
          </a:p>
          <a:p>
            <a:pPr>
              <a:lnSpc>
                <a:spcPct val="90000"/>
              </a:lnSpc>
              <a:buNone/>
            </a:pPr>
            <a:r>
              <a:rPr lang="en-US" altLang="zh-TW" sz="2000" dirty="0" smtClean="0">
                <a:solidFill>
                  <a:srgbClr val="CC3300"/>
                </a:solidFill>
                <a:latin typeface="Courier New" pitchFamily="49" charset="0"/>
              </a:rPr>
              <a:t>                       %s\</a:t>
            </a:r>
            <a:r>
              <a:rPr lang="en-US" altLang="zh-TW" sz="2000" dirty="0" err="1" smtClean="0">
                <a:solidFill>
                  <a:srgbClr val="CC3300"/>
                </a:solidFill>
                <a:latin typeface="Courier New" pitchFamily="49" charset="0"/>
              </a:rPr>
              <a:t>n“,yytext</a:t>
            </a:r>
            <a:r>
              <a:rPr lang="en-US" altLang="zh-TW" sz="2000" dirty="0" smtClean="0">
                <a:solidFill>
                  <a:srgbClr val="CC3300"/>
                </a:solidFill>
                <a:latin typeface="Courier New" pitchFamily="49" charset="0"/>
              </a:rPr>
              <a:t> ); }</a:t>
            </a:r>
          </a:p>
          <a:p>
            <a:endParaRPr lang="en-US" sz="2400" dirty="0"/>
          </a:p>
        </p:txBody>
      </p:sp>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639762"/>
          </a:xfrm>
        </p:spPr>
        <p:txBody>
          <a:bodyPr>
            <a:normAutofit fontScale="90000"/>
          </a:bodyPr>
          <a:lstStyle/>
          <a:p>
            <a:r>
              <a:rPr lang="en-US" dirty="0" smtClean="0"/>
              <a:t>III. User Subroutine Section</a:t>
            </a:r>
            <a:endParaRPr lang="en-US" dirty="0"/>
          </a:p>
        </p:txBody>
      </p:sp>
      <p:sp>
        <p:nvSpPr>
          <p:cNvPr id="3" name="Content Placeholder 2"/>
          <p:cNvSpPr>
            <a:spLocks noGrp="1"/>
          </p:cNvSpPr>
          <p:nvPr>
            <p:ph idx="1"/>
          </p:nvPr>
        </p:nvSpPr>
        <p:spPr>
          <a:xfrm>
            <a:off x="1435100" y="1066800"/>
            <a:ext cx="7499350" cy="5181600"/>
          </a:xfrm>
        </p:spPr>
        <p:txBody>
          <a:bodyPr/>
          <a:lstStyle/>
          <a:p>
            <a:r>
              <a:rPr lang="en-US" sz="2800" dirty="0" smtClean="0"/>
              <a:t>This is a final section which consists of any legal C-code  that is copied to the end of the  Code generated.</a:t>
            </a:r>
          </a:p>
          <a:p>
            <a:r>
              <a:rPr lang="en-US" sz="2800" dirty="0" smtClean="0"/>
              <a:t>It also consists of user defined c-functions which may called in the action part of the rule section. </a:t>
            </a:r>
          </a:p>
          <a:p>
            <a:r>
              <a:rPr lang="en-US" sz="2800" dirty="0" smtClean="0"/>
              <a:t>Finally it includes the main() function consisting of a call statement to </a:t>
            </a:r>
            <a:r>
              <a:rPr lang="en-US" sz="2800" dirty="0" err="1" smtClean="0"/>
              <a:t>yylex</a:t>
            </a:r>
            <a:r>
              <a:rPr lang="en-US" sz="2800" dirty="0" smtClean="0"/>
              <a:t>(), where </a:t>
            </a:r>
            <a:r>
              <a:rPr lang="en-US" sz="2800" dirty="0" err="1" smtClean="0"/>
              <a:t>yylex</a:t>
            </a:r>
            <a:r>
              <a:rPr lang="en-US" sz="2800" dirty="0" smtClean="0"/>
              <a:t>() is c-routine generated by LEXER. Unless the  action contains explicit return statement, </a:t>
            </a:r>
            <a:r>
              <a:rPr lang="en-US" sz="2800" dirty="0" err="1" smtClean="0"/>
              <a:t>yylex</a:t>
            </a:r>
            <a:r>
              <a:rPr lang="en-US" sz="2800" dirty="0" smtClean="0"/>
              <a:t>() would not return until it has processed the entire input.</a:t>
            </a:r>
          </a:p>
          <a:p>
            <a:endParaRPr lang="en-US" dirty="0"/>
          </a:p>
        </p:txBody>
      </p:sp>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smtClean="0"/>
              <a:pPr>
                <a:defRPr/>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841</TotalTime>
  <Words>1218</Words>
  <Application>Microsoft Office PowerPoint</Application>
  <PresentationFormat>On-screen Show (4:3)</PresentationFormat>
  <Paragraphs>181</Paragraphs>
  <Slides>19</Slides>
  <Notes>8</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Solstice</vt:lpstr>
      <vt:lpstr>Lex &amp; Yacc </vt:lpstr>
      <vt:lpstr>A LEX Tool</vt:lpstr>
      <vt:lpstr>I. Introduction</vt:lpstr>
      <vt:lpstr>Slide 4</vt:lpstr>
      <vt:lpstr>II.  Structure of LEX program Specification </vt:lpstr>
      <vt:lpstr> Definition section : </vt:lpstr>
      <vt:lpstr>Rules section</vt:lpstr>
      <vt:lpstr>Slide 8</vt:lpstr>
      <vt:lpstr>III. User Subroutine Section</vt:lpstr>
      <vt:lpstr>IV. Prerequisite for Writing LEX program </vt:lpstr>
      <vt:lpstr>Lex- Pattern Matching Primitives  </vt:lpstr>
      <vt:lpstr>Example on pattern matching</vt:lpstr>
      <vt:lpstr>Lex predefined variables. </vt:lpstr>
      <vt:lpstr>Running a Lex program</vt:lpstr>
      <vt:lpstr>USE of VI editor. </vt:lpstr>
      <vt:lpstr>Operation Modes </vt:lpstr>
      <vt:lpstr>Getting Out of vi-editor </vt:lpstr>
      <vt:lpstr>Sample LEX programs</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Lex &amp; Yacc</dc:title>
  <dc:creator>John</dc:creator>
  <cp:lastModifiedBy>gitcc3</cp:lastModifiedBy>
  <cp:revision>81</cp:revision>
  <dcterms:created xsi:type="dcterms:W3CDTF">2010-04-21T01:42:09Z</dcterms:created>
  <dcterms:modified xsi:type="dcterms:W3CDTF">2023-01-12T04:29:40Z</dcterms:modified>
</cp:coreProperties>
</file>