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0"/>
  </p:notesMasterIdLst>
  <p:sldIdLst>
    <p:sldId id="256" r:id="rId2"/>
    <p:sldId id="275" r:id="rId3"/>
    <p:sldId id="279" r:id="rId4"/>
    <p:sldId id="277" r:id="rId5"/>
    <p:sldId id="278" r:id="rId6"/>
    <p:sldId id="276" r:id="rId7"/>
    <p:sldId id="257" r:id="rId8"/>
    <p:sldId id="280" r:id="rId9"/>
    <p:sldId id="281" r:id="rId10"/>
    <p:sldId id="290" r:id="rId11"/>
    <p:sldId id="294" r:id="rId12"/>
    <p:sldId id="295" r:id="rId13"/>
    <p:sldId id="297" r:id="rId14"/>
    <p:sldId id="298" r:id="rId15"/>
    <p:sldId id="296" r:id="rId16"/>
    <p:sldId id="291" r:id="rId17"/>
    <p:sldId id="292" r:id="rId18"/>
    <p:sldId id="293"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A36B803F-ED71-4994-912B-ADCB570504A9}" type="datetimeFigureOut">
              <a:rPr lang="en-US"/>
              <a:pPr>
                <a:defRPr/>
              </a:pPr>
              <a:t>1/3/2023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defRPr>
            </a:lvl1pPr>
          </a:lstStyle>
          <a:p>
            <a:pPr>
              <a:defRPr/>
            </a:pPr>
            <a:fld id="{60F7FD4D-BA4D-46E7-B8A9-28A64E550259}"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bwMode="auto">
          <a:noFill/>
          <a:ln>
            <a:solidFill>
              <a:srgbClr val="000000"/>
            </a:solidFill>
            <a:miter lim="800000"/>
            <a:headEnd/>
            <a:tailEnd/>
          </a:ln>
        </p:spPr>
      </p:sp>
      <p:sp>
        <p:nvSpPr>
          <p:cNvPr id="389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TextEdit="1"/>
          </p:cNvSpPr>
          <p:nvPr>
            <p:ph type="sldImg"/>
          </p:nvPr>
        </p:nvSpPr>
        <p:spPr bwMode="auto">
          <a:noFill/>
          <a:ln>
            <a:solidFill>
              <a:srgbClr val="000000"/>
            </a:solidFill>
            <a:miter lim="800000"/>
            <a:headEnd/>
            <a:tailEnd/>
          </a:ln>
        </p:spPr>
      </p:sp>
      <p:sp>
        <p:nvSpPr>
          <p:cNvPr id="419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TextEdit="1"/>
          </p:cNvSpPr>
          <p:nvPr>
            <p:ph type="sldImg"/>
          </p:nvPr>
        </p:nvSpPr>
        <p:spPr bwMode="auto">
          <a:noFill/>
          <a:ln>
            <a:solidFill>
              <a:srgbClr val="000000"/>
            </a:solidFill>
            <a:miter lim="800000"/>
            <a:headEnd/>
            <a:tailEnd/>
          </a:ln>
        </p:spPr>
      </p:sp>
      <p:sp>
        <p:nvSpPr>
          <p:cNvPr id="399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08F844-1EB4-42DE-85AE-A9488AC038A2}" type="slidenum">
              <a:rPr lang="en-US" altLang="zh-TW" smtClean="0"/>
              <a:pPr/>
              <a:t>10</a:t>
            </a:fld>
            <a:endParaRPr lang="en-US" altLang="zh-TW"/>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5" name="Oval 8"/>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6"/>
          <p:cNvSpPr>
            <a:spLocks noGrp="1"/>
          </p:cNvSpPr>
          <p:nvPr>
            <p:ph type="dt" sz="half" idx="10"/>
          </p:nvPr>
        </p:nvSpPr>
        <p:spPr/>
        <p:txBody>
          <a:bodyPr/>
          <a:lstStyle>
            <a:lvl1pPr>
              <a:defRPr/>
            </a:lvl1pPr>
            <a:extLst/>
          </a:lstStyle>
          <a:p>
            <a:pPr>
              <a:defRPr/>
            </a:pPr>
            <a:r>
              <a:rPr lang="en-US" smtClean="0"/>
              <a:t>7/17/2016</a:t>
            </a:r>
            <a:endParaRPr lang="en-US"/>
          </a:p>
        </p:txBody>
      </p:sp>
      <p:sp>
        <p:nvSpPr>
          <p:cNvPr id="7" name="Footer Placeholder 19"/>
          <p:cNvSpPr>
            <a:spLocks noGrp="1"/>
          </p:cNvSpPr>
          <p:nvPr>
            <p:ph type="ftr" sz="quarter" idx="11"/>
          </p:nvPr>
        </p:nvSpPr>
        <p:spPr/>
        <p:txBody>
          <a:bodyPr/>
          <a:lstStyle>
            <a:lvl1pPr>
              <a:defRPr/>
            </a:lvl1pPr>
            <a:extLst/>
          </a:lstStyle>
          <a:p>
            <a:pPr>
              <a:defRPr/>
            </a:pPr>
            <a:r>
              <a:rPr lang="en-US" smtClean="0"/>
              <a:t>Dr. M M Math and SS &amp; OS Lab members</a:t>
            </a:r>
            <a:endParaRPr lang="en-US"/>
          </a:p>
        </p:txBody>
      </p:sp>
      <p:sp>
        <p:nvSpPr>
          <p:cNvPr id="8" name="Slide Number Placeholder 9"/>
          <p:cNvSpPr>
            <a:spLocks noGrp="1"/>
          </p:cNvSpPr>
          <p:nvPr>
            <p:ph type="sldNum" sz="quarter" idx="12"/>
          </p:nvPr>
        </p:nvSpPr>
        <p:spPr/>
        <p:txBody>
          <a:bodyPr/>
          <a:lstStyle>
            <a:lvl1pPr>
              <a:defRPr/>
            </a:lvl1pPr>
            <a:extLst/>
          </a:lstStyle>
          <a:p>
            <a:pPr>
              <a:defRPr/>
            </a:pPr>
            <a:fld id="{6184B373-4133-4DC8-A69E-8514C08CC2F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r>
              <a:rPr lang="en-US" smtClean="0"/>
              <a:t>7/17/2016</a:t>
            </a:r>
            <a:endParaRPr lang="en-US"/>
          </a:p>
        </p:txBody>
      </p:sp>
      <p:sp>
        <p:nvSpPr>
          <p:cNvPr id="5" name="Footer Placeholder 9"/>
          <p:cNvSpPr>
            <a:spLocks noGrp="1"/>
          </p:cNvSpPr>
          <p:nvPr>
            <p:ph type="ftr" sz="quarter" idx="11"/>
          </p:nvPr>
        </p:nvSpPr>
        <p:spPr/>
        <p:txBody>
          <a:bodyPr/>
          <a:lstStyle>
            <a:lvl1pPr>
              <a:defRPr/>
            </a:lvl1pPr>
          </a:lstStyle>
          <a:p>
            <a:pPr>
              <a:defRPr/>
            </a:pPr>
            <a:r>
              <a:rPr lang="en-US" smtClean="0"/>
              <a:t>Dr. M M Math and SS &amp; OS Lab members</a:t>
            </a:r>
            <a:endParaRPr lang="en-US"/>
          </a:p>
        </p:txBody>
      </p:sp>
      <p:sp>
        <p:nvSpPr>
          <p:cNvPr id="6" name="Slide Number Placeholder 21"/>
          <p:cNvSpPr>
            <a:spLocks noGrp="1"/>
          </p:cNvSpPr>
          <p:nvPr>
            <p:ph type="sldNum" sz="quarter" idx="12"/>
          </p:nvPr>
        </p:nvSpPr>
        <p:spPr/>
        <p:txBody>
          <a:bodyPr/>
          <a:lstStyle>
            <a:lvl1pPr>
              <a:defRPr/>
            </a:lvl1pPr>
          </a:lstStyle>
          <a:p>
            <a:pPr>
              <a:defRPr/>
            </a:pPr>
            <a:fld id="{C5D12A9F-A738-4CF4-972E-C60CF62ECD0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r>
              <a:rPr lang="en-US" smtClean="0"/>
              <a:t>7/17/2016</a:t>
            </a:r>
            <a:endParaRPr lang="en-US"/>
          </a:p>
        </p:txBody>
      </p:sp>
      <p:sp>
        <p:nvSpPr>
          <p:cNvPr id="5" name="Footer Placeholder 9"/>
          <p:cNvSpPr>
            <a:spLocks noGrp="1"/>
          </p:cNvSpPr>
          <p:nvPr>
            <p:ph type="ftr" sz="quarter" idx="11"/>
          </p:nvPr>
        </p:nvSpPr>
        <p:spPr/>
        <p:txBody>
          <a:bodyPr/>
          <a:lstStyle>
            <a:lvl1pPr>
              <a:defRPr/>
            </a:lvl1pPr>
          </a:lstStyle>
          <a:p>
            <a:pPr>
              <a:defRPr/>
            </a:pPr>
            <a:r>
              <a:rPr lang="en-US" smtClean="0"/>
              <a:t>Dr. M M Math and SS &amp; OS Lab members</a:t>
            </a:r>
            <a:endParaRPr lang="en-US"/>
          </a:p>
        </p:txBody>
      </p:sp>
      <p:sp>
        <p:nvSpPr>
          <p:cNvPr id="6" name="Slide Number Placeholder 21"/>
          <p:cNvSpPr>
            <a:spLocks noGrp="1"/>
          </p:cNvSpPr>
          <p:nvPr>
            <p:ph type="sldNum" sz="quarter" idx="12"/>
          </p:nvPr>
        </p:nvSpPr>
        <p:spPr/>
        <p:txBody>
          <a:bodyPr/>
          <a:lstStyle>
            <a:lvl1pPr>
              <a:defRPr/>
            </a:lvl1pPr>
          </a:lstStyle>
          <a:p>
            <a:pPr>
              <a:defRPr/>
            </a:pPr>
            <a:fld id="{09C41DC6-AAB4-4A32-8353-2752C5892CE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r>
              <a:rPr lang="en-US" smtClean="0"/>
              <a:t>7/17/2016</a:t>
            </a:r>
            <a:endParaRPr lang="en-US"/>
          </a:p>
        </p:txBody>
      </p:sp>
      <p:sp>
        <p:nvSpPr>
          <p:cNvPr id="5" name="Footer Placeholder 9"/>
          <p:cNvSpPr>
            <a:spLocks noGrp="1"/>
          </p:cNvSpPr>
          <p:nvPr>
            <p:ph type="ftr" sz="quarter" idx="11"/>
          </p:nvPr>
        </p:nvSpPr>
        <p:spPr/>
        <p:txBody>
          <a:bodyPr/>
          <a:lstStyle>
            <a:lvl1pPr>
              <a:defRPr/>
            </a:lvl1pPr>
          </a:lstStyle>
          <a:p>
            <a:pPr>
              <a:defRPr/>
            </a:pPr>
            <a:r>
              <a:rPr lang="en-US" smtClean="0"/>
              <a:t>Dr. M M Math and SS &amp; OS Lab members</a:t>
            </a:r>
            <a:endParaRPr lang="en-US"/>
          </a:p>
        </p:txBody>
      </p:sp>
      <p:sp>
        <p:nvSpPr>
          <p:cNvPr id="6" name="Slide Number Placeholder 21"/>
          <p:cNvSpPr>
            <a:spLocks noGrp="1"/>
          </p:cNvSpPr>
          <p:nvPr>
            <p:ph type="sldNum" sz="quarter" idx="12"/>
          </p:nvPr>
        </p:nvSpPr>
        <p:spPr/>
        <p:txBody>
          <a:bodyPr/>
          <a:lstStyle>
            <a:lvl1pPr>
              <a:defRPr/>
            </a:lvl1pPr>
          </a:lstStyle>
          <a:p>
            <a:pPr>
              <a:defRPr/>
            </a:pPr>
            <a:fld id="{BA83777B-9EE5-4B89-BE52-F7A99F3F7A3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6"/>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9"/>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7" name="Oval 8"/>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smtClean="0"/>
              <a:t>Click to edit Master title style</a:t>
            </a:r>
            <a:endParaRPr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8" name="Date Placeholder 3"/>
          <p:cNvSpPr>
            <a:spLocks noGrp="1"/>
          </p:cNvSpPr>
          <p:nvPr>
            <p:ph type="dt" sz="half" idx="10"/>
          </p:nvPr>
        </p:nvSpPr>
        <p:spPr/>
        <p:txBody>
          <a:bodyPr/>
          <a:lstStyle>
            <a:lvl1pPr>
              <a:defRPr/>
            </a:lvl1pPr>
            <a:extLst/>
          </a:lstStyle>
          <a:p>
            <a:pPr>
              <a:defRPr/>
            </a:pPr>
            <a:r>
              <a:rPr lang="en-US" smtClean="0"/>
              <a:t>7/17/2016</a:t>
            </a:r>
            <a:endParaRPr lang="en-US"/>
          </a:p>
        </p:txBody>
      </p:sp>
      <p:sp>
        <p:nvSpPr>
          <p:cNvPr id="9" name="Footer Placeholder 4"/>
          <p:cNvSpPr>
            <a:spLocks noGrp="1"/>
          </p:cNvSpPr>
          <p:nvPr>
            <p:ph type="ftr" sz="quarter" idx="11"/>
          </p:nvPr>
        </p:nvSpPr>
        <p:spPr/>
        <p:txBody>
          <a:bodyPr/>
          <a:lstStyle>
            <a:lvl1pPr>
              <a:defRPr/>
            </a:lvl1pPr>
            <a:extLst/>
          </a:lstStyle>
          <a:p>
            <a:pPr>
              <a:defRPr/>
            </a:pPr>
            <a:r>
              <a:rPr lang="en-US" smtClean="0"/>
              <a:t>Dr. M M Math and SS &amp; OS Lab members</a:t>
            </a:r>
            <a:endParaRPr lang="en-US"/>
          </a:p>
        </p:txBody>
      </p:sp>
      <p:sp>
        <p:nvSpPr>
          <p:cNvPr id="10" name="Slide Number Placeholder 5"/>
          <p:cNvSpPr>
            <a:spLocks noGrp="1"/>
          </p:cNvSpPr>
          <p:nvPr>
            <p:ph type="sldNum" sz="quarter" idx="12"/>
          </p:nvPr>
        </p:nvSpPr>
        <p:spPr/>
        <p:txBody>
          <a:bodyPr/>
          <a:lstStyle>
            <a:lvl1pPr>
              <a:defRPr/>
            </a:lvl1pPr>
            <a:extLst/>
          </a:lstStyle>
          <a:p>
            <a:pPr>
              <a:defRPr/>
            </a:pPr>
            <a:fld id="{70756486-F3B8-4256-9ACF-8479C1A1232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r>
              <a:rPr lang="en-US" smtClean="0"/>
              <a:t>7/17/2016</a:t>
            </a:r>
            <a:endParaRPr lang="en-US"/>
          </a:p>
        </p:txBody>
      </p:sp>
      <p:sp>
        <p:nvSpPr>
          <p:cNvPr id="6" name="Footer Placeholder 9"/>
          <p:cNvSpPr>
            <a:spLocks noGrp="1"/>
          </p:cNvSpPr>
          <p:nvPr>
            <p:ph type="ftr" sz="quarter" idx="11"/>
          </p:nvPr>
        </p:nvSpPr>
        <p:spPr/>
        <p:txBody>
          <a:bodyPr/>
          <a:lstStyle>
            <a:lvl1pPr>
              <a:defRPr/>
            </a:lvl1pPr>
          </a:lstStyle>
          <a:p>
            <a:pPr>
              <a:defRPr/>
            </a:pPr>
            <a:r>
              <a:rPr lang="en-US" smtClean="0"/>
              <a:t>Dr. M M Math and SS &amp; OS Lab members</a:t>
            </a:r>
            <a:endParaRPr lang="en-US"/>
          </a:p>
        </p:txBody>
      </p:sp>
      <p:sp>
        <p:nvSpPr>
          <p:cNvPr id="7" name="Slide Number Placeholder 21"/>
          <p:cNvSpPr>
            <a:spLocks noGrp="1"/>
          </p:cNvSpPr>
          <p:nvPr>
            <p:ph type="sldNum" sz="quarter" idx="12"/>
          </p:nvPr>
        </p:nvSpPr>
        <p:spPr/>
        <p:txBody>
          <a:bodyPr/>
          <a:lstStyle>
            <a:lvl1pPr>
              <a:defRPr/>
            </a:lvl1pPr>
          </a:lstStyle>
          <a:p>
            <a:pPr>
              <a:defRPr/>
            </a:pPr>
            <a:fld id="{7AFF5214-0B09-4AB5-A420-11C170C168D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r>
              <a:rPr lang="en-US" smtClean="0"/>
              <a:t>7/17/2016</a:t>
            </a:r>
            <a:endParaRPr lang="en-US"/>
          </a:p>
        </p:txBody>
      </p:sp>
      <p:sp>
        <p:nvSpPr>
          <p:cNvPr id="8" name="Footer Placeholder 7"/>
          <p:cNvSpPr>
            <a:spLocks noGrp="1"/>
          </p:cNvSpPr>
          <p:nvPr>
            <p:ph type="ftr" sz="quarter" idx="11"/>
          </p:nvPr>
        </p:nvSpPr>
        <p:spPr/>
        <p:txBody>
          <a:bodyPr/>
          <a:lstStyle>
            <a:lvl1pPr>
              <a:defRPr/>
            </a:lvl1pPr>
            <a:extLst/>
          </a:lstStyle>
          <a:p>
            <a:pPr>
              <a:defRPr/>
            </a:pPr>
            <a:r>
              <a:rPr lang="en-US" smtClean="0"/>
              <a:t>Dr. M M Math and SS &amp; OS Lab members</a:t>
            </a: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754C1550-D0A8-4C51-9A31-EDC0E331F8C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r>
              <a:rPr lang="en-US" smtClean="0"/>
              <a:t>7/17/2016</a:t>
            </a:r>
            <a:endParaRPr lang="en-US"/>
          </a:p>
        </p:txBody>
      </p:sp>
      <p:sp>
        <p:nvSpPr>
          <p:cNvPr id="4" name="Footer Placeholder 9"/>
          <p:cNvSpPr>
            <a:spLocks noGrp="1"/>
          </p:cNvSpPr>
          <p:nvPr>
            <p:ph type="ftr" sz="quarter" idx="11"/>
          </p:nvPr>
        </p:nvSpPr>
        <p:spPr/>
        <p:txBody>
          <a:bodyPr/>
          <a:lstStyle>
            <a:lvl1pPr>
              <a:defRPr/>
            </a:lvl1pPr>
          </a:lstStyle>
          <a:p>
            <a:pPr>
              <a:defRPr/>
            </a:pPr>
            <a:r>
              <a:rPr lang="en-US" smtClean="0"/>
              <a:t>Dr. M M Math and SS &amp; OS Lab members</a:t>
            </a:r>
            <a:endParaRPr lang="en-US"/>
          </a:p>
        </p:txBody>
      </p:sp>
      <p:sp>
        <p:nvSpPr>
          <p:cNvPr id="5" name="Slide Number Placeholder 21"/>
          <p:cNvSpPr>
            <a:spLocks noGrp="1"/>
          </p:cNvSpPr>
          <p:nvPr>
            <p:ph type="sldNum" sz="quarter" idx="12"/>
          </p:nvPr>
        </p:nvSpPr>
        <p:spPr/>
        <p:txBody>
          <a:bodyPr/>
          <a:lstStyle>
            <a:lvl1pPr>
              <a:defRPr/>
            </a:lvl1pPr>
          </a:lstStyle>
          <a:p>
            <a:pPr>
              <a:defRPr/>
            </a:pPr>
            <a:fld id="{6025842B-3993-4E51-8029-DE821254033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Rectangle 5"/>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4" name="Date Placeholder 1"/>
          <p:cNvSpPr>
            <a:spLocks noGrp="1"/>
          </p:cNvSpPr>
          <p:nvPr>
            <p:ph type="dt" sz="half" idx="10"/>
          </p:nvPr>
        </p:nvSpPr>
        <p:spPr/>
        <p:txBody>
          <a:bodyPr/>
          <a:lstStyle>
            <a:lvl1pPr>
              <a:defRPr/>
            </a:lvl1pPr>
            <a:extLst/>
          </a:lstStyle>
          <a:p>
            <a:pPr>
              <a:defRPr/>
            </a:pPr>
            <a:r>
              <a:rPr lang="en-US" smtClean="0"/>
              <a:t>7/17/2016</a:t>
            </a:r>
            <a:endParaRPr lang="en-US"/>
          </a:p>
        </p:txBody>
      </p:sp>
      <p:sp>
        <p:nvSpPr>
          <p:cNvPr id="5" name="Footer Placeholder 2"/>
          <p:cNvSpPr>
            <a:spLocks noGrp="1"/>
          </p:cNvSpPr>
          <p:nvPr>
            <p:ph type="ftr" sz="quarter" idx="11"/>
          </p:nvPr>
        </p:nvSpPr>
        <p:spPr/>
        <p:txBody>
          <a:bodyPr/>
          <a:lstStyle>
            <a:lvl1pPr>
              <a:defRPr/>
            </a:lvl1pPr>
            <a:extLst/>
          </a:lstStyle>
          <a:p>
            <a:pPr>
              <a:defRPr/>
            </a:pPr>
            <a:r>
              <a:rPr lang="en-US" smtClean="0"/>
              <a:t>Dr. M M Math and SS &amp; OS Lab members</a:t>
            </a:r>
            <a:endParaRPr lang="en-US"/>
          </a:p>
        </p:txBody>
      </p:sp>
      <p:sp>
        <p:nvSpPr>
          <p:cNvPr id="6" name="Slide Number Placeholder 3"/>
          <p:cNvSpPr>
            <a:spLocks noGrp="1"/>
          </p:cNvSpPr>
          <p:nvPr>
            <p:ph type="sldNum" sz="quarter" idx="12"/>
          </p:nvPr>
        </p:nvSpPr>
        <p:spPr/>
        <p:txBody>
          <a:bodyPr/>
          <a:lstStyle>
            <a:lvl1pPr>
              <a:defRPr/>
            </a:lvl1pPr>
            <a:extLst/>
          </a:lstStyle>
          <a:p>
            <a:pPr>
              <a:defRPr/>
            </a:pPr>
            <a:fld id="{4C346872-560F-46E2-9C91-B350D7555FA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r>
              <a:rPr lang="en-US" smtClean="0"/>
              <a:t>7/17/2016</a:t>
            </a:r>
            <a:endParaRPr lang="en-US"/>
          </a:p>
        </p:txBody>
      </p:sp>
      <p:sp>
        <p:nvSpPr>
          <p:cNvPr id="6" name="Footer Placeholder 5"/>
          <p:cNvSpPr>
            <a:spLocks noGrp="1"/>
          </p:cNvSpPr>
          <p:nvPr>
            <p:ph type="ftr" sz="quarter" idx="11"/>
          </p:nvPr>
        </p:nvSpPr>
        <p:spPr/>
        <p:txBody>
          <a:bodyPr/>
          <a:lstStyle>
            <a:lvl1pPr>
              <a:defRPr/>
            </a:lvl1pPr>
            <a:extLst/>
          </a:lstStyle>
          <a:p>
            <a:pPr>
              <a:defRPr/>
            </a:pPr>
            <a:r>
              <a:rPr lang="en-US" smtClean="0"/>
              <a:t>Dr. M M Math and SS &amp; OS Lab members</a:t>
            </a: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786970C6-6216-482A-9341-3CDC9CE4A57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endParaRPr>
          </a:p>
        </p:txBody>
      </p:sp>
      <p:sp>
        <p:nvSpPr>
          <p:cNvPr id="6" name="Flowchart: Process 8"/>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Flowchart: Process 9"/>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smtClean="0"/>
              <a:t>Click to edit Master title style</a:t>
            </a:r>
            <a:endParaRPr lang="en-US"/>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extLst/>
          </a:lstStyle>
          <a:p>
            <a:pPr>
              <a:defRPr/>
            </a:pPr>
            <a:r>
              <a:rPr lang="en-US" smtClean="0"/>
              <a:t>7/17/2016</a:t>
            </a:r>
            <a:endParaRPr lang="en-US"/>
          </a:p>
        </p:txBody>
      </p:sp>
      <p:sp>
        <p:nvSpPr>
          <p:cNvPr id="9" name="Footer Placeholder 5"/>
          <p:cNvSpPr>
            <a:spLocks noGrp="1"/>
          </p:cNvSpPr>
          <p:nvPr>
            <p:ph type="ftr" sz="quarter" idx="11"/>
          </p:nvPr>
        </p:nvSpPr>
        <p:spPr/>
        <p:txBody>
          <a:bodyPr/>
          <a:lstStyle>
            <a:lvl1pPr>
              <a:defRPr/>
            </a:lvl1pPr>
            <a:extLst/>
          </a:lstStyle>
          <a:p>
            <a:pPr>
              <a:defRPr/>
            </a:pPr>
            <a:r>
              <a:rPr lang="en-US" smtClean="0"/>
              <a:t>Dr. M M Math and SS &amp; OS Lab members</a:t>
            </a:r>
            <a:endParaRPr lang="en-US"/>
          </a:p>
        </p:txBody>
      </p:sp>
      <p:sp>
        <p:nvSpPr>
          <p:cNvPr id="10" name="Slide Number Placeholder 6"/>
          <p:cNvSpPr>
            <a:spLocks noGrp="1"/>
          </p:cNvSpPr>
          <p:nvPr>
            <p:ph type="sldNum" sz="quarter" idx="12"/>
          </p:nvPr>
        </p:nvSpPr>
        <p:spPr/>
        <p:txBody>
          <a:bodyPr/>
          <a:lstStyle>
            <a:lvl1pPr>
              <a:defRPr/>
            </a:lvl1pPr>
            <a:extLst/>
          </a:lstStyle>
          <a:p>
            <a:pPr>
              <a:defRPr/>
            </a:pPr>
            <a:fld id="{B89C4889-C8FB-46F8-BAE4-C668FDCF391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Oval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extLst/>
          </a:lstStyle>
          <a:p>
            <a:r>
              <a:rPr lang="en-US" smtClean="0"/>
              <a:t>Click to edit Master title style</a:t>
            </a:r>
            <a:endParaRPr lang="en-US"/>
          </a:p>
        </p:txBody>
      </p:sp>
      <p:sp>
        <p:nvSpPr>
          <p:cNvPr id="1033" name="Text Placeholder 8"/>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smtClean="0">
                <a:solidFill>
                  <a:schemeClr val="bg2">
                    <a:shade val="50000"/>
                    <a:satMod val="200000"/>
                  </a:schemeClr>
                </a:solidFill>
                <a:latin typeface="+mn-lt"/>
              </a:defRPr>
            </a:lvl1pPr>
            <a:extLst/>
          </a:lstStyle>
          <a:p>
            <a:pPr>
              <a:defRPr/>
            </a:pPr>
            <a:r>
              <a:rPr lang="en-US" smtClean="0"/>
              <a:t>7/17/2016</a:t>
            </a:r>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smtClean="0">
                <a:solidFill>
                  <a:schemeClr val="bg2">
                    <a:shade val="50000"/>
                    <a:satMod val="200000"/>
                  </a:schemeClr>
                </a:solidFill>
                <a:effectLst/>
                <a:latin typeface="+mn-lt"/>
              </a:defRPr>
            </a:lvl1pPr>
            <a:extLst/>
          </a:lstStyle>
          <a:p>
            <a:pPr>
              <a:defRPr/>
            </a:pPr>
            <a:r>
              <a:rPr lang="en-US" smtClean="0"/>
              <a:t>Dr. M M Math and SS &amp; OS Lab members</a:t>
            </a:r>
            <a:endParaRPr lang="en-US"/>
          </a:p>
        </p:txBody>
      </p:sp>
      <p:sp>
        <p:nvSpPr>
          <p:cNvPr id="22" name="Slide Number Placeholder 21"/>
          <p:cNvSpPr>
            <a:spLocks noGrp="1"/>
          </p:cNvSpPr>
          <p:nvPr>
            <p:ph type="sldNum" sz="quarter" idx="4"/>
          </p:nvPr>
        </p:nvSpPr>
        <p:spPr>
          <a:xfrm>
            <a:off x="8613775" y="6305550"/>
            <a:ext cx="457200" cy="476250"/>
          </a:xfrm>
          <a:prstGeom prst="rect">
            <a:avLst/>
          </a:prstGeom>
        </p:spPr>
        <p:txBody>
          <a:bodyPr anchor="b"/>
          <a:lstStyle>
            <a:lvl1pPr algn="ctr" eaLnBrk="1" fontAlgn="auto" latinLnBrk="0" hangingPunct="1">
              <a:spcBef>
                <a:spcPts val="0"/>
              </a:spcBef>
              <a:spcAft>
                <a:spcPts val="0"/>
              </a:spcAft>
              <a:defRPr kumimoji="0" sz="1200" smtClean="0">
                <a:solidFill>
                  <a:schemeClr val="bg2">
                    <a:shade val="50000"/>
                    <a:satMod val="200000"/>
                  </a:schemeClr>
                </a:solidFill>
                <a:effectLst/>
                <a:latin typeface="+mn-lt"/>
              </a:defRPr>
            </a:lvl1pPr>
            <a:extLst/>
          </a:lstStyle>
          <a:p>
            <a:pPr>
              <a:defRPr/>
            </a:pPr>
            <a:fld id="{318152DE-AB7E-47DA-8FB5-96A48DA6EA9C}" type="slidenum">
              <a:rPr lang="en-US"/>
              <a:pPr>
                <a:defRPr/>
              </a:pPr>
              <a:t>‹#›</a:t>
            </a:fld>
            <a:endParaRPr lang="en-US"/>
          </a:p>
        </p:txBody>
      </p:sp>
      <p:sp>
        <p:nvSpPr>
          <p:cNvPr id="15" name="Rectangle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684" r:id="rId1"/>
    <p:sldLayoutId id="2147483683" r:id="rId2"/>
    <p:sldLayoutId id="2147483685" r:id="rId3"/>
    <p:sldLayoutId id="2147483682" r:id="rId4"/>
    <p:sldLayoutId id="2147483686" r:id="rId5"/>
    <p:sldLayoutId id="2147483681" r:id="rId6"/>
    <p:sldLayoutId id="2147483687" r:id="rId7"/>
    <p:sldLayoutId id="2147483688" r:id="rId8"/>
    <p:sldLayoutId id="2147483689" r:id="rId9"/>
    <p:sldLayoutId id="2147483680" r:id="rId10"/>
    <p:sldLayoutId id="2147483679" r:id="rId11"/>
  </p:sldLayoutIdLst>
  <p:hf hdr="0"/>
  <p:txStyles>
    <p:titleStyle>
      <a:lvl1pPr algn="l" rtl="0" fontAlgn="base">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fontAlgn="base">
        <a:spcBef>
          <a:spcPct val="0"/>
        </a:spcBef>
        <a:spcAft>
          <a:spcPct val="0"/>
        </a:spcAft>
        <a:defRPr sz="4300">
          <a:solidFill>
            <a:srgbClr val="572314"/>
          </a:solidFill>
          <a:latin typeface="Gill Sans MT" pitchFamily="34" charset="0"/>
        </a:defRPr>
      </a:lvl2pPr>
      <a:lvl3pPr algn="l" rtl="0" fontAlgn="base">
        <a:spcBef>
          <a:spcPct val="0"/>
        </a:spcBef>
        <a:spcAft>
          <a:spcPct val="0"/>
        </a:spcAft>
        <a:defRPr sz="4300">
          <a:solidFill>
            <a:srgbClr val="572314"/>
          </a:solidFill>
          <a:latin typeface="Gill Sans MT" pitchFamily="34" charset="0"/>
        </a:defRPr>
      </a:lvl3pPr>
      <a:lvl4pPr algn="l" rtl="0" fontAlgn="base">
        <a:spcBef>
          <a:spcPct val="0"/>
        </a:spcBef>
        <a:spcAft>
          <a:spcPct val="0"/>
        </a:spcAft>
        <a:defRPr sz="4300">
          <a:solidFill>
            <a:srgbClr val="572314"/>
          </a:solidFill>
          <a:latin typeface="Gill Sans MT" pitchFamily="34" charset="0"/>
        </a:defRPr>
      </a:lvl4pPr>
      <a:lvl5pPr algn="l" rtl="0" fontAlgn="base">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p:titleStyle>
    <p:bodyStyle>
      <a:lvl1pPr marL="365125" indent="-282575" algn="l" rtl="0" fontAlgn="base">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fontAlgn="base">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fontAlgn="base">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fontAlgn="base">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fontAlgn="base">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925" y="360363"/>
            <a:ext cx="7407275" cy="1471612"/>
          </a:xfrm>
        </p:spPr>
        <p:txBody>
          <a:bodyPr/>
          <a:lstStyle/>
          <a:p>
            <a:pPr fontAlgn="auto">
              <a:spcAft>
                <a:spcPts val="0"/>
              </a:spcAft>
              <a:defRPr/>
            </a:pPr>
            <a:r>
              <a:rPr lang="en-US" dirty="0" smtClean="0">
                <a:solidFill>
                  <a:schemeClr val="tx2">
                    <a:satMod val="130000"/>
                  </a:schemeClr>
                </a:solidFill>
              </a:rPr>
              <a:t> </a:t>
            </a:r>
            <a:r>
              <a:rPr lang="en-US" dirty="0" err="1" smtClean="0">
                <a:solidFill>
                  <a:schemeClr val="tx2">
                    <a:satMod val="130000"/>
                  </a:schemeClr>
                </a:solidFill>
              </a:rPr>
              <a:t>Yacc</a:t>
            </a:r>
            <a:r>
              <a:rPr lang="en-US" dirty="0" smtClean="0">
                <a:solidFill>
                  <a:schemeClr val="tx2">
                    <a:satMod val="130000"/>
                  </a:schemeClr>
                </a:solidFill>
              </a:rPr>
              <a:t> Programming</a:t>
            </a:r>
            <a:endParaRPr lang="en-US" dirty="0">
              <a:solidFill>
                <a:schemeClr val="tx2">
                  <a:satMod val="130000"/>
                </a:schemeClr>
              </a:solidFill>
            </a:endParaRPr>
          </a:p>
        </p:txBody>
      </p:sp>
      <p:sp>
        <p:nvSpPr>
          <p:cNvPr id="3" name="Subtitle 2"/>
          <p:cNvSpPr>
            <a:spLocks noGrp="1"/>
          </p:cNvSpPr>
          <p:nvPr>
            <p:ph type="subTitle" idx="1"/>
          </p:nvPr>
        </p:nvSpPr>
        <p:spPr>
          <a:xfrm>
            <a:off x="1431925" y="4876800"/>
            <a:ext cx="7407275" cy="1066800"/>
          </a:xfrm>
        </p:spPr>
        <p:txBody>
          <a:bodyPr>
            <a:noAutofit/>
          </a:bodyPr>
          <a:lstStyle/>
          <a:p>
            <a:pPr fontAlgn="auto">
              <a:lnSpc>
                <a:spcPct val="150000"/>
              </a:lnSpc>
              <a:spcAft>
                <a:spcPts val="0"/>
              </a:spcAft>
              <a:buFont typeface="Wingdings 2"/>
              <a:buNone/>
              <a:defRPr/>
            </a:pPr>
            <a:r>
              <a:rPr lang="en-US" sz="2200" b="1" dirty="0" smtClean="0">
                <a:latin typeface="Times New Roman" pitchFamily="18" charset="0"/>
                <a:cs typeface="Times New Roman" pitchFamily="18" charset="0"/>
              </a:rPr>
              <a:t>By  Dr. M </a:t>
            </a:r>
            <a:r>
              <a:rPr lang="en-US" sz="2200" b="1" dirty="0" err="1" smtClean="0">
                <a:latin typeface="Times New Roman" pitchFamily="18" charset="0"/>
                <a:cs typeface="Times New Roman" pitchFamily="18" charset="0"/>
              </a:rPr>
              <a:t>M</a:t>
            </a:r>
            <a:r>
              <a:rPr lang="en-US" sz="2200" b="1" dirty="0" smtClean="0">
                <a:latin typeface="Times New Roman" pitchFamily="18" charset="0"/>
                <a:cs typeface="Times New Roman" pitchFamily="18" charset="0"/>
              </a:rPr>
              <a:t> Math, Professor , Department of CSE, GIT, </a:t>
            </a:r>
            <a:r>
              <a:rPr lang="en-US" sz="2200" b="1" dirty="0" err="1" smtClean="0">
                <a:latin typeface="Times New Roman" pitchFamily="18" charset="0"/>
                <a:cs typeface="Times New Roman" pitchFamily="18" charset="0"/>
              </a:rPr>
              <a:t>Belagavi</a:t>
            </a:r>
            <a:endParaRPr lang="en-US" sz="22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4"/>
          <p:cNvSpPr>
            <a:spLocks noGrp="1"/>
          </p:cNvSpPr>
          <p:nvPr>
            <p:ph type="ftr" sz="quarter" idx="11"/>
          </p:nvPr>
        </p:nvSpPr>
        <p:spPr/>
        <p:txBody>
          <a:bodyPr/>
          <a:lstStyle/>
          <a:p>
            <a:r>
              <a:rPr lang="en-US" altLang="zh-TW"/>
              <a:t>PLLab, NTHU,Cs2403 Programming Languages</a:t>
            </a:r>
          </a:p>
        </p:txBody>
      </p:sp>
      <p:sp>
        <p:nvSpPr>
          <p:cNvPr id="19" name="Slide Number Placeholder 5"/>
          <p:cNvSpPr>
            <a:spLocks noGrp="1"/>
          </p:cNvSpPr>
          <p:nvPr>
            <p:ph type="sldNum" sz="quarter" idx="12"/>
          </p:nvPr>
        </p:nvSpPr>
        <p:spPr/>
        <p:txBody>
          <a:bodyPr/>
          <a:lstStyle/>
          <a:p>
            <a:fld id="{8E8C7D27-5091-4A83-AE12-F253B713A288}" type="slidenum">
              <a:rPr lang="en-US" altLang="zh-TW"/>
              <a:pPr/>
              <a:t>10</a:t>
            </a:fld>
            <a:endParaRPr lang="en-US" altLang="zh-TW"/>
          </a:p>
        </p:txBody>
      </p:sp>
      <p:sp>
        <p:nvSpPr>
          <p:cNvPr id="16386" name="Rectangle 2"/>
          <p:cNvSpPr>
            <a:spLocks noGrp="1" noChangeArrowheads="1"/>
          </p:cNvSpPr>
          <p:nvPr>
            <p:ph type="title"/>
          </p:nvPr>
        </p:nvSpPr>
        <p:spPr>
          <a:xfrm>
            <a:off x="1435100" y="274638"/>
            <a:ext cx="7499350" cy="334962"/>
          </a:xfrm>
        </p:spPr>
        <p:txBody>
          <a:bodyPr>
            <a:normAutofit fontScale="90000"/>
          </a:bodyPr>
          <a:lstStyle/>
          <a:p>
            <a:r>
              <a:rPr lang="en-US" altLang="zh-TW" dirty="0" smtClean="0"/>
              <a:t>Running a YACC program</a:t>
            </a:r>
            <a:endParaRPr lang="en-US" altLang="zh-TW" dirty="0"/>
          </a:p>
        </p:txBody>
      </p:sp>
      <p:sp>
        <p:nvSpPr>
          <p:cNvPr id="16388" name="Rectangle 4"/>
          <p:cNvSpPr>
            <a:spLocks noChangeArrowheads="1"/>
          </p:cNvSpPr>
          <p:nvPr/>
        </p:nvSpPr>
        <p:spPr bwMode="auto">
          <a:xfrm>
            <a:off x="3132138" y="2276475"/>
            <a:ext cx="2808287" cy="6477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altLang="zh-TW" sz="3200" dirty="0" err="1" smtClean="0">
                <a:solidFill>
                  <a:schemeClr val="bg1"/>
                </a:solidFill>
              </a:rPr>
              <a:t>Lex</a:t>
            </a:r>
            <a:r>
              <a:rPr lang="en-US" altLang="zh-TW" sz="3200" dirty="0" smtClean="0">
                <a:solidFill>
                  <a:schemeClr val="bg1"/>
                </a:solidFill>
              </a:rPr>
              <a:t> </a:t>
            </a:r>
            <a:endParaRPr lang="en-US" altLang="zh-TW" sz="3200" dirty="0">
              <a:solidFill>
                <a:schemeClr val="bg1"/>
              </a:solidFill>
            </a:endParaRPr>
          </a:p>
        </p:txBody>
      </p:sp>
      <p:sp>
        <p:nvSpPr>
          <p:cNvPr id="16390" name="Rectangle 6"/>
          <p:cNvSpPr>
            <a:spLocks noChangeArrowheads="1"/>
          </p:cNvSpPr>
          <p:nvPr/>
        </p:nvSpPr>
        <p:spPr bwMode="auto">
          <a:xfrm>
            <a:off x="3132138" y="3429000"/>
            <a:ext cx="2808287" cy="6477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altLang="zh-TW" sz="3200" dirty="0">
                <a:solidFill>
                  <a:schemeClr val="bg1"/>
                </a:solidFill>
              </a:rPr>
              <a:t>C compiler</a:t>
            </a:r>
          </a:p>
        </p:txBody>
      </p:sp>
      <p:sp>
        <p:nvSpPr>
          <p:cNvPr id="16391" name="Rectangle 7"/>
          <p:cNvSpPr>
            <a:spLocks noChangeArrowheads="1"/>
          </p:cNvSpPr>
          <p:nvPr/>
        </p:nvSpPr>
        <p:spPr bwMode="auto">
          <a:xfrm>
            <a:off x="3132138" y="4581525"/>
            <a:ext cx="2808287" cy="647700"/>
          </a:xfrm>
          <a:prstGeom prst="rect">
            <a:avLst/>
          </a:prstGeom>
          <a:solidFill>
            <a:schemeClr val="accent1"/>
          </a:solidFill>
          <a:ln w="9525">
            <a:solidFill>
              <a:schemeClr val="tx1"/>
            </a:solidFill>
            <a:miter lim="800000"/>
            <a:headEnd/>
            <a:tailEnd/>
          </a:ln>
          <a:effectLst/>
        </p:spPr>
        <p:txBody>
          <a:bodyPr wrap="none" anchor="ctr"/>
          <a:lstStyle/>
          <a:p>
            <a:pPr algn="ctr" eaLnBrk="1" hangingPunct="1"/>
            <a:r>
              <a:rPr lang="en-US" altLang="zh-TW" sz="3200" dirty="0" err="1">
                <a:solidFill>
                  <a:schemeClr val="bg1"/>
                </a:solidFill>
              </a:rPr>
              <a:t>a.out</a:t>
            </a:r>
            <a:endParaRPr lang="en-US" altLang="zh-TW" sz="3200" dirty="0">
              <a:solidFill>
                <a:schemeClr val="bg1"/>
              </a:solidFill>
            </a:endParaRPr>
          </a:p>
        </p:txBody>
      </p:sp>
      <p:sp>
        <p:nvSpPr>
          <p:cNvPr id="16392" name="Text Box 8"/>
          <p:cNvSpPr txBox="1">
            <a:spLocks noChangeArrowheads="1"/>
          </p:cNvSpPr>
          <p:nvPr/>
        </p:nvSpPr>
        <p:spPr bwMode="auto">
          <a:xfrm>
            <a:off x="466725" y="2133600"/>
            <a:ext cx="1944688" cy="946150"/>
          </a:xfrm>
          <a:prstGeom prst="rect">
            <a:avLst/>
          </a:prstGeom>
          <a:noFill/>
          <a:ln w="9525">
            <a:noFill/>
            <a:miter lim="800000"/>
            <a:headEnd/>
            <a:tailEnd/>
          </a:ln>
          <a:effectLst/>
        </p:spPr>
        <p:txBody>
          <a:bodyPr>
            <a:spAutoFit/>
          </a:bodyPr>
          <a:lstStyle/>
          <a:p>
            <a:pPr algn="ctr" eaLnBrk="1" hangingPunct="1">
              <a:spcBef>
                <a:spcPct val="50000"/>
              </a:spcBef>
            </a:pPr>
            <a:r>
              <a:rPr lang="en-US" altLang="zh-TW" sz="2800" dirty="0" err="1">
                <a:solidFill>
                  <a:srgbClr val="C00000"/>
                </a:solidFill>
              </a:rPr>
              <a:t>Lex</a:t>
            </a:r>
            <a:r>
              <a:rPr lang="en-US" altLang="zh-TW" sz="2800" dirty="0">
                <a:solidFill>
                  <a:srgbClr val="C00000"/>
                </a:solidFill>
              </a:rPr>
              <a:t> source program</a:t>
            </a:r>
          </a:p>
        </p:txBody>
      </p:sp>
      <p:sp>
        <p:nvSpPr>
          <p:cNvPr id="16393" name="Text Box 9"/>
          <p:cNvSpPr txBox="1">
            <a:spLocks noChangeArrowheads="1"/>
          </p:cNvSpPr>
          <p:nvPr/>
        </p:nvSpPr>
        <p:spPr bwMode="auto">
          <a:xfrm>
            <a:off x="539750" y="3429000"/>
            <a:ext cx="2089150" cy="519113"/>
          </a:xfrm>
          <a:prstGeom prst="rect">
            <a:avLst/>
          </a:prstGeom>
          <a:noFill/>
          <a:ln w="9525">
            <a:noFill/>
            <a:miter lim="800000"/>
            <a:headEnd/>
            <a:tailEnd/>
          </a:ln>
          <a:effectLst/>
        </p:spPr>
        <p:txBody>
          <a:bodyPr>
            <a:spAutoFit/>
          </a:bodyPr>
          <a:lstStyle/>
          <a:p>
            <a:pPr algn="ctr" eaLnBrk="1" hangingPunct="1">
              <a:spcBef>
                <a:spcPct val="50000"/>
              </a:spcBef>
            </a:pPr>
            <a:r>
              <a:rPr lang="en-US" altLang="zh-TW" sz="2800" dirty="0" err="1">
                <a:solidFill>
                  <a:srgbClr val="C00000"/>
                </a:solidFill>
              </a:rPr>
              <a:t>lex.yy.c</a:t>
            </a:r>
            <a:endParaRPr lang="en-US" altLang="zh-TW" sz="2800" dirty="0">
              <a:solidFill>
                <a:srgbClr val="C00000"/>
              </a:solidFill>
            </a:endParaRPr>
          </a:p>
        </p:txBody>
      </p:sp>
      <p:sp>
        <p:nvSpPr>
          <p:cNvPr id="16394" name="Text Box 10"/>
          <p:cNvSpPr txBox="1">
            <a:spLocks noChangeArrowheads="1"/>
          </p:cNvSpPr>
          <p:nvPr/>
        </p:nvSpPr>
        <p:spPr bwMode="auto">
          <a:xfrm>
            <a:off x="539750" y="4652963"/>
            <a:ext cx="2089150" cy="519112"/>
          </a:xfrm>
          <a:prstGeom prst="rect">
            <a:avLst/>
          </a:prstGeom>
          <a:noFill/>
          <a:ln w="9525">
            <a:noFill/>
            <a:miter lim="800000"/>
            <a:headEnd/>
            <a:tailEnd/>
          </a:ln>
          <a:effectLst/>
        </p:spPr>
        <p:txBody>
          <a:bodyPr>
            <a:spAutoFit/>
          </a:bodyPr>
          <a:lstStyle/>
          <a:p>
            <a:pPr algn="ctr" eaLnBrk="1" hangingPunct="1">
              <a:spcBef>
                <a:spcPct val="50000"/>
              </a:spcBef>
            </a:pPr>
            <a:r>
              <a:rPr lang="en-US" altLang="zh-TW" sz="2800" dirty="0">
                <a:solidFill>
                  <a:srgbClr val="C00000"/>
                </a:solidFill>
              </a:rPr>
              <a:t>input</a:t>
            </a:r>
          </a:p>
        </p:txBody>
      </p:sp>
      <p:sp>
        <p:nvSpPr>
          <p:cNvPr id="16398" name="Text Box 14"/>
          <p:cNvSpPr txBox="1">
            <a:spLocks noChangeArrowheads="1"/>
          </p:cNvSpPr>
          <p:nvPr/>
        </p:nvSpPr>
        <p:spPr bwMode="auto">
          <a:xfrm>
            <a:off x="6443663" y="2276475"/>
            <a:ext cx="1944687" cy="519113"/>
          </a:xfrm>
          <a:prstGeom prst="rect">
            <a:avLst/>
          </a:prstGeom>
          <a:noFill/>
          <a:ln w="9525">
            <a:noFill/>
            <a:miter lim="800000"/>
            <a:headEnd/>
            <a:tailEnd/>
          </a:ln>
          <a:effectLst/>
        </p:spPr>
        <p:txBody>
          <a:bodyPr>
            <a:spAutoFit/>
          </a:bodyPr>
          <a:lstStyle/>
          <a:p>
            <a:pPr algn="ctr" eaLnBrk="1" hangingPunct="1">
              <a:spcBef>
                <a:spcPct val="50000"/>
              </a:spcBef>
            </a:pPr>
            <a:r>
              <a:rPr lang="en-US" altLang="zh-TW" sz="2800" dirty="0" err="1">
                <a:solidFill>
                  <a:srgbClr val="C00000"/>
                </a:solidFill>
              </a:rPr>
              <a:t>lex.yy.c</a:t>
            </a:r>
            <a:endParaRPr lang="en-US" altLang="zh-TW" sz="2800" dirty="0">
              <a:solidFill>
                <a:srgbClr val="C00000"/>
              </a:solidFill>
            </a:endParaRPr>
          </a:p>
        </p:txBody>
      </p:sp>
      <p:sp>
        <p:nvSpPr>
          <p:cNvPr id="16399" name="Text Box 15"/>
          <p:cNvSpPr txBox="1">
            <a:spLocks noChangeArrowheads="1"/>
          </p:cNvSpPr>
          <p:nvPr/>
        </p:nvSpPr>
        <p:spPr bwMode="auto">
          <a:xfrm>
            <a:off x="6445250" y="3429000"/>
            <a:ext cx="2089150" cy="519113"/>
          </a:xfrm>
          <a:prstGeom prst="rect">
            <a:avLst/>
          </a:prstGeom>
          <a:noFill/>
          <a:ln w="9525">
            <a:noFill/>
            <a:miter lim="800000"/>
            <a:headEnd/>
            <a:tailEnd/>
          </a:ln>
          <a:effectLst/>
        </p:spPr>
        <p:txBody>
          <a:bodyPr>
            <a:spAutoFit/>
          </a:bodyPr>
          <a:lstStyle/>
          <a:p>
            <a:pPr algn="ctr" eaLnBrk="1" hangingPunct="1">
              <a:spcBef>
                <a:spcPct val="50000"/>
              </a:spcBef>
            </a:pPr>
            <a:r>
              <a:rPr lang="en-US" altLang="zh-TW" sz="2800" dirty="0" err="1">
                <a:solidFill>
                  <a:srgbClr val="C00000"/>
                </a:solidFill>
              </a:rPr>
              <a:t>a.out</a:t>
            </a:r>
            <a:endParaRPr lang="en-US" altLang="zh-TW" sz="2800" dirty="0">
              <a:solidFill>
                <a:srgbClr val="C00000"/>
              </a:solidFill>
            </a:endParaRPr>
          </a:p>
        </p:txBody>
      </p:sp>
      <p:sp>
        <p:nvSpPr>
          <p:cNvPr id="16400" name="Text Box 16"/>
          <p:cNvSpPr txBox="1">
            <a:spLocks noChangeArrowheads="1"/>
          </p:cNvSpPr>
          <p:nvPr/>
        </p:nvSpPr>
        <p:spPr bwMode="auto">
          <a:xfrm>
            <a:off x="6445250" y="4652963"/>
            <a:ext cx="2470150" cy="1384995"/>
          </a:xfrm>
          <a:prstGeom prst="rect">
            <a:avLst/>
          </a:prstGeom>
          <a:noFill/>
          <a:ln w="9525">
            <a:noFill/>
            <a:miter lim="800000"/>
            <a:headEnd/>
            <a:tailEnd/>
          </a:ln>
          <a:effectLst/>
        </p:spPr>
        <p:txBody>
          <a:bodyPr wrap="square">
            <a:spAutoFit/>
          </a:bodyPr>
          <a:lstStyle/>
          <a:p>
            <a:pPr algn="ctr" eaLnBrk="1" hangingPunct="1">
              <a:spcBef>
                <a:spcPct val="50000"/>
              </a:spcBef>
            </a:pPr>
            <a:r>
              <a:rPr lang="en-US" altLang="zh-TW" sz="2800" dirty="0" smtClean="0">
                <a:solidFill>
                  <a:srgbClr val="C00000"/>
                </a:solidFill>
              </a:rPr>
              <a:t>Validations of Programming construct</a:t>
            </a:r>
            <a:endParaRPr lang="en-US" altLang="zh-TW" sz="2800" dirty="0">
              <a:solidFill>
                <a:srgbClr val="C00000"/>
              </a:solidFill>
            </a:endParaRPr>
          </a:p>
        </p:txBody>
      </p:sp>
      <p:sp>
        <p:nvSpPr>
          <p:cNvPr id="16401" name="Line 17"/>
          <p:cNvSpPr>
            <a:spLocks noChangeShapeType="1"/>
          </p:cNvSpPr>
          <p:nvPr/>
        </p:nvSpPr>
        <p:spPr bwMode="auto">
          <a:xfrm>
            <a:off x="2484438" y="2565400"/>
            <a:ext cx="647700" cy="0"/>
          </a:xfrm>
          <a:prstGeom prst="line">
            <a:avLst/>
          </a:prstGeom>
          <a:noFill/>
          <a:ln w="9525">
            <a:solidFill>
              <a:schemeClr val="tx1"/>
            </a:solidFill>
            <a:round/>
            <a:headEnd/>
            <a:tailEnd type="stealth" w="lg" len="lg"/>
          </a:ln>
          <a:effectLst/>
        </p:spPr>
        <p:txBody>
          <a:bodyPr/>
          <a:lstStyle/>
          <a:p>
            <a:endParaRPr lang="en-US"/>
          </a:p>
        </p:txBody>
      </p:sp>
      <p:sp>
        <p:nvSpPr>
          <p:cNvPr id="16402" name="Line 18"/>
          <p:cNvSpPr>
            <a:spLocks noChangeShapeType="1"/>
          </p:cNvSpPr>
          <p:nvPr/>
        </p:nvSpPr>
        <p:spPr bwMode="auto">
          <a:xfrm>
            <a:off x="2484438" y="3789363"/>
            <a:ext cx="647700" cy="0"/>
          </a:xfrm>
          <a:prstGeom prst="line">
            <a:avLst/>
          </a:prstGeom>
          <a:noFill/>
          <a:ln w="9525">
            <a:solidFill>
              <a:schemeClr val="tx1"/>
            </a:solidFill>
            <a:round/>
            <a:headEnd/>
            <a:tailEnd type="stealth" w="lg" len="lg"/>
          </a:ln>
          <a:effectLst/>
        </p:spPr>
        <p:txBody>
          <a:bodyPr/>
          <a:lstStyle/>
          <a:p>
            <a:endParaRPr lang="en-US"/>
          </a:p>
        </p:txBody>
      </p:sp>
      <p:sp>
        <p:nvSpPr>
          <p:cNvPr id="16403" name="Line 19"/>
          <p:cNvSpPr>
            <a:spLocks noChangeShapeType="1"/>
          </p:cNvSpPr>
          <p:nvPr/>
        </p:nvSpPr>
        <p:spPr bwMode="auto">
          <a:xfrm>
            <a:off x="2484438" y="4868863"/>
            <a:ext cx="647700" cy="0"/>
          </a:xfrm>
          <a:prstGeom prst="line">
            <a:avLst/>
          </a:prstGeom>
          <a:noFill/>
          <a:ln w="9525">
            <a:solidFill>
              <a:schemeClr val="tx1"/>
            </a:solidFill>
            <a:round/>
            <a:headEnd/>
            <a:tailEnd type="stealth" w="lg" len="lg"/>
          </a:ln>
          <a:effectLst/>
        </p:spPr>
        <p:txBody>
          <a:bodyPr/>
          <a:lstStyle/>
          <a:p>
            <a:endParaRPr lang="en-US"/>
          </a:p>
        </p:txBody>
      </p:sp>
      <p:sp>
        <p:nvSpPr>
          <p:cNvPr id="16404" name="Line 20"/>
          <p:cNvSpPr>
            <a:spLocks noChangeShapeType="1"/>
          </p:cNvSpPr>
          <p:nvPr/>
        </p:nvSpPr>
        <p:spPr bwMode="auto">
          <a:xfrm>
            <a:off x="5940425" y="2565400"/>
            <a:ext cx="647700" cy="0"/>
          </a:xfrm>
          <a:prstGeom prst="line">
            <a:avLst/>
          </a:prstGeom>
          <a:noFill/>
          <a:ln w="9525">
            <a:solidFill>
              <a:schemeClr val="tx1"/>
            </a:solidFill>
            <a:round/>
            <a:headEnd/>
            <a:tailEnd type="stealth" w="lg" len="lg"/>
          </a:ln>
          <a:effectLst/>
        </p:spPr>
        <p:txBody>
          <a:bodyPr/>
          <a:lstStyle/>
          <a:p>
            <a:endParaRPr lang="en-US"/>
          </a:p>
        </p:txBody>
      </p:sp>
      <p:sp>
        <p:nvSpPr>
          <p:cNvPr id="16405" name="Line 21"/>
          <p:cNvSpPr>
            <a:spLocks noChangeShapeType="1"/>
          </p:cNvSpPr>
          <p:nvPr/>
        </p:nvSpPr>
        <p:spPr bwMode="auto">
          <a:xfrm>
            <a:off x="5940425" y="3789363"/>
            <a:ext cx="647700" cy="0"/>
          </a:xfrm>
          <a:prstGeom prst="line">
            <a:avLst/>
          </a:prstGeom>
          <a:noFill/>
          <a:ln w="9525">
            <a:solidFill>
              <a:schemeClr val="tx1"/>
            </a:solidFill>
            <a:round/>
            <a:headEnd/>
            <a:tailEnd type="stealth" w="lg" len="lg"/>
          </a:ln>
          <a:effectLst/>
        </p:spPr>
        <p:txBody>
          <a:bodyPr/>
          <a:lstStyle/>
          <a:p>
            <a:endParaRPr lang="en-US"/>
          </a:p>
        </p:txBody>
      </p:sp>
      <p:sp>
        <p:nvSpPr>
          <p:cNvPr id="16406" name="Line 22"/>
          <p:cNvSpPr>
            <a:spLocks noChangeShapeType="1"/>
          </p:cNvSpPr>
          <p:nvPr/>
        </p:nvSpPr>
        <p:spPr bwMode="auto">
          <a:xfrm>
            <a:off x="5940425" y="4868863"/>
            <a:ext cx="647700" cy="0"/>
          </a:xfrm>
          <a:prstGeom prst="line">
            <a:avLst/>
          </a:prstGeom>
          <a:noFill/>
          <a:ln w="9525">
            <a:solidFill>
              <a:schemeClr val="tx1"/>
            </a:solidFill>
            <a:round/>
            <a:headEnd/>
            <a:tailEnd type="stealth" w="lg" len="lg"/>
          </a:ln>
          <a:effectLst/>
        </p:spPr>
        <p:txBody>
          <a:bodyPr/>
          <a:lstStyle/>
          <a:p>
            <a:endParaRPr lang="en-US"/>
          </a:p>
        </p:txBody>
      </p:sp>
      <p:sp>
        <p:nvSpPr>
          <p:cNvPr id="20" name="Rectangle 19"/>
          <p:cNvSpPr/>
          <p:nvPr/>
        </p:nvSpPr>
        <p:spPr>
          <a:xfrm>
            <a:off x="1371600" y="5410200"/>
            <a:ext cx="4038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t>
            </a:r>
            <a:r>
              <a:rPr lang="en-US" dirty="0" err="1" smtClean="0"/>
              <a:t>yacc</a:t>
            </a:r>
            <a:r>
              <a:rPr lang="en-US" dirty="0" smtClean="0"/>
              <a:t> –d  </a:t>
            </a:r>
            <a:r>
              <a:rPr lang="en-US" dirty="0" err="1" smtClean="0"/>
              <a:t>xyz.y</a:t>
            </a:r>
            <a:endParaRPr lang="en-US" dirty="0" smtClean="0"/>
          </a:p>
          <a:p>
            <a:r>
              <a:rPr lang="en-US" dirty="0" smtClean="0"/>
              <a:t>$</a:t>
            </a:r>
            <a:r>
              <a:rPr lang="en-US" dirty="0" err="1" smtClean="0"/>
              <a:t>lex</a:t>
            </a:r>
            <a:r>
              <a:rPr lang="en-US" dirty="0" smtClean="0"/>
              <a:t> </a:t>
            </a:r>
            <a:r>
              <a:rPr lang="en-US" dirty="0" err="1" smtClean="0"/>
              <a:t>xyz.l</a:t>
            </a:r>
            <a:endParaRPr lang="en-US" dirty="0" smtClean="0"/>
          </a:p>
          <a:p>
            <a:r>
              <a:rPr lang="en-US" dirty="0" smtClean="0"/>
              <a:t>$ cc </a:t>
            </a:r>
            <a:r>
              <a:rPr lang="en-US" dirty="0" err="1" smtClean="0"/>
              <a:t>y.tab.c</a:t>
            </a:r>
            <a:r>
              <a:rPr lang="en-US" dirty="0" smtClean="0"/>
              <a:t> </a:t>
            </a:r>
            <a:r>
              <a:rPr lang="en-US" dirty="0" err="1" smtClean="0"/>
              <a:t>lex.yy.c</a:t>
            </a:r>
            <a:r>
              <a:rPr lang="en-US" dirty="0" smtClean="0"/>
              <a:t> -</a:t>
            </a:r>
            <a:r>
              <a:rPr lang="en-US" dirty="0" err="1" smtClean="0"/>
              <a:t>ly</a:t>
            </a:r>
            <a:r>
              <a:rPr lang="en-US" dirty="0" smtClean="0"/>
              <a:t> –</a:t>
            </a:r>
            <a:r>
              <a:rPr lang="en-US" dirty="0" err="1" smtClean="0"/>
              <a:t>ll</a:t>
            </a:r>
            <a:endParaRPr lang="en-US" dirty="0" smtClean="0"/>
          </a:p>
          <a:p>
            <a:r>
              <a:rPr lang="en-US" dirty="0" smtClean="0"/>
              <a:t>$\.</a:t>
            </a:r>
            <a:r>
              <a:rPr lang="en-US" dirty="0" err="1" smtClean="0"/>
              <a:t>a.out</a:t>
            </a:r>
            <a:endParaRPr lang="en-US" dirty="0"/>
          </a:p>
        </p:txBody>
      </p:sp>
      <p:sp>
        <p:nvSpPr>
          <p:cNvPr id="21" name="Rectangle 20"/>
          <p:cNvSpPr/>
          <p:nvPr/>
        </p:nvSpPr>
        <p:spPr>
          <a:xfrm>
            <a:off x="3124200" y="1143000"/>
            <a:ext cx="2895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3200" dirty="0" smtClean="0">
                <a:solidFill>
                  <a:schemeClr val="bg1"/>
                </a:solidFill>
                <a:latin typeface="Arial" charset="0"/>
              </a:rPr>
              <a:t>YACC</a:t>
            </a:r>
          </a:p>
        </p:txBody>
      </p:sp>
      <p:sp>
        <p:nvSpPr>
          <p:cNvPr id="22" name="Text Box 8"/>
          <p:cNvSpPr txBox="1">
            <a:spLocks noChangeArrowheads="1"/>
          </p:cNvSpPr>
          <p:nvPr/>
        </p:nvSpPr>
        <p:spPr bwMode="auto">
          <a:xfrm>
            <a:off x="381000" y="990600"/>
            <a:ext cx="2362200" cy="954107"/>
          </a:xfrm>
          <a:prstGeom prst="rect">
            <a:avLst/>
          </a:prstGeom>
          <a:noFill/>
          <a:ln w="9525">
            <a:noFill/>
            <a:miter lim="800000"/>
            <a:headEnd/>
            <a:tailEnd/>
          </a:ln>
          <a:effectLst/>
        </p:spPr>
        <p:txBody>
          <a:bodyPr wrap="square">
            <a:spAutoFit/>
          </a:bodyPr>
          <a:lstStyle/>
          <a:p>
            <a:pPr algn="ctr" eaLnBrk="1" hangingPunct="1">
              <a:spcBef>
                <a:spcPct val="50000"/>
              </a:spcBef>
            </a:pPr>
            <a:r>
              <a:rPr lang="en-US" altLang="zh-TW" sz="2800" dirty="0" smtClean="0">
                <a:solidFill>
                  <a:srgbClr val="C00000"/>
                </a:solidFill>
              </a:rPr>
              <a:t>YACC source </a:t>
            </a:r>
            <a:r>
              <a:rPr lang="en-US" altLang="zh-TW" sz="2800" dirty="0">
                <a:solidFill>
                  <a:srgbClr val="C00000"/>
                </a:solidFill>
              </a:rPr>
              <a:t>program</a:t>
            </a:r>
          </a:p>
        </p:txBody>
      </p:sp>
      <p:sp>
        <p:nvSpPr>
          <p:cNvPr id="25" name="Line 17"/>
          <p:cNvSpPr>
            <a:spLocks noChangeShapeType="1"/>
          </p:cNvSpPr>
          <p:nvPr/>
        </p:nvSpPr>
        <p:spPr bwMode="auto">
          <a:xfrm>
            <a:off x="2514600" y="1524000"/>
            <a:ext cx="647700" cy="0"/>
          </a:xfrm>
          <a:prstGeom prst="line">
            <a:avLst/>
          </a:prstGeom>
          <a:noFill/>
          <a:ln w="9525">
            <a:solidFill>
              <a:schemeClr val="tx1"/>
            </a:solidFill>
            <a:round/>
            <a:headEnd/>
            <a:tailEnd type="stealth" w="lg" len="lg"/>
          </a:ln>
          <a:effectLst/>
        </p:spPr>
        <p:txBody>
          <a:bodyPr/>
          <a:lstStyle/>
          <a:p>
            <a:endParaRPr lang="en-US"/>
          </a:p>
        </p:txBody>
      </p:sp>
      <p:sp>
        <p:nvSpPr>
          <p:cNvPr id="26" name="Line 17"/>
          <p:cNvSpPr>
            <a:spLocks noChangeShapeType="1"/>
          </p:cNvSpPr>
          <p:nvPr/>
        </p:nvSpPr>
        <p:spPr bwMode="auto">
          <a:xfrm>
            <a:off x="5943600" y="1524000"/>
            <a:ext cx="647700" cy="0"/>
          </a:xfrm>
          <a:prstGeom prst="line">
            <a:avLst/>
          </a:prstGeom>
          <a:noFill/>
          <a:ln w="9525">
            <a:solidFill>
              <a:schemeClr val="tx1"/>
            </a:solidFill>
            <a:round/>
            <a:headEnd/>
            <a:tailEnd type="stealth" w="lg" len="lg"/>
          </a:ln>
          <a:effectLst/>
        </p:spPr>
        <p:txBody>
          <a:bodyPr/>
          <a:lstStyle/>
          <a:p>
            <a:endParaRPr lang="en-US"/>
          </a:p>
        </p:txBody>
      </p:sp>
      <p:sp>
        <p:nvSpPr>
          <p:cNvPr id="27" name="Text Box 14"/>
          <p:cNvSpPr txBox="1">
            <a:spLocks noChangeArrowheads="1"/>
          </p:cNvSpPr>
          <p:nvPr/>
        </p:nvSpPr>
        <p:spPr bwMode="auto">
          <a:xfrm>
            <a:off x="6596063" y="1295400"/>
            <a:ext cx="1944687" cy="954107"/>
          </a:xfrm>
          <a:prstGeom prst="rect">
            <a:avLst/>
          </a:prstGeom>
          <a:noFill/>
          <a:ln w="9525">
            <a:noFill/>
            <a:miter lim="800000"/>
            <a:headEnd/>
            <a:tailEnd/>
          </a:ln>
          <a:effectLst/>
        </p:spPr>
        <p:txBody>
          <a:bodyPr>
            <a:spAutoFit/>
          </a:bodyPr>
          <a:lstStyle/>
          <a:p>
            <a:pPr algn="ctr" eaLnBrk="1" hangingPunct="1">
              <a:spcBef>
                <a:spcPct val="50000"/>
              </a:spcBef>
            </a:pPr>
            <a:r>
              <a:rPr lang="en-US" altLang="zh-TW" sz="2800" dirty="0" err="1" smtClean="0">
                <a:solidFill>
                  <a:srgbClr val="C00000"/>
                </a:solidFill>
              </a:rPr>
              <a:t>Y.tab.c</a:t>
            </a:r>
            <a:r>
              <a:rPr lang="en-US" altLang="zh-TW" sz="2800" dirty="0" smtClean="0">
                <a:solidFill>
                  <a:srgbClr val="C00000"/>
                </a:solidFill>
              </a:rPr>
              <a:t> and </a:t>
            </a:r>
            <a:r>
              <a:rPr lang="en-US" altLang="zh-TW" sz="2800" dirty="0" err="1" smtClean="0">
                <a:solidFill>
                  <a:srgbClr val="C00000"/>
                </a:solidFill>
              </a:rPr>
              <a:t>Y.tab.h</a:t>
            </a:r>
            <a:endParaRPr lang="en-US" altLang="zh-TW" sz="2800" dirty="0">
              <a:solidFill>
                <a:srgbClr val="C0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GB" sz="4000" b="1" dirty="0" smtClean="0">
                <a:latin typeface="Times New Roman" pitchFamily="16" charset="0"/>
              </a:rPr>
              <a:t>Parser or Syntax Analyser</a:t>
            </a:r>
            <a:r>
              <a:rPr lang="en-US" dirty="0" smtClean="0"/>
              <a:t> </a:t>
            </a:r>
          </a:p>
        </p:txBody>
      </p:sp>
      <p:sp>
        <p:nvSpPr>
          <p:cNvPr id="71683" name="Rectangle 3"/>
          <p:cNvSpPr>
            <a:spLocks noGrp="1" noChangeArrowheads="1"/>
          </p:cNvSpPr>
          <p:nvPr>
            <p:ph type="body" idx="1"/>
          </p:nvPr>
        </p:nvSpPr>
        <p:spPr>
          <a:xfrm>
            <a:off x="457200" y="1219200"/>
            <a:ext cx="8229600" cy="5181600"/>
          </a:xfrm>
        </p:spPr>
        <p:txBody>
          <a:bodyPr>
            <a:normAutofit fontScale="92500" lnSpcReduction="20000"/>
          </a:bodyPr>
          <a:lstStyle/>
          <a:p>
            <a:pPr eaLnBrk="1" hangingPunct="1"/>
            <a:r>
              <a:rPr lang="en-GB" sz="2800" dirty="0" smtClean="0">
                <a:solidFill>
                  <a:srgbClr val="FF0000"/>
                </a:solidFill>
                <a:latin typeface="Times New Roman" pitchFamily="16" charset="0"/>
              </a:rPr>
              <a:t>Introduction  </a:t>
            </a:r>
            <a:r>
              <a:rPr lang="en-GB" sz="2800" smtClean="0">
                <a:solidFill>
                  <a:srgbClr val="FF0000"/>
                </a:solidFill>
                <a:latin typeface="Times New Roman" pitchFamily="16" charset="0"/>
              </a:rPr>
              <a:t>and Role of the parser:</a:t>
            </a:r>
            <a:endParaRPr lang="en-GB" sz="2800" dirty="0" smtClean="0">
              <a:solidFill>
                <a:srgbClr val="FF0000"/>
              </a:solidFill>
              <a:latin typeface="Times New Roman" pitchFamily="16" charset="0"/>
            </a:endParaRPr>
          </a:p>
          <a:p>
            <a:pPr lvl="1" algn="just"/>
            <a:r>
              <a:rPr lang="en-GB" sz="2000" dirty="0" smtClean="0">
                <a:latin typeface="Times New Roman" pitchFamily="16" charset="0"/>
              </a:rPr>
              <a:t>Syntax Analyser determines the structure of the program. </a:t>
            </a:r>
          </a:p>
          <a:p>
            <a:pPr lvl="1" algn="just"/>
            <a:r>
              <a:rPr lang="en-GB" sz="2000" dirty="0" smtClean="0">
                <a:latin typeface="Times New Roman" pitchFamily="16" charset="0"/>
              </a:rPr>
              <a:t>The tokens generated from Lexical Analyser are grouped together and checked for valid sequence defined by programming language. </a:t>
            </a:r>
          </a:p>
          <a:p>
            <a:pPr lvl="1" algn="just"/>
            <a:r>
              <a:rPr lang="en-GB" sz="2000" dirty="0" smtClean="0">
                <a:latin typeface="Times New Roman" pitchFamily="16" charset="0"/>
              </a:rPr>
              <a:t>Syntax Analyser uses context free grammar to define and validate rules for language construct.</a:t>
            </a:r>
          </a:p>
          <a:p>
            <a:pPr lvl="1" algn="just"/>
            <a:r>
              <a:rPr lang="en-GB" sz="2000" dirty="0" smtClean="0">
                <a:latin typeface="Times New Roman" pitchFamily="16" charset="0"/>
              </a:rPr>
              <a:t>Output of Syntax Analyser is parse tree or syntax tree which is hierarchical / tree structure of the input.</a:t>
            </a:r>
            <a:r>
              <a:rPr lang="en-US" dirty="0" smtClean="0"/>
              <a:t> </a:t>
            </a:r>
            <a:endParaRPr lang="en-GB" dirty="0" smtClean="0"/>
          </a:p>
          <a:p>
            <a:pPr marL="342900" lvl="1" indent="-342900">
              <a:buFont typeface="Arial" pitchFamily="34" charset="0"/>
              <a:buChar char="•"/>
            </a:pPr>
            <a:r>
              <a:rPr lang="en-GB" dirty="0" smtClean="0">
                <a:solidFill>
                  <a:srgbClr val="FF0000"/>
                </a:solidFill>
                <a:latin typeface="Times New Roman" pitchFamily="16" charset="0"/>
              </a:rPr>
              <a:t>Issues in the design</a:t>
            </a:r>
          </a:p>
          <a:p>
            <a:pPr lvl="1" algn="just"/>
            <a:r>
              <a:rPr lang="en-US" dirty="0" smtClean="0"/>
              <a:t>There is a need of mechanism to describe the structure of syntactic units or syntactic constructs of programming language.  </a:t>
            </a:r>
            <a:r>
              <a:rPr lang="en-US" sz="3500" dirty="0" smtClean="0">
                <a:solidFill>
                  <a:srgbClr val="FF0000"/>
                </a:solidFill>
              </a:rPr>
              <a:t>Context free grammar</a:t>
            </a:r>
          </a:p>
          <a:p>
            <a:pPr lvl="1" algn="just"/>
            <a:r>
              <a:rPr lang="en-US" dirty="0" smtClean="0"/>
              <a:t>There is a need of mechanism to recognize the structure of syntactic units or syntactic constructs of programming language. </a:t>
            </a:r>
            <a:r>
              <a:rPr lang="en-US" sz="3500" dirty="0" smtClean="0">
                <a:solidFill>
                  <a:srgbClr val="FF0000"/>
                </a:solidFill>
              </a:rPr>
              <a:t>Automata.</a:t>
            </a:r>
          </a:p>
          <a:p>
            <a:pPr lvl="1" algn="just"/>
            <a:endParaRPr lang="en-US" dirty="0" smtClean="0">
              <a:solidFill>
                <a:srgbClr val="FF0000"/>
              </a:solidFill>
            </a:endParaRPr>
          </a:p>
          <a:p>
            <a:pPr lvl="1" algn="just"/>
            <a:endParaRPr lang="en-US" dirty="0" smtClean="0"/>
          </a:p>
          <a:p>
            <a:pPr lvl="1" algn="just"/>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Syntax Analyser -I</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4"/>
          <p:cNvSpPr>
            <a:spLocks noChangeArrowheads="1"/>
          </p:cNvSpPr>
          <p:nvPr/>
        </p:nvSpPr>
        <p:spPr bwMode="auto">
          <a:xfrm>
            <a:off x="1143000" y="2286000"/>
            <a:ext cx="1676400" cy="1066800"/>
          </a:xfrm>
          <a:prstGeom prst="rect">
            <a:avLst/>
          </a:prstGeom>
          <a:solidFill>
            <a:srgbClr val="33CCCC"/>
          </a:solidFill>
          <a:ln w="9525">
            <a:solidFill>
              <a:schemeClr val="tx1"/>
            </a:solidFill>
            <a:miter lim="800000"/>
            <a:headEnd/>
            <a:tailEnd/>
          </a:ln>
        </p:spPr>
        <p:txBody>
          <a:bodyPr wrap="none" anchor="ctr"/>
          <a:lstStyle/>
          <a:p>
            <a:pPr algn="ctr" eaLnBrk="1" hangingPunct="1"/>
            <a:r>
              <a:rPr lang="en-US" sz="1600" b="1">
                <a:latin typeface="Arial" charset="0"/>
              </a:rPr>
              <a:t>Lexical Analyzer</a:t>
            </a:r>
          </a:p>
        </p:txBody>
      </p:sp>
      <p:sp>
        <p:nvSpPr>
          <p:cNvPr id="77827" name="Rectangle 5"/>
          <p:cNvSpPr>
            <a:spLocks noChangeArrowheads="1"/>
          </p:cNvSpPr>
          <p:nvPr/>
        </p:nvSpPr>
        <p:spPr bwMode="auto">
          <a:xfrm>
            <a:off x="3657600" y="2286000"/>
            <a:ext cx="1676400" cy="1066800"/>
          </a:xfrm>
          <a:prstGeom prst="rect">
            <a:avLst/>
          </a:prstGeom>
          <a:solidFill>
            <a:srgbClr val="33CCCC"/>
          </a:solidFill>
          <a:ln w="9525">
            <a:solidFill>
              <a:schemeClr val="tx1"/>
            </a:solidFill>
            <a:miter lim="800000"/>
            <a:headEnd/>
            <a:tailEnd/>
          </a:ln>
        </p:spPr>
        <p:txBody>
          <a:bodyPr wrap="none" anchor="ctr"/>
          <a:lstStyle/>
          <a:p>
            <a:pPr algn="ctr" eaLnBrk="1" hangingPunct="1"/>
            <a:r>
              <a:rPr lang="en-US" sz="1600" b="1">
                <a:latin typeface="Arial" charset="0"/>
              </a:rPr>
              <a:t>Parser</a:t>
            </a:r>
          </a:p>
        </p:txBody>
      </p:sp>
      <p:sp>
        <p:nvSpPr>
          <p:cNvPr id="77828" name="Rectangle 6"/>
          <p:cNvSpPr>
            <a:spLocks noChangeArrowheads="1"/>
          </p:cNvSpPr>
          <p:nvPr/>
        </p:nvSpPr>
        <p:spPr bwMode="auto">
          <a:xfrm>
            <a:off x="6172200" y="2286000"/>
            <a:ext cx="1676400" cy="990600"/>
          </a:xfrm>
          <a:prstGeom prst="rect">
            <a:avLst/>
          </a:prstGeom>
          <a:solidFill>
            <a:srgbClr val="33CCCC"/>
          </a:solidFill>
          <a:ln w="9525">
            <a:solidFill>
              <a:schemeClr val="tx1"/>
            </a:solidFill>
            <a:miter lim="800000"/>
            <a:headEnd/>
            <a:tailEnd/>
          </a:ln>
        </p:spPr>
        <p:txBody>
          <a:bodyPr wrap="none" anchor="ctr"/>
          <a:lstStyle/>
          <a:p>
            <a:pPr algn="ctr" eaLnBrk="1" hangingPunct="1"/>
            <a:r>
              <a:rPr lang="en-US" sz="1400" b="1">
                <a:latin typeface="Arial" charset="0"/>
              </a:rPr>
              <a:t>Rest of Front </a:t>
            </a:r>
          </a:p>
          <a:p>
            <a:pPr algn="ctr" eaLnBrk="1" hangingPunct="1"/>
            <a:r>
              <a:rPr lang="en-US" sz="1400" b="1">
                <a:latin typeface="Arial" charset="0"/>
              </a:rPr>
              <a:t>End</a:t>
            </a:r>
          </a:p>
        </p:txBody>
      </p:sp>
      <p:sp>
        <p:nvSpPr>
          <p:cNvPr id="77829" name="Rectangle 11"/>
          <p:cNvSpPr>
            <a:spLocks noChangeArrowheads="1"/>
          </p:cNvSpPr>
          <p:nvPr/>
        </p:nvSpPr>
        <p:spPr bwMode="auto">
          <a:xfrm>
            <a:off x="3733800" y="4343400"/>
            <a:ext cx="1676400" cy="1066800"/>
          </a:xfrm>
          <a:prstGeom prst="rect">
            <a:avLst/>
          </a:prstGeom>
          <a:solidFill>
            <a:srgbClr val="33CCCC"/>
          </a:solidFill>
          <a:ln w="9525">
            <a:solidFill>
              <a:schemeClr val="tx1"/>
            </a:solidFill>
            <a:miter lim="800000"/>
            <a:headEnd/>
            <a:tailEnd/>
          </a:ln>
        </p:spPr>
        <p:txBody>
          <a:bodyPr wrap="none" anchor="ctr"/>
          <a:lstStyle/>
          <a:p>
            <a:pPr algn="ctr" eaLnBrk="1" hangingPunct="1"/>
            <a:r>
              <a:rPr lang="en-US" sz="1600" b="1">
                <a:latin typeface="Arial" charset="0"/>
              </a:rPr>
              <a:t>Symbol</a:t>
            </a:r>
          </a:p>
          <a:p>
            <a:pPr algn="ctr" eaLnBrk="1" hangingPunct="1"/>
            <a:r>
              <a:rPr lang="en-US" sz="1600" b="1">
                <a:latin typeface="Arial" charset="0"/>
              </a:rPr>
              <a:t> Table</a:t>
            </a:r>
          </a:p>
        </p:txBody>
      </p:sp>
      <p:sp>
        <p:nvSpPr>
          <p:cNvPr id="77830" name="Line 12"/>
          <p:cNvSpPr>
            <a:spLocks noChangeShapeType="1"/>
          </p:cNvSpPr>
          <p:nvPr/>
        </p:nvSpPr>
        <p:spPr bwMode="auto">
          <a:xfrm>
            <a:off x="304800" y="2819400"/>
            <a:ext cx="838200" cy="0"/>
          </a:xfrm>
          <a:prstGeom prst="line">
            <a:avLst/>
          </a:prstGeom>
          <a:noFill/>
          <a:ln w="28575">
            <a:solidFill>
              <a:schemeClr val="tx1"/>
            </a:solidFill>
            <a:round/>
            <a:headEnd/>
            <a:tailEnd type="triangle" w="med" len="med"/>
          </a:ln>
        </p:spPr>
        <p:txBody>
          <a:bodyPr/>
          <a:lstStyle/>
          <a:p>
            <a:endParaRPr lang="en-US"/>
          </a:p>
        </p:txBody>
      </p:sp>
      <p:sp>
        <p:nvSpPr>
          <p:cNvPr id="77831" name="Line 13"/>
          <p:cNvSpPr>
            <a:spLocks noChangeShapeType="1"/>
          </p:cNvSpPr>
          <p:nvPr/>
        </p:nvSpPr>
        <p:spPr bwMode="auto">
          <a:xfrm>
            <a:off x="2819400" y="2590800"/>
            <a:ext cx="838200" cy="0"/>
          </a:xfrm>
          <a:prstGeom prst="line">
            <a:avLst/>
          </a:prstGeom>
          <a:noFill/>
          <a:ln w="28575">
            <a:solidFill>
              <a:schemeClr val="tx1"/>
            </a:solidFill>
            <a:round/>
            <a:headEnd/>
            <a:tailEnd type="triangle" w="med" len="med"/>
          </a:ln>
        </p:spPr>
        <p:txBody>
          <a:bodyPr/>
          <a:lstStyle/>
          <a:p>
            <a:endParaRPr lang="en-US"/>
          </a:p>
        </p:txBody>
      </p:sp>
      <p:sp>
        <p:nvSpPr>
          <p:cNvPr id="77832" name="Line 14"/>
          <p:cNvSpPr>
            <a:spLocks noChangeShapeType="1"/>
          </p:cNvSpPr>
          <p:nvPr/>
        </p:nvSpPr>
        <p:spPr bwMode="auto">
          <a:xfrm>
            <a:off x="5334000" y="2819400"/>
            <a:ext cx="838200" cy="0"/>
          </a:xfrm>
          <a:prstGeom prst="line">
            <a:avLst/>
          </a:prstGeom>
          <a:noFill/>
          <a:ln w="28575">
            <a:solidFill>
              <a:schemeClr val="tx1"/>
            </a:solidFill>
            <a:round/>
            <a:headEnd/>
            <a:tailEnd type="triangle" w="med" len="med"/>
          </a:ln>
        </p:spPr>
        <p:txBody>
          <a:bodyPr/>
          <a:lstStyle/>
          <a:p>
            <a:endParaRPr lang="en-US"/>
          </a:p>
        </p:txBody>
      </p:sp>
      <p:sp>
        <p:nvSpPr>
          <p:cNvPr id="77833" name="Line 15"/>
          <p:cNvSpPr>
            <a:spLocks noChangeShapeType="1"/>
          </p:cNvSpPr>
          <p:nvPr/>
        </p:nvSpPr>
        <p:spPr bwMode="auto">
          <a:xfrm>
            <a:off x="7924800" y="2819400"/>
            <a:ext cx="838200" cy="0"/>
          </a:xfrm>
          <a:prstGeom prst="line">
            <a:avLst/>
          </a:prstGeom>
          <a:noFill/>
          <a:ln w="28575">
            <a:solidFill>
              <a:schemeClr val="tx1"/>
            </a:solidFill>
            <a:round/>
            <a:headEnd/>
            <a:tailEnd type="triangle" w="med" len="med"/>
          </a:ln>
        </p:spPr>
        <p:txBody>
          <a:bodyPr/>
          <a:lstStyle/>
          <a:p>
            <a:endParaRPr lang="en-US"/>
          </a:p>
        </p:txBody>
      </p:sp>
      <p:sp>
        <p:nvSpPr>
          <p:cNvPr id="77834" name="Line 16"/>
          <p:cNvSpPr>
            <a:spLocks noChangeShapeType="1"/>
          </p:cNvSpPr>
          <p:nvPr/>
        </p:nvSpPr>
        <p:spPr bwMode="auto">
          <a:xfrm flipH="1">
            <a:off x="2819400" y="2971800"/>
            <a:ext cx="838200" cy="0"/>
          </a:xfrm>
          <a:prstGeom prst="line">
            <a:avLst/>
          </a:prstGeom>
          <a:noFill/>
          <a:ln w="28575">
            <a:solidFill>
              <a:schemeClr val="tx1"/>
            </a:solidFill>
            <a:round/>
            <a:headEnd/>
            <a:tailEnd type="triangle" w="med" len="med"/>
          </a:ln>
        </p:spPr>
        <p:txBody>
          <a:bodyPr/>
          <a:lstStyle/>
          <a:p>
            <a:endParaRPr lang="en-US"/>
          </a:p>
        </p:txBody>
      </p:sp>
      <p:sp>
        <p:nvSpPr>
          <p:cNvPr id="77835" name="Line 18"/>
          <p:cNvSpPr>
            <a:spLocks noChangeShapeType="1"/>
          </p:cNvSpPr>
          <p:nvPr/>
        </p:nvSpPr>
        <p:spPr bwMode="auto">
          <a:xfrm>
            <a:off x="2819400" y="3352800"/>
            <a:ext cx="914400" cy="990600"/>
          </a:xfrm>
          <a:prstGeom prst="line">
            <a:avLst/>
          </a:prstGeom>
          <a:noFill/>
          <a:ln w="9525">
            <a:solidFill>
              <a:schemeClr val="tx1"/>
            </a:solidFill>
            <a:round/>
            <a:headEnd type="triangle" w="med" len="med"/>
            <a:tailEnd type="triangle" w="med" len="med"/>
          </a:ln>
        </p:spPr>
        <p:txBody>
          <a:bodyPr/>
          <a:lstStyle/>
          <a:p>
            <a:endParaRPr lang="en-US"/>
          </a:p>
        </p:txBody>
      </p:sp>
      <p:sp>
        <p:nvSpPr>
          <p:cNvPr id="77836" name="Line 19"/>
          <p:cNvSpPr>
            <a:spLocks noChangeShapeType="1"/>
          </p:cNvSpPr>
          <p:nvPr/>
        </p:nvSpPr>
        <p:spPr bwMode="auto">
          <a:xfrm>
            <a:off x="4495800" y="3352800"/>
            <a:ext cx="0" cy="990600"/>
          </a:xfrm>
          <a:prstGeom prst="line">
            <a:avLst/>
          </a:prstGeom>
          <a:noFill/>
          <a:ln w="9525">
            <a:solidFill>
              <a:schemeClr val="tx1"/>
            </a:solidFill>
            <a:round/>
            <a:headEnd type="triangle" w="med" len="med"/>
            <a:tailEnd type="triangle" w="med" len="med"/>
          </a:ln>
        </p:spPr>
        <p:txBody>
          <a:bodyPr/>
          <a:lstStyle/>
          <a:p>
            <a:endParaRPr lang="en-US"/>
          </a:p>
        </p:txBody>
      </p:sp>
      <p:sp>
        <p:nvSpPr>
          <p:cNvPr id="77837" name="Line 20"/>
          <p:cNvSpPr>
            <a:spLocks noChangeShapeType="1"/>
          </p:cNvSpPr>
          <p:nvPr/>
        </p:nvSpPr>
        <p:spPr bwMode="auto">
          <a:xfrm flipH="1">
            <a:off x="5410200" y="3352800"/>
            <a:ext cx="1143000" cy="990600"/>
          </a:xfrm>
          <a:prstGeom prst="line">
            <a:avLst/>
          </a:prstGeom>
          <a:noFill/>
          <a:ln w="9525">
            <a:solidFill>
              <a:schemeClr val="tx1"/>
            </a:solidFill>
            <a:round/>
            <a:headEnd type="triangle" w="med" len="med"/>
            <a:tailEnd type="triangle" w="med" len="med"/>
          </a:ln>
        </p:spPr>
        <p:txBody>
          <a:bodyPr/>
          <a:lstStyle/>
          <a:p>
            <a:endParaRPr lang="en-US"/>
          </a:p>
        </p:txBody>
      </p:sp>
      <p:sp>
        <p:nvSpPr>
          <p:cNvPr id="77838" name="Text Box 21"/>
          <p:cNvSpPr txBox="1">
            <a:spLocks noChangeArrowheads="1"/>
          </p:cNvSpPr>
          <p:nvPr/>
        </p:nvSpPr>
        <p:spPr bwMode="auto">
          <a:xfrm>
            <a:off x="0" y="2438400"/>
            <a:ext cx="838200" cy="304800"/>
          </a:xfrm>
          <a:prstGeom prst="rect">
            <a:avLst/>
          </a:prstGeom>
          <a:noFill/>
          <a:ln w="9525">
            <a:noFill/>
            <a:miter lim="800000"/>
            <a:headEnd/>
            <a:tailEnd/>
          </a:ln>
        </p:spPr>
        <p:txBody>
          <a:bodyPr>
            <a:spAutoFit/>
          </a:bodyPr>
          <a:lstStyle/>
          <a:p>
            <a:pPr eaLnBrk="1" hangingPunct="1">
              <a:spcBef>
                <a:spcPct val="50000"/>
              </a:spcBef>
            </a:pPr>
            <a:r>
              <a:rPr lang="en-US" sz="1400" b="1">
                <a:latin typeface="Arial" charset="0"/>
              </a:rPr>
              <a:t>Source</a:t>
            </a:r>
          </a:p>
        </p:txBody>
      </p:sp>
      <p:sp>
        <p:nvSpPr>
          <p:cNvPr id="77839" name="Text Box 23"/>
          <p:cNvSpPr txBox="1">
            <a:spLocks noChangeArrowheads="1"/>
          </p:cNvSpPr>
          <p:nvPr/>
        </p:nvSpPr>
        <p:spPr bwMode="auto">
          <a:xfrm>
            <a:off x="0" y="2895600"/>
            <a:ext cx="1447800" cy="304800"/>
          </a:xfrm>
          <a:prstGeom prst="rect">
            <a:avLst/>
          </a:prstGeom>
          <a:noFill/>
          <a:ln w="9525">
            <a:noFill/>
            <a:miter lim="800000"/>
            <a:headEnd/>
            <a:tailEnd/>
          </a:ln>
        </p:spPr>
        <p:txBody>
          <a:bodyPr>
            <a:spAutoFit/>
          </a:bodyPr>
          <a:lstStyle/>
          <a:p>
            <a:pPr eaLnBrk="1" hangingPunct="1">
              <a:spcBef>
                <a:spcPct val="50000"/>
              </a:spcBef>
            </a:pPr>
            <a:r>
              <a:rPr lang="en-US" sz="1400" b="1">
                <a:latin typeface="Arial" charset="0"/>
              </a:rPr>
              <a:t>Program</a:t>
            </a:r>
          </a:p>
        </p:txBody>
      </p:sp>
      <p:sp>
        <p:nvSpPr>
          <p:cNvPr id="77840" name="Text Box 24"/>
          <p:cNvSpPr txBox="1">
            <a:spLocks noChangeArrowheads="1"/>
          </p:cNvSpPr>
          <p:nvPr/>
        </p:nvSpPr>
        <p:spPr bwMode="auto">
          <a:xfrm>
            <a:off x="2819400" y="2209800"/>
            <a:ext cx="838200" cy="304800"/>
          </a:xfrm>
          <a:prstGeom prst="rect">
            <a:avLst/>
          </a:prstGeom>
          <a:noFill/>
          <a:ln w="9525">
            <a:noFill/>
            <a:miter lim="800000"/>
            <a:headEnd/>
            <a:tailEnd/>
          </a:ln>
        </p:spPr>
        <p:txBody>
          <a:bodyPr>
            <a:spAutoFit/>
          </a:bodyPr>
          <a:lstStyle/>
          <a:p>
            <a:pPr algn="ctr" eaLnBrk="1" hangingPunct="1">
              <a:spcBef>
                <a:spcPct val="50000"/>
              </a:spcBef>
            </a:pPr>
            <a:r>
              <a:rPr lang="en-US" sz="1400" b="1">
                <a:latin typeface="Arial" charset="0"/>
              </a:rPr>
              <a:t>token</a:t>
            </a:r>
          </a:p>
        </p:txBody>
      </p:sp>
      <p:sp>
        <p:nvSpPr>
          <p:cNvPr id="77841" name="Text Box 25"/>
          <p:cNvSpPr txBox="1">
            <a:spLocks noChangeArrowheads="1"/>
          </p:cNvSpPr>
          <p:nvPr/>
        </p:nvSpPr>
        <p:spPr bwMode="auto">
          <a:xfrm>
            <a:off x="2819400" y="3048000"/>
            <a:ext cx="914400" cy="517525"/>
          </a:xfrm>
          <a:prstGeom prst="rect">
            <a:avLst/>
          </a:prstGeom>
          <a:noFill/>
          <a:ln w="9525">
            <a:noFill/>
            <a:miter lim="800000"/>
            <a:headEnd/>
            <a:tailEnd/>
          </a:ln>
        </p:spPr>
        <p:txBody>
          <a:bodyPr>
            <a:spAutoFit/>
          </a:bodyPr>
          <a:lstStyle/>
          <a:p>
            <a:pPr algn="ctr" eaLnBrk="1" hangingPunct="1">
              <a:spcBef>
                <a:spcPct val="50000"/>
              </a:spcBef>
            </a:pPr>
            <a:r>
              <a:rPr lang="en-US" sz="1400" b="1">
                <a:latin typeface="Arial" charset="0"/>
              </a:rPr>
              <a:t>Get next token</a:t>
            </a:r>
          </a:p>
        </p:txBody>
      </p:sp>
      <p:sp>
        <p:nvSpPr>
          <p:cNvPr id="77842" name="Text Box 26"/>
          <p:cNvSpPr txBox="1">
            <a:spLocks noChangeArrowheads="1"/>
          </p:cNvSpPr>
          <p:nvPr/>
        </p:nvSpPr>
        <p:spPr bwMode="auto">
          <a:xfrm>
            <a:off x="5410200" y="2286000"/>
            <a:ext cx="685800" cy="304800"/>
          </a:xfrm>
          <a:prstGeom prst="rect">
            <a:avLst/>
          </a:prstGeom>
          <a:noFill/>
          <a:ln w="9525">
            <a:noFill/>
            <a:miter lim="800000"/>
            <a:headEnd/>
            <a:tailEnd/>
          </a:ln>
        </p:spPr>
        <p:txBody>
          <a:bodyPr>
            <a:spAutoFit/>
          </a:bodyPr>
          <a:lstStyle/>
          <a:p>
            <a:pPr eaLnBrk="1" hangingPunct="1">
              <a:spcBef>
                <a:spcPct val="50000"/>
              </a:spcBef>
            </a:pPr>
            <a:r>
              <a:rPr lang="en-US" sz="1400" b="1">
                <a:latin typeface="Arial" charset="0"/>
              </a:rPr>
              <a:t>parse</a:t>
            </a:r>
          </a:p>
        </p:txBody>
      </p:sp>
      <p:sp>
        <p:nvSpPr>
          <p:cNvPr id="77843" name="Text Box 27"/>
          <p:cNvSpPr txBox="1">
            <a:spLocks noChangeArrowheads="1"/>
          </p:cNvSpPr>
          <p:nvPr/>
        </p:nvSpPr>
        <p:spPr bwMode="auto">
          <a:xfrm>
            <a:off x="5410200" y="2895600"/>
            <a:ext cx="685800" cy="304800"/>
          </a:xfrm>
          <a:prstGeom prst="rect">
            <a:avLst/>
          </a:prstGeom>
          <a:noFill/>
          <a:ln w="9525">
            <a:noFill/>
            <a:miter lim="800000"/>
            <a:headEnd/>
            <a:tailEnd/>
          </a:ln>
        </p:spPr>
        <p:txBody>
          <a:bodyPr>
            <a:spAutoFit/>
          </a:bodyPr>
          <a:lstStyle/>
          <a:p>
            <a:pPr eaLnBrk="1" hangingPunct="1">
              <a:spcBef>
                <a:spcPct val="50000"/>
              </a:spcBef>
            </a:pPr>
            <a:r>
              <a:rPr lang="en-US" sz="1400" b="1">
                <a:latin typeface="Arial" charset="0"/>
              </a:rPr>
              <a:t>tree</a:t>
            </a:r>
          </a:p>
        </p:txBody>
      </p:sp>
      <p:sp>
        <p:nvSpPr>
          <p:cNvPr id="77844" name="Text Box 28"/>
          <p:cNvSpPr txBox="1">
            <a:spLocks noChangeArrowheads="1"/>
          </p:cNvSpPr>
          <p:nvPr/>
        </p:nvSpPr>
        <p:spPr bwMode="auto">
          <a:xfrm>
            <a:off x="7772400" y="2286000"/>
            <a:ext cx="1524000" cy="304800"/>
          </a:xfrm>
          <a:prstGeom prst="rect">
            <a:avLst/>
          </a:prstGeom>
          <a:noFill/>
          <a:ln w="9525">
            <a:noFill/>
            <a:miter lim="800000"/>
            <a:headEnd/>
            <a:tailEnd/>
          </a:ln>
        </p:spPr>
        <p:txBody>
          <a:bodyPr>
            <a:spAutoFit/>
          </a:bodyPr>
          <a:lstStyle/>
          <a:p>
            <a:pPr eaLnBrk="1" hangingPunct="1">
              <a:spcBef>
                <a:spcPct val="50000"/>
              </a:spcBef>
            </a:pPr>
            <a:r>
              <a:rPr lang="en-US" sz="1400" b="1">
                <a:latin typeface="Arial" charset="0"/>
              </a:rPr>
              <a:t>intermediate</a:t>
            </a:r>
          </a:p>
        </p:txBody>
      </p:sp>
      <p:sp>
        <p:nvSpPr>
          <p:cNvPr id="77845" name="Text Box 29"/>
          <p:cNvSpPr txBox="1">
            <a:spLocks noChangeArrowheads="1"/>
          </p:cNvSpPr>
          <p:nvPr/>
        </p:nvSpPr>
        <p:spPr bwMode="auto">
          <a:xfrm>
            <a:off x="7696200" y="3048000"/>
            <a:ext cx="1676400" cy="304800"/>
          </a:xfrm>
          <a:prstGeom prst="rect">
            <a:avLst/>
          </a:prstGeom>
          <a:noFill/>
          <a:ln w="9525">
            <a:noFill/>
            <a:miter lim="800000"/>
            <a:headEnd/>
            <a:tailEnd/>
          </a:ln>
        </p:spPr>
        <p:txBody>
          <a:bodyPr>
            <a:spAutoFit/>
          </a:bodyPr>
          <a:lstStyle/>
          <a:p>
            <a:pPr eaLnBrk="1" hangingPunct="1">
              <a:spcBef>
                <a:spcPct val="50000"/>
              </a:spcBef>
            </a:pPr>
            <a:r>
              <a:rPr lang="en-US" sz="1400" b="1">
                <a:latin typeface="Arial" charset="0"/>
              </a:rPr>
              <a:t>representation</a:t>
            </a:r>
          </a:p>
        </p:txBody>
      </p:sp>
      <p:sp>
        <p:nvSpPr>
          <p:cNvPr id="77846" name="Rectangle 30"/>
          <p:cNvSpPr>
            <a:spLocks noGrp="1" noChangeArrowheads="1"/>
          </p:cNvSpPr>
          <p:nvPr>
            <p:ph type="title"/>
          </p:nvPr>
        </p:nvSpPr>
        <p:spPr/>
        <p:txBody>
          <a:bodyPr>
            <a:normAutofit fontScale="90000"/>
          </a:bodyPr>
          <a:lstStyle/>
          <a:p>
            <a:pPr eaLnBrk="1" hangingPunct="1"/>
            <a:r>
              <a:rPr lang="en-US" sz="3600" b="1" dirty="0" smtClean="0">
                <a:latin typeface="Times New Roman" pitchFamily="16" charset="0"/>
              </a:rPr>
              <a:t>Interaction Between Parser and Lexical </a:t>
            </a:r>
            <a:r>
              <a:rPr lang="en-US" sz="3600" b="1" dirty="0" err="1" smtClean="0">
                <a:latin typeface="Times New Roman" pitchFamily="16" charset="0"/>
              </a:rPr>
              <a:t>Analyser</a:t>
            </a:r>
            <a:r>
              <a:rPr lang="en-US" sz="3600" b="1" dirty="0" smtClean="0">
                <a:latin typeface="Times New Roman" pitchFamily="16" charset="0"/>
              </a:rPr>
              <a:t>.</a:t>
            </a:r>
          </a:p>
        </p:txBody>
      </p:sp>
      <p:sp>
        <p:nvSpPr>
          <p:cNvPr id="23" name="Slide Number Placeholder 22"/>
          <p:cNvSpPr>
            <a:spLocks noGrp="1"/>
          </p:cNvSpPr>
          <p:nvPr>
            <p:ph type="sldNum" sz="quarter" idx="12"/>
          </p:nvPr>
        </p:nvSpPr>
        <p:spPr/>
        <p:txBody>
          <a:bodyPr/>
          <a:lstStyle/>
          <a:p>
            <a:fld id="{B6F15528-21DE-4FAA-801E-634DDDAF4B2B}" type="slidenum">
              <a:rPr lang="en-US" smtClean="0"/>
              <a:pPr/>
              <a:t>12</a:t>
            </a:fld>
            <a:endParaRPr lang="en-US"/>
          </a:p>
        </p:txBody>
      </p:sp>
      <p:sp>
        <p:nvSpPr>
          <p:cNvPr id="24" name="Footer Placeholder 23"/>
          <p:cNvSpPr>
            <a:spLocks noGrp="1"/>
          </p:cNvSpPr>
          <p:nvPr>
            <p:ph type="ftr" sz="quarter" idx="11"/>
          </p:nvPr>
        </p:nvSpPr>
        <p:spPr/>
        <p:txBody>
          <a:bodyPr/>
          <a:lstStyle/>
          <a:p>
            <a:r>
              <a:rPr lang="en-US" smtClean="0"/>
              <a:t>Syntax Analyser -I</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320"/>
            <a:ext cx="7866888" cy="563880"/>
          </a:xfrm>
        </p:spPr>
        <p:txBody>
          <a:bodyPr>
            <a:normAutofit fontScale="90000"/>
          </a:bodyPr>
          <a:lstStyle/>
          <a:p>
            <a:r>
              <a:rPr lang="en-US" dirty="0" smtClean="0"/>
              <a:t>Interaction between parser and Lexical Analyzer.  </a:t>
            </a:r>
            <a:endParaRPr lang="en-US" dirty="0"/>
          </a:p>
        </p:txBody>
      </p:sp>
      <p:sp>
        <p:nvSpPr>
          <p:cNvPr id="3" name="Date Placeholder 2"/>
          <p:cNvSpPr>
            <a:spLocks noGrp="1"/>
          </p:cNvSpPr>
          <p:nvPr>
            <p:ph type="dt" sz="half" idx="10"/>
          </p:nvPr>
        </p:nvSpPr>
        <p:spPr/>
        <p:txBody>
          <a:bodyPr/>
          <a:lstStyle/>
          <a:p>
            <a:pPr>
              <a:defRPr/>
            </a:pPr>
            <a:r>
              <a:rPr lang="en-US" smtClean="0"/>
              <a:t>7/17/2016</a:t>
            </a:r>
            <a:endParaRPr lang="en-US"/>
          </a:p>
        </p:txBody>
      </p:sp>
      <p:sp>
        <p:nvSpPr>
          <p:cNvPr id="4" name="Footer Placeholder 3"/>
          <p:cNvSpPr>
            <a:spLocks noGrp="1"/>
          </p:cNvSpPr>
          <p:nvPr>
            <p:ph type="ftr" sz="quarter" idx="11"/>
          </p:nvPr>
        </p:nvSpPr>
        <p:spPr/>
        <p:txBody>
          <a:bodyPr/>
          <a:lstStyle/>
          <a:p>
            <a:pPr>
              <a:defRPr/>
            </a:pPr>
            <a:r>
              <a:rPr lang="en-US" smtClean="0"/>
              <a:t>Dr. M M Math and SS &amp; OS Lab members</a:t>
            </a:r>
            <a:endParaRPr lang="en-US"/>
          </a:p>
        </p:txBody>
      </p:sp>
      <p:sp>
        <p:nvSpPr>
          <p:cNvPr id="5" name="Slide Number Placeholder 4"/>
          <p:cNvSpPr>
            <a:spLocks noGrp="1"/>
          </p:cNvSpPr>
          <p:nvPr>
            <p:ph type="sldNum" sz="quarter" idx="12"/>
          </p:nvPr>
        </p:nvSpPr>
        <p:spPr/>
        <p:txBody>
          <a:bodyPr/>
          <a:lstStyle/>
          <a:p>
            <a:pPr>
              <a:defRPr/>
            </a:pPr>
            <a:fld id="{6025842B-3993-4E51-8029-DE8212540333}" type="slidenum">
              <a:rPr lang="en-US" smtClean="0"/>
              <a:pPr>
                <a:defRPr/>
              </a:pPr>
              <a:t>13</a:t>
            </a:fld>
            <a:endParaRPr lang="en-US"/>
          </a:p>
        </p:txBody>
      </p:sp>
      <p:sp>
        <p:nvSpPr>
          <p:cNvPr id="6" name="Rectangle 5"/>
          <p:cNvSpPr/>
          <p:nvPr/>
        </p:nvSpPr>
        <p:spPr>
          <a:xfrm>
            <a:off x="838200" y="1143000"/>
            <a:ext cx="8305800" cy="3908762"/>
          </a:xfrm>
          <a:prstGeom prst="rect">
            <a:avLst/>
          </a:prstGeom>
        </p:spPr>
        <p:txBody>
          <a:bodyPr wrap="square">
            <a:spAutoFit/>
          </a:bodyPr>
          <a:lstStyle/>
          <a:p>
            <a:pPr algn="just"/>
            <a:r>
              <a:rPr lang="en-GB" sz="2400" dirty="0" smtClean="0">
                <a:latin typeface="Times New Roman" pitchFamily="16" charset="0"/>
              </a:rPr>
              <a:t>Working : </a:t>
            </a:r>
          </a:p>
          <a:p>
            <a:pPr algn="just"/>
            <a:r>
              <a:rPr lang="en-GB" sz="2400" dirty="0" smtClean="0">
                <a:latin typeface="Times New Roman" pitchFamily="16" charset="0"/>
              </a:rPr>
              <a:t>       </a:t>
            </a:r>
            <a:r>
              <a:rPr lang="en-GB" sz="2800" dirty="0" smtClean="0">
                <a:latin typeface="Times New Roman" pitchFamily="16" charset="0"/>
              </a:rPr>
              <a:t>In the compilation process syntax analyser/parser is  a high level routine and its responsibility is to obtain the stream of tokens from the lexical analyser and  groups them into a grammatical structured as specified by the Grammar. In doing this it needs a token hence it executes a command  called as </a:t>
            </a:r>
            <a:r>
              <a:rPr lang="en-GB" sz="2800" dirty="0" err="1" smtClean="0">
                <a:latin typeface="Times New Roman" pitchFamily="16" charset="0"/>
              </a:rPr>
              <a:t>getnextToken</a:t>
            </a:r>
            <a:r>
              <a:rPr lang="en-GB" sz="2800" dirty="0" smtClean="0">
                <a:latin typeface="Times New Roman" pitchFamily="16" charset="0"/>
              </a:rPr>
              <a:t>() to activate the lexical analyser.  There is proper coordination between parser and the lexical analyser. </a:t>
            </a:r>
            <a:endParaRPr lang="en-US"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640080"/>
          </a:xfrm>
        </p:spPr>
        <p:txBody>
          <a:bodyPr>
            <a:normAutofit fontScale="90000"/>
          </a:bodyPr>
          <a:lstStyle/>
          <a:p>
            <a:endParaRPr lang="en-US" dirty="0"/>
          </a:p>
        </p:txBody>
      </p:sp>
      <p:sp>
        <p:nvSpPr>
          <p:cNvPr id="3" name="Date Placeholder 2"/>
          <p:cNvSpPr>
            <a:spLocks noGrp="1"/>
          </p:cNvSpPr>
          <p:nvPr>
            <p:ph type="dt" sz="half" idx="10"/>
          </p:nvPr>
        </p:nvSpPr>
        <p:spPr/>
        <p:txBody>
          <a:bodyPr/>
          <a:lstStyle/>
          <a:p>
            <a:pPr>
              <a:defRPr/>
            </a:pPr>
            <a:r>
              <a:rPr lang="en-US" dirty="0" smtClean="0"/>
              <a:t>7/17/2016</a:t>
            </a:r>
            <a:endParaRPr lang="en-US" dirty="0"/>
          </a:p>
        </p:txBody>
      </p:sp>
      <p:sp>
        <p:nvSpPr>
          <p:cNvPr id="4" name="Footer Placeholder 3"/>
          <p:cNvSpPr>
            <a:spLocks noGrp="1"/>
          </p:cNvSpPr>
          <p:nvPr>
            <p:ph type="ftr" sz="quarter" idx="11"/>
          </p:nvPr>
        </p:nvSpPr>
        <p:spPr/>
        <p:txBody>
          <a:bodyPr/>
          <a:lstStyle/>
          <a:p>
            <a:pPr>
              <a:defRPr/>
            </a:pPr>
            <a:r>
              <a:rPr lang="en-US" smtClean="0"/>
              <a:t>Dr. M M Math and SS &amp; OS Lab members</a:t>
            </a:r>
            <a:endParaRPr lang="en-US"/>
          </a:p>
        </p:txBody>
      </p:sp>
      <p:sp>
        <p:nvSpPr>
          <p:cNvPr id="5" name="Slide Number Placeholder 4"/>
          <p:cNvSpPr>
            <a:spLocks noGrp="1"/>
          </p:cNvSpPr>
          <p:nvPr>
            <p:ph type="sldNum" sz="quarter" idx="12"/>
          </p:nvPr>
        </p:nvSpPr>
        <p:spPr/>
        <p:txBody>
          <a:bodyPr/>
          <a:lstStyle/>
          <a:p>
            <a:pPr>
              <a:defRPr/>
            </a:pPr>
            <a:fld id="{6025842B-3993-4E51-8029-DE8212540333}" type="slidenum">
              <a:rPr lang="en-US" smtClean="0"/>
              <a:pPr>
                <a:defRPr/>
              </a:pPr>
              <a:t>14</a:t>
            </a:fld>
            <a:endParaRPr lang="en-US"/>
          </a:p>
        </p:txBody>
      </p:sp>
      <p:sp>
        <p:nvSpPr>
          <p:cNvPr id="6" name="Rectangle 5"/>
          <p:cNvSpPr/>
          <p:nvPr/>
        </p:nvSpPr>
        <p:spPr>
          <a:xfrm>
            <a:off x="1447800" y="914400"/>
            <a:ext cx="7391400" cy="4832092"/>
          </a:xfrm>
          <a:prstGeom prst="rect">
            <a:avLst/>
          </a:prstGeom>
        </p:spPr>
        <p:txBody>
          <a:bodyPr wrap="square">
            <a:spAutoFit/>
          </a:bodyPr>
          <a:lstStyle/>
          <a:p>
            <a:pPr algn="just"/>
            <a:r>
              <a:rPr lang="en-GB" sz="2800" dirty="0" smtClean="0">
                <a:latin typeface="Times New Roman" pitchFamily="16" charset="0"/>
              </a:rPr>
              <a:t>The lexical analyser then reads the source program line by line and character by character  and groups the character into a meaning sequence called as tokens. These identified stream of token  are returned to parser for further grouping. Any deviation in this process the error would be reported by either parser or lexical analyser. Otherwise the parser  takes all the received tokens and groups them into a valid construct and  reports that the construct/  source program is well formed according to the language specification.</a:t>
            </a:r>
            <a:endParaRPr lang="en-US"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457200" y="274638"/>
            <a:ext cx="8229600" cy="487362"/>
          </a:xfrm>
        </p:spPr>
        <p:txBody>
          <a:bodyPr>
            <a:normAutofit fontScale="90000"/>
          </a:bodyPr>
          <a:lstStyle/>
          <a:p>
            <a:pPr eaLnBrk="1" hangingPunct="1"/>
            <a:r>
              <a:rPr lang="en-GB" sz="4000" b="1" dirty="0" smtClean="0">
                <a:latin typeface="Times New Roman" pitchFamily="16" charset="0"/>
              </a:rPr>
              <a:t>Role of a parser.</a:t>
            </a:r>
            <a:r>
              <a:rPr lang="en-US" dirty="0" smtClean="0"/>
              <a:t> </a:t>
            </a:r>
          </a:p>
        </p:txBody>
      </p:sp>
      <p:sp>
        <p:nvSpPr>
          <p:cNvPr id="78851" name="Rectangle 3"/>
          <p:cNvSpPr>
            <a:spLocks noGrp="1" noChangeArrowheads="1"/>
          </p:cNvSpPr>
          <p:nvPr>
            <p:ph type="body" idx="1"/>
          </p:nvPr>
        </p:nvSpPr>
        <p:spPr>
          <a:xfrm>
            <a:off x="990600" y="838200"/>
            <a:ext cx="7696200" cy="5562600"/>
          </a:xfrm>
        </p:spPr>
        <p:txBody>
          <a:bodyPr>
            <a:normAutofit/>
          </a:bodyPr>
          <a:lstStyle/>
          <a:p>
            <a:pPr marL="280988" indent="-280988">
              <a:lnSpc>
                <a:spcPct val="90000"/>
              </a:lnSpc>
            </a:pPr>
            <a:r>
              <a:rPr lang="en-GB" sz="2400" dirty="0" smtClean="0">
                <a:latin typeface="Times New Roman" pitchFamily="16" charset="0"/>
              </a:rPr>
              <a:t>     The stream of tokens is input to the syntax analyzer.  </a:t>
            </a:r>
          </a:p>
          <a:p>
            <a:pPr eaLnBrk="1" hangingPunct="1">
              <a:lnSpc>
                <a:spcPct val="90000"/>
              </a:lnSpc>
              <a:buFont typeface="Wingdings" charset="2"/>
              <a:buNone/>
            </a:pPr>
            <a:r>
              <a:rPr lang="en-GB" sz="2400" dirty="0" smtClean="0">
                <a:latin typeface="Times New Roman" pitchFamily="16" charset="0"/>
              </a:rPr>
              <a:t>         The job of the parser is: </a:t>
            </a:r>
          </a:p>
          <a:p>
            <a:pPr eaLnBrk="1" hangingPunct="1">
              <a:lnSpc>
                <a:spcPct val="90000"/>
              </a:lnSpc>
              <a:buFont typeface="Wingdings" charset="2"/>
              <a:buNone/>
            </a:pPr>
            <a:r>
              <a:rPr lang="en-GB" sz="2800" dirty="0" smtClean="0">
                <a:latin typeface="Times New Roman" pitchFamily="16" charset="0"/>
              </a:rPr>
              <a:t>            To identify the valid statement  represented by the stream of tokens as per   the syntax of the language. If it is a valid statement, it will be represented   by a parse tree.   If it is not a valid statement, then a suitable error message  is displayed, so that the programmer is able to correct the syntax error. </a:t>
            </a:r>
          </a:p>
          <a:p>
            <a:pPr lvl="1">
              <a:lnSpc>
                <a:spcPct val="90000"/>
              </a:lnSpc>
              <a:buNone/>
            </a:pPr>
            <a:r>
              <a:rPr lang="en-GB" sz="2000" dirty="0" smtClean="0">
                <a:latin typeface="Times New Roman" pitchFamily="16" charset="0"/>
              </a:rPr>
              <a:t>    </a:t>
            </a:r>
          </a:p>
          <a:p>
            <a:pPr lvl="1">
              <a:lnSpc>
                <a:spcPct val="90000"/>
              </a:lnSpc>
              <a:buNone/>
            </a:pPr>
            <a:endParaRPr lang="en-US" sz="2000" dirty="0" smtClean="0">
              <a:latin typeface="Times New Roman" pitchFamily="16"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5" name="Footer Placeholder 4"/>
          <p:cNvSpPr>
            <a:spLocks noGrp="1"/>
          </p:cNvSpPr>
          <p:nvPr>
            <p:ph type="ftr" sz="quarter" idx="11"/>
          </p:nvPr>
        </p:nvSpPr>
        <p:spPr/>
        <p:txBody>
          <a:bodyPr/>
          <a:lstStyle/>
          <a:p>
            <a:r>
              <a:rPr lang="en-US" dirty="0" smtClean="0"/>
              <a:t>Syntax </a:t>
            </a:r>
            <a:r>
              <a:rPr lang="en-US" dirty="0" err="1" smtClean="0"/>
              <a:t>Analyser</a:t>
            </a:r>
            <a:r>
              <a:rPr lang="en-US" dirty="0" smtClean="0"/>
              <a:t> -I</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 reduce parser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Working principle </a:t>
            </a:r>
          </a:p>
          <a:p>
            <a:pPr>
              <a:buNone/>
            </a:pPr>
            <a:r>
              <a:rPr lang="en-US" dirty="0" smtClean="0"/>
              <a:t>          Shift reduce parsing attempt to construct parse tree for an input string beginning at the leaves and working up towards the root. </a:t>
            </a:r>
            <a:r>
              <a:rPr lang="en-US" dirty="0" err="1" smtClean="0"/>
              <a:t>i.e</a:t>
            </a:r>
            <a:r>
              <a:rPr lang="en-US" dirty="0" smtClean="0"/>
              <a:t> it is the process of reducing a string ‘ w’ to the start symbol of the grammar. At each reduction step a particular substring matching with the right hand side of the production is obtained and is replaced by the symbol on the left hand side of the production. This process is continued until a string ‘w’ is reduced to start symbol</a:t>
            </a:r>
          </a:p>
          <a:p>
            <a:pPr>
              <a:buNone/>
            </a:pPr>
            <a:r>
              <a:rPr lang="en-US" dirty="0" smtClean="0"/>
              <a:t>Note : At each step, if a correct substring is chosen then it is an exact trace of right most derivation in reverse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533400"/>
          </a:xfrm>
        </p:spPr>
        <p:txBody>
          <a:bodyPr>
            <a:normAutofit fontScale="90000"/>
          </a:bodyPr>
          <a:lstStyle/>
          <a:p>
            <a:r>
              <a:rPr lang="en-US" sz="3100" dirty="0" smtClean="0"/>
              <a:t/>
            </a:r>
            <a:br>
              <a:rPr lang="en-US" sz="3100" dirty="0" smtClean="0"/>
            </a:br>
            <a:r>
              <a:rPr lang="en-US" sz="3100" dirty="0" smtClean="0"/>
              <a:t>      Algorithm of Shift Reduce parser</a:t>
            </a:r>
            <a:r>
              <a:rPr lang="en-US" dirty="0" smtClean="0"/>
              <a:t/>
            </a:r>
            <a:br>
              <a:rPr lang="en-US" dirty="0" smtClean="0"/>
            </a:br>
            <a:endParaRPr lang="en-US" dirty="0"/>
          </a:p>
        </p:txBody>
      </p:sp>
      <p:sp>
        <p:nvSpPr>
          <p:cNvPr id="3" name="Content Placeholder 2"/>
          <p:cNvSpPr>
            <a:spLocks noGrp="1"/>
          </p:cNvSpPr>
          <p:nvPr>
            <p:ph idx="1"/>
          </p:nvPr>
        </p:nvSpPr>
        <p:spPr>
          <a:xfrm>
            <a:off x="762000" y="762000"/>
            <a:ext cx="8153400" cy="5715000"/>
          </a:xfrm>
        </p:spPr>
        <p:txBody>
          <a:bodyPr>
            <a:normAutofit fontScale="92500" lnSpcReduction="10000"/>
          </a:bodyPr>
          <a:lstStyle/>
          <a:p>
            <a:pPr>
              <a:buNone/>
            </a:pPr>
            <a:r>
              <a:rPr lang="en-US" sz="2400" dirty="0" smtClean="0"/>
              <a:t> 1.  Initialize the stack to empty and input buffer holds the string ‘w’ to be  parsed. Also input pointer is pointing to the first character of W.</a:t>
            </a:r>
          </a:p>
          <a:p>
            <a:pPr>
              <a:buNone/>
            </a:pPr>
            <a:r>
              <a:rPr lang="en-US" sz="2400" dirty="0" smtClean="0"/>
              <a:t>        </a:t>
            </a:r>
            <a:r>
              <a:rPr lang="en-US" sz="2400" dirty="0" err="1" smtClean="0"/>
              <a:t>i</a:t>
            </a:r>
            <a:r>
              <a:rPr lang="en-US" sz="2400" dirty="0" smtClean="0"/>
              <a:t>. e.     Stack            Input</a:t>
            </a:r>
          </a:p>
          <a:p>
            <a:pPr>
              <a:buNone/>
            </a:pPr>
            <a:r>
              <a:rPr lang="en-US" sz="2400" dirty="0" smtClean="0"/>
              <a:t>                    $                   W$</a:t>
            </a:r>
          </a:p>
          <a:p>
            <a:pPr>
              <a:buNone/>
            </a:pPr>
            <a:r>
              <a:rPr lang="en-US" sz="2400" dirty="0" smtClean="0"/>
              <a:t> 2. During the left to right scan of the input, parser shifts zero or more     input symbols onto the stack until </a:t>
            </a:r>
            <a:r>
              <a:rPr lang="en-US" sz="2400" b="1" i="1" dirty="0" smtClean="0"/>
              <a:t>Handle </a:t>
            </a:r>
            <a:r>
              <a:rPr lang="el-GR" sz="2400" b="1" dirty="0" smtClean="0"/>
              <a:t>β</a:t>
            </a:r>
            <a:r>
              <a:rPr lang="en-US" sz="2400" b="1" dirty="0" smtClean="0"/>
              <a:t> is </a:t>
            </a:r>
            <a:r>
              <a:rPr lang="en-US" sz="2400" dirty="0" smtClean="0"/>
              <a:t>onto the Stack.</a:t>
            </a:r>
          </a:p>
          <a:p>
            <a:pPr marL="457200" indent="-457200">
              <a:buNone/>
            </a:pPr>
            <a:r>
              <a:rPr lang="en-US" sz="2400" dirty="0" smtClean="0"/>
              <a:t>  3. Perform reduction action using the production A-&gt;</a:t>
            </a:r>
            <a:r>
              <a:rPr lang="el-GR" sz="2400" dirty="0" smtClean="0"/>
              <a:t>β</a:t>
            </a:r>
            <a:r>
              <a:rPr lang="en-US" sz="2400" dirty="0" smtClean="0"/>
              <a:t>. </a:t>
            </a:r>
            <a:r>
              <a:rPr lang="en-US" sz="2400" dirty="0" err="1" smtClean="0"/>
              <a:t>i.e</a:t>
            </a:r>
            <a:r>
              <a:rPr lang="en-US" sz="2400" dirty="0" smtClean="0"/>
              <a:t> </a:t>
            </a:r>
            <a:r>
              <a:rPr lang="el-GR" sz="2400" dirty="0" smtClean="0"/>
              <a:t>β</a:t>
            </a:r>
            <a:r>
              <a:rPr lang="en-US" sz="2400" dirty="0" smtClean="0"/>
              <a:t> is popped from the stack and A is pushed.</a:t>
            </a:r>
          </a:p>
          <a:p>
            <a:pPr marL="457200" indent="-457200">
              <a:buNone/>
            </a:pPr>
            <a:r>
              <a:rPr lang="en-US" sz="2400" dirty="0" smtClean="0"/>
              <a:t>  4. Repeat the steps 2 and 3 until error is detected or until the stack contains the start symbol and the input is empty.</a:t>
            </a:r>
          </a:p>
          <a:p>
            <a:pPr>
              <a:buNone/>
            </a:pPr>
            <a:r>
              <a:rPr lang="en-US" sz="2400" dirty="0" smtClean="0"/>
              <a:t>        </a:t>
            </a:r>
            <a:r>
              <a:rPr lang="en-US" sz="2400" dirty="0" err="1" smtClean="0"/>
              <a:t>i</a:t>
            </a:r>
            <a:r>
              <a:rPr lang="en-US" sz="2400" dirty="0" smtClean="0"/>
              <a:t>. e.     Stack            Input</a:t>
            </a:r>
          </a:p>
          <a:p>
            <a:pPr>
              <a:buNone/>
            </a:pPr>
            <a:r>
              <a:rPr lang="en-US" sz="2400" dirty="0" smtClean="0"/>
              <a:t>                      $S                  $</a:t>
            </a:r>
          </a:p>
          <a:p>
            <a:pPr>
              <a:buNone/>
            </a:pPr>
            <a:r>
              <a:rPr lang="en-US" sz="2400" dirty="0" smtClean="0"/>
              <a:t> 5. Upon entering the above configuration Parser halts and announces successful  completion of parsing.</a:t>
            </a:r>
          </a:p>
          <a:p>
            <a:pPr marL="457200" indent="-457200">
              <a:buNone/>
            </a:pPr>
            <a:endParaRPr lang="en-US" sz="2400" dirty="0" smtClean="0"/>
          </a:p>
          <a:p>
            <a:pPr marL="457200" indent="-457200">
              <a:buAutoNum type="arabicPeriod" startAt="3"/>
            </a:pPr>
            <a:endParaRPr lang="en-US" sz="2400" dirty="0" smtClean="0"/>
          </a:p>
          <a:p>
            <a:pPr>
              <a:buNone/>
            </a:pPr>
            <a:endParaRPr lang="en-US" b="1" dirty="0" smtClean="0"/>
          </a:p>
          <a:p>
            <a:pPr>
              <a:buNone/>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639762"/>
          </a:xfrm>
        </p:spPr>
        <p:txBody>
          <a:bodyPr>
            <a:normAutofit fontScale="90000"/>
          </a:bodyPr>
          <a:lstStyle/>
          <a:p>
            <a:r>
              <a:rPr lang="en-US" dirty="0" smtClean="0"/>
              <a:t>Working of Shift Reduce Parser</a:t>
            </a:r>
            <a:endParaRPr lang="en-US" dirty="0"/>
          </a:p>
        </p:txBody>
      </p:sp>
      <p:sp>
        <p:nvSpPr>
          <p:cNvPr id="3" name="Content Placeholder 2"/>
          <p:cNvSpPr>
            <a:spLocks noGrp="1"/>
          </p:cNvSpPr>
          <p:nvPr>
            <p:ph idx="1"/>
          </p:nvPr>
        </p:nvSpPr>
        <p:spPr>
          <a:xfrm>
            <a:off x="914400" y="2514600"/>
            <a:ext cx="7239000" cy="4267200"/>
          </a:xfrm>
        </p:spPr>
        <p:txBody>
          <a:bodyPr>
            <a:normAutofit fontScale="55000" lnSpcReduction="20000"/>
          </a:bodyPr>
          <a:lstStyle/>
          <a:p>
            <a:pPr>
              <a:buNone/>
            </a:pPr>
            <a:r>
              <a:rPr lang="en-US" dirty="0" smtClean="0"/>
              <a:t>   </a:t>
            </a:r>
            <a:r>
              <a:rPr lang="en-US" sz="3400" dirty="0" smtClean="0"/>
              <a:t> </a:t>
            </a:r>
            <a:r>
              <a:rPr lang="en-US" sz="3800" dirty="0" smtClean="0"/>
              <a:t>Stack               Input                             Action</a:t>
            </a:r>
          </a:p>
          <a:p>
            <a:pPr>
              <a:buNone/>
            </a:pPr>
            <a:r>
              <a:rPr lang="en-US" sz="3800" dirty="0" smtClean="0"/>
              <a:t>     $                    2+5*4 $                 Shift 2</a:t>
            </a:r>
          </a:p>
          <a:p>
            <a:pPr>
              <a:buNone/>
            </a:pPr>
            <a:r>
              <a:rPr lang="en-US" sz="3800" dirty="0" smtClean="0"/>
              <a:t>     $2                    +5*4 $                 Reduce by E</a:t>
            </a:r>
            <a:r>
              <a:rPr lang="en-US" sz="3800" dirty="0" smtClean="0">
                <a:latin typeface="Calibri"/>
                <a:cs typeface="Calibri"/>
              </a:rPr>
              <a:t>→DIGIT</a:t>
            </a:r>
            <a:endParaRPr lang="en-US" sz="3800" dirty="0" smtClean="0"/>
          </a:p>
          <a:p>
            <a:pPr>
              <a:buNone/>
            </a:pPr>
            <a:r>
              <a:rPr lang="en-US" sz="3800" dirty="0" smtClean="0"/>
              <a:t>     $E                    +5*4 $                 Shift +</a:t>
            </a:r>
          </a:p>
          <a:p>
            <a:pPr>
              <a:buNone/>
            </a:pPr>
            <a:r>
              <a:rPr lang="en-US" sz="3800" dirty="0" smtClean="0"/>
              <a:t>     $E+                    5*4 $                 Shift 5</a:t>
            </a:r>
          </a:p>
          <a:p>
            <a:pPr>
              <a:buNone/>
            </a:pPr>
            <a:r>
              <a:rPr lang="en-US" sz="3800" dirty="0" smtClean="0"/>
              <a:t>     $E + 5                  *4 $                 Reduce by E</a:t>
            </a:r>
            <a:r>
              <a:rPr lang="en-US" sz="3800" dirty="0" smtClean="0">
                <a:latin typeface="Calibri"/>
                <a:cs typeface="Calibri"/>
              </a:rPr>
              <a:t>→DIGIT</a:t>
            </a:r>
            <a:endParaRPr lang="en-US" sz="3800" dirty="0" smtClean="0"/>
          </a:p>
          <a:p>
            <a:pPr>
              <a:buNone/>
            </a:pPr>
            <a:r>
              <a:rPr lang="en-US" sz="3800" dirty="0" smtClean="0"/>
              <a:t>     $E +  E                 *4 $                 Shift *</a:t>
            </a:r>
          </a:p>
          <a:p>
            <a:pPr>
              <a:buNone/>
            </a:pPr>
            <a:r>
              <a:rPr lang="en-US" sz="3800" dirty="0" smtClean="0"/>
              <a:t>     $E + E *                  4$                 Shift 4</a:t>
            </a:r>
          </a:p>
          <a:p>
            <a:pPr>
              <a:buNone/>
            </a:pPr>
            <a:r>
              <a:rPr lang="en-US" sz="3800" dirty="0" smtClean="0"/>
              <a:t>     $E + E  * 4                $                 Reduce by E</a:t>
            </a:r>
            <a:r>
              <a:rPr lang="en-US" sz="3800" dirty="0" smtClean="0">
                <a:latin typeface="Calibri"/>
                <a:cs typeface="Calibri"/>
              </a:rPr>
              <a:t>→DIGIT</a:t>
            </a:r>
            <a:endParaRPr lang="en-US" sz="3800" dirty="0" smtClean="0"/>
          </a:p>
          <a:p>
            <a:pPr>
              <a:buNone/>
            </a:pPr>
            <a:r>
              <a:rPr lang="en-US" sz="3800" dirty="0" smtClean="0"/>
              <a:t>     $E + E  *  E               $                 Reduce by E</a:t>
            </a:r>
            <a:r>
              <a:rPr lang="en-US" sz="3800" dirty="0" smtClean="0">
                <a:latin typeface="Calibri"/>
                <a:cs typeface="Calibri"/>
              </a:rPr>
              <a:t>→E * E</a:t>
            </a:r>
            <a:endParaRPr lang="en-US" sz="3800" dirty="0" smtClean="0"/>
          </a:p>
          <a:p>
            <a:pPr>
              <a:buNone/>
            </a:pPr>
            <a:r>
              <a:rPr lang="en-US" sz="3800" dirty="0" smtClean="0"/>
              <a:t>     $E + E                       $                Reduce by E</a:t>
            </a:r>
            <a:r>
              <a:rPr lang="en-US" sz="3800" dirty="0" smtClean="0">
                <a:latin typeface="Calibri"/>
                <a:cs typeface="Calibri"/>
              </a:rPr>
              <a:t>→E * E</a:t>
            </a:r>
            <a:endParaRPr lang="en-US" sz="3800" dirty="0" smtClean="0"/>
          </a:p>
          <a:p>
            <a:pPr>
              <a:buNone/>
            </a:pPr>
            <a:r>
              <a:rPr lang="en-US" sz="3800" dirty="0" smtClean="0"/>
              <a:t>     $E                             $                Accept</a:t>
            </a:r>
            <a:endParaRPr lang="en-US" sz="2400" dirty="0" smtClean="0"/>
          </a:p>
        </p:txBody>
      </p:sp>
      <p:sp>
        <p:nvSpPr>
          <p:cNvPr id="9" name="Title 1"/>
          <p:cNvSpPr txBox="1">
            <a:spLocks/>
          </p:cNvSpPr>
          <p:nvPr/>
        </p:nvSpPr>
        <p:spPr>
          <a:xfrm>
            <a:off x="6553200" y="533400"/>
            <a:ext cx="2514600" cy="2438400"/>
          </a:xfrm>
          <a:prstGeom prst="rect">
            <a:avLst/>
          </a:prstGeom>
        </p:spPr>
        <p:txBody>
          <a:bodyPr anchor="ctr">
            <a:normAutofit fontScale="55000" lnSpcReduction="20000"/>
          </a:bodyPr>
          <a:lstStyle/>
          <a:p>
            <a:endParaRPr lang="en-US" sz="4300" dirty="0" smtClean="0">
              <a:solidFill>
                <a:srgbClr val="572314"/>
              </a:solidFill>
              <a:effectLst>
                <a:outerShdw blurRad="50000" dist="30000" dir="5400000" algn="tl" rotWithShape="0">
                  <a:srgbClr val="000000">
                    <a:alpha val="30000"/>
                  </a:srgbClr>
                </a:outerShdw>
              </a:effectLst>
              <a:latin typeface="Calibri"/>
              <a:cs typeface="Calibri"/>
            </a:endParaRPr>
          </a:p>
          <a:p>
            <a:r>
              <a:rPr lang="en-US" sz="4300" dirty="0" smtClean="0">
                <a:solidFill>
                  <a:srgbClr val="572314"/>
                </a:solidFill>
                <a:effectLst>
                  <a:outerShdw blurRad="50000" dist="30000" dir="5400000" algn="tl" rotWithShape="0">
                    <a:srgbClr val="000000">
                      <a:alpha val="30000"/>
                    </a:srgbClr>
                  </a:outerShdw>
                </a:effectLst>
                <a:latin typeface="Calibri"/>
                <a:cs typeface="Calibri"/>
              </a:rPr>
              <a:t>Grammar :</a:t>
            </a:r>
          </a:p>
          <a:p>
            <a:r>
              <a:rPr lang="en-US" sz="4300" dirty="0" smtClean="0">
                <a:solidFill>
                  <a:srgbClr val="572314"/>
                </a:solidFill>
                <a:effectLst>
                  <a:outerShdw blurRad="50000" dist="30000" dir="5400000" algn="tl" rotWithShape="0">
                    <a:srgbClr val="000000">
                      <a:alpha val="30000"/>
                    </a:srgbClr>
                  </a:outerShdw>
                </a:effectLst>
                <a:latin typeface="Calibri"/>
                <a:cs typeface="Calibri"/>
              </a:rPr>
              <a:t>S→  E </a:t>
            </a:r>
          </a:p>
          <a:p>
            <a:pPr lvl="0"/>
            <a:r>
              <a:rPr kumimoji="0" lang="en-US" sz="4300" b="0" i="0" u="none" strike="noStrike" kern="1200" cap="none" spc="0" normalizeH="0" baseline="0" noProof="0" dirty="0" smtClean="0">
                <a:ln>
                  <a:noFill/>
                </a:ln>
                <a:solidFill>
                  <a:srgbClr val="572314"/>
                </a:solidFill>
                <a:effectLst>
                  <a:outerShdw blurRad="50000" dist="30000" dir="5400000" algn="tl" rotWithShape="0">
                    <a:srgbClr val="000000">
                      <a:alpha val="30000"/>
                    </a:srgbClr>
                  </a:outerShdw>
                </a:effectLst>
                <a:uLnTx/>
                <a:uFillTx/>
                <a:latin typeface="+mj-lt"/>
                <a:ea typeface="+mj-ea"/>
                <a:cs typeface="+mj-cs"/>
              </a:rPr>
              <a:t>E</a:t>
            </a:r>
            <a:r>
              <a:rPr kumimoji="0" lang="en-US" sz="4300" b="0" i="0" u="none" strike="noStrike" kern="1200" cap="none" spc="0" normalizeH="0" baseline="0" noProof="0" dirty="0" smtClean="0">
                <a:ln>
                  <a:noFill/>
                </a:ln>
                <a:solidFill>
                  <a:srgbClr val="572314"/>
                </a:solidFill>
                <a:effectLst>
                  <a:outerShdw blurRad="50000" dist="30000" dir="5400000" algn="tl" rotWithShape="0">
                    <a:srgbClr val="000000">
                      <a:alpha val="30000"/>
                    </a:srgbClr>
                  </a:outerShdw>
                </a:effectLst>
                <a:uLnTx/>
                <a:uFillTx/>
                <a:latin typeface="Calibri"/>
                <a:ea typeface="+mj-ea"/>
                <a:cs typeface="Calibri"/>
              </a:rPr>
              <a:t>→  E + E</a:t>
            </a:r>
          </a:p>
          <a:p>
            <a:pPr marL="0" marR="0" lvl="0" indent="0" algn="l" defTabSz="914400" rtl="0" eaLnBrk="1" fontAlgn="base" latinLnBrk="0" hangingPunct="1">
              <a:lnSpc>
                <a:spcPct val="100000"/>
              </a:lnSpc>
              <a:spcBef>
                <a:spcPct val="0"/>
              </a:spcBef>
              <a:spcAft>
                <a:spcPct val="0"/>
              </a:spcAft>
              <a:buClrTx/>
              <a:buSzTx/>
              <a:buFontTx/>
              <a:buNone/>
              <a:tabLst/>
              <a:defRPr/>
            </a:pPr>
            <a:r>
              <a:rPr lang="en-US" sz="4300" dirty="0" smtClean="0">
                <a:solidFill>
                  <a:srgbClr val="572314"/>
                </a:solidFill>
                <a:effectLst>
                  <a:outerShdw blurRad="50000" dist="30000" dir="5400000" algn="tl" rotWithShape="0">
                    <a:srgbClr val="000000">
                      <a:alpha val="30000"/>
                    </a:srgbClr>
                  </a:outerShdw>
                </a:effectLst>
                <a:latin typeface="Calibri"/>
                <a:ea typeface="+mj-ea"/>
                <a:cs typeface="Calibri"/>
              </a:rPr>
              <a:t>      │E – E</a:t>
            </a:r>
          </a:p>
          <a:p>
            <a:pPr lvl="0"/>
            <a:r>
              <a:rPr lang="en-US" sz="4300" dirty="0" smtClean="0">
                <a:solidFill>
                  <a:srgbClr val="572314"/>
                </a:solidFill>
                <a:effectLst>
                  <a:outerShdw blurRad="50000" dist="30000" dir="5400000" algn="tl" rotWithShape="0">
                    <a:srgbClr val="000000">
                      <a:alpha val="30000"/>
                    </a:srgbClr>
                  </a:outerShdw>
                </a:effectLst>
                <a:latin typeface="Calibri"/>
                <a:cs typeface="Calibri"/>
              </a:rPr>
              <a:t>      │E * E </a:t>
            </a:r>
          </a:p>
          <a:p>
            <a:pPr lvl="0"/>
            <a:r>
              <a:rPr lang="en-US" sz="4300" dirty="0" smtClean="0">
                <a:solidFill>
                  <a:srgbClr val="572314"/>
                </a:solidFill>
                <a:effectLst>
                  <a:outerShdw blurRad="50000" dist="30000" dir="5400000" algn="tl" rotWithShape="0">
                    <a:srgbClr val="000000">
                      <a:alpha val="30000"/>
                    </a:srgbClr>
                  </a:outerShdw>
                </a:effectLst>
                <a:latin typeface="Calibri"/>
                <a:cs typeface="Calibri"/>
              </a:rPr>
              <a:t>      │E / E </a:t>
            </a:r>
          </a:p>
          <a:p>
            <a:pPr lvl="0"/>
            <a:r>
              <a:rPr lang="en-US" sz="4300" dirty="0" smtClean="0">
                <a:solidFill>
                  <a:srgbClr val="572314"/>
                </a:solidFill>
                <a:effectLst>
                  <a:outerShdw blurRad="50000" dist="30000" dir="5400000" algn="tl" rotWithShape="0">
                    <a:srgbClr val="000000">
                      <a:alpha val="30000"/>
                    </a:srgbClr>
                  </a:outerShdw>
                </a:effectLst>
                <a:latin typeface="Calibri"/>
                <a:cs typeface="Calibri"/>
              </a:rPr>
              <a:t>      │DIGIT</a:t>
            </a:r>
            <a:r>
              <a:rPr kumimoji="0" lang="en-US" sz="4300" b="0" i="0" u="none" strike="noStrike" kern="1200" cap="none" spc="0" normalizeH="0" baseline="0" noProof="0" dirty="0" smtClean="0">
                <a:ln>
                  <a:noFill/>
                </a:ln>
                <a:solidFill>
                  <a:srgbClr val="572314"/>
                </a:solidFill>
                <a:effectLst>
                  <a:outerShdw blurRad="50000" dist="30000" dir="5400000" algn="tl" rotWithShape="0">
                    <a:srgbClr val="000000">
                      <a:alpha val="30000"/>
                    </a:srgbClr>
                  </a:outerShdw>
                </a:effectLst>
                <a:uLnTx/>
                <a:uFillTx/>
                <a:latin typeface="Calibri"/>
                <a:ea typeface="+mj-ea"/>
                <a:cs typeface="Calibri"/>
              </a:rPr>
              <a:t>      </a:t>
            </a:r>
            <a:endParaRPr kumimoji="0" lang="en-US" sz="4300" b="0" i="0" u="none" strike="noStrike" kern="1200" cap="none" spc="0" normalizeH="0" baseline="0" noProof="0" dirty="0">
              <a:ln>
                <a:noFill/>
              </a:ln>
              <a:solidFill>
                <a:srgbClr val="572314"/>
              </a:solidFill>
              <a:effectLst>
                <a:outerShdw blurRad="50000" dist="30000" dir="5400000" algn="tl" rotWithShape="0">
                  <a:srgbClr val="000000">
                    <a:alpha val="30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715962"/>
          </a:xfrm>
        </p:spPr>
        <p:txBody>
          <a:bodyPr>
            <a:normAutofit fontScale="90000"/>
          </a:bodyPr>
          <a:lstStyle/>
          <a:p>
            <a:r>
              <a:rPr lang="en-US" smtClean="0"/>
              <a:t>A YACC </a:t>
            </a:r>
            <a:r>
              <a:rPr lang="en-US" dirty="0" smtClean="0"/>
              <a:t>Tool</a:t>
            </a:r>
            <a:endParaRPr lang="en-US" dirty="0"/>
          </a:p>
        </p:txBody>
      </p:sp>
      <p:sp>
        <p:nvSpPr>
          <p:cNvPr id="3" name="Content Placeholder 2"/>
          <p:cNvSpPr>
            <a:spLocks noGrp="1"/>
          </p:cNvSpPr>
          <p:nvPr>
            <p:ph idx="1"/>
          </p:nvPr>
        </p:nvSpPr>
        <p:spPr/>
        <p:txBody>
          <a:bodyPr/>
          <a:lstStyle/>
          <a:p>
            <a:pPr marL="596900" indent="-514350">
              <a:buFont typeface="+mj-lt"/>
              <a:buAutoNum type="romanUcPeriod"/>
            </a:pPr>
            <a:r>
              <a:rPr lang="en-US" dirty="0" smtClean="0"/>
              <a:t>Introduction.</a:t>
            </a:r>
          </a:p>
          <a:p>
            <a:pPr marL="596900" indent="-514350">
              <a:buFont typeface="+mj-lt"/>
              <a:buAutoNum type="romanUcPeriod"/>
            </a:pPr>
            <a:r>
              <a:rPr lang="en-US" dirty="0" smtClean="0"/>
              <a:t>Structure of YACC program Specification</a:t>
            </a:r>
          </a:p>
          <a:p>
            <a:pPr marL="596900" indent="-514350">
              <a:buFont typeface="+mj-lt"/>
              <a:buAutoNum type="romanUcPeriod"/>
            </a:pPr>
            <a:r>
              <a:rPr lang="en-US" dirty="0" smtClean="0"/>
              <a:t>Prerequisite for Writing YACC program</a:t>
            </a:r>
          </a:p>
          <a:p>
            <a:pPr marL="596900" indent="-514350">
              <a:buFont typeface="+mj-lt"/>
              <a:buAutoNum type="romanUcPeriod"/>
            </a:pPr>
            <a:r>
              <a:rPr lang="en-US" dirty="0" smtClean="0"/>
              <a:t>Running YACC program.</a:t>
            </a:r>
          </a:p>
          <a:p>
            <a:pPr>
              <a:buNone/>
            </a:pPr>
            <a:r>
              <a:rPr lang="en-US" dirty="0" smtClean="0"/>
              <a:t> </a:t>
            </a:r>
          </a:p>
          <a:p>
            <a:endParaRPr lang="en-US" dirty="0" smtClean="0"/>
          </a:p>
          <a:p>
            <a:pPr lvl="1">
              <a:buNone/>
            </a:pPr>
            <a:endParaRPr lang="en-US" dirty="0" smtClean="0"/>
          </a:p>
          <a:p>
            <a:pPr lvl="1"/>
            <a:endParaRPr lang="en-US" dirty="0" smtClean="0"/>
          </a:p>
          <a:p>
            <a:pPr lvl="1">
              <a:buNone/>
            </a:pPr>
            <a:endParaRPr lang="en-US" dirty="0" smtClean="0"/>
          </a:p>
        </p:txBody>
      </p:sp>
      <p:sp>
        <p:nvSpPr>
          <p:cNvPr id="4" name="Footer Placeholder 3"/>
          <p:cNvSpPr>
            <a:spLocks noGrp="1"/>
          </p:cNvSpPr>
          <p:nvPr>
            <p:ph type="ftr" sz="quarter" idx="11"/>
          </p:nvPr>
        </p:nvSpPr>
        <p:spPr/>
        <p:txBody>
          <a:bodyPr/>
          <a:lstStyle/>
          <a:p>
            <a:pPr>
              <a:defRPr/>
            </a:pPr>
            <a:r>
              <a:rPr lang="en-US" smtClean="0"/>
              <a:t>Dr. M M Math and SS &amp; OS Lab members</a:t>
            </a:r>
            <a:endParaRPr lang="en-US"/>
          </a:p>
        </p:txBody>
      </p:sp>
      <p:sp>
        <p:nvSpPr>
          <p:cNvPr id="5" name="Slide Number Placeholder 4"/>
          <p:cNvSpPr>
            <a:spLocks noGrp="1"/>
          </p:cNvSpPr>
          <p:nvPr>
            <p:ph type="sldNum" sz="quarter" idx="12"/>
          </p:nvPr>
        </p:nvSpPr>
        <p:spPr/>
        <p:txBody>
          <a:bodyPr/>
          <a:lstStyle/>
          <a:p>
            <a:pPr>
              <a:defRPr/>
            </a:pPr>
            <a:fld id="{BA83777B-9EE5-4B89-BE52-F7A99F3F7A31}"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US" smtClean="0"/>
              <a:t>7/17/2016</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411162"/>
          </a:xfrm>
        </p:spPr>
        <p:txBody>
          <a:bodyPr>
            <a:normAutofit fontScale="90000"/>
          </a:bodyPr>
          <a:lstStyle/>
          <a:p>
            <a:pPr fontAlgn="auto">
              <a:spcAft>
                <a:spcPts val="0"/>
              </a:spcAft>
              <a:defRPr/>
            </a:pPr>
            <a:r>
              <a:rPr lang="en-US" dirty="0" smtClean="0">
                <a:solidFill>
                  <a:schemeClr val="tx2">
                    <a:satMod val="130000"/>
                  </a:schemeClr>
                </a:solidFill>
              </a:rPr>
              <a:t>I. Introduction</a:t>
            </a:r>
            <a:endParaRPr lang="en-US" dirty="0">
              <a:solidFill>
                <a:schemeClr val="tx2">
                  <a:satMod val="130000"/>
                </a:schemeClr>
              </a:solidFill>
            </a:endParaRPr>
          </a:p>
        </p:txBody>
      </p:sp>
      <p:sp>
        <p:nvSpPr>
          <p:cNvPr id="3" name="Content Placeholder 2"/>
          <p:cNvSpPr>
            <a:spLocks noGrp="1"/>
          </p:cNvSpPr>
          <p:nvPr>
            <p:ph idx="1"/>
          </p:nvPr>
        </p:nvSpPr>
        <p:spPr>
          <a:xfrm>
            <a:off x="1143000" y="609600"/>
            <a:ext cx="7791450" cy="5867400"/>
          </a:xfrm>
        </p:spPr>
        <p:txBody>
          <a:bodyPr>
            <a:normAutofit fontScale="55000" lnSpcReduction="20000"/>
          </a:bodyPr>
          <a:lstStyle/>
          <a:p>
            <a:pPr marL="365760" indent="-283464" fontAlgn="auto">
              <a:lnSpc>
                <a:spcPct val="150000"/>
              </a:lnSpc>
              <a:spcAft>
                <a:spcPts val="0"/>
              </a:spcAft>
              <a:buFont typeface="Wingdings 2"/>
              <a:buChar char=""/>
              <a:defRPr/>
            </a:pPr>
            <a:r>
              <a:rPr lang="en-US" sz="4000" b="1" dirty="0" smtClean="0">
                <a:latin typeface="Times New Roman" pitchFamily="18" charset="0"/>
                <a:cs typeface="Times New Roman" pitchFamily="18" charset="0"/>
              </a:rPr>
              <a:t>What is YACC ?</a:t>
            </a:r>
          </a:p>
          <a:p>
            <a:pPr marL="640398" lvl="1" indent="-283464" fontAlgn="auto">
              <a:lnSpc>
                <a:spcPct val="150000"/>
              </a:lnSpc>
              <a:spcAft>
                <a:spcPts val="0"/>
              </a:spcAft>
              <a:buFont typeface="Wingdings 2"/>
              <a:buChar char=""/>
              <a:defRPr/>
            </a:pPr>
            <a:r>
              <a:rPr lang="en-US" sz="3300" dirty="0" smtClean="0">
                <a:latin typeface="Times New Roman" pitchFamily="18" charset="0"/>
                <a:cs typeface="Times New Roman" pitchFamily="18" charset="0"/>
              </a:rPr>
              <a:t>YACC is a programming  tool on UNIX platform that takes  YACC input file specification  ( which are  set of descriptions of  </a:t>
            </a:r>
            <a:r>
              <a:rPr lang="en-US" sz="3300" b="1" dirty="0" smtClean="0">
                <a:latin typeface="Times New Roman" pitchFamily="18" charset="0"/>
                <a:cs typeface="Times New Roman" pitchFamily="18" charset="0"/>
              </a:rPr>
              <a:t>syntactic constructs </a:t>
            </a:r>
            <a:r>
              <a:rPr lang="en-US" sz="3300" dirty="0" smtClean="0">
                <a:latin typeface="Times New Roman" pitchFamily="18" charset="0"/>
                <a:cs typeface="Times New Roman" pitchFamily="18" charset="0"/>
              </a:rPr>
              <a:t>in the form </a:t>
            </a:r>
            <a:r>
              <a:rPr lang="en-US" sz="3300" b="1" dirty="0" smtClean="0">
                <a:latin typeface="Times New Roman" pitchFamily="18" charset="0"/>
                <a:cs typeface="Times New Roman" pitchFamily="18" charset="0"/>
              </a:rPr>
              <a:t>of Grammar</a:t>
            </a:r>
            <a:r>
              <a:rPr lang="en-US" sz="3300" dirty="0" smtClean="0">
                <a:latin typeface="Times New Roman" pitchFamily="18" charset="0"/>
                <a:cs typeface="Times New Roman" pitchFamily="18" charset="0"/>
              </a:rPr>
              <a:t>.)  and generates a </a:t>
            </a:r>
            <a:r>
              <a:rPr lang="en-US" sz="3300" b="1" dirty="0" smtClean="0">
                <a:latin typeface="Times New Roman" pitchFamily="18" charset="0"/>
                <a:cs typeface="Times New Roman" pitchFamily="18" charset="0"/>
              </a:rPr>
              <a:t>C-routines (</a:t>
            </a:r>
            <a:r>
              <a:rPr lang="en-US" sz="3300" b="1" dirty="0" err="1" smtClean="0">
                <a:latin typeface="Times New Roman" pitchFamily="18" charset="0"/>
                <a:cs typeface="Times New Roman" pitchFamily="18" charset="0"/>
              </a:rPr>
              <a:t>y.tab.c</a:t>
            </a:r>
            <a:r>
              <a:rPr lang="en-US" sz="3300" b="1" dirty="0" smtClean="0">
                <a:latin typeface="Times New Roman" pitchFamily="18" charset="0"/>
                <a:cs typeface="Times New Roman" pitchFamily="18" charset="0"/>
              </a:rPr>
              <a:t> ) </a:t>
            </a:r>
            <a:r>
              <a:rPr lang="en-US" sz="3300" dirty="0" smtClean="0">
                <a:latin typeface="Times New Roman" pitchFamily="18" charset="0"/>
                <a:cs typeface="Times New Roman" pitchFamily="18" charset="0"/>
              </a:rPr>
              <a:t>which is termed as  </a:t>
            </a:r>
            <a:r>
              <a:rPr lang="en-US" sz="3300" b="1" i="1" dirty="0" smtClean="0">
                <a:latin typeface="Times New Roman" pitchFamily="18" charset="0"/>
                <a:cs typeface="Times New Roman" pitchFamily="18" charset="0"/>
              </a:rPr>
              <a:t>syntax analyzer or  parser</a:t>
            </a:r>
            <a:r>
              <a:rPr lang="en-US" sz="3300" dirty="0" smtClean="0">
                <a:latin typeface="Times New Roman" pitchFamily="18" charset="0"/>
                <a:cs typeface="Times New Roman" pitchFamily="18" charset="0"/>
              </a:rPr>
              <a:t>.  It  also generates a  token definitions in a  separate file  called </a:t>
            </a:r>
            <a:r>
              <a:rPr lang="en-US" sz="3300" b="1" dirty="0" smtClean="0">
                <a:latin typeface="Times New Roman" pitchFamily="18" charset="0"/>
                <a:cs typeface="Times New Roman" pitchFamily="18" charset="0"/>
              </a:rPr>
              <a:t>as </a:t>
            </a:r>
            <a:r>
              <a:rPr lang="en-US" sz="3300" b="1" dirty="0" err="1" smtClean="0">
                <a:latin typeface="Times New Roman" pitchFamily="18" charset="0"/>
                <a:cs typeface="Times New Roman" pitchFamily="18" charset="0"/>
              </a:rPr>
              <a:t>y.tab.h</a:t>
            </a:r>
            <a:r>
              <a:rPr lang="en-US" sz="3300" b="1" dirty="0" smtClean="0">
                <a:latin typeface="Times New Roman" pitchFamily="18" charset="0"/>
                <a:cs typeface="Times New Roman" pitchFamily="18" charset="0"/>
              </a:rPr>
              <a:t>  </a:t>
            </a:r>
          </a:p>
          <a:p>
            <a:pPr marL="365760" indent="-283464" fontAlgn="auto">
              <a:lnSpc>
                <a:spcPct val="150000"/>
              </a:lnSpc>
              <a:spcAft>
                <a:spcPts val="0"/>
              </a:spcAft>
              <a:buFont typeface="Wingdings 2"/>
              <a:buChar char=""/>
              <a:defRPr/>
            </a:pPr>
            <a:r>
              <a:rPr lang="en-US" sz="4000" b="1" dirty="0" smtClean="0">
                <a:latin typeface="Times New Roman" pitchFamily="18" charset="0"/>
                <a:cs typeface="Times New Roman" pitchFamily="18" charset="0"/>
              </a:rPr>
              <a:t>Syntactic Construct :</a:t>
            </a:r>
            <a:r>
              <a:rPr lang="en-US" sz="2600" dirty="0" smtClean="0">
                <a:latin typeface="Times New Roman" pitchFamily="18" charset="0"/>
                <a:cs typeface="Times New Roman" pitchFamily="18" charset="0"/>
              </a:rPr>
              <a:t> Are nothing but the programming statement of any programming language that includes  arithmetic statement, declaration statement, branching statements , Looping statements etc….</a:t>
            </a:r>
          </a:p>
          <a:p>
            <a:pPr marL="365760" indent="-283464" fontAlgn="auto">
              <a:lnSpc>
                <a:spcPct val="150000"/>
              </a:lnSpc>
              <a:spcAft>
                <a:spcPts val="0"/>
              </a:spcAft>
              <a:buFont typeface="Wingdings 2"/>
              <a:buChar char=""/>
              <a:defRPr/>
            </a:pPr>
            <a:r>
              <a:rPr lang="en-US" sz="4000" b="1" dirty="0" smtClean="0">
                <a:latin typeface="Times New Roman" pitchFamily="18" charset="0"/>
                <a:cs typeface="Times New Roman" pitchFamily="18" charset="0"/>
              </a:rPr>
              <a:t>GRAMMER  : </a:t>
            </a:r>
            <a:r>
              <a:rPr lang="en-US" sz="2600" dirty="0" smtClean="0">
                <a:latin typeface="Times New Roman" pitchFamily="18" charset="0"/>
                <a:cs typeface="Times New Roman" pitchFamily="18" charset="0"/>
              </a:rPr>
              <a:t>It  is a powerful mechanism to describe the  structure of statement/sentence </a:t>
            </a:r>
          </a:p>
          <a:p>
            <a:pPr marL="365760" indent="-283464" fontAlgn="auto">
              <a:lnSpc>
                <a:spcPct val="150000"/>
              </a:lnSpc>
              <a:spcAft>
                <a:spcPts val="0"/>
              </a:spcAft>
              <a:buFont typeface="Wingdings 2"/>
              <a:buChar char=""/>
              <a:defRPr/>
            </a:pPr>
            <a:r>
              <a:rPr lang="en-US" sz="4000" b="1" dirty="0" smtClean="0">
                <a:latin typeface="Times New Roman" pitchFamily="18" charset="0"/>
                <a:cs typeface="Times New Roman" pitchFamily="18" charset="0"/>
              </a:rPr>
              <a:t>Syntax analyzer :  </a:t>
            </a:r>
            <a:r>
              <a:rPr lang="en-US" sz="2600" b="1" dirty="0" smtClean="0">
                <a:latin typeface="Times New Roman" pitchFamily="18" charset="0"/>
                <a:cs typeface="Times New Roman" pitchFamily="18" charset="0"/>
              </a:rPr>
              <a:t>I</a:t>
            </a:r>
            <a:r>
              <a:rPr lang="en-US" sz="2600" dirty="0" smtClean="0">
                <a:latin typeface="Times New Roman" pitchFamily="18" charset="0"/>
                <a:cs typeface="Times New Roman" pitchFamily="18" charset="0"/>
              </a:rPr>
              <a:t>s a  program  for a typical compiler that is responsible for grouping the  tokens  into a valid constructs,  according to the specifications of grammar..  </a:t>
            </a:r>
          </a:p>
          <a:p>
            <a:pPr marL="365760" indent="-283464" fontAlgn="auto">
              <a:lnSpc>
                <a:spcPct val="150000"/>
              </a:lnSpc>
              <a:spcAft>
                <a:spcPts val="0"/>
              </a:spcAft>
              <a:buFont typeface="Wingdings 2"/>
              <a:buChar char=""/>
              <a:defRPr/>
            </a:pPr>
            <a:r>
              <a:rPr lang="en-US" sz="4000" b="1" dirty="0" smtClean="0">
                <a:latin typeface="Times New Roman" pitchFamily="18" charset="0"/>
                <a:cs typeface="Times New Roman" pitchFamily="18" charset="0"/>
              </a:rPr>
              <a:t>LEX and YACC Tools are </a:t>
            </a:r>
            <a:r>
              <a:rPr lang="en-US" sz="2600" dirty="0" smtClean="0">
                <a:latin typeface="Times New Roman" pitchFamily="18" charset="0"/>
                <a:cs typeface="Times New Roman" pitchFamily="18" charset="0"/>
              </a:rPr>
              <a:t> Written and developed by </a:t>
            </a:r>
            <a:r>
              <a:rPr lang="en-US" sz="2600" b="1" i="1" dirty="0" smtClean="0">
                <a:latin typeface="Times New Roman" pitchFamily="18" charset="0"/>
                <a:cs typeface="Times New Roman" pitchFamily="18" charset="0"/>
              </a:rPr>
              <a:t>Eric Schmidt </a:t>
            </a:r>
            <a:r>
              <a:rPr lang="en-US" sz="2600" dirty="0" smtClean="0">
                <a:latin typeface="Times New Roman" pitchFamily="18" charset="0"/>
                <a:cs typeface="Times New Roman" pitchFamily="18" charset="0"/>
              </a:rPr>
              <a:t>and </a:t>
            </a:r>
            <a:r>
              <a:rPr lang="en-US" sz="2600" b="1" i="1" dirty="0" smtClean="0">
                <a:latin typeface="Times New Roman" pitchFamily="18" charset="0"/>
                <a:cs typeface="Times New Roman" pitchFamily="18" charset="0"/>
              </a:rPr>
              <a:t>Mike </a:t>
            </a:r>
            <a:r>
              <a:rPr lang="en-US" sz="2600" b="1" i="1" dirty="0" err="1" smtClean="0">
                <a:latin typeface="Times New Roman" pitchFamily="18" charset="0"/>
                <a:cs typeface="Times New Roman" pitchFamily="18" charset="0"/>
              </a:rPr>
              <a:t>Lesk</a:t>
            </a:r>
            <a:r>
              <a:rPr lang="en-US" sz="2600" b="1" i="1" dirty="0" smtClean="0">
                <a:latin typeface="Times New Roman" pitchFamily="18" charset="0"/>
                <a:cs typeface="Times New Roman" pitchFamily="18" charset="0"/>
              </a:rPr>
              <a:t>.</a:t>
            </a:r>
          </a:p>
          <a:p>
            <a:pPr marL="365760" indent="-283464" fontAlgn="auto">
              <a:lnSpc>
                <a:spcPct val="150000"/>
              </a:lnSpc>
              <a:spcAft>
                <a:spcPts val="0"/>
              </a:spcAft>
              <a:buFont typeface="Wingdings 2"/>
              <a:buChar char=""/>
              <a:defRPr/>
            </a:pPr>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CB3AEBB7-80EA-411B-853D-42E2338FCE5B}" type="slidenum">
              <a:rPr lang="en-US"/>
              <a:pPr>
                <a:defRPr/>
              </a:pPr>
              <a:t>3</a:t>
            </a:fld>
            <a:endParaRPr lang="en-US" dirty="0"/>
          </a:p>
        </p:txBody>
      </p:sp>
      <p:sp>
        <p:nvSpPr>
          <p:cNvPr id="5" name="Footer Placeholder 4"/>
          <p:cNvSpPr>
            <a:spLocks noGrp="1"/>
          </p:cNvSpPr>
          <p:nvPr>
            <p:ph type="ftr" sz="quarter" idx="11"/>
          </p:nvPr>
        </p:nvSpPr>
        <p:spPr/>
        <p:txBody>
          <a:bodyPr/>
          <a:lstStyle/>
          <a:p>
            <a:pPr>
              <a:defRPr/>
            </a:pPr>
            <a:r>
              <a:rPr lang="en-US" smtClean="0"/>
              <a:t>Dr. M M Math and SS &amp; OS Lab members</a:t>
            </a:r>
            <a:endParaRPr lang="en-US" dirty="0"/>
          </a:p>
        </p:txBody>
      </p:sp>
      <p:sp>
        <p:nvSpPr>
          <p:cNvPr id="6" name="Date Placeholder 5"/>
          <p:cNvSpPr>
            <a:spLocks noGrp="1"/>
          </p:cNvSpPr>
          <p:nvPr>
            <p:ph type="dt" sz="half" idx="10"/>
          </p:nvPr>
        </p:nvSpPr>
        <p:spPr/>
        <p:txBody>
          <a:bodyPr/>
          <a:lstStyle/>
          <a:p>
            <a:pPr>
              <a:defRPr/>
            </a:pPr>
            <a:r>
              <a:rPr lang="en-US" smtClean="0"/>
              <a:t>7/17/2016</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487362"/>
          </a:xfrm>
        </p:spPr>
        <p:txBody>
          <a:bodyPr>
            <a:normAutofit fontScale="90000"/>
          </a:bodyPr>
          <a:lstStyle/>
          <a:p>
            <a:endParaRPr lang="en-US" dirty="0"/>
          </a:p>
        </p:txBody>
      </p:sp>
      <p:sp>
        <p:nvSpPr>
          <p:cNvPr id="3" name="Content Placeholder 2"/>
          <p:cNvSpPr>
            <a:spLocks noGrp="1"/>
          </p:cNvSpPr>
          <p:nvPr>
            <p:ph idx="1"/>
          </p:nvPr>
        </p:nvSpPr>
        <p:spPr>
          <a:xfrm>
            <a:off x="1219200" y="990600"/>
            <a:ext cx="7696200" cy="5257800"/>
          </a:xfrm>
        </p:spPr>
        <p:txBody>
          <a:bodyPr/>
          <a:lstStyle/>
          <a:p>
            <a:pPr marL="365760" indent="-283464" fontAlgn="auto">
              <a:spcBef>
                <a:spcPts val="0"/>
              </a:spcBef>
              <a:spcAft>
                <a:spcPts val="0"/>
              </a:spcAft>
              <a:buFont typeface="Wingdings 2"/>
              <a:buChar char=""/>
              <a:defRPr/>
            </a:pPr>
            <a:r>
              <a:rPr lang="en-US" sz="2400" b="1" dirty="0" smtClean="0">
                <a:latin typeface="Times New Roman" pitchFamily="18" charset="0"/>
                <a:cs typeface="Times New Roman" pitchFamily="18" charset="0"/>
              </a:rPr>
              <a:t>Applications of  YACC</a:t>
            </a:r>
            <a:r>
              <a:rPr lang="en-US" sz="4400" b="1" dirty="0" smtClean="0">
                <a:latin typeface="Times New Roman" pitchFamily="18" charset="0"/>
                <a:cs typeface="Times New Roman" pitchFamily="18" charset="0"/>
              </a:rPr>
              <a:t> :  </a:t>
            </a:r>
          </a:p>
          <a:p>
            <a:pPr marL="682625" indent="-600075" fontAlgn="auto">
              <a:spcBef>
                <a:spcPts val="0"/>
              </a:spcBef>
              <a:spcAft>
                <a:spcPts val="0"/>
              </a:spcAft>
              <a:buNone/>
              <a:defRPr/>
            </a:pPr>
            <a:r>
              <a:rPr lang="en-US" sz="4400"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1. </a:t>
            </a:r>
            <a:r>
              <a:rPr lang="en-US" sz="2400" dirty="0" smtClean="0">
                <a:latin typeface="Times New Roman" pitchFamily="18" charset="0"/>
                <a:cs typeface="Times New Roman" pitchFamily="18" charset="0"/>
              </a:rPr>
              <a:t>Mainly used  by  compiler writers to  write compiler and  interpreter. </a:t>
            </a:r>
          </a:p>
          <a:p>
            <a:pPr marL="365760" indent="-283464" fontAlgn="auto">
              <a:lnSpc>
                <a:spcPct val="150000"/>
              </a:lnSpc>
              <a:spcAft>
                <a:spcPts val="0"/>
              </a:spcAft>
              <a:buNone/>
              <a:defRPr/>
            </a:pPr>
            <a:endParaRPr lang="en-US" sz="2400" dirty="0" smtClean="0">
              <a:latin typeface="Times New Roman" pitchFamily="18" charset="0"/>
              <a:cs typeface="Times New Roman" pitchFamily="18" charset="0"/>
            </a:endParaRPr>
          </a:p>
          <a:p>
            <a:endParaRPr lang="en-US" dirty="0"/>
          </a:p>
        </p:txBody>
      </p:sp>
      <p:sp>
        <p:nvSpPr>
          <p:cNvPr id="4" name="Footer Placeholder 3"/>
          <p:cNvSpPr>
            <a:spLocks noGrp="1"/>
          </p:cNvSpPr>
          <p:nvPr>
            <p:ph type="ftr" sz="quarter" idx="11"/>
          </p:nvPr>
        </p:nvSpPr>
        <p:spPr/>
        <p:txBody>
          <a:bodyPr/>
          <a:lstStyle/>
          <a:p>
            <a:pPr>
              <a:defRPr/>
            </a:pPr>
            <a:r>
              <a:rPr lang="en-US" smtClean="0"/>
              <a:t>Dr. M M Math and SS &amp; OS Lab members</a:t>
            </a:r>
            <a:endParaRPr lang="en-US"/>
          </a:p>
        </p:txBody>
      </p:sp>
      <p:sp>
        <p:nvSpPr>
          <p:cNvPr id="5" name="Slide Number Placeholder 4"/>
          <p:cNvSpPr>
            <a:spLocks noGrp="1"/>
          </p:cNvSpPr>
          <p:nvPr>
            <p:ph type="sldNum" sz="quarter" idx="12"/>
          </p:nvPr>
        </p:nvSpPr>
        <p:spPr/>
        <p:txBody>
          <a:bodyPr/>
          <a:lstStyle/>
          <a:p>
            <a:pPr>
              <a:defRPr/>
            </a:pPr>
            <a:fld id="{BA83777B-9EE5-4B89-BE52-F7A99F3F7A31}" type="slidenum">
              <a:rPr lang="en-US" smtClean="0"/>
              <a:pPr>
                <a:defRPr/>
              </a:pPr>
              <a:t>4</a:t>
            </a:fld>
            <a:endParaRPr lang="en-US"/>
          </a:p>
        </p:txBody>
      </p:sp>
      <p:sp>
        <p:nvSpPr>
          <p:cNvPr id="6" name="Date Placeholder 5"/>
          <p:cNvSpPr>
            <a:spLocks noGrp="1"/>
          </p:cNvSpPr>
          <p:nvPr>
            <p:ph type="dt" sz="half" idx="10"/>
          </p:nvPr>
        </p:nvSpPr>
        <p:spPr/>
        <p:txBody>
          <a:bodyPr/>
          <a:lstStyle/>
          <a:p>
            <a:pPr>
              <a:defRPr/>
            </a:pPr>
            <a:r>
              <a:rPr lang="en-US" smtClean="0"/>
              <a:t>7/17/2016</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7499350" cy="990600"/>
          </a:xfrm>
        </p:spPr>
        <p:txBody>
          <a:bodyPr>
            <a:normAutofit fontScale="90000"/>
          </a:bodyPr>
          <a:lstStyle/>
          <a:p>
            <a:r>
              <a:rPr lang="en-US" sz="3600" dirty="0" smtClean="0"/>
              <a:t>II.  Structure of YACC program Specification</a:t>
            </a:r>
            <a:r>
              <a:rPr lang="en-US" dirty="0" smtClean="0"/>
              <a:t/>
            </a:r>
            <a:br>
              <a:rPr lang="en-US" dirty="0" smtClean="0"/>
            </a:br>
            <a:endParaRPr lang="en-US" dirty="0"/>
          </a:p>
        </p:txBody>
      </p:sp>
      <p:sp>
        <p:nvSpPr>
          <p:cNvPr id="4" name="Footer Placeholder 3"/>
          <p:cNvSpPr>
            <a:spLocks noGrp="1"/>
          </p:cNvSpPr>
          <p:nvPr>
            <p:ph type="ftr" sz="quarter" idx="11"/>
          </p:nvPr>
        </p:nvSpPr>
        <p:spPr/>
        <p:txBody>
          <a:bodyPr/>
          <a:lstStyle/>
          <a:p>
            <a:pPr>
              <a:defRPr/>
            </a:pPr>
            <a:r>
              <a:rPr lang="en-US" dirty="0" smtClean="0"/>
              <a:t>Dr. M </a:t>
            </a:r>
            <a:r>
              <a:rPr lang="en-US" dirty="0" err="1" smtClean="0"/>
              <a:t>M</a:t>
            </a:r>
            <a:r>
              <a:rPr lang="en-US" dirty="0" smtClean="0"/>
              <a:t> Math and SS &amp; OS Lab members</a:t>
            </a:r>
            <a:endParaRPr lang="en-US" dirty="0"/>
          </a:p>
        </p:txBody>
      </p:sp>
      <p:sp>
        <p:nvSpPr>
          <p:cNvPr id="5" name="Slide Number Placeholder 4"/>
          <p:cNvSpPr>
            <a:spLocks noGrp="1"/>
          </p:cNvSpPr>
          <p:nvPr>
            <p:ph type="sldNum" sz="quarter" idx="12"/>
          </p:nvPr>
        </p:nvSpPr>
        <p:spPr/>
        <p:txBody>
          <a:bodyPr/>
          <a:lstStyle/>
          <a:p>
            <a:pPr>
              <a:defRPr/>
            </a:pPr>
            <a:fld id="{BA83777B-9EE5-4B89-BE52-F7A99F3F7A31}" type="slidenum">
              <a:rPr lang="en-US" smtClean="0"/>
              <a:pPr>
                <a:defRPr/>
              </a:pPr>
              <a:t>5</a:t>
            </a:fld>
            <a:endParaRPr lang="en-US"/>
          </a:p>
        </p:txBody>
      </p:sp>
      <p:sp>
        <p:nvSpPr>
          <p:cNvPr id="6" name="Date Placeholder 5"/>
          <p:cNvSpPr>
            <a:spLocks noGrp="1"/>
          </p:cNvSpPr>
          <p:nvPr>
            <p:ph type="dt" sz="half" idx="10"/>
          </p:nvPr>
        </p:nvSpPr>
        <p:spPr/>
        <p:txBody>
          <a:bodyPr/>
          <a:lstStyle/>
          <a:p>
            <a:pPr>
              <a:defRPr/>
            </a:pPr>
            <a:r>
              <a:rPr lang="en-US" smtClean="0"/>
              <a:t>7/17/2016</a:t>
            </a:r>
            <a:endParaRPr lang="en-US"/>
          </a:p>
        </p:txBody>
      </p:sp>
      <p:sp>
        <p:nvSpPr>
          <p:cNvPr id="13" name="Content Placeholder 12"/>
          <p:cNvSpPr>
            <a:spLocks noGrp="1"/>
          </p:cNvSpPr>
          <p:nvPr>
            <p:ph idx="1"/>
          </p:nvPr>
        </p:nvSpPr>
        <p:spPr>
          <a:xfrm>
            <a:off x="1219200" y="838200"/>
            <a:ext cx="7715250" cy="5029200"/>
          </a:xfrm>
        </p:spPr>
        <p:txBody>
          <a:bodyPr/>
          <a:lstStyle/>
          <a:p>
            <a:pPr algn="just"/>
            <a:r>
              <a:rPr lang="en-US" altLang="zh-TW" dirty="0" smtClean="0"/>
              <a:t>The  Structure of YACC  program specification consists of three sections, separated by a line with just %% in it:</a:t>
            </a:r>
          </a:p>
          <a:p>
            <a:pPr>
              <a:buNone/>
            </a:pPr>
            <a:endParaRPr lang="en-US" altLang="zh-TW" dirty="0" smtClean="0"/>
          </a:p>
          <a:p>
            <a:endParaRPr lang="en-US" altLang="zh-TW" dirty="0" smtClean="0"/>
          </a:p>
          <a:p>
            <a:endParaRPr lang="en-US" altLang="zh-TW" dirty="0" smtClean="0"/>
          </a:p>
          <a:p>
            <a:pPr>
              <a:buNone/>
            </a:pPr>
            <a:r>
              <a:rPr lang="en-US" altLang="zh-TW" dirty="0" smtClean="0"/>
              <a:t>       </a:t>
            </a:r>
            <a:endParaRPr lang="en-US" dirty="0"/>
          </a:p>
        </p:txBody>
      </p:sp>
      <p:sp>
        <p:nvSpPr>
          <p:cNvPr id="14" name="Rounded Rectangle 13"/>
          <p:cNvSpPr/>
          <p:nvPr/>
        </p:nvSpPr>
        <p:spPr>
          <a:xfrm>
            <a:off x="1676400" y="2362200"/>
            <a:ext cx="6324600" cy="3962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a:t>
            </a:r>
          </a:p>
          <a:p>
            <a:r>
              <a:rPr lang="en-US" sz="2400" dirty="0" smtClean="0"/>
              <a:t>      SECTION -1     { Definition section }</a:t>
            </a:r>
          </a:p>
          <a:p>
            <a:r>
              <a:rPr lang="en-US" sz="2400" dirty="0" smtClean="0"/>
              <a:t>%}</a:t>
            </a:r>
          </a:p>
          <a:p>
            <a:r>
              <a:rPr lang="en-US" sz="2400" dirty="0" smtClean="0"/>
              <a:t>%token  { list of tokens used by YACC }</a:t>
            </a:r>
          </a:p>
          <a:p>
            <a:r>
              <a:rPr lang="en-US" sz="2400" dirty="0" smtClean="0"/>
              <a:t>%%</a:t>
            </a:r>
          </a:p>
          <a:p>
            <a:r>
              <a:rPr lang="en-US" sz="2400" dirty="0" smtClean="0"/>
              <a:t>      SCETION –II    { RULES Sections  }</a:t>
            </a:r>
          </a:p>
          <a:p>
            <a:r>
              <a:rPr lang="en-US" sz="2400" dirty="0" smtClean="0"/>
              <a:t>%%</a:t>
            </a:r>
          </a:p>
          <a:p>
            <a:r>
              <a:rPr lang="en-US" sz="2400" dirty="0" smtClean="0"/>
              <a:t>SECTION – III  { User subroutine section }</a:t>
            </a: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28600"/>
            <a:ext cx="7499350" cy="609600"/>
          </a:xfrm>
        </p:spPr>
        <p:txBody>
          <a:bodyPr>
            <a:normAutofit fontScale="90000"/>
          </a:bodyPr>
          <a:lstStyle/>
          <a:p>
            <a:r>
              <a:rPr lang="en-US" dirty="0" smtClean="0"/>
              <a:t/>
            </a:r>
            <a:br>
              <a:rPr lang="en-US" dirty="0" smtClean="0"/>
            </a:br>
            <a:r>
              <a:rPr lang="en-US" dirty="0" smtClean="0"/>
              <a:t>Definition section :</a:t>
            </a:r>
            <a:br>
              <a:rPr lang="en-US" dirty="0" smtClean="0"/>
            </a:br>
            <a:endParaRPr lang="en-US" dirty="0"/>
          </a:p>
        </p:txBody>
      </p:sp>
      <p:sp>
        <p:nvSpPr>
          <p:cNvPr id="3" name="Content Placeholder 2"/>
          <p:cNvSpPr>
            <a:spLocks noGrp="1"/>
          </p:cNvSpPr>
          <p:nvPr>
            <p:ph idx="1"/>
          </p:nvPr>
        </p:nvSpPr>
        <p:spPr>
          <a:xfrm>
            <a:off x="1435100" y="914400"/>
            <a:ext cx="7499350" cy="5715000"/>
          </a:xfrm>
        </p:spPr>
        <p:txBody>
          <a:bodyPr/>
          <a:lstStyle/>
          <a:p>
            <a:r>
              <a:rPr lang="en-US" sz="2400" dirty="0" smtClean="0"/>
              <a:t>It introduces any initial C program code like header files, declaration and initialization of variables used in the program. This is simply copied to generated C-code.</a:t>
            </a:r>
          </a:p>
          <a:p>
            <a:r>
              <a:rPr lang="en-US" sz="2400" dirty="0" smtClean="0"/>
              <a:t>The C program code is surrounded  with two special delimiters </a:t>
            </a:r>
            <a:r>
              <a:rPr lang="en-US" sz="2400" dirty="0" smtClean="0">
                <a:solidFill>
                  <a:srgbClr val="FF0000"/>
                </a:solidFill>
              </a:rPr>
              <a:t>%{</a:t>
            </a:r>
            <a:r>
              <a:rPr lang="en-US" sz="2400" dirty="0" smtClean="0"/>
              <a:t> and 	</a:t>
            </a:r>
            <a:r>
              <a:rPr lang="en-US" sz="2400" dirty="0" smtClean="0">
                <a:solidFill>
                  <a:srgbClr val="FF0000"/>
                </a:solidFill>
              </a:rPr>
              <a:t>%}</a:t>
            </a:r>
          </a:p>
          <a:p>
            <a:r>
              <a:rPr lang="en-US" altLang="zh-TW" sz="2400" dirty="0" smtClean="0"/>
              <a:t>It also contains declarations of  token definitions used by the parser which is of the following form</a:t>
            </a:r>
          </a:p>
          <a:p>
            <a:pPr>
              <a:lnSpc>
                <a:spcPct val="90000"/>
              </a:lnSpc>
              <a:buFont typeface="Wingdings" pitchFamily="2" charset="2"/>
              <a:buNone/>
            </a:pPr>
            <a:r>
              <a:rPr lang="en-US" altLang="zh-TW" sz="2400" dirty="0" smtClean="0">
                <a:solidFill>
                  <a:srgbClr val="CC3300"/>
                </a:solidFill>
                <a:latin typeface="Courier New" pitchFamily="49" charset="0"/>
              </a:rPr>
              <a:t>	%token </a:t>
            </a:r>
            <a:r>
              <a:rPr lang="en-US" altLang="zh-TW" sz="1600" dirty="0" smtClean="0">
                <a:solidFill>
                  <a:srgbClr val="CC3300"/>
                </a:solidFill>
                <a:latin typeface="Courier New" pitchFamily="49" charset="0"/>
              </a:rPr>
              <a:t>&lt;list of token name separated by single blank  </a:t>
            </a:r>
          </a:p>
          <a:p>
            <a:pPr>
              <a:lnSpc>
                <a:spcPct val="90000"/>
              </a:lnSpc>
              <a:buFont typeface="Wingdings" pitchFamily="2" charset="2"/>
              <a:buNone/>
            </a:pPr>
            <a:r>
              <a:rPr lang="en-US" altLang="zh-TW" sz="1600" dirty="0" smtClean="0">
                <a:solidFill>
                  <a:srgbClr val="CC3300"/>
                </a:solidFill>
                <a:latin typeface="Courier New" pitchFamily="49" charset="0"/>
              </a:rPr>
              <a:t>                                                   space &gt;</a:t>
            </a:r>
          </a:p>
          <a:p>
            <a:pPr>
              <a:lnSpc>
                <a:spcPct val="90000"/>
              </a:lnSpc>
              <a:buFont typeface="Wingdings" pitchFamily="2" charset="2"/>
              <a:buNone/>
            </a:pPr>
            <a:r>
              <a:rPr lang="en-US" altLang="zh-TW" sz="2400" dirty="0" smtClean="0"/>
              <a:t>Example:</a:t>
            </a:r>
          </a:p>
          <a:p>
            <a:pPr>
              <a:lnSpc>
                <a:spcPct val="90000"/>
              </a:lnSpc>
              <a:buFont typeface="Wingdings" pitchFamily="2" charset="2"/>
              <a:buNone/>
            </a:pPr>
            <a:r>
              <a:rPr lang="en-US" altLang="zh-TW" sz="2400" dirty="0" smtClean="0"/>
              <a:t>	</a:t>
            </a:r>
            <a:r>
              <a:rPr lang="en-US" altLang="zh-TW" sz="2400" dirty="0" smtClean="0">
                <a:solidFill>
                  <a:srgbClr val="CC3300"/>
                </a:solidFill>
                <a:latin typeface="Courier New" pitchFamily="49" charset="0"/>
              </a:rPr>
              <a:t>	%token DIGIT ID</a:t>
            </a:r>
          </a:p>
          <a:p>
            <a:pPr>
              <a:lnSpc>
                <a:spcPct val="90000"/>
              </a:lnSpc>
              <a:buFont typeface="Wingdings" pitchFamily="2" charset="2"/>
              <a:buNone/>
            </a:pPr>
            <a:r>
              <a:rPr lang="en-US" altLang="zh-TW" sz="2400" dirty="0" smtClean="0">
                <a:solidFill>
                  <a:srgbClr val="CC3300"/>
                </a:solidFill>
                <a:latin typeface="Courier New" pitchFamily="49" charset="0"/>
              </a:rPr>
              <a:t>    </a:t>
            </a:r>
            <a:r>
              <a:rPr lang="en-US" altLang="zh-TW" sz="1600" b="1" dirty="0" smtClean="0">
                <a:solidFill>
                  <a:srgbClr val="CC3300"/>
                </a:solidFill>
                <a:latin typeface="Courier New" pitchFamily="49" charset="0"/>
              </a:rPr>
              <a:t>NOTE : Tokens with </a:t>
            </a:r>
            <a:r>
              <a:rPr lang="en-US" altLang="zh-TW" sz="1600" b="1" dirty="0" err="1" smtClean="0">
                <a:solidFill>
                  <a:srgbClr val="CC3300"/>
                </a:solidFill>
                <a:latin typeface="Courier New" pitchFamily="49" charset="0"/>
              </a:rPr>
              <a:t>sigle</a:t>
            </a:r>
            <a:r>
              <a:rPr lang="en-US" altLang="zh-TW" sz="1600" b="1" dirty="0" smtClean="0">
                <a:solidFill>
                  <a:srgbClr val="CC3300"/>
                </a:solidFill>
                <a:latin typeface="Courier New" pitchFamily="49" charset="0"/>
              </a:rPr>
              <a:t> character can used directly without declarations. However these can be enclosed by single quotes</a:t>
            </a:r>
          </a:p>
          <a:p>
            <a:pPr>
              <a:lnSpc>
                <a:spcPct val="90000"/>
              </a:lnSpc>
              <a:buFont typeface="Wingdings" pitchFamily="2" charset="2"/>
              <a:buNone/>
            </a:pPr>
            <a:endParaRPr lang="en-US" altLang="zh-TW" dirty="0" smtClean="0">
              <a:solidFill>
                <a:srgbClr val="CC3300"/>
              </a:solidFill>
              <a:latin typeface="Courier New" pitchFamily="49" charset="0"/>
            </a:endParaRPr>
          </a:p>
          <a:p>
            <a:pPr>
              <a:buNone/>
            </a:pPr>
            <a:endParaRPr lang="en-US" dirty="0"/>
          </a:p>
        </p:txBody>
      </p:sp>
      <p:sp>
        <p:nvSpPr>
          <p:cNvPr id="4" name="Footer Placeholder 3"/>
          <p:cNvSpPr>
            <a:spLocks noGrp="1"/>
          </p:cNvSpPr>
          <p:nvPr>
            <p:ph type="ftr" sz="quarter" idx="11"/>
          </p:nvPr>
        </p:nvSpPr>
        <p:spPr/>
        <p:txBody>
          <a:bodyPr/>
          <a:lstStyle/>
          <a:p>
            <a:pPr>
              <a:defRPr/>
            </a:pPr>
            <a:r>
              <a:rPr lang="en-US" dirty="0" smtClean="0"/>
              <a:t>Dr. M </a:t>
            </a:r>
            <a:r>
              <a:rPr lang="en-US" dirty="0" err="1" smtClean="0"/>
              <a:t>M</a:t>
            </a:r>
            <a:r>
              <a:rPr lang="en-US" dirty="0" smtClean="0"/>
              <a:t> Math and SS &amp; OS Lab members</a:t>
            </a:r>
            <a:endParaRPr lang="en-US" dirty="0"/>
          </a:p>
        </p:txBody>
      </p:sp>
      <p:sp>
        <p:nvSpPr>
          <p:cNvPr id="5" name="Slide Number Placeholder 4"/>
          <p:cNvSpPr>
            <a:spLocks noGrp="1"/>
          </p:cNvSpPr>
          <p:nvPr>
            <p:ph type="sldNum" sz="quarter" idx="12"/>
          </p:nvPr>
        </p:nvSpPr>
        <p:spPr/>
        <p:txBody>
          <a:bodyPr/>
          <a:lstStyle/>
          <a:p>
            <a:pPr>
              <a:defRPr/>
            </a:pPr>
            <a:fld id="{BA83777B-9EE5-4B89-BE52-F7A99F3F7A31}" type="slidenum">
              <a:rPr lang="en-US" smtClean="0"/>
              <a:pPr>
                <a:defRPr/>
              </a:pPr>
              <a:t>6</a:t>
            </a:fld>
            <a:endParaRPr lang="en-US"/>
          </a:p>
        </p:txBody>
      </p:sp>
      <p:sp>
        <p:nvSpPr>
          <p:cNvPr id="6" name="Date Placeholder 5"/>
          <p:cNvSpPr>
            <a:spLocks noGrp="1"/>
          </p:cNvSpPr>
          <p:nvPr>
            <p:ph type="dt" sz="half" idx="10"/>
          </p:nvPr>
        </p:nvSpPr>
        <p:spPr/>
        <p:txBody>
          <a:bodyPr/>
          <a:lstStyle/>
          <a:p>
            <a:pPr>
              <a:defRPr/>
            </a:pPr>
            <a:r>
              <a:rPr lang="en-US" dirty="0" smtClean="0"/>
              <a:t>7/17/2016</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tx2">
                    <a:satMod val="130000"/>
                  </a:schemeClr>
                </a:solidFill>
              </a:rPr>
              <a:t>Rules section</a:t>
            </a:r>
            <a:endParaRPr lang="en-US" dirty="0">
              <a:solidFill>
                <a:schemeClr val="tx2">
                  <a:satMod val="130000"/>
                </a:schemeClr>
              </a:solidFill>
            </a:endParaRPr>
          </a:p>
        </p:txBody>
      </p:sp>
      <p:sp>
        <p:nvSpPr>
          <p:cNvPr id="15362" name="Content Placeholder 2"/>
          <p:cNvSpPr>
            <a:spLocks noGrp="1"/>
          </p:cNvSpPr>
          <p:nvPr>
            <p:ph idx="1"/>
          </p:nvPr>
        </p:nvSpPr>
        <p:spPr>
          <a:xfrm>
            <a:off x="1219200" y="1143000"/>
            <a:ext cx="7715250" cy="5257800"/>
          </a:xfrm>
        </p:spPr>
        <p:txBody>
          <a:bodyPr/>
          <a:lstStyle/>
          <a:p>
            <a:pPr>
              <a:lnSpc>
                <a:spcPct val="90000"/>
              </a:lnSpc>
            </a:pPr>
            <a:r>
              <a:rPr lang="en-US" altLang="zh-TW" sz="2400" dirty="0" smtClean="0"/>
              <a:t>The rules section of the YACC program  specifications  contains a series of rules( productions rules) where each rule is made up  single name on the left side of the ‘:” operator, a list symbols and action routine on the right side of the ‘:’ operator.  Each rule must be terminated with  ‘;’</a:t>
            </a:r>
          </a:p>
          <a:p>
            <a:pPr>
              <a:lnSpc>
                <a:spcPct val="90000"/>
              </a:lnSpc>
              <a:buFont typeface="Wingdings" pitchFamily="2" charset="2"/>
              <a:buNone/>
            </a:pPr>
            <a:r>
              <a:rPr lang="zh-TW" altLang="en-US" sz="2400" dirty="0" smtClean="0"/>
              <a:t>	</a:t>
            </a:r>
            <a:r>
              <a:rPr lang="en-US" altLang="zh-TW" sz="1800" b="1" i="1" dirty="0" smtClean="0">
                <a:solidFill>
                  <a:srgbClr val="CC3300"/>
                </a:solidFill>
                <a:latin typeface="Courier New" pitchFamily="49" charset="0"/>
              </a:rPr>
              <a:t>&lt;</a:t>
            </a:r>
            <a:r>
              <a:rPr lang="en-US" altLang="zh-TW" sz="1800" b="1" i="1" dirty="0" err="1" smtClean="0">
                <a:solidFill>
                  <a:srgbClr val="CC3300"/>
                </a:solidFill>
                <a:latin typeface="Courier New" pitchFamily="49" charset="0"/>
              </a:rPr>
              <a:t>Single_name</a:t>
            </a:r>
            <a:r>
              <a:rPr lang="en-US" altLang="zh-TW" sz="1800" b="1" i="1" dirty="0" smtClean="0">
                <a:solidFill>
                  <a:srgbClr val="CC3300"/>
                </a:solidFill>
                <a:latin typeface="Courier New" pitchFamily="49" charset="0"/>
              </a:rPr>
              <a:t>&gt;: &lt;list of symbols&gt;  &lt;action routines&gt;</a:t>
            </a:r>
          </a:p>
          <a:p>
            <a:pPr>
              <a:lnSpc>
                <a:spcPct val="90000"/>
              </a:lnSpc>
              <a:buFont typeface="Wingdings" pitchFamily="2" charset="2"/>
              <a:buNone/>
            </a:pPr>
            <a:r>
              <a:rPr lang="en-US" altLang="zh-TW" sz="1800" b="1" i="1" dirty="0" smtClean="0">
                <a:solidFill>
                  <a:srgbClr val="CC3300"/>
                </a:solidFill>
                <a:latin typeface="Courier New" pitchFamily="49" charset="0"/>
              </a:rPr>
              <a:t>        ;</a:t>
            </a:r>
          </a:p>
          <a:p>
            <a:pPr>
              <a:lnSpc>
                <a:spcPct val="90000"/>
              </a:lnSpc>
              <a:buFont typeface="Wingdings" pitchFamily="2" charset="2"/>
              <a:buNone/>
            </a:pPr>
            <a:r>
              <a:rPr lang="en-US" altLang="zh-TW" sz="2400" dirty="0" smtClean="0">
                <a:solidFill>
                  <a:srgbClr val="CC3300"/>
                </a:solidFill>
                <a:latin typeface="Courier New" pitchFamily="49" charset="0"/>
              </a:rPr>
              <a:t>   </a:t>
            </a:r>
            <a:r>
              <a:rPr lang="en-US" altLang="zh-TW" sz="2400" dirty="0" smtClean="0"/>
              <a:t> Example:</a:t>
            </a:r>
          </a:p>
          <a:p>
            <a:pPr>
              <a:lnSpc>
                <a:spcPct val="90000"/>
              </a:lnSpc>
              <a:buNone/>
            </a:pPr>
            <a:r>
              <a:rPr lang="en-US" altLang="zh-TW" sz="2000" dirty="0" smtClean="0">
                <a:solidFill>
                  <a:srgbClr val="CC3300"/>
                </a:solidFill>
                <a:latin typeface="Courier New" pitchFamily="49" charset="0"/>
              </a:rPr>
              <a:t>   </a:t>
            </a:r>
            <a:r>
              <a:rPr lang="en-US" altLang="zh-TW" sz="2000" dirty="0" err="1" smtClean="0">
                <a:solidFill>
                  <a:srgbClr val="CC3300"/>
                </a:solidFill>
                <a:latin typeface="Courier New" pitchFamily="49" charset="0"/>
              </a:rPr>
              <a:t>stamt</a:t>
            </a:r>
            <a:r>
              <a:rPr lang="en-US" altLang="zh-TW" sz="2000" dirty="0" smtClean="0">
                <a:solidFill>
                  <a:srgbClr val="CC3300"/>
                </a:solidFill>
                <a:latin typeface="Courier New" pitchFamily="49" charset="0"/>
              </a:rPr>
              <a:t>: expression</a:t>
            </a:r>
          </a:p>
          <a:p>
            <a:pPr>
              <a:lnSpc>
                <a:spcPct val="90000"/>
              </a:lnSpc>
              <a:buNone/>
            </a:pPr>
            <a:r>
              <a:rPr lang="en-US" altLang="zh-TW" sz="2000" dirty="0" smtClean="0">
                <a:solidFill>
                  <a:srgbClr val="CC3300"/>
                </a:solidFill>
                <a:latin typeface="Courier New" pitchFamily="49" charset="0"/>
              </a:rPr>
              <a:t>      ;</a:t>
            </a:r>
          </a:p>
          <a:p>
            <a:pPr>
              <a:lnSpc>
                <a:spcPct val="90000"/>
              </a:lnSpc>
              <a:buNone/>
            </a:pPr>
            <a:r>
              <a:rPr lang="en-US" altLang="zh-TW" sz="2000" dirty="0" smtClean="0">
                <a:solidFill>
                  <a:srgbClr val="CC3300"/>
                </a:solidFill>
                <a:latin typeface="Courier New" pitchFamily="49" charset="0"/>
              </a:rPr>
              <a:t>   expression: expression ‘+’ expression </a:t>
            </a:r>
          </a:p>
          <a:p>
            <a:pPr>
              <a:lnSpc>
                <a:spcPct val="90000"/>
              </a:lnSpc>
              <a:buNone/>
            </a:pPr>
            <a:r>
              <a:rPr lang="en-US" altLang="zh-TW" sz="2000" dirty="0" smtClean="0">
                <a:solidFill>
                  <a:srgbClr val="CC3300"/>
                </a:solidFill>
                <a:latin typeface="Courier New" pitchFamily="49" charset="0"/>
              </a:rPr>
              <a:t>       |       expression ‘-’ expression</a:t>
            </a:r>
          </a:p>
          <a:p>
            <a:pPr>
              <a:lnSpc>
                <a:spcPct val="90000"/>
              </a:lnSpc>
              <a:buNone/>
            </a:pPr>
            <a:r>
              <a:rPr lang="en-US" altLang="zh-TW" sz="2000" dirty="0" smtClean="0">
                <a:solidFill>
                  <a:srgbClr val="CC3300"/>
                </a:solidFill>
                <a:latin typeface="Courier New" pitchFamily="49" charset="0"/>
              </a:rPr>
              <a:t>       |       DIGIT</a:t>
            </a:r>
          </a:p>
          <a:p>
            <a:pPr>
              <a:lnSpc>
                <a:spcPct val="90000"/>
              </a:lnSpc>
              <a:buNone/>
            </a:pPr>
            <a:r>
              <a:rPr lang="en-US" altLang="zh-TW" sz="2000" dirty="0" smtClean="0">
                <a:solidFill>
                  <a:srgbClr val="CC3300"/>
                </a:solidFill>
                <a:latin typeface="Courier New" pitchFamily="49" charset="0"/>
              </a:rPr>
              <a:t>       ;  </a:t>
            </a:r>
          </a:p>
        </p:txBody>
      </p:sp>
      <p:sp>
        <p:nvSpPr>
          <p:cNvPr id="4" name="Slide Number Placeholder 3"/>
          <p:cNvSpPr>
            <a:spLocks noGrp="1"/>
          </p:cNvSpPr>
          <p:nvPr>
            <p:ph type="sldNum" sz="quarter" idx="12"/>
          </p:nvPr>
        </p:nvSpPr>
        <p:spPr/>
        <p:txBody>
          <a:bodyPr/>
          <a:lstStyle/>
          <a:p>
            <a:pPr>
              <a:defRPr/>
            </a:pPr>
            <a:fld id="{C2B78DB3-FDF6-4EBE-9EB2-1BBFD71ED878}" type="slidenum">
              <a:rPr lang="en-US"/>
              <a:pPr>
                <a:defRPr/>
              </a:pPr>
              <a:t>7</a:t>
            </a:fld>
            <a:endParaRPr lang="en-US"/>
          </a:p>
        </p:txBody>
      </p:sp>
      <p:sp>
        <p:nvSpPr>
          <p:cNvPr id="5" name="Footer Placeholder 4"/>
          <p:cNvSpPr>
            <a:spLocks noGrp="1"/>
          </p:cNvSpPr>
          <p:nvPr>
            <p:ph type="ftr" sz="quarter" idx="11"/>
          </p:nvPr>
        </p:nvSpPr>
        <p:spPr>
          <a:xfrm>
            <a:off x="5715000" y="6553200"/>
            <a:ext cx="2895600" cy="228600"/>
          </a:xfrm>
        </p:spPr>
        <p:txBody>
          <a:bodyPr/>
          <a:lstStyle/>
          <a:p>
            <a:pPr>
              <a:defRPr/>
            </a:pPr>
            <a:r>
              <a:rPr lang="en-US" dirty="0" smtClean="0"/>
              <a:t>Dr. M </a:t>
            </a:r>
            <a:r>
              <a:rPr lang="en-US" dirty="0" err="1" smtClean="0"/>
              <a:t>M</a:t>
            </a:r>
            <a:r>
              <a:rPr lang="en-US" dirty="0" smtClean="0"/>
              <a:t> Math and SS &amp; OS Lab members</a:t>
            </a:r>
            <a:endParaRPr lang="en-US" dirty="0"/>
          </a:p>
        </p:txBody>
      </p:sp>
      <p:sp>
        <p:nvSpPr>
          <p:cNvPr id="6" name="Date Placeholder 5"/>
          <p:cNvSpPr>
            <a:spLocks noGrp="1"/>
          </p:cNvSpPr>
          <p:nvPr>
            <p:ph type="dt" sz="half" idx="10"/>
          </p:nvPr>
        </p:nvSpPr>
        <p:spPr/>
        <p:txBody>
          <a:bodyPr/>
          <a:lstStyle/>
          <a:p>
            <a:pPr>
              <a:defRPr/>
            </a:pPr>
            <a:r>
              <a:rPr lang="en-US" smtClean="0"/>
              <a:t>7/17/2016</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411162"/>
          </a:xfrm>
        </p:spPr>
        <p:txBody>
          <a:bodyPr>
            <a:normAutofit fontScale="90000"/>
          </a:bodyPr>
          <a:lstStyle/>
          <a:p>
            <a:endParaRPr lang="en-US" dirty="0"/>
          </a:p>
        </p:txBody>
      </p:sp>
      <p:sp>
        <p:nvSpPr>
          <p:cNvPr id="3" name="Content Placeholder 2"/>
          <p:cNvSpPr>
            <a:spLocks noGrp="1"/>
          </p:cNvSpPr>
          <p:nvPr>
            <p:ph idx="1"/>
          </p:nvPr>
        </p:nvSpPr>
        <p:spPr>
          <a:xfrm>
            <a:off x="1295400" y="762000"/>
            <a:ext cx="7639050" cy="5638800"/>
          </a:xfrm>
        </p:spPr>
        <p:txBody>
          <a:bodyPr/>
          <a:lstStyle/>
          <a:p>
            <a:r>
              <a:rPr lang="en-US" altLang="zh-TW" sz="2400" b="1" i="1" dirty="0" smtClean="0">
                <a:solidFill>
                  <a:srgbClr val="CC3300"/>
                </a:solidFill>
                <a:latin typeface="Courier New" pitchFamily="49" charset="0"/>
              </a:rPr>
              <a:t>&lt;action&gt; </a:t>
            </a:r>
            <a:r>
              <a:rPr lang="en-US" altLang="zh-TW" sz="2400" dirty="0" smtClean="0">
                <a:solidFill>
                  <a:srgbClr val="CC3300"/>
                </a:solidFill>
                <a:latin typeface="Courier New" pitchFamily="49" charset="0"/>
              </a:rPr>
              <a:t>is made of action routines written using C- language and are enclosed between curly braces { and }.</a:t>
            </a:r>
          </a:p>
          <a:p>
            <a:r>
              <a:rPr lang="en-US" altLang="zh-TW" sz="2400" dirty="0" smtClean="0">
                <a:solidFill>
                  <a:srgbClr val="CC3300"/>
                </a:solidFill>
                <a:latin typeface="Courier New" pitchFamily="49" charset="0"/>
              </a:rPr>
              <a:t>It also consists of call statements to c routines written in user subroutine section of LEX specification in section III.</a:t>
            </a:r>
          </a:p>
          <a:p>
            <a:pPr>
              <a:buNone/>
            </a:pPr>
            <a:endParaRPr lang="en-US" altLang="zh-TW" sz="2400" dirty="0" smtClean="0">
              <a:solidFill>
                <a:srgbClr val="CC3300"/>
              </a:solidFill>
              <a:latin typeface="Courier New" pitchFamily="49" charset="0"/>
            </a:endParaRPr>
          </a:p>
          <a:p>
            <a:pPr>
              <a:lnSpc>
                <a:spcPct val="90000"/>
              </a:lnSpc>
              <a:buNone/>
            </a:pPr>
            <a:r>
              <a:rPr lang="en-US" sz="2400" dirty="0" smtClean="0"/>
              <a:t>Example :</a:t>
            </a:r>
          </a:p>
          <a:p>
            <a:pPr>
              <a:lnSpc>
                <a:spcPct val="90000"/>
              </a:lnSpc>
              <a:buNone/>
            </a:pPr>
            <a:r>
              <a:rPr lang="en-US" altLang="zh-TW" sz="2400" dirty="0" smtClean="0">
                <a:solidFill>
                  <a:srgbClr val="CC3300"/>
                </a:solidFill>
                <a:latin typeface="Courier New" pitchFamily="49" charset="0"/>
              </a:rPr>
              <a:t>Statement: expression </a:t>
            </a:r>
            <a:r>
              <a:rPr lang="en-US" altLang="zh-TW" sz="2000" dirty="0" smtClean="0">
                <a:solidFill>
                  <a:srgbClr val="CC3300"/>
                </a:solidFill>
                <a:latin typeface="Courier New" pitchFamily="49" charset="0"/>
              </a:rPr>
              <a:t>{ </a:t>
            </a:r>
            <a:r>
              <a:rPr lang="en-US" altLang="zh-TW" sz="2000" dirty="0" err="1" smtClean="0">
                <a:solidFill>
                  <a:srgbClr val="CC3300"/>
                </a:solidFill>
                <a:latin typeface="Courier New" pitchFamily="49" charset="0"/>
              </a:rPr>
              <a:t>printf</a:t>
            </a:r>
            <a:r>
              <a:rPr lang="en-US" altLang="zh-TW" sz="2000" dirty="0" smtClean="0">
                <a:solidFill>
                  <a:srgbClr val="CC3300"/>
                </a:solidFill>
                <a:latin typeface="Courier New" pitchFamily="49" charset="0"/>
              </a:rPr>
              <a:t>(“ IT is                </a:t>
            </a:r>
          </a:p>
          <a:p>
            <a:pPr>
              <a:lnSpc>
                <a:spcPct val="90000"/>
              </a:lnSpc>
              <a:buNone/>
            </a:pPr>
            <a:r>
              <a:rPr lang="en-US" altLang="zh-TW" sz="2000" dirty="0" smtClean="0">
                <a:solidFill>
                  <a:srgbClr val="CC3300"/>
                </a:solidFill>
                <a:latin typeface="Courier New" pitchFamily="49" charset="0"/>
              </a:rPr>
              <a:t>       ;                 expression\n”); }</a:t>
            </a:r>
          </a:p>
          <a:p>
            <a:endParaRPr lang="en-US" sz="2400" dirty="0"/>
          </a:p>
        </p:txBody>
      </p:sp>
      <p:sp>
        <p:nvSpPr>
          <p:cNvPr id="4" name="Date Placeholder 3"/>
          <p:cNvSpPr>
            <a:spLocks noGrp="1"/>
          </p:cNvSpPr>
          <p:nvPr>
            <p:ph type="dt" sz="half" idx="10"/>
          </p:nvPr>
        </p:nvSpPr>
        <p:spPr/>
        <p:txBody>
          <a:bodyPr/>
          <a:lstStyle/>
          <a:p>
            <a:pPr>
              <a:defRPr/>
            </a:pPr>
            <a:r>
              <a:rPr lang="en-US" smtClean="0"/>
              <a:t>7/17/2016</a:t>
            </a:r>
            <a:endParaRPr lang="en-US"/>
          </a:p>
        </p:txBody>
      </p:sp>
      <p:sp>
        <p:nvSpPr>
          <p:cNvPr id="5" name="Footer Placeholder 4"/>
          <p:cNvSpPr>
            <a:spLocks noGrp="1"/>
          </p:cNvSpPr>
          <p:nvPr>
            <p:ph type="ftr" sz="quarter" idx="11"/>
          </p:nvPr>
        </p:nvSpPr>
        <p:spPr/>
        <p:txBody>
          <a:bodyPr/>
          <a:lstStyle/>
          <a:p>
            <a:pPr>
              <a:defRPr/>
            </a:pPr>
            <a:r>
              <a:rPr lang="en-US" smtClean="0"/>
              <a:t>Dr. M M Math and SS &amp; OS Lab members</a:t>
            </a:r>
            <a:endParaRPr lang="en-US"/>
          </a:p>
        </p:txBody>
      </p:sp>
      <p:sp>
        <p:nvSpPr>
          <p:cNvPr id="6" name="Slide Number Placeholder 5"/>
          <p:cNvSpPr>
            <a:spLocks noGrp="1"/>
          </p:cNvSpPr>
          <p:nvPr>
            <p:ph type="sldNum" sz="quarter" idx="12"/>
          </p:nvPr>
        </p:nvSpPr>
        <p:spPr/>
        <p:txBody>
          <a:bodyPr/>
          <a:lstStyle/>
          <a:p>
            <a:pPr>
              <a:defRPr/>
            </a:pPr>
            <a:fld id="{BA83777B-9EE5-4B89-BE52-F7A99F3F7A31}"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100" y="274638"/>
            <a:ext cx="7499350" cy="639762"/>
          </a:xfrm>
        </p:spPr>
        <p:txBody>
          <a:bodyPr>
            <a:normAutofit fontScale="90000"/>
          </a:bodyPr>
          <a:lstStyle/>
          <a:p>
            <a:r>
              <a:rPr lang="en-US" dirty="0" smtClean="0"/>
              <a:t>III. User Subroutine Section</a:t>
            </a:r>
            <a:endParaRPr lang="en-US" dirty="0"/>
          </a:p>
        </p:txBody>
      </p:sp>
      <p:sp>
        <p:nvSpPr>
          <p:cNvPr id="3" name="Content Placeholder 2"/>
          <p:cNvSpPr>
            <a:spLocks noGrp="1"/>
          </p:cNvSpPr>
          <p:nvPr>
            <p:ph idx="1"/>
          </p:nvPr>
        </p:nvSpPr>
        <p:spPr>
          <a:xfrm>
            <a:off x="1435100" y="1066800"/>
            <a:ext cx="7499350" cy="5181600"/>
          </a:xfrm>
        </p:spPr>
        <p:txBody>
          <a:bodyPr/>
          <a:lstStyle/>
          <a:p>
            <a:r>
              <a:rPr lang="en-US" sz="2800" dirty="0" smtClean="0"/>
              <a:t>This is a final section which consists of any legal C-code  that is copied to the end of the  Code generated.</a:t>
            </a:r>
          </a:p>
          <a:p>
            <a:r>
              <a:rPr lang="en-US" sz="2800" dirty="0" smtClean="0"/>
              <a:t>It also consists of user defined c-functions which may called in the action part of the rule section. </a:t>
            </a:r>
          </a:p>
          <a:p>
            <a:r>
              <a:rPr lang="en-US" sz="2800" dirty="0" smtClean="0"/>
              <a:t>Finally it includes the main() function consisting of a call statement to </a:t>
            </a:r>
            <a:r>
              <a:rPr lang="en-US" sz="2800" dirty="0" err="1" smtClean="0"/>
              <a:t>yyparse</a:t>
            </a:r>
            <a:r>
              <a:rPr lang="en-US" sz="2800" dirty="0" smtClean="0"/>
              <a:t>(), where </a:t>
            </a:r>
            <a:r>
              <a:rPr lang="en-US" sz="2800" dirty="0" err="1" smtClean="0"/>
              <a:t>yyparse</a:t>
            </a:r>
            <a:r>
              <a:rPr lang="en-US" sz="2800" dirty="0" smtClean="0"/>
              <a:t>() is c-routine generated by PARESE. </a:t>
            </a:r>
          </a:p>
          <a:p>
            <a:endParaRPr lang="en-US" dirty="0"/>
          </a:p>
        </p:txBody>
      </p:sp>
      <p:sp>
        <p:nvSpPr>
          <p:cNvPr id="4" name="Date Placeholder 3"/>
          <p:cNvSpPr>
            <a:spLocks noGrp="1"/>
          </p:cNvSpPr>
          <p:nvPr>
            <p:ph type="dt" sz="half" idx="10"/>
          </p:nvPr>
        </p:nvSpPr>
        <p:spPr/>
        <p:txBody>
          <a:bodyPr/>
          <a:lstStyle/>
          <a:p>
            <a:pPr>
              <a:defRPr/>
            </a:pPr>
            <a:r>
              <a:rPr lang="en-US" smtClean="0"/>
              <a:t>7/17/2016</a:t>
            </a:r>
            <a:endParaRPr lang="en-US"/>
          </a:p>
        </p:txBody>
      </p:sp>
      <p:sp>
        <p:nvSpPr>
          <p:cNvPr id="5" name="Footer Placeholder 4"/>
          <p:cNvSpPr>
            <a:spLocks noGrp="1"/>
          </p:cNvSpPr>
          <p:nvPr>
            <p:ph type="ftr" sz="quarter" idx="11"/>
          </p:nvPr>
        </p:nvSpPr>
        <p:spPr/>
        <p:txBody>
          <a:bodyPr/>
          <a:lstStyle/>
          <a:p>
            <a:pPr>
              <a:defRPr/>
            </a:pPr>
            <a:r>
              <a:rPr lang="en-US" smtClean="0"/>
              <a:t>Dr. M M Math and SS &amp; OS Lab members</a:t>
            </a:r>
            <a:endParaRPr lang="en-US"/>
          </a:p>
        </p:txBody>
      </p:sp>
      <p:sp>
        <p:nvSpPr>
          <p:cNvPr id="6" name="Slide Number Placeholder 5"/>
          <p:cNvSpPr>
            <a:spLocks noGrp="1"/>
          </p:cNvSpPr>
          <p:nvPr>
            <p:ph type="sldNum" sz="quarter" idx="12"/>
          </p:nvPr>
        </p:nvSpPr>
        <p:spPr/>
        <p:txBody>
          <a:bodyPr/>
          <a:lstStyle/>
          <a:p>
            <a:pPr>
              <a:defRPr/>
            </a:pPr>
            <a:fld id="{BA83777B-9EE5-4B89-BE52-F7A99F3F7A31}" type="slidenum">
              <a:rPr lang="en-US" smtClean="0"/>
              <a:pPr>
                <a:defRPr/>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1126</TotalTime>
  <Words>1531</Words>
  <Application>Microsoft Office PowerPoint</Application>
  <PresentationFormat>On-screen Show (4:3)</PresentationFormat>
  <Paragraphs>191</Paragraphs>
  <Slides>18</Slides>
  <Notes>4</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Solstice</vt:lpstr>
      <vt:lpstr> Yacc Programming</vt:lpstr>
      <vt:lpstr>A YACC Tool</vt:lpstr>
      <vt:lpstr>I. Introduction</vt:lpstr>
      <vt:lpstr>Slide 4</vt:lpstr>
      <vt:lpstr>II.  Structure of YACC program Specification </vt:lpstr>
      <vt:lpstr> Definition section : </vt:lpstr>
      <vt:lpstr>Rules section</vt:lpstr>
      <vt:lpstr>Slide 8</vt:lpstr>
      <vt:lpstr>III. User Subroutine Section</vt:lpstr>
      <vt:lpstr>Running a YACC program</vt:lpstr>
      <vt:lpstr>Parser or Syntax Analyser </vt:lpstr>
      <vt:lpstr>Interaction Between Parser and Lexical Analyser.</vt:lpstr>
      <vt:lpstr>Interaction between parser and Lexical Analyzer.  </vt:lpstr>
      <vt:lpstr>Slide 14</vt:lpstr>
      <vt:lpstr>Role of a parser. </vt:lpstr>
      <vt:lpstr>Shift reduce parser</vt:lpstr>
      <vt:lpstr>       Algorithm of Shift Reduce parser </vt:lpstr>
      <vt:lpstr>Working of Shift Reduce Parser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Lex &amp; Yacc</dc:title>
  <dc:creator>John</dc:creator>
  <cp:lastModifiedBy>gitcc3</cp:lastModifiedBy>
  <cp:revision>93</cp:revision>
  <dcterms:created xsi:type="dcterms:W3CDTF">2010-04-21T01:42:09Z</dcterms:created>
  <dcterms:modified xsi:type="dcterms:W3CDTF">2023-01-03T10:15:18Z</dcterms:modified>
</cp:coreProperties>
</file>