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2"/>
  </p:notesMasterIdLst>
  <p:handoutMasterIdLst>
    <p:handoutMasterId r:id="rId133"/>
  </p:handoutMasterIdLst>
  <p:sldIdLst>
    <p:sldId id="257" r:id="rId2"/>
    <p:sldId id="258" r:id="rId3"/>
    <p:sldId id="259" r:id="rId4"/>
    <p:sldId id="260" r:id="rId5"/>
    <p:sldId id="261" r:id="rId6"/>
    <p:sldId id="262" r:id="rId7"/>
    <p:sldId id="263" r:id="rId8"/>
    <p:sldId id="410" r:id="rId9"/>
    <p:sldId id="515" r:id="rId10"/>
    <p:sldId id="266" r:id="rId11"/>
    <p:sldId id="516" r:id="rId12"/>
    <p:sldId id="264" r:id="rId13"/>
    <p:sldId id="267" r:id="rId14"/>
    <p:sldId id="268" r:id="rId15"/>
    <p:sldId id="269" r:id="rId16"/>
    <p:sldId id="270" r:id="rId17"/>
    <p:sldId id="353" r:id="rId18"/>
    <p:sldId id="271" r:id="rId19"/>
    <p:sldId id="277" r:id="rId20"/>
    <p:sldId id="278" r:id="rId21"/>
    <p:sldId id="279" r:id="rId22"/>
    <p:sldId id="280" r:id="rId23"/>
    <p:sldId id="374" r:id="rId24"/>
    <p:sldId id="375" r:id="rId25"/>
    <p:sldId id="376" r:id="rId26"/>
    <p:sldId id="377" r:id="rId27"/>
    <p:sldId id="378" r:id="rId28"/>
    <p:sldId id="379" r:id="rId29"/>
    <p:sldId id="380" r:id="rId30"/>
    <p:sldId id="381" r:id="rId31"/>
    <p:sldId id="367" r:id="rId32"/>
    <p:sldId id="370" r:id="rId33"/>
    <p:sldId id="371" r:id="rId34"/>
    <p:sldId id="372" r:id="rId35"/>
    <p:sldId id="408" r:id="rId36"/>
    <p:sldId id="409" r:id="rId37"/>
    <p:sldId id="412" r:id="rId38"/>
    <p:sldId id="414" r:id="rId39"/>
    <p:sldId id="382" r:id="rId40"/>
    <p:sldId id="383" r:id="rId41"/>
    <p:sldId id="386" r:id="rId42"/>
    <p:sldId id="387" r:id="rId43"/>
    <p:sldId id="389" r:id="rId44"/>
    <p:sldId id="388" r:id="rId45"/>
    <p:sldId id="391" r:id="rId46"/>
    <p:sldId id="392" r:id="rId47"/>
    <p:sldId id="393" r:id="rId48"/>
    <p:sldId id="394" r:id="rId49"/>
    <p:sldId id="396" r:id="rId50"/>
    <p:sldId id="397" r:id="rId51"/>
    <p:sldId id="398" r:id="rId52"/>
    <p:sldId id="399" r:id="rId53"/>
    <p:sldId id="400" r:id="rId54"/>
    <p:sldId id="404" r:id="rId55"/>
    <p:sldId id="401" r:id="rId56"/>
    <p:sldId id="405" r:id="rId57"/>
    <p:sldId id="402" r:id="rId58"/>
    <p:sldId id="517" r:id="rId59"/>
    <p:sldId id="403" r:id="rId60"/>
    <p:sldId id="406" r:id="rId61"/>
    <p:sldId id="449" r:id="rId62"/>
    <p:sldId id="475" r:id="rId63"/>
    <p:sldId id="407" r:id="rId64"/>
    <p:sldId id="416" r:id="rId65"/>
    <p:sldId id="418" r:id="rId66"/>
    <p:sldId id="417" r:id="rId67"/>
    <p:sldId id="420" r:id="rId68"/>
    <p:sldId id="502" r:id="rId69"/>
    <p:sldId id="503" r:id="rId70"/>
    <p:sldId id="504" r:id="rId71"/>
    <p:sldId id="505" r:id="rId72"/>
    <p:sldId id="501" r:id="rId73"/>
    <p:sldId id="421" r:id="rId74"/>
    <p:sldId id="424" r:id="rId75"/>
    <p:sldId id="425" r:id="rId76"/>
    <p:sldId id="426" r:id="rId77"/>
    <p:sldId id="476" r:id="rId78"/>
    <p:sldId id="477" r:id="rId79"/>
    <p:sldId id="478" r:id="rId80"/>
    <p:sldId id="479" r:id="rId81"/>
    <p:sldId id="480" r:id="rId82"/>
    <p:sldId id="506" r:id="rId83"/>
    <p:sldId id="507" r:id="rId84"/>
    <p:sldId id="508" r:id="rId85"/>
    <p:sldId id="509" r:id="rId86"/>
    <p:sldId id="510" r:id="rId87"/>
    <p:sldId id="511" r:id="rId88"/>
    <p:sldId id="512" r:id="rId89"/>
    <p:sldId id="462" r:id="rId90"/>
    <p:sldId id="463" r:id="rId91"/>
    <p:sldId id="464" r:id="rId92"/>
    <p:sldId id="466" r:id="rId93"/>
    <p:sldId id="468" r:id="rId94"/>
    <p:sldId id="465" r:id="rId95"/>
    <p:sldId id="498" r:id="rId96"/>
    <p:sldId id="499" r:id="rId97"/>
    <p:sldId id="469" r:id="rId98"/>
    <p:sldId id="481" r:id="rId99"/>
    <p:sldId id="470" r:id="rId100"/>
    <p:sldId id="471" r:id="rId101"/>
    <p:sldId id="472" r:id="rId102"/>
    <p:sldId id="518" r:id="rId103"/>
    <p:sldId id="519" r:id="rId104"/>
    <p:sldId id="520" r:id="rId105"/>
    <p:sldId id="521" r:id="rId106"/>
    <p:sldId id="522" r:id="rId107"/>
    <p:sldId id="523" r:id="rId108"/>
    <p:sldId id="524" r:id="rId109"/>
    <p:sldId id="525" r:id="rId110"/>
    <p:sldId id="526" r:id="rId111"/>
    <p:sldId id="527" r:id="rId112"/>
    <p:sldId id="528" r:id="rId113"/>
    <p:sldId id="529" r:id="rId114"/>
    <p:sldId id="530" r:id="rId115"/>
    <p:sldId id="531" r:id="rId116"/>
    <p:sldId id="532" r:id="rId117"/>
    <p:sldId id="467" r:id="rId118"/>
    <p:sldId id="483" r:id="rId119"/>
    <p:sldId id="488" r:id="rId120"/>
    <p:sldId id="492" r:id="rId121"/>
    <p:sldId id="487" r:id="rId122"/>
    <p:sldId id="489" r:id="rId123"/>
    <p:sldId id="496" r:id="rId124"/>
    <p:sldId id="493" r:id="rId125"/>
    <p:sldId id="497" r:id="rId126"/>
    <p:sldId id="494" r:id="rId127"/>
    <p:sldId id="533" r:id="rId128"/>
    <p:sldId id="534" r:id="rId129"/>
    <p:sldId id="535" r:id="rId130"/>
    <p:sldId id="419" r:id="rId131"/>
  </p:sldIdLst>
  <p:sldSz cx="9144000" cy="6858000" type="screen4x3"/>
  <p:notesSz cx="9283700" cy="6985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7" autoAdjust="0"/>
    <p:restoredTop sz="93614" autoAdjust="0"/>
  </p:normalViewPr>
  <p:slideViewPr>
    <p:cSldViewPr snapToGrid="0" snapToObjects="1">
      <p:cViewPr varScale="1">
        <p:scale>
          <a:sx n="82" d="100"/>
          <a:sy n="82" d="100"/>
        </p:scale>
        <p:origin x="152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36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Iterative Improvement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Sheet1!$A$1:$A$15</c:f>
              <c:numCache>
                <c:formatCode>General</c:formatCode>
                <c:ptCount val="15"/>
                <c:pt idx="0">
                  <c:v>10</c:v>
                </c:pt>
                <c:pt idx="1">
                  <c:v>9</c:v>
                </c:pt>
                <c:pt idx="2">
                  <c:v>8</c:v>
                </c:pt>
                <c:pt idx="3">
                  <c:v>5</c:v>
                </c:pt>
                <c:pt idx="4">
                  <c:v>3</c:v>
                </c:pt>
                <c:pt idx="5">
                  <c:v>6</c:v>
                </c:pt>
                <c:pt idx="6">
                  <c:v>7</c:v>
                </c:pt>
                <c:pt idx="7">
                  <c:v>4</c:v>
                </c:pt>
                <c:pt idx="8">
                  <c:v>1</c:v>
                </c:pt>
                <c:pt idx="9">
                  <c:v>2</c:v>
                </c:pt>
                <c:pt idx="10">
                  <c:v>3</c:v>
                </c:pt>
                <c:pt idx="11">
                  <c:v>6</c:v>
                </c:pt>
                <c:pt idx="12">
                  <c:v>5</c:v>
                </c:pt>
                <c:pt idx="13">
                  <c:v>8</c:v>
                </c:pt>
                <c:pt idx="14">
                  <c:v>10</c:v>
                </c:pt>
              </c:numCache>
            </c:numRef>
          </c:val>
          <c:smooth val="1"/>
          <c:extLst>
            <c:ext xmlns:c16="http://schemas.microsoft.com/office/drawing/2014/chart" uri="{C3380CC4-5D6E-409C-BE32-E72D297353CC}">
              <c16:uniqueId val="{00000000-166C-48FE-9E24-3A6B3C53F638}"/>
            </c:ext>
          </c:extLst>
        </c:ser>
        <c:dLbls>
          <c:showLegendKey val="0"/>
          <c:showVal val="0"/>
          <c:showCatName val="0"/>
          <c:showSerName val="0"/>
          <c:showPercent val="0"/>
          <c:showBubbleSize val="0"/>
        </c:dLbls>
        <c:smooth val="0"/>
        <c:axId val="143261488"/>
        <c:axId val="143254416"/>
      </c:lineChart>
      <c:catAx>
        <c:axId val="1432614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54416"/>
        <c:crosses val="autoZero"/>
        <c:auto val="1"/>
        <c:lblAlgn val="ctr"/>
        <c:lblOffset val="100"/>
        <c:noMultiLvlLbl val="0"/>
      </c:catAx>
      <c:valAx>
        <c:axId val="143254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61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Sheet1!$A$1:$A$12</c:f>
              <c:numCache>
                <c:formatCode>General</c:formatCode>
                <c:ptCount val="12"/>
                <c:pt idx="0">
                  <c:v>10</c:v>
                </c:pt>
                <c:pt idx="1">
                  <c:v>11</c:v>
                </c:pt>
                <c:pt idx="2">
                  <c:v>10</c:v>
                </c:pt>
                <c:pt idx="3">
                  <c:v>9</c:v>
                </c:pt>
                <c:pt idx="4">
                  <c:v>5</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0-F8F7-4E1A-B888-4D8E3CEB5D39}"/>
            </c:ext>
          </c:extLst>
        </c:ser>
        <c:ser>
          <c:idx val="1"/>
          <c:order val="1"/>
          <c:spPr>
            <a:ln w="28575" cap="rnd">
              <a:solidFill>
                <a:schemeClr val="accent1"/>
              </a:solidFill>
              <a:prstDash val="sysDash"/>
              <a:round/>
            </a:ln>
            <a:effectLst/>
          </c:spPr>
          <c:marker>
            <c:symbol val="none"/>
          </c:marker>
          <c:val>
            <c:numRef>
              <c:f>Sheet1!$B$1:$B$12</c:f>
              <c:numCache>
                <c:formatCode>General</c:formatCode>
                <c:ptCount val="12"/>
                <c:pt idx="0">
                  <c:v>10</c:v>
                </c:pt>
                <c:pt idx="1">
                  <c:v>11</c:v>
                </c:pt>
                <c:pt idx="2">
                  <c:v>10</c:v>
                </c:pt>
                <c:pt idx="3">
                  <c:v>9</c:v>
                </c:pt>
                <c:pt idx="4">
                  <c:v>6</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1-F8F7-4E1A-B888-4D8E3CEB5D39}"/>
            </c:ext>
          </c:extLst>
        </c:ser>
        <c:ser>
          <c:idx val="2"/>
          <c:order val="2"/>
          <c:spPr>
            <a:ln w="28575" cap="rnd">
              <a:solidFill>
                <a:schemeClr val="accent1"/>
              </a:solidFill>
              <a:prstDash val="sysDash"/>
              <a:round/>
            </a:ln>
            <a:effectLst/>
          </c:spPr>
          <c:marker>
            <c:symbol val="none"/>
          </c:marker>
          <c:val>
            <c:numRef>
              <c:f>Sheet1!$C$1:$C$12</c:f>
              <c:numCache>
                <c:formatCode>General</c:formatCode>
                <c:ptCount val="12"/>
                <c:pt idx="0">
                  <c:v>10</c:v>
                </c:pt>
                <c:pt idx="1">
                  <c:v>11</c:v>
                </c:pt>
                <c:pt idx="2">
                  <c:v>10</c:v>
                </c:pt>
                <c:pt idx="3">
                  <c:v>9</c:v>
                </c:pt>
                <c:pt idx="4">
                  <c:v>7</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2-F8F7-4E1A-B888-4D8E3CEB5D39}"/>
            </c:ext>
          </c:extLst>
        </c:ser>
        <c:dLbls>
          <c:showLegendKey val="0"/>
          <c:showVal val="0"/>
          <c:showCatName val="0"/>
          <c:showSerName val="0"/>
          <c:showPercent val="0"/>
          <c:showBubbleSize val="0"/>
        </c:dLbls>
        <c:smooth val="0"/>
        <c:axId val="174655744"/>
        <c:axId val="174663904"/>
      </c:lineChart>
      <c:catAx>
        <c:axId val="1746557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63904"/>
        <c:crosses val="autoZero"/>
        <c:auto val="1"/>
        <c:lblAlgn val="ctr"/>
        <c:lblOffset val="100"/>
        <c:noMultiLvlLbl val="0"/>
      </c:catAx>
      <c:valAx>
        <c:axId val="17466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55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Sheet1!$A$1:$A$12</c:f>
              <c:numCache>
                <c:formatCode>General</c:formatCode>
                <c:ptCount val="12"/>
                <c:pt idx="0">
                  <c:v>10</c:v>
                </c:pt>
                <c:pt idx="1">
                  <c:v>11</c:v>
                </c:pt>
                <c:pt idx="2">
                  <c:v>10</c:v>
                </c:pt>
                <c:pt idx="3">
                  <c:v>9</c:v>
                </c:pt>
                <c:pt idx="4">
                  <c:v>5</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0-A763-4E54-A62A-FDE224986324}"/>
            </c:ext>
          </c:extLst>
        </c:ser>
        <c:ser>
          <c:idx val="1"/>
          <c:order val="1"/>
          <c:spPr>
            <a:ln w="28575" cap="rnd">
              <a:solidFill>
                <a:schemeClr val="accent1"/>
              </a:solidFill>
              <a:prstDash val="sysDash"/>
              <a:round/>
            </a:ln>
            <a:effectLst/>
          </c:spPr>
          <c:marker>
            <c:symbol val="none"/>
          </c:marker>
          <c:val>
            <c:numRef>
              <c:f>Sheet1!$B$1:$B$12</c:f>
              <c:numCache>
                <c:formatCode>General</c:formatCode>
                <c:ptCount val="12"/>
                <c:pt idx="0">
                  <c:v>10</c:v>
                </c:pt>
                <c:pt idx="1">
                  <c:v>11</c:v>
                </c:pt>
                <c:pt idx="2">
                  <c:v>10</c:v>
                </c:pt>
                <c:pt idx="3">
                  <c:v>9</c:v>
                </c:pt>
                <c:pt idx="4">
                  <c:v>6</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1-A763-4E54-A62A-FDE224986324}"/>
            </c:ext>
          </c:extLst>
        </c:ser>
        <c:ser>
          <c:idx val="2"/>
          <c:order val="2"/>
          <c:spPr>
            <a:ln w="28575" cap="rnd">
              <a:solidFill>
                <a:schemeClr val="accent1"/>
              </a:solidFill>
              <a:prstDash val="sysDash"/>
              <a:round/>
            </a:ln>
            <a:effectLst/>
          </c:spPr>
          <c:marker>
            <c:symbol val="none"/>
          </c:marker>
          <c:val>
            <c:numRef>
              <c:f>Sheet1!$C$1:$C$12</c:f>
              <c:numCache>
                <c:formatCode>General</c:formatCode>
                <c:ptCount val="12"/>
                <c:pt idx="0">
                  <c:v>10</c:v>
                </c:pt>
                <c:pt idx="1">
                  <c:v>11</c:v>
                </c:pt>
                <c:pt idx="2">
                  <c:v>10</c:v>
                </c:pt>
                <c:pt idx="3">
                  <c:v>9</c:v>
                </c:pt>
                <c:pt idx="4">
                  <c:v>7</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2-A763-4E54-A62A-FDE224986324}"/>
            </c:ext>
          </c:extLst>
        </c:ser>
        <c:ser>
          <c:idx val="3"/>
          <c:order val="3"/>
          <c:spPr>
            <a:ln w="28575" cap="rnd">
              <a:solidFill>
                <a:schemeClr val="accent1"/>
              </a:solidFill>
              <a:prstDash val="sysDash"/>
              <a:round/>
            </a:ln>
            <a:effectLst/>
          </c:spPr>
          <c:marker>
            <c:symbol val="none"/>
          </c:marker>
          <c:val>
            <c:numRef>
              <c:f>Sheet1!$D$1:$D$12</c:f>
              <c:numCache>
                <c:formatCode>General</c:formatCode>
                <c:ptCount val="12"/>
                <c:pt idx="0">
                  <c:v>10</c:v>
                </c:pt>
                <c:pt idx="1">
                  <c:v>11</c:v>
                </c:pt>
                <c:pt idx="2">
                  <c:v>10</c:v>
                </c:pt>
                <c:pt idx="3">
                  <c:v>9</c:v>
                </c:pt>
                <c:pt idx="4">
                  <c:v>8.1999999999999993</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3-A763-4E54-A62A-FDE224986324}"/>
            </c:ext>
          </c:extLst>
        </c:ser>
        <c:dLbls>
          <c:showLegendKey val="0"/>
          <c:showVal val="0"/>
          <c:showCatName val="0"/>
          <c:showSerName val="0"/>
          <c:showPercent val="0"/>
          <c:showBubbleSize val="0"/>
        </c:dLbls>
        <c:smooth val="0"/>
        <c:axId val="174654656"/>
        <c:axId val="174665536"/>
      </c:lineChart>
      <c:catAx>
        <c:axId val="1746546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65536"/>
        <c:crosses val="autoZero"/>
        <c:auto val="1"/>
        <c:lblAlgn val="ctr"/>
        <c:lblOffset val="100"/>
        <c:noMultiLvlLbl val="0"/>
      </c:catAx>
      <c:valAx>
        <c:axId val="174665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54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Sheet1!$A$1:$A$18</c:f>
              <c:numCache>
                <c:formatCode>General</c:formatCode>
                <c:ptCount val="18"/>
                <c:pt idx="0">
                  <c:v>10</c:v>
                </c:pt>
                <c:pt idx="1">
                  <c:v>6</c:v>
                </c:pt>
                <c:pt idx="2">
                  <c:v>5</c:v>
                </c:pt>
                <c:pt idx="3">
                  <c:v>3</c:v>
                </c:pt>
                <c:pt idx="4">
                  <c:v>2</c:v>
                </c:pt>
                <c:pt idx="5">
                  <c:v>5</c:v>
                </c:pt>
                <c:pt idx="6">
                  <c:v>6</c:v>
                </c:pt>
                <c:pt idx="7">
                  <c:v>6.3</c:v>
                </c:pt>
                <c:pt idx="8">
                  <c:v>8</c:v>
                </c:pt>
                <c:pt idx="9">
                  <c:v>7</c:v>
                </c:pt>
                <c:pt idx="10">
                  <c:v>6</c:v>
                </c:pt>
                <c:pt idx="11">
                  <c:v>5</c:v>
                </c:pt>
                <c:pt idx="12">
                  <c:v>8</c:v>
                </c:pt>
                <c:pt idx="13">
                  <c:v>7</c:v>
                </c:pt>
                <c:pt idx="14">
                  <c:v>5</c:v>
                </c:pt>
                <c:pt idx="15">
                  <c:v>3</c:v>
                </c:pt>
                <c:pt idx="16">
                  <c:v>6</c:v>
                </c:pt>
                <c:pt idx="17">
                  <c:v>8</c:v>
                </c:pt>
              </c:numCache>
            </c:numRef>
          </c:val>
          <c:smooth val="1"/>
          <c:extLst>
            <c:ext xmlns:c16="http://schemas.microsoft.com/office/drawing/2014/chart" uri="{C3380CC4-5D6E-409C-BE32-E72D297353CC}">
              <c16:uniqueId val="{00000000-A77A-4E82-9785-573846EA553F}"/>
            </c:ext>
          </c:extLst>
        </c:ser>
        <c:dLbls>
          <c:showLegendKey val="0"/>
          <c:showVal val="0"/>
          <c:showCatName val="0"/>
          <c:showSerName val="0"/>
          <c:showPercent val="0"/>
          <c:showBubbleSize val="0"/>
        </c:dLbls>
        <c:smooth val="0"/>
        <c:axId val="174657376"/>
        <c:axId val="174659552"/>
      </c:lineChart>
      <c:catAx>
        <c:axId val="1746573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59552"/>
        <c:crosses val="autoZero"/>
        <c:auto val="1"/>
        <c:lblAlgn val="ctr"/>
        <c:lblOffset val="100"/>
        <c:noMultiLvlLbl val="0"/>
      </c:catAx>
      <c:valAx>
        <c:axId val="174659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57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Sheet1!$A$1:$A$18</c:f>
              <c:numCache>
                <c:formatCode>General</c:formatCode>
                <c:ptCount val="18"/>
                <c:pt idx="0">
                  <c:v>10</c:v>
                </c:pt>
                <c:pt idx="1">
                  <c:v>6</c:v>
                </c:pt>
                <c:pt idx="2">
                  <c:v>5</c:v>
                </c:pt>
                <c:pt idx="3">
                  <c:v>3</c:v>
                </c:pt>
                <c:pt idx="4">
                  <c:v>2</c:v>
                </c:pt>
                <c:pt idx="5">
                  <c:v>5</c:v>
                </c:pt>
                <c:pt idx="6">
                  <c:v>6</c:v>
                </c:pt>
                <c:pt idx="7">
                  <c:v>6.3</c:v>
                </c:pt>
                <c:pt idx="8">
                  <c:v>8</c:v>
                </c:pt>
                <c:pt idx="9">
                  <c:v>7</c:v>
                </c:pt>
                <c:pt idx="10">
                  <c:v>6</c:v>
                </c:pt>
                <c:pt idx="11">
                  <c:v>5</c:v>
                </c:pt>
                <c:pt idx="12">
                  <c:v>8</c:v>
                </c:pt>
                <c:pt idx="13">
                  <c:v>7</c:v>
                </c:pt>
                <c:pt idx="14">
                  <c:v>5</c:v>
                </c:pt>
                <c:pt idx="15">
                  <c:v>3</c:v>
                </c:pt>
                <c:pt idx="16">
                  <c:v>6</c:v>
                </c:pt>
                <c:pt idx="17">
                  <c:v>8</c:v>
                </c:pt>
              </c:numCache>
            </c:numRef>
          </c:val>
          <c:smooth val="1"/>
          <c:extLst>
            <c:ext xmlns:c16="http://schemas.microsoft.com/office/drawing/2014/chart" uri="{C3380CC4-5D6E-409C-BE32-E72D297353CC}">
              <c16:uniqueId val="{00000000-F507-473B-A9F0-BADEF0AEB7D0}"/>
            </c:ext>
          </c:extLst>
        </c:ser>
        <c:dLbls>
          <c:showLegendKey val="0"/>
          <c:showVal val="0"/>
          <c:showCatName val="0"/>
          <c:showSerName val="0"/>
          <c:showPercent val="0"/>
          <c:showBubbleSize val="0"/>
        </c:dLbls>
        <c:smooth val="0"/>
        <c:axId val="175639376"/>
        <c:axId val="175635568"/>
      </c:lineChart>
      <c:catAx>
        <c:axId val="1756393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35568"/>
        <c:crosses val="autoZero"/>
        <c:auto val="1"/>
        <c:lblAlgn val="ctr"/>
        <c:lblOffset val="100"/>
        <c:noMultiLvlLbl val="0"/>
      </c:catAx>
      <c:valAx>
        <c:axId val="17563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39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Iterative Improvement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Sheet1!$A$1:$A$15</c:f>
              <c:numCache>
                <c:formatCode>General</c:formatCode>
                <c:ptCount val="15"/>
                <c:pt idx="0">
                  <c:v>10</c:v>
                </c:pt>
                <c:pt idx="1">
                  <c:v>9</c:v>
                </c:pt>
                <c:pt idx="2">
                  <c:v>8</c:v>
                </c:pt>
                <c:pt idx="3">
                  <c:v>5</c:v>
                </c:pt>
                <c:pt idx="4">
                  <c:v>3</c:v>
                </c:pt>
                <c:pt idx="5">
                  <c:v>6</c:v>
                </c:pt>
                <c:pt idx="6">
                  <c:v>7</c:v>
                </c:pt>
                <c:pt idx="7">
                  <c:v>4</c:v>
                </c:pt>
                <c:pt idx="8">
                  <c:v>1</c:v>
                </c:pt>
                <c:pt idx="9">
                  <c:v>2</c:v>
                </c:pt>
                <c:pt idx="10">
                  <c:v>3</c:v>
                </c:pt>
                <c:pt idx="11">
                  <c:v>6</c:v>
                </c:pt>
                <c:pt idx="12">
                  <c:v>5</c:v>
                </c:pt>
                <c:pt idx="13">
                  <c:v>8</c:v>
                </c:pt>
                <c:pt idx="14">
                  <c:v>10</c:v>
                </c:pt>
              </c:numCache>
            </c:numRef>
          </c:val>
          <c:smooth val="1"/>
          <c:extLst>
            <c:ext xmlns:c16="http://schemas.microsoft.com/office/drawing/2014/chart" uri="{C3380CC4-5D6E-409C-BE32-E72D297353CC}">
              <c16:uniqueId val="{00000000-A2AE-4809-A1B4-7E079A003823}"/>
            </c:ext>
          </c:extLst>
        </c:ser>
        <c:dLbls>
          <c:showLegendKey val="0"/>
          <c:showVal val="0"/>
          <c:showCatName val="0"/>
          <c:showSerName val="0"/>
          <c:showPercent val="0"/>
          <c:showBubbleSize val="0"/>
        </c:dLbls>
        <c:smooth val="0"/>
        <c:axId val="143262576"/>
        <c:axId val="143264208"/>
      </c:lineChart>
      <c:catAx>
        <c:axId val="1432625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64208"/>
        <c:crosses val="autoZero"/>
        <c:auto val="1"/>
        <c:lblAlgn val="ctr"/>
        <c:lblOffset val="100"/>
        <c:noMultiLvlLbl val="0"/>
      </c:catAx>
      <c:valAx>
        <c:axId val="143264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62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Iterative Improvement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Sheet1!$A$1:$A$15</c:f>
              <c:numCache>
                <c:formatCode>General</c:formatCode>
                <c:ptCount val="15"/>
                <c:pt idx="0">
                  <c:v>10</c:v>
                </c:pt>
                <c:pt idx="1">
                  <c:v>9</c:v>
                </c:pt>
                <c:pt idx="2">
                  <c:v>8</c:v>
                </c:pt>
                <c:pt idx="3">
                  <c:v>5</c:v>
                </c:pt>
                <c:pt idx="4">
                  <c:v>3</c:v>
                </c:pt>
                <c:pt idx="5">
                  <c:v>6</c:v>
                </c:pt>
                <c:pt idx="6">
                  <c:v>7</c:v>
                </c:pt>
                <c:pt idx="7">
                  <c:v>4</c:v>
                </c:pt>
                <c:pt idx="8">
                  <c:v>1</c:v>
                </c:pt>
                <c:pt idx="9">
                  <c:v>2</c:v>
                </c:pt>
                <c:pt idx="10">
                  <c:v>3</c:v>
                </c:pt>
                <c:pt idx="11">
                  <c:v>6</c:v>
                </c:pt>
                <c:pt idx="12">
                  <c:v>5</c:v>
                </c:pt>
                <c:pt idx="13">
                  <c:v>8</c:v>
                </c:pt>
                <c:pt idx="14">
                  <c:v>10</c:v>
                </c:pt>
              </c:numCache>
            </c:numRef>
          </c:val>
          <c:smooth val="1"/>
          <c:extLst>
            <c:ext xmlns:c16="http://schemas.microsoft.com/office/drawing/2014/chart" uri="{C3380CC4-5D6E-409C-BE32-E72D297353CC}">
              <c16:uniqueId val="{00000000-8E84-47F7-831A-818C32BAD0D8}"/>
            </c:ext>
          </c:extLst>
        </c:ser>
        <c:dLbls>
          <c:showLegendKey val="0"/>
          <c:showVal val="0"/>
          <c:showCatName val="0"/>
          <c:showSerName val="0"/>
          <c:showPercent val="0"/>
          <c:showBubbleSize val="0"/>
        </c:dLbls>
        <c:smooth val="0"/>
        <c:axId val="143253872"/>
        <c:axId val="143259856"/>
      </c:lineChart>
      <c:catAx>
        <c:axId val="1432538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59856"/>
        <c:crosses val="autoZero"/>
        <c:auto val="1"/>
        <c:lblAlgn val="ctr"/>
        <c:lblOffset val="100"/>
        <c:noMultiLvlLbl val="0"/>
      </c:catAx>
      <c:valAx>
        <c:axId val="143259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53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Sheet1!$A$1:$A$18</c:f>
              <c:numCache>
                <c:formatCode>General</c:formatCode>
                <c:ptCount val="18"/>
                <c:pt idx="0">
                  <c:v>10</c:v>
                </c:pt>
                <c:pt idx="1">
                  <c:v>5</c:v>
                </c:pt>
                <c:pt idx="2">
                  <c:v>6</c:v>
                </c:pt>
                <c:pt idx="3">
                  <c:v>4</c:v>
                </c:pt>
                <c:pt idx="4">
                  <c:v>6</c:v>
                </c:pt>
                <c:pt idx="5">
                  <c:v>5</c:v>
                </c:pt>
                <c:pt idx="6">
                  <c:v>6</c:v>
                </c:pt>
                <c:pt idx="7">
                  <c:v>5</c:v>
                </c:pt>
                <c:pt idx="8">
                  <c:v>8</c:v>
                </c:pt>
                <c:pt idx="9">
                  <c:v>7</c:v>
                </c:pt>
                <c:pt idx="10">
                  <c:v>6</c:v>
                </c:pt>
                <c:pt idx="11">
                  <c:v>5</c:v>
                </c:pt>
                <c:pt idx="12">
                  <c:v>8</c:v>
                </c:pt>
                <c:pt idx="13">
                  <c:v>7</c:v>
                </c:pt>
                <c:pt idx="14">
                  <c:v>5</c:v>
                </c:pt>
                <c:pt idx="15">
                  <c:v>3</c:v>
                </c:pt>
                <c:pt idx="16">
                  <c:v>6</c:v>
                </c:pt>
                <c:pt idx="17">
                  <c:v>8</c:v>
                </c:pt>
              </c:numCache>
            </c:numRef>
          </c:val>
          <c:smooth val="1"/>
          <c:extLst>
            <c:ext xmlns:c16="http://schemas.microsoft.com/office/drawing/2014/chart" uri="{C3380CC4-5D6E-409C-BE32-E72D297353CC}">
              <c16:uniqueId val="{00000000-A399-43EF-B8DE-F7EC3ABA87DC}"/>
            </c:ext>
          </c:extLst>
        </c:ser>
        <c:dLbls>
          <c:showLegendKey val="0"/>
          <c:showVal val="0"/>
          <c:showCatName val="0"/>
          <c:showSerName val="0"/>
          <c:showPercent val="0"/>
          <c:showBubbleSize val="0"/>
        </c:dLbls>
        <c:smooth val="0"/>
        <c:axId val="143253328"/>
        <c:axId val="143254960"/>
      </c:lineChart>
      <c:catAx>
        <c:axId val="1432533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54960"/>
        <c:crosses val="autoZero"/>
        <c:auto val="1"/>
        <c:lblAlgn val="ctr"/>
        <c:lblOffset val="100"/>
        <c:noMultiLvlLbl val="0"/>
      </c:catAx>
      <c:valAx>
        <c:axId val="143254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53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Sheet1!$A$1:$A$11</c:f>
              <c:numCache>
                <c:formatCode>General</c:formatCode>
                <c:ptCount val="11"/>
                <c:pt idx="0">
                  <c:v>10</c:v>
                </c:pt>
                <c:pt idx="1">
                  <c:v>9</c:v>
                </c:pt>
                <c:pt idx="2">
                  <c:v>7</c:v>
                </c:pt>
                <c:pt idx="3">
                  <c:v>9</c:v>
                </c:pt>
                <c:pt idx="4">
                  <c:v>5</c:v>
                </c:pt>
                <c:pt idx="5">
                  <c:v>6</c:v>
                </c:pt>
                <c:pt idx="6">
                  <c:v>7</c:v>
                </c:pt>
                <c:pt idx="7">
                  <c:v>6</c:v>
                </c:pt>
                <c:pt idx="8">
                  <c:v>10</c:v>
                </c:pt>
                <c:pt idx="9">
                  <c:v>8</c:v>
                </c:pt>
                <c:pt idx="10">
                  <c:v>9</c:v>
                </c:pt>
              </c:numCache>
            </c:numRef>
          </c:val>
          <c:smooth val="1"/>
          <c:extLst>
            <c:ext xmlns:c16="http://schemas.microsoft.com/office/drawing/2014/chart" uri="{C3380CC4-5D6E-409C-BE32-E72D297353CC}">
              <c16:uniqueId val="{00000000-0178-4967-8BD5-4BC4408B1E16}"/>
            </c:ext>
          </c:extLst>
        </c:ser>
        <c:dLbls>
          <c:showLegendKey val="0"/>
          <c:showVal val="0"/>
          <c:showCatName val="0"/>
          <c:showSerName val="0"/>
          <c:showPercent val="0"/>
          <c:showBubbleSize val="0"/>
        </c:dLbls>
        <c:smooth val="0"/>
        <c:axId val="143260400"/>
        <c:axId val="1957522576"/>
      </c:lineChart>
      <c:catAx>
        <c:axId val="1432604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7522576"/>
        <c:crosses val="autoZero"/>
        <c:auto val="1"/>
        <c:lblAlgn val="ctr"/>
        <c:lblOffset val="100"/>
        <c:noMultiLvlLbl val="0"/>
      </c:catAx>
      <c:valAx>
        <c:axId val="1957522576"/>
        <c:scaling>
          <c:orientation val="minMax"/>
          <c:min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60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Sheet1!$A$1:$A$11</c:f>
              <c:numCache>
                <c:formatCode>General</c:formatCode>
                <c:ptCount val="11"/>
                <c:pt idx="0">
                  <c:v>10</c:v>
                </c:pt>
                <c:pt idx="1">
                  <c:v>9</c:v>
                </c:pt>
                <c:pt idx="2">
                  <c:v>7</c:v>
                </c:pt>
                <c:pt idx="3">
                  <c:v>9</c:v>
                </c:pt>
                <c:pt idx="4">
                  <c:v>5</c:v>
                </c:pt>
                <c:pt idx="5">
                  <c:v>6</c:v>
                </c:pt>
                <c:pt idx="6">
                  <c:v>7</c:v>
                </c:pt>
                <c:pt idx="7">
                  <c:v>6</c:v>
                </c:pt>
                <c:pt idx="8">
                  <c:v>10</c:v>
                </c:pt>
                <c:pt idx="9">
                  <c:v>8</c:v>
                </c:pt>
                <c:pt idx="10">
                  <c:v>9</c:v>
                </c:pt>
              </c:numCache>
            </c:numRef>
          </c:val>
          <c:smooth val="1"/>
          <c:extLst>
            <c:ext xmlns:c16="http://schemas.microsoft.com/office/drawing/2014/chart" uri="{C3380CC4-5D6E-409C-BE32-E72D297353CC}">
              <c16:uniqueId val="{00000000-515B-4FA5-AA4F-D68BD4CD787F}"/>
            </c:ext>
          </c:extLst>
        </c:ser>
        <c:ser>
          <c:idx val="1"/>
          <c:order val="1"/>
          <c:spPr>
            <a:ln w="28575" cap="rnd">
              <a:solidFill>
                <a:schemeClr val="accent2"/>
              </a:solidFill>
              <a:round/>
            </a:ln>
            <a:effectLst/>
          </c:spPr>
          <c:marker>
            <c:symbol val="none"/>
          </c:marker>
          <c:val>
            <c:numRef>
              <c:f>Sheet1!$B$1:$B$11</c:f>
              <c:numCache>
                <c:formatCode>General</c:formatCode>
                <c:ptCount val="11"/>
                <c:pt idx="0">
                  <c:v>8</c:v>
                </c:pt>
                <c:pt idx="1">
                  <c:v>7</c:v>
                </c:pt>
                <c:pt idx="2">
                  <c:v>4</c:v>
                </c:pt>
                <c:pt idx="3">
                  <c:v>6</c:v>
                </c:pt>
                <c:pt idx="4">
                  <c:v>5</c:v>
                </c:pt>
                <c:pt idx="5">
                  <c:v>4</c:v>
                </c:pt>
                <c:pt idx="6">
                  <c:v>3</c:v>
                </c:pt>
                <c:pt idx="7">
                  <c:v>5</c:v>
                </c:pt>
                <c:pt idx="8">
                  <c:v>6</c:v>
                </c:pt>
                <c:pt idx="9">
                  <c:v>7</c:v>
                </c:pt>
                <c:pt idx="10">
                  <c:v>10</c:v>
                </c:pt>
              </c:numCache>
            </c:numRef>
          </c:val>
          <c:smooth val="1"/>
          <c:extLst>
            <c:ext xmlns:c16="http://schemas.microsoft.com/office/drawing/2014/chart" uri="{C3380CC4-5D6E-409C-BE32-E72D297353CC}">
              <c16:uniqueId val="{00000001-515B-4FA5-AA4F-D68BD4CD787F}"/>
            </c:ext>
          </c:extLst>
        </c:ser>
        <c:dLbls>
          <c:showLegendKey val="0"/>
          <c:showVal val="0"/>
          <c:showCatName val="0"/>
          <c:showSerName val="0"/>
          <c:showPercent val="0"/>
          <c:showBubbleSize val="0"/>
        </c:dLbls>
        <c:smooth val="0"/>
        <c:axId val="174662272"/>
        <c:axId val="174666080"/>
      </c:lineChart>
      <c:catAx>
        <c:axId val="1746622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66080"/>
        <c:crosses val="autoZero"/>
        <c:auto val="1"/>
        <c:lblAlgn val="ctr"/>
        <c:lblOffset val="100"/>
        <c:noMultiLvlLbl val="0"/>
      </c:catAx>
      <c:valAx>
        <c:axId val="174666080"/>
        <c:scaling>
          <c:orientation val="minMax"/>
          <c:min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62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Sheet1!$A$1:$A$11</c:f>
              <c:numCache>
                <c:formatCode>General</c:formatCode>
                <c:ptCount val="11"/>
                <c:pt idx="0">
                  <c:v>10</c:v>
                </c:pt>
                <c:pt idx="1">
                  <c:v>9</c:v>
                </c:pt>
                <c:pt idx="2">
                  <c:v>7</c:v>
                </c:pt>
                <c:pt idx="3">
                  <c:v>9</c:v>
                </c:pt>
                <c:pt idx="4">
                  <c:v>5</c:v>
                </c:pt>
                <c:pt idx="5">
                  <c:v>6</c:v>
                </c:pt>
                <c:pt idx="6">
                  <c:v>7</c:v>
                </c:pt>
                <c:pt idx="7">
                  <c:v>6</c:v>
                </c:pt>
                <c:pt idx="8">
                  <c:v>10</c:v>
                </c:pt>
                <c:pt idx="9">
                  <c:v>8</c:v>
                </c:pt>
                <c:pt idx="10">
                  <c:v>9</c:v>
                </c:pt>
              </c:numCache>
            </c:numRef>
          </c:val>
          <c:smooth val="1"/>
          <c:extLst>
            <c:ext xmlns:c16="http://schemas.microsoft.com/office/drawing/2014/chart" uri="{C3380CC4-5D6E-409C-BE32-E72D297353CC}">
              <c16:uniqueId val="{00000000-BB54-4FEF-AF99-65286A421395}"/>
            </c:ext>
          </c:extLst>
        </c:ser>
        <c:ser>
          <c:idx val="1"/>
          <c:order val="1"/>
          <c:spPr>
            <a:ln w="28575" cap="rnd">
              <a:solidFill>
                <a:schemeClr val="accent2"/>
              </a:solidFill>
              <a:round/>
            </a:ln>
            <a:effectLst/>
          </c:spPr>
          <c:marker>
            <c:symbol val="none"/>
          </c:marker>
          <c:val>
            <c:numRef>
              <c:f>Sheet1!$B$1:$B$11</c:f>
              <c:numCache>
                <c:formatCode>General</c:formatCode>
                <c:ptCount val="11"/>
                <c:pt idx="0">
                  <c:v>8</c:v>
                </c:pt>
                <c:pt idx="1">
                  <c:v>7</c:v>
                </c:pt>
                <c:pt idx="2">
                  <c:v>4</c:v>
                </c:pt>
                <c:pt idx="3">
                  <c:v>6</c:v>
                </c:pt>
                <c:pt idx="4">
                  <c:v>5</c:v>
                </c:pt>
                <c:pt idx="5">
                  <c:v>4</c:v>
                </c:pt>
                <c:pt idx="6">
                  <c:v>3</c:v>
                </c:pt>
                <c:pt idx="7">
                  <c:v>5</c:v>
                </c:pt>
                <c:pt idx="8">
                  <c:v>6</c:v>
                </c:pt>
                <c:pt idx="9">
                  <c:v>7</c:v>
                </c:pt>
                <c:pt idx="10">
                  <c:v>10</c:v>
                </c:pt>
              </c:numCache>
            </c:numRef>
          </c:val>
          <c:smooth val="1"/>
          <c:extLst>
            <c:ext xmlns:c16="http://schemas.microsoft.com/office/drawing/2014/chart" uri="{C3380CC4-5D6E-409C-BE32-E72D297353CC}">
              <c16:uniqueId val="{00000001-BB54-4FEF-AF99-65286A421395}"/>
            </c:ext>
          </c:extLst>
        </c:ser>
        <c:dLbls>
          <c:showLegendKey val="0"/>
          <c:showVal val="0"/>
          <c:showCatName val="0"/>
          <c:showSerName val="0"/>
          <c:showPercent val="0"/>
          <c:showBubbleSize val="0"/>
        </c:dLbls>
        <c:smooth val="0"/>
        <c:axId val="174660096"/>
        <c:axId val="174658464"/>
      </c:lineChart>
      <c:catAx>
        <c:axId val="1746600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58464"/>
        <c:crosses val="autoZero"/>
        <c:auto val="1"/>
        <c:lblAlgn val="ctr"/>
        <c:lblOffset val="100"/>
        <c:noMultiLvlLbl val="0"/>
      </c:catAx>
      <c:valAx>
        <c:axId val="174658464"/>
        <c:scaling>
          <c:orientation val="minMax"/>
          <c:min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60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580927384076991E-2"/>
          <c:y val="5.0925925925925923E-2"/>
          <c:w val="0.90286351706036749"/>
          <c:h val="0.8416746864975212"/>
        </c:manualLayout>
      </c:layout>
      <c:lineChart>
        <c:grouping val="standard"/>
        <c:varyColors val="0"/>
        <c:ser>
          <c:idx val="0"/>
          <c:order val="0"/>
          <c:spPr>
            <a:ln w="28575" cap="rnd">
              <a:solidFill>
                <a:schemeClr val="accent1"/>
              </a:solidFill>
              <a:round/>
            </a:ln>
            <a:effectLst/>
          </c:spPr>
          <c:marker>
            <c:symbol val="none"/>
          </c:marker>
          <c:val>
            <c:numRef>
              <c:f>Sheet1!$A$1:$A$12</c:f>
              <c:numCache>
                <c:formatCode>General</c:formatCode>
                <c:ptCount val="12"/>
                <c:pt idx="0">
                  <c:v>10</c:v>
                </c:pt>
                <c:pt idx="1">
                  <c:v>11</c:v>
                </c:pt>
                <c:pt idx="2">
                  <c:v>10</c:v>
                </c:pt>
                <c:pt idx="3">
                  <c:v>9</c:v>
                </c:pt>
                <c:pt idx="4">
                  <c:v>5</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0-C3AF-4437-B4EB-2689854FD5E6}"/>
            </c:ext>
          </c:extLst>
        </c:ser>
        <c:dLbls>
          <c:showLegendKey val="0"/>
          <c:showVal val="0"/>
          <c:showCatName val="0"/>
          <c:showSerName val="0"/>
          <c:showPercent val="0"/>
          <c:showBubbleSize val="0"/>
        </c:dLbls>
        <c:smooth val="0"/>
        <c:axId val="174654112"/>
        <c:axId val="174655200"/>
      </c:lineChart>
      <c:catAx>
        <c:axId val="1746541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55200"/>
        <c:crosses val="autoZero"/>
        <c:auto val="1"/>
        <c:lblAlgn val="ctr"/>
        <c:lblOffset val="100"/>
        <c:noMultiLvlLbl val="0"/>
      </c:catAx>
      <c:valAx>
        <c:axId val="1746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54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Sheet1!$A$1:$A$12</c:f>
              <c:numCache>
                <c:formatCode>General</c:formatCode>
                <c:ptCount val="12"/>
                <c:pt idx="0">
                  <c:v>10</c:v>
                </c:pt>
                <c:pt idx="1">
                  <c:v>11</c:v>
                </c:pt>
                <c:pt idx="2">
                  <c:v>10</c:v>
                </c:pt>
                <c:pt idx="3">
                  <c:v>9</c:v>
                </c:pt>
                <c:pt idx="4">
                  <c:v>5</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0-1F3A-4449-9F9C-B053B3AF0565}"/>
            </c:ext>
          </c:extLst>
        </c:ser>
        <c:ser>
          <c:idx val="1"/>
          <c:order val="1"/>
          <c:spPr>
            <a:ln w="28575" cap="rnd">
              <a:solidFill>
                <a:schemeClr val="accent1"/>
              </a:solidFill>
              <a:prstDash val="sysDash"/>
              <a:round/>
            </a:ln>
            <a:effectLst/>
          </c:spPr>
          <c:marker>
            <c:symbol val="none"/>
          </c:marker>
          <c:val>
            <c:numRef>
              <c:f>Sheet1!$B$1:$B$12</c:f>
              <c:numCache>
                <c:formatCode>General</c:formatCode>
                <c:ptCount val="12"/>
                <c:pt idx="0">
                  <c:v>10</c:v>
                </c:pt>
                <c:pt idx="1">
                  <c:v>11</c:v>
                </c:pt>
                <c:pt idx="2">
                  <c:v>10</c:v>
                </c:pt>
                <c:pt idx="3">
                  <c:v>9</c:v>
                </c:pt>
                <c:pt idx="4">
                  <c:v>6</c:v>
                </c:pt>
                <c:pt idx="5">
                  <c:v>8</c:v>
                </c:pt>
                <c:pt idx="6">
                  <c:v>6</c:v>
                </c:pt>
                <c:pt idx="7">
                  <c:v>3</c:v>
                </c:pt>
                <c:pt idx="8">
                  <c:v>7</c:v>
                </c:pt>
                <c:pt idx="9">
                  <c:v>8</c:v>
                </c:pt>
                <c:pt idx="10">
                  <c:v>9</c:v>
                </c:pt>
                <c:pt idx="11">
                  <c:v>12</c:v>
                </c:pt>
              </c:numCache>
            </c:numRef>
          </c:val>
          <c:smooth val="1"/>
          <c:extLst>
            <c:ext xmlns:c16="http://schemas.microsoft.com/office/drawing/2014/chart" uri="{C3380CC4-5D6E-409C-BE32-E72D297353CC}">
              <c16:uniqueId val="{00000001-1F3A-4449-9F9C-B053B3AF0565}"/>
            </c:ext>
          </c:extLst>
        </c:ser>
        <c:dLbls>
          <c:showLegendKey val="0"/>
          <c:showVal val="0"/>
          <c:showCatName val="0"/>
          <c:showSerName val="0"/>
          <c:showPercent val="0"/>
          <c:showBubbleSize val="0"/>
        </c:dLbls>
        <c:smooth val="0"/>
        <c:axId val="174664992"/>
        <c:axId val="174667712"/>
      </c:lineChart>
      <c:catAx>
        <c:axId val="1746649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67712"/>
        <c:crosses val="autoZero"/>
        <c:auto val="1"/>
        <c:lblAlgn val="ctr"/>
        <c:lblOffset val="100"/>
        <c:noMultiLvlLbl val="0"/>
      </c:catAx>
      <c:valAx>
        <c:axId val="174667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64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3F8813-7DF8-4B5B-80C9-BE3D9E5AFD48}" type="doc">
      <dgm:prSet loTypeId="urn:microsoft.com/office/officeart/2005/8/layout/hierarchy4" loCatId="hierarchy" qsTypeId="urn:microsoft.com/office/officeart/2005/8/quickstyle/simple1" qsCatId="simple" csTypeId="urn:microsoft.com/office/officeart/2005/8/colors/accent1_1" csCatId="accent1" phldr="1"/>
      <dgm:spPr/>
      <dgm:t>
        <a:bodyPr/>
        <a:lstStyle/>
        <a:p>
          <a:endParaRPr lang="en-US"/>
        </a:p>
      </dgm:t>
    </dgm:pt>
    <dgm:pt modelId="{452849C3-CB25-4882-BB51-92886F06C566}">
      <dgm:prSet phldrT="[Text]" custT="1"/>
      <dgm:spPr/>
      <dgm:t>
        <a:bodyPr/>
        <a:lstStyle/>
        <a:p>
          <a:r>
            <a:rPr lang="en-US" sz="2500" dirty="0" smtClean="0"/>
            <a:t>Nature</a:t>
          </a:r>
          <a:endParaRPr lang="en-US" sz="2500" dirty="0"/>
        </a:p>
      </dgm:t>
    </dgm:pt>
    <dgm:pt modelId="{7A472A28-AA78-4B14-A053-6C9FC63A0DEB}" type="parTrans" cxnId="{E4949051-6F50-4DFD-9C7C-6DC47E23A967}">
      <dgm:prSet/>
      <dgm:spPr/>
      <dgm:t>
        <a:bodyPr/>
        <a:lstStyle/>
        <a:p>
          <a:endParaRPr lang="en-US"/>
        </a:p>
      </dgm:t>
    </dgm:pt>
    <dgm:pt modelId="{0D0B5447-DB14-4864-8350-F91B1EA879B5}" type="sibTrans" cxnId="{E4949051-6F50-4DFD-9C7C-6DC47E23A967}">
      <dgm:prSet/>
      <dgm:spPr/>
      <dgm:t>
        <a:bodyPr/>
        <a:lstStyle/>
        <a:p>
          <a:endParaRPr lang="en-US"/>
        </a:p>
      </dgm:t>
    </dgm:pt>
    <dgm:pt modelId="{1F2D3A1D-5BF9-45C3-BEF4-E993481AE2AF}">
      <dgm:prSet phldrT="[Text]"/>
      <dgm:spPr/>
      <dgm:t>
        <a:bodyPr/>
        <a:lstStyle/>
        <a:p>
          <a:r>
            <a:rPr lang="en-US" dirty="0" err="1" smtClean="0"/>
            <a:t>Tabu</a:t>
          </a:r>
          <a:r>
            <a:rPr lang="en-US" dirty="0" smtClean="0"/>
            <a:t> Search</a:t>
          </a:r>
          <a:endParaRPr lang="en-US" dirty="0"/>
        </a:p>
      </dgm:t>
    </dgm:pt>
    <dgm:pt modelId="{9264EAEB-FFB6-4F7D-913C-29B804A645CB}" type="parTrans" cxnId="{9F3AE5C9-8B70-482F-9AEF-5A1D09C1C766}">
      <dgm:prSet/>
      <dgm:spPr/>
      <dgm:t>
        <a:bodyPr/>
        <a:lstStyle/>
        <a:p>
          <a:endParaRPr lang="en-US"/>
        </a:p>
      </dgm:t>
    </dgm:pt>
    <dgm:pt modelId="{DA28E3A1-CC72-4028-A7BC-02B50517119D}" type="sibTrans" cxnId="{9F3AE5C9-8B70-482F-9AEF-5A1D09C1C766}">
      <dgm:prSet/>
      <dgm:spPr/>
      <dgm:t>
        <a:bodyPr/>
        <a:lstStyle/>
        <a:p>
          <a:endParaRPr lang="en-US"/>
        </a:p>
      </dgm:t>
    </dgm:pt>
    <dgm:pt modelId="{687AB0B7-C3F2-415F-8E0F-CCBDCA7355A2}">
      <dgm:prSet phldrT="[Text]" custT="1"/>
      <dgm:spPr/>
      <dgm:t>
        <a:bodyPr/>
        <a:lstStyle/>
        <a:p>
          <a:r>
            <a:rPr lang="en-US" sz="2500" dirty="0" smtClean="0"/>
            <a:t>Non-nature</a:t>
          </a:r>
          <a:endParaRPr lang="en-US" sz="2500" dirty="0"/>
        </a:p>
      </dgm:t>
    </dgm:pt>
    <dgm:pt modelId="{01A1AE7B-D8DA-49E7-82A6-7913447305B8}" type="parTrans" cxnId="{981D4182-4251-4EB4-A6CD-5440E6732361}">
      <dgm:prSet/>
      <dgm:spPr/>
      <dgm:t>
        <a:bodyPr/>
        <a:lstStyle/>
        <a:p>
          <a:endParaRPr lang="en-US"/>
        </a:p>
      </dgm:t>
    </dgm:pt>
    <dgm:pt modelId="{D0A64191-4F2A-47BC-BF3E-8A613A59BE63}" type="sibTrans" cxnId="{981D4182-4251-4EB4-A6CD-5440E6732361}">
      <dgm:prSet/>
      <dgm:spPr/>
      <dgm:t>
        <a:bodyPr/>
        <a:lstStyle/>
        <a:p>
          <a:endParaRPr lang="en-US"/>
        </a:p>
      </dgm:t>
    </dgm:pt>
    <dgm:pt modelId="{D03212B0-7B9F-49DF-B291-52F62523A74B}">
      <dgm:prSet phldrT="[Text]"/>
      <dgm:spPr/>
      <dgm:t>
        <a:bodyPr/>
        <a:lstStyle/>
        <a:p>
          <a:r>
            <a:rPr lang="en-US" dirty="0" smtClean="0"/>
            <a:t>Genetic Algorithms</a:t>
          </a:r>
          <a:endParaRPr lang="en-US" dirty="0"/>
        </a:p>
      </dgm:t>
    </dgm:pt>
    <dgm:pt modelId="{09131616-FEDD-426E-818B-8280F0819201}" type="parTrans" cxnId="{96FB6E41-49EE-4FCB-8F58-A2EB0E8F2413}">
      <dgm:prSet/>
      <dgm:spPr/>
      <dgm:t>
        <a:bodyPr/>
        <a:lstStyle/>
        <a:p>
          <a:endParaRPr lang="en-US"/>
        </a:p>
      </dgm:t>
    </dgm:pt>
    <dgm:pt modelId="{850F0EB6-EAFC-4978-8479-3C84CA3065A2}" type="sibTrans" cxnId="{96FB6E41-49EE-4FCB-8F58-A2EB0E8F2413}">
      <dgm:prSet/>
      <dgm:spPr/>
      <dgm:t>
        <a:bodyPr/>
        <a:lstStyle/>
        <a:p>
          <a:endParaRPr lang="en-US"/>
        </a:p>
      </dgm:t>
    </dgm:pt>
    <dgm:pt modelId="{4F87B268-1C7C-4E8D-B169-0DF67D916B13}">
      <dgm:prSet phldrT="[Text]"/>
      <dgm:spPr/>
      <dgm:t>
        <a:bodyPr/>
        <a:lstStyle/>
        <a:p>
          <a:r>
            <a:rPr lang="en-US" dirty="0" smtClean="0"/>
            <a:t>Ant Colony Optimization</a:t>
          </a:r>
          <a:endParaRPr lang="en-US" dirty="0"/>
        </a:p>
      </dgm:t>
    </dgm:pt>
    <dgm:pt modelId="{A712BA4C-977C-44C5-BFAD-171E96E3D5C2}" type="parTrans" cxnId="{005D7EC1-7C1F-4790-8FDD-EBB151E77C5E}">
      <dgm:prSet/>
      <dgm:spPr/>
      <dgm:t>
        <a:bodyPr/>
        <a:lstStyle/>
        <a:p>
          <a:endParaRPr lang="en-US"/>
        </a:p>
      </dgm:t>
    </dgm:pt>
    <dgm:pt modelId="{7D04AF9F-66E6-470D-9F84-D52ED8C0EE89}" type="sibTrans" cxnId="{005D7EC1-7C1F-4790-8FDD-EBB151E77C5E}">
      <dgm:prSet/>
      <dgm:spPr/>
      <dgm:t>
        <a:bodyPr/>
        <a:lstStyle/>
        <a:p>
          <a:endParaRPr lang="en-US"/>
        </a:p>
      </dgm:t>
    </dgm:pt>
    <dgm:pt modelId="{694CA946-BBC1-444A-AD8F-93EEFC240F44}">
      <dgm:prSet phldrT="[Text]"/>
      <dgm:spPr/>
      <dgm:t>
        <a:bodyPr/>
        <a:lstStyle/>
        <a:p>
          <a:r>
            <a:rPr lang="en-US" dirty="0" smtClean="0"/>
            <a:t>Iterated Local Search</a:t>
          </a:r>
          <a:endParaRPr lang="en-US" dirty="0"/>
        </a:p>
      </dgm:t>
    </dgm:pt>
    <dgm:pt modelId="{0C10FE46-DBCB-4DAC-A0DB-998BAEBA0579}" type="parTrans" cxnId="{9FBFC47F-81F1-45B4-AC58-1404C6122B96}">
      <dgm:prSet/>
      <dgm:spPr/>
      <dgm:t>
        <a:bodyPr/>
        <a:lstStyle/>
        <a:p>
          <a:endParaRPr lang="en-US"/>
        </a:p>
      </dgm:t>
    </dgm:pt>
    <dgm:pt modelId="{8D2472C2-A3B1-49E7-A9A7-A8DDF3AEADB9}" type="sibTrans" cxnId="{9FBFC47F-81F1-45B4-AC58-1404C6122B96}">
      <dgm:prSet/>
      <dgm:spPr/>
      <dgm:t>
        <a:bodyPr/>
        <a:lstStyle/>
        <a:p>
          <a:endParaRPr lang="en-US"/>
        </a:p>
      </dgm:t>
    </dgm:pt>
    <dgm:pt modelId="{78A84305-DFBD-4FDB-BD51-E1F4C03B04C2}" type="pres">
      <dgm:prSet presAssocID="{CA3F8813-7DF8-4B5B-80C9-BE3D9E5AFD48}" presName="Name0" presStyleCnt="0">
        <dgm:presLayoutVars>
          <dgm:chPref val="1"/>
          <dgm:dir/>
          <dgm:animOne val="branch"/>
          <dgm:animLvl val="lvl"/>
          <dgm:resizeHandles/>
        </dgm:presLayoutVars>
      </dgm:prSet>
      <dgm:spPr/>
      <dgm:t>
        <a:bodyPr/>
        <a:lstStyle/>
        <a:p>
          <a:endParaRPr lang="en-US"/>
        </a:p>
      </dgm:t>
    </dgm:pt>
    <dgm:pt modelId="{BC2B148C-09A7-457C-BD2F-7BA6575B0085}" type="pres">
      <dgm:prSet presAssocID="{452849C3-CB25-4882-BB51-92886F06C566}" presName="vertOne" presStyleCnt="0"/>
      <dgm:spPr/>
    </dgm:pt>
    <dgm:pt modelId="{D633D7E2-473D-49A5-8462-86C5D586E8C7}" type="pres">
      <dgm:prSet presAssocID="{452849C3-CB25-4882-BB51-92886F06C566}" presName="txOne" presStyleLbl="node0" presStyleIdx="0" presStyleCnt="2" custScaleY="46942" custLinFactNeighborX="-301" custLinFactNeighborY="20284">
        <dgm:presLayoutVars>
          <dgm:chPref val="3"/>
        </dgm:presLayoutVars>
      </dgm:prSet>
      <dgm:spPr/>
      <dgm:t>
        <a:bodyPr/>
        <a:lstStyle/>
        <a:p>
          <a:endParaRPr lang="en-US"/>
        </a:p>
      </dgm:t>
    </dgm:pt>
    <dgm:pt modelId="{EDB15328-24BA-4027-858E-EFB51DFF9874}" type="pres">
      <dgm:prSet presAssocID="{452849C3-CB25-4882-BB51-92886F06C566}" presName="parTransOne" presStyleCnt="0"/>
      <dgm:spPr/>
    </dgm:pt>
    <dgm:pt modelId="{6726E743-5D3C-46DE-A67E-94EAFC5557F4}" type="pres">
      <dgm:prSet presAssocID="{452849C3-CB25-4882-BB51-92886F06C566}" presName="horzOne" presStyleCnt="0"/>
      <dgm:spPr/>
    </dgm:pt>
    <dgm:pt modelId="{9E3EE987-F9F5-4B79-9F12-A5D8C9CFABE8}" type="pres">
      <dgm:prSet presAssocID="{D03212B0-7B9F-49DF-B291-52F62523A74B}" presName="vertTwo" presStyleCnt="0"/>
      <dgm:spPr/>
    </dgm:pt>
    <dgm:pt modelId="{07B90BB8-058F-4544-85BA-CC1A0E5AB7AF}" type="pres">
      <dgm:prSet presAssocID="{D03212B0-7B9F-49DF-B291-52F62523A74B}" presName="txTwo" presStyleLbl="node2" presStyleIdx="0" presStyleCnt="4">
        <dgm:presLayoutVars>
          <dgm:chPref val="3"/>
        </dgm:presLayoutVars>
      </dgm:prSet>
      <dgm:spPr/>
      <dgm:t>
        <a:bodyPr/>
        <a:lstStyle/>
        <a:p>
          <a:endParaRPr lang="en-US"/>
        </a:p>
      </dgm:t>
    </dgm:pt>
    <dgm:pt modelId="{EF4E5E7D-D106-471F-AFA7-4E0DB9418C80}" type="pres">
      <dgm:prSet presAssocID="{D03212B0-7B9F-49DF-B291-52F62523A74B}" presName="horzTwo" presStyleCnt="0"/>
      <dgm:spPr/>
    </dgm:pt>
    <dgm:pt modelId="{065EACC4-D3E5-4D46-8508-386C30679351}" type="pres">
      <dgm:prSet presAssocID="{850F0EB6-EAFC-4978-8479-3C84CA3065A2}" presName="sibSpaceTwo" presStyleCnt="0"/>
      <dgm:spPr/>
    </dgm:pt>
    <dgm:pt modelId="{A62E8777-ABB8-42A5-AE15-A4DDC499FCA6}" type="pres">
      <dgm:prSet presAssocID="{4F87B268-1C7C-4E8D-B169-0DF67D916B13}" presName="vertTwo" presStyleCnt="0"/>
      <dgm:spPr/>
    </dgm:pt>
    <dgm:pt modelId="{B2FA3627-613F-4858-8134-CBECBCC08C9F}" type="pres">
      <dgm:prSet presAssocID="{4F87B268-1C7C-4E8D-B169-0DF67D916B13}" presName="txTwo" presStyleLbl="node2" presStyleIdx="1" presStyleCnt="4">
        <dgm:presLayoutVars>
          <dgm:chPref val="3"/>
        </dgm:presLayoutVars>
      </dgm:prSet>
      <dgm:spPr/>
      <dgm:t>
        <a:bodyPr/>
        <a:lstStyle/>
        <a:p>
          <a:endParaRPr lang="en-US"/>
        </a:p>
      </dgm:t>
    </dgm:pt>
    <dgm:pt modelId="{9913D555-CE8F-4F18-A028-7E0A8BA07F34}" type="pres">
      <dgm:prSet presAssocID="{4F87B268-1C7C-4E8D-B169-0DF67D916B13}" presName="horzTwo" presStyleCnt="0"/>
      <dgm:spPr/>
    </dgm:pt>
    <dgm:pt modelId="{971842DC-792E-4630-95E5-A723129C027C}" type="pres">
      <dgm:prSet presAssocID="{0D0B5447-DB14-4864-8350-F91B1EA879B5}" presName="sibSpaceOne" presStyleCnt="0"/>
      <dgm:spPr/>
    </dgm:pt>
    <dgm:pt modelId="{0CF94645-F628-4B1A-B69F-64C915BA50DA}" type="pres">
      <dgm:prSet presAssocID="{687AB0B7-C3F2-415F-8E0F-CCBDCA7355A2}" presName="vertOne" presStyleCnt="0"/>
      <dgm:spPr/>
    </dgm:pt>
    <dgm:pt modelId="{2A061A09-520A-4121-B7C4-8FE76CC6837D}" type="pres">
      <dgm:prSet presAssocID="{687AB0B7-C3F2-415F-8E0F-CCBDCA7355A2}" presName="txOne" presStyleLbl="node0" presStyleIdx="1" presStyleCnt="2" custScaleY="46804" custLinFactNeighborY="20295">
        <dgm:presLayoutVars>
          <dgm:chPref val="3"/>
        </dgm:presLayoutVars>
      </dgm:prSet>
      <dgm:spPr/>
      <dgm:t>
        <a:bodyPr/>
        <a:lstStyle/>
        <a:p>
          <a:endParaRPr lang="en-US"/>
        </a:p>
      </dgm:t>
    </dgm:pt>
    <dgm:pt modelId="{09FB77E4-DF44-4400-9F70-749C12AA5DD0}" type="pres">
      <dgm:prSet presAssocID="{687AB0B7-C3F2-415F-8E0F-CCBDCA7355A2}" presName="parTransOne" presStyleCnt="0"/>
      <dgm:spPr/>
    </dgm:pt>
    <dgm:pt modelId="{8A3B154F-401F-4DC0-8E7E-C4D3079820B5}" type="pres">
      <dgm:prSet presAssocID="{687AB0B7-C3F2-415F-8E0F-CCBDCA7355A2}" presName="horzOne" presStyleCnt="0"/>
      <dgm:spPr/>
    </dgm:pt>
    <dgm:pt modelId="{0593B097-2D88-4C2A-8A7D-851D83378250}" type="pres">
      <dgm:prSet presAssocID="{1F2D3A1D-5BF9-45C3-BEF4-E993481AE2AF}" presName="vertTwo" presStyleCnt="0"/>
      <dgm:spPr/>
    </dgm:pt>
    <dgm:pt modelId="{5229DBB6-0B72-4835-B01E-F2BE8E603BEA}" type="pres">
      <dgm:prSet presAssocID="{1F2D3A1D-5BF9-45C3-BEF4-E993481AE2AF}" presName="txTwo" presStyleLbl="node2" presStyleIdx="2" presStyleCnt="4">
        <dgm:presLayoutVars>
          <dgm:chPref val="3"/>
        </dgm:presLayoutVars>
      </dgm:prSet>
      <dgm:spPr/>
      <dgm:t>
        <a:bodyPr/>
        <a:lstStyle/>
        <a:p>
          <a:endParaRPr lang="en-US"/>
        </a:p>
      </dgm:t>
    </dgm:pt>
    <dgm:pt modelId="{6078BC0B-3674-4E49-A8A1-39D3D0CBC450}" type="pres">
      <dgm:prSet presAssocID="{1F2D3A1D-5BF9-45C3-BEF4-E993481AE2AF}" presName="horzTwo" presStyleCnt="0"/>
      <dgm:spPr/>
    </dgm:pt>
    <dgm:pt modelId="{529F3DC5-E42E-4760-B728-8D2EF03E0ACF}" type="pres">
      <dgm:prSet presAssocID="{DA28E3A1-CC72-4028-A7BC-02B50517119D}" presName="sibSpaceTwo" presStyleCnt="0"/>
      <dgm:spPr/>
    </dgm:pt>
    <dgm:pt modelId="{2873FEA6-244C-4E61-9403-388BC197F331}" type="pres">
      <dgm:prSet presAssocID="{694CA946-BBC1-444A-AD8F-93EEFC240F44}" presName="vertTwo" presStyleCnt="0"/>
      <dgm:spPr/>
    </dgm:pt>
    <dgm:pt modelId="{F610907E-245A-4D51-A2A5-C2D6D60F4A7A}" type="pres">
      <dgm:prSet presAssocID="{694CA946-BBC1-444A-AD8F-93EEFC240F44}" presName="txTwo" presStyleLbl="node2" presStyleIdx="3" presStyleCnt="4">
        <dgm:presLayoutVars>
          <dgm:chPref val="3"/>
        </dgm:presLayoutVars>
      </dgm:prSet>
      <dgm:spPr/>
      <dgm:t>
        <a:bodyPr/>
        <a:lstStyle/>
        <a:p>
          <a:endParaRPr lang="en-US"/>
        </a:p>
      </dgm:t>
    </dgm:pt>
    <dgm:pt modelId="{2D61BA12-D7E7-4460-85F7-1934342D8A43}" type="pres">
      <dgm:prSet presAssocID="{694CA946-BBC1-444A-AD8F-93EEFC240F44}" presName="horzTwo" presStyleCnt="0"/>
      <dgm:spPr/>
    </dgm:pt>
  </dgm:ptLst>
  <dgm:cxnLst>
    <dgm:cxn modelId="{9FBFC47F-81F1-45B4-AC58-1404C6122B96}" srcId="{687AB0B7-C3F2-415F-8E0F-CCBDCA7355A2}" destId="{694CA946-BBC1-444A-AD8F-93EEFC240F44}" srcOrd="1" destOrd="0" parTransId="{0C10FE46-DBCB-4DAC-A0DB-998BAEBA0579}" sibTransId="{8D2472C2-A3B1-49E7-A9A7-A8DDF3AEADB9}"/>
    <dgm:cxn modelId="{9F3AE5C9-8B70-482F-9AEF-5A1D09C1C766}" srcId="{687AB0B7-C3F2-415F-8E0F-CCBDCA7355A2}" destId="{1F2D3A1D-5BF9-45C3-BEF4-E993481AE2AF}" srcOrd="0" destOrd="0" parTransId="{9264EAEB-FFB6-4F7D-913C-29B804A645CB}" sibTransId="{DA28E3A1-CC72-4028-A7BC-02B50517119D}"/>
    <dgm:cxn modelId="{7F2ACC01-9FD8-4C87-B851-3F638CB36070}" type="presOf" srcId="{1F2D3A1D-5BF9-45C3-BEF4-E993481AE2AF}" destId="{5229DBB6-0B72-4835-B01E-F2BE8E603BEA}" srcOrd="0" destOrd="0" presId="urn:microsoft.com/office/officeart/2005/8/layout/hierarchy4"/>
    <dgm:cxn modelId="{E4949051-6F50-4DFD-9C7C-6DC47E23A967}" srcId="{CA3F8813-7DF8-4B5B-80C9-BE3D9E5AFD48}" destId="{452849C3-CB25-4882-BB51-92886F06C566}" srcOrd="0" destOrd="0" parTransId="{7A472A28-AA78-4B14-A053-6C9FC63A0DEB}" sibTransId="{0D0B5447-DB14-4864-8350-F91B1EA879B5}"/>
    <dgm:cxn modelId="{6D9A60A3-72E6-48CE-B338-62EE8144D163}" type="presOf" srcId="{687AB0B7-C3F2-415F-8E0F-CCBDCA7355A2}" destId="{2A061A09-520A-4121-B7C4-8FE76CC6837D}" srcOrd="0" destOrd="0" presId="urn:microsoft.com/office/officeart/2005/8/layout/hierarchy4"/>
    <dgm:cxn modelId="{0532AAF6-D0EC-4621-864C-4A18719BFF9E}" type="presOf" srcId="{D03212B0-7B9F-49DF-B291-52F62523A74B}" destId="{07B90BB8-058F-4544-85BA-CC1A0E5AB7AF}" srcOrd="0" destOrd="0" presId="urn:microsoft.com/office/officeart/2005/8/layout/hierarchy4"/>
    <dgm:cxn modelId="{96FB6E41-49EE-4FCB-8F58-A2EB0E8F2413}" srcId="{452849C3-CB25-4882-BB51-92886F06C566}" destId="{D03212B0-7B9F-49DF-B291-52F62523A74B}" srcOrd="0" destOrd="0" parTransId="{09131616-FEDD-426E-818B-8280F0819201}" sibTransId="{850F0EB6-EAFC-4978-8479-3C84CA3065A2}"/>
    <dgm:cxn modelId="{005D7EC1-7C1F-4790-8FDD-EBB151E77C5E}" srcId="{452849C3-CB25-4882-BB51-92886F06C566}" destId="{4F87B268-1C7C-4E8D-B169-0DF67D916B13}" srcOrd="1" destOrd="0" parTransId="{A712BA4C-977C-44C5-BFAD-171E96E3D5C2}" sibTransId="{7D04AF9F-66E6-470D-9F84-D52ED8C0EE89}"/>
    <dgm:cxn modelId="{981D4182-4251-4EB4-A6CD-5440E6732361}" srcId="{CA3F8813-7DF8-4B5B-80C9-BE3D9E5AFD48}" destId="{687AB0B7-C3F2-415F-8E0F-CCBDCA7355A2}" srcOrd="1" destOrd="0" parTransId="{01A1AE7B-D8DA-49E7-82A6-7913447305B8}" sibTransId="{D0A64191-4F2A-47BC-BF3E-8A613A59BE63}"/>
    <dgm:cxn modelId="{78B7B342-2066-48A5-8736-05425BB0A0F0}" type="presOf" srcId="{4F87B268-1C7C-4E8D-B169-0DF67D916B13}" destId="{B2FA3627-613F-4858-8134-CBECBCC08C9F}" srcOrd="0" destOrd="0" presId="urn:microsoft.com/office/officeart/2005/8/layout/hierarchy4"/>
    <dgm:cxn modelId="{C2C93289-C712-4DDC-8D1C-EA38EA5B2D74}" type="presOf" srcId="{CA3F8813-7DF8-4B5B-80C9-BE3D9E5AFD48}" destId="{78A84305-DFBD-4FDB-BD51-E1F4C03B04C2}" srcOrd="0" destOrd="0" presId="urn:microsoft.com/office/officeart/2005/8/layout/hierarchy4"/>
    <dgm:cxn modelId="{45D07CDF-89A8-4CB9-9368-6D870D778DCA}" type="presOf" srcId="{452849C3-CB25-4882-BB51-92886F06C566}" destId="{D633D7E2-473D-49A5-8462-86C5D586E8C7}" srcOrd="0" destOrd="0" presId="urn:microsoft.com/office/officeart/2005/8/layout/hierarchy4"/>
    <dgm:cxn modelId="{997A7F03-6513-4D2A-BA4D-1B365981E846}" type="presOf" srcId="{694CA946-BBC1-444A-AD8F-93EEFC240F44}" destId="{F610907E-245A-4D51-A2A5-C2D6D60F4A7A}" srcOrd="0" destOrd="0" presId="urn:microsoft.com/office/officeart/2005/8/layout/hierarchy4"/>
    <dgm:cxn modelId="{82C03A12-B16F-4297-9DC2-21CC2299BBC8}" type="presParOf" srcId="{78A84305-DFBD-4FDB-BD51-E1F4C03B04C2}" destId="{BC2B148C-09A7-457C-BD2F-7BA6575B0085}" srcOrd="0" destOrd="0" presId="urn:microsoft.com/office/officeart/2005/8/layout/hierarchy4"/>
    <dgm:cxn modelId="{E11F50DB-606E-4733-B577-0E5EBEA73C40}" type="presParOf" srcId="{BC2B148C-09A7-457C-BD2F-7BA6575B0085}" destId="{D633D7E2-473D-49A5-8462-86C5D586E8C7}" srcOrd="0" destOrd="0" presId="urn:microsoft.com/office/officeart/2005/8/layout/hierarchy4"/>
    <dgm:cxn modelId="{D0DC7A9D-4A10-4975-BEDA-B773D4A542BE}" type="presParOf" srcId="{BC2B148C-09A7-457C-BD2F-7BA6575B0085}" destId="{EDB15328-24BA-4027-858E-EFB51DFF9874}" srcOrd="1" destOrd="0" presId="urn:microsoft.com/office/officeart/2005/8/layout/hierarchy4"/>
    <dgm:cxn modelId="{10753BF9-FFAD-4012-8721-15EF1241D62D}" type="presParOf" srcId="{BC2B148C-09A7-457C-BD2F-7BA6575B0085}" destId="{6726E743-5D3C-46DE-A67E-94EAFC5557F4}" srcOrd="2" destOrd="0" presId="urn:microsoft.com/office/officeart/2005/8/layout/hierarchy4"/>
    <dgm:cxn modelId="{8093DF52-ECAE-4B6E-A499-9F6BA62FBC9B}" type="presParOf" srcId="{6726E743-5D3C-46DE-A67E-94EAFC5557F4}" destId="{9E3EE987-F9F5-4B79-9F12-A5D8C9CFABE8}" srcOrd="0" destOrd="0" presId="urn:microsoft.com/office/officeart/2005/8/layout/hierarchy4"/>
    <dgm:cxn modelId="{FAE15D47-3755-4FD7-B19A-355C145EAD8C}" type="presParOf" srcId="{9E3EE987-F9F5-4B79-9F12-A5D8C9CFABE8}" destId="{07B90BB8-058F-4544-85BA-CC1A0E5AB7AF}" srcOrd="0" destOrd="0" presId="urn:microsoft.com/office/officeart/2005/8/layout/hierarchy4"/>
    <dgm:cxn modelId="{27B11B29-6A1C-4BE7-943B-BBD04032D1C4}" type="presParOf" srcId="{9E3EE987-F9F5-4B79-9F12-A5D8C9CFABE8}" destId="{EF4E5E7D-D106-471F-AFA7-4E0DB9418C80}" srcOrd="1" destOrd="0" presId="urn:microsoft.com/office/officeart/2005/8/layout/hierarchy4"/>
    <dgm:cxn modelId="{3222C047-E405-4730-A2C6-C7306F8BD322}" type="presParOf" srcId="{6726E743-5D3C-46DE-A67E-94EAFC5557F4}" destId="{065EACC4-D3E5-4D46-8508-386C30679351}" srcOrd="1" destOrd="0" presId="urn:microsoft.com/office/officeart/2005/8/layout/hierarchy4"/>
    <dgm:cxn modelId="{98F14AAC-CE4D-460C-962D-E3096989304E}" type="presParOf" srcId="{6726E743-5D3C-46DE-A67E-94EAFC5557F4}" destId="{A62E8777-ABB8-42A5-AE15-A4DDC499FCA6}" srcOrd="2" destOrd="0" presId="urn:microsoft.com/office/officeart/2005/8/layout/hierarchy4"/>
    <dgm:cxn modelId="{280516A9-095B-468A-A5A6-D5D80EDC3064}" type="presParOf" srcId="{A62E8777-ABB8-42A5-AE15-A4DDC499FCA6}" destId="{B2FA3627-613F-4858-8134-CBECBCC08C9F}" srcOrd="0" destOrd="0" presId="urn:microsoft.com/office/officeart/2005/8/layout/hierarchy4"/>
    <dgm:cxn modelId="{397945E8-88FF-4080-9AEC-04E206AF7898}" type="presParOf" srcId="{A62E8777-ABB8-42A5-AE15-A4DDC499FCA6}" destId="{9913D555-CE8F-4F18-A028-7E0A8BA07F34}" srcOrd="1" destOrd="0" presId="urn:microsoft.com/office/officeart/2005/8/layout/hierarchy4"/>
    <dgm:cxn modelId="{ACB62408-8BFD-4420-9DD9-886DFEAECEFA}" type="presParOf" srcId="{78A84305-DFBD-4FDB-BD51-E1F4C03B04C2}" destId="{971842DC-792E-4630-95E5-A723129C027C}" srcOrd="1" destOrd="0" presId="urn:microsoft.com/office/officeart/2005/8/layout/hierarchy4"/>
    <dgm:cxn modelId="{6126A96D-B0A2-46CE-8F6B-EB2DA6157063}" type="presParOf" srcId="{78A84305-DFBD-4FDB-BD51-E1F4C03B04C2}" destId="{0CF94645-F628-4B1A-B69F-64C915BA50DA}" srcOrd="2" destOrd="0" presId="urn:microsoft.com/office/officeart/2005/8/layout/hierarchy4"/>
    <dgm:cxn modelId="{54DEC3BA-5D98-447D-AA74-C6C9178E5F53}" type="presParOf" srcId="{0CF94645-F628-4B1A-B69F-64C915BA50DA}" destId="{2A061A09-520A-4121-B7C4-8FE76CC6837D}" srcOrd="0" destOrd="0" presId="urn:microsoft.com/office/officeart/2005/8/layout/hierarchy4"/>
    <dgm:cxn modelId="{E128ADB3-650E-4AA2-B8FD-C3DF575356F2}" type="presParOf" srcId="{0CF94645-F628-4B1A-B69F-64C915BA50DA}" destId="{09FB77E4-DF44-4400-9F70-749C12AA5DD0}" srcOrd="1" destOrd="0" presId="urn:microsoft.com/office/officeart/2005/8/layout/hierarchy4"/>
    <dgm:cxn modelId="{E868890E-ED4E-4F0D-B818-5DD556876771}" type="presParOf" srcId="{0CF94645-F628-4B1A-B69F-64C915BA50DA}" destId="{8A3B154F-401F-4DC0-8E7E-C4D3079820B5}" srcOrd="2" destOrd="0" presId="urn:microsoft.com/office/officeart/2005/8/layout/hierarchy4"/>
    <dgm:cxn modelId="{DB6B7C12-5CB1-41FE-9E6A-5C807C02D917}" type="presParOf" srcId="{8A3B154F-401F-4DC0-8E7E-C4D3079820B5}" destId="{0593B097-2D88-4C2A-8A7D-851D83378250}" srcOrd="0" destOrd="0" presId="urn:microsoft.com/office/officeart/2005/8/layout/hierarchy4"/>
    <dgm:cxn modelId="{9964D648-B5D2-4DDB-B242-19CDA89628BF}" type="presParOf" srcId="{0593B097-2D88-4C2A-8A7D-851D83378250}" destId="{5229DBB6-0B72-4835-B01E-F2BE8E603BEA}" srcOrd="0" destOrd="0" presId="urn:microsoft.com/office/officeart/2005/8/layout/hierarchy4"/>
    <dgm:cxn modelId="{C3BEF82B-104C-4EB5-82A9-BFBCC748487E}" type="presParOf" srcId="{0593B097-2D88-4C2A-8A7D-851D83378250}" destId="{6078BC0B-3674-4E49-A8A1-39D3D0CBC450}" srcOrd="1" destOrd="0" presId="urn:microsoft.com/office/officeart/2005/8/layout/hierarchy4"/>
    <dgm:cxn modelId="{DBF869D1-3511-452E-AD2B-0E53666FF6D8}" type="presParOf" srcId="{8A3B154F-401F-4DC0-8E7E-C4D3079820B5}" destId="{529F3DC5-E42E-4760-B728-8D2EF03E0ACF}" srcOrd="1" destOrd="0" presId="urn:microsoft.com/office/officeart/2005/8/layout/hierarchy4"/>
    <dgm:cxn modelId="{D932C08E-860B-424C-8713-7E32A83EA4C5}" type="presParOf" srcId="{8A3B154F-401F-4DC0-8E7E-C4D3079820B5}" destId="{2873FEA6-244C-4E61-9403-388BC197F331}" srcOrd="2" destOrd="0" presId="urn:microsoft.com/office/officeart/2005/8/layout/hierarchy4"/>
    <dgm:cxn modelId="{E546FBBC-9F88-48C7-98A3-7A4FFF822759}" type="presParOf" srcId="{2873FEA6-244C-4E61-9403-388BC197F331}" destId="{F610907E-245A-4D51-A2A5-C2D6D60F4A7A}" srcOrd="0" destOrd="0" presId="urn:microsoft.com/office/officeart/2005/8/layout/hierarchy4"/>
    <dgm:cxn modelId="{03D90183-8E6E-4FD0-99AD-61BF5258CFAD}" type="presParOf" srcId="{2873FEA6-244C-4E61-9403-388BC197F331}" destId="{2D61BA12-D7E7-4460-85F7-1934342D8A4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3F8813-7DF8-4B5B-80C9-BE3D9E5AFD48}" type="doc">
      <dgm:prSet loTypeId="urn:microsoft.com/office/officeart/2005/8/layout/hierarchy4" loCatId="hierarchy" qsTypeId="urn:microsoft.com/office/officeart/2005/8/quickstyle/simple1" qsCatId="simple" csTypeId="urn:microsoft.com/office/officeart/2005/8/colors/accent1_1" csCatId="accent1" phldr="1"/>
      <dgm:spPr/>
      <dgm:t>
        <a:bodyPr/>
        <a:lstStyle/>
        <a:p>
          <a:endParaRPr lang="en-US"/>
        </a:p>
      </dgm:t>
    </dgm:pt>
    <dgm:pt modelId="{452849C3-CB25-4882-BB51-92886F06C566}">
      <dgm:prSet phldrT="[Text]"/>
      <dgm:spPr/>
      <dgm:t>
        <a:bodyPr/>
        <a:lstStyle/>
        <a:p>
          <a:r>
            <a:rPr lang="en-US" dirty="0" smtClean="0"/>
            <a:t>Static objective</a:t>
          </a:r>
          <a:endParaRPr lang="en-US" dirty="0"/>
        </a:p>
      </dgm:t>
    </dgm:pt>
    <dgm:pt modelId="{7A472A28-AA78-4B14-A053-6C9FC63A0DEB}" type="parTrans" cxnId="{E4949051-6F50-4DFD-9C7C-6DC47E23A967}">
      <dgm:prSet/>
      <dgm:spPr/>
      <dgm:t>
        <a:bodyPr/>
        <a:lstStyle/>
        <a:p>
          <a:endParaRPr lang="en-US"/>
        </a:p>
      </dgm:t>
    </dgm:pt>
    <dgm:pt modelId="{0D0B5447-DB14-4864-8350-F91B1EA879B5}" type="sibTrans" cxnId="{E4949051-6F50-4DFD-9C7C-6DC47E23A967}">
      <dgm:prSet/>
      <dgm:spPr/>
      <dgm:t>
        <a:bodyPr/>
        <a:lstStyle/>
        <a:p>
          <a:endParaRPr lang="en-US"/>
        </a:p>
      </dgm:t>
    </dgm:pt>
    <dgm:pt modelId="{987B8458-E538-4BF1-A058-96895EC53EBC}">
      <dgm:prSet phldrT="[Text]"/>
      <dgm:spPr/>
      <dgm:t>
        <a:bodyPr/>
        <a:lstStyle/>
        <a:p>
          <a:r>
            <a:rPr lang="en-US" dirty="0" err="1" smtClean="0"/>
            <a:t>Tabu</a:t>
          </a:r>
          <a:r>
            <a:rPr lang="en-US" dirty="0" smtClean="0"/>
            <a:t> Search</a:t>
          </a:r>
          <a:endParaRPr lang="en-US" dirty="0"/>
        </a:p>
      </dgm:t>
    </dgm:pt>
    <dgm:pt modelId="{B718228A-0EDB-4CCC-9774-E8ADFC85D424}" type="parTrans" cxnId="{1C6DE77D-42A7-4FD8-B2D0-B12F4C083B7F}">
      <dgm:prSet/>
      <dgm:spPr/>
      <dgm:t>
        <a:bodyPr/>
        <a:lstStyle/>
        <a:p>
          <a:endParaRPr lang="en-US"/>
        </a:p>
      </dgm:t>
    </dgm:pt>
    <dgm:pt modelId="{025FE3E2-86DD-4613-B626-B218EFFE4919}" type="sibTrans" cxnId="{1C6DE77D-42A7-4FD8-B2D0-B12F4C083B7F}">
      <dgm:prSet/>
      <dgm:spPr/>
      <dgm:t>
        <a:bodyPr/>
        <a:lstStyle/>
        <a:p>
          <a:endParaRPr lang="en-US"/>
        </a:p>
      </dgm:t>
    </dgm:pt>
    <dgm:pt modelId="{5FB1C2E5-1435-4E39-9C23-06553FE2F59E}">
      <dgm:prSet phldrT="[Text]"/>
      <dgm:spPr/>
      <dgm:t>
        <a:bodyPr/>
        <a:lstStyle/>
        <a:p>
          <a:r>
            <a:rPr lang="en-US" dirty="0" smtClean="0"/>
            <a:t>Iterated Local Search</a:t>
          </a:r>
          <a:endParaRPr lang="en-US" dirty="0"/>
        </a:p>
      </dgm:t>
    </dgm:pt>
    <dgm:pt modelId="{2C7B907E-88F4-49E1-9C53-58CDCB8FC9CC}" type="parTrans" cxnId="{4796EF82-B447-45B6-BC3F-7C3DBDE79D54}">
      <dgm:prSet/>
      <dgm:spPr/>
      <dgm:t>
        <a:bodyPr/>
        <a:lstStyle/>
        <a:p>
          <a:endParaRPr lang="en-US"/>
        </a:p>
      </dgm:t>
    </dgm:pt>
    <dgm:pt modelId="{89C028F9-5C13-4271-8AFB-5D88DEDF24D4}" type="sibTrans" cxnId="{4796EF82-B447-45B6-BC3F-7C3DBDE79D54}">
      <dgm:prSet/>
      <dgm:spPr/>
      <dgm:t>
        <a:bodyPr/>
        <a:lstStyle/>
        <a:p>
          <a:endParaRPr lang="en-US"/>
        </a:p>
      </dgm:t>
    </dgm:pt>
    <dgm:pt modelId="{E6466ED8-9262-438E-B267-C65DB5FACB6A}">
      <dgm:prSet phldrT="[Text]"/>
      <dgm:spPr/>
      <dgm:t>
        <a:bodyPr/>
        <a:lstStyle/>
        <a:p>
          <a:r>
            <a:rPr lang="en-US" dirty="0" smtClean="0"/>
            <a:t>Dynamic objective</a:t>
          </a:r>
          <a:endParaRPr lang="en-US" dirty="0"/>
        </a:p>
      </dgm:t>
    </dgm:pt>
    <dgm:pt modelId="{E77C117C-0233-4931-806A-E61F8525822E}" type="parTrans" cxnId="{37DADF90-0B78-4020-877C-1571693F4C6E}">
      <dgm:prSet/>
      <dgm:spPr/>
      <dgm:t>
        <a:bodyPr/>
        <a:lstStyle/>
        <a:p>
          <a:endParaRPr lang="en-US"/>
        </a:p>
      </dgm:t>
    </dgm:pt>
    <dgm:pt modelId="{838CC376-8030-4A7A-8571-6554C01F9B2C}" type="sibTrans" cxnId="{37DADF90-0B78-4020-877C-1571693F4C6E}">
      <dgm:prSet/>
      <dgm:spPr/>
      <dgm:t>
        <a:bodyPr/>
        <a:lstStyle/>
        <a:p>
          <a:endParaRPr lang="en-US"/>
        </a:p>
      </dgm:t>
    </dgm:pt>
    <dgm:pt modelId="{6124AE7B-B06D-4A59-AE8A-D9BC4FAE6AF8}">
      <dgm:prSet phldrT="[Text]"/>
      <dgm:spPr/>
      <dgm:t>
        <a:bodyPr/>
        <a:lstStyle/>
        <a:p>
          <a:r>
            <a:rPr lang="en-US" dirty="0" smtClean="0"/>
            <a:t>Guided Local Search</a:t>
          </a:r>
          <a:endParaRPr lang="en-US" dirty="0"/>
        </a:p>
      </dgm:t>
    </dgm:pt>
    <dgm:pt modelId="{6C98B1CD-DBD8-4956-8859-20A5C5F741F5}" type="parTrans" cxnId="{22173984-FBC5-4576-A83F-FFB397FF61F0}">
      <dgm:prSet/>
      <dgm:spPr/>
      <dgm:t>
        <a:bodyPr/>
        <a:lstStyle/>
        <a:p>
          <a:endParaRPr lang="en-US"/>
        </a:p>
      </dgm:t>
    </dgm:pt>
    <dgm:pt modelId="{86C30B80-42FF-4838-88CD-A90B72C1D2C6}" type="sibTrans" cxnId="{22173984-FBC5-4576-A83F-FFB397FF61F0}">
      <dgm:prSet/>
      <dgm:spPr/>
      <dgm:t>
        <a:bodyPr/>
        <a:lstStyle/>
        <a:p>
          <a:endParaRPr lang="en-US"/>
        </a:p>
      </dgm:t>
    </dgm:pt>
    <dgm:pt modelId="{8AA71EC6-57ED-4918-816B-B7F08FDC4486}">
      <dgm:prSet phldrT="[Text]"/>
      <dgm:spPr/>
      <dgm:t>
        <a:bodyPr/>
        <a:lstStyle/>
        <a:p>
          <a:r>
            <a:rPr lang="en-US" dirty="0" smtClean="0"/>
            <a:t>…</a:t>
          </a:r>
          <a:endParaRPr lang="en-US" dirty="0"/>
        </a:p>
      </dgm:t>
    </dgm:pt>
    <dgm:pt modelId="{A4AE87F0-36FE-4583-9D6C-0BC07000E1B3}" type="parTrans" cxnId="{0B0CB273-4B95-486F-B08B-678788F0382C}">
      <dgm:prSet/>
      <dgm:spPr/>
      <dgm:t>
        <a:bodyPr/>
        <a:lstStyle/>
        <a:p>
          <a:endParaRPr lang="en-US"/>
        </a:p>
      </dgm:t>
    </dgm:pt>
    <dgm:pt modelId="{CAF44554-C801-4042-A27F-F3D8AED56612}" type="sibTrans" cxnId="{0B0CB273-4B95-486F-B08B-678788F0382C}">
      <dgm:prSet/>
      <dgm:spPr/>
      <dgm:t>
        <a:bodyPr/>
        <a:lstStyle/>
        <a:p>
          <a:endParaRPr lang="en-US"/>
        </a:p>
      </dgm:t>
    </dgm:pt>
    <dgm:pt modelId="{78A84305-DFBD-4FDB-BD51-E1F4C03B04C2}" type="pres">
      <dgm:prSet presAssocID="{CA3F8813-7DF8-4B5B-80C9-BE3D9E5AFD48}" presName="Name0" presStyleCnt="0">
        <dgm:presLayoutVars>
          <dgm:chPref val="1"/>
          <dgm:dir/>
          <dgm:animOne val="branch"/>
          <dgm:animLvl val="lvl"/>
          <dgm:resizeHandles/>
        </dgm:presLayoutVars>
      </dgm:prSet>
      <dgm:spPr/>
      <dgm:t>
        <a:bodyPr/>
        <a:lstStyle/>
        <a:p>
          <a:endParaRPr lang="en-US"/>
        </a:p>
      </dgm:t>
    </dgm:pt>
    <dgm:pt modelId="{BC2B148C-09A7-457C-BD2F-7BA6575B0085}" type="pres">
      <dgm:prSet presAssocID="{452849C3-CB25-4882-BB51-92886F06C566}" presName="vertOne" presStyleCnt="0"/>
      <dgm:spPr/>
    </dgm:pt>
    <dgm:pt modelId="{D633D7E2-473D-49A5-8462-86C5D586E8C7}" type="pres">
      <dgm:prSet presAssocID="{452849C3-CB25-4882-BB51-92886F06C566}" presName="txOne" presStyleLbl="node0" presStyleIdx="0" presStyleCnt="2" custScaleY="62415" custLinFactNeighborX="-301" custLinFactNeighborY="20284">
        <dgm:presLayoutVars>
          <dgm:chPref val="3"/>
        </dgm:presLayoutVars>
      </dgm:prSet>
      <dgm:spPr/>
      <dgm:t>
        <a:bodyPr/>
        <a:lstStyle/>
        <a:p>
          <a:endParaRPr lang="en-US"/>
        </a:p>
      </dgm:t>
    </dgm:pt>
    <dgm:pt modelId="{EDB15328-24BA-4027-858E-EFB51DFF9874}" type="pres">
      <dgm:prSet presAssocID="{452849C3-CB25-4882-BB51-92886F06C566}" presName="parTransOne" presStyleCnt="0"/>
      <dgm:spPr/>
    </dgm:pt>
    <dgm:pt modelId="{6726E743-5D3C-46DE-A67E-94EAFC5557F4}" type="pres">
      <dgm:prSet presAssocID="{452849C3-CB25-4882-BB51-92886F06C566}" presName="horzOne" presStyleCnt="0"/>
      <dgm:spPr/>
    </dgm:pt>
    <dgm:pt modelId="{98DDCF97-C69D-4414-A1D4-50F083E60B77}" type="pres">
      <dgm:prSet presAssocID="{987B8458-E538-4BF1-A058-96895EC53EBC}" presName="vertTwo" presStyleCnt="0"/>
      <dgm:spPr/>
    </dgm:pt>
    <dgm:pt modelId="{183C7479-BFB1-4B6F-996C-69ED60FC531B}" type="pres">
      <dgm:prSet presAssocID="{987B8458-E538-4BF1-A058-96895EC53EBC}" presName="txTwo" presStyleLbl="node2" presStyleIdx="0" presStyleCnt="4">
        <dgm:presLayoutVars>
          <dgm:chPref val="3"/>
        </dgm:presLayoutVars>
      </dgm:prSet>
      <dgm:spPr/>
      <dgm:t>
        <a:bodyPr/>
        <a:lstStyle/>
        <a:p>
          <a:endParaRPr lang="en-US"/>
        </a:p>
      </dgm:t>
    </dgm:pt>
    <dgm:pt modelId="{7DE74E14-0C02-4D28-B01F-1517D0699EC8}" type="pres">
      <dgm:prSet presAssocID="{987B8458-E538-4BF1-A058-96895EC53EBC}" presName="horzTwo" presStyleCnt="0"/>
      <dgm:spPr/>
    </dgm:pt>
    <dgm:pt modelId="{A861D3B0-767C-4102-8161-7E47350E33E4}" type="pres">
      <dgm:prSet presAssocID="{025FE3E2-86DD-4613-B626-B218EFFE4919}" presName="sibSpaceTwo" presStyleCnt="0"/>
      <dgm:spPr/>
    </dgm:pt>
    <dgm:pt modelId="{58E1221B-DCE8-470E-A385-3E170C29E41F}" type="pres">
      <dgm:prSet presAssocID="{5FB1C2E5-1435-4E39-9C23-06553FE2F59E}" presName="vertTwo" presStyleCnt="0"/>
      <dgm:spPr/>
    </dgm:pt>
    <dgm:pt modelId="{0A56819F-397C-4DD3-96B7-8B96EA29F18F}" type="pres">
      <dgm:prSet presAssocID="{5FB1C2E5-1435-4E39-9C23-06553FE2F59E}" presName="txTwo" presStyleLbl="node2" presStyleIdx="1" presStyleCnt="4">
        <dgm:presLayoutVars>
          <dgm:chPref val="3"/>
        </dgm:presLayoutVars>
      </dgm:prSet>
      <dgm:spPr/>
      <dgm:t>
        <a:bodyPr/>
        <a:lstStyle/>
        <a:p>
          <a:endParaRPr lang="en-US"/>
        </a:p>
      </dgm:t>
    </dgm:pt>
    <dgm:pt modelId="{C583A84A-E484-42E5-A65A-D84E80407A31}" type="pres">
      <dgm:prSet presAssocID="{5FB1C2E5-1435-4E39-9C23-06553FE2F59E}" presName="horzTwo" presStyleCnt="0"/>
      <dgm:spPr/>
    </dgm:pt>
    <dgm:pt modelId="{971842DC-792E-4630-95E5-A723129C027C}" type="pres">
      <dgm:prSet presAssocID="{0D0B5447-DB14-4864-8350-F91B1EA879B5}" presName="sibSpaceOne" presStyleCnt="0"/>
      <dgm:spPr/>
    </dgm:pt>
    <dgm:pt modelId="{1AF0AB5A-692D-457F-B11E-40F4E711505F}" type="pres">
      <dgm:prSet presAssocID="{E6466ED8-9262-438E-B267-C65DB5FACB6A}" presName="vertOne" presStyleCnt="0"/>
      <dgm:spPr/>
    </dgm:pt>
    <dgm:pt modelId="{758BEDBA-7F56-4A7F-BEF4-0AA4AAB660B9}" type="pres">
      <dgm:prSet presAssocID="{E6466ED8-9262-438E-B267-C65DB5FACB6A}" presName="txOne" presStyleLbl="node0" presStyleIdx="1" presStyleCnt="2" custScaleY="62400" custLinFactNeighborY="22585">
        <dgm:presLayoutVars>
          <dgm:chPref val="3"/>
        </dgm:presLayoutVars>
      </dgm:prSet>
      <dgm:spPr/>
      <dgm:t>
        <a:bodyPr/>
        <a:lstStyle/>
        <a:p>
          <a:endParaRPr lang="en-US"/>
        </a:p>
      </dgm:t>
    </dgm:pt>
    <dgm:pt modelId="{D6EB16EE-75F4-438A-9476-3F634915B68F}" type="pres">
      <dgm:prSet presAssocID="{E6466ED8-9262-438E-B267-C65DB5FACB6A}" presName="parTransOne" presStyleCnt="0"/>
      <dgm:spPr/>
    </dgm:pt>
    <dgm:pt modelId="{52BBBC97-150F-4017-A097-C130FF9331D7}" type="pres">
      <dgm:prSet presAssocID="{E6466ED8-9262-438E-B267-C65DB5FACB6A}" presName="horzOne" presStyleCnt="0"/>
      <dgm:spPr/>
    </dgm:pt>
    <dgm:pt modelId="{CBD9EF6C-EC83-4D29-8982-B726A3875C16}" type="pres">
      <dgm:prSet presAssocID="{6124AE7B-B06D-4A59-AE8A-D9BC4FAE6AF8}" presName="vertTwo" presStyleCnt="0"/>
      <dgm:spPr/>
    </dgm:pt>
    <dgm:pt modelId="{8D0FC099-438F-42DF-8DDD-D6D31C10D4B2}" type="pres">
      <dgm:prSet presAssocID="{6124AE7B-B06D-4A59-AE8A-D9BC4FAE6AF8}" presName="txTwo" presStyleLbl="node2" presStyleIdx="2" presStyleCnt="4">
        <dgm:presLayoutVars>
          <dgm:chPref val="3"/>
        </dgm:presLayoutVars>
      </dgm:prSet>
      <dgm:spPr/>
      <dgm:t>
        <a:bodyPr/>
        <a:lstStyle/>
        <a:p>
          <a:endParaRPr lang="en-US"/>
        </a:p>
      </dgm:t>
    </dgm:pt>
    <dgm:pt modelId="{336B572D-64FE-492C-9151-05241F00077D}" type="pres">
      <dgm:prSet presAssocID="{6124AE7B-B06D-4A59-AE8A-D9BC4FAE6AF8}" presName="horzTwo" presStyleCnt="0"/>
      <dgm:spPr/>
    </dgm:pt>
    <dgm:pt modelId="{EC43245B-9E2D-4457-8A36-A2C42CC129BC}" type="pres">
      <dgm:prSet presAssocID="{86C30B80-42FF-4838-88CD-A90B72C1D2C6}" presName="sibSpaceTwo" presStyleCnt="0"/>
      <dgm:spPr/>
    </dgm:pt>
    <dgm:pt modelId="{3F169408-B83F-4194-97DE-C5357B7C2DB6}" type="pres">
      <dgm:prSet presAssocID="{8AA71EC6-57ED-4918-816B-B7F08FDC4486}" presName="vertTwo" presStyleCnt="0"/>
      <dgm:spPr/>
    </dgm:pt>
    <dgm:pt modelId="{0183C295-55C6-498D-8471-10085271C40A}" type="pres">
      <dgm:prSet presAssocID="{8AA71EC6-57ED-4918-816B-B7F08FDC4486}" presName="txTwo" presStyleLbl="node2" presStyleIdx="3" presStyleCnt="4">
        <dgm:presLayoutVars>
          <dgm:chPref val="3"/>
        </dgm:presLayoutVars>
      </dgm:prSet>
      <dgm:spPr/>
      <dgm:t>
        <a:bodyPr/>
        <a:lstStyle/>
        <a:p>
          <a:endParaRPr lang="en-US"/>
        </a:p>
      </dgm:t>
    </dgm:pt>
    <dgm:pt modelId="{CC7AC26C-B6D3-4CD5-9455-F851F69909B9}" type="pres">
      <dgm:prSet presAssocID="{8AA71EC6-57ED-4918-816B-B7F08FDC4486}" presName="horzTwo" presStyleCnt="0"/>
      <dgm:spPr/>
    </dgm:pt>
  </dgm:ptLst>
  <dgm:cxnLst>
    <dgm:cxn modelId="{37DADF90-0B78-4020-877C-1571693F4C6E}" srcId="{CA3F8813-7DF8-4B5B-80C9-BE3D9E5AFD48}" destId="{E6466ED8-9262-438E-B267-C65DB5FACB6A}" srcOrd="1" destOrd="0" parTransId="{E77C117C-0233-4931-806A-E61F8525822E}" sibTransId="{838CC376-8030-4A7A-8571-6554C01F9B2C}"/>
    <dgm:cxn modelId="{6602D0C3-1B91-4704-9AD9-4020857B4FEA}" type="presOf" srcId="{6124AE7B-B06D-4A59-AE8A-D9BC4FAE6AF8}" destId="{8D0FC099-438F-42DF-8DDD-D6D31C10D4B2}" srcOrd="0" destOrd="0" presId="urn:microsoft.com/office/officeart/2005/8/layout/hierarchy4"/>
    <dgm:cxn modelId="{1C6DE77D-42A7-4FD8-B2D0-B12F4C083B7F}" srcId="{452849C3-CB25-4882-BB51-92886F06C566}" destId="{987B8458-E538-4BF1-A058-96895EC53EBC}" srcOrd="0" destOrd="0" parTransId="{B718228A-0EDB-4CCC-9774-E8ADFC85D424}" sibTransId="{025FE3E2-86DD-4613-B626-B218EFFE4919}"/>
    <dgm:cxn modelId="{3D2296BA-4FA3-4903-B838-4576A05571A3}" type="presOf" srcId="{5FB1C2E5-1435-4E39-9C23-06553FE2F59E}" destId="{0A56819F-397C-4DD3-96B7-8B96EA29F18F}" srcOrd="0" destOrd="0" presId="urn:microsoft.com/office/officeart/2005/8/layout/hierarchy4"/>
    <dgm:cxn modelId="{22173984-FBC5-4576-A83F-FFB397FF61F0}" srcId="{E6466ED8-9262-438E-B267-C65DB5FACB6A}" destId="{6124AE7B-B06D-4A59-AE8A-D9BC4FAE6AF8}" srcOrd="0" destOrd="0" parTransId="{6C98B1CD-DBD8-4956-8859-20A5C5F741F5}" sibTransId="{86C30B80-42FF-4838-88CD-A90B72C1D2C6}"/>
    <dgm:cxn modelId="{B84CE5DA-F23E-45AF-8305-40EA4F4F83C7}" type="presOf" srcId="{CA3F8813-7DF8-4B5B-80C9-BE3D9E5AFD48}" destId="{78A84305-DFBD-4FDB-BD51-E1F4C03B04C2}" srcOrd="0" destOrd="0" presId="urn:microsoft.com/office/officeart/2005/8/layout/hierarchy4"/>
    <dgm:cxn modelId="{47D08CF7-AA4A-409D-A1B2-62350BB02996}" type="presOf" srcId="{987B8458-E538-4BF1-A058-96895EC53EBC}" destId="{183C7479-BFB1-4B6F-996C-69ED60FC531B}" srcOrd="0" destOrd="0" presId="urn:microsoft.com/office/officeart/2005/8/layout/hierarchy4"/>
    <dgm:cxn modelId="{0B0CB273-4B95-486F-B08B-678788F0382C}" srcId="{E6466ED8-9262-438E-B267-C65DB5FACB6A}" destId="{8AA71EC6-57ED-4918-816B-B7F08FDC4486}" srcOrd="1" destOrd="0" parTransId="{A4AE87F0-36FE-4583-9D6C-0BC07000E1B3}" sibTransId="{CAF44554-C801-4042-A27F-F3D8AED56612}"/>
    <dgm:cxn modelId="{E4949051-6F50-4DFD-9C7C-6DC47E23A967}" srcId="{CA3F8813-7DF8-4B5B-80C9-BE3D9E5AFD48}" destId="{452849C3-CB25-4882-BB51-92886F06C566}" srcOrd="0" destOrd="0" parTransId="{7A472A28-AA78-4B14-A053-6C9FC63A0DEB}" sibTransId="{0D0B5447-DB14-4864-8350-F91B1EA879B5}"/>
    <dgm:cxn modelId="{4796EF82-B447-45B6-BC3F-7C3DBDE79D54}" srcId="{452849C3-CB25-4882-BB51-92886F06C566}" destId="{5FB1C2E5-1435-4E39-9C23-06553FE2F59E}" srcOrd="1" destOrd="0" parTransId="{2C7B907E-88F4-49E1-9C53-58CDCB8FC9CC}" sibTransId="{89C028F9-5C13-4271-8AFB-5D88DEDF24D4}"/>
    <dgm:cxn modelId="{194B41C2-2288-426D-A509-1D3E1F74F66B}" type="presOf" srcId="{452849C3-CB25-4882-BB51-92886F06C566}" destId="{D633D7E2-473D-49A5-8462-86C5D586E8C7}" srcOrd="0" destOrd="0" presId="urn:microsoft.com/office/officeart/2005/8/layout/hierarchy4"/>
    <dgm:cxn modelId="{8FC0ED9A-B73D-4D93-8FD4-A462819C315C}" type="presOf" srcId="{E6466ED8-9262-438E-B267-C65DB5FACB6A}" destId="{758BEDBA-7F56-4A7F-BEF4-0AA4AAB660B9}" srcOrd="0" destOrd="0" presId="urn:microsoft.com/office/officeart/2005/8/layout/hierarchy4"/>
    <dgm:cxn modelId="{F2CF7608-BA74-413A-863F-1C44CE21162E}" type="presOf" srcId="{8AA71EC6-57ED-4918-816B-B7F08FDC4486}" destId="{0183C295-55C6-498D-8471-10085271C40A}" srcOrd="0" destOrd="0" presId="urn:microsoft.com/office/officeart/2005/8/layout/hierarchy4"/>
    <dgm:cxn modelId="{C21DD94A-C834-4D57-8CBA-C495BC33A03D}" type="presParOf" srcId="{78A84305-DFBD-4FDB-BD51-E1F4C03B04C2}" destId="{BC2B148C-09A7-457C-BD2F-7BA6575B0085}" srcOrd="0" destOrd="0" presId="urn:microsoft.com/office/officeart/2005/8/layout/hierarchy4"/>
    <dgm:cxn modelId="{A705E5B4-0928-4781-A853-317234A14C86}" type="presParOf" srcId="{BC2B148C-09A7-457C-BD2F-7BA6575B0085}" destId="{D633D7E2-473D-49A5-8462-86C5D586E8C7}" srcOrd="0" destOrd="0" presId="urn:microsoft.com/office/officeart/2005/8/layout/hierarchy4"/>
    <dgm:cxn modelId="{2B42AAFF-8625-4B31-8AA6-0006E622EAA5}" type="presParOf" srcId="{BC2B148C-09A7-457C-BD2F-7BA6575B0085}" destId="{EDB15328-24BA-4027-858E-EFB51DFF9874}" srcOrd="1" destOrd="0" presId="urn:microsoft.com/office/officeart/2005/8/layout/hierarchy4"/>
    <dgm:cxn modelId="{40ADA95D-F7CA-438C-B5EA-18358DEBFD16}" type="presParOf" srcId="{BC2B148C-09A7-457C-BD2F-7BA6575B0085}" destId="{6726E743-5D3C-46DE-A67E-94EAFC5557F4}" srcOrd="2" destOrd="0" presId="urn:microsoft.com/office/officeart/2005/8/layout/hierarchy4"/>
    <dgm:cxn modelId="{7D804D95-8704-4D6C-8D9E-1D3D2F285476}" type="presParOf" srcId="{6726E743-5D3C-46DE-A67E-94EAFC5557F4}" destId="{98DDCF97-C69D-4414-A1D4-50F083E60B77}" srcOrd="0" destOrd="0" presId="urn:microsoft.com/office/officeart/2005/8/layout/hierarchy4"/>
    <dgm:cxn modelId="{2A494FB7-539F-4114-8A35-7F148964372D}" type="presParOf" srcId="{98DDCF97-C69D-4414-A1D4-50F083E60B77}" destId="{183C7479-BFB1-4B6F-996C-69ED60FC531B}" srcOrd="0" destOrd="0" presId="urn:microsoft.com/office/officeart/2005/8/layout/hierarchy4"/>
    <dgm:cxn modelId="{12B7AD32-8447-4483-B6AE-D5D1D5B1B7D5}" type="presParOf" srcId="{98DDCF97-C69D-4414-A1D4-50F083E60B77}" destId="{7DE74E14-0C02-4D28-B01F-1517D0699EC8}" srcOrd="1" destOrd="0" presId="urn:microsoft.com/office/officeart/2005/8/layout/hierarchy4"/>
    <dgm:cxn modelId="{B23C3739-6D8B-407D-B259-F354E156C49C}" type="presParOf" srcId="{6726E743-5D3C-46DE-A67E-94EAFC5557F4}" destId="{A861D3B0-767C-4102-8161-7E47350E33E4}" srcOrd="1" destOrd="0" presId="urn:microsoft.com/office/officeart/2005/8/layout/hierarchy4"/>
    <dgm:cxn modelId="{23B461E8-CAB9-42E4-98A8-9A2CCD430A36}" type="presParOf" srcId="{6726E743-5D3C-46DE-A67E-94EAFC5557F4}" destId="{58E1221B-DCE8-470E-A385-3E170C29E41F}" srcOrd="2" destOrd="0" presId="urn:microsoft.com/office/officeart/2005/8/layout/hierarchy4"/>
    <dgm:cxn modelId="{AEC98843-57C3-4552-8B13-FC90AA764A8C}" type="presParOf" srcId="{58E1221B-DCE8-470E-A385-3E170C29E41F}" destId="{0A56819F-397C-4DD3-96B7-8B96EA29F18F}" srcOrd="0" destOrd="0" presId="urn:microsoft.com/office/officeart/2005/8/layout/hierarchy4"/>
    <dgm:cxn modelId="{37C6DA06-141D-465E-A86B-6A6E555F3B9B}" type="presParOf" srcId="{58E1221B-DCE8-470E-A385-3E170C29E41F}" destId="{C583A84A-E484-42E5-A65A-D84E80407A31}" srcOrd="1" destOrd="0" presId="urn:microsoft.com/office/officeart/2005/8/layout/hierarchy4"/>
    <dgm:cxn modelId="{861927C8-5A58-450A-BD94-E6EEC11AD501}" type="presParOf" srcId="{78A84305-DFBD-4FDB-BD51-E1F4C03B04C2}" destId="{971842DC-792E-4630-95E5-A723129C027C}" srcOrd="1" destOrd="0" presId="urn:microsoft.com/office/officeart/2005/8/layout/hierarchy4"/>
    <dgm:cxn modelId="{2F79BE5B-7897-48DF-BD11-A6A57F8B1715}" type="presParOf" srcId="{78A84305-DFBD-4FDB-BD51-E1F4C03B04C2}" destId="{1AF0AB5A-692D-457F-B11E-40F4E711505F}" srcOrd="2" destOrd="0" presId="urn:microsoft.com/office/officeart/2005/8/layout/hierarchy4"/>
    <dgm:cxn modelId="{0FF2D5C1-99B7-4897-9AD3-532A71B53BEE}" type="presParOf" srcId="{1AF0AB5A-692D-457F-B11E-40F4E711505F}" destId="{758BEDBA-7F56-4A7F-BEF4-0AA4AAB660B9}" srcOrd="0" destOrd="0" presId="urn:microsoft.com/office/officeart/2005/8/layout/hierarchy4"/>
    <dgm:cxn modelId="{E5E4524D-BDD5-4C31-95FC-953011A7B416}" type="presParOf" srcId="{1AF0AB5A-692D-457F-B11E-40F4E711505F}" destId="{D6EB16EE-75F4-438A-9476-3F634915B68F}" srcOrd="1" destOrd="0" presId="urn:microsoft.com/office/officeart/2005/8/layout/hierarchy4"/>
    <dgm:cxn modelId="{6888725A-FAB3-49C4-B04F-5DFE9CA6DCA1}" type="presParOf" srcId="{1AF0AB5A-692D-457F-B11E-40F4E711505F}" destId="{52BBBC97-150F-4017-A097-C130FF9331D7}" srcOrd="2" destOrd="0" presId="urn:microsoft.com/office/officeart/2005/8/layout/hierarchy4"/>
    <dgm:cxn modelId="{66B49CA8-3533-4A7D-8CC0-F1B806E26FD4}" type="presParOf" srcId="{52BBBC97-150F-4017-A097-C130FF9331D7}" destId="{CBD9EF6C-EC83-4D29-8982-B726A3875C16}" srcOrd="0" destOrd="0" presId="urn:microsoft.com/office/officeart/2005/8/layout/hierarchy4"/>
    <dgm:cxn modelId="{3C9A62FD-859C-4758-9515-9882F0FF9B4B}" type="presParOf" srcId="{CBD9EF6C-EC83-4D29-8982-B726A3875C16}" destId="{8D0FC099-438F-42DF-8DDD-D6D31C10D4B2}" srcOrd="0" destOrd="0" presId="urn:microsoft.com/office/officeart/2005/8/layout/hierarchy4"/>
    <dgm:cxn modelId="{B7E3F5A7-4409-4F9E-9FB2-4238F8E47301}" type="presParOf" srcId="{CBD9EF6C-EC83-4D29-8982-B726A3875C16}" destId="{336B572D-64FE-492C-9151-05241F00077D}" srcOrd="1" destOrd="0" presId="urn:microsoft.com/office/officeart/2005/8/layout/hierarchy4"/>
    <dgm:cxn modelId="{0EFF8AE4-6529-495A-AF65-3EE1F126A093}" type="presParOf" srcId="{52BBBC97-150F-4017-A097-C130FF9331D7}" destId="{EC43245B-9E2D-4457-8A36-A2C42CC129BC}" srcOrd="1" destOrd="0" presId="urn:microsoft.com/office/officeart/2005/8/layout/hierarchy4"/>
    <dgm:cxn modelId="{22F942EB-E4A4-47CF-BB53-862C7D69E580}" type="presParOf" srcId="{52BBBC97-150F-4017-A097-C130FF9331D7}" destId="{3F169408-B83F-4194-97DE-C5357B7C2DB6}" srcOrd="2" destOrd="0" presId="urn:microsoft.com/office/officeart/2005/8/layout/hierarchy4"/>
    <dgm:cxn modelId="{BC670842-B04F-4C4E-905B-A820324DAE1A}" type="presParOf" srcId="{3F169408-B83F-4194-97DE-C5357B7C2DB6}" destId="{0183C295-55C6-498D-8471-10085271C40A}" srcOrd="0" destOrd="0" presId="urn:microsoft.com/office/officeart/2005/8/layout/hierarchy4"/>
    <dgm:cxn modelId="{8A944EE3-2B8A-4A62-A7F1-00AB5743097B}" type="presParOf" srcId="{3F169408-B83F-4194-97DE-C5357B7C2DB6}" destId="{CC7AC26C-B6D3-4CD5-9455-F851F69909B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3F8813-7DF8-4B5B-80C9-BE3D9E5AFD48}" type="doc">
      <dgm:prSet loTypeId="urn:microsoft.com/office/officeart/2005/8/layout/hierarchy4" loCatId="hierarchy" qsTypeId="urn:microsoft.com/office/officeart/2005/8/quickstyle/simple1" qsCatId="simple" csTypeId="urn:microsoft.com/office/officeart/2005/8/colors/accent1_1" csCatId="accent1" phldr="1"/>
      <dgm:spPr/>
      <dgm:t>
        <a:bodyPr/>
        <a:lstStyle/>
        <a:p>
          <a:endParaRPr lang="en-US"/>
        </a:p>
      </dgm:t>
    </dgm:pt>
    <dgm:pt modelId="{452849C3-CB25-4882-BB51-92886F06C566}">
      <dgm:prSet phldrT="[Text]"/>
      <dgm:spPr/>
      <dgm:t>
        <a:bodyPr/>
        <a:lstStyle/>
        <a:p>
          <a:r>
            <a:rPr lang="en-US" dirty="0" smtClean="0"/>
            <a:t>Using memory</a:t>
          </a:r>
          <a:endParaRPr lang="en-US" dirty="0"/>
        </a:p>
      </dgm:t>
    </dgm:pt>
    <dgm:pt modelId="{7A472A28-AA78-4B14-A053-6C9FC63A0DEB}" type="parTrans" cxnId="{E4949051-6F50-4DFD-9C7C-6DC47E23A967}">
      <dgm:prSet/>
      <dgm:spPr/>
      <dgm:t>
        <a:bodyPr/>
        <a:lstStyle/>
        <a:p>
          <a:endParaRPr lang="en-US"/>
        </a:p>
      </dgm:t>
    </dgm:pt>
    <dgm:pt modelId="{0D0B5447-DB14-4864-8350-F91B1EA879B5}" type="sibTrans" cxnId="{E4949051-6F50-4DFD-9C7C-6DC47E23A967}">
      <dgm:prSet/>
      <dgm:spPr/>
      <dgm:t>
        <a:bodyPr/>
        <a:lstStyle/>
        <a:p>
          <a:endParaRPr lang="en-US"/>
        </a:p>
      </dgm:t>
    </dgm:pt>
    <dgm:pt modelId="{987B8458-E538-4BF1-A058-96895EC53EBC}">
      <dgm:prSet phldrT="[Text]"/>
      <dgm:spPr/>
      <dgm:t>
        <a:bodyPr/>
        <a:lstStyle/>
        <a:p>
          <a:r>
            <a:rPr lang="en-US" dirty="0" smtClean="0"/>
            <a:t>Tabu Search</a:t>
          </a:r>
        </a:p>
      </dgm:t>
    </dgm:pt>
    <dgm:pt modelId="{B718228A-0EDB-4CCC-9774-E8ADFC85D424}" type="parTrans" cxnId="{1C6DE77D-42A7-4FD8-B2D0-B12F4C083B7F}">
      <dgm:prSet/>
      <dgm:spPr/>
      <dgm:t>
        <a:bodyPr/>
        <a:lstStyle/>
        <a:p>
          <a:endParaRPr lang="en-US"/>
        </a:p>
      </dgm:t>
    </dgm:pt>
    <dgm:pt modelId="{025FE3E2-86DD-4613-B626-B218EFFE4919}" type="sibTrans" cxnId="{1C6DE77D-42A7-4FD8-B2D0-B12F4C083B7F}">
      <dgm:prSet/>
      <dgm:spPr/>
      <dgm:t>
        <a:bodyPr/>
        <a:lstStyle/>
        <a:p>
          <a:endParaRPr lang="en-US"/>
        </a:p>
      </dgm:t>
    </dgm:pt>
    <dgm:pt modelId="{E6466ED8-9262-438E-B267-C65DB5FACB6A}">
      <dgm:prSet phldrT="[Text]"/>
      <dgm:spPr/>
      <dgm:t>
        <a:bodyPr/>
        <a:lstStyle/>
        <a:p>
          <a:r>
            <a:rPr lang="en-US" dirty="0" smtClean="0"/>
            <a:t>Memory-less </a:t>
          </a:r>
        </a:p>
        <a:p>
          <a:r>
            <a:rPr lang="en-US" dirty="0" smtClean="0"/>
            <a:t>(“Markov” property)</a:t>
          </a:r>
          <a:endParaRPr lang="en-US" dirty="0"/>
        </a:p>
      </dgm:t>
    </dgm:pt>
    <dgm:pt modelId="{E77C117C-0233-4931-806A-E61F8525822E}" type="parTrans" cxnId="{37DADF90-0B78-4020-877C-1571693F4C6E}">
      <dgm:prSet/>
      <dgm:spPr/>
      <dgm:t>
        <a:bodyPr/>
        <a:lstStyle/>
        <a:p>
          <a:endParaRPr lang="en-US"/>
        </a:p>
      </dgm:t>
    </dgm:pt>
    <dgm:pt modelId="{838CC376-8030-4A7A-8571-6554C01F9B2C}" type="sibTrans" cxnId="{37DADF90-0B78-4020-877C-1571693F4C6E}">
      <dgm:prSet/>
      <dgm:spPr/>
      <dgm:t>
        <a:bodyPr/>
        <a:lstStyle/>
        <a:p>
          <a:endParaRPr lang="en-US"/>
        </a:p>
      </dgm:t>
    </dgm:pt>
    <dgm:pt modelId="{6124AE7B-B06D-4A59-AE8A-D9BC4FAE6AF8}">
      <dgm:prSet phldrT="[Text]"/>
      <dgm:spPr/>
      <dgm:t>
        <a:bodyPr/>
        <a:lstStyle/>
        <a:p>
          <a:r>
            <a:rPr lang="en-US" dirty="0" smtClean="0"/>
            <a:t>Simulated Annealing</a:t>
          </a:r>
          <a:endParaRPr lang="en-US" dirty="0"/>
        </a:p>
      </dgm:t>
    </dgm:pt>
    <dgm:pt modelId="{6C98B1CD-DBD8-4956-8859-20A5C5F741F5}" type="parTrans" cxnId="{22173984-FBC5-4576-A83F-FFB397FF61F0}">
      <dgm:prSet/>
      <dgm:spPr/>
      <dgm:t>
        <a:bodyPr/>
        <a:lstStyle/>
        <a:p>
          <a:endParaRPr lang="en-US"/>
        </a:p>
      </dgm:t>
    </dgm:pt>
    <dgm:pt modelId="{86C30B80-42FF-4838-88CD-A90B72C1D2C6}" type="sibTrans" cxnId="{22173984-FBC5-4576-A83F-FFB397FF61F0}">
      <dgm:prSet/>
      <dgm:spPr/>
      <dgm:t>
        <a:bodyPr/>
        <a:lstStyle/>
        <a:p>
          <a:endParaRPr lang="en-US"/>
        </a:p>
      </dgm:t>
    </dgm:pt>
    <dgm:pt modelId="{0E8BC0A7-71D7-44F2-8551-5B4E41B18BF1}">
      <dgm:prSet/>
      <dgm:spPr/>
      <dgm:t>
        <a:bodyPr/>
        <a:lstStyle/>
        <a:p>
          <a:r>
            <a:rPr lang="en-US" dirty="0" smtClean="0"/>
            <a:t>GRASP</a:t>
          </a:r>
          <a:endParaRPr lang="en-US" dirty="0"/>
        </a:p>
      </dgm:t>
    </dgm:pt>
    <dgm:pt modelId="{B2CDA8E9-D684-45C6-8ADE-96E19368F07C}" type="parTrans" cxnId="{38F1FC6A-154F-4D47-8349-4C443A0D0C10}">
      <dgm:prSet/>
      <dgm:spPr/>
      <dgm:t>
        <a:bodyPr/>
        <a:lstStyle/>
        <a:p>
          <a:endParaRPr lang="en-US"/>
        </a:p>
      </dgm:t>
    </dgm:pt>
    <dgm:pt modelId="{4691381E-C6A2-40D2-BA7F-44F8C526253D}" type="sibTrans" cxnId="{38F1FC6A-154F-4D47-8349-4C443A0D0C10}">
      <dgm:prSet/>
      <dgm:spPr/>
      <dgm:t>
        <a:bodyPr/>
        <a:lstStyle/>
        <a:p>
          <a:endParaRPr lang="en-US"/>
        </a:p>
      </dgm:t>
    </dgm:pt>
    <dgm:pt modelId="{C03E3789-BBF8-4AFB-9FE9-2A3411450399}">
      <dgm:prSet phldrT="[Text]"/>
      <dgm:spPr/>
      <dgm:t>
        <a:bodyPr/>
        <a:lstStyle/>
        <a:p>
          <a:r>
            <a:rPr lang="en-US" smtClean="0"/>
            <a:t>Most NLP local optimization algorithms</a:t>
          </a:r>
          <a:endParaRPr lang="en-US" dirty="0"/>
        </a:p>
      </dgm:t>
    </dgm:pt>
    <dgm:pt modelId="{491947E2-8AFA-4B1D-8C51-953C6EE938BC}" type="parTrans" cxnId="{73B11D67-C2EF-41A1-97E5-3025BF8D15E6}">
      <dgm:prSet/>
      <dgm:spPr/>
      <dgm:t>
        <a:bodyPr/>
        <a:lstStyle/>
        <a:p>
          <a:endParaRPr lang="en-US"/>
        </a:p>
      </dgm:t>
    </dgm:pt>
    <dgm:pt modelId="{F7A45408-9CF6-4B35-801D-C0B0ED2123AE}" type="sibTrans" cxnId="{73B11D67-C2EF-41A1-97E5-3025BF8D15E6}">
      <dgm:prSet/>
      <dgm:spPr/>
      <dgm:t>
        <a:bodyPr/>
        <a:lstStyle/>
        <a:p>
          <a:endParaRPr lang="en-US"/>
        </a:p>
      </dgm:t>
    </dgm:pt>
    <dgm:pt modelId="{159D1C4D-7FEE-4AC9-8125-ECB6FFDB9298}">
      <dgm:prSet phldrT="[Text]"/>
      <dgm:spPr/>
      <dgm:t>
        <a:bodyPr/>
        <a:lstStyle/>
        <a:p>
          <a:r>
            <a:rPr lang="en-US" dirty="0" smtClean="0"/>
            <a:t>Ant Colony Optimization</a:t>
          </a:r>
        </a:p>
      </dgm:t>
    </dgm:pt>
    <dgm:pt modelId="{E18EE53E-5EB5-4E09-9B5D-549A53164510}" type="parTrans" cxnId="{70EB4757-04AD-4951-A69B-2667DD70C300}">
      <dgm:prSet/>
      <dgm:spPr/>
      <dgm:t>
        <a:bodyPr/>
        <a:lstStyle/>
        <a:p>
          <a:endParaRPr lang="en-US"/>
        </a:p>
      </dgm:t>
    </dgm:pt>
    <dgm:pt modelId="{24436E1C-30DC-4043-9F57-DD14E8BAD157}" type="sibTrans" cxnId="{70EB4757-04AD-4951-A69B-2667DD70C300}">
      <dgm:prSet/>
      <dgm:spPr/>
      <dgm:t>
        <a:bodyPr/>
        <a:lstStyle/>
        <a:p>
          <a:endParaRPr lang="en-US"/>
        </a:p>
      </dgm:t>
    </dgm:pt>
    <dgm:pt modelId="{78A84305-DFBD-4FDB-BD51-E1F4C03B04C2}" type="pres">
      <dgm:prSet presAssocID="{CA3F8813-7DF8-4B5B-80C9-BE3D9E5AFD48}" presName="Name0" presStyleCnt="0">
        <dgm:presLayoutVars>
          <dgm:chPref val="1"/>
          <dgm:dir/>
          <dgm:animOne val="branch"/>
          <dgm:animLvl val="lvl"/>
          <dgm:resizeHandles/>
        </dgm:presLayoutVars>
      </dgm:prSet>
      <dgm:spPr/>
      <dgm:t>
        <a:bodyPr/>
        <a:lstStyle/>
        <a:p>
          <a:endParaRPr lang="en-US"/>
        </a:p>
      </dgm:t>
    </dgm:pt>
    <dgm:pt modelId="{BC2B148C-09A7-457C-BD2F-7BA6575B0085}" type="pres">
      <dgm:prSet presAssocID="{452849C3-CB25-4882-BB51-92886F06C566}" presName="vertOne" presStyleCnt="0"/>
      <dgm:spPr/>
    </dgm:pt>
    <dgm:pt modelId="{D633D7E2-473D-49A5-8462-86C5D586E8C7}" type="pres">
      <dgm:prSet presAssocID="{452849C3-CB25-4882-BB51-92886F06C566}" presName="txOne" presStyleLbl="node0" presStyleIdx="0" presStyleCnt="2" custScaleY="62415" custLinFactNeighborX="-301" custLinFactNeighborY="20284">
        <dgm:presLayoutVars>
          <dgm:chPref val="3"/>
        </dgm:presLayoutVars>
      </dgm:prSet>
      <dgm:spPr/>
      <dgm:t>
        <a:bodyPr/>
        <a:lstStyle/>
        <a:p>
          <a:endParaRPr lang="en-US"/>
        </a:p>
      </dgm:t>
    </dgm:pt>
    <dgm:pt modelId="{EDB15328-24BA-4027-858E-EFB51DFF9874}" type="pres">
      <dgm:prSet presAssocID="{452849C3-CB25-4882-BB51-92886F06C566}" presName="parTransOne" presStyleCnt="0"/>
      <dgm:spPr/>
    </dgm:pt>
    <dgm:pt modelId="{6726E743-5D3C-46DE-A67E-94EAFC5557F4}" type="pres">
      <dgm:prSet presAssocID="{452849C3-CB25-4882-BB51-92886F06C566}" presName="horzOne" presStyleCnt="0"/>
      <dgm:spPr/>
    </dgm:pt>
    <dgm:pt modelId="{98DDCF97-C69D-4414-A1D4-50F083E60B77}" type="pres">
      <dgm:prSet presAssocID="{987B8458-E538-4BF1-A058-96895EC53EBC}" presName="vertTwo" presStyleCnt="0"/>
      <dgm:spPr/>
    </dgm:pt>
    <dgm:pt modelId="{183C7479-BFB1-4B6F-996C-69ED60FC531B}" type="pres">
      <dgm:prSet presAssocID="{987B8458-E538-4BF1-A058-96895EC53EBC}" presName="txTwo" presStyleLbl="node2" presStyleIdx="0" presStyleCnt="5">
        <dgm:presLayoutVars>
          <dgm:chPref val="3"/>
        </dgm:presLayoutVars>
      </dgm:prSet>
      <dgm:spPr/>
      <dgm:t>
        <a:bodyPr/>
        <a:lstStyle/>
        <a:p>
          <a:endParaRPr lang="en-US"/>
        </a:p>
      </dgm:t>
    </dgm:pt>
    <dgm:pt modelId="{7DE74E14-0C02-4D28-B01F-1517D0699EC8}" type="pres">
      <dgm:prSet presAssocID="{987B8458-E538-4BF1-A058-96895EC53EBC}" presName="horzTwo" presStyleCnt="0"/>
      <dgm:spPr/>
    </dgm:pt>
    <dgm:pt modelId="{A861D3B0-767C-4102-8161-7E47350E33E4}" type="pres">
      <dgm:prSet presAssocID="{025FE3E2-86DD-4613-B626-B218EFFE4919}" presName="sibSpaceTwo" presStyleCnt="0"/>
      <dgm:spPr/>
    </dgm:pt>
    <dgm:pt modelId="{4B958BEA-45B5-41C4-8F45-BAD752AB95AA}" type="pres">
      <dgm:prSet presAssocID="{159D1C4D-7FEE-4AC9-8125-ECB6FFDB9298}" presName="vertTwo" presStyleCnt="0"/>
      <dgm:spPr/>
    </dgm:pt>
    <dgm:pt modelId="{45D1679A-3B24-4A5A-B469-AC07E6492BA3}" type="pres">
      <dgm:prSet presAssocID="{159D1C4D-7FEE-4AC9-8125-ECB6FFDB9298}" presName="txTwo" presStyleLbl="node2" presStyleIdx="1" presStyleCnt="5">
        <dgm:presLayoutVars>
          <dgm:chPref val="3"/>
        </dgm:presLayoutVars>
      </dgm:prSet>
      <dgm:spPr/>
      <dgm:t>
        <a:bodyPr/>
        <a:lstStyle/>
        <a:p>
          <a:endParaRPr lang="en-US"/>
        </a:p>
      </dgm:t>
    </dgm:pt>
    <dgm:pt modelId="{C0BC5951-CF71-4ACF-A6BD-D35E470919EE}" type="pres">
      <dgm:prSet presAssocID="{159D1C4D-7FEE-4AC9-8125-ECB6FFDB9298}" presName="horzTwo" presStyleCnt="0"/>
      <dgm:spPr/>
    </dgm:pt>
    <dgm:pt modelId="{971842DC-792E-4630-95E5-A723129C027C}" type="pres">
      <dgm:prSet presAssocID="{0D0B5447-DB14-4864-8350-F91B1EA879B5}" presName="sibSpaceOne" presStyleCnt="0"/>
      <dgm:spPr/>
    </dgm:pt>
    <dgm:pt modelId="{1AF0AB5A-692D-457F-B11E-40F4E711505F}" type="pres">
      <dgm:prSet presAssocID="{E6466ED8-9262-438E-B267-C65DB5FACB6A}" presName="vertOne" presStyleCnt="0"/>
      <dgm:spPr/>
    </dgm:pt>
    <dgm:pt modelId="{758BEDBA-7F56-4A7F-BEF4-0AA4AAB660B9}" type="pres">
      <dgm:prSet presAssocID="{E6466ED8-9262-438E-B267-C65DB5FACB6A}" presName="txOne" presStyleLbl="node0" presStyleIdx="1" presStyleCnt="2" custScaleY="62400" custLinFactNeighborY="22585">
        <dgm:presLayoutVars>
          <dgm:chPref val="3"/>
        </dgm:presLayoutVars>
      </dgm:prSet>
      <dgm:spPr/>
      <dgm:t>
        <a:bodyPr/>
        <a:lstStyle/>
        <a:p>
          <a:endParaRPr lang="en-US"/>
        </a:p>
      </dgm:t>
    </dgm:pt>
    <dgm:pt modelId="{D6EB16EE-75F4-438A-9476-3F634915B68F}" type="pres">
      <dgm:prSet presAssocID="{E6466ED8-9262-438E-B267-C65DB5FACB6A}" presName="parTransOne" presStyleCnt="0"/>
      <dgm:spPr/>
    </dgm:pt>
    <dgm:pt modelId="{52BBBC97-150F-4017-A097-C130FF9331D7}" type="pres">
      <dgm:prSet presAssocID="{E6466ED8-9262-438E-B267-C65DB5FACB6A}" presName="horzOne" presStyleCnt="0"/>
      <dgm:spPr/>
    </dgm:pt>
    <dgm:pt modelId="{CBD9EF6C-EC83-4D29-8982-B726A3875C16}" type="pres">
      <dgm:prSet presAssocID="{6124AE7B-B06D-4A59-AE8A-D9BC4FAE6AF8}" presName="vertTwo" presStyleCnt="0"/>
      <dgm:spPr/>
    </dgm:pt>
    <dgm:pt modelId="{8D0FC099-438F-42DF-8DDD-D6D31C10D4B2}" type="pres">
      <dgm:prSet presAssocID="{6124AE7B-B06D-4A59-AE8A-D9BC4FAE6AF8}" presName="txTwo" presStyleLbl="node2" presStyleIdx="2" presStyleCnt="5">
        <dgm:presLayoutVars>
          <dgm:chPref val="3"/>
        </dgm:presLayoutVars>
      </dgm:prSet>
      <dgm:spPr/>
      <dgm:t>
        <a:bodyPr/>
        <a:lstStyle/>
        <a:p>
          <a:endParaRPr lang="en-US"/>
        </a:p>
      </dgm:t>
    </dgm:pt>
    <dgm:pt modelId="{336B572D-64FE-492C-9151-05241F00077D}" type="pres">
      <dgm:prSet presAssocID="{6124AE7B-B06D-4A59-AE8A-D9BC4FAE6AF8}" presName="horzTwo" presStyleCnt="0"/>
      <dgm:spPr/>
    </dgm:pt>
    <dgm:pt modelId="{EC43245B-9E2D-4457-8A36-A2C42CC129BC}" type="pres">
      <dgm:prSet presAssocID="{86C30B80-42FF-4838-88CD-A90B72C1D2C6}" presName="sibSpaceTwo" presStyleCnt="0"/>
      <dgm:spPr/>
    </dgm:pt>
    <dgm:pt modelId="{436504A3-2CA1-4FAB-88BF-BA6DCB80B081}" type="pres">
      <dgm:prSet presAssocID="{0E8BC0A7-71D7-44F2-8551-5B4E41B18BF1}" presName="vertTwo" presStyleCnt="0"/>
      <dgm:spPr/>
    </dgm:pt>
    <dgm:pt modelId="{AF23A3D0-CE7C-42F9-9B9B-B418795CF9C6}" type="pres">
      <dgm:prSet presAssocID="{0E8BC0A7-71D7-44F2-8551-5B4E41B18BF1}" presName="txTwo" presStyleLbl="node2" presStyleIdx="3" presStyleCnt="5">
        <dgm:presLayoutVars>
          <dgm:chPref val="3"/>
        </dgm:presLayoutVars>
      </dgm:prSet>
      <dgm:spPr/>
      <dgm:t>
        <a:bodyPr/>
        <a:lstStyle/>
        <a:p>
          <a:endParaRPr lang="en-US"/>
        </a:p>
      </dgm:t>
    </dgm:pt>
    <dgm:pt modelId="{5624E1BD-4CE7-452F-954B-BB798168C3BF}" type="pres">
      <dgm:prSet presAssocID="{0E8BC0A7-71D7-44F2-8551-5B4E41B18BF1}" presName="horzTwo" presStyleCnt="0"/>
      <dgm:spPr/>
    </dgm:pt>
    <dgm:pt modelId="{93C13535-33E8-4B31-A963-47D87CD4F6D9}" type="pres">
      <dgm:prSet presAssocID="{4691381E-C6A2-40D2-BA7F-44F8C526253D}" presName="sibSpaceTwo" presStyleCnt="0"/>
      <dgm:spPr/>
    </dgm:pt>
    <dgm:pt modelId="{60896147-62EE-4FD5-8EE8-47AFFEDD8DBD}" type="pres">
      <dgm:prSet presAssocID="{C03E3789-BBF8-4AFB-9FE9-2A3411450399}" presName="vertTwo" presStyleCnt="0"/>
      <dgm:spPr/>
    </dgm:pt>
    <dgm:pt modelId="{588199C3-6317-4D8C-BF60-9C1E238BFD2D}" type="pres">
      <dgm:prSet presAssocID="{C03E3789-BBF8-4AFB-9FE9-2A3411450399}" presName="txTwo" presStyleLbl="node2" presStyleIdx="4" presStyleCnt="5">
        <dgm:presLayoutVars>
          <dgm:chPref val="3"/>
        </dgm:presLayoutVars>
      </dgm:prSet>
      <dgm:spPr/>
      <dgm:t>
        <a:bodyPr/>
        <a:lstStyle/>
        <a:p>
          <a:endParaRPr lang="en-US"/>
        </a:p>
      </dgm:t>
    </dgm:pt>
    <dgm:pt modelId="{2B0F4C74-8C4B-4485-9BC3-8E6D53F7A502}" type="pres">
      <dgm:prSet presAssocID="{C03E3789-BBF8-4AFB-9FE9-2A3411450399}" presName="horzTwo" presStyleCnt="0"/>
      <dgm:spPr/>
    </dgm:pt>
  </dgm:ptLst>
  <dgm:cxnLst>
    <dgm:cxn modelId="{38F1FC6A-154F-4D47-8349-4C443A0D0C10}" srcId="{E6466ED8-9262-438E-B267-C65DB5FACB6A}" destId="{0E8BC0A7-71D7-44F2-8551-5B4E41B18BF1}" srcOrd="1" destOrd="0" parTransId="{B2CDA8E9-D684-45C6-8ADE-96E19368F07C}" sibTransId="{4691381E-C6A2-40D2-BA7F-44F8C526253D}"/>
    <dgm:cxn modelId="{22173984-FBC5-4576-A83F-FFB397FF61F0}" srcId="{E6466ED8-9262-438E-B267-C65DB5FACB6A}" destId="{6124AE7B-B06D-4A59-AE8A-D9BC4FAE6AF8}" srcOrd="0" destOrd="0" parTransId="{6C98B1CD-DBD8-4956-8859-20A5C5F741F5}" sibTransId="{86C30B80-42FF-4838-88CD-A90B72C1D2C6}"/>
    <dgm:cxn modelId="{4577F36F-B0C6-4ED4-A956-D01969264BF2}" type="presOf" srcId="{0E8BC0A7-71D7-44F2-8551-5B4E41B18BF1}" destId="{AF23A3D0-CE7C-42F9-9B9B-B418795CF9C6}" srcOrd="0" destOrd="0" presId="urn:microsoft.com/office/officeart/2005/8/layout/hierarchy4"/>
    <dgm:cxn modelId="{1C6DE77D-42A7-4FD8-B2D0-B12F4C083B7F}" srcId="{452849C3-CB25-4882-BB51-92886F06C566}" destId="{987B8458-E538-4BF1-A058-96895EC53EBC}" srcOrd="0" destOrd="0" parTransId="{B718228A-0EDB-4CCC-9774-E8ADFC85D424}" sibTransId="{025FE3E2-86DD-4613-B626-B218EFFE4919}"/>
    <dgm:cxn modelId="{37DADF90-0B78-4020-877C-1571693F4C6E}" srcId="{CA3F8813-7DF8-4B5B-80C9-BE3D9E5AFD48}" destId="{E6466ED8-9262-438E-B267-C65DB5FACB6A}" srcOrd="1" destOrd="0" parTransId="{E77C117C-0233-4931-806A-E61F8525822E}" sibTransId="{838CC376-8030-4A7A-8571-6554C01F9B2C}"/>
    <dgm:cxn modelId="{F9D32AB0-5B11-4031-972B-63F395C36332}" type="presOf" srcId="{452849C3-CB25-4882-BB51-92886F06C566}" destId="{D633D7E2-473D-49A5-8462-86C5D586E8C7}" srcOrd="0" destOrd="0" presId="urn:microsoft.com/office/officeart/2005/8/layout/hierarchy4"/>
    <dgm:cxn modelId="{D7527A18-7AB7-4B8F-B735-AB678464F275}" type="presOf" srcId="{987B8458-E538-4BF1-A058-96895EC53EBC}" destId="{183C7479-BFB1-4B6F-996C-69ED60FC531B}" srcOrd="0" destOrd="0" presId="urn:microsoft.com/office/officeart/2005/8/layout/hierarchy4"/>
    <dgm:cxn modelId="{49870E27-83C1-4070-82E1-99A89621038C}" type="presOf" srcId="{CA3F8813-7DF8-4B5B-80C9-BE3D9E5AFD48}" destId="{78A84305-DFBD-4FDB-BD51-E1F4C03B04C2}" srcOrd="0" destOrd="0" presId="urn:microsoft.com/office/officeart/2005/8/layout/hierarchy4"/>
    <dgm:cxn modelId="{73B11D67-C2EF-41A1-97E5-3025BF8D15E6}" srcId="{E6466ED8-9262-438E-B267-C65DB5FACB6A}" destId="{C03E3789-BBF8-4AFB-9FE9-2A3411450399}" srcOrd="2" destOrd="0" parTransId="{491947E2-8AFA-4B1D-8C51-953C6EE938BC}" sibTransId="{F7A45408-9CF6-4B35-801D-C0B0ED2123AE}"/>
    <dgm:cxn modelId="{6D63CFD5-1071-4479-8F73-9E80F74399EC}" type="presOf" srcId="{159D1C4D-7FEE-4AC9-8125-ECB6FFDB9298}" destId="{45D1679A-3B24-4A5A-B469-AC07E6492BA3}" srcOrd="0" destOrd="0" presId="urn:microsoft.com/office/officeart/2005/8/layout/hierarchy4"/>
    <dgm:cxn modelId="{201973C5-6EDA-460B-A21B-143E574B7728}" type="presOf" srcId="{6124AE7B-B06D-4A59-AE8A-D9BC4FAE6AF8}" destId="{8D0FC099-438F-42DF-8DDD-D6D31C10D4B2}" srcOrd="0" destOrd="0" presId="urn:microsoft.com/office/officeart/2005/8/layout/hierarchy4"/>
    <dgm:cxn modelId="{70EB4757-04AD-4951-A69B-2667DD70C300}" srcId="{452849C3-CB25-4882-BB51-92886F06C566}" destId="{159D1C4D-7FEE-4AC9-8125-ECB6FFDB9298}" srcOrd="1" destOrd="0" parTransId="{E18EE53E-5EB5-4E09-9B5D-549A53164510}" sibTransId="{24436E1C-30DC-4043-9F57-DD14E8BAD157}"/>
    <dgm:cxn modelId="{A871C20E-3CB0-4233-B034-CDA1E3FE990E}" type="presOf" srcId="{C03E3789-BBF8-4AFB-9FE9-2A3411450399}" destId="{588199C3-6317-4D8C-BF60-9C1E238BFD2D}" srcOrd="0" destOrd="0" presId="urn:microsoft.com/office/officeart/2005/8/layout/hierarchy4"/>
    <dgm:cxn modelId="{E4949051-6F50-4DFD-9C7C-6DC47E23A967}" srcId="{CA3F8813-7DF8-4B5B-80C9-BE3D9E5AFD48}" destId="{452849C3-CB25-4882-BB51-92886F06C566}" srcOrd="0" destOrd="0" parTransId="{7A472A28-AA78-4B14-A053-6C9FC63A0DEB}" sibTransId="{0D0B5447-DB14-4864-8350-F91B1EA879B5}"/>
    <dgm:cxn modelId="{1D42D2A1-2E4B-4BE5-A3B4-0011EC744D25}" type="presOf" srcId="{E6466ED8-9262-438E-B267-C65DB5FACB6A}" destId="{758BEDBA-7F56-4A7F-BEF4-0AA4AAB660B9}" srcOrd="0" destOrd="0" presId="urn:microsoft.com/office/officeart/2005/8/layout/hierarchy4"/>
    <dgm:cxn modelId="{2D575913-0818-463D-9CE5-B2CD02A93271}" type="presParOf" srcId="{78A84305-DFBD-4FDB-BD51-E1F4C03B04C2}" destId="{BC2B148C-09A7-457C-BD2F-7BA6575B0085}" srcOrd="0" destOrd="0" presId="urn:microsoft.com/office/officeart/2005/8/layout/hierarchy4"/>
    <dgm:cxn modelId="{4BA34599-F511-4ADD-8E90-895BFC9482A1}" type="presParOf" srcId="{BC2B148C-09A7-457C-BD2F-7BA6575B0085}" destId="{D633D7E2-473D-49A5-8462-86C5D586E8C7}" srcOrd="0" destOrd="0" presId="urn:microsoft.com/office/officeart/2005/8/layout/hierarchy4"/>
    <dgm:cxn modelId="{E47166E1-FD6C-4998-9ABC-09310A70FB78}" type="presParOf" srcId="{BC2B148C-09A7-457C-BD2F-7BA6575B0085}" destId="{EDB15328-24BA-4027-858E-EFB51DFF9874}" srcOrd="1" destOrd="0" presId="urn:microsoft.com/office/officeart/2005/8/layout/hierarchy4"/>
    <dgm:cxn modelId="{EF8491AB-9D4B-4607-A610-698B3A8C991F}" type="presParOf" srcId="{BC2B148C-09A7-457C-BD2F-7BA6575B0085}" destId="{6726E743-5D3C-46DE-A67E-94EAFC5557F4}" srcOrd="2" destOrd="0" presId="urn:microsoft.com/office/officeart/2005/8/layout/hierarchy4"/>
    <dgm:cxn modelId="{19F21130-BE5E-4F50-B24A-5A33D435126A}" type="presParOf" srcId="{6726E743-5D3C-46DE-A67E-94EAFC5557F4}" destId="{98DDCF97-C69D-4414-A1D4-50F083E60B77}" srcOrd="0" destOrd="0" presId="urn:microsoft.com/office/officeart/2005/8/layout/hierarchy4"/>
    <dgm:cxn modelId="{41B2666A-D50F-47E9-BAFF-9CA0357FF91E}" type="presParOf" srcId="{98DDCF97-C69D-4414-A1D4-50F083E60B77}" destId="{183C7479-BFB1-4B6F-996C-69ED60FC531B}" srcOrd="0" destOrd="0" presId="urn:microsoft.com/office/officeart/2005/8/layout/hierarchy4"/>
    <dgm:cxn modelId="{97535C09-8150-4B77-B468-3A32103846F3}" type="presParOf" srcId="{98DDCF97-C69D-4414-A1D4-50F083E60B77}" destId="{7DE74E14-0C02-4D28-B01F-1517D0699EC8}" srcOrd="1" destOrd="0" presId="urn:microsoft.com/office/officeart/2005/8/layout/hierarchy4"/>
    <dgm:cxn modelId="{AD599460-EF0A-498E-BCEC-4FDB36B0252D}" type="presParOf" srcId="{6726E743-5D3C-46DE-A67E-94EAFC5557F4}" destId="{A861D3B0-767C-4102-8161-7E47350E33E4}" srcOrd="1" destOrd="0" presId="urn:microsoft.com/office/officeart/2005/8/layout/hierarchy4"/>
    <dgm:cxn modelId="{E851020D-2C5F-4760-93B9-881A2C187CB7}" type="presParOf" srcId="{6726E743-5D3C-46DE-A67E-94EAFC5557F4}" destId="{4B958BEA-45B5-41C4-8F45-BAD752AB95AA}" srcOrd="2" destOrd="0" presId="urn:microsoft.com/office/officeart/2005/8/layout/hierarchy4"/>
    <dgm:cxn modelId="{2E60A101-4A1D-41FD-8BE7-950ED61753AB}" type="presParOf" srcId="{4B958BEA-45B5-41C4-8F45-BAD752AB95AA}" destId="{45D1679A-3B24-4A5A-B469-AC07E6492BA3}" srcOrd="0" destOrd="0" presId="urn:microsoft.com/office/officeart/2005/8/layout/hierarchy4"/>
    <dgm:cxn modelId="{A86E76C7-4DEE-4D54-9EB6-CE8ABFF28650}" type="presParOf" srcId="{4B958BEA-45B5-41C4-8F45-BAD752AB95AA}" destId="{C0BC5951-CF71-4ACF-A6BD-D35E470919EE}" srcOrd="1" destOrd="0" presId="urn:microsoft.com/office/officeart/2005/8/layout/hierarchy4"/>
    <dgm:cxn modelId="{5FE30390-5183-44F5-8224-CB67416F7D80}" type="presParOf" srcId="{78A84305-DFBD-4FDB-BD51-E1F4C03B04C2}" destId="{971842DC-792E-4630-95E5-A723129C027C}" srcOrd="1" destOrd="0" presId="urn:microsoft.com/office/officeart/2005/8/layout/hierarchy4"/>
    <dgm:cxn modelId="{93C2EE31-22C9-4233-A3FD-F61DDD6742DE}" type="presParOf" srcId="{78A84305-DFBD-4FDB-BD51-E1F4C03B04C2}" destId="{1AF0AB5A-692D-457F-B11E-40F4E711505F}" srcOrd="2" destOrd="0" presId="urn:microsoft.com/office/officeart/2005/8/layout/hierarchy4"/>
    <dgm:cxn modelId="{4DA3B473-BAA2-44F7-9B4F-8392D5DCC79D}" type="presParOf" srcId="{1AF0AB5A-692D-457F-B11E-40F4E711505F}" destId="{758BEDBA-7F56-4A7F-BEF4-0AA4AAB660B9}" srcOrd="0" destOrd="0" presId="urn:microsoft.com/office/officeart/2005/8/layout/hierarchy4"/>
    <dgm:cxn modelId="{98127F91-ACD2-44EF-AE10-BF7282C2FA4A}" type="presParOf" srcId="{1AF0AB5A-692D-457F-B11E-40F4E711505F}" destId="{D6EB16EE-75F4-438A-9476-3F634915B68F}" srcOrd="1" destOrd="0" presId="urn:microsoft.com/office/officeart/2005/8/layout/hierarchy4"/>
    <dgm:cxn modelId="{890C1948-6C76-402C-8439-48415E5433AF}" type="presParOf" srcId="{1AF0AB5A-692D-457F-B11E-40F4E711505F}" destId="{52BBBC97-150F-4017-A097-C130FF9331D7}" srcOrd="2" destOrd="0" presId="urn:microsoft.com/office/officeart/2005/8/layout/hierarchy4"/>
    <dgm:cxn modelId="{7C06905B-8C7E-4F51-9937-56E19159F8E8}" type="presParOf" srcId="{52BBBC97-150F-4017-A097-C130FF9331D7}" destId="{CBD9EF6C-EC83-4D29-8982-B726A3875C16}" srcOrd="0" destOrd="0" presId="urn:microsoft.com/office/officeart/2005/8/layout/hierarchy4"/>
    <dgm:cxn modelId="{7B9ADFDA-FAC9-4355-B40D-1F3475BD593E}" type="presParOf" srcId="{CBD9EF6C-EC83-4D29-8982-B726A3875C16}" destId="{8D0FC099-438F-42DF-8DDD-D6D31C10D4B2}" srcOrd="0" destOrd="0" presId="urn:microsoft.com/office/officeart/2005/8/layout/hierarchy4"/>
    <dgm:cxn modelId="{94896616-DB4C-4448-AC16-B26FD20D2BC6}" type="presParOf" srcId="{CBD9EF6C-EC83-4D29-8982-B726A3875C16}" destId="{336B572D-64FE-492C-9151-05241F00077D}" srcOrd="1" destOrd="0" presId="urn:microsoft.com/office/officeart/2005/8/layout/hierarchy4"/>
    <dgm:cxn modelId="{88695C62-DEE3-4A0A-956C-8803E0403981}" type="presParOf" srcId="{52BBBC97-150F-4017-A097-C130FF9331D7}" destId="{EC43245B-9E2D-4457-8A36-A2C42CC129BC}" srcOrd="1" destOrd="0" presId="urn:microsoft.com/office/officeart/2005/8/layout/hierarchy4"/>
    <dgm:cxn modelId="{2940448A-CC6B-4F3A-96F2-E06CC1CBB389}" type="presParOf" srcId="{52BBBC97-150F-4017-A097-C130FF9331D7}" destId="{436504A3-2CA1-4FAB-88BF-BA6DCB80B081}" srcOrd="2" destOrd="0" presId="urn:microsoft.com/office/officeart/2005/8/layout/hierarchy4"/>
    <dgm:cxn modelId="{58E050CD-D180-47E9-BAAA-822BBA769287}" type="presParOf" srcId="{436504A3-2CA1-4FAB-88BF-BA6DCB80B081}" destId="{AF23A3D0-CE7C-42F9-9B9B-B418795CF9C6}" srcOrd="0" destOrd="0" presId="urn:microsoft.com/office/officeart/2005/8/layout/hierarchy4"/>
    <dgm:cxn modelId="{786EEC6D-4C19-4C9D-95D2-8EF707F4C96F}" type="presParOf" srcId="{436504A3-2CA1-4FAB-88BF-BA6DCB80B081}" destId="{5624E1BD-4CE7-452F-954B-BB798168C3BF}" srcOrd="1" destOrd="0" presId="urn:microsoft.com/office/officeart/2005/8/layout/hierarchy4"/>
    <dgm:cxn modelId="{64D9352E-91C1-46A9-93A0-C02C409ABBB5}" type="presParOf" srcId="{52BBBC97-150F-4017-A097-C130FF9331D7}" destId="{93C13535-33E8-4B31-A963-47D87CD4F6D9}" srcOrd="3" destOrd="0" presId="urn:microsoft.com/office/officeart/2005/8/layout/hierarchy4"/>
    <dgm:cxn modelId="{265292F1-BEAB-4C2A-B0DC-EA1CFBC0E9DE}" type="presParOf" srcId="{52BBBC97-150F-4017-A097-C130FF9331D7}" destId="{60896147-62EE-4FD5-8EE8-47AFFEDD8DBD}" srcOrd="4" destOrd="0" presId="urn:microsoft.com/office/officeart/2005/8/layout/hierarchy4"/>
    <dgm:cxn modelId="{EF1D818F-1128-4E8E-A06F-8AB243F4723E}" type="presParOf" srcId="{60896147-62EE-4FD5-8EE8-47AFFEDD8DBD}" destId="{588199C3-6317-4D8C-BF60-9C1E238BFD2D}" srcOrd="0" destOrd="0" presId="urn:microsoft.com/office/officeart/2005/8/layout/hierarchy4"/>
    <dgm:cxn modelId="{2C0176A2-98C3-4EBD-8E19-320AD6954291}" type="presParOf" srcId="{60896147-62EE-4FD5-8EE8-47AFFEDD8DBD}" destId="{2B0F4C74-8C4B-4485-9BC3-8E6D53F7A50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3F8813-7DF8-4B5B-80C9-BE3D9E5AFD48}" type="doc">
      <dgm:prSet loTypeId="urn:microsoft.com/office/officeart/2005/8/layout/hierarchy4" loCatId="hierarchy" qsTypeId="urn:microsoft.com/office/officeart/2005/8/quickstyle/simple1" qsCatId="simple" csTypeId="urn:microsoft.com/office/officeart/2005/8/colors/accent1_1" csCatId="accent1" phldr="1"/>
      <dgm:spPr/>
      <dgm:t>
        <a:bodyPr/>
        <a:lstStyle/>
        <a:p>
          <a:endParaRPr lang="en-US"/>
        </a:p>
      </dgm:t>
    </dgm:pt>
    <dgm:pt modelId="{452849C3-CB25-4882-BB51-92886F06C566}">
      <dgm:prSet phldrT="[Text]"/>
      <dgm:spPr/>
      <dgm:t>
        <a:bodyPr/>
        <a:lstStyle/>
        <a:p>
          <a:r>
            <a:rPr lang="en-US" dirty="0" smtClean="0"/>
            <a:t>One neighborhood</a:t>
          </a:r>
          <a:endParaRPr lang="en-US" dirty="0"/>
        </a:p>
      </dgm:t>
    </dgm:pt>
    <dgm:pt modelId="{7A472A28-AA78-4B14-A053-6C9FC63A0DEB}" type="parTrans" cxnId="{E4949051-6F50-4DFD-9C7C-6DC47E23A967}">
      <dgm:prSet/>
      <dgm:spPr/>
      <dgm:t>
        <a:bodyPr/>
        <a:lstStyle/>
        <a:p>
          <a:endParaRPr lang="en-US"/>
        </a:p>
      </dgm:t>
    </dgm:pt>
    <dgm:pt modelId="{0D0B5447-DB14-4864-8350-F91B1EA879B5}" type="sibTrans" cxnId="{E4949051-6F50-4DFD-9C7C-6DC47E23A967}">
      <dgm:prSet/>
      <dgm:spPr/>
      <dgm:t>
        <a:bodyPr/>
        <a:lstStyle/>
        <a:p>
          <a:endParaRPr lang="en-US"/>
        </a:p>
      </dgm:t>
    </dgm:pt>
    <dgm:pt modelId="{987B8458-E538-4BF1-A058-96895EC53EBC}">
      <dgm:prSet phldrT="[Text]"/>
      <dgm:spPr/>
      <dgm:t>
        <a:bodyPr/>
        <a:lstStyle/>
        <a:p>
          <a:r>
            <a:rPr lang="en-US" dirty="0" smtClean="0"/>
            <a:t>Most algorithms</a:t>
          </a:r>
        </a:p>
      </dgm:t>
    </dgm:pt>
    <dgm:pt modelId="{B718228A-0EDB-4CCC-9774-E8ADFC85D424}" type="parTrans" cxnId="{1C6DE77D-42A7-4FD8-B2D0-B12F4C083B7F}">
      <dgm:prSet/>
      <dgm:spPr/>
      <dgm:t>
        <a:bodyPr/>
        <a:lstStyle/>
        <a:p>
          <a:endParaRPr lang="en-US"/>
        </a:p>
      </dgm:t>
    </dgm:pt>
    <dgm:pt modelId="{025FE3E2-86DD-4613-B626-B218EFFE4919}" type="sibTrans" cxnId="{1C6DE77D-42A7-4FD8-B2D0-B12F4C083B7F}">
      <dgm:prSet/>
      <dgm:spPr/>
      <dgm:t>
        <a:bodyPr/>
        <a:lstStyle/>
        <a:p>
          <a:endParaRPr lang="en-US"/>
        </a:p>
      </dgm:t>
    </dgm:pt>
    <dgm:pt modelId="{E6466ED8-9262-438E-B267-C65DB5FACB6A}">
      <dgm:prSet phldrT="[Text]"/>
      <dgm:spPr/>
      <dgm:t>
        <a:bodyPr/>
        <a:lstStyle/>
        <a:p>
          <a:r>
            <a:rPr lang="en-US" dirty="0" smtClean="0"/>
            <a:t>Multiple neighborhoods</a:t>
          </a:r>
          <a:endParaRPr lang="en-US" dirty="0"/>
        </a:p>
      </dgm:t>
    </dgm:pt>
    <dgm:pt modelId="{E77C117C-0233-4931-806A-E61F8525822E}" type="parTrans" cxnId="{37DADF90-0B78-4020-877C-1571693F4C6E}">
      <dgm:prSet/>
      <dgm:spPr/>
      <dgm:t>
        <a:bodyPr/>
        <a:lstStyle/>
        <a:p>
          <a:endParaRPr lang="en-US"/>
        </a:p>
      </dgm:t>
    </dgm:pt>
    <dgm:pt modelId="{838CC376-8030-4A7A-8571-6554C01F9B2C}" type="sibTrans" cxnId="{37DADF90-0B78-4020-877C-1571693F4C6E}">
      <dgm:prSet/>
      <dgm:spPr/>
      <dgm:t>
        <a:bodyPr/>
        <a:lstStyle/>
        <a:p>
          <a:endParaRPr lang="en-US"/>
        </a:p>
      </dgm:t>
    </dgm:pt>
    <dgm:pt modelId="{6124AE7B-B06D-4A59-AE8A-D9BC4FAE6AF8}">
      <dgm:prSet phldrT="[Text]"/>
      <dgm:spPr/>
      <dgm:t>
        <a:bodyPr/>
        <a:lstStyle/>
        <a:p>
          <a:r>
            <a:rPr lang="en-US" dirty="0" smtClean="0"/>
            <a:t>Variable Neighborhood Search</a:t>
          </a:r>
          <a:endParaRPr lang="en-US" dirty="0"/>
        </a:p>
      </dgm:t>
    </dgm:pt>
    <dgm:pt modelId="{6C98B1CD-DBD8-4956-8859-20A5C5F741F5}" type="parTrans" cxnId="{22173984-FBC5-4576-A83F-FFB397FF61F0}">
      <dgm:prSet/>
      <dgm:spPr/>
      <dgm:t>
        <a:bodyPr/>
        <a:lstStyle/>
        <a:p>
          <a:endParaRPr lang="en-US"/>
        </a:p>
      </dgm:t>
    </dgm:pt>
    <dgm:pt modelId="{86C30B80-42FF-4838-88CD-A90B72C1D2C6}" type="sibTrans" cxnId="{22173984-FBC5-4576-A83F-FFB397FF61F0}">
      <dgm:prSet/>
      <dgm:spPr/>
      <dgm:t>
        <a:bodyPr/>
        <a:lstStyle/>
        <a:p>
          <a:endParaRPr lang="en-US"/>
        </a:p>
      </dgm:t>
    </dgm:pt>
    <dgm:pt modelId="{78A84305-DFBD-4FDB-BD51-E1F4C03B04C2}" type="pres">
      <dgm:prSet presAssocID="{CA3F8813-7DF8-4B5B-80C9-BE3D9E5AFD48}" presName="Name0" presStyleCnt="0">
        <dgm:presLayoutVars>
          <dgm:chPref val="1"/>
          <dgm:dir/>
          <dgm:animOne val="branch"/>
          <dgm:animLvl val="lvl"/>
          <dgm:resizeHandles/>
        </dgm:presLayoutVars>
      </dgm:prSet>
      <dgm:spPr/>
      <dgm:t>
        <a:bodyPr/>
        <a:lstStyle/>
        <a:p>
          <a:endParaRPr lang="en-US"/>
        </a:p>
      </dgm:t>
    </dgm:pt>
    <dgm:pt modelId="{BC2B148C-09A7-457C-BD2F-7BA6575B0085}" type="pres">
      <dgm:prSet presAssocID="{452849C3-CB25-4882-BB51-92886F06C566}" presName="vertOne" presStyleCnt="0"/>
      <dgm:spPr/>
    </dgm:pt>
    <dgm:pt modelId="{D633D7E2-473D-49A5-8462-86C5D586E8C7}" type="pres">
      <dgm:prSet presAssocID="{452849C3-CB25-4882-BB51-92886F06C566}" presName="txOne" presStyleLbl="node0" presStyleIdx="0" presStyleCnt="2" custScaleY="62415" custLinFactNeighborX="-301" custLinFactNeighborY="20284">
        <dgm:presLayoutVars>
          <dgm:chPref val="3"/>
        </dgm:presLayoutVars>
      </dgm:prSet>
      <dgm:spPr/>
      <dgm:t>
        <a:bodyPr/>
        <a:lstStyle/>
        <a:p>
          <a:endParaRPr lang="en-US"/>
        </a:p>
      </dgm:t>
    </dgm:pt>
    <dgm:pt modelId="{EDB15328-24BA-4027-858E-EFB51DFF9874}" type="pres">
      <dgm:prSet presAssocID="{452849C3-CB25-4882-BB51-92886F06C566}" presName="parTransOne" presStyleCnt="0"/>
      <dgm:spPr/>
    </dgm:pt>
    <dgm:pt modelId="{6726E743-5D3C-46DE-A67E-94EAFC5557F4}" type="pres">
      <dgm:prSet presAssocID="{452849C3-CB25-4882-BB51-92886F06C566}" presName="horzOne" presStyleCnt="0"/>
      <dgm:spPr/>
    </dgm:pt>
    <dgm:pt modelId="{98DDCF97-C69D-4414-A1D4-50F083E60B77}" type="pres">
      <dgm:prSet presAssocID="{987B8458-E538-4BF1-A058-96895EC53EBC}" presName="vertTwo" presStyleCnt="0"/>
      <dgm:spPr/>
    </dgm:pt>
    <dgm:pt modelId="{183C7479-BFB1-4B6F-996C-69ED60FC531B}" type="pres">
      <dgm:prSet presAssocID="{987B8458-E538-4BF1-A058-96895EC53EBC}" presName="txTwo" presStyleLbl="node2" presStyleIdx="0" presStyleCnt="2">
        <dgm:presLayoutVars>
          <dgm:chPref val="3"/>
        </dgm:presLayoutVars>
      </dgm:prSet>
      <dgm:spPr/>
      <dgm:t>
        <a:bodyPr/>
        <a:lstStyle/>
        <a:p>
          <a:endParaRPr lang="en-US"/>
        </a:p>
      </dgm:t>
    </dgm:pt>
    <dgm:pt modelId="{7DE74E14-0C02-4D28-B01F-1517D0699EC8}" type="pres">
      <dgm:prSet presAssocID="{987B8458-E538-4BF1-A058-96895EC53EBC}" presName="horzTwo" presStyleCnt="0"/>
      <dgm:spPr/>
    </dgm:pt>
    <dgm:pt modelId="{971842DC-792E-4630-95E5-A723129C027C}" type="pres">
      <dgm:prSet presAssocID="{0D0B5447-DB14-4864-8350-F91B1EA879B5}" presName="sibSpaceOne" presStyleCnt="0"/>
      <dgm:spPr/>
    </dgm:pt>
    <dgm:pt modelId="{1AF0AB5A-692D-457F-B11E-40F4E711505F}" type="pres">
      <dgm:prSet presAssocID="{E6466ED8-9262-438E-B267-C65DB5FACB6A}" presName="vertOne" presStyleCnt="0"/>
      <dgm:spPr/>
    </dgm:pt>
    <dgm:pt modelId="{758BEDBA-7F56-4A7F-BEF4-0AA4AAB660B9}" type="pres">
      <dgm:prSet presAssocID="{E6466ED8-9262-438E-B267-C65DB5FACB6A}" presName="txOne" presStyleLbl="node0" presStyleIdx="1" presStyleCnt="2" custScaleY="62400" custLinFactNeighborY="22585">
        <dgm:presLayoutVars>
          <dgm:chPref val="3"/>
        </dgm:presLayoutVars>
      </dgm:prSet>
      <dgm:spPr/>
      <dgm:t>
        <a:bodyPr/>
        <a:lstStyle/>
        <a:p>
          <a:endParaRPr lang="en-US"/>
        </a:p>
      </dgm:t>
    </dgm:pt>
    <dgm:pt modelId="{D6EB16EE-75F4-438A-9476-3F634915B68F}" type="pres">
      <dgm:prSet presAssocID="{E6466ED8-9262-438E-B267-C65DB5FACB6A}" presName="parTransOne" presStyleCnt="0"/>
      <dgm:spPr/>
    </dgm:pt>
    <dgm:pt modelId="{52BBBC97-150F-4017-A097-C130FF9331D7}" type="pres">
      <dgm:prSet presAssocID="{E6466ED8-9262-438E-B267-C65DB5FACB6A}" presName="horzOne" presStyleCnt="0"/>
      <dgm:spPr/>
    </dgm:pt>
    <dgm:pt modelId="{CBD9EF6C-EC83-4D29-8982-B726A3875C16}" type="pres">
      <dgm:prSet presAssocID="{6124AE7B-B06D-4A59-AE8A-D9BC4FAE6AF8}" presName="vertTwo" presStyleCnt="0"/>
      <dgm:spPr/>
    </dgm:pt>
    <dgm:pt modelId="{8D0FC099-438F-42DF-8DDD-D6D31C10D4B2}" type="pres">
      <dgm:prSet presAssocID="{6124AE7B-B06D-4A59-AE8A-D9BC4FAE6AF8}" presName="txTwo" presStyleLbl="node2" presStyleIdx="1" presStyleCnt="2">
        <dgm:presLayoutVars>
          <dgm:chPref val="3"/>
        </dgm:presLayoutVars>
      </dgm:prSet>
      <dgm:spPr/>
      <dgm:t>
        <a:bodyPr/>
        <a:lstStyle/>
        <a:p>
          <a:endParaRPr lang="en-US"/>
        </a:p>
      </dgm:t>
    </dgm:pt>
    <dgm:pt modelId="{336B572D-64FE-492C-9151-05241F00077D}" type="pres">
      <dgm:prSet presAssocID="{6124AE7B-B06D-4A59-AE8A-D9BC4FAE6AF8}" presName="horzTwo" presStyleCnt="0"/>
      <dgm:spPr/>
    </dgm:pt>
  </dgm:ptLst>
  <dgm:cxnLst>
    <dgm:cxn modelId="{B2E1BEAD-27A4-4A92-8D30-C4A6EC42ABCF}" type="presOf" srcId="{6124AE7B-B06D-4A59-AE8A-D9BC4FAE6AF8}" destId="{8D0FC099-438F-42DF-8DDD-D6D31C10D4B2}" srcOrd="0" destOrd="0" presId="urn:microsoft.com/office/officeart/2005/8/layout/hierarchy4"/>
    <dgm:cxn modelId="{37DADF90-0B78-4020-877C-1571693F4C6E}" srcId="{CA3F8813-7DF8-4B5B-80C9-BE3D9E5AFD48}" destId="{E6466ED8-9262-438E-B267-C65DB5FACB6A}" srcOrd="1" destOrd="0" parTransId="{E77C117C-0233-4931-806A-E61F8525822E}" sibTransId="{838CC376-8030-4A7A-8571-6554C01F9B2C}"/>
    <dgm:cxn modelId="{1C6DE77D-42A7-4FD8-B2D0-B12F4C083B7F}" srcId="{452849C3-CB25-4882-BB51-92886F06C566}" destId="{987B8458-E538-4BF1-A058-96895EC53EBC}" srcOrd="0" destOrd="0" parTransId="{B718228A-0EDB-4CCC-9774-E8ADFC85D424}" sibTransId="{025FE3E2-86DD-4613-B626-B218EFFE4919}"/>
    <dgm:cxn modelId="{CC1A9720-A849-4D7C-85CD-14E5C7BF94B1}" type="presOf" srcId="{E6466ED8-9262-438E-B267-C65DB5FACB6A}" destId="{758BEDBA-7F56-4A7F-BEF4-0AA4AAB660B9}" srcOrd="0" destOrd="0" presId="urn:microsoft.com/office/officeart/2005/8/layout/hierarchy4"/>
    <dgm:cxn modelId="{22173984-FBC5-4576-A83F-FFB397FF61F0}" srcId="{E6466ED8-9262-438E-B267-C65DB5FACB6A}" destId="{6124AE7B-B06D-4A59-AE8A-D9BC4FAE6AF8}" srcOrd="0" destOrd="0" parTransId="{6C98B1CD-DBD8-4956-8859-20A5C5F741F5}" sibTransId="{86C30B80-42FF-4838-88CD-A90B72C1D2C6}"/>
    <dgm:cxn modelId="{A6EFC98B-7AF9-4695-8529-ABF96C9BF5F5}" type="presOf" srcId="{CA3F8813-7DF8-4B5B-80C9-BE3D9E5AFD48}" destId="{78A84305-DFBD-4FDB-BD51-E1F4C03B04C2}" srcOrd="0" destOrd="0" presId="urn:microsoft.com/office/officeart/2005/8/layout/hierarchy4"/>
    <dgm:cxn modelId="{7B2B8437-B0EF-49CA-8F3C-82E7F8D0A39A}" type="presOf" srcId="{987B8458-E538-4BF1-A058-96895EC53EBC}" destId="{183C7479-BFB1-4B6F-996C-69ED60FC531B}" srcOrd="0" destOrd="0" presId="urn:microsoft.com/office/officeart/2005/8/layout/hierarchy4"/>
    <dgm:cxn modelId="{E4949051-6F50-4DFD-9C7C-6DC47E23A967}" srcId="{CA3F8813-7DF8-4B5B-80C9-BE3D9E5AFD48}" destId="{452849C3-CB25-4882-BB51-92886F06C566}" srcOrd="0" destOrd="0" parTransId="{7A472A28-AA78-4B14-A053-6C9FC63A0DEB}" sibTransId="{0D0B5447-DB14-4864-8350-F91B1EA879B5}"/>
    <dgm:cxn modelId="{C789CB37-320A-4EAE-96C2-0F265B097805}" type="presOf" srcId="{452849C3-CB25-4882-BB51-92886F06C566}" destId="{D633D7E2-473D-49A5-8462-86C5D586E8C7}" srcOrd="0" destOrd="0" presId="urn:microsoft.com/office/officeart/2005/8/layout/hierarchy4"/>
    <dgm:cxn modelId="{2595B213-51FC-4710-8E65-69BF0F5A9E91}" type="presParOf" srcId="{78A84305-DFBD-4FDB-BD51-E1F4C03B04C2}" destId="{BC2B148C-09A7-457C-BD2F-7BA6575B0085}" srcOrd="0" destOrd="0" presId="urn:microsoft.com/office/officeart/2005/8/layout/hierarchy4"/>
    <dgm:cxn modelId="{52D08D2F-DC3F-45BD-B036-1A3A7EEE1BFE}" type="presParOf" srcId="{BC2B148C-09A7-457C-BD2F-7BA6575B0085}" destId="{D633D7E2-473D-49A5-8462-86C5D586E8C7}" srcOrd="0" destOrd="0" presId="urn:microsoft.com/office/officeart/2005/8/layout/hierarchy4"/>
    <dgm:cxn modelId="{7C4D1F8E-56D1-4576-A3C1-72E10BB85587}" type="presParOf" srcId="{BC2B148C-09A7-457C-BD2F-7BA6575B0085}" destId="{EDB15328-24BA-4027-858E-EFB51DFF9874}" srcOrd="1" destOrd="0" presId="urn:microsoft.com/office/officeart/2005/8/layout/hierarchy4"/>
    <dgm:cxn modelId="{C31B2B47-9A73-4702-84A6-77BCD416576A}" type="presParOf" srcId="{BC2B148C-09A7-457C-BD2F-7BA6575B0085}" destId="{6726E743-5D3C-46DE-A67E-94EAFC5557F4}" srcOrd="2" destOrd="0" presId="urn:microsoft.com/office/officeart/2005/8/layout/hierarchy4"/>
    <dgm:cxn modelId="{9AE9F1D9-9BB1-4232-BFDF-1E6FEB2EB23F}" type="presParOf" srcId="{6726E743-5D3C-46DE-A67E-94EAFC5557F4}" destId="{98DDCF97-C69D-4414-A1D4-50F083E60B77}" srcOrd="0" destOrd="0" presId="urn:microsoft.com/office/officeart/2005/8/layout/hierarchy4"/>
    <dgm:cxn modelId="{735677A6-11F9-451E-9812-5BB28DD42B9C}" type="presParOf" srcId="{98DDCF97-C69D-4414-A1D4-50F083E60B77}" destId="{183C7479-BFB1-4B6F-996C-69ED60FC531B}" srcOrd="0" destOrd="0" presId="urn:microsoft.com/office/officeart/2005/8/layout/hierarchy4"/>
    <dgm:cxn modelId="{30B21844-14ED-4433-AE58-A15823B97474}" type="presParOf" srcId="{98DDCF97-C69D-4414-A1D4-50F083E60B77}" destId="{7DE74E14-0C02-4D28-B01F-1517D0699EC8}" srcOrd="1" destOrd="0" presId="urn:microsoft.com/office/officeart/2005/8/layout/hierarchy4"/>
    <dgm:cxn modelId="{4FEDCF65-CF76-47D9-A118-0A2FE710B4DC}" type="presParOf" srcId="{78A84305-DFBD-4FDB-BD51-E1F4C03B04C2}" destId="{971842DC-792E-4630-95E5-A723129C027C}" srcOrd="1" destOrd="0" presId="urn:microsoft.com/office/officeart/2005/8/layout/hierarchy4"/>
    <dgm:cxn modelId="{E80B8048-6AC1-4B31-9074-FFCD8FF44EFB}" type="presParOf" srcId="{78A84305-DFBD-4FDB-BD51-E1F4C03B04C2}" destId="{1AF0AB5A-692D-457F-B11E-40F4E711505F}" srcOrd="2" destOrd="0" presId="urn:microsoft.com/office/officeart/2005/8/layout/hierarchy4"/>
    <dgm:cxn modelId="{F71BDF4B-BDCC-49B6-BE55-1CFF76C56556}" type="presParOf" srcId="{1AF0AB5A-692D-457F-B11E-40F4E711505F}" destId="{758BEDBA-7F56-4A7F-BEF4-0AA4AAB660B9}" srcOrd="0" destOrd="0" presId="urn:microsoft.com/office/officeart/2005/8/layout/hierarchy4"/>
    <dgm:cxn modelId="{5024A65D-D525-46CC-B2D8-D8D42D8A1ACE}" type="presParOf" srcId="{1AF0AB5A-692D-457F-B11E-40F4E711505F}" destId="{D6EB16EE-75F4-438A-9476-3F634915B68F}" srcOrd="1" destOrd="0" presId="urn:microsoft.com/office/officeart/2005/8/layout/hierarchy4"/>
    <dgm:cxn modelId="{7546B9FD-10B2-4580-86C5-5C9558A3965D}" type="presParOf" srcId="{1AF0AB5A-692D-457F-B11E-40F4E711505F}" destId="{52BBBC97-150F-4017-A097-C130FF9331D7}" srcOrd="2" destOrd="0" presId="urn:microsoft.com/office/officeart/2005/8/layout/hierarchy4"/>
    <dgm:cxn modelId="{31489F1F-715C-45BF-A8A8-FA88BA5A1A14}" type="presParOf" srcId="{52BBBC97-150F-4017-A097-C130FF9331D7}" destId="{CBD9EF6C-EC83-4D29-8982-B726A3875C16}" srcOrd="0" destOrd="0" presId="urn:microsoft.com/office/officeart/2005/8/layout/hierarchy4"/>
    <dgm:cxn modelId="{7E2C36DA-F20A-4546-9A87-A5A9525C4612}" type="presParOf" srcId="{CBD9EF6C-EC83-4D29-8982-B726A3875C16}" destId="{8D0FC099-438F-42DF-8DDD-D6D31C10D4B2}" srcOrd="0" destOrd="0" presId="urn:microsoft.com/office/officeart/2005/8/layout/hierarchy4"/>
    <dgm:cxn modelId="{454BF2D7-6986-4AE7-BE4C-BABB9CC811CA}" type="presParOf" srcId="{CBD9EF6C-EC83-4D29-8982-B726A3875C16}" destId="{336B572D-64FE-492C-9151-05241F00077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3F8813-7DF8-4B5B-80C9-BE3D9E5AFD48}" type="doc">
      <dgm:prSet loTypeId="urn:microsoft.com/office/officeart/2005/8/layout/hierarchy4" loCatId="hierarchy" qsTypeId="urn:microsoft.com/office/officeart/2005/8/quickstyle/simple1" qsCatId="simple" csTypeId="urn:microsoft.com/office/officeart/2005/8/colors/accent1_1" csCatId="accent1" phldr="1"/>
      <dgm:spPr/>
      <dgm:t>
        <a:bodyPr/>
        <a:lstStyle/>
        <a:p>
          <a:endParaRPr lang="en-US"/>
        </a:p>
      </dgm:t>
    </dgm:pt>
    <dgm:pt modelId="{452849C3-CB25-4882-BB51-92886F06C566}">
      <dgm:prSet phldrT="[Text]"/>
      <dgm:spPr/>
      <dgm:t>
        <a:bodyPr/>
        <a:lstStyle/>
        <a:p>
          <a:r>
            <a:rPr lang="en-US" dirty="0" smtClean="0"/>
            <a:t>(single) Trajectory methods</a:t>
          </a:r>
          <a:endParaRPr lang="en-US" dirty="0"/>
        </a:p>
      </dgm:t>
    </dgm:pt>
    <dgm:pt modelId="{7A472A28-AA78-4B14-A053-6C9FC63A0DEB}" type="parTrans" cxnId="{E4949051-6F50-4DFD-9C7C-6DC47E23A967}">
      <dgm:prSet/>
      <dgm:spPr/>
      <dgm:t>
        <a:bodyPr/>
        <a:lstStyle/>
        <a:p>
          <a:endParaRPr lang="en-US"/>
        </a:p>
      </dgm:t>
    </dgm:pt>
    <dgm:pt modelId="{0D0B5447-DB14-4864-8350-F91B1EA879B5}" type="sibTrans" cxnId="{E4949051-6F50-4DFD-9C7C-6DC47E23A967}">
      <dgm:prSet/>
      <dgm:spPr/>
      <dgm:t>
        <a:bodyPr/>
        <a:lstStyle/>
        <a:p>
          <a:endParaRPr lang="en-US"/>
        </a:p>
      </dgm:t>
    </dgm:pt>
    <dgm:pt modelId="{987B8458-E538-4BF1-A058-96895EC53EBC}">
      <dgm:prSet phldrT="[Text]"/>
      <dgm:spPr/>
      <dgm:t>
        <a:bodyPr/>
        <a:lstStyle/>
        <a:p>
          <a:r>
            <a:rPr lang="en-US" dirty="0" smtClean="0"/>
            <a:t>Tabu Search</a:t>
          </a:r>
        </a:p>
      </dgm:t>
    </dgm:pt>
    <dgm:pt modelId="{B718228A-0EDB-4CCC-9774-E8ADFC85D424}" type="parTrans" cxnId="{1C6DE77D-42A7-4FD8-B2D0-B12F4C083B7F}">
      <dgm:prSet/>
      <dgm:spPr/>
      <dgm:t>
        <a:bodyPr/>
        <a:lstStyle/>
        <a:p>
          <a:endParaRPr lang="en-US"/>
        </a:p>
      </dgm:t>
    </dgm:pt>
    <dgm:pt modelId="{025FE3E2-86DD-4613-B626-B218EFFE4919}" type="sibTrans" cxnId="{1C6DE77D-42A7-4FD8-B2D0-B12F4C083B7F}">
      <dgm:prSet/>
      <dgm:spPr/>
      <dgm:t>
        <a:bodyPr/>
        <a:lstStyle/>
        <a:p>
          <a:endParaRPr lang="en-US"/>
        </a:p>
      </dgm:t>
    </dgm:pt>
    <dgm:pt modelId="{E6466ED8-9262-438E-B267-C65DB5FACB6A}">
      <dgm:prSet phldrT="[Text]"/>
      <dgm:spPr/>
      <dgm:t>
        <a:bodyPr/>
        <a:lstStyle/>
        <a:p>
          <a:r>
            <a:rPr lang="en-US" dirty="0" smtClean="0"/>
            <a:t>Population-based methods</a:t>
          </a:r>
          <a:endParaRPr lang="en-US" dirty="0"/>
        </a:p>
      </dgm:t>
    </dgm:pt>
    <dgm:pt modelId="{E77C117C-0233-4931-806A-E61F8525822E}" type="parTrans" cxnId="{37DADF90-0B78-4020-877C-1571693F4C6E}">
      <dgm:prSet/>
      <dgm:spPr/>
      <dgm:t>
        <a:bodyPr/>
        <a:lstStyle/>
        <a:p>
          <a:endParaRPr lang="en-US"/>
        </a:p>
      </dgm:t>
    </dgm:pt>
    <dgm:pt modelId="{838CC376-8030-4A7A-8571-6554C01F9B2C}" type="sibTrans" cxnId="{37DADF90-0B78-4020-877C-1571693F4C6E}">
      <dgm:prSet/>
      <dgm:spPr/>
      <dgm:t>
        <a:bodyPr/>
        <a:lstStyle/>
        <a:p>
          <a:endParaRPr lang="en-US"/>
        </a:p>
      </dgm:t>
    </dgm:pt>
    <dgm:pt modelId="{6124AE7B-B06D-4A59-AE8A-D9BC4FAE6AF8}">
      <dgm:prSet phldrT="[Text]"/>
      <dgm:spPr/>
      <dgm:t>
        <a:bodyPr/>
        <a:lstStyle/>
        <a:p>
          <a:r>
            <a:rPr lang="en-US" dirty="0" smtClean="0"/>
            <a:t>Genetic Algorithms</a:t>
          </a:r>
          <a:endParaRPr lang="en-US" dirty="0"/>
        </a:p>
      </dgm:t>
    </dgm:pt>
    <dgm:pt modelId="{6C98B1CD-DBD8-4956-8859-20A5C5F741F5}" type="parTrans" cxnId="{22173984-FBC5-4576-A83F-FFB397FF61F0}">
      <dgm:prSet/>
      <dgm:spPr/>
      <dgm:t>
        <a:bodyPr/>
        <a:lstStyle/>
        <a:p>
          <a:endParaRPr lang="en-US"/>
        </a:p>
      </dgm:t>
    </dgm:pt>
    <dgm:pt modelId="{86C30B80-42FF-4838-88CD-A90B72C1D2C6}" type="sibTrans" cxnId="{22173984-FBC5-4576-A83F-FFB397FF61F0}">
      <dgm:prSet/>
      <dgm:spPr/>
      <dgm:t>
        <a:bodyPr/>
        <a:lstStyle/>
        <a:p>
          <a:endParaRPr lang="en-US"/>
        </a:p>
      </dgm:t>
    </dgm:pt>
    <dgm:pt modelId="{C03E3789-BBF8-4AFB-9FE9-2A3411450399}">
      <dgm:prSet phldrT="[Text]"/>
      <dgm:spPr/>
      <dgm:t>
        <a:bodyPr/>
        <a:lstStyle/>
        <a:p>
          <a:r>
            <a:rPr lang="en-US" dirty="0" smtClean="0"/>
            <a:t>Ant Colony Optimization</a:t>
          </a:r>
          <a:endParaRPr lang="en-US" dirty="0"/>
        </a:p>
      </dgm:t>
    </dgm:pt>
    <dgm:pt modelId="{491947E2-8AFA-4B1D-8C51-953C6EE938BC}" type="parTrans" cxnId="{73B11D67-C2EF-41A1-97E5-3025BF8D15E6}">
      <dgm:prSet/>
      <dgm:spPr/>
      <dgm:t>
        <a:bodyPr/>
        <a:lstStyle/>
        <a:p>
          <a:endParaRPr lang="en-US"/>
        </a:p>
      </dgm:t>
    </dgm:pt>
    <dgm:pt modelId="{F7A45408-9CF6-4B35-801D-C0B0ED2123AE}" type="sibTrans" cxnId="{73B11D67-C2EF-41A1-97E5-3025BF8D15E6}">
      <dgm:prSet/>
      <dgm:spPr/>
      <dgm:t>
        <a:bodyPr/>
        <a:lstStyle/>
        <a:p>
          <a:endParaRPr lang="en-US"/>
        </a:p>
      </dgm:t>
    </dgm:pt>
    <dgm:pt modelId="{159D1C4D-7FEE-4AC9-8125-ECB6FFDB9298}">
      <dgm:prSet phldrT="[Text]"/>
      <dgm:spPr/>
      <dgm:t>
        <a:bodyPr/>
        <a:lstStyle/>
        <a:p>
          <a:r>
            <a:rPr lang="en-US" dirty="0" smtClean="0"/>
            <a:t>Iterated Local Search</a:t>
          </a:r>
        </a:p>
      </dgm:t>
    </dgm:pt>
    <dgm:pt modelId="{E18EE53E-5EB5-4E09-9B5D-549A53164510}" type="parTrans" cxnId="{70EB4757-04AD-4951-A69B-2667DD70C300}">
      <dgm:prSet/>
      <dgm:spPr/>
      <dgm:t>
        <a:bodyPr/>
        <a:lstStyle/>
        <a:p>
          <a:endParaRPr lang="en-US"/>
        </a:p>
      </dgm:t>
    </dgm:pt>
    <dgm:pt modelId="{24436E1C-30DC-4043-9F57-DD14E8BAD157}" type="sibTrans" cxnId="{70EB4757-04AD-4951-A69B-2667DD70C300}">
      <dgm:prSet/>
      <dgm:spPr/>
      <dgm:t>
        <a:bodyPr/>
        <a:lstStyle/>
        <a:p>
          <a:endParaRPr lang="en-US"/>
        </a:p>
      </dgm:t>
    </dgm:pt>
    <dgm:pt modelId="{10183BD1-8576-4415-8FB6-7234D213F02E}">
      <dgm:prSet/>
      <dgm:spPr/>
      <dgm:t>
        <a:bodyPr/>
        <a:lstStyle/>
        <a:p>
          <a:r>
            <a:rPr lang="en-US" smtClean="0"/>
            <a:t>Simulated Annealing</a:t>
          </a:r>
          <a:endParaRPr lang="en-US" dirty="0"/>
        </a:p>
      </dgm:t>
    </dgm:pt>
    <dgm:pt modelId="{D3B67823-B2C6-4E62-B7AE-6D00E53A6A3D}" type="parTrans" cxnId="{66DFF0BB-8445-4D83-96B8-EA44B3633FF0}">
      <dgm:prSet/>
      <dgm:spPr/>
      <dgm:t>
        <a:bodyPr/>
        <a:lstStyle/>
        <a:p>
          <a:endParaRPr lang="en-US"/>
        </a:p>
      </dgm:t>
    </dgm:pt>
    <dgm:pt modelId="{F2C9516C-53C8-4393-AA61-C86DCB3E5244}" type="sibTrans" cxnId="{66DFF0BB-8445-4D83-96B8-EA44B3633FF0}">
      <dgm:prSet/>
      <dgm:spPr/>
      <dgm:t>
        <a:bodyPr/>
        <a:lstStyle/>
        <a:p>
          <a:endParaRPr lang="en-US"/>
        </a:p>
      </dgm:t>
    </dgm:pt>
    <dgm:pt modelId="{61430AC1-442C-4CB9-97AC-86083C57D226}">
      <dgm:prSet phldrT="[Text]"/>
      <dgm:spPr/>
      <dgm:t>
        <a:bodyPr/>
        <a:lstStyle/>
        <a:p>
          <a:r>
            <a:rPr lang="en-US" dirty="0" smtClean="0"/>
            <a:t>Adaptive Memory Programming</a:t>
          </a:r>
          <a:endParaRPr lang="en-US" dirty="0"/>
        </a:p>
      </dgm:t>
    </dgm:pt>
    <dgm:pt modelId="{3C033EAB-86CE-4A0B-830F-4D6FDAC59711}" type="parTrans" cxnId="{6BFB9719-8D69-41EA-9212-A1F25D100E07}">
      <dgm:prSet/>
      <dgm:spPr/>
      <dgm:t>
        <a:bodyPr/>
        <a:lstStyle/>
        <a:p>
          <a:endParaRPr lang="en-US"/>
        </a:p>
      </dgm:t>
    </dgm:pt>
    <dgm:pt modelId="{AA887CB3-8602-419B-9032-8883EFECE873}" type="sibTrans" cxnId="{6BFB9719-8D69-41EA-9212-A1F25D100E07}">
      <dgm:prSet/>
      <dgm:spPr/>
      <dgm:t>
        <a:bodyPr/>
        <a:lstStyle/>
        <a:p>
          <a:endParaRPr lang="en-US"/>
        </a:p>
      </dgm:t>
    </dgm:pt>
    <dgm:pt modelId="{78A84305-DFBD-4FDB-BD51-E1F4C03B04C2}" type="pres">
      <dgm:prSet presAssocID="{CA3F8813-7DF8-4B5B-80C9-BE3D9E5AFD48}" presName="Name0" presStyleCnt="0">
        <dgm:presLayoutVars>
          <dgm:chPref val="1"/>
          <dgm:dir/>
          <dgm:animOne val="branch"/>
          <dgm:animLvl val="lvl"/>
          <dgm:resizeHandles/>
        </dgm:presLayoutVars>
      </dgm:prSet>
      <dgm:spPr/>
      <dgm:t>
        <a:bodyPr/>
        <a:lstStyle/>
        <a:p>
          <a:endParaRPr lang="en-US"/>
        </a:p>
      </dgm:t>
    </dgm:pt>
    <dgm:pt modelId="{BC2B148C-09A7-457C-BD2F-7BA6575B0085}" type="pres">
      <dgm:prSet presAssocID="{452849C3-CB25-4882-BB51-92886F06C566}" presName="vertOne" presStyleCnt="0"/>
      <dgm:spPr/>
    </dgm:pt>
    <dgm:pt modelId="{D633D7E2-473D-49A5-8462-86C5D586E8C7}" type="pres">
      <dgm:prSet presAssocID="{452849C3-CB25-4882-BB51-92886F06C566}" presName="txOne" presStyleLbl="node0" presStyleIdx="0" presStyleCnt="2" custScaleY="62415" custLinFactNeighborX="-301" custLinFactNeighborY="20284">
        <dgm:presLayoutVars>
          <dgm:chPref val="3"/>
        </dgm:presLayoutVars>
      </dgm:prSet>
      <dgm:spPr/>
      <dgm:t>
        <a:bodyPr/>
        <a:lstStyle/>
        <a:p>
          <a:endParaRPr lang="en-US"/>
        </a:p>
      </dgm:t>
    </dgm:pt>
    <dgm:pt modelId="{EDB15328-24BA-4027-858E-EFB51DFF9874}" type="pres">
      <dgm:prSet presAssocID="{452849C3-CB25-4882-BB51-92886F06C566}" presName="parTransOne" presStyleCnt="0"/>
      <dgm:spPr/>
    </dgm:pt>
    <dgm:pt modelId="{6726E743-5D3C-46DE-A67E-94EAFC5557F4}" type="pres">
      <dgm:prSet presAssocID="{452849C3-CB25-4882-BB51-92886F06C566}" presName="horzOne" presStyleCnt="0"/>
      <dgm:spPr/>
    </dgm:pt>
    <dgm:pt modelId="{98DDCF97-C69D-4414-A1D4-50F083E60B77}" type="pres">
      <dgm:prSet presAssocID="{987B8458-E538-4BF1-A058-96895EC53EBC}" presName="vertTwo" presStyleCnt="0"/>
      <dgm:spPr/>
    </dgm:pt>
    <dgm:pt modelId="{183C7479-BFB1-4B6F-996C-69ED60FC531B}" type="pres">
      <dgm:prSet presAssocID="{987B8458-E538-4BF1-A058-96895EC53EBC}" presName="txTwo" presStyleLbl="node2" presStyleIdx="0" presStyleCnt="6">
        <dgm:presLayoutVars>
          <dgm:chPref val="3"/>
        </dgm:presLayoutVars>
      </dgm:prSet>
      <dgm:spPr/>
      <dgm:t>
        <a:bodyPr/>
        <a:lstStyle/>
        <a:p>
          <a:endParaRPr lang="en-US"/>
        </a:p>
      </dgm:t>
    </dgm:pt>
    <dgm:pt modelId="{7DE74E14-0C02-4D28-B01F-1517D0699EC8}" type="pres">
      <dgm:prSet presAssocID="{987B8458-E538-4BF1-A058-96895EC53EBC}" presName="horzTwo" presStyleCnt="0"/>
      <dgm:spPr/>
    </dgm:pt>
    <dgm:pt modelId="{A861D3B0-767C-4102-8161-7E47350E33E4}" type="pres">
      <dgm:prSet presAssocID="{025FE3E2-86DD-4613-B626-B218EFFE4919}" presName="sibSpaceTwo" presStyleCnt="0"/>
      <dgm:spPr/>
    </dgm:pt>
    <dgm:pt modelId="{3DA81E2E-19CA-467B-BEAA-3AB63CBB0C9D}" type="pres">
      <dgm:prSet presAssocID="{10183BD1-8576-4415-8FB6-7234D213F02E}" presName="vertTwo" presStyleCnt="0"/>
      <dgm:spPr/>
    </dgm:pt>
    <dgm:pt modelId="{6758358F-6BAF-45F9-AADB-B448C1A24E60}" type="pres">
      <dgm:prSet presAssocID="{10183BD1-8576-4415-8FB6-7234D213F02E}" presName="txTwo" presStyleLbl="node2" presStyleIdx="1" presStyleCnt="6">
        <dgm:presLayoutVars>
          <dgm:chPref val="3"/>
        </dgm:presLayoutVars>
      </dgm:prSet>
      <dgm:spPr/>
      <dgm:t>
        <a:bodyPr/>
        <a:lstStyle/>
        <a:p>
          <a:endParaRPr lang="en-US"/>
        </a:p>
      </dgm:t>
    </dgm:pt>
    <dgm:pt modelId="{2A30C869-72C7-4604-ABCE-294EF16B971A}" type="pres">
      <dgm:prSet presAssocID="{10183BD1-8576-4415-8FB6-7234D213F02E}" presName="horzTwo" presStyleCnt="0"/>
      <dgm:spPr/>
    </dgm:pt>
    <dgm:pt modelId="{0A5E3B44-E051-49D9-825B-B1F37176A8FE}" type="pres">
      <dgm:prSet presAssocID="{F2C9516C-53C8-4393-AA61-C86DCB3E5244}" presName="sibSpaceTwo" presStyleCnt="0"/>
      <dgm:spPr/>
    </dgm:pt>
    <dgm:pt modelId="{4B958BEA-45B5-41C4-8F45-BAD752AB95AA}" type="pres">
      <dgm:prSet presAssocID="{159D1C4D-7FEE-4AC9-8125-ECB6FFDB9298}" presName="vertTwo" presStyleCnt="0"/>
      <dgm:spPr/>
    </dgm:pt>
    <dgm:pt modelId="{45D1679A-3B24-4A5A-B469-AC07E6492BA3}" type="pres">
      <dgm:prSet presAssocID="{159D1C4D-7FEE-4AC9-8125-ECB6FFDB9298}" presName="txTwo" presStyleLbl="node2" presStyleIdx="2" presStyleCnt="6">
        <dgm:presLayoutVars>
          <dgm:chPref val="3"/>
        </dgm:presLayoutVars>
      </dgm:prSet>
      <dgm:spPr/>
      <dgm:t>
        <a:bodyPr/>
        <a:lstStyle/>
        <a:p>
          <a:endParaRPr lang="en-US"/>
        </a:p>
      </dgm:t>
    </dgm:pt>
    <dgm:pt modelId="{C0BC5951-CF71-4ACF-A6BD-D35E470919EE}" type="pres">
      <dgm:prSet presAssocID="{159D1C4D-7FEE-4AC9-8125-ECB6FFDB9298}" presName="horzTwo" presStyleCnt="0"/>
      <dgm:spPr/>
    </dgm:pt>
    <dgm:pt modelId="{971842DC-792E-4630-95E5-A723129C027C}" type="pres">
      <dgm:prSet presAssocID="{0D0B5447-DB14-4864-8350-F91B1EA879B5}" presName="sibSpaceOne" presStyleCnt="0"/>
      <dgm:spPr/>
    </dgm:pt>
    <dgm:pt modelId="{1AF0AB5A-692D-457F-B11E-40F4E711505F}" type="pres">
      <dgm:prSet presAssocID="{E6466ED8-9262-438E-B267-C65DB5FACB6A}" presName="vertOne" presStyleCnt="0"/>
      <dgm:spPr/>
    </dgm:pt>
    <dgm:pt modelId="{758BEDBA-7F56-4A7F-BEF4-0AA4AAB660B9}" type="pres">
      <dgm:prSet presAssocID="{E6466ED8-9262-438E-B267-C65DB5FACB6A}" presName="txOne" presStyleLbl="node0" presStyleIdx="1" presStyleCnt="2" custScaleY="62400" custLinFactNeighborY="22585">
        <dgm:presLayoutVars>
          <dgm:chPref val="3"/>
        </dgm:presLayoutVars>
      </dgm:prSet>
      <dgm:spPr/>
      <dgm:t>
        <a:bodyPr/>
        <a:lstStyle/>
        <a:p>
          <a:endParaRPr lang="en-US"/>
        </a:p>
      </dgm:t>
    </dgm:pt>
    <dgm:pt modelId="{D6EB16EE-75F4-438A-9476-3F634915B68F}" type="pres">
      <dgm:prSet presAssocID="{E6466ED8-9262-438E-B267-C65DB5FACB6A}" presName="parTransOne" presStyleCnt="0"/>
      <dgm:spPr/>
    </dgm:pt>
    <dgm:pt modelId="{52BBBC97-150F-4017-A097-C130FF9331D7}" type="pres">
      <dgm:prSet presAssocID="{E6466ED8-9262-438E-B267-C65DB5FACB6A}" presName="horzOne" presStyleCnt="0"/>
      <dgm:spPr/>
    </dgm:pt>
    <dgm:pt modelId="{CBD9EF6C-EC83-4D29-8982-B726A3875C16}" type="pres">
      <dgm:prSet presAssocID="{6124AE7B-B06D-4A59-AE8A-D9BC4FAE6AF8}" presName="vertTwo" presStyleCnt="0"/>
      <dgm:spPr/>
    </dgm:pt>
    <dgm:pt modelId="{8D0FC099-438F-42DF-8DDD-D6D31C10D4B2}" type="pres">
      <dgm:prSet presAssocID="{6124AE7B-B06D-4A59-AE8A-D9BC4FAE6AF8}" presName="txTwo" presStyleLbl="node2" presStyleIdx="3" presStyleCnt="6">
        <dgm:presLayoutVars>
          <dgm:chPref val="3"/>
        </dgm:presLayoutVars>
      </dgm:prSet>
      <dgm:spPr/>
      <dgm:t>
        <a:bodyPr/>
        <a:lstStyle/>
        <a:p>
          <a:endParaRPr lang="en-US"/>
        </a:p>
      </dgm:t>
    </dgm:pt>
    <dgm:pt modelId="{336B572D-64FE-492C-9151-05241F00077D}" type="pres">
      <dgm:prSet presAssocID="{6124AE7B-B06D-4A59-AE8A-D9BC4FAE6AF8}" presName="horzTwo" presStyleCnt="0"/>
      <dgm:spPr/>
    </dgm:pt>
    <dgm:pt modelId="{EC43245B-9E2D-4457-8A36-A2C42CC129BC}" type="pres">
      <dgm:prSet presAssocID="{86C30B80-42FF-4838-88CD-A90B72C1D2C6}" presName="sibSpaceTwo" presStyleCnt="0"/>
      <dgm:spPr/>
    </dgm:pt>
    <dgm:pt modelId="{60896147-62EE-4FD5-8EE8-47AFFEDD8DBD}" type="pres">
      <dgm:prSet presAssocID="{C03E3789-BBF8-4AFB-9FE9-2A3411450399}" presName="vertTwo" presStyleCnt="0"/>
      <dgm:spPr/>
    </dgm:pt>
    <dgm:pt modelId="{588199C3-6317-4D8C-BF60-9C1E238BFD2D}" type="pres">
      <dgm:prSet presAssocID="{C03E3789-BBF8-4AFB-9FE9-2A3411450399}" presName="txTwo" presStyleLbl="node2" presStyleIdx="4" presStyleCnt="6">
        <dgm:presLayoutVars>
          <dgm:chPref val="3"/>
        </dgm:presLayoutVars>
      </dgm:prSet>
      <dgm:spPr/>
      <dgm:t>
        <a:bodyPr/>
        <a:lstStyle/>
        <a:p>
          <a:endParaRPr lang="en-US"/>
        </a:p>
      </dgm:t>
    </dgm:pt>
    <dgm:pt modelId="{2B0F4C74-8C4B-4485-9BC3-8E6D53F7A502}" type="pres">
      <dgm:prSet presAssocID="{C03E3789-BBF8-4AFB-9FE9-2A3411450399}" presName="horzTwo" presStyleCnt="0"/>
      <dgm:spPr/>
    </dgm:pt>
    <dgm:pt modelId="{EE7579A1-E2F8-4CFA-9BCA-6FBDEDBB9723}" type="pres">
      <dgm:prSet presAssocID="{F7A45408-9CF6-4B35-801D-C0B0ED2123AE}" presName="sibSpaceTwo" presStyleCnt="0"/>
      <dgm:spPr/>
    </dgm:pt>
    <dgm:pt modelId="{C7012088-8226-4A09-9CD3-B1CE534B1484}" type="pres">
      <dgm:prSet presAssocID="{61430AC1-442C-4CB9-97AC-86083C57D226}" presName="vertTwo" presStyleCnt="0"/>
      <dgm:spPr/>
    </dgm:pt>
    <dgm:pt modelId="{FAD31CAA-F3A4-4B86-8DC2-CE3E3CAEFEAE}" type="pres">
      <dgm:prSet presAssocID="{61430AC1-442C-4CB9-97AC-86083C57D226}" presName="txTwo" presStyleLbl="node2" presStyleIdx="5" presStyleCnt="6">
        <dgm:presLayoutVars>
          <dgm:chPref val="3"/>
        </dgm:presLayoutVars>
      </dgm:prSet>
      <dgm:spPr/>
      <dgm:t>
        <a:bodyPr/>
        <a:lstStyle/>
        <a:p>
          <a:endParaRPr lang="en-US"/>
        </a:p>
      </dgm:t>
    </dgm:pt>
    <dgm:pt modelId="{3ADE1669-A48F-4D6F-A8E3-78B249C7F6B5}" type="pres">
      <dgm:prSet presAssocID="{61430AC1-442C-4CB9-97AC-86083C57D226}" presName="horzTwo" presStyleCnt="0"/>
      <dgm:spPr/>
    </dgm:pt>
  </dgm:ptLst>
  <dgm:cxnLst>
    <dgm:cxn modelId="{64786287-B015-42E3-8F31-D83D6065295E}" type="presOf" srcId="{61430AC1-442C-4CB9-97AC-86083C57D226}" destId="{FAD31CAA-F3A4-4B86-8DC2-CE3E3CAEFEAE}" srcOrd="0" destOrd="0" presId="urn:microsoft.com/office/officeart/2005/8/layout/hierarchy4"/>
    <dgm:cxn modelId="{22173984-FBC5-4576-A83F-FFB397FF61F0}" srcId="{E6466ED8-9262-438E-B267-C65DB5FACB6A}" destId="{6124AE7B-B06D-4A59-AE8A-D9BC4FAE6AF8}" srcOrd="0" destOrd="0" parTransId="{6C98B1CD-DBD8-4956-8859-20A5C5F741F5}" sibTransId="{86C30B80-42FF-4838-88CD-A90B72C1D2C6}"/>
    <dgm:cxn modelId="{1C6DE77D-42A7-4FD8-B2D0-B12F4C083B7F}" srcId="{452849C3-CB25-4882-BB51-92886F06C566}" destId="{987B8458-E538-4BF1-A058-96895EC53EBC}" srcOrd="0" destOrd="0" parTransId="{B718228A-0EDB-4CCC-9774-E8ADFC85D424}" sibTransId="{025FE3E2-86DD-4613-B626-B218EFFE4919}"/>
    <dgm:cxn modelId="{37DADF90-0B78-4020-877C-1571693F4C6E}" srcId="{CA3F8813-7DF8-4B5B-80C9-BE3D9E5AFD48}" destId="{E6466ED8-9262-438E-B267-C65DB5FACB6A}" srcOrd="1" destOrd="0" parTransId="{E77C117C-0233-4931-806A-E61F8525822E}" sibTransId="{838CC376-8030-4A7A-8571-6554C01F9B2C}"/>
    <dgm:cxn modelId="{59277782-4726-40E2-B00A-CF9B6B708E2C}" type="presOf" srcId="{C03E3789-BBF8-4AFB-9FE9-2A3411450399}" destId="{588199C3-6317-4D8C-BF60-9C1E238BFD2D}" srcOrd="0" destOrd="0" presId="urn:microsoft.com/office/officeart/2005/8/layout/hierarchy4"/>
    <dgm:cxn modelId="{57706E87-314D-4070-A192-34488DCBCDB3}" type="presOf" srcId="{CA3F8813-7DF8-4B5B-80C9-BE3D9E5AFD48}" destId="{78A84305-DFBD-4FDB-BD51-E1F4C03B04C2}" srcOrd="0" destOrd="0" presId="urn:microsoft.com/office/officeart/2005/8/layout/hierarchy4"/>
    <dgm:cxn modelId="{EC6B863E-AD4B-4F30-AAB1-38B2EE5DBB09}" type="presOf" srcId="{E6466ED8-9262-438E-B267-C65DB5FACB6A}" destId="{758BEDBA-7F56-4A7F-BEF4-0AA4AAB660B9}" srcOrd="0" destOrd="0" presId="urn:microsoft.com/office/officeart/2005/8/layout/hierarchy4"/>
    <dgm:cxn modelId="{73B11D67-C2EF-41A1-97E5-3025BF8D15E6}" srcId="{E6466ED8-9262-438E-B267-C65DB5FACB6A}" destId="{C03E3789-BBF8-4AFB-9FE9-2A3411450399}" srcOrd="1" destOrd="0" parTransId="{491947E2-8AFA-4B1D-8C51-953C6EE938BC}" sibTransId="{F7A45408-9CF6-4B35-801D-C0B0ED2123AE}"/>
    <dgm:cxn modelId="{6EFC945C-C05D-495C-BFEE-0FC2FD88C234}" type="presOf" srcId="{159D1C4D-7FEE-4AC9-8125-ECB6FFDB9298}" destId="{45D1679A-3B24-4A5A-B469-AC07E6492BA3}" srcOrd="0" destOrd="0" presId="urn:microsoft.com/office/officeart/2005/8/layout/hierarchy4"/>
    <dgm:cxn modelId="{6284270F-3455-4224-8B7F-4208C2A3242F}" type="presOf" srcId="{6124AE7B-B06D-4A59-AE8A-D9BC4FAE6AF8}" destId="{8D0FC099-438F-42DF-8DDD-D6D31C10D4B2}" srcOrd="0" destOrd="0" presId="urn:microsoft.com/office/officeart/2005/8/layout/hierarchy4"/>
    <dgm:cxn modelId="{70EB4757-04AD-4951-A69B-2667DD70C300}" srcId="{452849C3-CB25-4882-BB51-92886F06C566}" destId="{159D1C4D-7FEE-4AC9-8125-ECB6FFDB9298}" srcOrd="2" destOrd="0" parTransId="{E18EE53E-5EB5-4E09-9B5D-549A53164510}" sibTransId="{24436E1C-30DC-4043-9F57-DD14E8BAD157}"/>
    <dgm:cxn modelId="{707B9AC0-0381-4DA4-8EBC-CD4C91B70DE4}" type="presOf" srcId="{987B8458-E538-4BF1-A058-96895EC53EBC}" destId="{183C7479-BFB1-4B6F-996C-69ED60FC531B}" srcOrd="0" destOrd="0" presId="urn:microsoft.com/office/officeart/2005/8/layout/hierarchy4"/>
    <dgm:cxn modelId="{AA40DA94-6099-45F5-AD74-5C4E0C30BD25}" type="presOf" srcId="{452849C3-CB25-4882-BB51-92886F06C566}" destId="{D633D7E2-473D-49A5-8462-86C5D586E8C7}" srcOrd="0" destOrd="0" presId="urn:microsoft.com/office/officeart/2005/8/layout/hierarchy4"/>
    <dgm:cxn modelId="{66DFF0BB-8445-4D83-96B8-EA44B3633FF0}" srcId="{452849C3-CB25-4882-BB51-92886F06C566}" destId="{10183BD1-8576-4415-8FB6-7234D213F02E}" srcOrd="1" destOrd="0" parTransId="{D3B67823-B2C6-4E62-B7AE-6D00E53A6A3D}" sibTransId="{F2C9516C-53C8-4393-AA61-C86DCB3E5244}"/>
    <dgm:cxn modelId="{6BFB9719-8D69-41EA-9212-A1F25D100E07}" srcId="{E6466ED8-9262-438E-B267-C65DB5FACB6A}" destId="{61430AC1-442C-4CB9-97AC-86083C57D226}" srcOrd="2" destOrd="0" parTransId="{3C033EAB-86CE-4A0B-830F-4D6FDAC59711}" sibTransId="{AA887CB3-8602-419B-9032-8883EFECE873}"/>
    <dgm:cxn modelId="{E4949051-6F50-4DFD-9C7C-6DC47E23A967}" srcId="{CA3F8813-7DF8-4B5B-80C9-BE3D9E5AFD48}" destId="{452849C3-CB25-4882-BB51-92886F06C566}" srcOrd="0" destOrd="0" parTransId="{7A472A28-AA78-4B14-A053-6C9FC63A0DEB}" sibTransId="{0D0B5447-DB14-4864-8350-F91B1EA879B5}"/>
    <dgm:cxn modelId="{1CF89D65-C95B-41DB-A1C8-94644689EE72}" type="presOf" srcId="{10183BD1-8576-4415-8FB6-7234D213F02E}" destId="{6758358F-6BAF-45F9-AADB-B448C1A24E60}" srcOrd="0" destOrd="0" presId="urn:microsoft.com/office/officeart/2005/8/layout/hierarchy4"/>
    <dgm:cxn modelId="{FCBCB456-1600-4516-8F1A-4A5C87B097B9}" type="presParOf" srcId="{78A84305-DFBD-4FDB-BD51-E1F4C03B04C2}" destId="{BC2B148C-09A7-457C-BD2F-7BA6575B0085}" srcOrd="0" destOrd="0" presId="urn:microsoft.com/office/officeart/2005/8/layout/hierarchy4"/>
    <dgm:cxn modelId="{85EFE284-1948-4AC3-A252-2AC48C59872D}" type="presParOf" srcId="{BC2B148C-09A7-457C-BD2F-7BA6575B0085}" destId="{D633D7E2-473D-49A5-8462-86C5D586E8C7}" srcOrd="0" destOrd="0" presId="urn:microsoft.com/office/officeart/2005/8/layout/hierarchy4"/>
    <dgm:cxn modelId="{1B502654-5875-452C-93F6-4C789133EC11}" type="presParOf" srcId="{BC2B148C-09A7-457C-BD2F-7BA6575B0085}" destId="{EDB15328-24BA-4027-858E-EFB51DFF9874}" srcOrd="1" destOrd="0" presId="urn:microsoft.com/office/officeart/2005/8/layout/hierarchy4"/>
    <dgm:cxn modelId="{1677F536-B8A6-4E39-991B-AD9391F20922}" type="presParOf" srcId="{BC2B148C-09A7-457C-BD2F-7BA6575B0085}" destId="{6726E743-5D3C-46DE-A67E-94EAFC5557F4}" srcOrd="2" destOrd="0" presId="urn:microsoft.com/office/officeart/2005/8/layout/hierarchy4"/>
    <dgm:cxn modelId="{A4384A6B-9A5A-4BA6-98E9-591DABF55E2A}" type="presParOf" srcId="{6726E743-5D3C-46DE-A67E-94EAFC5557F4}" destId="{98DDCF97-C69D-4414-A1D4-50F083E60B77}" srcOrd="0" destOrd="0" presId="urn:microsoft.com/office/officeart/2005/8/layout/hierarchy4"/>
    <dgm:cxn modelId="{0FA29631-693B-4237-ADD5-83062166D442}" type="presParOf" srcId="{98DDCF97-C69D-4414-A1D4-50F083E60B77}" destId="{183C7479-BFB1-4B6F-996C-69ED60FC531B}" srcOrd="0" destOrd="0" presId="urn:microsoft.com/office/officeart/2005/8/layout/hierarchy4"/>
    <dgm:cxn modelId="{982FD807-E5F5-45CE-A99F-605A4DB855DE}" type="presParOf" srcId="{98DDCF97-C69D-4414-A1D4-50F083E60B77}" destId="{7DE74E14-0C02-4D28-B01F-1517D0699EC8}" srcOrd="1" destOrd="0" presId="urn:microsoft.com/office/officeart/2005/8/layout/hierarchy4"/>
    <dgm:cxn modelId="{86991591-AB23-452C-B9C5-29FF3249AFD2}" type="presParOf" srcId="{6726E743-5D3C-46DE-A67E-94EAFC5557F4}" destId="{A861D3B0-767C-4102-8161-7E47350E33E4}" srcOrd="1" destOrd="0" presId="urn:microsoft.com/office/officeart/2005/8/layout/hierarchy4"/>
    <dgm:cxn modelId="{C01F1800-0DBF-4CE8-930F-F5009A80811C}" type="presParOf" srcId="{6726E743-5D3C-46DE-A67E-94EAFC5557F4}" destId="{3DA81E2E-19CA-467B-BEAA-3AB63CBB0C9D}" srcOrd="2" destOrd="0" presId="urn:microsoft.com/office/officeart/2005/8/layout/hierarchy4"/>
    <dgm:cxn modelId="{331176A0-4DD8-4B2D-AC3A-9C8AB1B5CB1F}" type="presParOf" srcId="{3DA81E2E-19CA-467B-BEAA-3AB63CBB0C9D}" destId="{6758358F-6BAF-45F9-AADB-B448C1A24E60}" srcOrd="0" destOrd="0" presId="urn:microsoft.com/office/officeart/2005/8/layout/hierarchy4"/>
    <dgm:cxn modelId="{8272FE30-1248-463E-A1DA-21B429D8AF94}" type="presParOf" srcId="{3DA81E2E-19CA-467B-BEAA-3AB63CBB0C9D}" destId="{2A30C869-72C7-4604-ABCE-294EF16B971A}" srcOrd="1" destOrd="0" presId="urn:microsoft.com/office/officeart/2005/8/layout/hierarchy4"/>
    <dgm:cxn modelId="{9B6733B6-0F58-453E-B3CC-CEDC23F23581}" type="presParOf" srcId="{6726E743-5D3C-46DE-A67E-94EAFC5557F4}" destId="{0A5E3B44-E051-49D9-825B-B1F37176A8FE}" srcOrd="3" destOrd="0" presId="urn:microsoft.com/office/officeart/2005/8/layout/hierarchy4"/>
    <dgm:cxn modelId="{A462F71C-6AF0-485F-A82E-4AAF506A3B79}" type="presParOf" srcId="{6726E743-5D3C-46DE-A67E-94EAFC5557F4}" destId="{4B958BEA-45B5-41C4-8F45-BAD752AB95AA}" srcOrd="4" destOrd="0" presId="urn:microsoft.com/office/officeart/2005/8/layout/hierarchy4"/>
    <dgm:cxn modelId="{74B47714-33A6-4BE0-99A2-5FCFECEFFE9E}" type="presParOf" srcId="{4B958BEA-45B5-41C4-8F45-BAD752AB95AA}" destId="{45D1679A-3B24-4A5A-B469-AC07E6492BA3}" srcOrd="0" destOrd="0" presId="urn:microsoft.com/office/officeart/2005/8/layout/hierarchy4"/>
    <dgm:cxn modelId="{FBF0A522-03D4-4838-82EB-F3B08114A85C}" type="presParOf" srcId="{4B958BEA-45B5-41C4-8F45-BAD752AB95AA}" destId="{C0BC5951-CF71-4ACF-A6BD-D35E470919EE}" srcOrd="1" destOrd="0" presId="urn:microsoft.com/office/officeart/2005/8/layout/hierarchy4"/>
    <dgm:cxn modelId="{60B0ADBE-BA39-47E4-B906-5A0DADA77A62}" type="presParOf" srcId="{78A84305-DFBD-4FDB-BD51-E1F4C03B04C2}" destId="{971842DC-792E-4630-95E5-A723129C027C}" srcOrd="1" destOrd="0" presId="urn:microsoft.com/office/officeart/2005/8/layout/hierarchy4"/>
    <dgm:cxn modelId="{1C5A5D09-8764-4064-B1B1-2DFF4F84AA83}" type="presParOf" srcId="{78A84305-DFBD-4FDB-BD51-E1F4C03B04C2}" destId="{1AF0AB5A-692D-457F-B11E-40F4E711505F}" srcOrd="2" destOrd="0" presId="urn:microsoft.com/office/officeart/2005/8/layout/hierarchy4"/>
    <dgm:cxn modelId="{6109DC10-C93F-44D0-894C-BB4CFE2D7532}" type="presParOf" srcId="{1AF0AB5A-692D-457F-B11E-40F4E711505F}" destId="{758BEDBA-7F56-4A7F-BEF4-0AA4AAB660B9}" srcOrd="0" destOrd="0" presId="urn:microsoft.com/office/officeart/2005/8/layout/hierarchy4"/>
    <dgm:cxn modelId="{BEE87FFF-2EE2-46E3-B953-6C7042A46A58}" type="presParOf" srcId="{1AF0AB5A-692D-457F-B11E-40F4E711505F}" destId="{D6EB16EE-75F4-438A-9476-3F634915B68F}" srcOrd="1" destOrd="0" presId="urn:microsoft.com/office/officeart/2005/8/layout/hierarchy4"/>
    <dgm:cxn modelId="{43D5A1B3-5736-4D35-AD03-6282225D22D6}" type="presParOf" srcId="{1AF0AB5A-692D-457F-B11E-40F4E711505F}" destId="{52BBBC97-150F-4017-A097-C130FF9331D7}" srcOrd="2" destOrd="0" presId="urn:microsoft.com/office/officeart/2005/8/layout/hierarchy4"/>
    <dgm:cxn modelId="{85411AA3-69B4-4720-9A94-F0991B5F1CD1}" type="presParOf" srcId="{52BBBC97-150F-4017-A097-C130FF9331D7}" destId="{CBD9EF6C-EC83-4D29-8982-B726A3875C16}" srcOrd="0" destOrd="0" presId="urn:microsoft.com/office/officeart/2005/8/layout/hierarchy4"/>
    <dgm:cxn modelId="{D2168347-840C-4394-8444-EB63DE8B6569}" type="presParOf" srcId="{CBD9EF6C-EC83-4D29-8982-B726A3875C16}" destId="{8D0FC099-438F-42DF-8DDD-D6D31C10D4B2}" srcOrd="0" destOrd="0" presId="urn:microsoft.com/office/officeart/2005/8/layout/hierarchy4"/>
    <dgm:cxn modelId="{EED0D4EE-9022-4990-8F97-9B56DA2595B8}" type="presParOf" srcId="{CBD9EF6C-EC83-4D29-8982-B726A3875C16}" destId="{336B572D-64FE-492C-9151-05241F00077D}" srcOrd="1" destOrd="0" presId="urn:microsoft.com/office/officeart/2005/8/layout/hierarchy4"/>
    <dgm:cxn modelId="{87F3D506-33ED-4347-8A39-771354184E68}" type="presParOf" srcId="{52BBBC97-150F-4017-A097-C130FF9331D7}" destId="{EC43245B-9E2D-4457-8A36-A2C42CC129BC}" srcOrd="1" destOrd="0" presId="urn:microsoft.com/office/officeart/2005/8/layout/hierarchy4"/>
    <dgm:cxn modelId="{ECACB95B-9D92-4F78-A7FD-915070F548EE}" type="presParOf" srcId="{52BBBC97-150F-4017-A097-C130FF9331D7}" destId="{60896147-62EE-4FD5-8EE8-47AFFEDD8DBD}" srcOrd="2" destOrd="0" presId="urn:microsoft.com/office/officeart/2005/8/layout/hierarchy4"/>
    <dgm:cxn modelId="{D0A04FCE-56A9-4546-B058-CCFBBA6BE578}" type="presParOf" srcId="{60896147-62EE-4FD5-8EE8-47AFFEDD8DBD}" destId="{588199C3-6317-4D8C-BF60-9C1E238BFD2D}" srcOrd="0" destOrd="0" presId="urn:microsoft.com/office/officeart/2005/8/layout/hierarchy4"/>
    <dgm:cxn modelId="{C243BE57-D1DC-4248-A06D-E631281216B4}" type="presParOf" srcId="{60896147-62EE-4FD5-8EE8-47AFFEDD8DBD}" destId="{2B0F4C74-8C4B-4485-9BC3-8E6D53F7A502}" srcOrd="1" destOrd="0" presId="urn:microsoft.com/office/officeart/2005/8/layout/hierarchy4"/>
    <dgm:cxn modelId="{B2366533-5FB9-4BDA-9E2A-2F575DBBD098}" type="presParOf" srcId="{52BBBC97-150F-4017-A097-C130FF9331D7}" destId="{EE7579A1-E2F8-4CFA-9BCA-6FBDEDBB9723}" srcOrd="3" destOrd="0" presId="urn:microsoft.com/office/officeart/2005/8/layout/hierarchy4"/>
    <dgm:cxn modelId="{619B1C7B-0081-43A7-8EC7-0D696209B694}" type="presParOf" srcId="{52BBBC97-150F-4017-A097-C130FF9331D7}" destId="{C7012088-8226-4A09-9CD3-B1CE534B1484}" srcOrd="4" destOrd="0" presId="urn:microsoft.com/office/officeart/2005/8/layout/hierarchy4"/>
    <dgm:cxn modelId="{4DB998A5-C1AE-44B1-8048-F63F0EF82F05}" type="presParOf" srcId="{C7012088-8226-4A09-9CD3-B1CE534B1484}" destId="{FAD31CAA-F3A4-4B86-8DC2-CE3E3CAEFEAE}" srcOrd="0" destOrd="0" presId="urn:microsoft.com/office/officeart/2005/8/layout/hierarchy4"/>
    <dgm:cxn modelId="{500CF4B6-E53A-4731-A8C2-B2947E4A19A4}" type="presParOf" srcId="{C7012088-8226-4A09-9CD3-B1CE534B1484}" destId="{3ADE1669-A48F-4D6F-A8E3-78B249C7F6B5}"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F07CC9-3EA1-4634-8712-D2F5AC56D5F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FCB2FDE-7774-4550-8BC4-A4BD894DE3ED}">
      <dgm:prSet phldrT="[Text]"/>
      <dgm:spPr/>
      <dgm:t>
        <a:bodyPr/>
        <a:lstStyle/>
        <a:p>
          <a:r>
            <a:rPr lang="en-US" dirty="0" smtClean="0"/>
            <a:t>Intensify </a:t>
          </a:r>
          <a:endParaRPr lang="en-US" dirty="0"/>
        </a:p>
      </dgm:t>
    </dgm:pt>
    <dgm:pt modelId="{7C9C8ABD-F309-4C7C-8CEF-4A7C5ADE4FD5}" type="parTrans" cxnId="{2F53F6BA-435D-449C-AAF2-4CDF4150547C}">
      <dgm:prSet/>
      <dgm:spPr/>
      <dgm:t>
        <a:bodyPr/>
        <a:lstStyle/>
        <a:p>
          <a:endParaRPr lang="en-US"/>
        </a:p>
      </dgm:t>
    </dgm:pt>
    <dgm:pt modelId="{3DCE11FC-F083-40DB-982A-2093BA2D56DF}" type="sibTrans" cxnId="{2F53F6BA-435D-449C-AAF2-4CDF4150547C}">
      <dgm:prSet/>
      <dgm:spPr/>
      <dgm:t>
        <a:bodyPr/>
        <a:lstStyle/>
        <a:p>
          <a:endParaRPr lang="en-US"/>
        </a:p>
      </dgm:t>
    </dgm:pt>
    <dgm:pt modelId="{40CB2E83-7E10-4BBF-ABF0-35EE24A20551}">
      <dgm:prSet phldrT="[Text]"/>
      <dgm:spPr/>
      <dgm:t>
        <a:bodyPr/>
        <a:lstStyle/>
        <a:p>
          <a:r>
            <a:rPr lang="en-US" dirty="0" smtClean="0"/>
            <a:t>to become stronger or more extreme; to become more intense</a:t>
          </a:r>
          <a:endParaRPr lang="en-US" dirty="0"/>
        </a:p>
      </dgm:t>
    </dgm:pt>
    <dgm:pt modelId="{F86144A3-159F-491B-ADC9-098A54EC575A}" type="parTrans" cxnId="{D3E5001C-E9E8-4395-A57F-CA58A4201BC4}">
      <dgm:prSet/>
      <dgm:spPr/>
      <dgm:t>
        <a:bodyPr/>
        <a:lstStyle/>
        <a:p>
          <a:endParaRPr lang="en-US"/>
        </a:p>
      </dgm:t>
    </dgm:pt>
    <dgm:pt modelId="{439DB8F6-8ECB-498F-AD44-A59171E2EA18}" type="sibTrans" cxnId="{D3E5001C-E9E8-4395-A57F-CA58A4201BC4}">
      <dgm:prSet/>
      <dgm:spPr/>
      <dgm:t>
        <a:bodyPr/>
        <a:lstStyle/>
        <a:p>
          <a:endParaRPr lang="en-US"/>
        </a:p>
      </dgm:t>
    </dgm:pt>
    <dgm:pt modelId="{2C88C0BB-D343-423C-BEF8-34C01F4732D3}">
      <dgm:prSet phldrT="[Text]"/>
      <dgm:spPr/>
      <dgm:t>
        <a:bodyPr/>
        <a:lstStyle/>
        <a:p>
          <a:r>
            <a:rPr lang="en-US" dirty="0" smtClean="0"/>
            <a:t>Diversify</a:t>
          </a:r>
          <a:endParaRPr lang="en-US" dirty="0"/>
        </a:p>
      </dgm:t>
    </dgm:pt>
    <dgm:pt modelId="{FE3AB305-1068-405B-85E5-DAE2E36722C8}" type="parTrans" cxnId="{6EF79CE4-18C6-4007-B8E6-17798F33F793}">
      <dgm:prSet/>
      <dgm:spPr/>
      <dgm:t>
        <a:bodyPr/>
        <a:lstStyle/>
        <a:p>
          <a:endParaRPr lang="en-US"/>
        </a:p>
      </dgm:t>
    </dgm:pt>
    <dgm:pt modelId="{E17F1E0D-61A5-4813-ADC2-5BA905E9FDBA}" type="sibTrans" cxnId="{6EF79CE4-18C6-4007-B8E6-17798F33F793}">
      <dgm:prSet/>
      <dgm:spPr/>
      <dgm:t>
        <a:bodyPr/>
        <a:lstStyle/>
        <a:p>
          <a:endParaRPr lang="en-US"/>
        </a:p>
      </dgm:t>
    </dgm:pt>
    <dgm:pt modelId="{11BA4C1D-8CC5-42B3-BAA8-B48F86D06ADC}">
      <dgm:prSet phldrT="[Text]"/>
      <dgm:spPr/>
      <dgm:t>
        <a:bodyPr/>
        <a:lstStyle/>
        <a:p>
          <a:r>
            <a:rPr lang="en-US" dirty="0" smtClean="0"/>
            <a:t>to change (something) so that it has more different kinds of people or things</a:t>
          </a:r>
          <a:endParaRPr lang="en-US" dirty="0"/>
        </a:p>
      </dgm:t>
    </dgm:pt>
    <dgm:pt modelId="{CFA4B7E1-520D-456A-8BD7-F130840B67B2}" type="parTrans" cxnId="{D15953BC-019D-41BA-8D55-BD5A02C88E2E}">
      <dgm:prSet/>
      <dgm:spPr/>
      <dgm:t>
        <a:bodyPr/>
        <a:lstStyle/>
        <a:p>
          <a:endParaRPr lang="en-US"/>
        </a:p>
      </dgm:t>
    </dgm:pt>
    <dgm:pt modelId="{AA5B505F-EFBA-4C3A-ABDF-32F68D9F9E1D}" type="sibTrans" cxnId="{D15953BC-019D-41BA-8D55-BD5A02C88E2E}">
      <dgm:prSet/>
      <dgm:spPr/>
      <dgm:t>
        <a:bodyPr/>
        <a:lstStyle/>
        <a:p>
          <a:endParaRPr lang="en-US"/>
        </a:p>
      </dgm:t>
    </dgm:pt>
    <dgm:pt modelId="{F83F511F-99DD-4A61-9C98-E28D1F1D4C28}" type="pres">
      <dgm:prSet presAssocID="{30F07CC9-3EA1-4634-8712-D2F5AC56D5FF}" presName="Name0" presStyleCnt="0">
        <dgm:presLayoutVars>
          <dgm:dir/>
          <dgm:animLvl val="lvl"/>
          <dgm:resizeHandles val="exact"/>
        </dgm:presLayoutVars>
      </dgm:prSet>
      <dgm:spPr/>
      <dgm:t>
        <a:bodyPr/>
        <a:lstStyle/>
        <a:p>
          <a:endParaRPr lang="en-US"/>
        </a:p>
      </dgm:t>
    </dgm:pt>
    <dgm:pt modelId="{7673A9B5-163F-4E3C-96CE-35FDECD1EA5A}" type="pres">
      <dgm:prSet presAssocID="{3FCB2FDE-7774-4550-8BC4-A4BD894DE3ED}" presName="composite" presStyleCnt="0"/>
      <dgm:spPr/>
    </dgm:pt>
    <dgm:pt modelId="{2728AAD9-BA39-45BB-9FD5-959855C687D4}" type="pres">
      <dgm:prSet presAssocID="{3FCB2FDE-7774-4550-8BC4-A4BD894DE3ED}" presName="parTx" presStyleLbl="alignNode1" presStyleIdx="0" presStyleCnt="2">
        <dgm:presLayoutVars>
          <dgm:chMax val="0"/>
          <dgm:chPref val="0"/>
          <dgm:bulletEnabled val="1"/>
        </dgm:presLayoutVars>
      </dgm:prSet>
      <dgm:spPr/>
      <dgm:t>
        <a:bodyPr/>
        <a:lstStyle/>
        <a:p>
          <a:endParaRPr lang="en-US"/>
        </a:p>
      </dgm:t>
    </dgm:pt>
    <dgm:pt modelId="{FB6ADB92-DA4C-4ACD-B0D8-F033B0091D8E}" type="pres">
      <dgm:prSet presAssocID="{3FCB2FDE-7774-4550-8BC4-A4BD894DE3ED}" presName="desTx" presStyleLbl="alignAccFollowNode1" presStyleIdx="0" presStyleCnt="2">
        <dgm:presLayoutVars>
          <dgm:bulletEnabled val="1"/>
        </dgm:presLayoutVars>
      </dgm:prSet>
      <dgm:spPr/>
      <dgm:t>
        <a:bodyPr/>
        <a:lstStyle/>
        <a:p>
          <a:endParaRPr lang="en-US"/>
        </a:p>
      </dgm:t>
    </dgm:pt>
    <dgm:pt modelId="{1EF3A8B3-7C1E-4898-A77E-5CBBBCF49764}" type="pres">
      <dgm:prSet presAssocID="{3DCE11FC-F083-40DB-982A-2093BA2D56DF}" presName="space" presStyleCnt="0"/>
      <dgm:spPr/>
    </dgm:pt>
    <dgm:pt modelId="{8606348C-4A56-4E98-84C9-95B7A6B14DA6}" type="pres">
      <dgm:prSet presAssocID="{2C88C0BB-D343-423C-BEF8-34C01F4732D3}" presName="composite" presStyleCnt="0"/>
      <dgm:spPr/>
    </dgm:pt>
    <dgm:pt modelId="{FFB4A8F8-8B2B-4607-923F-D44BAC3C4FE7}" type="pres">
      <dgm:prSet presAssocID="{2C88C0BB-D343-423C-BEF8-34C01F4732D3}" presName="parTx" presStyleLbl="alignNode1" presStyleIdx="1" presStyleCnt="2">
        <dgm:presLayoutVars>
          <dgm:chMax val="0"/>
          <dgm:chPref val="0"/>
          <dgm:bulletEnabled val="1"/>
        </dgm:presLayoutVars>
      </dgm:prSet>
      <dgm:spPr/>
      <dgm:t>
        <a:bodyPr/>
        <a:lstStyle/>
        <a:p>
          <a:endParaRPr lang="en-US"/>
        </a:p>
      </dgm:t>
    </dgm:pt>
    <dgm:pt modelId="{9E1CEB10-0747-4E32-9976-8616C62897E8}" type="pres">
      <dgm:prSet presAssocID="{2C88C0BB-D343-423C-BEF8-34C01F4732D3}" presName="desTx" presStyleLbl="alignAccFollowNode1" presStyleIdx="1" presStyleCnt="2">
        <dgm:presLayoutVars>
          <dgm:bulletEnabled val="1"/>
        </dgm:presLayoutVars>
      </dgm:prSet>
      <dgm:spPr/>
      <dgm:t>
        <a:bodyPr/>
        <a:lstStyle/>
        <a:p>
          <a:endParaRPr lang="en-US"/>
        </a:p>
      </dgm:t>
    </dgm:pt>
  </dgm:ptLst>
  <dgm:cxnLst>
    <dgm:cxn modelId="{5086B637-2567-4E32-9BD7-4762E95DD641}" type="presOf" srcId="{2C88C0BB-D343-423C-BEF8-34C01F4732D3}" destId="{FFB4A8F8-8B2B-4607-923F-D44BAC3C4FE7}" srcOrd="0" destOrd="0" presId="urn:microsoft.com/office/officeart/2005/8/layout/hList1"/>
    <dgm:cxn modelId="{1B2CDBEF-E9BD-4FAE-B88C-27556BEFFDF0}" type="presOf" srcId="{11BA4C1D-8CC5-42B3-BAA8-B48F86D06ADC}" destId="{9E1CEB10-0747-4E32-9976-8616C62897E8}" srcOrd="0" destOrd="0" presId="urn:microsoft.com/office/officeart/2005/8/layout/hList1"/>
    <dgm:cxn modelId="{6EF79CE4-18C6-4007-B8E6-17798F33F793}" srcId="{30F07CC9-3EA1-4634-8712-D2F5AC56D5FF}" destId="{2C88C0BB-D343-423C-BEF8-34C01F4732D3}" srcOrd="1" destOrd="0" parTransId="{FE3AB305-1068-405B-85E5-DAE2E36722C8}" sibTransId="{E17F1E0D-61A5-4813-ADC2-5BA905E9FDBA}"/>
    <dgm:cxn modelId="{84734BAA-4E50-4B15-B4AA-411E2215E07C}" type="presOf" srcId="{40CB2E83-7E10-4BBF-ABF0-35EE24A20551}" destId="{FB6ADB92-DA4C-4ACD-B0D8-F033B0091D8E}" srcOrd="0" destOrd="0" presId="urn:microsoft.com/office/officeart/2005/8/layout/hList1"/>
    <dgm:cxn modelId="{E7EA8CBA-44AB-4D21-B6C4-8DB1AB597C1F}" type="presOf" srcId="{30F07CC9-3EA1-4634-8712-D2F5AC56D5FF}" destId="{F83F511F-99DD-4A61-9C98-E28D1F1D4C28}" srcOrd="0" destOrd="0" presId="urn:microsoft.com/office/officeart/2005/8/layout/hList1"/>
    <dgm:cxn modelId="{D3E5001C-E9E8-4395-A57F-CA58A4201BC4}" srcId="{3FCB2FDE-7774-4550-8BC4-A4BD894DE3ED}" destId="{40CB2E83-7E10-4BBF-ABF0-35EE24A20551}" srcOrd="0" destOrd="0" parTransId="{F86144A3-159F-491B-ADC9-098A54EC575A}" sibTransId="{439DB8F6-8ECB-498F-AD44-A59171E2EA18}"/>
    <dgm:cxn modelId="{2F53F6BA-435D-449C-AAF2-4CDF4150547C}" srcId="{30F07CC9-3EA1-4634-8712-D2F5AC56D5FF}" destId="{3FCB2FDE-7774-4550-8BC4-A4BD894DE3ED}" srcOrd="0" destOrd="0" parTransId="{7C9C8ABD-F309-4C7C-8CEF-4A7C5ADE4FD5}" sibTransId="{3DCE11FC-F083-40DB-982A-2093BA2D56DF}"/>
    <dgm:cxn modelId="{D15953BC-019D-41BA-8D55-BD5A02C88E2E}" srcId="{2C88C0BB-D343-423C-BEF8-34C01F4732D3}" destId="{11BA4C1D-8CC5-42B3-BAA8-B48F86D06ADC}" srcOrd="0" destOrd="0" parTransId="{CFA4B7E1-520D-456A-8BD7-F130840B67B2}" sibTransId="{AA5B505F-EFBA-4C3A-ABDF-32F68D9F9E1D}"/>
    <dgm:cxn modelId="{6EB40551-E83B-49AD-AEBF-46E1578D201D}" type="presOf" srcId="{3FCB2FDE-7774-4550-8BC4-A4BD894DE3ED}" destId="{2728AAD9-BA39-45BB-9FD5-959855C687D4}" srcOrd="0" destOrd="0" presId="urn:microsoft.com/office/officeart/2005/8/layout/hList1"/>
    <dgm:cxn modelId="{6859275A-CC56-414E-BBB1-23E5705023E3}" type="presParOf" srcId="{F83F511F-99DD-4A61-9C98-E28D1F1D4C28}" destId="{7673A9B5-163F-4E3C-96CE-35FDECD1EA5A}" srcOrd="0" destOrd="0" presId="urn:microsoft.com/office/officeart/2005/8/layout/hList1"/>
    <dgm:cxn modelId="{F34137EF-872A-4D04-A1B2-6D9483366098}" type="presParOf" srcId="{7673A9B5-163F-4E3C-96CE-35FDECD1EA5A}" destId="{2728AAD9-BA39-45BB-9FD5-959855C687D4}" srcOrd="0" destOrd="0" presId="urn:microsoft.com/office/officeart/2005/8/layout/hList1"/>
    <dgm:cxn modelId="{FC29C265-A6CE-4958-8600-EF62B0124D5A}" type="presParOf" srcId="{7673A9B5-163F-4E3C-96CE-35FDECD1EA5A}" destId="{FB6ADB92-DA4C-4ACD-B0D8-F033B0091D8E}" srcOrd="1" destOrd="0" presId="urn:microsoft.com/office/officeart/2005/8/layout/hList1"/>
    <dgm:cxn modelId="{E1975B0B-1550-4B5D-B232-9AD7AD0C282C}" type="presParOf" srcId="{F83F511F-99DD-4A61-9C98-E28D1F1D4C28}" destId="{1EF3A8B3-7C1E-4898-A77E-5CBBBCF49764}" srcOrd="1" destOrd="0" presId="urn:microsoft.com/office/officeart/2005/8/layout/hList1"/>
    <dgm:cxn modelId="{3E84990E-C296-4D80-AE8E-8BAB597DC47C}" type="presParOf" srcId="{F83F511F-99DD-4A61-9C98-E28D1F1D4C28}" destId="{8606348C-4A56-4E98-84C9-95B7A6B14DA6}" srcOrd="2" destOrd="0" presId="urn:microsoft.com/office/officeart/2005/8/layout/hList1"/>
    <dgm:cxn modelId="{B3E96500-2BD2-43D8-8056-227F3224A55A}" type="presParOf" srcId="{8606348C-4A56-4E98-84C9-95B7A6B14DA6}" destId="{FFB4A8F8-8B2B-4607-923F-D44BAC3C4FE7}" srcOrd="0" destOrd="0" presId="urn:microsoft.com/office/officeart/2005/8/layout/hList1"/>
    <dgm:cxn modelId="{00819A57-A433-4727-AB6E-F8FFA63C3DEC}" type="presParOf" srcId="{8606348C-4A56-4E98-84C9-95B7A6B14DA6}" destId="{9E1CEB10-0747-4E32-9976-8616C62897E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3D7E2-473D-49A5-8462-86C5D586E8C7}">
      <dsp:nvSpPr>
        <dsp:cNvPr id="0" name=""/>
        <dsp:cNvSpPr/>
      </dsp:nvSpPr>
      <dsp:spPr>
        <a:xfrm>
          <a:off x="0" y="43851"/>
          <a:ext cx="2894427" cy="79778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Nature</a:t>
          </a:r>
          <a:endParaRPr lang="en-US" sz="2500" kern="1200" dirty="0"/>
        </a:p>
      </dsp:txBody>
      <dsp:txXfrm>
        <a:off x="23366" y="67217"/>
        <a:ext cx="2847695" cy="751049"/>
      </dsp:txXfrm>
    </dsp:sp>
    <dsp:sp modelId="{07B90BB8-058F-4544-85BA-CC1A0E5AB7AF}">
      <dsp:nvSpPr>
        <dsp:cNvPr id="0" name=""/>
        <dsp:cNvSpPr/>
      </dsp:nvSpPr>
      <dsp:spPr>
        <a:xfrm>
          <a:off x="2071" y="1010297"/>
          <a:ext cx="1388880" cy="169950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Genetic Algorithms</a:t>
          </a:r>
          <a:endParaRPr lang="en-US" sz="1700" kern="1200" dirty="0"/>
        </a:p>
      </dsp:txBody>
      <dsp:txXfrm>
        <a:off x="42750" y="1050976"/>
        <a:ext cx="1307522" cy="1618147"/>
      </dsp:txXfrm>
    </dsp:sp>
    <dsp:sp modelId="{B2FA3627-613F-4858-8134-CBECBCC08C9F}">
      <dsp:nvSpPr>
        <dsp:cNvPr id="0" name=""/>
        <dsp:cNvSpPr/>
      </dsp:nvSpPr>
      <dsp:spPr>
        <a:xfrm>
          <a:off x="1507618" y="1010297"/>
          <a:ext cx="1388880" cy="169950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Ant Colony Optimization</a:t>
          </a:r>
          <a:endParaRPr lang="en-US" sz="1700" kern="1200" dirty="0"/>
        </a:p>
      </dsp:txBody>
      <dsp:txXfrm>
        <a:off x="1548297" y="1050976"/>
        <a:ext cx="1307522" cy="1618147"/>
      </dsp:txXfrm>
    </dsp:sp>
    <dsp:sp modelId="{2A061A09-520A-4121-B7C4-8FE76CC6837D}">
      <dsp:nvSpPr>
        <dsp:cNvPr id="0" name=""/>
        <dsp:cNvSpPr/>
      </dsp:nvSpPr>
      <dsp:spPr>
        <a:xfrm>
          <a:off x="3129831" y="43875"/>
          <a:ext cx="2894427" cy="79543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Non-nature</a:t>
          </a:r>
          <a:endParaRPr lang="en-US" sz="2500" kern="1200" dirty="0"/>
        </a:p>
      </dsp:txBody>
      <dsp:txXfrm>
        <a:off x="3153129" y="67173"/>
        <a:ext cx="2847831" cy="748840"/>
      </dsp:txXfrm>
    </dsp:sp>
    <dsp:sp modelId="{5229DBB6-0B72-4835-B01E-F2BE8E603BEA}">
      <dsp:nvSpPr>
        <dsp:cNvPr id="0" name=""/>
        <dsp:cNvSpPr/>
      </dsp:nvSpPr>
      <dsp:spPr>
        <a:xfrm>
          <a:off x="3129831" y="1007951"/>
          <a:ext cx="1388880" cy="169950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Tabu</a:t>
          </a:r>
          <a:r>
            <a:rPr lang="en-US" sz="1700" kern="1200" dirty="0" smtClean="0"/>
            <a:t> Search</a:t>
          </a:r>
          <a:endParaRPr lang="en-US" sz="1700" kern="1200" dirty="0"/>
        </a:p>
      </dsp:txBody>
      <dsp:txXfrm>
        <a:off x="3170510" y="1048630"/>
        <a:ext cx="1307522" cy="1618147"/>
      </dsp:txXfrm>
    </dsp:sp>
    <dsp:sp modelId="{F610907E-245A-4D51-A2A5-C2D6D60F4A7A}">
      <dsp:nvSpPr>
        <dsp:cNvPr id="0" name=""/>
        <dsp:cNvSpPr/>
      </dsp:nvSpPr>
      <dsp:spPr>
        <a:xfrm>
          <a:off x="4635378" y="1007951"/>
          <a:ext cx="1388880" cy="169950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Iterated Local Search</a:t>
          </a:r>
          <a:endParaRPr lang="en-US" sz="1700" kern="1200" dirty="0"/>
        </a:p>
      </dsp:txBody>
      <dsp:txXfrm>
        <a:off x="4676057" y="1048630"/>
        <a:ext cx="1307522" cy="1618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3D7E2-473D-49A5-8462-86C5D586E8C7}">
      <dsp:nvSpPr>
        <dsp:cNvPr id="0" name=""/>
        <dsp:cNvSpPr/>
      </dsp:nvSpPr>
      <dsp:spPr>
        <a:xfrm>
          <a:off x="0" y="40486"/>
          <a:ext cx="2894427" cy="96656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Static objective</a:t>
          </a:r>
          <a:endParaRPr lang="en-US" sz="2700" kern="1200" dirty="0"/>
        </a:p>
      </dsp:txBody>
      <dsp:txXfrm>
        <a:off x="28310" y="68796"/>
        <a:ext cx="2837807" cy="909947"/>
      </dsp:txXfrm>
    </dsp:sp>
    <dsp:sp modelId="{183C7479-BFB1-4B6F-996C-69ED60FC531B}">
      <dsp:nvSpPr>
        <dsp:cNvPr id="0" name=""/>
        <dsp:cNvSpPr/>
      </dsp:nvSpPr>
      <dsp:spPr>
        <a:xfrm>
          <a:off x="2071" y="1160742"/>
          <a:ext cx="138888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Tabu</a:t>
          </a:r>
          <a:r>
            <a:rPr lang="en-US" sz="2600" kern="1200" dirty="0" smtClean="0"/>
            <a:t> Search</a:t>
          </a:r>
          <a:endParaRPr lang="en-US" sz="2600" kern="1200" dirty="0"/>
        </a:p>
      </dsp:txBody>
      <dsp:txXfrm>
        <a:off x="42750" y="1201421"/>
        <a:ext cx="1307522" cy="1467256"/>
      </dsp:txXfrm>
    </dsp:sp>
    <dsp:sp modelId="{0A56819F-397C-4DD3-96B7-8B96EA29F18F}">
      <dsp:nvSpPr>
        <dsp:cNvPr id="0" name=""/>
        <dsp:cNvSpPr/>
      </dsp:nvSpPr>
      <dsp:spPr>
        <a:xfrm>
          <a:off x="1507618" y="1160742"/>
          <a:ext cx="138888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Iterated Local Search</a:t>
          </a:r>
          <a:endParaRPr lang="en-US" sz="2600" kern="1200" dirty="0"/>
        </a:p>
      </dsp:txBody>
      <dsp:txXfrm>
        <a:off x="1548297" y="1201421"/>
        <a:ext cx="1307522" cy="1467256"/>
      </dsp:txXfrm>
    </dsp:sp>
    <dsp:sp modelId="{758BEDBA-7F56-4A7F-BEF4-0AA4AAB660B9}">
      <dsp:nvSpPr>
        <dsp:cNvPr id="0" name=""/>
        <dsp:cNvSpPr/>
      </dsp:nvSpPr>
      <dsp:spPr>
        <a:xfrm>
          <a:off x="3129831" y="44922"/>
          <a:ext cx="2894427" cy="96633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Dynamic objective</a:t>
          </a:r>
          <a:endParaRPr lang="en-US" sz="2700" kern="1200" dirty="0"/>
        </a:p>
      </dsp:txBody>
      <dsp:txXfrm>
        <a:off x="3158134" y="73225"/>
        <a:ext cx="2837821" cy="909729"/>
      </dsp:txXfrm>
    </dsp:sp>
    <dsp:sp modelId="{8D0FC099-438F-42DF-8DDD-D6D31C10D4B2}">
      <dsp:nvSpPr>
        <dsp:cNvPr id="0" name=""/>
        <dsp:cNvSpPr/>
      </dsp:nvSpPr>
      <dsp:spPr>
        <a:xfrm>
          <a:off x="3129831" y="1160510"/>
          <a:ext cx="138888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Guided Local Search</a:t>
          </a:r>
          <a:endParaRPr lang="en-US" sz="2600" kern="1200" dirty="0"/>
        </a:p>
      </dsp:txBody>
      <dsp:txXfrm>
        <a:off x="3170510" y="1201189"/>
        <a:ext cx="1307522" cy="1467256"/>
      </dsp:txXfrm>
    </dsp:sp>
    <dsp:sp modelId="{0183C295-55C6-498D-8471-10085271C40A}">
      <dsp:nvSpPr>
        <dsp:cNvPr id="0" name=""/>
        <dsp:cNvSpPr/>
      </dsp:nvSpPr>
      <dsp:spPr>
        <a:xfrm>
          <a:off x="4635378" y="1160510"/>
          <a:ext cx="138888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t>
          </a:r>
          <a:endParaRPr lang="en-US" sz="2600" kern="1200" dirty="0"/>
        </a:p>
      </dsp:txBody>
      <dsp:txXfrm>
        <a:off x="4676057" y="1201189"/>
        <a:ext cx="1307522" cy="1467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3D7E2-473D-49A5-8462-86C5D586E8C7}">
      <dsp:nvSpPr>
        <dsp:cNvPr id="0" name=""/>
        <dsp:cNvSpPr/>
      </dsp:nvSpPr>
      <dsp:spPr>
        <a:xfrm>
          <a:off x="0" y="40486"/>
          <a:ext cx="2314929" cy="96656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Using memory</a:t>
          </a:r>
          <a:endParaRPr lang="en-US" sz="2200" kern="1200" dirty="0"/>
        </a:p>
      </dsp:txBody>
      <dsp:txXfrm>
        <a:off x="28310" y="68796"/>
        <a:ext cx="2258309" cy="909947"/>
      </dsp:txXfrm>
    </dsp:sp>
    <dsp:sp modelId="{183C7479-BFB1-4B6F-996C-69ED60FC531B}">
      <dsp:nvSpPr>
        <dsp:cNvPr id="0" name=""/>
        <dsp:cNvSpPr/>
      </dsp:nvSpPr>
      <dsp:spPr>
        <a:xfrm>
          <a:off x="2868" y="1160742"/>
          <a:ext cx="111081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Tabu Search</a:t>
          </a:r>
        </a:p>
      </dsp:txBody>
      <dsp:txXfrm>
        <a:off x="35403" y="1193277"/>
        <a:ext cx="1045740" cy="1483544"/>
      </dsp:txXfrm>
    </dsp:sp>
    <dsp:sp modelId="{45D1679A-3B24-4A5A-B469-AC07E6492BA3}">
      <dsp:nvSpPr>
        <dsp:cNvPr id="0" name=""/>
        <dsp:cNvSpPr/>
      </dsp:nvSpPr>
      <dsp:spPr>
        <a:xfrm>
          <a:off x="1206987" y="1160742"/>
          <a:ext cx="111081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Ant Colony Optimization</a:t>
          </a:r>
        </a:p>
      </dsp:txBody>
      <dsp:txXfrm>
        <a:off x="1239522" y="1193277"/>
        <a:ext cx="1045740" cy="1483544"/>
      </dsp:txXfrm>
    </dsp:sp>
    <dsp:sp modelId="{758BEDBA-7F56-4A7F-BEF4-0AA4AAB660B9}">
      <dsp:nvSpPr>
        <dsp:cNvPr id="0" name=""/>
        <dsp:cNvSpPr/>
      </dsp:nvSpPr>
      <dsp:spPr>
        <a:xfrm>
          <a:off x="2504414" y="44922"/>
          <a:ext cx="3519047" cy="96633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Memory-less </a:t>
          </a:r>
        </a:p>
        <a:p>
          <a:pPr lvl="0" algn="ctr" defTabSz="977900">
            <a:lnSpc>
              <a:spcPct val="90000"/>
            </a:lnSpc>
            <a:spcBef>
              <a:spcPct val="0"/>
            </a:spcBef>
            <a:spcAft>
              <a:spcPct val="35000"/>
            </a:spcAft>
          </a:pPr>
          <a:r>
            <a:rPr lang="en-US" sz="2200" kern="1200" dirty="0" smtClean="0"/>
            <a:t>(“Markov” property)</a:t>
          </a:r>
          <a:endParaRPr lang="en-US" sz="2200" kern="1200" dirty="0"/>
        </a:p>
      </dsp:txBody>
      <dsp:txXfrm>
        <a:off x="2532717" y="73225"/>
        <a:ext cx="3462441" cy="909729"/>
      </dsp:txXfrm>
    </dsp:sp>
    <dsp:sp modelId="{8D0FC099-438F-42DF-8DDD-D6D31C10D4B2}">
      <dsp:nvSpPr>
        <dsp:cNvPr id="0" name=""/>
        <dsp:cNvSpPr/>
      </dsp:nvSpPr>
      <dsp:spPr>
        <a:xfrm>
          <a:off x="2504414" y="1160510"/>
          <a:ext cx="111081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Simulated Annealing</a:t>
          </a:r>
          <a:endParaRPr lang="en-US" sz="1400" kern="1200" dirty="0"/>
        </a:p>
      </dsp:txBody>
      <dsp:txXfrm>
        <a:off x="2536949" y="1193045"/>
        <a:ext cx="1045740" cy="1483544"/>
      </dsp:txXfrm>
    </dsp:sp>
    <dsp:sp modelId="{AF23A3D0-CE7C-42F9-9B9B-B418795CF9C6}">
      <dsp:nvSpPr>
        <dsp:cNvPr id="0" name=""/>
        <dsp:cNvSpPr/>
      </dsp:nvSpPr>
      <dsp:spPr>
        <a:xfrm>
          <a:off x="3708532" y="1160510"/>
          <a:ext cx="111081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GRASP</a:t>
          </a:r>
          <a:endParaRPr lang="en-US" sz="1400" kern="1200" dirty="0"/>
        </a:p>
      </dsp:txBody>
      <dsp:txXfrm>
        <a:off x="3741067" y="1193045"/>
        <a:ext cx="1045740" cy="1483544"/>
      </dsp:txXfrm>
    </dsp:sp>
    <dsp:sp modelId="{588199C3-6317-4D8C-BF60-9C1E238BFD2D}">
      <dsp:nvSpPr>
        <dsp:cNvPr id="0" name=""/>
        <dsp:cNvSpPr/>
      </dsp:nvSpPr>
      <dsp:spPr>
        <a:xfrm>
          <a:off x="4912651" y="1160510"/>
          <a:ext cx="111081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t>Most NLP local optimization algorithms</a:t>
          </a:r>
          <a:endParaRPr lang="en-US" sz="1400" kern="1200" dirty="0"/>
        </a:p>
      </dsp:txBody>
      <dsp:txXfrm>
        <a:off x="4945186" y="1193045"/>
        <a:ext cx="1045740" cy="14835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3D7E2-473D-49A5-8462-86C5D586E8C7}">
      <dsp:nvSpPr>
        <dsp:cNvPr id="0" name=""/>
        <dsp:cNvSpPr/>
      </dsp:nvSpPr>
      <dsp:spPr>
        <a:xfrm>
          <a:off x="0" y="40486"/>
          <a:ext cx="2777761" cy="96656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One neighborhood</a:t>
          </a:r>
          <a:endParaRPr lang="en-US" sz="2500" kern="1200" dirty="0"/>
        </a:p>
      </dsp:txBody>
      <dsp:txXfrm>
        <a:off x="28310" y="68796"/>
        <a:ext cx="2721141" cy="909947"/>
      </dsp:txXfrm>
    </dsp:sp>
    <dsp:sp modelId="{183C7479-BFB1-4B6F-996C-69ED60FC531B}">
      <dsp:nvSpPr>
        <dsp:cNvPr id="0" name=""/>
        <dsp:cNvSpPr/>
      </dsp:nvSpPr>
      <dsp:spPr>
        <a:xfrm>
          <a:off x="2071" y="1160742"/>
          <a:ext cx="2777761"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Most algorithms</a:t>
          </a:r>
        </a:p>
      </dsp:txBody>
      <dsp:txXfrm>
        <a:off x="47428" y="1206099"/>
        <a:ext cx="2687047" cy="1457900"/>
      </dsp:txXfrm>
    </dsp:sp>
    <dsp:sp modelId="{758BEDBA-7F56-4A7F-BEF4-0AA4AAB660B9}">
      <dsp:nvSpPr>
        <dsp:cNvPr id="0" name=""/>
        <dsp:cNvSpPr/>
      </dsp:nvSpPr>
      <dsp:spPr>
        <a:xfrm>
          <a:off x="3246497" y="44922"/>
          <a:ext cx="2777761" cy="96633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Multiple neighborhoods</a:t>
          </a:r>
          <a:endParaRPr lang="en-US" sz="2500" kern="1200" dirty="0"/>
        </a:p>
      </dsp:txBody>
      <dsp:txXfrm>
        <a:off x="3274800" y="73225"/>
        <a:ext cx="2721155" cy="909729"/>
      </dsp:txXfrm>
    </dsp:sp>
    <dsp:sp modelId="{8D0FC099-438F-42DF-8DDD-D6D31C10D4B2}">
      <dsp:nvSpPr>
        <dsp:cNvPr id="0" name=""/>
        <dsp:cNvSpPr/>
      </dsp:nvSpPr>
      <dsp:spPr>
        <a:xfrm>
          <a:off x="3246497" y="1160510"/>
          <a:ext cx="2777761"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Variable Neighborhood Search</a:t>
          </a:r>
          <a:endParaRPr lang="en-US" sz="2500" kern="1200" dirty="0"/>
        </a:p>
      </dsp:txBody>
      <dsp:txXfrm>
        <a:off x="3291854" y="1205867"/>
        <a:ext cx="2687047" cy="1457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3D7E2-473D-49A5-8462-86C5D586E8C7}">
      <dsp:nvSpPr>
        <dsp:cNvPr id="0" name=""/>
        <dsp:cNvSpPr/>
      </dsp:nvSpPr>
      <dsp:spPr>
        <a:xfrm>
          <a:off x="0" y="40486"/>
          <a:ext cx="2931762" cy="96656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(single) Trajectory methods</a:t>
          </a:r>
          <a:endParaRPr lang="en-US" sz="2500" kern="1200" dirty="0"/>
        </a:p>
      </dsp:txBody>
      <dsp:txXfrm>
        <a:off x="28310" y="68796"/>
        <a:ext cx="2875142" cy="909947"/>
      </dsp:txXfrm>
    </dsp:sp>
    <dsp:sp modelId="{183C7479-BFB1-4B6F-996C-69ED60FC531B}">
      <dsp:nvSpPr>
        <dsp:cNvPr id="0" name=""/>
        <dsp:cNvSpPr/>
      </dsp:nvSpPr>
      <dsp:spPr>
        <a:xfrm>
          <a:off x="3666" y="1160742"/>
          <a:ext cx="92543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Tabu Search</a:t>
          </a:r>
        </a:p>
      </dsp:txBody>
      <dsp:txXfrm>
        <a:off x="30771" y="1187847"/>
        <a:ext cx="871220" cy="1494404"/>
      </dsp:txXfrm>
    </dsp:sp>
    <dsp:sp modelId="{6758358F-6BAF-45F9-AADB-B448C1A24E60}">
      <dsp:nvSpPr>
        <dsp:cNvPr id="0" name=""/>
        <dsp:cNvSpPr/>
      </dsp:nvSpPr>
      <dsp:spPr>
        <a:xfrm>
          <a:off x="1006832" y="1160742"/>
          <a:ext cx="92543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smtClean="0"/>
            <a:t>Simulated Annealing</a:t>
          </a:r>
          <a:endParaRPr lang="en-US" sz="1100" kern="1200" dirty="0"/>
        </a:p>
      </dsp:txBody>
      <dsp:txXfrm>
        <a:off x="1033937" y="1187847"/>
        <a:ext cx="871220" cy="1494404"/>
      </dsp:txXfrm>
    </dsp:sp>
    <dsp:sp modelId="{45D1679A-3B24-4A5A-B469-AC07E6492BA3}">
      <dsp:nvSpPr>
        <dsp:cNvPr id="0" name=""/>
        <dsp:cNvSpPr/>
      </dsp:nvSpPr>
      <dsp:spPr>
        <a:xfrm>
          <a:off x="2009999" y="1160742"/>
          <a:ext cx="92543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Iterated Local Search</a:t>
          </a:r>
        </a:p>
      </dsp:txBody>
      <dsp:txXfrm>
        <a:off x="2037104" y="1187847"/>
        <a:ext cx="871220" cy="1494404"/>
      </dsp:txXfrm>
    </dsp:sp>
    <dsp:sp modelId="{758BEDBA-7F56-4A7F-BEF4-0AA4AAB660B9}">
      <dsp:nvSpPr>
        <dsp:cNvPr id="0" name=""/>
        <dsp:cNvSpPr/>
      </dsp:nvSpPr>
      <dsp:spPr>
        <a:xfrm>
          <a:off x="3090901" y="44922"/>
          <a:ext cx="2931762" cy="96633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Population-based methods</a:t>
          </a:r>
          <a:endParaRPr lang="en-US" sz="2500" kern="1200" dirty="0"/>
        </a:p>
      </dsp:txBody>
      <dsp:txXfrm>
        <a:off x="3119204" y="73225"/>
        <a:ext cx="2875156" cy="909729"/>
      </dsp:txXfrm>
    </dsp:sp>
    <dsp:sp modelId="{8D0FC099-438F-42DF-8DDD-D6D31C10D4B2}">
      <dsp:nvSpPr>
        <dsp:cNvPr id="0" name=""/>
        <dsp:cNvSpPr/>
      </dsp:nvSpPr>
      <dsp:spPr>
        <a:xfrm>
          <a:off x="3090901" y="1160510"/>
          <a:ext cx="92543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Genetic Algorithms</a:t>
          </a:r>
          <a:endParaRPr lang="en-US" sz="1100" kern="1200" dirty="0"/>
        </a:p>
      </dsp:txBody>
      <dsp:txXfrm>
        <a:off x="3118006" y="1187615"/>
        <a:ext cx="871220" cy="1494404"/>
      </dsp:txXfrm>
    </dsp:sp>
    <dsp:sp modelId="{588199C3-6317-4D8C-BF60-9C1E238BFD2D}">
      <dsp:nvSpPr>
        <dsp:cNvPr id="0" name=""/>
        <dsp:cNvSpPr/>
      </dsp:nvSpPr>
      <dsp:spPr>
        <a:xfrm>
          <a:off x="4094068" y="1160510"/>
          <a:ext cx="92543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Ant Colony Optimization</a:t>
          </a:r>
          <a:endParaRPr lang="en-US" sz="1100" kern="1200" dirty="0"/>
        </a:p>
      </dsp:txBody>
      <dsp:txXfrm>
        <a:off x="4121173" y="1187615"/>
        <a:ext cx="871220" cy="1494404"/>
      </dsp:txXfrm>
    </dsp:sp>
    <dsp:sp modelId="{FAD31CAA-F3A4-4B86-8DC2-CE3E3CAEFEAE}">
      <dsp:nvSpPr>
        <dsp:cNvPr id="0" name=""/>
        <dsp:cNvSpPr/>
      </dsp:nvSpPr>
      <dsp:spPr>
        <a:xfrm>
          <a:off x="5097234" y="1160510"/>
          <a:ext cx="925430" cy="15486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Adaptive Memory Programming</a:t>
          </a:r>
          <a:endParaRPr lang="en-US" sz="1100" kern="1200" dirty="0"/>
        </a:p>
      </dsp:txBody>
      <dsp:txXfrm>
        <a:off x="5124339" y="1187615"/>
        <a:ext cx="871220" cy="14944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8AAD9-BA39-45BB-9FD5-959855C687D4}">
      <dsp:nvSpPr>
        <dsp:cNvPr id="0" name=""/>
        <dsp:cNvSpPr/>
      </dsp:nvSpPr>
      <dsp:spPr>
        <a:xfrm>
          <a:off x="29" y="37678"/>
          <a:ext cx="2848570"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Intensify </a:t>
          </a:r>
          <a:endParaRPr lang="en-US" sz="2700" kern="1200" dirty="0"/>
        </a:p>
      </dsp:txBody>
      <dsp:txXfrm>
        <a:off x="29" y="37678"/>
        <a:ext cx="2848570" cy="777600"/>
      </dsp:txXfrm>
    </dsp:sp>
    <dsp:sp modelId="{FB6ADB92-DA4C-4ACD-B0D8-F033B0091D8E}">
      <dsp:nvSpPr>
        <dsp:cNvPr id="0" name=""/>
        <dsp:cNvSpPr/>
      </dsp:nvSpPr>
      <dsp:spPr>
        <a:xfrm>
          <a:off x="29" y="815278"/>
          <a:ext cx="2848570" cy="268435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to become stronger or more extreme; to become more intense</a:t>
          </a:r>
          <a:endParaRPr lang="en-US" sz="2700" kern="1200" dirty="0"/>
        </a:p>
      </dsp:txBody>
      <dsp:txXfrm>
        <a:off x="29" y="815278"/>
        <a:ext cx="2848570" cy="2684352"/>
      </dsp:txXfrm>
    </dsp:sp>
    <dsp:sp modelId="{FFB4A8F8-8B2B-4607-923F-D44BAC3C4FE7}">
      <dsp:nvSpPr>
        <dsp:cNvPr id="0" name=""/>
        <dsp:cNvSpPr/>
      </dsp:nvSpPr>
      <dsp:spPr>
        <a:xfrm>
          <a:off x="3247399" y="37678"/>
          <a:ext cx="2848570"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Diversify</a:t>
          </a:r>
          <a:endParaRPr lang="en-US" sz="2700" kern="1200" dirty="0"/>
        </a:p>
      </dsp:txBody>
      <dsp:txXfrm>
        <a:off x="3247399" y="37678"/>
        <a:ext cx="2848570" cy="777600"/>
      </dsp:txXfrm>
    </dsp:sp>
    <dsp:sp modelId="{9E1CEB10-0747-4E32-9976-8616C62897E8}">
      <dsp:nvSpPr>
        <dsp:cNvPr id="0" name=""/>
        <dsp:cNvSpPr/>
      </dsp:nvSpPr>
      <dsp:spPr>
        <a:xfrm>
          <a:off x="3247399" y="815278"/>
          <a:ext cx="2848570" cy="268435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to change (something) so that it has more different kinds of people or things</a:t>
          </a:r>
          <a:endParaRPr lang="en-US" sz="2700" kern="1200" dirty="0"/>
        </a:p>
      </dsp:txBody>
      <dsp:txXfrm>
        <a:off x="3247399" y="815278"/>
        <a:ext cx="2848570" cy="26843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2937" cy="350463"/>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5258615" y="1"/>
            <a:ext cx="4022937" cy="350463"/>
          </a:xfrm>
          <a:prstGeom prst="rect">
            <a:avLst/>
          </a:prstGeom>
        </p:spPr>
        <p:txBody>
          <a:bodyPr vert="horz" lIns="92958" tIns="46479" rIns="92958" bIns="46479" rtlCol="0"/>
          <a:lstStyle>
            <a:lvl1pPr algn="r">
              <a:defRPr sz="1200"/>
            </a:lvl1pPr>
          </a:lstStyle>
          <a:p>
            <a:fld id="{FC39518D-CC7E-4E91-AC93-9A7C74C52C46}" type="datetimeFigureOut">
              <a:rPr lang="en-US" smtClean="0"/>
              <a:t>5/6/2021</a:t>
            </a:fld>
            <a:endParaRPr lang="en-US"/>
          </a:p>
        </p:txBody>
      </p:sp>
      <p:sp>
        <p:nvSpPr>
          <p:cNvPr id="4" name="Footer Placeholder 3"/>
          <p:cNvSpPr>
            <a:spLocks noGrp="1"/>
          </p:cNvSpPr>
          <p:nvPr>
            <p:ph type="ftr" sz="quarter" idx="2"/>
          </p:nvPr>
        </p:nvSpPr>
        <p:spPr>
          <a:xfrm>
            <a:off x="0" y="6634538"/>
            <a:ext cx="4022937" cy="350462"/>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5258615" y="6634538"/>
            <a:ext cx="4022937" cy="350462"/>
          </a:xfrm>
          <a:prstGeom prst="rect">
            <a:avLst/>
          </a:prstGeom>
        </p:spPr>
        <p:txBody>
          <a:bodyPr vert="horz" lIns="92958" tIns="46479" rIns="92958" bIns="46479" rtlCol="0" anchor="b"/>
          <a:lstStyle>
            <a:lvl1pPr algn="r">
              <a:defRPr sz="1200"/>
            </a:lvl1pPr>
          </a:lstStyle>
          <a:p>
            <a:fld id="{0D7EE518-8AD2-41FC-9115-764A650A518A}" type="slidenum">
              <a:rPr lang="en-US" smtClean="0"/>
              <a:t>‹#›</a:t>
            </a:fld>
            <a:endParaRPr lang="en-US"/>
          </a:p>
        </p:txBody>
      </p:sp>
    </p:spTree>
    <p:extLst>
      <p:ext uri="{BB962C8B-B14F-4D97-AF65-F5344CB8AC3E}">
        <p14:creationId xmlns:p14="http://schemas.microsoft.com/office/powerpoint/2010/main" val="3157983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2937" cy="350463"/>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5258615" y="1"/>
            <a:ext cx="4022937" cy="350463"/>
          </a:xfrm>
          <a:prstGeom prst="rect">
            <a:avLst/>
          </a:prstGeom>
        </p:spPr>
        <p:txBody>
          <a:bodyPr vert="horz" lIns="92958" tIns="46479" rIns="92958" bIns="46479" rtlCol="0"/>
          <a:lstStyle>
            <a:lvl1pPr algn="r">
              <a:defRPr sz="1200"/>
            </a:lvl1pPr>
          </a:lstStyle>
          <a:p>
            <a:fld id="{8160B3AE-5317-4886-9E99-31463BD3FFFD}" type="datetimeFigureOut">
              <a:rPr lang="en-US" smtClean="0"/>
              <a:t>5/6/2021</a:t>
            </a:fld>
            <a:endParaRPr lang="en-US"/>
          </a:p>
        </p:txBody>
      </p:sp>
      <p:sp>
        <p:nvSpPr>
          <p:cNvPr id="4" name="Slide Image Placeholder 3"/>
          <p:cNvSpPr>
            <a:spLocks noGrp="1" noRot="1" noChangeAspect="1"/>
          </p:cNvSpPr>
          <p:nvPr>
            <p:ph type="sldImg" idx="2"/>
          </p:nvPr>
        </p:nvSpPr>
        <p:spPr>
          <a:xfrm>
            <a:off x="3070225" y="873125"/>
            <a:ext cx="3143250" cy="2357438"/>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928370" y="3361531"/>
            <a:ext cx="7426960" cy="2750344"/>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34538"/>
            <a:ext cx="4022937" cy="350462"/>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5258615" y="6634538"/>
            <a:ext cx="4022937" cy="350462"/>
          </a:xfrm>
          <a:prstGeom prst="rect">
            <a:avLst/>
          </a:prstGeom>
        </p:spPr>
        <p:txBody>
          <a:bodyPr vert="horz" lIns="92958" tIns="46479" rIns="92958" bIns="46479" rtlCol="0" anchor="b"/>
          <a:lstStyle>
            <a:lvl1pPr algn="r">
              <a:defRPr sz="1200"/>
            </a:lvl1pPr>
          </a:lstStyle>
          <a:p>
            <a:fld id="{D7EF66C2-852D-48A3-A720-267AA59A3E94}" type="slidenum">
              <a:rPr lang="en-US" smtClean="0"/>
              <a:t>‹#›</a:t>
            </a:fld>
            <a:endParaRPr lang="en-US"/>
          </a:p>
        </p:txBody>
      </p:sp>
    </p:spTree>
    <p:extLst>
      <p:ext uri="{BB962C8B-B14F-4D97-AF65-F5344CB8AC3E}">
        <p14:creationId xmlns:p14="http://schemas.microsoft.com/office/powerpoint/2010/main" val="2892026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58</a:t>
            </a:fld>
            <a:endParaRPr lang="en-US"/>
          </a:p>
        </p:txBody>
      </p:sp>
    </p:spTree>
    <p:extLst>
      <p:ext uri="{BB962C8B-B14F-4D97-AF65-F5344CB8AC3E}">
        <p14:creationId xmlns:p14="http://schemas.microsoft.com/office/powerpoint/2010/main" val="780947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97</a:t>
            </a:fld>
            <a:endParaRPr lang="en-US"/>
          </a:p>
        </p:txBody>
      </p:sp>
    </p:spTree>
    <p:extLst>
      <p:ext uri="{BB962C8B-B14F-4D97-AF65-F5344CB8AC3E}">
        <p14:creationId xmlns:p14="http://schemas.microsoft.com/office/powerpoint/2010/main" val="2391580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98</a:t>
            </a:fld>
            <a:endParaRPr lang="en-US"/>
          </a:p>
        </p:txBody>
      </p:sp>
    </p:spTree>
    <p:extLst>
      <p:ext uri="{BB962C8B-B14F-4D97-AF65-F5344CB8AC3E}">
        <p14:creationId xmlns:p14="http://schemas.microsoft.com/office/powerpoint/2010/main" val="3027496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99</a:t>
            </a:fld>
            <a:endParaRPr lang="en-US"/>
          </a:p>
        </p:txBody>
      </p:sp>
    </p:spTree>
    <p:extLst>
      <p:ext uri="{BB962C8B-B14F-4D97-AF65-F5344CB8AC3E}">
        <p14:creationId xmlns:p14="http://schemas.microsoft.com/office/powerpoint/2010/main" val="2512951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100</a:t>
            </a:fld>
            <a:endParaRPr lang="en-US"/>
          </a:p>
        </p:txBody>
      </p:sp>
    </p:spTree>
    <p:extLst>
      <p:ext uri="{BB962C8B-B14F-4D97-AF65-F5344CB8AC3E}">
        <p14:creationId xmlns:p14="http://schemas.microsoft.com/office/powerpoint/2010/main" val="1897020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101</a:t>
            </a:fld>
            <a:endParaRPr lang="en-US"/>
          </a:p>
        </p:txBody>
      </p:sp>
    </p:spTree>
    <p:extLst>
      <p:ext uri="{BB962C8B-B14F-4D97-AF65-F5344CB8AC3E}">
        <p14:creationId xmlns:p14="http://schemas.microsoft.com/office/powerpoint/2010/main" val="1445285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117</a:t>
            </a:fld>
            <a:endParaRPr lang="en-US"/>
          </a:p>
        </p:txBody>
      </p:sp>
    </p:spTree>
    <p:extLst>
      <p:ext uri="{BB962C8B-B14F-4D97-AF65-F5344CB8AC3E}">
        <p14:creationId xmlns:p14="http://schemas.microsoft.com/office/powerpoint/2010/main" val="157410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118</a:t>
            </a:fld>
            <a:endParaRPr lang="en-US"/>
          </a:p>
        </p:txBody>
      </p:sp>
    </p:spTree>
    <p:extLst>
      <p:ext uri="{BB962C8B-B14F-4D97-AF65-F5344CB8AC3E}">
        <p14:creationId xmlns:p14="http://schemas.microsoft.com/office/powerpoint/2010/main" val="190736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119</a:t>
            </a:fld>
            <a:endParaRPr lang="en-US"/>
          </a:p>
        </p:txBody>
      </p:sp>
    </p:spTree>
    <p:extLst>
      <p:ext uri="{BB962C8B-B14F-4D97-AF65-F5344CB8AC3E}">
        <p14:creationId xmlns:p14="http://schemas.microsoft.com/office/powerpoint/2010/main" val="1852416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120</a:t>
            </a:fld>
            <a:endParaRPr lang="en-US"/>
          </a:p>
        </p:txBody>
      </p:sp>
    </p:spTree>
    <p:extLst>
      <p:ext uri="{BB962C8B-B14F-4D97-AF65-F5344CB8AC3E}">
        <p14:creationId xmlns:p14="http://schemas.microsoft.com/office/powerpoint/2010/main" val="2157792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121</a:t>
            </a:fld>
            <a:endParaRPr lang="en-US"/>
          </a:p>
        </p:txBody>
      </p:sp>
    </p:spTree>
    <p:extLst>
      <p:ext uri="{BB962C8B-B14F-4D97-AF65-F5344CB8AC3E}">
        <p14:creationId xmlns:p14="http://schemas.microsoft.com/office/powerpoint/2010/main" val="417472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66</a:t>
            </a:fld>
            <a:endParaRPr lang="en-US"/>
          </a:p>
        </p:txBody>
      </p:sp>
    </p:spTree>
    <p:extLst>
      <p:ext uri="{BB962C8B-B14F-4D97-AF65-F5344CB8AC3E}">
        <p14:creationId xmlns:p14="http://schemas.microsoft.com/office/powerpoint/2010/main" val="2052394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122</a:t>
            </a:fld>
            <a:endParaRPr lang="en-US"/>
          </a:p>
        </p:txBody>
      </p:sp>
    </p:spTree>
    <p:extLst>
      <p:ext uri="{BB962C8B-B14F-4D97-AF65-F5344CB8AC3E}">
        <p14:creationId xmlns:p14="http://schemas.microsoft.com/office/powerpoint/2010/main" val="4248185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123</a:t>
            </a:fld>
            <a:endParaRPr lang="en-US"/>
          </a:p>
        </p:txBody>
      </p:sp>
    </p:spTree>
    <p:extLst>
      <p:ext uri="{BB962C8B-B14F-4D97-AF65-F5344CB8AC3E}">
        <p14:creationId xmlns:p14="http://schemas.microsoft.com/office/powerpoint/2010/main" val="3269658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124</a:t>
            </a:fld>
            <a:endParaRPr lang="en-US"/>
          </a:p>
        </p:txBody>
      </p:sp>
    </p:spTree>
    <p:extLst>
      <p:ext uri="{BB962C8B-B14F-4D97-AF65-F5344CB8AC3E}">
        <p14:creationId xmlns:p14="http://schemas.microsoft.com/office/powerpoint/2010/main" val="4265667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126</a:t>
            </a:fld>
            <a:endParaRPr lang="en-US"/>
          </a:p>
        </p:txBody>
      </p:sp>
    </p:spTree>
    <p:extLst>
      <p:ext uri="{BB962C8B-B14F-4D97-AF65-F5344CB8AC3E}">
        <p14:creationId xmlns:p14="http://schemas.microsoft.com/office/powerpoint/2010/main" val="42106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90</a:t>
            </a:fld>
            <a:endParaRPr lang="en-US"/>
          </a:p>
        </p:txBody>
      </p:sp>
    </p:spTree>
    <p:extLst>
      <p:ext uri="{BB962C8B-B14F-4D97-AF65-F5344CB8AC3E}">
        <p14:creationId xmlns:p14="http://schemas.microsoft.com/office/powerpoint/2010/main" val="2734035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91</a:t>
            </a:fld>
            <a:endParaRPr lang="en-US"/>
          </a:p>
        </p:txBody>
      </p:sp>
    </p:spTree>
    <p:extLst>
      <p:ext uri="{BB962C8B-B14F-4D97-AF65-F5344CB8AC3E}">
        <p14:creationId xmlns:p14="http://schemas.microsoft.com/office/powerpoint/2010/main" val="976419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92</a:t>
            </a:fld>
            <a:endParaRPr lang="en-US"/>
          </a:p>
        </p:txBody>
      </p:sp>
    </p:spTree>
    <p:extLst>
      <p:ext uri="{BB962C8B-B14F-4D97-AF65-F5344CB8AC3E}">
        <p14:creationId xmlns:p14="http://schemas.microsoft.com/office/powerpoint/2010/main" val="249885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93</a:t>
            </a:fld>
            <a:endParaRPr lang="en-US"/>
          </a:p>
        </p:txBody>
      </p:sp>
    </p:spTree>
    <p:extLst>
      <p:ext uri="{BB962C8B-B14F-4D97-AF65-F5344CB8AC3E}">
        <p14:creationId xmlns:p14="http://schemas.microsoft.com/office/powerpoint/2010/main" val="1943351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94</a:t>
            </a:fld>
            <a:endParaRPr lang="en-US"/>
          </a:p>
        </p:txBody>
      </p:sp>
    </p:spTree>
    <p:extLst>
      <p:ext uri="{BB962C8B-B14F-4D97-AF65-F5344CB8AC3E}">
        <p14:creationId xmlns:p14="http://schemas.microsoft.com/office/powerpoint/2010/main" val="128028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95</a:t>
            </a:fld>
            <a:endParaRPr lang="en-US"/>
          </a:p>
        </p:txBody>
      </p:sp>
    </p:spTree>
    <p:extLst>
      <p:ext uri="{BB962C8B-B14F-4D97-AF65-F5344CB8AC3E}">
        <p14:creationId xmlns:p14="http://schemas.microsoft.com/office/powerpoint/2010/main" val="373265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F66C2-852D-48A3-A720-267AA59A3E94}" type="slidenum">
              <a:rPr lang="en-US" smtClean="0"/>
              <a:t>96</a:t>
            </a:fld>
            <a:endParaRPr lang="en-US"/>
          </a:p>
        </p:txBody>
      </p:sp>
    </p:spTree>
    <p:extLst>
      <p:ext uri="{BB962C8B-B14F-4D97-AF65-F5344CB8AC3E}">
        <p14:creationId xmlns:p14="http://schemas.microsoft.com/office/powerpoint/2010/main" val="261916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6BAB83EB-7AB7-F44E-A6E8-025FF44EC62D}"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42912918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BAB83EB-7AB7-F44E-A6E8-025FF44EC62D}"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89225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BAB83EB-7AB7-F44E-A6E8-025FF44EC62D}"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317885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9573"/>
            <a:ext cx="8229600" cy="711681"/>
          </a:xfrm>
        </p:spPr>
        <p:txBody>
          <a:bodyPr/>
          <a:lstStyle>
            <a:lvl1pPr>
              <a:defRPr b="1">
                <a:solidFill>
                  <a:srgbClr val="0000FF"/>
                </a:solidFill>
              </a:defRPr>
            </a:lvl1pPr>
          </a:lstStyle>
          <a:p>
            <a:r>
              <a:rPr lang="x-none" dirty="0" smtClean="0"/>
              <a:t>Click to edit Master title style</a:t>
            </a:r>
            <a:endParaRPr lang="en-US" dirty="0"/>
          </a:p>
        </p:txBody>
      </p:sp>
      <p:sp>
        <p:nvSpPr>
          <p:cNvPr id="3" name="Content Placeholder 2"/>
          <p:cNvSpPr>
            <a:spLocks noGrp="1"/>
          </p:cNvSpPr>
          <p:nvPr>
            <p:ph idx="1"/>
          </p:nvPr>
        </p:nvSpPr>
        <p:spPr>
          <a:xfrm>
            <a:off x="457200" y="1356189"/>
            <a:ext cx="8229600" cy="5167902"/>
          </a:xfrm>
        </p:spPr>
        <p:txBody>
          <a:bodyPr/>
          <a:lstStyle/>
          <a:p>
            <a:pPr lvl="0"/>
            <a:r>
              <a:rPr lang="x-none" dirty="0" smtClean="0"/>
              <a:t>Click to edit Master text styles</a:t>
            </a:r>
          </a:p>
          <a:p>
            <a:pPr lvl="1"/>
            <a:r>
              <a:rPr lang="x-none" dirty="0" smtClean="0"/>
              <a:t>Second level</a:t>
            </a:r>
          </a:p>
          <a:p>
            <a:pPr lvl="2"/>
            <a:r>
              <a:rPr lang="x-none" dirty="0" smtClean="0"/>
              <a:t>Third level</a:t>
            </a:r>
          </a:p>
          <a:p>
            <a:pPr lvl="3"/>
            <a:r>
              <a:rPr lang="x-none" dirty="0" smtClean="0"/>
              <a:t>Fourth level</a:t>
            </a:r>
          </a:p>
          <a:p>
            <a:pPr lvl="4"/>
            <a:r>
              <a:rPr lang="x-none" dirty="0" smtClean="0"/>
              <a:t>Fifth level</a:t>
            </a:r>
            <a:endParaRPr lang="en-US" dirty="0"/>
          </a:p>
        </p:txBody>
      </p:sp>
      <p:sp>
        <p:nvSpPr>
          <p:cNvPr id="4" name="Date Placeholder 3"/>
          <p:cNvSpPr>
            <a:spLocks noGrp="1"/>
          </p:cNvSpPr>
          <p:nvPr>
            <p:ph type="dt" sz="half" idx="10"/>
          </p:nvPr>
        </p:nvSpPr>
        <p:spPr>
          <a:xfrm>
            <a:off x="457200" y="6596009"/>
            <a:ext cx="2133600" cy="197384"/>
          </a:xfrm>
        </p:spPr>
        <p:txBody>
          <a:bodyPr/>
          <a:lstStyle/>
          <a:p>
            <a:fld id="{6BAB83EB-7AB7-F44E-A6E8-025FF44EC62D}" type="datetimeFigureOut">
              <a:rPr lang="en-US" smtClean="0"/>
              <a:t>5/6/2021</a:t>
            </a:fld>
            <a:endParaRPr lang="en-US"/>
          </a:p>
        </p:txBody>
      </p:sp>
      <p:sp>
        <p:nvSpPr>
          <p:cNvPr id="5" name="Footer Placeholder 4"/>
          <p:cNvSpPr>
            <a:spLocks noGrp="1"/>
          </p:cNvSpPr>
          <p:nvPr>
            <p:ph type="ftr" sz="quarter" idx="11"/>
          </p:nvPr>
        </p:nvSpPr>
        <p:spPr>
          <a:xfrm>
            <a:off x="3124200" y="6596009"/>
            <a:ext cx="2895600" cy="197384"/>
          </a:xfrm>
        </p:spPr>
        <p:txBody>
          <a:bodyPr/>
          <a:lstStyle/>
          <a:p>
            <a:endParaRPr lang="en-US"/>
          </a:p>
        </p:txBody>
      </p:sp>
      <p:sp>
        <p:nvSpPr>
          <p:cNvPr id="6" name="Slide Number Placeholder 5"/>
          <p:cNvSpPr>
            <a:spLocks noGrp="1"/>
          </p:cNvSpPr>
          <p:nvPr>
            <p:ph type="sldNum" sz="quarter" idx="12"/>
          </p:nvPr>
        </p:nvSpPr>
        <p:spPr>
          <a:xfrm>
            <a:off x="6553200" y="6596009"/>
            <a:ext cx="2133600" cy="197384"/>
          </a:xfrm>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12778212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6BAB83EB-7AB7-F44E-A6E8-025FF44EC62D}"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179149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6BAB83EB-7AB7-F44E-A6E8-025FF44EC62D}"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202142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6BAB83EB-7AB7-F44E-A6E8-025FF44EC62D}"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14271374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6BAB83EB-7AB7-F44E-A6E8-025FF44EC62D}"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311237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B83EB-7AB7-F44E-A6E8-025FF44EC62D}"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26379409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BAB83EB-7AB7-F44E-A6E8-025FF44EC62D}"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279285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BAB83EB-7AB7-F44E-A6E8-025FF44EC62D}"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D94CA-C71C-0449-99C3-7F73414823AE}" type="slidenum">
              <a:rPr lang="en-US" smtClean="0"/>
              <a:t>‹#›</a:t>
            </a:fld>
            <a:endParaRPr lang="en-US"/>
          </a:p>
        </p:txBody>
      </p:sp>
    </p:spTree>
    <p:extLst>
      <p:ext uri="{BB962C8B-B14F-4D97-AF65-F5344CB8AC3E}">
        <p14:creationId xmlns:p14="http://schemas.microsoft.com/office/powerpoint/2010/main" val="319647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90392"/>
            <a:ext cx="8229600" cy="670584"/>
          </a:xfrm>
          <a:prstGeom prst="rect">
            <a:avLst/>
          </a:prstGeom>
        </p:spPr>
        <p:txBody>
          <a:bodyPr vert="horz" lIns="91440" tIns="45720" rIns="91440" bIns="45720" rtlCol="0" anchor="ctr">
            <a:normAutofit/>
          </a:bodyPr>
          <a:lstStyle/>
          <a:p>
            <a:r>
              <a:rPr lang="x-none" dirty="0" smtClean="0"/>
              <a:t>Click to edit Master title style</a:t>
            </a:r>
            <a:endParaRPr lang="en-US" dirty="0"/>
          </a:p>
        </p:txBody>
      </p:sp>
      <p:sp>
        <p:nvSpPr>
          <p:cNvPr id="3" name="Text Placeholder 2"/>
          <p:cNvSpPr>
            <a:spLocks noGrp="1"/>
          </p:cNvSpPr>
          <p:nvPr>
            <p:ph type="body" idx="1"/>
          </p:nvPr>
        </p:nvSpPr>
        <p:spPr>
          <a:xfrm>
            <a:off x="457200" y="1312526"/>
            <a:ext cx="8229600" cy="530403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616556"/>
            <a:ext cx="2133600" cy="176837"/>
          </a:xfrm>
          <a:prstGeom prst="rect">
            <a:avLst/>
          </a:prstGeom>
        </p:spPr>
        <p:txBody>
          <a:bodyPr vert="horz" lIns="91440" tIns="45720" rIns="91440" bIns="45720" rtlCol="0" anchor="ctr"/>
          <a:lstStyle>
            <a:lvl1pPr algn="l">
              <a:defRPr sz="1200">
                <a:solidFill>
                  <a:schemeClr val="tx1">
                    <a:tint val="75000"/>
                  </a:schemeClr>
                </a:solidFill>
              </a:defRPr>
            </a:lvl1pPr>
          </a:lstStyle>
          <a:p>
            <a:fld id="{6BAB83EB-7AB7-F44E-A6E8-025FF44EC62D}" type="datetimeFigureOut">
              <a:rPr lang="en-US" smtClean="0"/>
              <a:t>5/6/2021</a:t>
            </a:fld>
            <a:endParaRPr lang="en-US"/>
          </a:p>
        </p:txBody>
      </p:sp>
      <p:sp>
        <p:nvSpPr>
          <p:cNvPr id="5" name="Footer Placeholder 4"/>
          <p:cNvSpPr>
            <a:spLocks noGrp="1"/>
          </p:cNvSpPr>
          <p:nvPr>
            <p:ph type="ftr" sz="quarter" idx="3"/>
          </p:nvPr>
        </p:nvSpPr>
        <p:spPr>
          <a:xfrm>
            <a:off x="3124200" y="6616556"/>
            <a:ext cx="2895600" cy="1768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6556"/>
            <a:ext cx="2133600" cy="176837"/>
          </a:xfrm>
          <a:prstGeom prst="rect">
            <a:avLst/>
          </a:prstGeom>
        </p:spPr>
        <p:txBody>
          <a:bodyPr vert="horz" lIns="91440" tIns="45720" rIns="91440" bIns="45720" rtlCol="0" anchor="ctr"/>
          <a:lstStyle>
            <a:lvl1pPr algn="r">
              <a:defRPr sz="1200">
                <a:solidFill>
                  <a:schemeClr val="tx1">
                    <a:tint val="75000"/>
                  </a:schemeClr>
                </a:solidFill>
              </a:defRPr>
            </a:lvl1pPr>
          </a:lstStyle>
          <a:p>
            <a:fld id="{346D94CA-C71C-0449-99C3-7F73414823AE}" type="slidenum">
              <a:rPr lang="en-US" smtClean="0"/>
              <a:t>‹#›</a:t>
            </a:fld>
            <a:endParaRPr lang="en-US"/>
          </a:p>
        </p:txBody>
      </p:sp>
    </p:spTree>
    <p:extLst>
      <p:ext uri="{BB962C8B-B14F-4D97-AF65-F5344CB8AC3E}">
        <p14:creationId xmlns:p14="http://schemas.microsoft.com/office/powerpoint/2010/main" val="97050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57200" rtl="0" eaLnBrk="1" latinLnBrk="0" hangingPunct="1">
        <a:spcBef>
          <a:spcPct val="0"/>
        </a:spcBef>
        <a:buNone/>
        <a:defRPr sz="4400" b="1"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10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9.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30.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31.w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32.wmf"/></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10.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0" y="766066"/>
            <a:ext cx="8229600" cy="2326278"/>
          </a:xfrm>
          <a:prstGeom prst="rect">
            <a:avLst/>
          </a:prstGeom>
          <a:noFill/>
          <a:ln w="12700">
            <a:noFill/>
            <a:miter lim="800000"/>
            <a:headEnd/>
            <a:tailEnd/>
          </a:ln>
          <a:effectLst/>
        </p:spPr>
        <p:txBody>
          <a:bodyPr lIns="63500" tIns="25400" rIns="63500" bIns="254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lnSpc>
                <a:spcPct val="88000"/>
              </a:lnSpc>
              <a:spcBef>
                <a:spcPct val="0"/>
              </a:spcBef>
              <a:spcAft>
                <a:spcPct val="0"/>
              </a:spcAft>
            </a:pPr>
            <a:r>
              <a:rPr lang="en-US" sz="4200" b="1" dirty="0" smtClean="0">
                <a:solidFill>
                  <a:srgbClr val="FF0000"/>
                </a:solidFill>
                <a:latin typeface="Arial" charset="0"/>
              </a:rPr>
              <a:t>Metaheuristic Algorithms</a:t>
            </a:r>
          </a:p>
          <a:p>
            <a:pPr algn="ctr" eaLnBrk="0" fontAlgn="base" hangingPunct="0">
              <a:lnSpc>
                <a:spcPct val="88000"/>
              </a:lnSpc>
              <a:spcBef>
                <a:spcPct val="0"/>
              </a:spcBef>
              <a:spcAft>
                <a:spcPct val="0"/>
              </a:spcAft>
            </a:pPr>
            <a:r>
              <a:rPr lang="en-US" sz="4200" b="1" dirty="0" smtClean="0">
                <a:solidFill>
                  <a:srgbClr val="FF0000"/>
                </a:solidFill>
                <a:latin typeface="Arial" charset="0"/>
              </a:rPr>
              <a:t> </a:t>
            </a:r>
          </a:p>
          <a:p>
            <a:pPr algn="ctr" eaLnBrk="0" fontAlgn="base" hangingPunct="0">
              <a:lnSpc>
                <a:spcPct val="88000"/>
              </a:lnSpc>
              <a:spcBef>
                <a:spcPct val="0"/>
              </a:spcBef>
              <a:spcAft>
                <a:spcPct val="0"/>
              </a:spcAft>
            </a:pPr>
            <a:r>
              <a:rPr lang="en-US" sz="4200" dirty="0" smtClean="0">
                <a:solidFill>
                  <a:srgbClr val="FF0000"/>
                </a:solidFill>
                <a:latin typeface="Arial" charset="0"/>
              </a:rPr>
              <a:t>A brief introduction on the basics you need to know</a:t>
            </a:r>
            <a:endParaRPr lang="en-US" sz="4200" dirty="0">
              <a:solidFill>
                <a:srgbClr val="FF0000"/>
              </a:solidFill>
              <a:latin typeface="Arial" charset="0"/>
            </a:endParaRPr>
          </a:p>
        </p:txBody>
      </p:sp>
    </p:spTree>
    <p:extLst>
      <p:ext uri="{BB962C8B-B14F-4D97-AF65-F5344CB8AC3E}">
        <p14:creationId xmlns:p14="http://schemas.microsoft.com/office/powerpoint/2010/main" val="1159322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1254" y="1338207"/>
            <a:ext cx="5461491" cy="3827557"/>
          </a:xfrm>
          <a:prstGeom prst="rect">
            <a:avLst/>
          </a:prstGeom>
        </p:spPr>
      </p:pic>
      <p:sp>
        <p:nvSpPr>
          <p:cNvPr id="2" name="Title 1"/>
          <p:cNvSpPr>
            <a:spLocks noGrp="1"/>
          </p:cNvSpPr>
          <p:nvPr>
            <p:ph type="title"/>
          </p:nvPr>
        </p:nvSpPr>
        <p:spPr/>
        <p:txBody>
          <a:bodyPr>
            <a:normAutofit fontScale="90000"/>
          </a:bodyPr>
          <a:lstStyle/>
          <a:p>
            <a:r>
              <a:rPr lang="en-US" dirty="0" smtClean="0"/>
              <a:t>COMBINATORIAL EXPLOSION</a:t>
            </a:r>
            <a:endParaRPr lang="en-US" dirty="0"/>
          </a:p>
        </p:txBody>
      </p:sp>
      <p:sp>
        <p:nvSpPr>
          <p:cNvPr id="3" name="Content Placeholder 2"/>
          <p:cNvSpPr>
            <a:spLocks noGrp="1"/>
          </p:cNvSpPr>
          <p:nvPr>
            <p:ph idx="1"/>
          </p:nvPr>
        </p:nvSpPr>
        <p:spPr>
          <a:xfrm>
            <a:off x="457200" y="5420299"/>
            <a:ext cx="8229600" cy="1103792"/>
          </a:xfrm>
        </p:spPr>
        <p:txBody>
          <a:bodyPr>
            <a:normAutofit fontScale="92500"/>
          </a:bodyPr>
          <a:lstStyle/>
          <a:p>
            <a:r>
              <a:rPr lang="en-US" dirty="0" smtClean="0"/>
              <a:t>What type of algorithm would you pick to solve a problem</a:t>
            </a:r>
            <a:r>
              <a:rPr lang="en-US" dirty="0"/>
              <a:t> </a:t>
            </a:r>
            <a:r>
              <a:rPr lang="en-US" dirty="0" smtClean="0"/>
              <a:t>with 10</a:t>
            </a:r>
            <a:r>
              <a:rPr lang="en-US" baseline="30000" dirty="0" smtClean="0"/>
              <a:t>49,933</a:t>
            </a:r>
            <a:r>
              <a:rPr lang="en-US" dirty="0" smtClean="0"/>
              <a:t> feasible solutions?</a:t>
            </a:r>
            <a:endParaRPr lang="en-US" dirty="0"/>
          </a:p>
        </p:txBody>
      </p:sp>
      <p:sp>
        <p:nvSpPr>
          <p:cNvPr id="6" name="TextBox 5"/>
          <p:cNvSpPr txBox="1"/>
          <p:nvPr/>
        </p:nvSpPr>
        <p:spPr>
          <a:xfrm>
            <a:off x="6748546" y="3463171"/>
            <a:ext cx="1639038" cy="369332"/>
          </a:xfrm>
          <a:prstGeom prst="rect">
            <a:avLst/>
          </a:prstGeom>
          <a:noFill/>
        </p:spPr>
        <p:txBody>
          <a:bodyPr wrap="none" rtlCol="0">
            <a:spAutoFit/>
          </a:bodyPr>
          <a:lstStyle/>
          <a:p>
            <a:r>
              <a:rPr lang="en-US" b="1" dirty="0" smtClean="0"/>
              <a:t>13,509-city TSP</a:t>
            </a:r>
            <a:endParaRPr lang="en-US" b="1" dirty="0"/>
          </a:p>
        </p:txBody>
      </p:sp>
      <p:grpSp>
        <p:nvGrpSpPr>
          <p:cNvPr id="8" name="Group 7"/>
          <p:cNvGrpSpPr/>
          <p:nvPr/>
        </p:nvGrpSpPr>
        <p:grpSpPr>
          <a:xfrm>
            <a:off x="132204" y="3537667"/>
            <a:ext cx="2721166" cy="1873920"/>
            <a:chOff x="0" y="3689441"/>
            <a:chExt cx="2721166" cy="1873920"/>
          </a:xfrm>
        </p:grpSpPr>
        <p:sp>
          <p:nvSpPr>
            <p:cNvPr id="7" name="Explosion 1 6"/>
            <p:cNvSpPr/>
            <p:nvPr/>
          </p:nvSpPr>
          <p:spPr>
            <a:xfrm>
              <a:off x="0" y="3689441"/>
              <a:ext cx="2721166" cy="187392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568539" y="4388745"/>
              <a:ext cx="1584088" cy="369332"/>
            </a:xfrm>
            <a:prstGeom prst="rect">
              <a:avLst/>
            </a:prstGeom>
          </p:spPr>
          <p:txBody>
            <a:bodyPr wrap="none">
              <a:spAutoFit/>
            </a:bodyPr>
            <a:lstStyle/>
            <a:p>
              <a:r>
                <a:rPr lang="en-US" b="1" dirty="0" smtClean="0">
                  <a:solidFill>
                    <a:schemeClr val="bg1"/>
                  </a:solidFill>
                </a:rPr>
                <a:t>19,982.859 mi.</a:t>
              </a:r>
              <a:endParaRPr lang="en-US" b="1" dirty="0">
                <a:solidFill>
                  <a:schemeClr val="bg1"/>
                </a:solidFill>
              </a:endParaRPr>
            </a:p>
          </p:txBody>
        </p:sp>
      </p:grpSp>
    </p:spTree>
    <p:extLst>
      <p:ext uri="{BB962C8B-B14F-4D97-AF65-F5344CB8AC3E}">
        <p14:creationId xmlns:p14="http://schemas.microsoft.com/office/powerpoint/2010/main" val="32248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30" y="2973221"/>
            <a:ext cx="82391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GENETIC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356189"/>
                <a:ext cx="8489373" cy="5167902"/>
              </a:xfrm>
            </p:spPr>
            <p:txBody>
              <a:bodyPr>
                <a:normAutofit/>
              </a:bodyPr>
              <a:lstStyle/>
              <a:p>
                <a:r>
                  <a:rPr lang="en-US" dirty="0"/>
                  <a:t>Example: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e>
                    </m:func>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0,1,…,31</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356189"/>
                <a:ext cx="8489373" cy="5167902"/>
              </a:xfrm>
              <a:blipFill rotWithShape="0">
                <a:blip r:embed="rId4"/>
                <a:stretch>
                  <a:fillRect l="-1651" t="-1415"/>
                </a:stretch>
              </a:blipFill>
            </p:spPr>
            <p:txBody>
              <a:bodyPr/>
              <a:lstStyle/>
              <a:p>
                <a:r>
                  <a:rPr lang="en-US">
                    <a:noFill/>
                  </a:rPr>
                  <a:t> </a:t>
                </a:r>
              </a:p>
            </p:txBody>
          </p:sp>
        </mc:Fallback>
      </mc:AlternateContent>
      <p:sp>
        <p:nvSpPr>
          <p:cNvPr id="5" name="TextBox 4"/>
          <p:cNvSpPr txBox="1"/>
          <p:nvPr/>
        </p:nvSpPr>
        <p:spPr>
          <a:xfrm>
            <a:off x="506730" y="2299574"/>
            <a:ext cx="1890782" cy="523220"/>
          </a:xfrm>
          <a:prstGeom prst="rect">
            <a:avLst/>
          </a:prstGeom>
          <a:noFill/>
        </p:spPr>
        <p:txBody>
          <a:bodyPr wrap="square" rtlCol="0">
            <a:spAutoFit/>
          </a:bodyPr>
          <a:lstStyle/>
          <a:p>
            <a:r>
              <a:rPr lang="en-US" sz="2800" b="1" dirty="0" smtClean="0"/>
              <a:t>Crossover:</a:t>
            </a:r>
            <a:endParaRPr lang="en-US" sz="2800" b="1" dirty="0"/>
          </a:p>
        </p:txBody>
      </p:sp>
    </p:spTree>
    <p:extLst>
      <p:ext uri="{BB962C8B-B14F-4D97-AF65-F5344CB8AC3E}">
        <p14:creationId xmlns:p14="http://schemas.microsoft.com/office/powerpoint/2010/main" val="225587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GENETIC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356189"/>
                <a:ext cx="8489373" cy="5167902"/>
              </a:xfrm>
            </p:spPr>
            <p:txBody>
              <a:bodyPr>
                <a:normAutofit/>
              </a:bodyPr>
              <a:lstStyle/>
              <a:p>
                <a:r>
                  <a:rPr lang="en-US" dirty="0"/>
                  <a:t>Example: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e>
                    </m:func>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0,1,…,31</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356189"/>
                <a:ext cx="8489373" cy="5167902"/>
              </a:xfrm>
              <a:blipFill rotWithShape="0">
                <a:blip r:embed="rId3"/>
                <a:stretch>
                  <a:fillRect l="-1651" t="-1415"/>
                </a:stretch>
              </a:blipFill>
            </p:spPr>
            <p:txBody>
              <a:bodyPr/>
              <a:lstStyle/>
              <a:p>
                <a:r>
                  <a:rPr lang="en-US">
                    <a:noFill/>
                  </a:rPr>
                  <a:t> </a:t>
                </a:r>
              </a:p>
            </p:txBody>
          </p:sp>
        </mc:Fallback>
      </mc:AlternateContent>
      <p:sp>
        <p:nvSpPr>
          <p:cNvPr id="5" name="TextBox 4"/>
          <p:cNvSpPr txBox="1"/>
          <p:nvPr/>
        </p:nvSpPr>
        <p:spPr>
          <a:xfrm>
            <a:off x="506730" y="2299574"/>
            <a:ext cx="1890782" cy="523220"/>
          </a:xfrm>
          <a:prstGeom prst="rect">
            <a:avLst/>
          </a:prstGeom>
          <a:noFill/>
        </p:spPr>
        <p:txBody>
          <a:bodyPr wrap="square" rtlCol="0">
            <a:spAutoFit/>
          </a:bodyPr>
          <a:lstStyle/>
          <a:p>
            <a:r>
              <a:rPr lang="en-US" sz="2800" b="1" dirty="0" smtClean="0"/>
              <a:t>Mutation:</a:t>
            </a:r>
            <a:endParaRPr lang="en-US" sz="2800" b="1" dirty="0"/>
          </a:p>
        </p:txBody>
      </p:sp>
      <p:grpSp>
        <p:nvGrpSpPr>
          <p:cNvPr id="7" name="Group 6"/>
          <p:cNvGrpSpPr/>
          <p:nvPr/>
        </p:nvGrpSpPr>
        <p:grpSpPr>
          <a:xfrm>
            <a:off x="883730" y="2973221"/>
            <a:ext cx="7400925" cy="3400425"/>
            <a:chOff x="883730" y="2973221"/>
            <a:chExt cx="7400925" cy="3400425"/>
          </a:xfrm>
        </p:grpSpPr>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730" y="2973221"/>
              <a:ext cx="740092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4007930" y="3739895"/>
              <a:ext cx="304800" cy="3810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a:lstStyle>
            <a:p>
              <a:endParaRPr lang="en-US"/>
            </a:p>
          </p:txBody>
        </p:sp>
        <p:sp>
          <p:nvSpPr>
            <p:cNvPr id="9" name="Rectangle 8"/>
            <p:cNvSpPr>
              <a:spLocks noChangeArrowheads="1"/>
            </p:cNvSpPr>
            <p:nvPr/>
          </p:nvSpPr>
          <p:spPr bwMode="auto">
            <a:xfrm>
              <a:off x="4519028" y="4828997"/>
              <a:ext cx="304800" cy="3810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5991620" y="3763061"/>
                  <a:ext cx="547239"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abic Typesetting" panose="03020402040406030203" pitchFamily="66" charset="-78"/>
                          </a:rPr>
                          <m:t>28</m:t>
                        </m:r>
                      </m:oMath>
                    </m:oMathPara>
                  </a14:m>
                  <a:endParaRPr lang="en-US" sz="2000" dirty="0">
                    <a:latin typeface="Arabic Typesetting" panose="03020402040406030203" pitchFamily="66" charset="-78"/>
                    <a:cs typeface="Arabic Typesetting" panose="03020402040406030203" pitchFamily="66"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991620" y="3763061"/>
                  <a:ext cx="547239" cy="40011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69318" y="4812543"/>
                  <a:ext cx="547239"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abic Typesetting" panose="03020402040406030203" pitchFamily="66" charset="-78"/>
                          </a:rPr>
                          <m:t>2</m:t>
                        </m:r>
                        <m:r>
                          <a:rPr lang="en-US" sz="2000" b="0" i="0" smtClean="0">
                            <a:latin typeface="Cambria Math" panose="02040503050406030204" pitchFamily="18" charset="0"/>
                            <a:cs typeface="Arabic Typesetting" panose="03020402040406030203" pitchFamily="66" charset="-78"/>
                          </a:rPr>
                          <m:t>0</m:t>
                        </m:r>
                      </m:oMath>
                    </m:oMathPara>
                  </a14:m>
                  <a:endParaRPr lang="en-US" sz="2000" dirty="0">
                    <a:latin typeface="Arabic Typesetting" panose="03020402040406030203" pitchFamily="66" charset="-78"/>
                    <a:cs typeface="Arabic Typesetting" panose="03020402040406030203" pitchFamily="66" charset="-78"/>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969318" y="4812543"/>
                  <a:ext cx="547239" cy="400110"/>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7063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altLang="el-GR" smtClean="0"/>
              <a:t>Initial Population for TSP</a:t>
            </a:r>
          </a:p>
        </p:txBody>
      </p:sp>
      <p:sp>
        <p:nvSpPr>
          <p:cNvPr id="53251" name="Text Box 3"/>
          <p:cNvSpPr txBox="1">
            <a:spLocks noChangeArrowheads="1"/>
          </p:cNvSpPr>
          <p:nvPr/>
        </p:nvSpPr>
        <p:spPr bwMode="auto">
          <a:xfrm>
            <a:off x="1431925"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(5,3,4,6,2)</a:t>
            </a:r>
          </a:p>
        </p:txBody>
      </p:sp>
      <p:sp>
        <p:nvSpPr>
          <p:cNvPr id="53252" name="Text Box 4"/>
          <p:cNvSpPr txBox="1">
            <a:spLocks noChangeArrowheads="1"/>
          </p:cNvSpPr>
          <p:nvPr/>
        </p:nvSpPr>
        <p:spPr bwMode="auto">
          <a:xfrm>
            <a:off x="3260725"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(2,4,6,3,5)</a:t>
            </a:r>
          </a:p>
        </p:txBody>
      </p:sp>
      <p:sp>
        <p:nvSpPr>
          <p:cNvPr id="53253" name="Text Box 5"/>
          <p:cNvSpPr txBox="1">
            <a:spLocks noChangeArrowheads="1"/>
          </p:cNvSpPr>
          <p:nvPr/>
        </p:nvSpPr>
        <p:spPr bwMode="auto">
          <a:xfrm>
            <a:off x="5105400"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(4,3,6,5,2)</a:t>
            </a:r>
          </a:p>
        </p:txBody>
      </p:sp>
      <p:sp>
        <p:nvSpPr>
          <p:cNvPr id="53254" name="Text Box 6"/>
          <p:cNvSpPr txBox="1">
            <a:spLocks noChangeArrowheads="1"/>
          </p:cNvSpPr>
          <p:nvPr/>
        </p:nvSpPr>
        <p:spPr bwMode="auto">
          <a:xfrm>
            <a:off x="14319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(2,3,4,6,5)</a:t>
            </a:r>
          </a:p>
        </p:txBody>
      </p:sp>
      <p:sp>
        <p:nvSpPr>
          <p:cNvPr id="53255" name="Text Box 7"/>
          <p:cNvSpPr txBox="1">
            <a:spLocks noChangeArrowheads="1"/>
          </p:cNvSpPr>
          <p:nvPr/>
        </p:nvSpPr>
        <p:spPr bwMode="auto">
          <a:xfrm>
            <a:off x="32607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(4,3,6,2,5)</a:t>
            </a:r>
          </a:p>
        </p:txBody>
      </p:sp>
      <p:sp>
        <p:nvSpPr>
          <p:cNvPr id="53256" name="Text Box 8"/>
          <p:cNvSpPr txBox="1">
            <a:spLocks noChangeArrowheads="1"/>
          </p:cNvSpPr>
          <p:nvPr/>
        </p:nvSpPr>
        <p:spPr bwMode="auto">
          <a:xfrm>
            <a:off x="51054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(3,4,5,2,6)</a:t>
            </a:r>
          </a:p>
        </p:txBody>
      </p:sp>
      <p:sp>
        <p:nvSpPr>
          <p:cNvPr id="53257" name="Text Box 9"/>
          <p:cNvSpPr txBox="1">
            <a:spLocks noChangeArrowheads="1"/>
          </p:cNvSpPr>
          <p:nvPr/>
        </p:nvSpPr>
        <p:spPr bwMode="auto">
          <a:xfrm>
            <a:off x="14319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(3,5,4,6,2)</a:t>
            </a:r>
          </a:p>
        </p:txBody>
      </p:sp>
      <p:sp>
        <p:nvSpPr>
          <p:cNvPr id="53258" name="Text Box 10"/>
          <p:cNvSpPr txBox="1">
            <a:spLocks noChangeArrowheads="1"/>
          </p:cNvSpPr>
          <p:nvPr/>
        </p:nvSpPr>
        <p:spPr bwMode="auto">
          <a:xfrm>
            <a:off x="32607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(4,5,3,6,2)</a:t>
            </a:r>
          </a:p>
        </p:txBody>
      </p:sp>
      <p:sp>
        <p:nvSpPr>
          <p:cNvPr id="53259" name="Text Box 11"/>
          <p:cNvSpPr txBox="1">
            <a:spLocks noChangeArrowheads="1"/>
          </p:cNvSpPr>
          <p:nvPr/>
        </p:nvSpPr>
        <p:spPr bwMode="auto">
          <a:xfrm>
            <a:off x="5105400"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(5,4,2,3,6)</a:t>
            </a:r>
          </a:p>
        </p:txBody>
      </p:sp>
      <p:sp>
        <p:nvSpPr>
          <p:cNvPr id="53260" name="Text Box 12"/>
          <p:cNvSpPr txBox="1">
            <a:spLocks noChangeArrowheads="1"/>
          </p:cNvSpPr>
          <p:nvPr/>
        </p:nvSpPr>
        <p:spPr bwMode="auto">
          <a:xfrm>
            <a:off x="14319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(4,6,3,2,5)</a:t>
            </a:r>
          </a:p>
        </p:txBody>
      </p:sp>
      <p:sp>
        <p:nvSpPr>
          <p:cNvPr id="53261" name="Text Box 13"/>
          <p:cNvSpPr txBox="1">
            <a:spLocks noChangeArrowheads="1"/>
          </p:cNvSpPr>
          <p:nvPr/>
        </p:nvSpPr>
        <p:spPr bwMode="auto">
          <a:xfrm>
            <a:off x="32607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(3,4,2,6,5)</a:t>
            </a:r>
          </a:p>
        </p:txBody>
      </p:sp>
      <p:sp>
        <p:nvSpPr>
          <p:cNvPr id="53262" name="Text Box 14"/>
          <p:cNvSpPr txBox="1">
            <a:spLocks noChangeArrowheads="1"/>
          </p:cNvSpPr>
          <p:nvPr/>
        </p:nvSpPr>
        <p:spPr bwMode="auto">
          <a:xfrm>
            <a:off x="5105400"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(3,6,5,1,4)</a:t>
            </a:r>
          </a:p>
        </p:txBody>
      </p:sp>
    </p:spTree>
    <p:extLst>
      <p:ext uri="{BB962C8B-B14F-4D97-AF65-F5344CB8AC3E}">
        <p14:creationId xmlns:p14="http://schemas.microsoft.com/office/powerpoint/2010/main" val="427531187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pPr eaLnBrk="1" hangingPunct="1"/>
            <a:r>
              <a:rPr lang="en-US" altLang="el-GR" smtClean="0"/>
              <a:t>Select Parents</a:t>
            </a:r>
          </a:p>
        </p:txBody>
      </p:sp>
      <p:sp>
        <p:nvSpPr>
          <p:cNvPr id="54275" name="Text Box 3"/>
          <p:cNvSpPr txBox="1">
            <a:spLocks noChangeArrowheads="1"/>
          </p:cNvSpPr>
          <p:nvPr/>
        </p:nvSpPr>
        <p:spPr bwMode="auto">
          <a:xfrm>
            <a:off x="1431925" y="2251075"/>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(5,3,4,6,2)</a:t>
            </a:r>
          </a:p>
        </p:txBody>
      </p:sp>
      <p:sp>
        <p:nvSpPr>
          <p:cNvPr id="54276" name="Text Box 4"/>
          <p:cNvSpPr txBox="1">
            <a:spLocks noChangeArrowheads="1"/>
          </p:cNvSpPr>
          <p:nvPr/>
        </p:nvSpPr>
        <p:spPr bwMode="auto">
          <a:xfrm>
            <a:off x="3260725"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(2,4,6,3,5)</a:t>
            </a:r>
          </a:p>
        </p:txBody>
      </p:sp>
      <p:sp>
        <p:nvSpPr>
          <p:cNvPr id="54277" name="Text Box 5"/>
          <p:cNvSpPr txBox="1">
            <a:spLocks noChangeArrowheads="1"/>
          </p:cNvSpPr>
          <p:nvPr/>
        </p:nvSpPr>
        <p:spPr bwMode="auto">
          <a:xfrm>
            <a:off x="5105400"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(4,3,6,5,2)</a:t>
            </a:r>
          </a:p>
        </p:txBody>
      </p:sp>
      <p:sp>
        <p:nvSpPr>
          <p:cNvPr id="54278" name="Text Box 6"/>
          <p:cNvSpPr txBox="1">
            <a:spLocks noChangeArrowheads="1"/>
          </p:cNvSpPr>
          <p:nvPr/>
        </p:nvSpPr>
        <p:spPr bwMode="auto">
          <a:xfrm>
            <a:off x="14319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(2,3,4,6,5)</a:t>
            </a:r>
          </a:p>
        </p:txBody>
      </p:sp>
      <p:sp>
        <p:nvSpPr>
          <p:cNvPr id="54279" name="Text Box 7"/>
          <p:cNvSpPr txBox="1">
            <a:spLocks noChangeArrowheads="1"/>
          </p:cNvSpPr>
          <p:nvPr/>
        </p:nvSpPr>
        <p:spPr bwMode="auto">
          <a:xfrm>
            <a:off x="32607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(4,3,6,2,5)</a:t>
            </a:r>
          </a:p>
        </p:txBody>
      </p:sp>
      <p:sp>
        <p:nvSpPr>
          <p:cNvPr id="54280" name="Text Box 8"/>
          <p:cNvSpPr txBox="1">
            <a:spLocks noChangeArrowheads="1"/>
          </p:cNvSpPr>
          <p:nvPr/>
        </p:nvSpPr>
        <p:spPr bwMode="auto">
          <a:xfrm>
            <a:off x="51054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(3,4,5,2,6)</a:t>
            </a:r>
          </a:p>
        </p:txBody>
      </p:sp>
      <p:sp>
        <p:nvSpPr>
          <p:cNvPr id="54281" name="Text Box 9"/>
          <p:cNvSpPr txBox="1">
            <a:spLocks noChangeArrowheads="1"/>
          </p:cNvSpPr>
          <p:nvPr/>
        </p:nvSpPr>
        <p:spPr bwMode="auto">
          <a:xfrm>
            <a:off x="14319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(3,5,4,6,2)</a:t>
            </a:r>
          </a:p>
        </p:txBody>
      </p:sp>
      <p:sp>
        <p:nvSpPr>
          <p:cNvPr id="54282" name="Text Box 10"/>
          <p:cNvSpPr txBox="1">
            <a:spLocks noChangeArrowheads="1"/>
          </p:cNvSpPr>
          <p:nvPr/>
        </p:nvSpPr>
        <p:spPr bwMode="auto">
          <a:xfrm>
            <a:off x="32607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(4,5,3,6,2)</a:t>
            </a:r>
          </a:p>
        </p:txBody>
      </p:sp>
      <p:sp>
        <p:nvSpPr>
          <p:cNvPr id="54283" name="Text Box 11"/>
          <p:cNvSpPr txBox="1">
            <a:spLocks noChangeArrowheads="1"/>
          </p:cNvSpPr>
          <p:nvPr/>
        </p:nvSpPr>
        <p:spPr bwMode="auto">
          <a:xfrm>
            <a:off x="5105400"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(5,4,2,3,6)</a:t>
            </a:r>
          </a:p>
        </p:txBody>
      </p:sp>
      <p:sp>
        <p:nvSpPr>
          <p:cNvPr id="54284" name="Text Box 12"/>
          <p:cNvSpPr txBox="1">
            <a:spLocks noChangeArrowheads="1"/>
          </p:cNvSpPr>
          <p:nvPr/>
        </p:nvSpPr>
        <p:spPr bwMode="auto">
          <a:xfrm>
            <a:off x="14319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(4,6,3,2,5)</a:t>
            </a:r>
          </a:p>
        </p:txBody>
      </p:sp>
      <p:sp>
        <p:nvSpPr>
          <p:cNvPr id="54285" name="Text Box 13"/>
          <p:cNvSpPr txBox="1">
            <a:spLocks noChangeArrowheads="1"/>
          </p:cNvSpPr>
          <p:nvPr/>
        </p:nvSpPr>
        <p:spPr bwMode="auto">
          <a:xfrm>
            <a:off x="3260725" y="4343400"/>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(3,4,2,6,5)</a:t>
            </a:r>
          </a:p>
        </p:txBody>
      </p:sp>
      <p:sp>
        <p:nvSpPr>
          <p:cNvPr id="54286" name="Text Box 14"/>
          <p:cNvSpPr txBox="1">
            <a:spLocks noChangeArrowheads="1"/>
          </p:cNvSpPr>
          <p:nvPr/>
        </p:nvSpPr>
        <p:spPr bwMode="auto">
          <a:xfrm>
            <a:off x="5105400"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(3,6,5,1,4)</a:t>
            </a:r>
          </a:p>
        </p:txBody>
      </p:sp>
      <p:sp>
        <p:nvSpPr>
          <p:cNvPr id="54287" name="Text Box 15"/>
          <p:cNvSpPr txBox="1">
            <a:spLocks noChangeArrowheads="1"/>
          </p:cNvSpPr>
          <p:nvPr/>
        </p:nvSpPr>
        <p:spPr bwMode="auto">
          <a:xfrm>
            <a:off x="2193925" y="5375275"/>
            <a:ext cx="346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Try to pick the better ones.</a:t>
            </a:r>
          </a:p>
        </p:txBody>
      </p:sp>
    </p:spTree>
    <p:extLst>
      <p:ext uri="{BB962C8B-B14F-4D97-AF65-F5344CB8AC3E}">
        <p14:creationId xmlns:p14="http://schemas.microsoft.com/office/powerpoint/2010/main" val="30081333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altLang="el-GR" smtClean="0"/>
              <a:t>Create Off-Spring – 1 point</a:t>
            </a:r>
          </a:p>
        </p:txBody>
      </p:sp>
      <p:sp>
        <p:nvSpPr>
          <p:cNvPr id="55299" name="Text Box 3"/>
          <p:cNvSpPr txBox="1">
            <a:spLocks noChangeArrowheads="1"/>
          </p:cNvSpPr>
          <p:nvPr/>
        </p:nvSpPr>
        <p:spPr bwMode="auto">
          <a:xfrm>
            <a:off x="1431925" y="2251075"/>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(5,3,4,6,2)</a:t>
            </a:r>
          </a:p>
        </p:txBody>
      </p:sp>
      <p:sp>
        <p:nvSpPr>
          <p:cNvPr id="55300" name="Text Box 4"/>
          <p:cNvSpPr txBox="1">
            <a:spLocks noChangeArrowheads="1"/>
          </p:cNvSpPr>
          <p:nvPr/>
        </p:nvSpPr>
        <p:spPr bwMode="auto">
          <a:xfrm>
            <a:off x="3260725"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(2,4,6,3,5)</a:t>
            </a:r>
          </a:p>
        </p:txBody>
      </p:sp>
      <p:sp>
        <p:nvSpPr>
          <p:cNvPr id="55301" name="Text Box 5"/>
          <p:cNvSpPr txBox="1">
            <a:spLocks noChangeArrowheads="1"/>
          </p:cNvSpPr>
          <p:nvPr/>
        </p:nvSpPr>
        <p:spPr bwMode="auto">
          <a:xfrm>
            <a:off x="5105400"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(4,3,6,5,2)</a:t>
            </a:r>
          </a:p>
        </p:txBody>
      </p:sp>
      <p:sp>
        <p:nvSpPr>
          <p:cNvPr id="55302" name="Text Box 6"/>
          <p:cNvSpPr txBox="1">
            <a:spLocks noChangeArrowheads="1"/>
          </p:cNvSpPr>
          <p:nvPr/>
        </p:nvSpPr>
        <p:spPr bwMode="auto">
          <a:xfrm>
            <a:off x="14319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(2,3,4,6,5)</a:t>
            </a:r>
          </a:p>
        </p:txBody>
      </p:sp>
      <p:sp>
        <p:nvSpPr>
          <p:cNvPr id="55303" name="Text Box 7"/>
          <p:cNvSpPr txBox="1">
            <a:spLocks noChangeArrowheads="1"/>
          </p:cNvSpPr>
          <p:nvPr/>
        </p:nvSpPr>
        <p:spPr bwMode="auto">
          <a:xfrm>
            <a:off x="32607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(4,3,6,2,5)</a:t>
            </a:r>
          </a:p>
        </p:txBody>
      </p:sp>
      <p:sp>
        <p:nvSpPr>
          <p:cNvPr id="55304" name="Text Box 8"/>
          <p:cNvSpPr txBox="1">
            <a:spLocks noChangeArrowheads="1"/>
          </p:cNvSpPr>
          <p:nvPr/>
        </p:nvSpPr>
        <p:spPr bwMode="auto">
          <a:xfrm>
            <a:off x="51054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(3,4,5,2,6)</a:t>
            </a:r>
          </a:p>
        </p:txBody>
      </p:sp>
      <p:sp>
        <p:nvSpPr>
          <p:cNvPr id="55305" name="Text Box 9"/>
          <p:cNvSpPr txBox="1">
            <a:spLocks noChangeArrowheads="1"/>
          </p:cNvSpPr>
          <p:nvPr/>
        </p:nvSpPr>
        <p:spPr bwMode="auto">
          <a:xfrm>
            <a:off x="14319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(3,5,4,6,2)</a:t>
            </a:r>
          </a:p>
        </p:txBody>
      </p:sp>
      <p:sp>
        <p:nvSpPr>
          <p:cNvPr id="55306" name="Text Box 10"/>
          <p:cNvSpPr txBox="1">
            <a:spLocks noChangeArrowheads="1"/>
          </p:cNvSpPr>
          <p:nvPr/>
        </p:nvSpPr>
        <p:spPr bwMode="auto">
          <a:xfrm>
            <a:off x="32607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(4,5,3,6,2)</a:t>
            </a:r>
          </a:p>
        </p:txBody>
      </p:sp>
      <p:sp>
        <p:nvSpPr>
          <p:cNvPr id="55307" name="Text Box 11"/>
          <p:cNvSpPr txBox="1">
            <a:spLocks noChangeArrowheads="1"/>
          </p:cNvSpPr>
          <p:nvPr/>
        </p:nvSpPr>
        <p:spPr bwMode="auto">
          <a:xfrm>
            <a:off x="5105400"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(5,4,2,3,6)</a:t>
            </a:r>
          </a:p>
        </p:txBody>
      </p:sp>
      <p:sp>
        <p:nvSpPr>
          <p:cNvPr id="55308" name="Text Box 12"/>
          <p:cNvSpPr txBox="1">
            <a:spLocks noChangeArrowheads="1"/>
          </p:cNvSpPr>
          <p:nvPr/>
        </p:nvSpPr>
        <p:spPr bwMode="auto">
          <a:xfrm>
            <a:off x="14319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(4,6,3,2,5)</a:t>
            </a:r>
          </a:p>
        </p:txBody>
      </p:sp>
      <p:sp>
        <p:nvSpPr>
          <p:cNvPr id="55309" name="Text Box 13"/>
          <p:cNvSpPr txBox="1">
            <a:spLocks noChangeArrowheads="1"/>
          </p:cNvSpPr>
          <p:nvPr/>
        </p:nvSpPr>
        <p:spPr bwMode="auto">
          <a:xfrm>
            <a:off x="3260725" y="4343400"/>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(3,4,2,6,5)</a:t>
            </a:r>
          </a:p>
        </p:txBody>
      </p:sp>
      <p:sp>
        <p:nvSpPr>
          <p:cNvPr id="55310" name="Text Box 14"/>
          <p:cNvSpPr txBox="1">
            <a:spLocks noChangeArrowheads="1"/>
          </p:cNvSpPr>
          <p:nvPr/>
        </p:nvSpPr>
        <p:spPr bwMode="auto">
          <a:xfrm>
            <a:off x="5105400"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(3,6,5,1,4)</a:t>
            </a:r>
          </a:p>
        </p:txBody>
      </p:sp>
      <p:sp>
        <p:nvSpPr>
          <p:cNvPr id="55311" name="Text Box 15"/>
          <p:cNvSpPr txBox="1">
            <a:spLocks noChangeArrowheads="1"/>
          </p:cNvSpPr>
          <p:nvPr/>
        </p:nvSpPr>
        <p:spPr bwMode="auto">
          <a:xfrm>
            <a:off x="2362200" y="54102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p>
        </p:txBody>
      </p:sp>
      <p:sp>
        <p:nvSpPr>
          <p:cNvPr id="55312" name="Line 16"/>
          <p:cNvSpPr>
            <a:spLocks noChangeShapeType="1"/>
          </p:cNvSpPr>
          <p:nvPr/>
        </p:nvSpPr>
        <p:spPr bwMode="auto">
          <a:xfrm>
            <a:off x="2057400" y="2743200"/>
            <a:ext cx="9144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
        <p:nvSpPr>
          <p:cNvPr id="55313" name="Line 17"/>
          <p:cNvSpPr>
            <a:spLocks noChangeShapeType="1"/>
          </p:cNvSpPr>
          <p:nvPr/>
        </p:nvSpPr>
        <p:spPr bwMode="auto">
          <a:xfrm flipH="1">
            <a:off x="3124200" y="4800600"/>
            <a:ext cx="838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Tree>
    <p:extLst>
      <p:ext uri="{BB962C8B-B14F-4D97-AF65-F5344CB8AC3E}">
        <p14:creationId xmlns:p14="http://schemas.microsoft.com/office/powerpoint/2010/main" val="12836054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362200" y="54102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p>
        </p:txBody>
      </p:sp>
      <p:sp>
        <p:nvSpPr>
          <p:cNvPr id="56323" name="Rectangle 3"/>
          <p:cNvSpPr>
            <a:spLocks noGrp="1" noChangeArrowheads="1"/>
          </p:cNvSpPr>
          <p:nvPr>
            <p:ph type="title"/>
          </p:nvPr>
        </p:nvSpPr>
        <p:spPr/>
        <p:txBody>
          <a:bodyPr>
            <a:normAutofit fontScale="90000"/>
          </a:bodyPr>
          <a:lstStyle/>
          <a:p>
            <a:pPr eaLnBrk="1" hangingPunct="1"/>
            <a:r>
              <a:rPr lang="en-US" altLang="el-GR" smtClean="0"/>
              <a:t>Create More Offspring</a:t>
            </a:r>
          </a:p>
        </p:txBody>
      </p:sp>
      <p:sp>
        <p:nvSpPr>
          <p:cNvPr id="56324" name="Text Box 4"/>
          <p:cNvSpPr txBox="1">
            <a:spLocks noChangeArrowheads="1"/>
          </p:cNvSpPr>
          <p:nvPr/>
        </p:nvSpPr>
        <p:spPr bwMode="auto">
          <a:xfrm>
            <a:off x="1431925" y="2251075"/>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(5,3,4,6,2)</a:t>
            </a:r>
          </a:p>
        </p:txBody>
      </p:sp>
      <p:sp>
        <p:nvSpPr>
          <p:cNvPr id="56325" name="Text Box 5"/>
          <p:cNvSpPr txBox="1">
            <a:spLocks noChangeArrowheads="1"/>
          </p:cNvSpPr>
          <p:nvPr/>
        </p:nvSpPr>
        <p:spPr bwMode="auto">
          <a:xfrm>
            <a:off x="3260725" y="2251075"/>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(2,4,6,3,5)</a:t>
            </a:r>
          </a:p>
        </p:txBody>
      </p:sp>
      <p:sp>
        <p:nvSpPr>
          <p:cNvPr id="56326" name="Text Box 6"/>
          <p:cNvSpPr txBox="1">
            <a:spLocks noChangeArrowheads="1"/>
          </p:cNvSpPr>
          <p:nvPr/>
        </p:nvSpPr>
        <p:spPr bwMode="auto">
          <a:xfrm>
            <a:off x="5105400"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(4,3,6,5,2)</a:t>
            </a:r>
          </a:p>
        </p:txBody>
      </p:sp>
      <p:sp>
        <p:nvSpPr>
          <p:cNvPr id="56327" name="Text Box 7"/>
          <p:cNvSpPr txBox="1">
            <a:spLocks noChangeArrowheads="1"/>
          </p:cNvSpPr>
          <p:nvPr/>
        </p:nvSpPr>
        <p:spPr bwMode="auto">
          <a:xfrm>
            <a:off x="14319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(2,3,4,6,5)</a:t>
            </a:r>
          </a:p>
        </p:txBody>
      </p:sp>
      <p:sp>
        <p:nvSpPr>
          <p:cNvPr id="56328" name="Text Box 8"/>
          <p:cNvSpPr txBox="1">
            <a:spLocks noChangeArrowheads="1"/>
          </p:cNvSpPr>
          <p:nvPr/>
        </p:nvSpPr>
        <p:spPr bwMode="auto">
          <a:xfrm>
            <a:off x="32607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(4,3,6,2,5)</a:t>
            </a:r>
          </a:p>
        </p:txBody>
      </p:sp>
      <p:sp>
        <p:nvSpPr>
          <p:cNvPr id="56329" name="Text Box 9"/>
          <p:cNvSpPr txBox="1">
            <a:spLocks noChangeArrowheads="1"/>
          </p:cNvSpPr>
          <p:nvPr/>
        </p:nvSpPr>
        <p:spPr bwMode="auto">
          <a:xfrm>
            <a:off x="51054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(3,4,5,2,6)</a:t>
            </a:r>
          </a:p>
        </p:txBody>
      </p:sp>
      <p:sp>
        <p:nvSpPr>
          <p:cNvPr id="56330" name="Text Box 10"/>
          <p:cNvSpPr txBox="1">
            <a:spLocks noChangeArrowheads="1"/>
          </p:cNvSpPr>
          <p:nvPr/>
        </p:nvSpPr>
        <p:spPr bwMode="auto">
          <a:xfrm>
            <a:off x="14319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(3,5,4,6,2)</a:t>
            </a:r>
          </a:p>
        </p:txBody>
      </p:sp>
      <p:sp>
        <p:nvSpPr>
          <p:cNvPr id="56331" name="Text Box 11"/>
          <p:cNvSpPr txBox="1">
            <a:spLocks noChangeArrowheads="1"/>
          </p:cNvSpPr>
          <p:nvPr/>
        </p:nvSpPr>
        <p:spPr bwMode="auto">
          <a:xfrm>
            <a:off x="32607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(4,5,3,6,2)</a:t>
            </a:r>
          </a:p>
        </p:txBody>
      </p:sp>
      <p:sp>
        <p:nvSpPr>
          <p:cNvPr id="56332" name="Text Box 12"/>
          <p:cNvSpPr txBox="1">
            <a:spLocks noChangeArrowheads="1"/>
          </p:cNvSpPr>
          <p:nvPr/>
        </p:nvSpPr>
        <p:spPr bwMode="auto">
          <a:xfrm>
            <a:off x="5105400" y="3657600"/>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(5,4,2,3,6)</a:t>
            </a:r>
          </a:p>
        </p:txBody>
      </p:sp>
      <p:sp>
        <p:nvSpPr>
          <p:cNvPr id="56333" name="Text Box 13"/>
          <p:cNvSpPr txBox="1">
            <a:spLocks noChangeArrowheads="1"/>
          </p:cNvSpPr>
          <p:nvPr/>
        </p:nvSpPr>
        <p:spPr bwMode="auto">
          <a:xfrm>
            <a:off x="14319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(4,6,3,2,5)</a:t>
            </a:r>
          </a:p>
        </p:txBody>
      </p:sp>
      <p:sp>
        <p:nvSpPr>
          <p:cNvPr id="56334" name="Text Box 14"/>
          <p:cNvSpPr txBox="1">
            <a:spLocks noChangeArrowheads="1"/>
          </p:cNvSpPr>
          <p:nvPr/>
        </p:nvSpPr>
        <p:spPr bwMode="auto">
          <a:xfrm>
            <a:off x="3260725" y="4343400"/>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(3,4,2,6,5)</a:t>
            </a:r>
          </a:p>
        </p:txBody>
      </p:sp>
      <p:sp>
        <p:nvSpPr>
          <p:cNvPr id="56335" name="Text Box 15"/>
          <p:cNvSpPr txBox="1">
            <a:spLocks noChangeArrowheads="1"/>
          </p:cNvSpPr>
          <p:nvPr/>
        </p:nvSpPr>
        <p:spPr bwMode="auto">
          <a:xfrm>
            <a:off x="5105400"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(3,6,5,1,4)</a:t>
            </a:r>
          </a:p>
        </p:txBody>
      </p:sp>
      <p:sp>
        <p:nvSpPr>
          <p:cNvPr id="56336" name="Line 16"/>
          <p:cNvSpPr>
            <a:spLocks noChangeShapeType="1"/>
          </p:cNvSpPr>
          <p:nvPr/>
        </p:nvSpPr>
        <p:spPr bwMode="auto">
          <a:xfrm>
            <a:off x="2057400" y="2743200"/>
            <a:ext cx="9144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
        <p:nvSpPr>
          <p:cNvPr id="56337" name="Line 17"/>
          <p:cNvSpPr>
            <a:spLocks noChangeShapeType="1"/>
          </p:cNvSpPr>
          <p:nvPr/>
        </p:nvSpPr>
        <p:spPr bwMode="auto">
          <a:xfrm flipH="1">
            <a:off x="3124200" y="4800600"/>
            <a:ext cx="838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
        <p:nvSpPr>
          <p:cNvPr id="56338" name="Text Box 18"/>
          <p:cNvSpPr txBox="1">
            <a:spLocks noChangeArrowheads="1"/>
          </p:cNvSpPr>
          <p:nvPr/>
        </p:nvSpPr>
        <p:spPr bwMode="auto">
          <a:xfrm>
            <a:off x="4191000" y="54102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p>
        </p:txBody>
      </p:sp>
      <p:sp>
        <p:nvSpPr>
          <p:cNvPr id="56339" name="Line 19"/>
          <p:cNvSpPr>
            <a:spLocks noChangeShapeType="1"/>
          </p:cNvSpPr>
          <p:nvPr/>
        </p:nvSpPr>
        <p:spPr bwMode="auto">
          <a:xfrm>
            <a:off x="3962400" y="2743200"/>
            <a:ext cx="7620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
        <p:nvSpPr>
          <p:cNvPr id="56340" name="Line 20"/>
          <p:cNvSpPr>
            <a:spLocks noChangeShapeType="1"/>
          </p:cNvSpPr>
          <p:nvPr/>
        </p:nvSpPr>
        <p:spPr bwMode="auto">
          <a:xfrm flipH="1">
            <a:off x="4953000" y="4114800"/>
            <a:ext cx="8382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Tree>
    <p:extLst>
      <p:ext uri="{BB962C8B-B14F-4D97-AF65-F5344CB8AC3E}">
        <p14:creationId xmlns:p14="http://schemas.microsoft.com/office/powerpoint/2010/main" val="2026603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362200" y="54102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p>
        </p:txBody>
      </p:sp>
      <p:sp>
        <p:nvSpPr>
          <p:cNvPr id="57347" name="Text Box 3"/>
          <p:cNvSpPr txBox="1">
            <a:spLocks noChangeArrowheads="1"/>
          </p:cNvSpPr>
          <p:nvPr/>
        </p:nvSpPr>
        <p:spPr bwMode="auto">
          <a:xfrm>
            <a:off x="4191000" y="54102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p>
        </p:txBody>
      </p:sp>
      <p:sp>
        <p:nvSpPr>
          <p:cNvPr id="57348" name="Rectangle 4"/>
          <p:cNvSpPr>
            <a:spLocks noGrp="1" noChangeArrowheads="1"/>
          </p:cNvSpPr>
          <p:nvPr>
            <p:ph type="title"/>
          </p:nvPr>
        </p:nvSpPr>
        <p:spPr/>
        <p:txBody>
          <a:bodyPr>
            <a:normAutofit fontScale="90000"/>
          </a:bodyPr>
          <a:lstStyle/>
          <a:p>
            <a:pPr eaLnBrk="1" hangingPunct="1"/>
            <a:r>
              <a:rPr lang="en-US" altLang="el-GR" smtClean="0"/>
              <a:t>Mutate</a:t>
            </a:r>
          </a:p>
        </p:txBody>
      </p:sp>
      <p:sp>
        <p:nvSpPr>
          <p:cNvPr id="57349" name="Text Box 5"/>
          <p:cNvSpPr txBox="1">
            <a:spLocks noChangeArrowheads="1"/>
          </p:cNvSpPr>
          <p:nvPr/>
        </p:nvSpPr>
        <p:spPr bwMode="auto">
          <a:xfrm>
            <a:off x="1431925" y="2251075"/>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(5,3,4,6,2)</a:t>
            </a:r>
          </a:p>
        </p:txBody>
      </p:sp>
      <p:sp>
        <p:nvSpPr>
          <p:cNvPr id="57350" name="Text Box 6"/>
          <p:cNvSpPr txBox="1">
            <a:spLocks noChangeArrowheads="1"/>
          </p:cNvSpPr>
          <p:nvPr/>
        </p:nvSpPr>
        <p:spPr bwMode="auto">
          <a:xfrm>
            <a:off x="3260725" y="2251075"/>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(2,4,6,3,5)</a:t>
            </a:r>
          </a:p>
        </p:txBody>
      </p:sp>
      <p:sp>
        <p:nvSpPr>
          <p:cNvPr id="57351" name="Text Box 7"/>
          <p:cNvSpPr txBox="1">
            <a:spLocks noChangeArrowheads="1"/>
          </p:cNvSpPr>
          <p:nvPr/>
        </p:nvSpPr>
        <p:spPr bwMode="auto">
          <a:xfrm>
            <a:off x="5105400"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(4,3,6,5,2)</a:t>
            </a:r>
          </a:p>
        </p:txBody>
      </p:sp>
      <p:sp>
        <p:nvSpPr>
          <p:cNvPr id="57352" name="Text Box 8"/>
          <p:cNvSpPr txBox="1">
            <a:spLocks noChangeArrowheads="1"/>
          </p:cNvSpPr>
          <p:nvPr/>
        </p:nvSpPr>
        <p:spPr bwMode="auto">
          <a:xfrm>
            <a:off x="14319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(2,3,4,6,5)</a:t>
            </a:r>
          </a:p>
        </p:txBody>
      </p:sp>
      <p:sp>
        <p:nvSpPr>
          <p:cNvPr id="57353" name="Text Box 9"/>
          <p:cNvSpPr txBox="1">
            <a:spLocks noChangeArrowheads="1"/>
          </p:cNvSpPr>
          <p:nvPr/>
        </p:nvSpPr>
        <p:spPr bwMode="auto">
          <a:xfrm>
            <a:off x="3260725" y="2971800"/>
            <a:ext cx="1463675" cy="466725"/>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00FF"/>
                </a:solidFill>
                <a:latin typeface="Times New Roman" panose="02020603050405020304" pitchFamily="18" charset="0"/>
              </a:rPr>
              <a:t>(4,3,6,2,5)</a:t>
            </a:r>
          </a:p>
        </p:txBody>
      </p:sp>
      <p:sp>
        <p:nvSpPr>
          <p:cNvPr id="57354" name="Text Box 10"/>
          <p:cNvSpPr txBox="1">
            <a:spLocks noChangeArrowheads="1"/>
          </p:cNvSpPr>
          <p:nvPr/>
        </p:nvSpPr>
        <p:spPr bwMode="auto">
          <a:xfrm>
            <a:off x="51054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(3,4,5,2,6)</a:t>
            </a:r>
          </a:p>
        </p:txBody>
      </p:sp>
      <p:sp>
        <p:nvSpPr>
          <p:cNvPr id="57355" name="Text Box 11"/>
          <p:cNvSpPr txBox="1">
            <a:spLocks noChangeArrowheads="1"/>
          </p:cNvSpPr>
          <p:nvPr/>
        </p:nvSpPr>
        <p:spPr bwMode="auto">
          <a:xfrm>
            <a:off x="14319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(3,5,4,6,2)</a:t>
            </a:r>
          </a:p>
        </p:txBody>
      </p:sp>
      <p:sp>
        <p:nvSpPr>
          <p:cNvPr id="57356" name="Text Box 12"/>
          <p:cNvSpPr txBox="1">
            <a:spLocks noChangeArrowheads="1"/>
          </p:cNvSpPr>
          <p:nvPr/>
        </p:nvSpPr>
        <p:spPr bwMode="auto">
          <a:xfrm>
            <a:off x="32607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(4,5,3,6,2)</a:t>
            </a:r>
          </a:p>
        </p:txBody>
      </p:sp>
      <p:sp>
        <p:nvSpPr>
          <p:cNvPr id="57357" name="Text Box 13"/>
          <p:cNvSpPr txBox="1">
            <a:spLocks noChangeArrowheads="1"/>
          </p:cNvSpPr>
          <p:nvPr/>
        </p:nvSpPr>
        <p:spPr bwMode="auto">
          <a:xfrm>
            <a:off x="5105400" y="3657600"/>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(5,4,2,3,6)</a:t>
            </a:r>
          </a:p>
        </p:txBody>
      </p:sp>
      <p:sp>
        <p:nvSpPr>
          <p:cNvPr id="57358" name="Text Box 14"/>
          <p:cNvSpPr txBox="1">
            <a:spLocks noChangeArrowheads="1"/>
          </p:cNvSpPr>
          <p:nvPr/>
        </p:nvSpPr>
        <p:spPr bwMode="auto">
          <a:xfrm>
            <a:off x="14319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(4,6,3,2,5)</a:t>
            </a:r>
          </a:p>
        </p:txBody>
      </p:sp>
      <p:sp>
        <p:nvSpPr>
          <p:cNvPr id="57359" name="Text Box 15"/>
          <p:cNvSpPr txBox="1">
            <a:spLocks noChangeArrowheads="1"/>
          </p:cNvSpPr>
          <p:nvPr/>
        </p:nvSpPr>
        <p:spPr bwMode="auto">
          <a:xfrm>
            <a:off x="3260725" y="4343400"/>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(3,4,2,6,5)</a:t>
            </a:r>
          </a:p>
        </p:txBody>
      </p:sp>
      <p:sp>
        <p:nvSpPr>
          <p:cNvPr id="57360" name="Text Box 16"/>
          <p:cNvSpPr txBox="1">
            <a:spLocks noChangeArrowheads="1"/>
          </p:cNvSpPr>
          <p:nvPr/>
        </p:nvSpPr>
        <p:spPr bwMode="auto">
          <a:xfrm>
            <a:off x="5105400"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(3,6,5,1,4)</a:t>
            </a:r>
          </a:p>
        </p:txBody>
      </p:sp>
    </p:spTree>
    <p:extLst>
      <p:ext uri="{BB962C8B-B14F-4D97-AF65-F5344CB8AC3E}">
        <p14:creationId xmlns:p14="http://schemas.microsoft.com/office/powerpoint/2010/main" val="103354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pPr eaLnBrk="1" hangingPunct="1"/>
            <a:r>
              <a:rPr lang="en-US" altLang="el-GR" smtClean="0"/>
              <a:t>Mutate</a:t>
            </a:r>
          </a:p>
        </p:txBody>
      </p:sp>
      <p:sp>
        <p:nvSpPr>
          <p:cNvPr id="58371" name="Text Box 3"/>
          <p:cNvSpPr txBox="1">
            <a:spLocks noChangeArrowheads="1"/>
          </p:cNvSpPr>
          <p:nvPr/>
        </p:nvSpPr>
        <p:spPr bwMode="auto">
          <a:xfrm>
            <a:off x="1431925" y="2251075"/>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(5,3,4,6,2)</a:t>
            </a:r>
          </a:p>
        </p:txBody>
      </p:sp>
      <p:sp>
        <p:nvSpPr>
          <p:cNvPr id="58372" name="Text Box 4"/>
          <p:cNvSpPr txBox="1">
            <a:spLocks noChangeArrowheads="1"/>
          </p:cNvSpPr>
          <p:nvPr/>
        </p:nvSpPr>
        <p:spPr bwMode="auto">
          <a:xfrm>
            <a:off x="3260725" y="2251075"/>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(2,4,6,3,5)</a:t>
            </a:r>
          </a:p>
        </p:txBody>
      </p:sp>
      <p:sp>
        <p:nvSpPr>
          <p:cNvPr id="58373" name="Text Box 5"/>
          <p:cNvSpPr txBox="1">
            <a:spLocks noChangeArrowheads="1"/>
          </p:cNvSpPr>
          <p:nvPr/>
        </p:nvSpPr>
        <p:spPr bwMode="auto">
          <a:xfrm>
            <a:off x="5105400"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(4,3,6,5,2)</a:t>
            </a:r>
          </a:p>
        </p:txBody>
      </p:sp>
      <p:sp>
        <p:nvSpPr>
          <p:cNvPr id="58374" name="Text Box 6"/>
          <p:cNvSpPr txBox="1">
            <a:spLocks noChangeArrowheads="1"/>
          </p:cNvSpPr>
          <p:nvPr/>
        </p:nvSpPr>
        <p:spPr bwMode="auto">
          <a:xfrm>
            <a:off x="14319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(2,3,4,6,5)</a:t>
            </a:r>
          </a:p>
        </p:txBody>
      </p:sp>
      <p:sp>
        <p:nvSpPr>
          <p:cNvPr id="58375" name="Text Box 7"/>
          <p:cNvSpPr txBox="1">
            <a:spLocks noChangeArrowheads="1"/>
          </p:cNvSpPr>
          <p:nvPr/>
        </p:nvSpPr>
        <p:spPr bwMode="auto">
          <a:xfrm>
            <a:off x="3260725" y="2971800"/>
            <a:ext cx="1463675" cy="466725"/>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00FF"/>
                </a:solidFill>
                <a:latin typeface="Times New Roman" panose="02020603050405020304" pitchFamily="18" charset="0"/>
              </a:rPr>
              <a:t>(</a:t>
            </a:r>
            <a:r>
              <a:rPr lang="en-US" altLang="el-GR" sz="2400" b="1">
                <a:solidFill>
                  <a:schemeClr val="accent2"/>
                </a:solidFill>
                <a:latin typeface="Times New Roman" panose="02020603050405020304" pitchFamily="18" charset="0"/>
              </a:rPr>
              <a:t>2</a:t>
            </a:r>
            <a:r>
              <a:rPr lang="en-US" altLang="el-GR" sz="2400" b="1">
                <a:solidFill>
                  <a:srgbClr val="FF00FF"/>
                </a:solidFill>
                <a:latin typeface="Times New Roman" panose="02020603050405020304" pitchFamily="18" charset="0"/>
              </a:rPr>
              <a:t>,3,6,</a:t>
            </a:r>
            <a:r>
              <a:rPr lang="en-US" altLang="el-GR" sz="2400" b="1">
                <a:solidFill>
                  <a:schemeClr val="accent2"/>
                </a:solidFill>
                <a:latin typeface="Times New Roman" panose="02020603050405020304" pitchFamily="18" charset="0"/>
              </a:rPr>
              <a:t>4</a:t>
            </a:r>
            <a:r>
              <a:rPr lang="en-US" altLang="el-GR" sz="2400" b="1">
                <a:solidFill>
                  <a:srgbClr val="FF00FF"/>
                </a:solidFill>
                <a:latin typeface="Times New Roman" panose="02020603050405020304" pitchFamily="18" charset="0"/>
              </a:rPr>
              <a:t>,5)</a:t>
            </a:r>
          </a:p>
        </p:txBody>
      </p:sp>
      <p:sp>
        <p:nvSpPr>
          <p:cNvPr id="58376" name="Text Box 8"/>
          <p:cNvSpPr txBox="1">
            <a:spLocks noChangeArrowheads="1"/>
          </p:cNvSpPr>
          <p:nvPr/>
        </p:nvSpPr>
        <p:spPr bwMode="auto">
          <a:xfrm>
            <a:off x="51054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(3,4,5,2,6)</a:t>
            </a:r>
          </a:p>
        </p:txBody>
      </p:sp>
      <p:sp>
        <p:nvSpPr>
          <p:cNvPr id="58377" name="Text Box 9"/>
          <p:cNvSpPr txBox="1">
            <a:spLocks noChangeArrowheads="1"/>
          </p:cNvSpPr>
          <p:nvPr/>
        </p:nvSpPr>
        <p:spPr bwMode="auto">
          <a:xfrm>
            <a:off x="14319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(3,5,4,6,2)</a:t>
            </a:r>
          </a:p>
        </p:txBody>
      </p:sp>
      <p:sp>
        <p:nvSpPr>
          <p:cNvPr id="58378" name="Text Box 10"/>
          <p:cNvSpPr txBox="1">
            <a:spLocks noChangeArrowheads="1"/>
          </p:cNvSpPr>
          <p:nvPr/>
        </p:nvSpPr>
        <p:spPr bwMode="auto">
          <a:xfrm>
            <a:off x="32607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(4,5,3,6,2)</a:t>
            </a:r>
          </a:p>
        </p:txBody>
      </p:sp>
      <p:sp>
        <p:nvSpPr>
          <p:cNvPr id="58379" name="Text Box 11"/>
          <p:cNvSpPr txBox="1">
            <a:spLocks noChangeArrowheads="1"/>
          </p:cNvSpPr>
          <p:nvPr/>
        </p:nvSpPr>
        <p:spPr bwMode="auto">
          <a:xfrm>
            <a:off x="5105400" y="3657600"/>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(5,4,2,3,6)</a:t>
            </a:r>
          </a:p>
        </p:txBody>
      </p:sp>
      <p:sp>
        <p:nvSpPr>
          <p:cNvPr id="58380" name="Text Box 12"/>
          <p:cNvSpPr txBox="1">
            <a:spLocks noChangeArrowheads="1"/>
          </p:cNvSpPr>
          <p:nvPr/>
        </p:nvSpPr>
        <p:spPr bwMode="auto">
          <a:xfrm>
            <a:off x="14319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(4,6,3,2,5)</a:t>
            </a:r>
          </a:p>
        </p:txBody>
      </p:sp>
      <p:sp>
        <p:nvSpPr>
          <p:cNvPr id="58381" name="Text Box 13"/>
          <p:cNvSpPr txBox="1">
            <a:spLocks noChangeArrowheads="1"/>
          </p:cNvSpPr>
          <p:nvPr/>
        </p:nvSpPr>
        <p:spPr bwMode="auto">
          <a:xfrm>
            <a:off x="3260725" y="4343400"/>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(3,4,2,6,5)</a:t>
            </a:r>
          </a:p>
        </p:txBody>
      </p:sp>
      <p:sp>
        <p:nvSpPr>
          <p:cNvPr id="58382" name="Text Box 14"/>
          <p:cNvSpPr txBox="1">
            <a:spLocks noChangeArrowheads="1"/>
          </p:cNvSpPr>
          <p:nvPr/>
        </p:nvSpPr>
        <p:spPr bwMode="auto">
          <a:xfrm>
            <a:off x="5105400"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(3,6,5,1,4)</a:t>
            </a:r>
          </a:p>
        </p:txBody>
      </p:sp>
      <p:sp>
        <p:nvSpPr>
          <p:cNvPr id="58383" name="Text Box 15"/>
          <p:cNvSpPr txBox="1">
            <a:spLocks noChangeArrowheads="1"/>
          </p:cNvSpPr>
          <p:nvPr/>
        </p:nvSpPr>
        <p:spPr bwMode="auto">
          <a:xfrm>
            <a:off x="2362200" y="54102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p>
        </p:txBody>
      </p:sp>
      <p:sp>
        <p:nvSpPr>
          <p:cNvPr id="58384" name="Text Box 16"/>
          <p:cNvSpPr txBox="1">
            <a:spLocks noChangeArrowheads="1"/>
          </p:cNvSpPr>
          <p:nvPr/>
        </p:nvSpPr>
        <p:spPr bwMode="auto">
          <a:xfrm>
            <a:off x="4191000" y="54102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363363230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pPr eaLnBrk="1" hangingPunct="1"/>
            <a:r>
              <a:rPr lang="en-US" altLang="el-GR" smtClean="0"/>
              <a:t>Eliminate</a:t>
            </a:r>
          </a:p>
        </p:txBody>
      </p:sp>
      <p:sp>
        <p:nvSpPr>
          <p:cNvPr id="59395" name="Text Box 3"/>
          <p:cNvSpPr txBox="1">
            <a:spLocks noChangeArrowheads="1"/>
          </p:cNvSpPr>
          <p:nvPr/>
        </p:nvSpPr>
        <p:spPr bwMode="auto">
          <a:xfrm>
            <a:off x="1431925" y="2251075"/>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(5,3,4,6,2)</a:t>
            </a:r>
          </a:p>
        </p:txBody>
      </p:sp>
      <p:sp>
        <p:nvSpPr>
          <p:cNvPr id="59396" name="Text Box 4"/>
          <p:cNvSpPr txBox="1">
            <a:spLocks noChangeArrowheads="1"/>
          </p:cNvSpPr>
          <p:nvPr/>
        </p:nvSpPr>
        <p:spPr bwMode="auto">
          <a:xfrm>
            <a:off x="3260725" y="2251075"/>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(2,4,6,3,5)</a:t>
            </a:r>
          </a:p>
        </p:txBody>
      </p:sp>
      <p:sp>
        <p:nvSpPr>
          <p:cNvPr id="59397" name="Text Box 5"/>
          <p:cNvSpPr txBox="1">
            <a:spLocks noChangeArrowheads="1"/>
          </p:cNvSpPr>
          <p:nvPr/>
        </p:nvSpPr>
        <p:spPr bwMode="auto">
          <a:xfrm>
            <a:off x="5105400"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(4,3,6,5,2)</a:t>
            </a:r>
          </a:p>
        </p:txBody>
      </p:sp>
      <p:sp>
        <p:nvSpPr>
          <p:cNvPr id="59398" name="Text Box 6"/>
          <p:cNvSpPr txBox="1">
            <a:spLocks noChangeArrowheads="1"/>
          </p:cNvSpPr>
          <p:nvPr/>
        </p:nvSpPr>
        <p:spPr bwMode="auto">
          <a:xfrm>
            <a:off x="14319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(2,3,4,6,5)</a:t>
            </a:r>
          </a:p>
        </p:txBody>
      </p:sp>
      <p:sp>
        <p:nvSpPr>
          <p:cNvPr id="59399" name="Text Box 7"/>
          <p:cNvSpPr txBox="1">
            <a:spLocks noChangeArrowheads="1"/>
          </p:cNvSpPr>
          <p:nvPr/>
        </p:nvSpPr>
        <p:spPr bwMode="auto">
          <a:xfrm>
            <a:off x="3260725" y="2971800"/>
            <a:ext cx="1463675" cy="466725"/>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00FF"/>
                </a:solidFill>
                <a:latin typeface="Times New Roman" panose="02020603050405020304" pitchFamily="18" charset="0"/>
              </a:rPr>
              <a:t>(</a:t>
            </a:r>
            <a:r>
              <a:rPr lang="en-US" altLang="el-GR" sz="2400" b="1">
                <a:solidFill>
                  <a:schemeClr val="accent2"/>
                </a:solidFill>
                <a:latin typeface="Times New Roman" panose="02020603050405020304" pitchFamily="18" charset="0"/>
              </a:rPr>
              <a:t>2</a:t>
            </a:r>
            <a:r>
              <a:rPr lang="en-US" altLang="el-GR" sz="2400" b="1">
                <a:solidFill>
                  <a:srgbClr val="FF00FF"/>
                </a:solidFill>
                <a:latin typeface="Times New Roman" panose="02020603050405020304" pitchFamily="18" charset="0"/>
              </a:rPr>
              <a:t>,3,6,</a:t>
            </a:r>
            <a:r>
              <a:rPr lang="en-US" altLang="el-GR" sz="2400" b="1">
                <a:solidFill>
                  <a:schemeClr val="accent2"/>
                </a:solidFill>
                <a:latin typeface="Times New Roman" panose="02020603050405020304" pitchFamily="18" charset="0"/>
              </a:rPr>
              <a:t>4</a:t>
            </a:r>
            <a:r>
              <a:rPr lang="en-US" altLang="el-GR" sz="2400" b="1">
                <a:solidFill>
                  <a:srgbClr val="FF00FF"/>
                </a:solidFill>
                <a:latin typeface="Times New Roman" panose="02020603050405020304" pitchFamily="18" charset="0"/>
              </a:rPr>
              <a:t>,5)</a:t>
            </a:r>
          </a:p>
        </p:txBody>
      </p:sp>
      <p:sp>
        <p:nvSpPr>
          <p:cNvPr id="59400" name="Text Box 8"/>
          <p:cNvSpPr txBox="1">
            <a:spLocks noChangeArrowheads="1"/>
          </p:cNvSpPr>
          <p:nvPr/>
        </p:nvSpPr>
        <p:spPr bwMode="auto">
          <a:xfrm>
            <a:off x="51054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(3,4,5,2,6)</a:t>
            </a:r>
          </a:p>
        </p:txBody>
      </p:sp>
      <p:sp>
        <p:nvSpPr>
          <p:cNvPr id="59401" name="Text Box 9"/>
          <p:cNvSpPr txBox="1">
            <a:spLocks noChangeArrowheads="1"/>
          </p:cNvSpPr>
          <p:nvPr/>
        </p:nvSpPr>
        <p:spPr bwMode="auto">
          <a:xfrm>
            <a:off x="14319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(3,5,4,6,2)</a:t>
            </a:r>
          </a:p>
        </p:txBody>
      </p:sp>
      <p:sp>
        <p:nvSpPr>
          <p:cNvPr id="59402" name="Text Box 10"/>
          <p:cNvSpPr txBox="1">
            <a:spLocks noChangeArrowheads="1"/>
          </p:cNvSpPr>
          <p:nvPr/>
        </p:nvSpPr>
        <p:spPr bwMode="auto">
          <a:xfrm>
            <a:off x="32607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(4,5,3,6,2)</a:t>
            </a:r>
          </a:p>
        </p:txBody>
      </p:sp>
      <p:sp>
        <p:nvSpPr>
          <p:cNvPr id="59403" name="Text Box 11"/>
          <p:cNvSpPr txBox="1">
            <a:spLocks noChangeArrowheads="1"/>
          </p:cNvSpPr>
          <p:nvPr/>
        </p:nvSpPr>
        <p:spPr bwMode="auto">
          <a:xfrm>
            <a:off x="5105400" y="3657600"/>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(5,4,2,3,6)</a:t>
            </a:r>
          </a:p>
        </p:txBody>
      </p:sp>
      <p:sp>
        <p:nvSpPr>
          <p:cNvPr id="59404" name="Text Box 12"/>
          <p:cNvSpPr txBox="1">
            <a:spLocks noChangeArrowheads="1"/>
          </p:cNvSpPr>
          <p:nvPr/>
        </p:nvSpPr>
        <p:spPr bwMode="auto">
          <a:xfrm>
            <a:off x="14319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(4,6,3,2,5)</a:t>
            </a:r>
          </a:p>
        </p:txBody>
      </p:sp>
      <p:sp>
        <p:nvSpPr>
          <p:cNvPr id="59405" name="Text Box 13"/>
          <p:cNvSpPr txBox="1">
            <a:spLocks noChangeArrowheads="1"/>
          </p:cNvSpPr>
          <p:nvPr/>
        </p:nvSpPr>
        <p:spPr bwMode="auto">
          <a:xfrm>
            <a:off x="3260725" y="4343400"/>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(3,4,2,6,5)</a:t>
            </a:r>
          </a:p>
        </p:txBody>
      </p:sp>
      <p:sp>
        <p:nvSpPr>
          <p:cNvPr id="59406" name="Text Box 14"/>
          <p:cNvSpPr txBox="1">
            <a:spLocks noChangeArrowheads="1"/>
          </p:cNvSpPr>
          <p:nvPr/>
        </p:nvSpPr>
        <p:spPr bwMode="auto">
          <a:xfrm>
            <a:off x="5105400"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(3,6,5,1,4)</a:t>
            </a:r>
          </a:p>
        </p:txBody>
      </p:sp>
      <p:sp>
        <p:nvSpPr>
          <p:cNvPr id="59407" name="Line 15"/>
          <p:cNvSpPr>
            <a:spLocks noChangeShapeType="1"/>
          </p:cNvSpPr>
          <p:nvPr/>
        </p:nvSpPr>
        <p:spPr bwMode="auto">
          <a:xfrm>
            <a:off x="1295400" y="2895600"/>
            <a:ext cx="1752600" cy="609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
        <p:nvSpPr>
          <p:cNvPr id="59408" name="Line 16"/>
          <p:cNvSpPr>
            <a:spLocks noChangeShapeType="1"/>
          </p:cNvSpPr>
          <p:nvPr/>
        </p:nvSpPr>
        <p:spPr bwMode="auto">
          <a:xfrm flipV="1">
            <a:off x="1295400" y="2895600"/>
            <a:ext cx="1752600" cy="609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
        <p:nvSpPr>
          <p:cNvPr id="59409" name="Line 17"/>
          <p:cNvSpPr>
            <a:spLocks noChangeShapeType="1"/>
          </p:cNvSpPr>
          <p:nvPr/>
        </p:nvSpPr>
        <p:spPr bwMode="auto">
          <a:xfrm>
            <a:off x="4953000" y="2209800"/>
            <a:ext cx="1752600" cy="609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
        <p:nvSpPr>
          <p:cNvPr id="59410" name="Line 18"/>
          <p:cNvSpPr>
            <a:spLocks noChangeShapeType="1"/>
          </p:cNvSpPr>
          <p:nvPr/>
        </p:nvSpPr>
        <p:spPr bwMode="auto">
          <a:xfrm flipV="1">
            <a:off x="4953000" y="2209800"/>
            <a:ext cx="1752600" cy="609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l-GR"/>
          </a:p>
        </p:txBody>
      </p:sp>
      <p:sp>
        <p:nvSpPr>
          <p:cNvPr id="59411" name="Text Box 19"/>
          <p:cNvSpPr txBox="1">
            <a:spLocks noChangeArrowheads="1"/>
          </p:cNvSpPr>
          <p:nvPr/>
        </p:nvSpPr>
        <p:spPr bwMode="auto">
          <a:xfrm>
            <a:off x="1981200" y="6019800"/>
            <a:ext cx="394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Tend to kill off the worst ones.</a:t>
            </a:r>
          </a:p>
        </p:txBody>
      </p:sp>
      <p:sp>
        <p:nvSpPr>
          <p:cNvPr id="59412" name="Text Box 20"/>
          <p:cNvSpPr txBox="1">
            <a:spLocks noChangeArrowheads="1"/>
          </p:cNvSpPr>
          <p:nvPr/>
        </p:nvSpPr>
        <p:spPr bwMode="auto">
          <a:xfrm>
            <a:off x="2362200" y="54102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p>
        </p:txBody>
      </p:sp>
      <p:sp>
        <p:nvSpPr>
          <p:cNvPr id="59413" name="Text Box 21"/>
          <p:cNvSpPr txBox="1">
            <a:spLocks noChangeArrowheads="1"/>
          </p:cNvSpPr>
          <p:nvPr/>
        </p:nvSpPr>
        <p:spPr bwMode="auto">
          <a:xfrm>
            <a:off x="4191000" y="54102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4274592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en-US" altLang="el-GR" smtClean="0"/>
              <a:t>Integrate</a:t>
            </a:r>
          </a:p>
        </p:txBody>
      </p:sp>
      <p:sp>
        <p:nvSpPr>
          <p:cNvPr id="60419" name="Text Box 3"/>
          <p:cNvSpPr txBox="1">
            <a:spLocks noChangeArrowheads="1"/>
          </p:cNvSpPr>
          <p:nvPr/>
        </p:nvSpPr>
        <p:spPr bwMode="auto">
          <a:xfrm>
            <a:off x="1431925" y="2251075"/>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(5,3,4,6,2)</a:t>
            </a:r>
          </a:p>
        </p:txBody>
      </p:sp>
      <p:sp>
        <p:nvSpPr>
          <p:cNvPr id="60420" name="Text Box 4"/>
          <p:cNvSpPr txBox="1">
            <a:spLocks noChangeArrowheads="1"/>
          </p:cNvSpPr>
          <p:nvPr/>
        </p:nvSpPr>
        <p:spPr bwMode="auto">
          <a:xfrm>
            <a:off x="3260725" y="2251075"/>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(2,4,6,3,5)</a:t>
            </a:r>
          </a:p>
        </p:txBody>
      </p:sp>
      <p:sp>
        <p:nvSpPr>
          <p:cNvPr id="60421" name="Text Box 5"/>
          <p:cNvSpPr txBox="1">
            <a:spLocks noChangeArrowheads="1"/>
          </p:cNvSpPr>
          <p:nvPr/>
        </p:nvSpPr>
        <p:spPr bwMode="auto">
          <a:xfrm>
            <a:off x="3260725" y="2971800"/>
            <a:ext cx="1463675" cy="466725"/>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00FF"/>
                </a:solidFill>
                <a:latin typeface="Times New Roman" panose="02020603050405020304" pitchFamily="18" charset="0"/>
              </a:rPr>
              <a:t>(</a:t>
            </a:r>
            <a:r>
              <a:rPr lang="en-US" altLang="el-GR" sz="2400" b="1">
                <a:solidFill>
                  <a:schemeClr val="accent2"/>
                </a:solidFill>
                <a:latin typeface="Times New Roman" panose="02020603050405020304" pitchFamily="18" charset="0"/>
              </a:rPr>
              <a:t>2</a:t>
            </a:r>
            <a:r>
              <a:rPr lang="en-US" altLang="el-GR" sz="2400" b="1">
                <a:solidFill>
                  <a:srgbClr val="FF00FF"/>
                </a:solidFill>
                <a:latin typeface="Times New Roman" panose="02020603050405020304" pitchFamily="18" charset="0"/>
              </a:rPr>
              <a:t>,3,6,</a:t>
            </a:r>
            <a:r>
              <a:rPr lang="en-US" altLang="el-GR" sz="2400" b="1">
                <a:solidFill>
                  <a:schemeClr val="accent2"/>
                </a:solidFill>
                <a:latin typeface="Times New Roman" panose="02020603050405020304" pitchFamily="18" charset="0"/>
              </a:rPr>
              <a:t>4</a:t>
            </a:r>
            <a:r>
              <a:rPr lang="en-US" altLang="el-GR" sz="2400" b="1">
                <a:solidFill>
                  <a:srgbClr val="FF00FF"/>
                </a:solidFill>
                <a:latin typeface="Times New Roman" panose="02020603050405020304" pitchFamily="18" charset="0"/>
              </a:rPr>
              <a:t>,5)</a:t>
            </a:r>
          </a:p>
        </p:txBody>
      </p:sp>
      <p:sp>
        <p:nvSpPr>
          <p:cNvPr id="60422" name="Text Box 6"/>
          <p:cNvSpPr txBox="1">
            <a:spLocks noChangeArrowheads="1"/>
          </p:cNvSpPr>
          <p:nvPr/>
        </p:nvSpPr>
        <p:spPr bwMode="auto">
          <a:xfrm>
            <a:off x="51054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(3,4,5,2,6)</a:t>
            </a:r>
          </a:p>
        </p:txBody>
      </p:sp>
      <p:sp>
        <p:nvSpPr>
          <p:cNvPr id="60423" name="Text Box 7"/>
          <p:cNvSpPr txBox="1">
            <a:spLocks noChangeArrowheads="1"/>
          </p:cNvSpPr>
          <p:nvPr/>
        </p:nvSpPr>
        <p:spPr bwMode="auto">
          <a:xfrm>
            <a:off x="14319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(3,5,4,6,2)</a:t>
            </a:r>
          </a:p>
        </p:txBody>
      </p:sp>
      <p:sp>
        <p:nvSpPr>
          <p:cNvPr id="60424" name="Text Box 8"/>
          <p:cNvSpPr txBox="1">
            <a:spLocks noChangeArrowheads="1"/>
          </p:cNvSpPr>
          <p:nvPr/>
        </p:nvSpPr>
        <p:spPr bwMode="auto">
          <a:xfrm>
            <a:off x="32607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(4,5,3,6,2)</a:t>
            </a:r>
          </a:p>
        </p:txBody>
      </p:sp>
      <p:sp>
        <p:nvSpPr>
          <p:cNvPr id="60425" name="Text Box 9"/>
          <p:cNvSpPr txBox="1">
            <a:spLocks noChangeArrowheads="1"/>
          </p:cNvSpPr>
          <p:nvPr/>
        </p:nvSpPr>
        <p:spPr bwMode="auto">
          <a:xfrm>
            <a:off x="5105400" y="3657600"/>
            <a:ext cx="1463675" cy="466725"/>
          </a:xfrm>
          <a:prstGeom prst="rect">
            <a:avLst/>
          </a:prstGeom>
          <a:noFill/>
          <a:ln w="952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33CC33"/>
                </a:solidFill>
                <a:latin typeface="Times New Roman" panose="02020603050405020304" pitchFamily="18" charset="0"/>
              </a:rPr>
              <a:t>(5,4,2,3,6)</a:t>
            </a:r>
          </a:p>
        </p:txBody>
      </p:sp>
      <p:sp>
        <p:nvSpPr>
          <p:cNvPr id="60426" name="Text Box 10"/>
          <p:cNvSpPr txBox="1">
            <a:spLocks noChangeArrowheads="1"/>
          </p:cNvSpPr>
          <p:nvPr/>
        </p:nvSpPr>
        <p:spPr bwMode="auto">
          <a:xfrm>
            <a:off x="14319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(4,6,3,2,5)</a:t>
            </a:r>
          </a:p>
        </p:txBody>
      </p:sp>
      <p:sp>
        <p:nvSpPr>
          <p:cNvPr id="60427" name="Text Box 11"/>
          <p:cNvSpPr txBox="1">
            <a:spLocks noChangeArrowheads="1"/>
          </p:cNvSpPr>
          <p:nvPr/>
        </p:nvSpPr>
        <p:spPr bwMode="auto">
          <a:xfrm>
            <a:off x="3260725" y="4343400"/>
            <a:ext cx="1463675"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rgbClr val="FF3300"/>
                </a:solidFill>
                <a:latin typeface="Times New Roman" panose="02020603050405020304" pitchFamily="18" charset="0"/>
              </a:rPr>
              <a:t>(3,4,2,6,5)</a:t>
            </a:r>
          </a:p>
        </p:txBody>
      </p:sp>
      <p:sp>
        <p:nvSpPr>
          <p:cNvPr id="60428" name="Text Box 12"/>
          <p:cNvSpPr txBox="1">
            <a:spLocks noChangeArrowheads="1"/>
          </p:cNvSpPr>
          <p:nvPr/>
        </p:nvSpPr>
        <p:spPr bwMode="auto">
          <a:xfrm>
            <a:off x="5105400"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(3,6,5,1,4)</a:t>
            </a:r>
          </a:p>
        </p:txBody>
      </p:sp>
      <p:sp>
        <p:nvSpPr>
          <p:cNvPr id="60429" name="Text Box 13"/>
          <p:cNvSpPr txBox="1">
            <a:spLocks noChangeArrowheads="1"/>
          </p:cNvSpPr>
          <p:nvPr/>
        </p:nvSpPr>
        <p:spPr bwMode="auto">
          <a:xfrm>
            <a:off x="1431925" y="29718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p>
        </p:txBody>
      </p:sp>
      <p:sp>
        <p:nvSpPr>
          <p:cNvPr id="60430" name="Text Box 14"/>
          <p:cNvSpPr txBox="1">
            <a:spLocks noChangeArrowheads="1"/>
          </p:cNvSpPr>
          <p:nvPr/>
        </p:nvSpPr>
        <p:spPr bwMode="auto">
          <a:xfrm>
            <a:off x="5105400" y="2209800"/>
            <a:ext cx="149225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5</a:t>
            </a:r>
            <a:r>
              <a:rPr lang="en-US" altLang="el-GR" sz="2400" b="1">
                <a:solidFill>
                  <a:schemeClr val="accent2"/>
                </a:solidFill>
                <a:latin typeface="Times New Roman" panose="02020603050405020304" pitchFamily="18" charset="0"/>
              </a:rPr>
              <a:t>,</a:t>
            </a:r>
            <a:r>
              <a:rPr lang="en-US" altLang="el-GR" sz="2400" b="1">
                <a:solidFill>
                  <a:srgbClr val="33CC33"/>
                </a:solidFill>
                <a:latin typeface="Times New Roman" panose="02020603050405020304" pitchFamily="18" charset="0"/>
              </a:rPr>
              <a:t>4</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2</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6</a:t>
            </a:r>
            <a:r>
              <a:rPr lang="en-US" altLang="el-GR" sz="2400" b="1">
                <a:solidFill>
                  <a:schemeClr val="accent2"/>
                </a:solidFill>
                <a:latin typeface="Times New Roman" panose="02020603050405020304" pitchFamily="18" charset="0"/>
              </a:rPr>
              <a:t>,</a:t>
            </a:r>
            <a:r>
              <a:rPr lang="en-US" altLang="el-GR" sz="2400" b="1">
                <a:solidFill>
                  <a:srgbClr val="FF3300"/>
                </a:solidFill>
                <a:latin typeface="Times New Roman" panose="02020603050405020304" pitchFamily="18" charset="0"/>
              </a:rPr>
              <a:t>3</a:t>
            </a:r>
            <a:r>
              <a:rPr lang="en-US" altLang="el-GR" sz="2400" b="1">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2007208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BASIC DEFINITIONS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356189"/>
                <a:ext cx="7937654" cy="5167902"/>
              </a:xfrm>
            </p:spPr>
            <p:txBody>
              <a:bodyPr>
                <a:normAutofit lnSpcReduction="10000"/>
              </a:bodyPr>
              <a:lstStyle/>
              <a:p>
                <a:r>
                  <a:rPr lang="en-US" dirty="0" smtClean="0"/>
                  <a:t>A </a:t>
                </a:r>
                <a:r>
                  <a:rPr lang="en-US" b="1" dirty="0" smtClean="0"/>
                  <a:t>neighborhood</a:t>
                </a:r>
                <a:r>
                  <a:rPr lang="en-US" dirty="0" smtClean="0"/>
                  <a:t> C</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smtClean="0"/>
                  <a:t> around a solution </a:t>
                </a:r>
                <a14:m>
                  <m:oMath xmlns:m="http://schemas.openxmlformats.org/officeDocument/2006/math">
                    <m:r>
                      <a:rPr lang="en-US" b="0" i="1" smtClean="0">
                        <a:latin typeface="Cambria Math" panose="02040503050406030204" pitchFamily="18" charset="0"/>
                      </a:rPr>
                      <m:t>𝑠</m:t>
                    </m:r>
                  </m:oMath>
                </a14:m>
                <a:r>
                  <a:rPr lang="en-US" dirty="0" smtClean="0"/>
                  <a:t> is a function that returns a subset of solutions that are somehow close or related to </a:t>
                </a:r>
                <a14:m>
                  <m:oMath xmlns:m="http://schemas.openxmlformats.org/officeDocument/2006/math">
                    <m:r>
                      <a:rPr lang="en-US" i="1">
                        <a:latin typeface="Cambria Math" panose="02040503050406030204" pitchFamily="18" charset="0"/>
                      </a:rPr>
                      <m:t>𝑠</m:t>
                    </m:r>
                  </m:oMath>
                </a14:m>
                <a:r>
                  <a:rPr lang="en-US" dirty="0"/>
                  <a:t> </a:t>
                </a:r>
              </a:p>
              <a:p>
                <a:pPr lvl="1"/>
                <a:r>
                  <a:rPr lang="en-US" dirty="0" smtClean="0"/>
                  <a:t>implies a “direction of search”</a:t>
                </a:r>
              </a:p>
              <a:p>
                <a:pPr lvl="1"/>
                <a:r>
                  <a:rPr lang="en-US" dirty="0" smtClean="0"/>
                  <a:t>multiple neighborhoods can be defined for a solution </a:t>
                </a:r>
                <a14:m>
                  <m:oMath xmlns:m="http://schemas.openxmlformats.org/officeDocument/2006/math">
                    <m:r>
                      <a:rPr lang="en-US" b="0" i="1" smtClean="0">
                        <a:latin typeface="Cambria Math" panose="02040503050406030204" pitchFamily="18" charset="0"/>
                      </a:rPr>
                      <m:t>𝑠</m:t>
                    </m:r>
                  </m:oMath>
                </a14:m>
                <a:r>
                  <a:rPr lang="en-US" dirty="0"/>
                  <a:t> </a:t>
                </a:r>
                <a:endParaRPr lang="en-US" dirty="0" smtClean="0"/>
              </a:p>
              <a:p>
                <a:pPr lvl="1"/>
                <a:r>
                  <a:rPr lang="en-US" dirty="0" smtClean="0"/>
                  <a:t>could be exhaustive or not (if not, it could actually be random)</a:t>
                </a:r>
                <a:endParaRPr lang="en-US" dirty="0"/>
              </a:p>
              <a:p>
                <a:endParaRPr lang="en-US" dirty="0" smtClean="0"/>
              </a:p>
              <a:p>
                <a:r>
                  <a:rPr lang="en-US" dirty="0" smtClean="0"/>
                  <a:t>A </a:t>
                </a:r>
                <a:r>
                  <a:rPr lang="en-US" b="1" dirty="0" smtClean="0"/>
                  <a:t>move</a:t>
                </a:r>
                <a:r>
                  <a:rPr lang="en-US" dirty="0" smtClean="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s</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oMath>
                </a14:m>
                <a:r>
                  <a:rPr lang="en-US" dirty="0" smtClean="0"/>
                  <a:t> constitutes a choice of a solution</a:t>
                </a:r>
                <a:r>
                  <a:rPr lang="en-US" dirty="0"/>
                  <a:t> </a:t>
                </a:r>
                <a14:m>
                  <m:oMath xmlns:m="http://schemas.openxmlformats.org/officeDocument/2006/math">
                    <m:r>
                      <a:rPr lang="en-US" i="1">
                        <a:latin typeface="Cambria Math" panose="02040503050406030204" pitchFamily="18" charset="0"/>
                      </a:rPr>
                      <m:t>𝑠</m:t>
                    </m:r>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356189"/>
                <a:ext cx="7937654" cy="5167902"/>
              </a:xfrm>
              <a:blipFill rotWithShape="0">
                <a:blip r:embed="rId2"/>
                <a:stretch>
                  <a:fillRect l="-1767" t="-2358" r="-614" b="-2594"/>
                </a:stretch>
              </a:blipFill>
            </p:spPr>
            <p:txBody>
              <a:bodyPr/>
              <a:lstStyle/>
              <a:p>
                <a:r>
                  <a:rPr lang="el-GR">
                    <a:noFill/>
                  </a:rPr>
                  <a:t> </a:t>
                </a:r>
              </a:p>
            </p:txBody>
          </p:sp>
        </mc:Fallback>
      </mc:AlternateContent>
    </p:spTree>
    <p:extLst>
      <p:ext uri="{BB962C8B-B14F-4D97-AF65-F5344CB8AC3E}">
        <p14:creationId xmlns:p14="http://schemas.microsoft.com/office/powerpoint/2010/main" val="71922881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en-US" altLang="el-GR" smtClean="0"/>
              <a:t>Restart</a:t>
            </a:r>
          </a:p>
        </p:txBody>
      </p:sp>
      <p:sp>
        <p:nvSpPr>
          <p:cNvPr id="61443" name="Text Box 3"/>
          <p:cNvSpPr txBox="1">
            <a:spLocks noChangeArrowheads="1"/>
          </p:cNvSpPr>
          <p:nvPr/>
        </p:nvSpPr>
        <p:spPr bwMode="auto">
          <a:xfrm>
            <a:off x="1431925"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(5,3,4,6,2)</a:t>
            </a:r>
          </a:p>
        </p:txBody>
      </p:sp>
      <p:sp>
        <p:nvSpPr>
          <p:cNvPr id="61444" name="Text Box 4"/>
          <p:cNvSpPr txBox="1">
            <a:spLocks noChangeArrowheads="1"/>
          </p:cNvSpPr>
          <p:nvPr/>
        </p:nvSpPr>
        <p:spPr bwMode="auto">
          <a:xfrm>
            <a:off x="3260725"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(2,4,6,3,5)</a:t>
            </a:r>
          </a:p>
        </p:txBody>
      </p:sp>
      <p:sp>
        <p:nvSpPr>
          <p:cNvPr id="61445" name="Text Box 5"/>
          <p:cNvSpPr txBox="1">
            <a:spLocks noChangeArrowheads="1"/>
          </p:cNvSpPr>
          <p:nvPr/>
        </p:nvSpPr>
        <p:spPr bwMode="auto">
          <a:xfrm>
            <a:off x="3260725"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(2,3,6,4,5)</a:t>
            </a:r>
          </a:p>
        </p:txBody>
      </p:sp>
      <p:sp>
        <p:nvSpPr>
          <p:cNvPr id="61446" name="Text Box 6"/>
          <p:cNvSpPr txBox="1">
            <a:spLocks noChangeArrowheads="1"/>
          </p:cNvSpPr>
          <p:nvPr/>
        </p:nvSpPr>
        <p:spPr bwMode="auto">
          <a:xfrm>
            <a:off x="51054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(3,4,5,2,6)</a:t>
            </a:r>
          </a:p>
        </p:txBody>
      </p:sp>
      <p:sp>
        <p:nvSpPr>
          <p:cNvPr id="61447" name="Text Box 7"/>
          <p:cNvSpPr txBox="1">
            <a:spLocks noChangeArrowheads="1"/>
          </p:cNvSpPr>
          <p:nvPr/>
        </p:nvSpPr>
        <p:spPr bwMode="auto">
          <a:xfrm>
            <a:off x="14319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(3,5,4,6,2)</a:t>
            </a:r>
          </a:p>
        </p:txBody>
      </p:sp>
      <p:sp>
        <p:nvSpPr>
          <p:cNvPr id="61448" name="Text Box 8"/>
          <p:cNvSpPr txBox="1">
            <a:spLocks noChangeArrowheads="1"/>
          </p:cNvSpPr>
          <p:nvPr/>
        </p:nvSpPr>
        <p:spPr bwMode="auto">
          <a:xfrm>
            <a:off x="3260725"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(4,5,3,6,2)</a:t>
            </a:r>
          </a:p>
        </p:txBody>
      </p:sp>
      <p:sp>
        <p:nvSpPr>
          <p:cNvPr id="61449" name="Text Box 9"/>
          <p:cNvSpPr txBox="1">
            <a:spLocks noChangeArrowheads="1"/>
          </p:cNvSpPr>
          <p:nvPr/>
        </p:nvSpPr>
        <p:spPr bwMode="auto">
          <a:xfrm>
            <a:off x="5105400" y="36576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(5,4,2,3,6)</a:t>
            </a:r>
          </a:p>
        </p:txBody>
      </p:sp>
      <p:sp>
        <p:nvSpPr>
          <p:cNvPr id="61450" name="Text Box 10"/>
          <p:cNvSpPr txBox="1">
            <a:spLocks noChangeArrowheads="1"/>
          </p:cNvSpPr>
          <p:nvPr/>
        </p:nvSpPr>
        <p:spPr bwMode="auto">
          <a:xfrm>
            <a:off x="14319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(4,6,3,2,5)</a:t>
            </a:r>
          </a:p>
        </p:txBody>
      </p:sp>
      <p:sp>
        <p:nvSpPr>
          <p:cNvPr id="61451" name="Text Box 11"/>
          <p:cNvSpPr txBox="1">
            <a:spLocks noChangeArrowheads="1"/>
          </p:cNvSpPr>
          <p:nvPr/>
        </p:nvSpPr>
        <p:spPr bwMode="auto">
          <a:xfrm>
            <a:off x="3260725"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(3,4,2,6,5)</a:t>
            </a:r>
          </a:p>
        </p:txBody>
      </p:sp>
      <p:sp>
        <p:nvSpPr>
          <p:cNvPr id="61452" name="Text Box 12"/>
          <p:cNvSpPr txBox="1">
            <a:spLocks noChangeArrowheads="1"/>
          </p:cNvSpPr>
          <p:nvPr/>
        </p:nvSpPr>
        <p:spPr bwMode="auto">
          <a:xfrm>
            <a:off x="5105400" y="43434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(3,6,5,1,4)</a:t>
            </a:r>
          </a:p>
        </p:txBody>
      </p:sp>
      <p:sp>
        <p:nvSpPr>
          <p:cNvPr id="61453" name="Text Box 13"/>
          <p:cNvSpPr txBox="1">
            <a:spLocks noChangeArrowheads="1"/>
          </p:cNvSpPr>
          <p:nvPr/>
        </p:nvSpPr>
        <p:spPr bwMode="auto">
          <a:xfrm>
            <a:off x="1447800" y="2971800"/>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(3,4,5,6,2)</a:t>
            </a:r>
          </a:p>
        </p:txBody>
      </p:sp>
      <p:sp>
        <p:nvSpPr>
          <p:cNvPr id="61454" name="Text Box 14"/>
          <p:cNvSpPr txBox="1">
            <a:spLocks noChangeArrowheads="1"/>
          </p:cNvSpPr>
          <p:nvPr/>
        </p:nvSpPr>
        <p:spPr bwMode="auto">
          <a:xfrm>
            <a:off x="5105400" y="2251075"/>
            <a:ext cx="146367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r>
              <a:rPr lang="en-US" altLang="el-GR" sz="2400">
                <a:latin typeface="Times New Roman" panose="02020603050405020304" pitchFamily="18" charset="0"/>
              </a:rPr>
              <a:t>(5,4,2,6,3)</a:t>
            </a:r>
          </a:p>
        </p:txBody>
      </p:sp>
    </p:spTree>
    <p:extLst>
      <p:ext uri="{BB962C8B-B14F-4D97-AF65-F5344CB8AC3E}">
        <p14:creationId xmlns:p14="http://schemas.microsoft.com/office/powerpoint/2010/main" val="24381175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normAutofit fontScale="90000"/>
          </a:bodyPr>
          <a:lstStyle/>
          <a:p>
            <a:r>
              <a:rPr lang="en-US" altLang="el-GR" smtClean="0"/>
              <a:t>TSP Example: 30 Cities</a:t>
            </a:r>
          </a:p>
        </p:txBody>
      </p:sp>
      <p:graphicFrame>
        <p:nvGraphicFramePr>
          <p:cNvPr id="25603" name="Object 3">
            <a:hlinkClick r:id="" action="ppaction://ole?verb=0"/>
          </p:cNvPr>
          <p:cNvGraphicFramePr>
            <a:graphicFrameLocks/>
          </p:cNvGraphicFramePr>
          <p:nvPr/>
        </p:nvGraphicFramePr>
        <p:xfrm>
          <a:off x="685800" y="1447800"/>
          <a:ext cx="7772400" cy="4572000"/>
        </p:xfrm>
        <a:graphic>
          <a:graphicData uri="http://schemas.openxmlformats.org/presentationml/2006/ole">
            <mc:AlternateContent xmlns:mc="http://schemas.openxmlformats.org/markup-compatibility/2006">
              <mc:Choice xmlns:v="urn:schemas-microsoft-com:vml" Requires="v">
                <p:oleObj spid="_x0000_s1031" name="Chart" r:id="rId3" imgW="6481800" imgH="3405240" progId="Excel.Chart.5">
                  <p:embed followColorScheme="full"/>
                </p:oleObj>
              </mc:Choice>
              <mc:Fallback>
                <p:oleObj name="Chart" r:id="rId3" imgW="6481800" imgH="3405240" progId="Excel.Chart.5">
                  <p:embed followColorScheme="full"/>
                  <p:pic>
                    <p:nvPicPr>
                      <p:cNvPr id="0" name=""/>
                      <p:cNvPicPr>
                        <a:picLocks noChangeArrowheads="1"/>
                      </p:cNvPicPr>
                      <p:nvPr/>
                    </p:nvPicPr>
                    <p:blipFill>
                      <a:blip r:embed="rId4"/>
                      <a:srcRect/>
                      <a:stretch>
                        <a:fillRect/>
                      </a:stretch>
                    </p:blipFill>
                    <p:spPr bwMode="auto">
                      <a:xfrm>
                        <a:off x="685800" y="14478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412474"/>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normAutofit fontScale="90000"/>
          </a:bodyPr>
          <a:lstStyle/>
          <a:p>
            <a:r>
              <a:rPr lang="en-US" altLang="el-GR" smtClean="0"/>
              <a:t>Solution </a:t>
            </a:r>
            <a:r>
              <a:rPr lang="en-US" altLang="el-GR" baseline="-25000" smtClean="0"/>
              <a:t>i</a:t>
            </a:r>
            <a:r>
              <a:rPr lang="en-US" altLang="el-GR" smtClean="0"/>
              <a:t> (Distance = 941)</a:t>
            </a:r>
          </a:p>
        </p:txBody>
      </p:sp>
      <p:graphicFrame>
        <p:nvGraphicFramePr>
          <p:cNvPr id="26627" name="Object 3">
            <a:hlinkClick r:id="" action="ppaction://ole?verb=0"/>
          </p:cNvPr>
          <p:cNvGraphicFramePr>
            <a:graphicFrameLocks/>
          </p:cNvGraphicFramePr>
          <p:nvPr/>
        </p:nvGraphicFramePr>
        <p:xfrm>
          <a:off x="609600" y="1431925"/>
          <a:ext cx="7924800" cy="4587875"/>
        </p:xfrm>
        <a:graphic>
          <a:graphicData uri="http://schemas.openxmlformats.org/presentationml/2006/ole">
            <mc:AlternateContent xmlns:mc="http://schemas.openxmlformats.org/markup-compatibility/2006">
              <mc:Choice xmlns:v="urn:schemas-microsoft-com:vml" Requires="v">
                <p:oleObj spid="_x0000_s2055" name="Chart" r:id="rId3" imgW="6419880" imgH="3567240" progId="Excel.Chart.5">
                  <p:embed followColorScheme="full"/>
                </p:oleObj>
              </mc:Choice>
              <mc:Fallback>
                <p:oleObj name="Chart" r:id="rId3" imgW="6419880" imgH="3567240" progId="Excel.Chart.5">
                  <p:embed followColorScheme="full"/>
                  <p:pic>
                    <p:nvPicPr>
                      <p:cNvPr id="0" name=""/>
                      <p:cNvPicPr>
                        <a:picLocks noChangeArrowheads="1"/>
                      </p:cNvPicPr>
                      <p:nvPr/>
                    </p:nvPicPr>
                    <p:blipFill>
                      <a:blip r:embed="rId4"/>
                      <a:srcRect/>
                      <a:stretch>
                        <a:fillRect/>
                      </a:stretch>
                    </p:blipFill>
                    <p:spPr bwMode="auto">
                      <a:xfrm>
                        <a:off x="609600" y="1431925"/>
                        <a:ext cx="7924800"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6021894"/>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normAutofit fontScale="90000"/>
          </a:bodyPr>
          <a:lstStyle/>
          <a:p>
            <a:r>
              <a:rPr lang="en-US" altLang="el-GR" smtClean="0"/>
              <a:t>Solution </a:t>
            </a:r>
            <a:r>
              <a:rPr lang="en-US" altLang="el-GR" baseline="-25000" smtClean="0"/>
              <a:t>j</a:t>
            </a:r>
            <a:r>
              <a:rPr lang="en-US" altLang="el-GR" smtClean="0"/>
              <a:t>(Distance = 800)</a:t>
            </a:r>
          </a:p>
        </p:txBody>
      </p:sp>
      <p:graphicFrame>
        <p:nvGraphicFramePr>
          <p:cNvPr id="27651" name="Object 3">
            <a:hlinkClick r:id="" action="ppaction://ole?verb=0"/>
          </p:cNvPr>
          <p:cNvGraphicFramePr>
            <a:graphicFrameLocks/>
          </p:cNvGraphicFramePr>
          <p:nvPr/>
        </p:nvGraphicFramePr>
        <p:xfrm>
          <a:off x="685800" y="1431925"/>
          <a:ext cx="7772400" cy="4587875"/>
        </p:xfrm>
        <a:graphic>
          <a:graphicData uri="http://schemas.openxmlformats.org/presentationml/2006/ole">
            <mc:AlternateContent xmlns:mc="http://schemas.openxmlformats.org/markup-compatibility/2006">
              <mc:Choice xmlns:v="urn:schemas-microsoft-com:vml" Requires="v">
                <p:oleObj spid="_x0000_s3079" name="Chart" r:id="rId3" imgW="7715160" imgH="3567240" progId="Excel.Chart.5">
                  <p:embed followColorScheme="full"/>
                </p:oleObj>
              </mc:Choice>
              <mc:Fallback>
                <p:oleObj name="Chart" r:id="rId3" imgW="7715160" imgH="3567240" progId="Excel.Chart.5">
                  <p:embed followColorScheme="full"/>
                  <p:pic>
                    <p:nvPicPr>
                      <p:cNvPr id="0" name=""/>
                      <p:cNvPicPr>
                        <a:picLocks noChangeArrowheads="1"/>
                      </p:cNvPicPr>
                      <p:nvPr/>
                    </p:nvPicPr>
                    <p:blipFill>
                      <a:blip r:embed="rId4"/>
                      <a:srcRect/>
                      <a:stretch>
                        <a:fillRect/>
                      </a:stretch>
                    </p:blipFill>
                    <p:spPr bwMode="auto">
                      <a:xfrm>
                        <a:off x="685800" y="1431925"/>
                        <a:ext cx="7772400"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54925927"/>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ormAutofit fontScale="90000"/>
          </a:bodyPr>
          <a:lstStyle/>
          <a:p>
            <a:r>
              <a:rPr lang="en-US" altLang="el-GR" smtClean="0"/>
              <a:t>Solution </a:t>
            </a:r>
            <a:r>
              <a:rPr lang="en-US" altLang="el-GR" baseline="-25000" smtClean="0"/>
              <a:t>k</a:t>
            </a:r>
            <a:r>
              <a:rPr lang="en-US" altLang="el-GR" smtClean="0"/>
              <a:t>(Distance = 652)</a:t>
            </a:r>
          </a:p>
        </p:txBody>
      </p:sp>
      <p:graphicFrame>
        <p:nvGraphicFramePr>
          <p:cNvPr id="28675" name="Object 3">
            <a:hlinkClick r:id="" action="ppaction://ole?verb=0"/>
          </p:cNvPr>
          <p:cNvGraphicFramePr>
            <a:graphicFrameLocks/>
          </p:cNvGraphicFramePr>
          <p:nvPr/>
        </p:nvGraphicFramePr>
        <p:xfrm>
          <a:off x="609600" y="1401763"/>
          <a:ext cx="8001000" cy="4618037"/>
        </p:xfrm>
        <a:graphic>
          <a:graphicData uri="http://schemas.openxmlformats.org/presentationml/2006/ole">
            <mc:AlternateContent xmlns:mc="http://schemas.openxmlformats.org/markup-compatibility/2006">
              <mc:Choice xmlns:v="urn:schemas-microsoft-com:vml" Requires="v">
                <p:oleObj spid="_x0000_s4103" name="Chart" r:id="rId3" imgW="6481800" imgH="3567240" progId="Excel.Chart.5">
                  <p:embed followColorScheme="full"/>
                </p:oleObj>
              </mc:Choice>
              <mc:Fallback>
                <p:oleObj name="Chart" r:id="rId3" imgW="6481800" imgH="3567240" progId="Excel.Chart.5">
                  <p:embed followColorScheme="full"/>
                  <p:pic>
                    <p:nvPicPr>
                      <p:cNvPr id="0" name=""/>
                      <p:cNvPicPr>
                        <a:picLocks noChangeArrowheads="1"/>
                      </p:cNvPicPr>
                      <p:nvPr/>
                    </p:nvPicPr>
                    <p:blipFill>
                      <a:blip r:embed="rId4"/>
                      <a:srcRect/>
                      <a:stretch>
                        <a:fillRect/>
                      </a:stretch>
                    </p:blipFill>
                    <p:spPr bwMode="auto">
                      <a:xfrm>
                        <a:off x="609600" y="1401763"/>
                        <a:ext cx="8001000" cy="461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3646604"/>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28600"/>
            <a:ext cx="8305800" cy="1066800"/>
          </a:xfrm>
          <a:noFill/>
        </p:spPr>
        <p:txBody>
          <a:bodyPr/>
          <a:lstStyle/>
          <a:p>
            <a:r>
              <a:rPr lang="en-US" altLang="el-GR" smtClean="0"/>
              <a:t>Best Solution (Distance = 420)</a:t>
            </a:r>
          </a:p>
        </p:txBody>
      </p:sp>
      <p:graphicFrame>
        <p:nvGraphicFramePr>
          <p:cNvPr id="29699" name="Object 3">
            <a:hlinkClick r:id="" action="ppaction://ole?verb=0"/>
          </p:cNvPr>
          <p:cNvGraphicFramePr>
            <a:graphicFrameLocks/>
          </p:cNvGraphicFramePr>
          <p:nvPr/>
        </p:nvGraphicFramePr>
        <p:xfrm>
          <a:off x="685800" y="1431925"/>
          <a:ext cx="7772400" cy="4587875"/>
        </p:xfrm>
        <a:graphic>
          <a:graphicData uri="http://schemas.openxmlformats.org/presentationml/2006/ole">
            <mc:AlternateContent xmlns:mc="http://schemas.openxmlformats.org/markup-compatibility/2006">
              <mc:Choice xmlns:v="urn:schemas-microsoft-com:vml" Requires="v">
                <p:oleObj spid="_x0000_s5127" name="Chart" r:id="rId3" imgW="7129440" imgH="3567240" progId="Excel.Chart.5">
                  <p:embed followColorScheme="full"/>
                </p:oleObj>
              </mc:Choice>
              <mc:Fallback>
                <p:oleObj name="Chart" r:id="rId3" imgW="7129440" imgH="3567240" progId="Excel.Chart.5">
                  <p:embed followColorScheme="full"/>
                  <p:pic>
                    <p:nvPicPr>
                      <p:cNvPr id="0" name=""/>
                      <p:cNvPicPr>
                        <a:picLocks noChangeArrowheads="1"/>
                      </p:cNvPicPr>
                      <p:nvPr/>
                    </p:nvPicPr>
                    <p:blipFill>
                      <a:blip r:embed="rId4"/>
                      <a:srcRect/>
                      <a:stretch>
                        <a:fillRect/>
                      </a:stretch>
                    </p:blipFill>
                    <p:spPr bwMode="auto">
                      <a:xfrm>
                        <a:off x="685800" y="1431925"/>
                        <a:ext cx="7772400"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01391532"/>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normAutofit fontScale="90000"/>
          </a:bodyPr>
          <a:lstStyle/>
          <a:p>
            <a:r>
              <a:rPr lang="en-US" altLang="el-GR" smtClean="0"/>
              <a:t>Overview of Performance</a:t>
            </a:r>
          </a:p>
        </p:txBody>
      </p:sp>
      <p:graphicFrame>
        <p:nvGraphicFramePr>
          <p:cNvPr id="30723" name="Object 3">
            <a:hlinkClick r:id="" action="ppaction://ole?verb=0"/>
          </p:cNvPr>
          <p:cNvGraphicFramePr>
            <a:graphicFrameLocks/>
          </p:cNvGraphicFramePr>
          <p:nvPr/>
        </p:nvGraphicFramePr>
        <p:xfrm>
          <a:off x="304800" y="1371600"/>
          <a:ext cx="8610600" cy="4648200"/>
        </p:xfrm>
        <a:graphic>
          <a:graphicData uri="http://schemas.openxmlformats.org/presentationml/2006/ole">
            <mc:AlternateContent xmlns:mc="http://schemas.openxmlformats.org/markup-compatibility/2006">
              <mc:Choice xmlns:v="urn:schemas-microsoft-com:vml" Requires="v">
                <p:oleObj spid="_x0000_s6151" name="Chart" r:id="rId3" imgW="5186520" imgH="3243240" progId="Excel.Chart.5">
                  <p:embed followColorScheme="full"/>
                </p:oleObj>
              </mc:Choice>
              <mc:Fallback>
                <p:oleObj name="Chart" r:id="rId3" imgW="5186520" imgH="3243240" progId="Excel.Chart.5">
                  <p:embed followColorScheme="full"/>
                  <p:pic>
                    <p:nvPicPr>
                      <p:cNvPr id="0" name=""/>
                      <p:cNvPicPr>
                        <a:picLocks noChangeArrowheads="1"/>
                      </p:cNvPicPr>
                      <p:nvPr/>
                    </p:nvPicPr>
                    <p:blipFill>
                      <a:blip r:embed="rId4"/>
                      <a:srcRect/>
                      <a:stretch>
                        <a:fillRect/>
                      </a:stretch>
                    </p:blipFill>
                    <p:spPr bwMode="auto">
                      <a:xfrm>
                        <a:off x="304800" y="1371600"/>
                        <a:ext cx="8610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00829310"/>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EVOLUTIONARY COMPUTATION</a:t>
            </a:r>
            <a:endParaRPr lang="en-US" dirty="0"/>
          </a:p>
        </p:txBody>
      </p:sp>
      <p:sp>
        <p:nvSpPr>
          <p:cNvPr id="3" name="Content Placeholder 2"/>
          <p:cNvSpPr>
            <a:spLocks noGrp="1"/>
          </p:cNvSpPr>
          <p:nvPr>
            <p:ph idx="1"/>
          </p:nvPr>
        </p:nvSpPr>
        <p:spPr>
          <a:xfrm>
            <a:off x="457199" y="1356189"/>
            <a:ext cx="8590548" cy="5167902"/>
          </a:xfrm>
        </p:spPr>
        <p:txBody>
          <a:bodyPr>
            <a:normAutofit fontScale="92500" lnSpcReduction="20000"/>
          </a:bodyPr>
          <a:lstStyle/>
          <a:p>
            <a:r>
              <a:rPr lang="en-US" dirty="0" smtClean="0"/>
              <a:t>Intensification strategies:</a:t>
            </a:r>
          </a:p>
          <a:p>
            <a:pPr lvl="1"/>
            <a:r>
              <a:rPr lang="en-US" i="1" dirty="0" err="1" smtClean="0"/>
              <a:t>Memetic</a:t>
            </a:r>
            <a:r>
              <a:rPr lang="en-US" i="1" dirty="0" smtClean="0"/>
              <a:t> Algorithms</a:t>
            </a:r>
            <a:r>
              <a:rPr lang="en-US" dirty="0" smtClean="0"/>
              <a:t> = use of local search procedures to improve each and every individual</a:t>
            </a:r>
          </a:p>
          <a:p>
            <a:pPr lvl="1"/>
            <a:r>
              <a:rPr lang="en-US" i="1" dirty="0" smtClean="0"/>
              <a:t>Linkage Learning</a:t>
            </a:r>
            <a:r>
              <a:rPr lang="en-US" dirty="0" smtClean="0"/>
              <a:t> = use of advanced recombination operators instead of simplistic crossovers (e.g., one-bit) to combine “good” parts of individuals</a:t>
            </a:r>
          </a:p>
          <a:p>
            <a:r>
              <a:rPr lang="en-US" dirty="0" smtClean="0"/>
              <a:t>Diversification strategies:</a:t>
            </a:r>
          </a:p>
          <a:p>
            <a:pPr lvl="1"/>
            <a:r>
              <a:rPr lang="en-US" i="1" dirty="0" smtClean="0"/>
              <a:t>Mutation</a:t>
            </a:r>
            <a:r>
              <a:rPr lang="en-US" dirty="0" smtClean="0"/>
              <a:t> = basic operation; usually need more than that</a:t>
            </a:r>
            <a:endParaRPr lang="en-US" dirty="0"/>
          </a:p>
          <a:p>
            <a:pPr lvl="1"/>
            <a:r>
              <a:rPr lang="en-US" i="1" dirty="0" smtClean="0"/>
              <a:t>Crowding/</a:t>
            </a:r>
            <a:r>
              <a:rPr lang="en-US" i="1" dirty="0" err="1" smtClean="0"/>
              <a:t>Preselection</a:t>
            </a:r>
            <a:r>
              <a:rPr lang="en-US" dirty="0" smtClean="0"/>
              <a:t> = eliminate offspring that are similar to current individuals</a:t>
            </a:r>
            <a:endParaRPr lang="en-US" dirty="0"/>
          </a:p>
          <a:p>
            <a:pPr lvl="1"/>
            <a:r>
              <a:rPr lang="en-US" i="1" dirty="0" smtClean="0"/>
              <a:t>Fitness Sharing</a:t>
            </a:r>
            <a:r>
              <a:rPr lang="en-US" dirty="0" smtClean="0"/>
              <a:t> = reduce reproductive fitness of individuals that have common features with each other, encourage preservation of “unique” features</a:t>
            </a:r>
          </a:p>
        </p:txBody>
      </p:sp>
    </p:spTree>
    <p:extLst>
      <p:ext uri="{BB962C8B-B14F-4D97-AF65-F5344CB8AC3E}">
        <p14:creationId xmlns:p14="http://schemas.microsoft.com/office/powerpoint/2010/main" val="126473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 COLONY OPTIMIZATION</a:t>
            </a:r>
            <a:endParaRPr lang="en-US" dirty="0"/>
          </a:p>
        </p:txBody>
      </p:sp>
      <p:sp>
        <p:nvSpPr>
          <p:cNvPr id="3" name="Content Placeholder 2"/>
          <p:cNvSpPr>
            <a:spLocks noGrp="1"/>
          </p:cNvSpPr>
          <p:nvPr>
            <p:ph idx="1"/>
          </p:nvPr>
        </p:nvSpPr>
        <p:spPr>
          <a:xfrm>
            <a:off x="457200" y="1356189"/>
            <a:ext cx="8313822" cy="4765831"/>
          </a:xfrm>
        </p:spPr>
        <p:txBody>
          <a:bodyPr>
            <a:normAutofit fontScale="92500"/>
          </a:bodyPr>
          <a:lstStyle/>
          <a:p>
            <a:r>
              <a:rPr lang="en-US" dirty="0" smtClean="0"/>
              <a:t>Also a population-based method (i.e., maintains a collection of solutions or solution components)</a:t>
            </a:r>
          </a:p>
          <a:p>
            <a:endParaRPr lang="en-US" sz="900" dirty="0"/>
          </a:p>
          <a:p>
            <a:r>
              <a:rPr lang="en-US" dirty="0" smtClean="0"/>
              <a:t>Unlike EC methods, where individuals evolve separately, here the whole population participates in the construction of a shared memory, which is then used as a whole during recombination phase in order to generate the new population</a:t>
            </a:r>
          </a:p>
          <a:p>
            <a:endParaRPr lang="en-US" sz="900" dirty="0" smtClean="0"/>
          </a:p>
          <a:p>
            <a:r>
              <a:rPr lang="en-US" dirty="0" smtClean="0"/>
              <a:t>In ACO, the shared memory is represented by the “pheromone matrix”</a:t>
            </a:r>
          </a:p>
        </p:txBody>
      </p:sp>
      <p:sp>
        <p:nvSpPr>
          <p:cNvPr id="4" name="Text Box 16"/>
          <p:cNvSpPr txBox="1">
            <a:spLocks noChangeArrowheads="1"/>
          </p:cNvSpPr>
          <p:nvPr/>
        </p:nvSpPr>
        <p:spPr bwMode="auto">
          <a:xfrm>
            <a:off x="601662" y="6221575"/>
            <a:ext cx="81631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1400" dirty="0" err="1" smtClean="0"/>
              <a:t>Dorigo</a:t>
            </a:r>
            <a:r>
              <a:rPr lang="en-US" sz="1400" dirty="0" smtClean="0"/>
              <a:t> M., </a:t>
            </a:r>
            <a:r>
              <a:rPr lang="en-US" sz="1400" dirty="0" err="1" smtClean="0"/>
              <a:t>Maniezzo</a:t>
            </a:r>
            <a:r>
              <a:rPr lang="en-US" sz="1400" dirty="0" smtClean="0"/>
              <a:t> V. </a:t>
            </a:r>
            <a:r>
              <a:rPr lang="en-US" sz="1400" dirty="0"/>
              <a:t>and </a:t>
            </a:r>
            <a:r>
              <a:rPr lang="en-US" sz="1400" dirty="0" err="1" smtClean="0"/>
              <a:t>Colorni</a:t>
            </a:r>
            <a:r>
              <a:rPr lang="en-US" sz="1400" dirty="0" smtClean="0"/>
              <a:t> A. (1996),  “Ant </a:t>
            </a:r>
            <a:r>
              <a:rPr lang="en-US" sz="1400" dirty="0"/>
              <a:t>system: optimization by a colony of cooperating agents." </a:t>
            </a:r>
            <a:r>
              <a:rPr lang="en-US" sz="1400" i="1" dirty="0"/>
              <a:t>IEEE Transactions on Systems, Man, and Cybernetics, Part B: </a:t>
            </a:r>
            <a:r>
              <a:rPr lang="en-US" sz="1400" i="1" dirty="0" smtClean="0"/>
              <a:t>Cybernetics, </a:t>
            </a:r>
            <a:r>
              <a:rPr lang="en-US" sz="1400" dirty="0" smtClean="0"/>
              <a:t>26(1):29-41</a:t>
            </a:r>
            <a:r>
              <a:rPr lang="en-US" sz="1400" dirty="0"/>
              <a:t>.</a:t>
            </a:r>
          </a:p>
        </p:txBody>
      </p:sp>
    </p:spTree>
    <p:extLst>
      <p:ext uri="{BB962C8B-B14F-4D97-AF65-F5344CB8AC3E}">
        <p14:creationId xmlns:p14="http://schemas.microsoft.com/office/powerpoint/2010/main" val="362795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 COLONY OPTIMIZATION</a:t>
            </a:r>
            <a:endParaRPr lang="en-US" dirty="0"/>
          </a:p>
        </p:txBody>
      </p:sp>
      <p:sp>
        <p:nvSpPr>
          <p:cNvPr id="3" name="Content Placeholder 2"/>
          <p:cNvSpPr>
            <a:spLocks noGrp="1"/>
          </p:cNvSpPr>
          <p:nvPr>
            <p:ph idx="1"/>
          </p:nvPr>
        </p:nvSpPr>
        <p:spPr>
          <a:xfrm>
            <a:off x="457200" y="1356189"/>
            <a:ext cx="8313822" cy="3940640"/>
          </a:xfrm>
        </p:spPr>
        <p:txBody>
          <a:bodyPr>
            <a:normAutofit fontScale="92500"/>
          </a:bodyPr>
          <a:lstStyle/>
          <a:p>
            <a:r>
              <a:rPr lang="en-US" b="1" dirty="0" smtClean="0"/>
              <a:t>Pheromone </a:t>
            </a:r>
            <a:r>
              <a:rPr lang="en-US" dirty="0"/>
              <a:t>(</a:t>
            </a:r>
            <a:r>
              <a:rPr lang="en-US" i="1" dirty="0"/>
              <a:t>anc. Greek</a:t>
            </a:r>
            <a:r>
              <a:rPr lang="en-US" dirty="0"/>
              <a:t>): “to bear impetus”</a:t>
            </a:r>
          </a:p>
          <a:p>
            <a:endParaRPr lang="en-US" b="1" dirty="0" smtClean="0"/>
          </a:p>
          <a:p>
            <a:r>
              <a:rPr lang="en-US" b="1" dirty="0" smtClean="0"/>
              <a:t>Pheromone </a:t>
            </a:r>
            <a:r>
              <a:rPr lang="en-US" dirty="0" smtClean="0"/>
              <a:t>(</a:t>
            </a:r>
            <a:r>
              <a:rPr lang="en-US" i="1" dirty="0" smtClean="0"/>
              <a:t>biology</a:t>
            </a:r>
            <a:r>
              <a:rPr lang="en-US" dirty="0"/>
              <a:t>): a chemical substance that an animal or insect produces in order to attract other animals or insects and especially a </a:t>
            </a:r>
            <a:r>
              <a:rPr lang="en-US" dirty="0" smtClean="0"/>
              <a:t>mate</a:t>
            </a:r>
          </a:p>
          <a:p>
            <a:endParaRPr lang="en-US" dirty="0" smtClean="0"/>
          </a:p>
          <a:p>
            <a:r>
              <a:rPr lang="en-US" b="1" dirty="0" smtClean="0"/>
              <a:t>Pheromone </a:t>
            </a:r>
            <a:r>
              <a:rPr lang="en-US" dirty="0" smtClean="0"/>
              <a:t>(</a:t>
            </a:r>
            <a:r>
              <a:rPr lang="en-US" i="1" dirty="0" smtClean="0"/>
              <a:t>chemistry</a:t>
            </a:r>
            <a:r>
              <a:rPr lang="en-US" dirty="0"/>
              <a:t>): </a:t>
            </a:r>
            <a:endParaRPr lang="en-US" dirty="0" smtClean="0"/>
          </a:p>
          <a:p>
            <a:pPr marL="0" indent="0" algn="ctr">
              <a:buNone/>
            </a:pPr>
            <a:r>
              <a:rPr lang="en-US" sz="1300" b="1" dirty="0" smtClean="0"/>
              <a:t>(</a:t>
            </a:r>
            <a:r>
              <a:rPr lang="en-US" sz="1300" b="1" dirty="0"/>
              <a:t>5S,8R,9S,10S,13R,14S</a:t>
            </a:r>
            <a:r>
              <a:rPr lang="en-US" sz="1300" b="1" dirty="0" smtClean="0"/>
              <a:t>) - 10, 13 – dimethyl - 1, 2, 4, 5, 6, 7, 8, 9, 11, 12, 14, 15 </a:t>
            </a:r>
            <a:r>
              <a:rPr lang="en-US" sz="1300" b="1" dirty="0" err="1" smtClean="0"/>
              <a:t>dodecahydrocyclopenta</a:t>
            </a:r>
            <a:r>
              <a:rPr lang="en-US" sz="1300" b="1" dirty="0" smtClean="0"/>
              <a:t>[a]phenanthren-3-one</a:t>
            </a:r>
            <a:endParaRPr lang="en-US" sz="1300" b="1" dirty="0"/>
          </a:p>
        </p:txBody>
      </p:sp>
      <p:pic>
        <p:nvPicPr>
          <p:cNvPr id="2050" name="Picture 2" descr="Androsteno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439" y="5296829"/>
            <a:ext cx="19050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98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#1</a:t>
            </a:r>
            <a:endParaRPr lang="en-US" dirty="0"/>
          </a:p>
        </p:txBody>
      </p:sp>
      <p:sp>
        <p:nvSpPr>
          <p:cNvPr id="3" name="Content Placeholder 2"/>
          <p:cNvSpPr>
            <a:spLocks noGrp="1"/>
          </p:cNvSpPr>
          <p:nvPr>
            <p:ph idx="1"/>
          </p:nvPr>
        </p:nvSpPr>
        <p:spPr/>
        <p:txBody>
          <a:bodyPr>
            <a:normAutofit/>
          </a:bodyPr>
          <a:lstStyle/>
          <a:p>
            <a:r>
              <a:rPr lang="en-US" dirty="0" smtClean="0"/>
              <a:t>Based on algorithm “inspiration”</a:t>
            </a:r>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A classification may not be mutually exclusive</a:t>
            </a:r>
          </a:p>
        </p:txBody>
      </p:sp>
      <p:graphicFrame>
        <p:nvGraphicFramePr>
          <p:cNvPr id="4" name="Diagram 3"/>
          <p:cNvGraphicFramePr/>
          <p:nvPr>
            <p:extLst>
              <p:ext uri="{D42A27DB-BD31-4B8C-83A1-F6EECF244321}">
                <p14:modId xmlns:p14="http://schemas.microsoft.com/office/powerpoint/2010/main" val="3977390414"/>
              </p:ext>
            </p:extLst>
          </p:nvPr>
        </p:nvGraphicFramePr>
        <p:xfrm>
          <a:off x="1586740" y="2248131"/>
          <a:ext cx="6026331" cy="2710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218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 COLONY OPTIMIZATION</a:t>
            </a:r>
            <a:endParaRPr lang="en-US" dirty="0"/>
          </a:p>
        </p:txBody>
      </p:sp>
      <p:sp>
        <p:nvSpPr>
          <p:cNvPr id="3" name="Content Placeholder 2"/>
          <p:cNvSpPr>
            <a:spLocks noGrp="1"/>
          </p:cNvSpPr>
          <p:nvPr>
            <p:ph idx="1"/>
          </p:nvPr>
        </p:nvSpPr>
        <p:spPr>
          <a:xfrm>
            <a:off x="457200" y="1356189"/>
            <a:ext cx="8313822" cy="5345694"/>
          </a:xfrm>
        </p:spPr>
        <p:txBody>
          <a:bodyPr>
            <a:normAutofit/>
          </a:bodyPr>
          <a:lstStyle/>
          <a:p>
            <a:r>
              <a:rPr lang="en-US" dirty="0" smtClean="0"/>
              <a:t>Ants prefer to walk in familiar territory/paths, where things are known to be safe</a:t>
            </a:r>
          </a:p>
          <a:p>
            <a:pPr lvl="1"/>
            <a:r>
              <a:rPr lang="en-US" dirty="0"/>
              <a:t>t</a:t>
            </a:r>
            <a:r>
              <a:rPr lang="en-US" dirty="0" smtClean="0"/>
              <a:t>hey excrete pheromone wherever they step into</a:t>
            </a:r>
          </a:p>
          <a:p>
            <a:pPr lvl="1"/>
            <a:r>
              <a:rPr lang="en-US" dirty="0"/>
              <a:t>t</a:t>
            </a:r>
            <a:r>
              <a:rPr lang="en-US" dirty="0" smtClean="0"/>
              <a:t>hey detect pheromone on the soil, and tend to go into high concentration levels</a:t>
            </a:r>
          </a:p>
          <a:p>
            <a:pPr lvl="1"/>
            <a:r>
              <a:rPr lang="en-US" dirty="0"/>
              <a:t>t</a:t>
            </a:r>
            <a:r>
              <a:rPr lang="en-US" dirty="0" smtClean="0"/>
              <a:t>he pheromone goes away (evaporates) over time</a:t>
            </a:r>
          </a:p>
          <a:p>
            <a:endParaRPr lang="en-US" dirty="0" smtClean="0"/>
          </a:p>
          <a:p>
            <a:r>
              <a:rPr lang="en-US" dirty="0" smtClean="0"/>
              <a:t>In general, there are lots of ants</a:t>
            </a:r>
          </a:p>
          <a:p>
            <a:pPr lvl="1"/>
            <a:r>
              <a:rPr lang="en-US" dirty="0" smtClean="0"/>
              <a:t>individual ant behavior is probabilistic drawn from a suitable distribution</a:t>
            </a:r>
          </a:p>
        </p:txBody>
      </p:sp>
    </p:spTree>
    <p:extLst>
      <p:ext uri="{BB962C8B-B14F-4D97-AF65-F5344CB8AC3E}">
        <p14:creationId xmlns:p14="http://schemas.microsoft.com/office/powerpoint/2010/main" val="4141333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 COLONY OPTIMIZATION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6949" y="1592712"/>
            <a:ext cx="6560321" cy="4351338"/>
          </a:xfrm>
        </p:spPr>
      </p:pic>
    </p:spTree>
    <p:extLst>
      <p:ext uri="{BB962C8B-B14F-4D97-AF65-F5344CB8AC3E}">
        <p14:creationId xmlns:p14="http://schemas.microsoft.com/office/powerpoint/2010/main" val="2510417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 COLONY OPTIMIZATION</a:t>
            </a:r>
            <a:endParaRPr lang="en-US" dirty="0"/>
          </a:p>
        </p:txBody>
      </p:sp>
      <p:pic>
        <p:nvPicPr>
          <p:cNvPr id="6" name="Picture 5"/>
          <p:cNvPicPr>
            <a:picLocks noChangeAspect="1"/>
          </p:cNvPicPr>
          <p:nvPr/>
        </p:nvPicPr>
        <p:blipFill>
          <a:blip r:embed="rId3"/>
          <a:stretch>
            <a:fillRect/>
          </a:stretch>
        </p:blipFill>
        <p:spPr>
          <a:xfrm>
            <a:off x="1419225" y="1404538"/>
            <a:ext cx="6305550" cy="3162300"/>
          </a:xfrm>
          <a:prstGeom prst="rect">
            <a:avLst/>
          </a:prstGeom>
        </p:spPr>
      </p:pic>
      <p:sp>
        <p:nvSpPr>
          <p:cNvPr id="7" name="Content Placeholder 2"/>
          <p:cNvSpPr>
            <a:spLocks noGrp="1"/>
          </p:cNvSpPr>
          <p:nvPr>
            <p:ph idx="1"/>
          </p:nvPr>
        </p:nvSpPr>
        <p:spPr>
          <a:xfrm>
            <a:off x="457200" y="4783873"/>
            <a:ext cx="8313822" cy="1493457"/>
          </a:xfrm>
        </p:spPr>
        <p:txBody>
          <a:bodyPr>
            <a:normAutofit fontScale="85000" lnSpcReduction="20000"/>
          </a:bodyPr>
          <a:lstStyle/>
          <a:p>
            <a:r>
              <a:rPr lang="en-US" dirty="0" smtClean="0"/>
              <a:t>Each possible solution component is associated with a level of pheromone, which goes up and down depending on the probability that the component is part of the final solution</a:t>
            </a:r>
          </a:p>
        </p:txBody>
      </p:sp>
    </p:spTree>
    <p:extLst>
      <p:ext uri="{BB962C8B-B14F-4D97-AF65-F5344CB8AC3E}">
        <p14:creationId xmlns:p14="http://schemas.microsoft.com/office/powerpoint/2010/main" val="2679272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 COLONY OPTIMIZATION</a:t>
            </a:r>
            <a:endParaRPr lang="en-US" dirty="0"/>
          </a:p>
        </p:txBody>
      </p:sp>
      <p:sp>
        <p:nvSpPr>
          <p:cNvPr id="8" name="Text Box 16"/>
          <p:cNvSpPr txBox="1">
            <a:spLocks noChangeArrowheads="1"/>
          </p:cNvSpPr>
          <p:nvPr/>
        </p:nvSpPr>
        <p:spPr bwMode="auto">
          <a:xfrm>
            <a:off x="601662" y="6319991"/>
            <a:ext cx="81631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1400" dirty="0" smtClean="0"/>
              <a:t>Blum C. (2005),  “Ant </a:t>
            </a:r>
            <a:r>
              <a:rPr lang="en-US" sz="1400" dirty="0"/>
              <a:t>colony optimization: Introduction and recent trends." </a:t>
            </a:r>
            <a:r>
              <a:rPr lang="en-US" sz="1400" i="1" dirty="0" smtClean="0"/>
              <a:t>Physics of Life Reviews, </a:t>
            </a:r>
            <a:r>
              <a:rPr lang="en-US" sz="1400" dirty="0" smtClean="0"/>
              <a:t>2:353-363.</a:t>
            </a:r>
            <a:endParaRPr lang="en-US" sz="1400" dirty="0"/>
          </a:p>
        </p:txBody>
      </p:sp>
      <p:grpSp>
        <p:nvGrpSpPr>
          <p:cNvPr id="5" name="Group 4"/>
          <p:cNvGrpSpPr/>
          <p:nvPr/>
        </p:nvGrpSpPr>
        <p:grpSpPr>
          <a:xfrm>
            <a:off x="1313237" y="1100907"/>
            <a:ext cx="6516313" cy="4968423"/>
            <a:chOff x="373149" y="1112337"/>
            <a:chExt cx="6746126" cy="5207654"/>
          </a:xfrm>
        </p:grpSpPr>
        <p:pic>
          <p:nvPicPr>
            <p:cNvPr id="3" name="Picture 2"/>
            <p:cNvPicPr>
              <a:picLocks noChangeAspect="1"/>
            </p:cNvPicPr>
            <p:nvPr/>
          </p:nvPicPr>
          <p:blipFill rotWithShape="1">
            <a:blip r:embed="rId3"/>
            <a:srcRect l="28550" t="24667" r="50235" b="13600"/>
            <a:stretch/>
          </p:blipFill>
          <p:spPr>
            <a:xfrm>
              <a:off x="373149" y="1112337"/>
              <a:ext cx="3181582" cy="5207654"/>
            </a:xfrm>
            <a:prstGeom prst="rect">
              <a:avLst/>
            </a:prstGeom>
          </p:spPr>
        </p:pic>
        <p:pic>
          <p:nvPicPr>
            <p:cNvPr id="9" name="Picture 8"/>
            <p:cNvPicPr>
              <a:picLocks noChangeAspect="1"/>
            </p:cNvPicPr>
            <p:nvPr/>
          </p:nvPicPr>
          <p:blipFill rotWithShape="1">
            <a:blip r:embed="rId3"/>
            <a:srcRect l="49750" t="24667" r="29225" b="13600"/>
            <a:stretch/>
          </p:blipFill>
          <p:spPr>
            <a:xfrm>
              <a:off x="3966210" y="1112337"/>
              <a:ext cx="3153065" cy="5207654"/>
            </a:xfrm>
            <a:prstGeom prst="rect">
              <a:avLst/>
            </a:prstGeom>
          </p:spPr>
        </p:pic>
      </p:grpSp>
    </p:spTree>
    <p:extLst>
      <p:ext uri="{BB962C8B-B14F-4D97-AF65-F5344CB8AC3E}">
        <p14:creationId xmlns:p14="http://schemas.microsoft.com/office/powerpoint/2010/main" val="3500897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 COLONY OPTIMIZATION</a:t>
            </a:r>
            <a:endParaRPr lang="en-US" dirty="0"/>
          </a:p>
        </p:txBody>
      </p:sp>
      <p:sp>
        <p:nvSpPr>
          <p:cNvPr id="8" name="Content Placeholder 2"/>
          <p:cNvSpPr txBox="1">
            <a:spLocks/>
          </p:cNvSpPr>
          <p:nvPr/>
        </p:nvSpPr>
        <p:spPr>
          <a:xfrm>
            <a:off x="457199" y="1356189"/>
            <a:ext cx="8474927" cy="513382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Ants </a:t>
            </a:r>
            <a:r>
              <a:rPr lang="en-US" dirty="0"/>
              <a:t>are </a:t>
            </a:r>
            <a:r>
              <a:rPr lang="en-US" dirty="0" smtClean="0"/>
              <a:t>almost always artificial (do not use real ants!)</a:t>
            </a:r>
            <a:endParaRPr lang="en-US" dirty="0"/>
          </a:p>
          <a:p>
            <a:endParaRPr lang="en-US" dirty="0" smtClean="0"/>
          </a:p>
          <a:p>
            <a:r>
              <a:rPr lang="en-US" dirty="0" smtClean="0"/>
              <a:t>Each artificial ant represents a solution that is being incrementally constructed </a:t>
            </a:r>
            <a:r>
              <a:rPr lang="en-US" dirty="0"/>
              <a:t>by adding opportunely defined solution </a:t>
            </a:r>
            <a:r>
              <a:rPr lang="en-US" dirty="0" smtClean="0"/>
              <a:t>components (i.e., according to a probabilistic transition rule)</a:t>
            </a:r>
          </a:p>
          <a:p>
            <a:pPr lvl="1"/>
            <a:r>
              <a:rPr lang="en-US" dirty="0" smtClean="0"/>
              <a:t>only </a:t>
            </a:r>
            <a:r>
              <a:rPr lang="en-US" dirty="0"/>
              <a:t>prerequisite is availability of a </a:t>
            </a:r>
            <a:r>
              <a:rPr lang="en-US" dirty="0" smtClean="0"/>
              <a:t>suitable construction heuristic</a:t>
            </a:r>
          </a:p>
          <a:p>
            <a:pPr lvl="1"/>
            <a:r>
              <a:rPr lang="en-US" dirty="0" smtClean="0"/>
              <a:t>constraints are implicitly built into the construction heuristic (i.e., at every stage we only consider components that do not render the solution infeasible)</a:t>
            </a:r>
          </a:p>
          <a:p>
            <a:pPr lvl="1"/>
            <a:r>
              <a:rPr lang="en-US" dirty="0" smtClean="0"/>
              <a:t>generalized methods may allow ants to realize infeasible solutions</a:t>
            </a:r>
          </a:p>
        </p:txBody>
      </p:sp>
    </p:spTree>
    <p:extLst>
      <p:ext uri="{BB962C8B-B14F-4D97-AF65-F5344CB8AC3E}">
        <p14:creationId xmlns:p14="http://schemas.microsoft.com/office/powerpoint/2010/main" val="198106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 COLONY OPTIMIZATION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56190"/>
                <a:ext cx="8229600" cy="1886683"/>
              </a:xfrm>
            </p:spPr>
            <p:txBody>
              <a:bodyPr>
                <a:normAutofit fontScale="70000" lnSpcReduction="20000"/>
              </a:bodyPr>
              <a:lstStyle/>
              <a:p>
                <a:pPr marL="0" indent="0">
                  <a:buNone/>
                </a:pPr>
                <a:r>
                  <a:rPr lang="en-US" sz="3900" b="1" dirty="0" smtClean="0"/>
                  <a:t>“Rules of the game”</a:t>
                </a:r>
              </a:p>
              <a:p>
                <a:pPr marL="0" indent="0">
                  <a:buNone/>
                </a:pPr>
                <a:r>
                  <a:rPr lang="en-US" sz="2900" dirty="0"/>
                  <a:t>The pheromone level of each solution component </a:t>
                </a:r>
                <a14:m>
                  <m:oMath xmlns:m="http://schemas.openxmlformats.org/officeDocument/2006/math">
                    <m:r>
                      <a:rPr lang="en-US" sz="2900" i="1">
                        <a:latin typeface="Cambria Math" panose="02040503050406030204" pitchFamily="18" charset="0"/>
                      </a:rPr>
                      <m:t>𝑖</m:t>
                    </m:r>
                  </m:oMath>
                </a14:m>
                <a:r>
                  <a:rPr lang="en-US" sz="2900" dirty="0"/>
                  <a:t> is </a:t>
                </a:r>
                <a:r>
                  <a:rPr lang="en-US" sz="2900" dirty="0" smtClean="0"/>
                  <a:t>initialized to </a:t>
                </a:r>
                <a:r>
                  <a:rPr lang="en-US" sz="2900" dirty="0"/>
                  <a:t>a uniform </a:t>
                </a:r>
                <a:r>
                  <a:rPr lang="en-US" sz="2900" dirty="0" smtClean="0"/>
                  <a:t>value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𝜏</m:t>
                        </m:r>
                      </m:e>
                      <m:sub>
                        <m:r>
                          <a:rPr lang="en-US" sz="2900" i="1">
                            <a:latin typeface="Cambria Math" panose="02040503050406030204" pitchFamily="18" charset="0"/>
                          </a:rPr>
                          <m:t>𝑖</m:t>
                        </m:r>
                      </m:sub>
                    </m:sSub>
                    <m:r>
                      <a:rPr lang="en-US" sz="2900" b="0" i="1" smtClean="0">
                        <a:latin typeface="Cambria Math" panose="02040503050406030204" pitchFamily="18" charset="0"/>
                      </a:rPr>
                      <m:t>=</m:t>
                    </m:r>
                    <m:sSup>
                      <m:sSupPr>
                        <m:ctrlPr>
                          <a:rPr lang="en-US" sz="2900" b="0" i="1" smtClean="0">
                            <a:latin typeface="Cambria Math" panose="02040503050406030204" pitchFamily="18" charset="0"/>
                          </a:rPr>
                        </m:ctrlPr>
                      </m:sSupPr>
                      <m:e>
                        <m:r>
                          <a:rPr lang="en-US" sz="2900" b="0" i="1" smtClean="0">
                            <a:latin typeface="Cambria Math" panose="02040503050406030204" pitchFamily="18" charset="0"/>
                            <a:ea typeface="Cambria Math" panose="02040503050406030204" pitchFamily="18" charset="0"/>
                          </a:rPr>
                          <m:t>𝜏</m:t>
                        </m:r>
                      </m:e>
                      <m:sup>
                        <m:r>
                          <a:rPr lang="en-US" sz="2900" b="0" i="1" smtClean="0">
                            <a:latin typeface="Cambria Math" panose="02040503050406030204" pitchFamily="18" charset="0"/>
                          </a:rPr>
                          <m:t>0</m:t>
                        </m:r>
                      </m:sup>
                    </m:sSup>
                    <m:r>
                      <a:rPr lang="en-US" sz="2900" b="0" i="1" smtClean="0">
                        <a:latin typeface="Cambria Math" panose="02040503050406030204" pitchFamily="18" charset="0"/>
                      </a:rPr>
                      <m:t> </m:t>
                    </m:r>
                    <m:r>
                      <a:rPr lang="en-US" sz="2900" b="0" i="1" smtClean="0">
                        <a:latin typeface="Cambria Math" panose="02040503050406030204" pitchFamily="18" charset="0"/>
                        <a:ea typeface="Cambria Math" panose="02040503050406030204" pitchFamily="18" charset="0"/>
                      </a:rPr>
                      <m:t>∀ </m:t>
                    </m:r>
                    <m:r>
                      <a:rPr lang="en-US" sz="2900" b="0" i="1" smtClean="0">
                        <a:latin typeface="Cambria Math" panose="02040503050406030204" pitchFamily="18" charset="0"/>
                        <a:ea typeface="Cambria Math" panose="02040503050406030204" pitchFamily="18" charset="0"/>
                      </a:rPr>
                      <m:t>𝑖</m:t>
                    </m:r>
                  </m:oMath>
                </a14:m>
                <a:r>
                  <a:rPr lang="en-US" sz="2900" dirty="0" smtClean="0"/>
                  <a:t> ;  then, at each iteration:</a:t>
                </a:r>
              </a:p>
              <a:p>
                <a:pPr marL="285750" indent="-285750">
                  <a:buFont typeface="Arial" panose="020B0604020202020204" pitchFamily="34" charset="0"/>
                  <a:buChar char="•"/>
                </a:pPr>
                <a:r>
                  <a:rPr lang="en-US" sz="2900" dirty="0" smtClean="0"/>
                  <a:t>A </a:t>
                </a:r>
                <a:r>
                  <a:rPr lang="en-US" sz="2900" dirty="0"/>
                  <a:t>population of </a:t>
                </a:r>
                <a14:m>
                  <m:oMath xmlns:m="http://schemas.openxmlformats.org/officeDocument/2006/math">
                    <m:r>
                      <a:rPr lang="en-US" sz="2900" b="0" i="1" smtClean="0">
                        <a:latin typeface="Cambria Math" panose="02040503050406030204" pitchFamily="18" charset="0"/>
                      </a:rPr>
                      <m:t>𝑁</m:t>
                    </m:r>
                  </m:oMath>
                </a14:m>
                <a:r>
                  <a:rPr lang="en-US" sz="2900" dirty="0" smtClean="0"/>
                  <a:t> ants gets </a:t>
                </a:r>
                <a:r>
                  <a:rPr lang="en-US" sz="2900" dirty="0"/>
                  <a:t>associated with </a:t>
                </a:r>
                <a14:m>
                  <m:oMath xmlns:m="http://schemas.openxmlformats.org/officeDocument/2006/math">
                    <m:r>
                      <a:rPr lang="en-US" sz="2900" i="1">
                        <a:latin typeface="Cambria Math" panose="02040503050406030204" pitchFamily="18" charset="0"/>
                      </a:rPr>
                      <m:t>𝑁</m:t>
                    </m:r>
                  </m:oMath>
                </a14:m>
                <a:r>
                  <a:rPr lang="en-US" sz="2900" dirty="0"/>
                  <a:t> empty solutions </a:t>
                </a:r>
              </a:p>
              <a:p>
                <a:pPr marL="285750" indent="-285750">
                  <a:buFont typeface="Arial" panose="020B0604020202020204" pitchFamily="34" charset="0"/>
                  <a:buChar char="•"/>
                </a:pPr>
                <a:r>
                  <a:rPr lang="en-US" sz="2900" dirty="0" smtClean="0"/>
                  <a:t>For each ant, we incrementally build a solution; the probability of adding the next solution component </a:t>
                </a:r>
                <a14:m>
                  <m:oMath xmlns:m="http://schemas.openxmlformats.org/officeDocument/2006/math">
                    <m:r>
                      <a:rPr lang="en-US" sz="2900" i="1" smtClean="0">
                        <a:latin typeface="Cambria Math" panose="02040503050406030204" pitchFamily="18" charset="0"/>
                      </a:rPr>
                      <m:t>𝑖</m:t>
                    </m:r>
                  </m:oMath>
                </a14:m>
                <a:r>
                  <a:rPr lang="en-US" sz="2900" dirty="0" smtClean="0"/>
                  <a:t> is</a:t>
                </a:r>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56190"/>
                <a:ext cx="8229600" cy="1886683"/>
              </a:xfrm>
              <a:blipFill rotWithShape="0">
                <a:blip r:embed="rId2"/>
                <a:stretch>
                  <a:fillRect l="-1407" t="-6452" b="-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456958" y="3241559"/>
                <a:ext cx="2958438" cy="1176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rPr>
                                          <m:t>𝑖</m:t>
                                        </m:r>
                                      </m:sub>
                                      <m:sup>
                                        <m:r>
                                          <a:rPr lang="en-US" i="1">
                                            <a:latin typeface="Cambria Math" panose="02040503050406030204" pitchFamily="18" charset="0"/>
                                            <a:ea typeface="Cambria Math" panose="02040503050406030204" pitchFamily="18" charset="0"/>
                                          </a:rPr>
                                          <m:t>𝛼</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𝑖</m:t>
                                        </m:r>
                                      </m:sub>
                                      <m:sup>
                                        <m:r>
                                          <a:rPr lang="en-US" i="1">
                                            <a:latin typeface="Cambria Math" panose="02040503050406030204" pitchFamily="18" charset="0"/>
                                            <a:ea typeface="Cambria Math" panose="02040503050406030204" pitchFamily="18" charset="0"/>
                                          </a:rPr>
                                          <m:t>𝛽</m:t>
                                        </m:r>
                                      </m:sup>
                                    </m:sSubSup>
                                  </m:num>
                                  <m:den>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𝐽</m:t>
                                        </m:r>
                                      </m:sub>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𝛼</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𝛽</m:t>
                                            </m:r>
                                          </m:sup>
                                        </m:sSubSup>
                                      </m:e>
                                    </m:nary>
                                  </m:den>
                                </m:f>
                              </m:e>
                            </m:mr>
                            <m:mr>
                              <m:e>
                                <m:r>
                                  <a:rPr lang="en-US" i="1">
                                    <a:latin typeface="Cambria Math" panose="02040503050406030204" pitchFamily="18" charset="0"/>
                                  </a:rPr>
                                  <m:t>0</m:t>
                                </m:r>
                              </m:e>
                            </m:mr>
                          </m:m>
                        </m:e>
                      </m:d>
                      <m:r>
                        <a:rPr lang="en-US" i="1">
                          <a:latin typeface="Cambria Math" panose="02040503050406030204" pitchFamily="18" charset="0"/>
                        </a:rPr>
                        <m:t>  </m:t>
                      </m:r>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𝐽</m:t>
                            </m:r>
                          </m:e>
                        </m:mr>
                        <m:m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𝑜</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   </m:t>
                            </m:r>
                          </m:e>
                        </m:mr>
                      </m:m>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456958" y="3241559"/>
                <a:ext cx="2958438" cy="1176348"/>
              </a:xfrm>
              <a:prstGeom prst="rect">
                <a:avLst/>
              </a:prstGeom>
              <a:blipFill rotWithShape="0">
                <a:blip r:embed="rId3"/>
                <a:stretch>
                  <a:fillRect/>
                </a:stretch>
              </a:blipFill>
            </p:spPr>
            <p:txBody>
              <a:bodyPr/>
              <a:lstStyle/>
              <a:p>
                <a:r>
                  <a:rPr lang="en-US">
                    <a:noFill/>
                  </a:rPr>
                  <a:t> </a:t>
                </a:r>
              </a:p>
            </p:txBody>
          </p:sp>
        </mc:Fallback>
      </mc:AlternateContent>
      <p:grpSp>
        <p:nvGrpSpPr>
          <p:cNvPr id="14" name="Group 13"/>
          <p:cNvGrpSpPr/>
          <p:nvPr/>
        </p:nvGrpSpPr>
        <p:grpSpPr>
          <a:xfrm>
            <a:off x="3144643" y="3168063"/>
            <a:ext cx="5542157" cy="1077218"/>
            <a:chOff x="2978957" y="3580650"/>
            <a:chExt cx="5701393" cy="1077218"/>
          </a:xfrm>
        </p:grpSpPr>
        <p:sp>
          <p:nvSpPr>
            <p:cNvPr id="11" name="Freeform 10"/>
            <p:cNvSpPr/>
            <p:nvPr/>
          </p:nvSpPr>
          <p:spPr>
            <a:xfrm flipV="1">
              <a:off x="4238919" y="4115364"/>
              <a:ext cx="839344" cy="122099"/>
            </a:xfrm>
            <a:custGeom>
              <a:avLst/>
              <a:gdLst>
                <a:gd name="connsiteX0" fmla="*/ 0 w 1215483"/>
                <a:gd name="connsiteY0" fmla="*/ 657922 h 657922"/>
                <a:gd name="connsiteX1" fmla="*/ 613317 w 1215483"/>
                <a:gd name="connsiteY1" fmla="*/ 111512 h 657922"/>
                <a:gd name="connsiteX2" fmla="*/ 1215483 w 1215483"/>
                <a:gd name="connsiteY2" fmla="*/ 0 h 657922"/>
              </a:gdLst>
              <a:ahLst/>
              <a:cxnLst>
                <a:cxn ang="0">
                  <a:pos x="connsiteX0" y="connsiteY0"/>
                </a:cxn>
                <a:cxn ang="0">
                  <a:pos x="connsiteX1" y="connsiteY1"/>
                </a:cxn>
                <a:cxn ang="0">
                  <a:pos x="connsiteX2" y="connsiteY2"/>
                </a:cxn>
              </a:cxnLst>
              <a:rect l="l" t="t" r="r" b="b"/>
              <a:pathLst>
                <a:path w="1215483" h="657922">
                  <a:moveTo>
                    <a:pt x="0" y="657922"/>
                  </a:moveTo>
                  <a:cubicBezTo>
                    <a:pt x="205368" y="439544"/>
                    <a:pt x="410737" y="221166"/>
                    <a:pt x="613317" y="111512"/>
                  </a:cubicBezTo>
                  <a:cubicBezTo>
                    <a:pt x="815897" y="1858"/>
                    <a:pt x="1053790" y="3717"/>
                    <a:pt x="1215483" y="0"/>
                  </a:cubicBezTo>
                </a:path>
              </a:pathLst>
            </a:custGeom>
            <a:noFill/>
            <a:ln w="3175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5078263" y="3580650"/>
                  <a:ext cx="3602087" cy="1077218"/>
                </a:xfrm>
                <a:prstGeom prst="rect">
                  <a:avLst/>
                </a:prstGeom>
                <a:noFill/>
              </p:spPr>
              <p:txBody>
                <a:bodyPr wrap="square" rtlCol="0">
                  <a:spAutoFit/>
                </a:bodyPr>
                <a:lstStyle/>
                <a:p>
                  <a14:m>
                    <m:oMath xmlns:m="http://schemas.openxmlformats.org/officeDocument/2006/math">
                      <m:r>
                        <m:rPr>
                          <m:sty m:val="p"/>
                        </m:rPr>
                        <a:rPr lang="el-GR" sz="1600" i="1" dirty="0" smtClean="0">
                          <a:latin typeface="Cambria Math" panose="02040503050406030204" pitchFamily="18" charset="0"/>
                          <a:ea typeface="Cambria Math" panose="02040503050406030204" pitchFamily="18" charset="0"/>
                        </a:rPr>
                        <m:t>α</m:t>
                      </m:r>
                      <m:r>
                        <a:rPr lang="en-US" sz="1600" b="0" i="1" dirty="0" smtClean="0">
                          <a:latin typeface="Cambria Math" panose="02040503050406030204" pitchFamily="18" charset="0"/>
                          <a:ea typeface="Cambria Math" panose="02040503050406030204" pitchFamily="18" charset="0"/>
                        </a:rPr>
                        <m:t>,</m:t>
                      </m:r>
                      <m:r>
                        <a:rPr lang="el-GR" sz="1600" i="1" dirty="0" smtClean="0">
                          <a:latin typeface="Cambria Math" panose="02040503050406030204" pitchFamily="18" charset="0"/>
                          <a:ea typeface="Cambria Math" panose="02040503050406030204" pitchFamily="18" charset="0"/>
                        </a:rPr>
                        <m:t>𝛽</m:t>
                      </m:r>
                      <m:r>
                        <a:rPr lang="en-US" sz="1600" i="1" dirty="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1</m:t>
                      </m:r>
                    </m:oMath>
                  </a14:m>
                  <a:r>
                    <a:rPr lang="en-US" sz="1600" dirty="0" smtClean="0"/>
                    <a:t> are scaling parameters</a:t>
                  </a:r>
                </a:p>
                <a:p>
                  <a:endParaRPr lang="en-US" sz="1600" dirty="0" smtClean="0"/>
                </a:p>
                <a:p>
                  <a14:m>
                    <m:oMath xmlns:m="http://schemas.openxmlformats.org/officeDocument/2006/math">
                      <m:r>
                        <a:rPr lang="en-US" sz="1600" b="0" i="1" smtClean="0">
                          <a:latin typeface="Cambria Math" panose="02040503050406030204" pitchFamily="18" charset="0"/>
                        </a:rPr>
                        <m:t>𝐽</m:t>
                      </m:r>
                    </m:oMath>
                  </a14:m>
                  <a:r>
                    <a:rPr lang="en-US" sz="1600" dirty="0" smtClean="0"/>
                    <a:t> is the set of solution components that “fit” at this point of the construction</a:t>
                  </a:r>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078263" y="3580650"/>
                  <a:ext cx="3602087" cy="1077218"/>
                </a:xfrm>
                <a:prstGeom prst="rect">
                  <a:avLst/>
                </a:prstGeom>
                <a:blipFill rotWithShape="0">
                  <a:blip r:embed="rId4"/>
                  <a:stretch>
                    <a:fillRect l="-1045" t="-1705" r="-523" b="-6818"/>
                  </a:stretch>
                </a:blipFill>
              </p:spPr>
              <p:txBody>
                <a:bodyPr/>
                <a:lstStyle/>
                <a:p>
                  <a:r>
                    <a:rPr lang="en-US">
                      <a:noFill/>
                    </a:rPr>
                    <a:t> </a:t>
                  </a:r>
                </a:p>
              </p:txBody>
            </p:sp>
          </mc:Fallback>
        </mc:AlternateContent>
        <p:sp>
          <p:nvSpPr>
            <p:cNvPr id="13" name="Freeform 12"/>
            <p:cNvSpPr/>
            <p:nvPr/>
          </p:nvSpPr>
          <p:spPr>
            <a:xfrm>
              <a:off x="2978957" y="3760331"/>
              <a:ext cx="2099306" cy="45719"/>
            </a:xfrm>
            <a:custGeom>
              <a:avLst/>
              <a:gdLst>
                <a:gd name="connsiteX0" fmla="*/ 0 w 1215483"/>
                <a:gd name="connsiteY0" fmla="*/ 657922 h 657922"/>
                <a:gd name="connsiteX1" fmla="*/ 613317 w 1215483"/>
                <a:gd name="connsiteY1" fmla="*/ 111512 h 657922"/>
                <a:gd name="connsiteX2" fmla="*/ 1215483 w 1215483"/>
                <a:gd name="connsiteY2" fmla="*/ 0 h 657922"/>
              </a:gdLst>
              <a:ahLst/>
              <a:cxnLst>
                <a:cxn ang="0">
                  <a:pos x="connsiteX0" y="connsiteY0"/>
                </a:cxn>
                <a:cxn ang="0">
                  <a:pos x="connsiteX1" y="connsiteY1"/>
                </a:cxn>
                <a:cxn ang="0">
                  <a:pos x="connsiteX2" y="connsiteY2"/>
                </a:cxn>
              </a:cxnLst>
              <a:rect l="l" t="t" r="r" b="b"/>
              <a:pathLst>
                <a:path w="1215483" h="657922">
                  <a:moveTo>
                    <a:pt x="0" y="657922"/>
                  </a:moveTo>
                  <a:cubicBezTo>
                    <a:pt x="205368" y="439544"/>
                    <a:pt x="410737" y="221166"/>
                    <a:pt x="613317" y="111512"/>
                  </a:cubicBezTo>
                  <a:cubicBezTo>
                    <a:pt x="815897" y="1858"/>
                    <a:pt x="1053790" y="3717"/>
                    <a:pt x="1215483" y="0"/>
                  </a:cubicBezTo>
                </a:path>
              </a:pathLst>
            </a:custGeom>
            <a:noFill/>
            <a:ln w="3175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 name="Content Placeholder 2"/>
              <p:cNvSpPr txBox="1">
                <a:spLocks/>
              </p:cNvSpPr>
              <p:nvPr/>
            </p:nvSpPr>
            <p:spPr>
              <a:xfrm>
                <a:off x="457200" y="4505801"/>
                <a:ext cx="8229600" cy="185243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smtClean="0"/>
                  <a:t>Once all solutions have been constructed, the pheromone values of each component </a:t>
                </a:r>
                <a14:m>
                  <m:oMath xmlns:m="http://schemas.openxmlformats.org/officeDocument/2006/math">
                    <m:r>
                      <a:rPr lang="en-US" i="1">
                        <a:latin typeface="Cambria Math" panose="02040503050406030204" pitchFamily="18" charset="0"/>
                      </a:rPr>
                      <m:t>𝑖</m:t>
                    </m:r>
                  </m:oMath>
                </a14:m>
                <a:r>
                  <a:rPr lang="en-US" dirty="0" smtClean="0"/>
                  <a:t> gets updated according to the formula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Repeat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457200" y="4505801"/>
                <a:ext cx="8229600" cy="1852430"/>
              </a:xfrm>
              <a:prstGeom prst="rect">
                <a:avLst/>
              </a:prstGeom>
              <a:blipFill rotWithShape="0">
                <a:blip r:embed="rId5"/>
                <a:stretch>
                  <a:fillRect l="-667" t="-4605" b="-3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762046" y="5034021"/>
                <a:ext cx="3160352" cy="10580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𝜌</m:t>
                              </m:r>
                            </m:e>
                          </m:d>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b="0" i="1" smtClean="0">
                              <a:latin typeface="Cambria Math" panose="02040503050406030204" pitchFamily="18" charset="0"/>
                            </a:rPr>
                          </m:ctrlPr>
                        </m:naryPr>
                        <m:sub>
                          <m:eqArr>
                            <m:eqArrPr>
                              <m:ctrlPr>
                                <a:rPr lang="en-US" b="0" i="1" smtClean="0">
                                  <a:latin typeface="Cambria Math" panose="02040503050406030204" pitchFamily="18" charset="0"/>
                                </a:rPr>
                              </m:ctrlPr>
                            </m:eqArrPr>
                            <m:e>
                              <m:r>
                                <m:rPr>
                                  <m:brk m:alnAt="23"/>
                                </m:rPr>
                                <a:rPr lang="en-US" b="0" i="1" smtClean="0">
                                  <a:latin typeface="Cambria Math" panose="02040503050406030204" pitchFamily="18" charset="0"/>
                                </a:rPr>
                                <m:t>𝑎</m:t>
                              </m:r>
                              <m:r>
                                <a:rPr lang="en-US" b="0" i="1" smtClean="0">
                                  <a:latin typeface="Cambria Math" panose="02040503050406030204" pitchFamily="18" charset="0"/>
                                </a:rPr>
                                <m:t>=1:</m:t>
                              </m:r>
                            </m:e>
                            <m:e>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𝑎</m:t>
                                  </m:r>
                                </m:sub>
                              </m:sSub>
                            </m:e>
                          </m:eqArr>
                        </m:sub>
                        <m:sup>
                          <m:r>
                            <a:rPr lang="en-US" b="0" i="1" smtClean="0">
                              <a:latin typeface="Cambria Math" panose="02040503050406030204" pitchFamily="18" charset="0"/>
                            </a:rPr>
                            <m:t>𝑁</m:t>
                          </m:r>
                        </m:sup>
                        <m:e>
                          <m:r>
                            <a:rPr lang="en-US" i="1">
                              <a:latin typeface="Cambria Math" panose="02040503050406030204" pitchFamily="18" charset="0"/>
                            </a:rPr>
                            <m:t>𝐹</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rPr>
                            <m:t>)</m:t>
                          </m:r>
                        </m:e>
                      </m:nary>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762046" y="5034021"/>
                <a:ext cx="3160352" cy="1058047"/>
              </a:xfrm>
              <a:prstGeom prst="rect">
                <a:avLst/>
              </a:prstGeom>
              <a:blipFill rotWithShape="0">
                <a:blip r:embed="rId6"/>
                <a:stretch>
                  <a:fillRect/>
                </a:stretch>
              </a:blipFill>
            </p:spPr>
            <p:txBody>
              <a:bodyPr/>
              <a:lstStyle/>
              <a:p>
                <a:r>
                  <a:rPr lang="en-US">
                    <a:noFill/>
                  </a:rPr>
                  <a:t> </a:t>
                </a:r>
              </a:p>
            </p:txBody>
          </p:sp>
        </mc:Fallback>
      </mc:AlternateContent>
      <p:grpSp>
        <p:nvGrpSpPr>
          <p:cNvPr id="23" name="Group 22"/>
          <p:cNvGrpSpPr/>
          <p:nvPr/>
        </p:nvGrpSpPr>
        <p:grpSpPr>
          <a:xfrm>
            <a:off x="3021980" y="5410158"/>
            <a:ext cx="5855462" cy="1077218"/>
            <a:chOff x="3021980" y="5655480"/>
            <a:chExt cx="5855462" cy="1077218"/>
          </a:xfrm>
        </p:grpSpPr>
        <p:sp>
          <p:nvSpPr>
            <p:cNvPr id="18" name="Freeform 17"/>
            <p:cNvSpPr/>
            <p:nvPr/>
          </p:nvSpPr>
          <p:spPr>
            <a:xfrm flipV="1">
              <a:off x="4850780" y="5760247"/>
              <a:ext cx="591016" cy="45719"/>
            </a:xfrm>
            <a:custGeom>
              <a:avLst/>
              <a:gdLst>
                <a:gd name="connsiteX0" fmla="*/ 0 w 1215483"/>
                <a:gd name="connsiteY0" fmla="*/ 657922 h 657922"/>
                <a:gd name="connsiteX1" fmla="*/ 613317 w 1215483"/>
                <a:gd name="connsiteY1" fmla="*/ 111512 h 657922"/>
                <a:gd name="connsiteX2" fmla="*/ 1215483 w 1215483"/>
                <a:gd name="connsiteY2" fmla="*/ 0 h 657922"/>
              </a:gdLst>
              <a:ahLst/>
              <a:cxnLst>
                <a:cxn ang="0">
                  <a:pos x="connsiteX0" y="connsiteY0"/>
                </a:cxn>
                <a:cxn ang="0">
                  <a:pos x="connsiteX1" y="connsiteY1"/>
                </a:cxn>
                <a:cxn ang="0">
                  <a:pos x="connsiteX2" y="connsiteY2"/>
                </a:cxn>
              </a:cxnLst>
              <a:rect l="l" t="t" r="r" b="b"/>
              <a:pathLst>
                <a:path w="1215483" h="657922">
                  <a:moveTo>
                    <a:pt x="0" y="657922"/>
                  </a:moveTo>
                  <a:cubicBezTo>
                    <a:pt x="205368" y="439544"/>
                    <a:pt x="410737" y="221166"/>
                    <a:pt x="613317" y="111512"/>
                  </a:cubicBezTo>
                  <a:cubicBezTo>
                    <a:pt x="815897" y="1858"/>
                    <a:pt x="1053790" y="3717"/>
                    <a:pt x="1215483" y="0"/>
                  </a:cubicBezTo>
                </a:path>
              </a:pathLst>
            </a:custGeom>
            <a:noFill/>
            <a:ln w="3175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5430644" y="5655480"/>
                  <a:ext cx="3446798" cy="1077218"/>
                </a:xfrm>
                <a:prstGeom prst="rect">
                  <a:avLst/>
                </a:prstGeom>
                <a:noFill/>
              </p:spPr>
              <p:txBody>
                <a:bodyPr wrap="square" rtlCol="0">
                  <a:spAutoFit/>
                </a:bodyPr>
                <a:lstStyle/>
                <a:p>
                  <a14:m>
                    <m:oMath xmlns:m="http://schemas.openxmlformats.org/officeDocument/2006/math">
                      <m:r>
                        <a:rPr lang="en-US" sz="1600" i="1">
                          <a:latin typeface="Cambria Math" panose="02040503050406030204" pitchFamily="18" charset="0"/>
                        </a:rPr>
                        <m:t>𝐹</m:t>
                      </m:r>
                      <m:r>
                        <a:rPr lang="en-US" sz="1600" i="1">
                          <a:latin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𝑎</m:t>
                          </m:r>
                        </m:sub>
                      </m:sSub>
                      <m:r>
                        <a:rPr lang="en-US" sz="1600" i="1">
                          <a:latin typeface="Cambria Math" panose="02040503050406030204" pitchFamily="18" charset="0"/>
                        </a:rPr>
                        <m:t>)</m:t>
                      </m:r>
                    </m:oMath>
                  </a14:m>
                  <a:r>
                    <a:rPr lang="en-US" sz="1600" dirty="0" smtClean="0"/>
                    <a:t> is the solution quality function (high values for overall good solutions)</a:t>
                  </a:r>
                </a:p>
                <a:p>
                  <a:endParaRPr lang="en-US" sz="1600" dirty="0" smtClean="0"/>
                </a:p>
                <a:p>
                  <a14:m>
                    <m:oMath xmlns:m="http://schemas.openxmlformats.org/officeDocument/2006/math">
                      <m:r>
                        <a:rPr lang="el-GR" sz="1600" i="1" dirty="0">
                          <a:latin typeface="Cambria Math" panose="02040503050406030204" pitchFamily="18" charset="0"/>
                          <a:ea typeface="Cambria Math" panose="02040503050406030204" pitchFamily="18" charset="0"/>
                        </a:rPr>
                        <m:t>𝜌</m:t>
                      </m:r>
                      <m:r>
                        <a:rPr lang="el-GR" sz="1600" i="1" dirty="0">
                          <a:latin typeface="Cambria Math" panose="02040503050406030204" pitchFamily="18" charset="0"/>
                          <a:ea typeface="Cambria Math" panose="02040503050406030204" pitchFamily="18" charset="0"/>
                        </a:rPr>
                        <m:t>∈[0,1]</m:t>
                      </m:r>
                    </m:oMath>
                  </a14:m>
                  <a:r>
                    <a:rPr lang="en-US" sz="1600" dirty="0"/>
                    <a:t> is the </a:t>
                  </a:r>
                  <a:r>
                    <a:rPr lang="en-US" sz="1600" dirty="0" smtClean="0"/>
                    <a:t>evaporation rate</a:t>
                  </a:r>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430644" y="5655480"/>
                  <a:ext cx="3446798" cy="1077218"/>
                </a:xfrm>
                <a:prstGeom prst="rect">
                  <a:avLst/>
                </a:prstGeom>
                <a:blipFill rotWithShape="0">
                  <a:blip r:embed="rId7"/>
                  <a:stretch>
                    <a:fillRect l="-1062" t="-1695" b="-6215"/>
                  </a:stretch>
                </a:blipFill>
              </p:spPr>
              <p:txBody>
                <a:bodyPr/>
                <a:lstStyle/>
                <a:p>
                  <a:r>
                    <a:rPr lang="en-US">
                      <a:noFill/>
                    </a:rPr>
                    <a:t> </a:t>
                  </a:r>
                </a:p>
              </p:txBody>
            </p:sp>
          </mc:Fallback>
        </mc:AlternateContent>
        <p:sp>
          <p:nvSpPr>
            <p:cNvPr id="22" name="Freeform 21"/>
            <p:cNvSpPr/>
            <p:nvPr/>
          </p:nvSpPr>
          <p:spPr>
            <a:xfrm>
              <a:off x="3021980" y="5932449"/>
              <a:ext cx="2408664" cy="697185"/>
            </a:xfrm>
            <a:custGeom>
              <a:avLst/>
              <a:gdLst>
                <a:gd name="connsiteX0" fmla="*/ 0 w 2408664"/>
                <a:gd name="connsiteY0" fmla="*/ 0 h 548021"/>
                <a:gd name="connsiteX1" fmla="*/ 535259 w 2408664"/>
                <a:gd name="connsiteY1" fmla="*/ 434897 h 548021"/>
                <a:gd name="connsiteX2" fmla="*/ 1650381 w 2408664"/>
                <a:gd name="connsiteY2" fmla="*/ 546410 h 548021"/>
                <a:gd name="connsiteX3" fmla="*/ 2408664 w 2408664"/>
                <a:gd name="connsiteY3" fmla="*/ 490653 h 548021"/>
              </a:gdLst>
              <a:ahLst/>
              <a:cxnLst>
                <a:cxn ang="0">
                  <a:pos x="connsiteX0" y="connsiteY0"/>
                </a:cxn>
                <a:cxn ang="0">
                  <a:pos x="connsiteX1" y="connsiteY1"/>
                </a:cxn>
                <a:cxn ang="0">
                  <a:pos x="connsiteX2" y="connsiteY2"/>
                </a:cxn>
                <a:cxn ang="0">
                  <a:pos x="connsiteX3" y="connsiteY3"/>
                </a:cxn>
              </a:cxnLst>
              <a:rect l="l" t="t" r="r" b="b"/>
              <a:pathLst>
                <a:path w="2408664" h="548021">
                  <a:moveTo>
                    <a:pt x="0" y="0"/>
                  </a:moveTo>
                  <a:cubicBezTo>
                    <a:pt x="130098" y="171914"/>
                    <a:pt x="260196" y="343829"/>
                    <a:pt x="535259" y="434897"/>
                  </a:cubicBezTo>
                  <a:cubicBezTo>
                    <a:pt x="810322" y="525965"/>
                    <a:pt x="1338147" y="537117"/>
                    <a:pt x="1650381" y="546410"/>
                  </a:cubicBezTo>
                  <a:cubicBezTo>
                    <a:pt x="1962615" y="555703"/>
                    <a:pt x="2185639" y="523178"/>
                    <a:pt x="2408664" y="490653"/>
                  </a:cubicBezTo>
                </a:path>
              </a:pathLst>
            </a:custGeom>
            <a:noFill/>
            <a:ln w="3810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9410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 COLONY OPTIMIZATION</a:t>
            </a:r>
            <a:endParaRPr lang="en-US" dirty="0"/>
          </a:p>
        </p:txBody>
      </p:sp>
      <p:pic>
        <p:nvPicPr>
          <p:cNvPr id="5" name="Picture 4"/>
          <p:cNvPicPr>
            <a:picLocks noChangeAspect="1"/>
          </p:cNvPicPr>
          <p:nvPr/>
        </p:nvPicPr>
        <p:blipFill>
          <a:blip r:embed="rId3"/>
          <a:stretch>
            <a:fillRect/>
          </a:stretch>
        </p:blipFill>
        <p:spPr>
          <a:xfrm>
            <a:off x="2240573" y="1332694"/>
            <a:ext cx="4662854" cy="2125334"/>
          </a:xfrm>
          <a:prstGeom prst="rect">
            <a:avLst/>
          </a:prstGeom>
          <a:ln>
            <a:solidFill>
              <a:schemeClr val="tx1"/>
            </a:solidFill>
          </a:ln>
        </p:spPr>
      </p:pic>
      <p:grpSp>
        <p:nvGrpSpPr>
          <p:cNvPr id="10" name="Group 9"/>
          <p:cNvGrpSpPr/>
          <p:nvPr/>
        </p:nvGrpSpPr>
        <p:grpSpPr>
          <a:xfrm>
            <a:off x="5999357" y="2395361"/>
            <a:ext cx="2687443" cy="1873920"/>
            <a:chOff x="0" y="3689441"/>
            <a:chExt cx="2721166" cy="1873920"/>
          </a:xfrm>
        </p:grpSpPr>
        <p:sp>
          <p:nvSpPr>
            <p:cNvPr id="11" name="Explosion 1 10"/>
            <p:cNvSpPr/>
            <p:nvPr/>
          </p:nvSpPr>
          <p:spPr>
            <a:xfrm>
              <a:off x="0" y="3689441"/>
              <a:ext cx="2721166" cy="1873920"/>
            </a:xfrm>
            <a:prstGeom prst="irregularSeal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ectangle 11"/>
            <p:cNvSpPr/>
            <p:nvPr/>
          </p:nvSpPr>
          <p:spPr>
            <a:xfrm>
              <a:off x="811394" y="4388745"/>
              <a:ext cx="1098378" cy="369332"/>
            </a:xfrm>
            <a:prstGeom prst="rect">
              <a:avLst/>
            </a:prstGeom>
          </p:spPr>
          <p:txBody>
            <a:bodyPr wrap="none">
              <a:spAutoFit/>
            </a:bodyPr>
            <a:lstStyle/>
            <a:p>
              <a:r>
                <a:rPr lang="en-US" b="1" dirty="0" smtClean="0">
                  <a:solidFill>
                    <a:schemeClr val="bg1"/>
                  </a:solidFill>
                </a:rPr>
                <a:t>EXAMPLE</a:t>
              </a:r>
              <a:endParaRPr lang="en-US" b="1" dirty="0">
                <a:solidFill>
                  <a:schemeClr val="bg1"/>
                </a:solidFill>
              </a:endParaRPr>
            </a:p>
          </p:txBody>
        </p:sp>
      </p:grpSp>
      <p:sp>
        <p:nvSpPr>
          <p:cNvPr id="13" name="Content Placeholder 2"/>
          <p:cNvSpPr>
            <a:spLocks noGrp="1"/>
          </p:cNvSpPr>
          <p:nvPr>
            <p:ph idx="1"/>
          </p:nvPr>
        </p:nvSpPr>
        <p:spPr>
          <a:xfrm>
            <a:off x="457200" y="3858728"/>
            <a:ext cx="8313822" cy="2709344"/>
          </a:xfrm>
        </p:spPr>
        <p:txBody>
          <a:bodyPr>
            <a:normAutofit fontScale="85000" lnSpcReduction="20000"/>
          </a:bodyPr>
          <a:lstStyle/>
          <a:p>
            <a:r>
              <a:rPr lang="en-US" i="1" dirty="0" err="1" smtClean="0"/>
              <a:t>ApplyOnlineDelayedPheromoneUpdate</a:t>
            </a:r>
            <a:r>
              <a:rPr lang="en-US" i="1" dirty="0" smtClean="0"/>
              <a:t>()</a:t>
            </a:r>
          </a:p>
          <a:p>
            <a:pPr lvl="1"/>
            <a:r>
              <a:rPr lang="en-US" dirty="0" smtClean="0"/>
              <a:t>“Delayed” = after all ants have constructed solutions</a:t>
            </a:r>
          </a:p>
          <a:p>
            <a:pPr lvl="1"/>
            <a:r>
              <a:rPr lang="en-US" dirty="0" smtClean="0"/>
              <a:t>“Online” = update based only on information derived from each and every individual ant</a:t>
            </a:r>
          </a:p>
          <a:p>
            <a:pPr lvl="1"/>
            <a:r>
              <a:rPr lang="en-US" dirty="0" smtClean="0"/>
              <a:t>“Offline” (a.k.a., “Daemon updates”) = updates may be performed using some sort of “global” information (e.g., we may want to promote certain solutions by adding extra pheromone to their components</a:t>
            </a:r>
          </a:p>
        </p:txBody>
      </p:sp>
    </p:spTree>
    <p:extLst>
      <p:ext uri="{BB962C8B-B14F-4D97-AF65-F5344CB8AC3E}">
        <p14:creationId xmlns:p14="http://schemas.microsoft.com/office/powerpoint/2010/main" val="3952948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highly efficient and effective metaheuristic algorithm for rich VRPs</a:t>
            </a:r>
            <a:endParaRPr lang="el-GR" dirty="0"/>
          </a:p>
        </p:txBody>
      </p:sp>
      <p:sp>
        <p:nvSpPr>
          <p:cNvPr id="3" name="Content Placeholder 2"/>
          <p:cNvSpPr>
            <a:spLocks noGrp="1"/>
          </p:cNvSpPr>
          <p:nvPr>
            <p:ph idx="1"/>
          </p:nvPr>
        </p:nvSpPr>
        <p:spPr>
          <a:xfrm>
            <a:off x="457200" y="1722473"/>
            <a:ext cx="8229600" cy="4801617"/>
          </a:xfrm>
        </p:spPr>
        <p:txBody>
          <a:bodyPr/>
          <a:lstStyle/>
          <a:p>
            <a:r>
              <a:rPr lang="en-US" dirty="0" smtClean="0"/>
              <a:t>Tarantilis </a:t>
            </a:r>
            <a:r>
              <a:rPr lang="en-US" dirty="0"/>
              <a:t>C.D. </a:t>
            </a:r>
            <a:r>
              <a:rPr lang="en-US" dirty="0" err="1"/>
              <a:t>Anagnostopoulou</a:t>
            </a:r>
            <a:r>
              <a:rPr lang="en-US" dirty="0"/>
              <a:t> A. and Repoussis P.P. (2013). Adaptive Path Relinking for Vehicle Routing and Scheduling Problems with Product Returns. </a:t>
            </a:r>
            <a:r>
              <a:rPr lang="en-US" dirty="0" smtClean="0"/>
              <a:t>Transportation Science </a:t>
            </a:r>
            <a:r>
              <a:rPr lang="en-US" dirty="0"/>
              <a:t>47, 356-379</a:t>
            </a:r>
            <a:r>
              <a:rPr lang="en-US" dirty="0" smtClean="0"/>
              <a:t>.</a:t>
            </a:r>
          </a:p>
          <a:p>
            <a:pPr lvl="1"/>
            <a:r>
              <a:rPr lang="en-US" b="1" dirty="0" smtClean="0"/>
              <a:t>Best ever reported results </a:t>
            </a:r>
            <a:r>
              <a:rPr lang="en-US" dirty="0" smtClean="0"/>
              <a:t>for the Capacitated VRP, the VRP with Time Windows and the VRP with Backhauls (comparison with more than 25 algorithms on large scale benchmark data set with up to 1000 customers)!</a:t>
            </a:r>
            <a:endParaRPr lang="el-GR" dirty="0"/>
          </a:p>
        </p:txBody>
      </p:sp>
    </p:spTree>
    <p:extLst>
      <p:ext uri="{BB962C8B-B14F-4D97-AF65-F5344CB8AC3E}">
        <p14:creationId xmlns:p14="http://schemas.microsoft.com/office/powerpoint/2010/main" val="41880913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692696"/>
            <a:ext cx="6142900" cy="538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7358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56684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034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#2</a:t>
            </a:r>
            <a:endParaRPr lang="en-US" dirty="0"/>
          </a:p>
        </p:txBody>
      </p:sp>
      <p:sp>
        <p:nvSpPr>
          <p:cNvPr id="3" name="Content Placeholder 2"/>
          <p:cNvSpPr>
            <a:spLocks noGrp="1"/>
          </p:cNvSpPr>
          <p:nvPr>
            <p:ph idx="1"/>
          </p:nvPr>
        </p:nvSpPr>
        <p:spPr/>
        <p:txBody>
          <a:bodyPr>
            <a:normAutofit/>
          </a:bodyPr>
          <a:lstStyle/>
          <a:p>
            <a:r>
              <a:rPr lang="en-US" dirty="0" smtClean="0"/>
              <a:t>Based on whether objective changes along algorithm execution</a:t>
            </a:r>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Why would we ever “modify” the objective?</a:t>
            </a:r>
          </a:p>
        </p:txBody>
      </p:sp>
      <p:graphicFrame>
        <p:nvGraphicFramePr>
          <p:cNvPr id="5" name="Diagram 4"/>
          <p:cNvGraphicFramePr/>
          <p:nvPr>
            <p:extLst>
              <p:ext uri="{D42A27DB-BD31-4B8C-83A1-F6EECF244321}">
                <p14:modId xmlns:p14="http://schemas.microsoft.com/office/powerpoint/2010/main" val="3435866074"/>
              </p:ext>
            </p:extLst>
          </p:nvPr>
        </p:nvGraphicFramePr>
        <p:xfrm>
          <a:off x="1545177" y="2736504"/>
          <a:ext cx="6026331" cy="2710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065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6128"/>
            <a:ext cx="8229600" cy="711681"/>
          </a:xfrm>
        </p:spPr>
        <p:txBody>
          <a:bodyPr>
            <a:normAutofit fontScale="90000"/>
          </a:bodyPr>
          <a:lstStyle/>
          <a:p>
            <a:r>
              <a:rPr lang="en-US" dirty="0" smtClean="0"/>
              <a:t>QUESTIONS?</a:t>
            </a:r>
            <a:endParaRPr lang="en-US" dirty="0"/>
          </a:p>
        </p:txBody>
      </p:sp>
    </p:spTree>
    <p:extLst>
      <p:ext uri="{BB962C8B-B14F-4D97-AF65-F5344CB8AC3E}">
        <p14:creationId xmlns:p14="http://schemas.microsoft.com/office/powerpoint/2010/main" val="2042558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#3</a:t>
            </a:r>
            <a:endParaRPr lang="en-US" dirty="0"/>
          </a:p>
        </p:txBody>
      </p:sp>
      <p:sp>
        <p:nvSpPr>
          <p:cNvPr id="3" name="Content Placeholder 2"/>
          <p:cNvSpPr>
            <a:spLocks noGrp="1"/>
          </p:cNvSpPr>
          <p:nvPr>
            <p:ph idx="1"/>
          </p:nvPr>
        </p:nvSpPr>
        <p:spPr/>
        <p:txBody>
          <a:bodyPr>
            <a:normAutofit/>
          </a:bodyPr>
          <a:lstStyle/>
          <a:p>
            <a:r>
              <a:rPr lang="en-US" dirty="0" smtClean="0"/>
              <a:t>Based on whether they remember (and utilize for future) their search history</a:t>
            </a:r>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Memory can be “short-term” or “long-term”</a:t>
            </a:r>
          </a:p>
          <a:p>
            <a:endParaRPr lang="en-US" dirty="0"/>
          </a:p>
          <a:p>
            <a:endParaRPr lang="en-US" dirty="0" smtClean="0"/>
          </a:p>
          <a:p>
            <a:endParaRPr lang="en-US" dirty="0"/>
          </a:p>
          <a:p>
            <a:pPr marL="0" indent="0">
              <a:buNone/>
            </a:pPr>
            <a:endParaRPr lang="en-US" dirty="0" smtClean="0"/>
          </a:p>
        </p:txBody>
      </p:sp>
      <p:graphicFrame>
        <p:nvGraphicFramePr>
          <p:cNvPr id="8" name="Diagram 7"/>
          <p:cNvGraphicFramePr/>
          <p:nvPr>
            <p:extLst>
              <p:ext uri="{D42A27DB-BD31-4B8C-83A1-F6EECF244321}">
                <p14:modId xmlns:p14="http://schemas.microsoft.com/office/powerpoint/2010/main" val="3631228865"/>
              </p:ext>
            </p:extLst>
          </p:nvPr>
        </p:nvGraphicFramePr>
        <p:xfrm>
          <a:off x="1545177" y="2736504"/>
          <a:ext cx="6026331" cy="2710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82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#4</a:t>
            </a:r>
            <a:endParaRPr lang="en-US" dirty="0"/>
          </a:p>
        </p:txBody>
      </p:sp>
      <p:sp>
        <p:nvSpPr>
          <p:cNvPr id="3" name="Content Placeholder 2"/>
          <p:cNvSpPr>
            <a:spLocks noGrp="1"/>
          </p:cNvSpPr>
          <p:nvPr>
            <p:ph idx="1"/>
          </p:nvPr>
        </p:nvSpPr>
        <p:spPr/>
        <p:txBody>
          <a:bodyPr>
            <a:normAutofit/>
          </a:bodyPr>
          <a:lstStyle/>
          <a:p>
            <a:r>
              <a:rPr lang="en-US" dirty="0" smtClean="0"/>
              <a:t>Based on whether they use multiple types of neighborhoods (“directions of search”)</a:t>
            </a:r>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Depends on what you classify as neighborhood</a:t>
            </a:r>
          </a:p>
          <a:p>
            <a:endParaRPr lang="en-US" dirty="0"/>
          </a:p>
          <a:p>
            <a:endParaRPr lang="en-US" dirty="0" smtClean="0"/>
          </a:p>
          <a:p>
            <a:endParaRPr lang="en-US" dirty="0"/>
          </a:p>
          <a:p>
            <a:pPr marL="0" indent="0">
              <a:buNone/>
            </a:pPr>
            <a:endParaRPr lang="en-US" dirty="0" smtClean="0"/>
          </a:p>
        </p:txBody>
      </p:sp>
      <p:graphicFrame>
        <p:nvGraphicFramePr>
          <p:cNvPr id="8" name="Diagram 7"/>
          <p:cNvGraphicFramePr/>
          <p:nvPr>
            <p:extLst>
              <p:ext uri="{D42A27DB-BD31-4B8C-83A1-F6EECF244321}">
                <p14:modId xmlns:p14="http://schemas.microsoft.com/office/powerpoint/2010/main" val="1897565522"/>
              </p:ext>
            </p:extLst>
          </p:nvPr>
        </p:nvGraphicFramePr>
        <p:xfrm>
          <a:off x="1545177" y="2778069"/>
          <a:ext cx="6026331" cy="2710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96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#5</a:t>
            </a:r>
            <a:endParaRPr lang="en-US" dirty="0"/>
          </a:p>
        </p:txBody>
      </p:sp>
      <p:sp>
        <p:nvSpPr>
          <p:cNvPr id="3" name="Content Placeholder 2"/>
          <p:cNvSpPr>
            <a:spLocks noGrp="1"/>
          </p:cNvSpPr>
          <p:nvPr>
            <p:ph idx="1"/>
          </p:nvPr>
        </p:nvSpPr>
        <p:spPr>
          <a:xfrm>
            <a:off x="457199" y="1356188"/>
            <a:ext cx="8229601" cy="5345947"/>
          </a:xfrm>
        </p:spPr>
        <p:txBody>
          <a:bodyPr>
            <a:normAutofit fontScale="92500"/>
          </a:bodyPr>
          <a:lstStyle/>
          <a:p>
            <a:r>
              <a:rPr lang="en-US" dirty="0" smtClean="0"/>
              <a:t>Based on whether the search evolves one or multiple solutions</a:t>
            </a:r>
          </a:p>
          <a:p>
            <a:endParaRPr lang="en-US" dirty="0"/>
          </a:p>
          <a:p>
            <a:endParaRPr lang="en-US" dirty="0" smtClean="0"/>
          </a:p>
          <a:p>
            <a:endParaRPr lang="en-US" dirty="0"/>
          </a:p>
          <a:p>
            <a:endParaRPr lang="en-US" dirty="0" smtClean="0"/>
          </a:p>
          <a:p>
            <a:endParaRPr lang="en-US" dirty="0"/>
          </a:p>
          <a:p>
            <a:pPr lvl="1"/>
            <a:endParaRPr lang="en-US" dirty="0" smtClean="0"/>
          </a:p>
          <a:p>
            <a:pPr lvl="1"/>
            <a:r>
              <a:rPr lang="en-US" dirty="0" smtClean="0"/>
              <a:t>Trend towards population-based methods, with integration of proven ideas from trajectory methods</a:t>
            </a:r>
          </a:p>
          <a:p>
            <a:endParaRPr lang="en-US" dirty="0"/>
          </a:p>
          <a:p>
            <a:endParaRPr lang="en-US" dirty="0" smtClean="0"/>
          </a:p>
          <a:p>
            <a:endParaRPr lang="en-US" dirty="0"/>
          </a:p>
          <a:p>
            <a:pPr marL="0" indent="0">
              <a:buNone/>
            </a:pPr>
            <a:endParaRPr lang="en-US" dirty="0" smtClean="0"/>
          </a:p>
        </p:txBody>
      </p:sp>
      <p:graphicFrame>
        <p:nvGraphicFramePr>
          <p:cNvPr id="8" name="Diagram 7"/>
          <p:cNvGraphicFramePr/>
          <p:nvPr>
            <p:extLst>
              <p:ext uri="{D42A27DB-BD31-4B8C-83A1-F6EECF244321}">
                <p14:modId xmlns:p14="http://schemas.microsoft.com/office/powerpoint/2010/main" val="1750884262"/>
              </p:ext>
            </p:extLst>
          </p:nvPr>
        </p:nvGraphicFramePr>
        <p:xfrm>
          <a:off x="1545177" y="2570250"/>
          <a:ext cx="6026331" cy="2710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8612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#5</a:t>
            </a:r>
          </a:p>
        </p:txBody>
      </p:sp>
      <p:pic>
        <p:nvPicPr>
          <p:cNvPr id="4" name="Picture 3"/>
          <p:cNvPicPr>
            <a:picLocks noChangeAspect="1"/>
          </p:cNvPicPr>
          <p:nvPr/>
        </p:nvPicPr>
        <p:blipFill>
          <a:blip r:embed="rId2"/>
          <a:stretch>
            <a:fillRect/>
          </a:stretch>
        </p:blipFill>
        <p:spPr>
          <a:xfrm>
            <a:off x="869162" y="2263555"/>
            <a:ext cx="2989308" cy="1930425"/>
          </a:xfrm>
          <a:prstGeom prst="rect">
            <a:avLst/>
          </a:prstGeom>
        </p:spPr>
      </p:pic>
      <p:pic>
        <p:nvPicPr>
          <p:cNvPr id="5" name="Picture 4"/>
          <p:cNvPicPr>
            <a:picLocks noChangeAspect="1"/>
          </p:cNvPicPr>
          <p:nvPr/>
        </p:nvPicPr>
        <p:blipFill>
          <a:blip r:embed="rId3"/>
          <a:stretch>
            <a:fillRect/>
          </a:stretch>
        </p:blipFill>
        <p:spPr>
          <a:xfrm>
            <a:off x="282704" y="4449497"/>
            <a:ext cx="4162225" cy="1677922"/>
          </a:xfrm>
          <a:prstGeom prst="rect">
            <a:avLst/>
          </a:prstGeom>
        </p:spPr>
      </p:pic>
      <p:pic>
        <p:nvPicPr>
          <p:cNvPr id="54" name="Picture 53"/>
          <p:cNvPicPr>
            <a:picLocks noChangeAspect="1"/>
          </p:cNvPicPr>
          <p:nvPr/>
        </p:nvPicPr>
        <p:blipFill>
          <a:blip r:embed="rId4"/>
          <a:stretch>
            <a:fillRect/>
          </a:stretch>
        </p:blipFill>
        <p:spPr>
          <a:xfrm>
            <a:off x="4444927" y="4404827"/>
            <a:ext cx="4522425" cy="1557172"/>
          </a:xfrm>
          <a:prstGeom prst="rect">
            <a:avLst/>
          </a:prstGeom>
        </p:spPr>
      </p:pic>
      <p:pic>
        <p:nvPicPr>
          <p:cNvPr id="55" name="Picture 54"/>
          <p:cNvPicPr>
            <a:picLocks noChangeAspect="1"/>
          </p:cNvPicPr>
          <p:nvPr/>
        </p:nvPicPr>
        <p:blipFill>
          <a:blip r:embed="rId5"/>
          <a:stretch>
            <a:fillRect/>
          </a:stretch>
        </p:blipFill>
        <p:spPr>
          <a:xfrm>
            <a:off x="4843912" y="2380964"/>
            <a:ext cx="3724454" cy="1866338"/>
          </a:xfrm>
          <a:prstGeom prst="rect">
            <a:avLst/>
          </a:prstGeom>
        </p:spPr>
      </p:pic>
      <p:sp>
        <p:nvSpPr>
          <p:cNvPr id="3" name="TextBox 2"/>
          <p:cNvSpPr txBox="1"/>
          <p:nvPr/>
        </p:nvSpPr>
        <p:spPr>
          <a:xfrm>
            <a:off x="1406663" y="1479116"/>
            <a:ext cx="1914307" cy="646331"/>
          </a:xfrm>
          <a:prstGeom prst="rect">
            <a:avLst/>
          </a:prstGeom>
          <a:noFill/>
        </p:spPr>
        <p:txBody>
          <a:bodyPr wrap="none" rtlCol="0">
            <a:spAutoFit/>
          </a:bodyPr>
          <a:lstStyle/>
          <a:p>
            <a:pPr algn="ctr"/>
            <a:r>
              <a:rPr lang="en-US" b="1" dirty="0" smtClean="0">
                <a:solidFill>
                  <a:srgbClr val="0000FF"/>
                </a:solidFill>
              </a:rPr>
              <a:t>Trajectory</a:t>
            </a:r>
          </a:p>
          <a:p>
            <a:pPr algn="ctr"/>
            <a:r>
              <a:rPr lang="en-US" dirty="0" smtClean="0"/>
              <a:t>(S-metaheuristics)</a:t>
            </a:r>
            <a:endParaRPr lang="en-US" dirty="0"/>
          </a:p>
        </p:txBody>
      </p:sp>
      <p:sp>
        <p:nvSpPr>
          <p:cNvPr id="56" name="TextBox 55"/>
          <p:cNvSpPr txBox="1"/>
          <p:nvPr/>
        </p:nvSpPr>
        <p:spPr>
          <a:xfrm>
            <a:off x="5741772" y="1479116"/>
            <a:ext cx="1928734" cy="646331"/>
          </a:xfrm>
          <a:prstGeom prst="rect">
            <a:avLst/>
          </a:prstGeom>
          <a:noFill/>
        </p:spPr>
        <p:txBody>
          <a:bodyPr wrap="none" rtlCol="0">
            <a:spAutoFit/>
          </a:bodyPr>
          <a:lstStyle/>
          <a:p>
            <a:pPr algn="ctr"/>
            <a:r>
              <a:rPr lang="en-US" b="1" dirty="0" smtClean="0">
                <a:solidFill>
                  <a:srgbClr val="0000FF"/>
                </a:solidFill>
              </a:rPr>
              <a:t>Population-based</a:t>
            </a:r>
          </a:p>
          <a:p>
            <a:pPr algn="ctr"/>
            <a:r>
              <a:rPr lang="en-US" dirty="0" smtClean="0"/>
              <a:t>(P-metaheuristics)</a:t>
            </a:r>
            <a:endParaRPr lang="en-US" dirty="0"/>
          </a:p>
        </p:txBody>
      </p:sp>
    </p:spTree>
    <p:extLst>
      <p:ext uri="{BB962C8B-B14F-4D97-AF65-F5344CB8AC3E}">
        <p14:creationId xmlns:p14="http://schemas.microsoft.com/office/powerpoint/2010/main" val="125604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TRAJECTORY METHODS</a:t>
            </a:r>
            <a:endParaRPr lang="en-US" dirty="0"/>
          </a:p>
        </p:txBody>
      </p:sp>
      <p:pic>
        <p:nvPicPr>
          <p:cNvPr id="4" name="Picture 3"/>
          <p:cNvPicPr>
            <a:picLocks noChangeAspect="1"/>
          </p:cNvPicPr>
          <p:nvPr/>
        </p:nvPicPr>
        <p:blipFill>
          <a:blip r:embed="rId2"/>
          <a:stretch>
            <a:fillRect/>
          </a:stretch>
        </p:blipFill>
        <p:spPr>
          <a:xfrm>
            <a:off x="1270064" y="1512078"/>
            <a:ext cx="3495675" cy="2257425"/>
          </a:xfrm>
          <a:prstGeom prst="rect">
            <a:avLst/>
          </a:prstGeom>
        </p:spPr>
      </p:pic>
      <p:pic>
        <p:nvPicPr>
          <p:cNvPr id="5" name="Picture 4"/>
          <p:cNvPicPr>
            <a:picLocks noChangeAspect="1"/>
          </p:cNvPicPr>
          <p:nvPr/>
        </p:nvPicPr>
        <p:blipFill>
          <a:blip r:embed="rId3"/>
          <a:stretch>
            <a:fillRect/>
          </a:stretch>
        </p:blipFill>
        <p:spPr>
          <a:xfrm>
            <a:off x="618173" y="4311085"/>
            <a:ext cx="4867275" cy="1962150"/>
          </a:xfrm>
          <a:prstGeom prst="rect">
            <a:avLst/>
          </a:prstGeom>
        </p:spPr>
      </p:pic>
      <p:grpSp>
        <p:nvGrpSpPr>
          <p:cNvPr id="53" name="Group 52"/>
          <p:cNvGrpSpPr/>
          <p:nvPr/>
        </p:nvGrpSpPr>
        <p:grpSpPr>
          <a:xfrm>
            <a:off x="5990844" y="2045260"/>
            <a:ext cx="2490216" cy="3639312"/>
            <a:chOff x="5990844" y="2045528"/>
            <a:chExt cx="2490216" cy="3639312"/>
          </a:xfrm>
        </p:grpSpPr>
        <p:sp>
          <p:nvSpPr>
            <p:cNvPr id="6" name="Oval 5"/>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949440" y="31618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675120" y="331012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44640" y="4108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21296" y="35661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10272" y="39624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18960" y="39806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12864" y="36972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290816" y="409651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650480" y="3358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7654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TRAJECTORY METHODS</a:t>
            </a:r>
            <a:endParaRPr lang="en-US" dirty="0"/>
          </a:p>
        </p:txBody>
      </p:sp>
      <p:pic>
        <p:nvPicPr>
          <p:cNvPr id="4" name="Picture 3"/>
          <p:cNvPicPr>
            <a:picLocks noChangeAspect="1"/>
          </p:cNvPicPr>
          <p:nvPr/>
        </p:nvPicPr>
        <p:blipFill>
          <a:blip r:embed="rId2"/>
          <a:stretch>
            <a:fillRect/>
          </a:stretch>
        </p:blipFill>
        <p:spPr>
          <a:xfrm>
            <a:off x="1270064" y="1512078"/>
            <a:ext cx="3495675" cy="2257425"/>
          </a:xfrm>
          <a:prstGeom prst="rect">
            <a:avLst/>
          </a:prstGeom>
        </p:spPr>
      </p:pic>
      <p:pic>
        <p:nvPicPr>
          <p:cNvPr id="5" name="Picture 4"/>
          <p:cNvPicPr>
            <a:picLocks noChangeAspect="1"/>
          </p:cNvPicPr>
          <p:nvPr/>
        </p:nvPicPr>
        <p:blipFill>
          <a:blip r:embed="rId3"/>
          <a:stretch>
            <a:fillRect/>
          </a:stretch>
        </p:blipFill>
        <p:spPr>
          <a:xfrm>
            <a:off x="618173" y="4311085"/>
            <a:ext cx="4867275" cy="1962150"/>
          </a:xfrm>
          <a:prstGeom prst="rect">
            <a:avLst/>
          </a:prstGeom>
        </p:spPr>
      </p:pic>
      <p:sp>
        <p:nvSpPr>
          <p:cNvPr id="54" name="Oval 53"/>
          <p:cNvSpPr>
            <a:spLocks/>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a:spLocks/>
          </p:cNvSpPr>
          <p:nvPr/>
        </p:nvSpPr>
        <p:spPr>
          <a:xfrm>
            <a:off x="6949440" y="31618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a:spLocks/>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a:spLocks/>
          </p:cNvSpPr>
          <p:nvPr/>
        </p:nvSpPr>
        <p:spPr>
          <a:xfrm>
            <a:off x="6675120" y="331012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a:spLocks/>
          </p:cNvSpPr>
          <p:nvPr/>
        </p:nvSpPr>
        <p:spPr>
          <a:xfrm>
            <a:off x="6644640" y="4108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a:spLocks/>
          </p:cNvSpPr>
          <p:nvPr/>
        </p:nvSpPr>
        <p:spPr>
          <a:xfrm>
            <a:off x="6784848" y="2822448"/>
            <a:ext cx="73152" cy="73152"/>
          </a:xfrm>
          <a:prstGeom prst="ellipse">
            <a:avLst/>
          </a:prstGeom>
          <a:solidFill>
            <a:srgbClr val="00B050"/>
          </a:solidFill>
          <a:ln>
            <a:solidFill>
              <a:srgbClr val="008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0" name="Oval 59"/>
          <p:cNvSpPr>
            <a:spLocks/>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a:spLocks/>
          </p:cNvSpPr>
          <p:nvPr/>
        </p:nvSpPr>
        <p:spPr>
          <a:xfrm>
            <a:off x="7321296" y="35661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a:spLocks/>
          </p:cNvSpPr>
          <p:nvPr/>
        </p:nvSpPr>
        <p:spPr>
          <a:xfrm>
            <a:off x="7510272" y="39624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a:spLocks/>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a:spLocks/>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a:spLocks/>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a:spLocks/>
          </p:cNvSpPr>
          <p:nvPr/>
        </p:nvSpPr>
        <p:spPr>
          <a:xfrm>
            <a:off x="6918960" y="39806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a:spLocks/>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a:spLocks/>
          </p:cNvSpPr>
          <p:nvPr/>
        </p:nvSpPr>
        <p:spPr>
          <a:xfrm>
            <a:off x="6912864" y="36972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a:spLocks/>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a:spLocks/>
          </p:cNvSpPr>
          <p:nvPr/>
        </p:nvSpPr>
        <p:spPr>
          <a:xfrm>
            <a:off x="7290816" y="409651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a:spLocks/>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a:spLocks/>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a:spLocks/>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a:spLocks/>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a:spLocks/>
          </p:cNvSpPr>
          <p:nvPr/>
        </p:nvSpPr>
        <p:spPr>
          <a:xfrm>
            <a:off x="7650480" y="3358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a:spLocks/>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a:spLocks/>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a:spLocks/>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a:spLocks/>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a:spLocks/>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a:spLocks/>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a:spLocks/>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a:spLocks/>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a:spLocks/>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a:spLocks/>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6801612" y="2673219"/>
            <a:ext cx="353568" cy="246221"/>
          </a:xfrm>
          <a:prstGeom prst="rect">
            <a:avLst/>
          </a:prstGeom>
          <a:noFill/>
        </p:spPr>
        <p:txBody>
          <a:bodyPr wrap="square" rtlCol="0">
            <a:spAutoFit/>
          </a:bodyPr>
          <a:lstStyle/>
          <a:p>
            <a:r>
              <a:rPr lang="en-US" sz="1000" dirty="0"/>
              <a:t>s</a:t>
            </a:r>
            <a:r>
              <a:rPr lang="en-US" sz="1000" baseline="-25000" dirty="0" smtClean="0"/>
              <a:t>0</a:t>
            </a:r>
            <a:endParaRPr lang="en-US" sz="1000" dirty="0"/>
          </a:p>
        </p:txBody>
      </p:sp>
      <p:sp>
        <p:nvSpPr>
          <p:cNvPr id="102" name="Oval 101"/>
          <p:cNvSpPr/>
          <p:nvPr/>
        </p:nvSpPr>
        <p:spPr>
          <a:xfrm>
            <a:off x="6134876" y="2365584"/>
            <a:ext cx="1259572" cy="1148048"/>
          </a:xfrm>
          <a:prstGeom prst="ellipse">
            <a:avLst/>
          </a:prstGeom>
          <a:noFill/>
          <a:ln>
            <a:solidFill>
              <a:srgbClr val="00B05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TextBox 102"/>
          <p:cNvSpPr txBox="1"/>
          <p:nvPr/>
        </p:nvSpPr>
        <p:spPr>
          <a:xfrm>
            <a:off x="7185933" y="2390454"/>
            <a:ext cx="538159" cy="246221"/>
          </a:xfrm>
          <a:prstGeom prst="rect">
            <a:avLst/>
          </a:prstGeom>
          <a:noFill/>
        </p:spPr>
        <p:txBody>
          <a:bodyPr wrap="square" rtlCol="0">
            <a:spAutoFit/>
          </a:bodyPr>
          <a:lstStyle/>
          <a:p>
            <a:r>
              <a:rPr lang="en-US" sz="1000" dirty="0" smtClean="0"/>
              <a:t>C(s</a:t>
            </a:r>
            <a:r>
              <a:rPr lang="en-US" sz="1000" baseline="-25000" dirty="0" smtClean="0"/>
              <a:t>0</a:t>
            </a:r>
            <a:r>
              <a:rPr lang="en-US" sz="1000" dirty="0" smtClean="0"/>
              <a:t>)</a:t>
            </a:r>
            <a:endParaRPr lang="en-US" sz="1000" dirty="0"/>
          </a:p>
        </p:txBody>
      </p:sp>
    </p:spTree>
    <p:extLst>
      <p:ext uri="{BB962C8B-B14F-4D97-AF65-F5344CB8AC3E}">
        <p14:creationId xmlns:p14="http://schemas.microsoft.com/office/powerpoint/2010/main" val="226694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Talbi</a:t>
            </a:r>
            <a:r>
              <a:rPr lang="en-US" dirty="0" smtClean="0"/>
              <a:t> E.-G., 2009. </a:t>
            </a:r>
            <a:r>
              <a:rPr lang="en-US" i="1" dirty="0" smtClean="0"/>
              <a:t>Metaheuristics</a:t>
            </a:r>
            <a:r>
              <a:rPr lang="en-US" i="1" dirty="0"/>
              <a:t>: from design to </a:t>
            </a:r>
            <a:r>
              <a:rPr lang="en-US" i="1" dirty="0" smtClean="0"/>
              <a:t>implementation</a:t>
            </a:r>
            <a:r>
              <a:rPr lang="en-US" dirty="0" smtClean="0"/>
              <a:t>, </a:t>
            </a:r>
            <a:r>
              <a:rPr lang="en-US" dirty="0"/>
              <a:t>Vol. </a:t>
            </a:r>
            <a:r>
              <a:rPr lang="en-US" dirty="0" smtClean="0"/>
              <a:t>74, </a:t>
            </a:r>
            <a:r>
              <a:rPr lang="en-US" dirty="0"/>
              <a:t>John Wiley &amp; </a:t>
            </a:r>
            <a:r>
              <a:rPr lang="en-US" dirty="0" smtClean="0"/>
              <a:t>Sons</a:t>
            </a:r>
            <a:endParaRPr lang="en-US" dirty="0"/>
          </a:p>
          <a:p>
            <a:endParaRPr lang="en-US" dirty="0" smtClean="0"/>
          </a:p>
          <a:p>
            <a:r>
              <a:rPr lang="en-US" dirty="0" smtClean="0"/>
              <a:t>Blum C. and </a:t>
            </a:r>
            <a:r>
              <a:rPr lang="en-US" dirty="0" err="1" smtClean="0"/>
              <a:t>Roli</a:t>
            </a:r>
            <a:r>
              <a:rPr lang="en-US" dirty="0" smtClean="0"/>
              <a:t> A., 2003.</a:t>
            </a:r>
            <a:r>
              <a:rPr lang="en-US" dirty="0"/>
              <a:t> </a:t>
            </a:r>
            <a:r>
              <a:rPr lang="en-US" dirty="0" smtClean="0"/>
              <a:t>Metaheuristics </a:t>
            </a:r>
            <a:r>
              <a:rPr lang="en-US" dirty="0"/>
              <a:t>in combinatorial optimization: Overview and conceptual </a:t>
            </a:r>
            <a:r>
              <a:rPr lang="en-US" dirty="0" smtClean="0"/>
              <a:t>comparison</a:t>
            </a:r>
            <a:r>
              <a:rPr lang="en-US" i="1" dirty="0" smtClean="0"/>
              <a:t>,</a:t>
            </a:r>
            <a:r>
              <a:rPr lang="en-US" dirty="0" smtClean="0"/>
              <a:t> </a:t>
            </a:r>
            <a:r>
              <a:rPr lang="en-US" i="1" dirty="0"/>
              <a:t>ACM Computing </a:t>
            </a:r>
            <a:r>
              <a:rPr lang="en-US" i="1" dirty="0" smtClean="0"/>
              <a:t>Surveys,</a:t>
            </a:r>
            <a:r>
              <a:rPr lang="en-US" dirty="0" smtClean="0"/>
              <a:t> 35(3):268-308</a:t>
            </a:r>
          </a:p>
          <a:p>
            <a:endParaRPr lang="en-US" dirty="0"/>
          </a:p>
          <a:p>
            <a:r>
              <a:rPr lang="en-US" dirty="0" smtClean="0"/>
              <a:t>Back T., </a:t>
            </a:r>
            <a:r>
              <a:rPr lang="en-US" dirty="0" err="1" smtClean="0"/>
              <a:t>Hammel</a:t>
            </a:r>
            <a:r>
              <a:rPr lang="en-US" dirty="0" smtClean="0"/>
              <a:t> U. and </a:t>
            </a:r>
            <a:r>
              <a:rPr lang="en-US" dirty="0" err="1" smtClean="0"/>
              <a:t>Schwefel</a:t>
            </a:r>
            <a:r>
              <a:rPr lang="en-US" dirty="0" smtClean="0"/>
              <a:t> H.-P., 2002. Evolutionary </a:t>
            </a:r>
            <a:r>
              <a:rPr lang="en-US" dirty="0"/>
              <a:t>computation: comments on the history and current </a:t>
            </a:r>
            <a:r>
              <a:rPr lang="en-US" dirty="0" smtClean="0"/>
              <a:t>state, </a:t>
            </a:r>
            <a:r>
              <a:rPr lang="en-US" i="1" dirty="0" smtClean="0"/>
              <a:t>IEEE Transactions on Evolutionary Computation</a:t>
            </a:r>
            <a:r>
              <a:rPr lang="en-US" dirty="0" smtClean="0"/>
              <a:t>, 1(1):3-17</a:t>
            </a:r>
          </a:p>
          <a:p>
            <a:endParaRPr lang="en-US" dirty="0"/>
          </a:p>
        </p:txBody>
      </p:sp>
    </p:spTree>
    <p:extLst>
      <p:ext uri="{BB962C8B-B14F-4D97-AF65-F5344CB8AC3E}">
        <p14:creationId xmlns:p14="http://schemas.microsoft.com/office/powerpoint/2010/main" val="3184132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TRAJECTORY METHODS</a:t>
            </a:r>
            <a:endParaRPr lang="en-US" dirty="0"/>
          </a:p>
        </p:txBody>
      </p:sp>
      <p:pic>
        <p:nvPicPr>
          <p:cNvPr id="4" name="Picture 3"/>
          <p:cNvPicPr>
            <a:picLocks noChangeAspect="1"/>
          </p:cNvPicPr>
          <p:nvPr/>
        </p:nvPicPr>
        <p:blipFill>
          <a:blip r:embed="rId2"/>
          <a:stretch>
            <a:fillRect/>
          </a:stretch>
        </p:blipFill>
        <p:spPr>
          <a:xfrm>
            <a:off x="1270064" y="1512078"/>
            <a:ext cx="3495675" cy="2257425"/>
          </a:xfrm>
          <a:prstGeom prst="rect">
            <a:avLst/>
          </a:prstGeom>
        </p:spPr>
      </p:pic>
      <p:pic>
        <p:nvPicPr>
          <p:cNvPr id="5" name="Picture 4"/>
          <p:cNvPicPr>
            <a:picLocks noChangeAspect="1"/>
          </p:cNvPicPr>
          <p:nvPr/>
        </p:nvPicPr>
        <p:blipFill>
          <a:blip r:embed="rId3"/>
          <a:stretch>
            <a:fillRect/>
          </a:stretch>
        </p:blipFill>
        <p:spPr>
          <a:xfrm>
            <a:off x="618173" y="4311085"/>
            <a:ext cx="4867275" cy="1962150"/>
          </a:xfrm>
          <a:prstGeom prst="rect">
            <a:avLst/>
          </a:prstGeom>
        </p:spPr>
      </p:pic>
      <p:sp>
        <p:nvSpPr>
          <p:cNvPr id="54" name="Oval 53"/>
          <p:cNvSpPr>
            <a:spLocks/>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a:spLocks/>
          </p:cNvSpPr>
          <p:nvPr/>
        </p:nvSpPr>
        <p:spPr>
          <a:xfrm>
            <a:off x="6949440" y="31618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a:spLocks/>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a:spLocks/>
          </p:cNvSpPr>
          <p:nvPr/>
        </p:nvSpPr>
        <p:spPr>
          <a:xfrm>
            <a:off x="6675120" y="3310128"/>
            <a:ext cx="73152" cy="7315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p:cNvSpPr>
            <a:spLocks/>
          </p:cNvSpPr>
          <p:nvPr/>
        </p:nvSpPr>
        <p:spPr>
          <a:xfrm>
            <a:off x="6644640" y="4108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a:spLocks/>
          </p:cNvSpPr>
          <p:nvPr/>
        </p:nvSpPr>
        <p:spPr>
          <a:xfrm>
            <a:off x="6784848" y="2822448"/>
            <a:ext cx="73152" cy="73152"/>
          </a:xfrm>
          <a:prstGeom prst="ellipse">
            <a:avLst/>
          </a:prstGeom>
          <a:solidFill>
            <a:srgbClr val="00B050"/>
          </a:solidFill>
          <a:ln>
            <a:solidFill>
              <a:srgbClr val="008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0" name="Oval 59"/>
          <p:cNvSpPr>
            <a:spLocks/>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a:spLocks/>
          </p:cNvSpPr>
          <p:nvPr/>
        </p:nvSpPr>
        <p:spPr>
          <a:xfrm>
            <a:off x="7321296" y="35661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a:spLocks/>
          </p:cNvSpPr>
          <p:nvPr/>
        </p:nvSpPr>
        <p:spPr>
          <a:xfrm>
            <a:off x="7510272" y="39624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a:spLocks/>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a:spLocks/>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a:spLocks/>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a:spLocks/>
          </p:cNvSpPr>
          <p:nvPr/>
        </p:nvSpPr>
        <p:spPr>
          <a:xfrm>
            <a:off x="6918960" y="39806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a:spLocks/>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a:spLocks/>
          </p:cNvSpPr>
          <p:nvPr/>
        </p:nvSpPr>
        <p:spPr>
          <a:xfrm>
            <a:off x="6912864" y="36972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a:spLocks/>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a:spLocks/>
          </p:cNvSpPr>
          <p:nvPr/>
        </p:nvSpPr>
        <p:spPr>
          <a:xfrm>
            <a:off x="7290816" y="409651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a:spLocks/>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a:spLocks/>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a:spLocks/>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a:spLocks/>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a:spLocks/>
          </p:cNvSpPr>
          <p:nvPr/>
        </p:nvSpPr>
        <p:spPr>
          <a:xfrm>
            <a:off x="7650480" y="3358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a:spLocks/>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a:spLocks/>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a:spLocks/>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a:spLocks/>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a:spLocks/>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a:spLocks/>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a:spLocks/>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a:spLocks/>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a:spLocks/>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a:spLocks/>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6801612" y="2673219"/>
            <a:ext cx="353568" cy="246221"/>
          </a:xfrm>
          <a:prstGeom prst="rect">
            <a:avLst/>
          </a:prstGeom>
          <a:noFill/>
        </p:spPr>
        <p:txBody>
          <a:bodyPr wrap="square" rtlCol="0">
            <a:spAutoFit/>
          </a:bodyPr>
          <a:lstStyle/>
          <a:p>
            <a:r>
              <a:rPr lang="en-US" sz="1000" dirty="0"/>
              <a:t>s</a:t>
            </a:r>
            <a:r>
              <a:rPr lang="en-US" sz="1000" baseline="-25000" dirty="0" smtClean="0"/>
              <a:t>0</a:t>
            </a:r>
            <a:endParaRPr lang="en-US" sz="1000" dirty="0"/>
          </a:p>
        </p:txBody>
      </p:sp>
      <p:sp>
        <p:nvSpPr>
          <p:cNvPr id="102" name="Oval 101"/>
          <p:cNvSpPr/>
          <p:nvPr/>
        </p:nvSpPr>
        <p:spPr>
          <a:xfrm>
            <a:off x="6134876" y="2365584"/>
            <a:ext cx="1259572" cy="1148048"/>
          </a:xfrm>
          <a:prstGeom prst="ellipse">
            <a:avLst/>
          </a:prstGeom>
          <a:noFill/>
          <a:ln>
            <a:solidFill>
              <a:srgbClr val="00B05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TextBox 102"/>
          <p:cNvSpPr txBox="1"/>
          <p:nvPr/>
        </p:nvSpPr>
        <p:spPr>
          <a:xfrm>
            <a:off x="7185933" y="2390454"/>
            <a:ext cx="538159" cy="246221"/>
          </a:xfrm>
          <a:prstGeom prst="rect">
            <a:avLst/>
          </a:prstGeom>
          <a:noFill/>
        </p:spPr>
        <p:txBody>
          <a:bodyPr wrap="square" rtlCol="0">
            <a:spAutoFit/>
          </a:bodyPr>
          <a:lstStyle/>
          <a:p>
            <a:r>
              <a:rPr lang="en-US" sz="1000" dirty="0" smtClean="0"/>
              <a:t>C(s</a:t>
            </a:r>
            <a:r>
              <a:rPr lang="en-US" sz="1000" baseline="-25000" dirty="0" smtClean="0"/>
              <a:t>0</a:t>
            </a:r>
            <a:r>
              <a:rPr lang="en-US" sz="1000" dirty="0" smtClean="0"/>
              <a:t>)</a:t>
            </a:r>
            <a:endParaRPr lang="en-US" sz="1000" dirty="0"/>
          </a:p>
        </p:txBody>
      </p:sp>
      <p:sp>
        <p:nvSpPr>
          <p:cNvPr id="104" name="TextBox 103"/>
          <p:cNvSpPr txBox="1"/>
          <p:nvPr/>
        </p:nvSpPr>
        <p:spPr>
          <a:xfrm>
            <a:off x="6720840" y="3220616"/>
            <a:ext cx="353568" cy="246221"/>
          </a:xfrm>
          <a:prstGeom prst="rect">
            <a:avLst/>
          </a:prstGeom>
          <a:noFill/>
        </p:spPr>
        <p:txBody>
          <a:bodyPr wrap="square" rtlCol="0">
            <a:spAutoFit/>
          </a:bodyPr>
          <a:lstStyle/>
          <a:p>
            <a:r>
              <a:rPr lang="en-US" sz="1000" dirty="0" smtClean="0"/>
              <a:t>s</a:t>
            </a:r>
            <a:r>
              <a:rPr lang="en-US" sz="1000" baseline="-25000" dirty="0"/>
              <a:t>1</a:t>
            </a:r>
            <a:endParaRPr lang="en-US" sz="1000" dirty="0"/>
          </a:p>
        </p:txBody>
      </p:sp>
      <p:sp>
        <p:nvSpPr>
          <p:cNvPr id="105" name="Oval 104"/>
          <p:cNvSpPr/>
          <p:nvPr/>
        </p:nvSpPr>
        <p:spPr>
          <a:xfrm>
            <a:off x="5990844" y="2951642"/>
            <a:ext cx="1693250" cy="1509617"/>
          </a:xfrm>
          <a:prstGeom prst="ellipse">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TextBox 105"/>
          <p:cNvSpPr txBox="1"/>
          <p:nvPr/>
        </p:nvSpPr>
        <p:spPr>
          <a:xfrm>
            <a:off x="7606097" y="3715496"/>
            <a:ext cx="538159" cy="246221"/>
          </a:xfrm>
          <a:prstGeom prst="rect">
            <a:avLst/>
          </a:prstGeom>
          <a:noFill/>
        </p:spPr>
        <p:txBody>
          <a:bodyPr wrap="square" rtlCol="0">
            <a:spAutoFit/>
          </a:bodyPr>
          <a:lstStyle/>
          <a:p>
            <a:r>
              <a:rPr lang="en-US" sz="1000" dirty="0" smtClean="0"/>
              <a:t>C(s</a:t>
            </a:r>
            <a:r>
              <a:rPr lang="en-US" sz="1000" baseline="-25000" dirty="0"/>
              <a:t>1</a:t>
            </a:r>
            <a:r>
              <a:rPr lang="en-US" sz="1000" dirty="0" smtClean="0"/>
              <a:t>)</a:t>
            </a:r>
            <a:endParaRPr lang="en-US" sz="1000" dirty="0"/>
          </a:p>
        </p:txBody>
      </p:sp>
    </p:spTree>
    <p:extLst>
      <p:ext uri="{BB962C8B-B14F-4D97-AF65-F5344CB8AC3E}">
        <p14:creationId xmlns:p14="http://schemas.microsoft.com/office/powerpoint/2010/main" val="153281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TRAJECTORY METHODS</a:t>
            </a:r>
            <a:endParaRPr lang="en-US" dirty="0"/>
          </a:p>
        </p:txBody>
      </p:sp>
      <p:pic>
        <p:nvPicPr>
          <p:cNvPr id="4" name="Picture 3"/>
          <p:cNvPicPr>
            <a:picLocks noChangeAspect="1"/>
          </p:cNvPicPr>
          <p:nvPr/>
        </p:nvPicPr>
        <p:blipFill>
          <a:blip r:embed="rId2"/>
          <a:stretch>
            <a:fillRect/>
          </a:stretch>
        </p:blipFill>
        <p:spPr>
          <a:xfrm>
            <a:off x="1270064" y="1512078"/>
            <a:ext cx="3495675" cy="2257425"/>
          </a:xfrm>
          <a:prstGeom prst="rect">
            <a:avLst/>
          </a:prstGeom>
        </p:spPr>
      </p:pic>
      <p:pic>
        <p:nvPicPr>
          <p:cNvPr id="5" name="Picture 4"/>
          <p:cNvPicPr>
            <a:picLocks noChangeAspect="1"/>
          </p:cNvPicPr>
          <p:nvPr/>
        </p:nvPicPr>
        <p:blipFill>
          <a:blip r:embed="rId3"/>
          <a:stretch>
            <a:fillRect/>
          </a:stretch>
        </p:blipFill>
        <p:spPr>
          <a:xfrm>
            <a:off x="618173" y="4311085"/>
            <a:ext cx="4867275" cy="1962150"/>
          </a:xfrm>
          <a:prstGeom prst="rect">
            <a:avLst/>
          </a:prstGeom>
        </p:spPr>
      </p:pic>
      <p:sp>
        <p:nvSpPr>
          <p:cNvPr id="6" name="Oval 5"/>
          <p:cNvSpPr>
            <a:spLocks/>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p:cNvSpPr>
          <p:nvPr/>
        </p:nvSpPr>
        <p:spPr>
          <a:xfrm>
            <a:off x="6949440" y="31618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p:cNvSpPr>
          <p:nvPr/>
        </p:nvSpPr>
        <p:spPr>
          <a:xfrm>
            <a:off x="6675120" y="3310128"/>
            <a:ext cx="73152" cy="7315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p:cNvSpPr>
            <a:spLocks/>
          </p:cNvSpPr>
          <p:nvPr/>
        </p:nvSpPr>
        <p:spPr>
          <a:xfrm>
            <a:off x="6644640" y="4108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p:cNvSpPr>
          <p:nvPr/>
        </p:nvSpPr>
        <p:spPr>
          <a:xfrm>
            <a:off x="6784848" y="2822448"/>
            <a:ext cx="73152" cy="73152"/>
          </a:xfrm>
          <a:prstGeom prst="ellipse">
            <a:avLst/>
          </a:prstGeom>
          <a:solidFill>
            <a:srgbClr val="00B050"/>
          </a:solidFill>
          <a:ln>
            <a:solidFill>
              <a:srgbClr val="008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p:cNvSpPr>
            <a:spLocks/>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p:cNvSpPr>
          <p:nvPr/>
        </p:nvSpPr>
        <p:spPr>
          <a:xfrm>
            <a:off x="7321296" y="35661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p:cNvSpPr>
          <p:nvPr/>
        </p:nvSpPr>
        <p:spPr>
          <a:xfrm>
            <a:off x="7510272" y="39624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p:cNvSpPr>
          <p:nvPr/>
        </p:nvSpPr>
        <p:spPr>
          <a:xfrm>
            <a:off x="6918960" y="39806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a:spLocks/>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a:spLocks/>
          </p:cNvSpPr>
          <p:nvPr/>
        </p:nvSpPr>
        <p:spPr>
          <a:xfrm>
            <a:off x="6912864" y="36972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a:spLocks/>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a:spLocks/>
          </p:cNvSpPr>
          <p:nvPr/>
        </p:nvSpPr>
        <p:spPr>
          <a:xfrm>
            <a:off x="7290816" y="4096512"/>
            <a:ext cx="73152" cy="73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a:spLocks/>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a:spLocks/>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a:spLocks/>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a:spLocks/>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a:spLocks/>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a:spLocks/>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a:spLocks/>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a:spLocks/>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a:spLocks/>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a:spLocks/>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a:spLocks/>
          </p:cNvSpPr>
          <p:nvPr/>
        </p:nvSpPr>
        <p:spPr>
          <a:xfrm>
            <a:off x="7650480" y="3358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a:spLocks/>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a:spLocks/>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a:spLocks/>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a:spLocks/>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a:spLocks/>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a:spLocks/>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a:spLocks/>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a:spLocks/>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a:spLocks/>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a:spLocks/>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801612" y="2673219"/>
            <a:ext cx="353568" cy="246221"/>
          </a:xfrm>
          <a:prstGeom prst="rect">
            <a:avLst/>
          </a:prstGeom>
          <a:noFill/>
        </p:spPr>
        <p:txBody>
          <a:bodyPr wrap="square" rtlCol="0">
            <a:spAutoFit/>
          </a:bodyPr>
          <a:lstStyle/>
          <a:p>
            <a:r>
              <a:rPr lang="en-US" sz="1000" dirty="0"/>
              <a:t>s</a:t>
            </a:r>
            <a:r>
              <a:rPr lang="en-US" sz="1000" baseline="-25000" dirty="0" smtClean="0"/>
              <a:t>0</a:t>
            </a:r>
            <a:endParaRPr lang="en-US" sz="1000" dirty="0"/>
          </a:p>
        </p:txBody>
      </p:sp>
      <p:sp>
        <p:nvSpPr>
          <p:cNvPr id="54" name="Oval 53"/>
          <p:cNvSpPr/>
          <p:nvPr/>
        </p:nvSpPr>
        <p:spPr>
          <a:xfrm>
            <a:off x="6134876" y="2365584"/>
            <a:ext cx="1259572" cy="1148048"/>
          </a:xfrm>
          <a:prstGeom prst="ellipse">
            <a:avLst/>
          </a:prstGeom>
          <a:noFill/>
          <a:ln>
            <a:solidFill>
              <a:srgbClr val="00B05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TextBox 54"/>
          <p:cNvSpPr txBox="1"/>
          <p:nvPr/>
        </p:nvSpPr>
        <p:spPr>
          <a:xfrm>
            <a:off x="7185933" y="2390454"/>
            <a:ext cx="538159" cy="246221"/>
          </a:xfrm>
          <a:prstGeom prst="rect">
            <a:avLst/>
          </a:prstGeom>
          <a:noFill/>
        </p:spPr>
        <p:txBody>
          <a:bodyPr wrap="square" rtlCol="0">
            <a:spAutoFit/>
          </a:bodyPr>
          <a:lstStyle/>
          <a:p>
            <a:r>
              <a:rPr lang="en-US" sz="1000" dirty="0" smtClean="0"/>
              <a:t>C(s</a:t>
            </a:r>
            <a:r>
              <a:rPr lang="en-US" sz="1000" baseline="-25000" dirty="0" smtClean="0"/>
              <a:t>0</a:t>
            </a:r>
            <a:r>
              <a:rPr lang="en-US" sz="1000" dirty="0" smtClean="0"/>
              <a:t>)</a:t>
            </a:r>
            <a:endParaRPr lang="en-US" sz="1000" dirty="0"/>
          </a:p>
        </p:txBody>
      </p:sp>
      <p:sp>
        <p:nvSpPr>
          <p:cNvPr id="56" name="TextBox 55"/>
          <p:cNvSpPr txBox="1"/>
          <p:nvPr/>
        </p:nvSpPr>
        <p:spPr>
          <a:xfrm>
            <a:off x="6720840" y="3220616"/>
            <a:ext cx="353568" cy="246221"/>
          </a:xfrm>
          <a:prstGeom prst="rect">
            <a:avLst/>
          </a:prstGeom>
          <a:noFill/>
        </p:spPr>
        <p:txBody>
          <a:bodyPr wrap="square" rtlCol="0">
            <a:spAutoFit/>
          </a:bodyPr>
          <a:lstStyle/>
          <a:p>
            <a:r>
              <a:rPr lang="en-US" sz="1000" dirty="0" smtClean="0"/>
              <a:t>s</a:t>
            </a:r>
            <a:r>
              <a:rPr lang="en-US" sz="1000" baseline="-25000" dirty="0"/>
              <a:t>1</a:t>
            </a:r>
            <a:endParaRPr lang="en-US" sz="1000" dirty="0"/>
          </a:p>
        </p:txBody>
      </p:sp>
      <p:sp>
        <p:nvSpPr>
          <p:cNvPr id="57" name="Oval 56"/>
          <p:cNvSpPr/>
          <p:nvPr/>
        </p:nvSpPr>
        <p:spPr>
          <a:xfrm>
            <a:off x="5990844" y="2951642"/>
            <a:ext cx="1693250" cy="1509617"/>
          </a:xfrm>
          <a:prstGeom prst="ellipse">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TextBox 57"/>
          <p:cNvSpPr txBox="1"/>
          <p:nvPr/>
        </p:nvSpPr>
        <p:spPr>
          <a:xfrm>
            <a:off x="7606097" y="3715496"/>
            <a:ext cx="538159" cy="246221"/>
          </a:xfrm>
          <a:prstGeom prst="rect">
            <a:avLst/>
          </a:prstGeom>
          <a:noFill/>
        </p:spPr>
        <p:txBody>
          <a:bodyPr wrap="square" rtlCol="0">
            <a:spAutoFit/>
          </a:bodyPr>
          <a:lstStyle/>
          <a:p>
            <a:r>
              <a:rPr lang="en-US" sz="1000" dirty="0" smtClean="0"/>
              <a:t>C(s</a:t>
            </a:r>
            <a:r>
              <a:rPr lang="en-US" sz="1000" baseline="-25000" dirty="0"/>
              <a:t>1</a:t>
            </a:r>
            <a:r>
              <a:rPr lang="en-US" sz="1000" dirty="0" smtClean="0"/>
              <a:t>)</a:t>
            </a:r>
            <a:endParaRPr lang="en-US" sz="1000" dirty="0"/>
          </a:p>
        </p:txBody>
      </p:sp>
      <p:sp>
        <p:nvSpPr>
          <p:cNvPr id="59" name="TextBox 58"/>
          <p:cNvSpPr txBox="1"/>
          <p:nvPr/>
        </p:nvSpPr>
        <p:spPr>
          <a:xfrm>
            <a:off x="7090999" y="4132404"/>
            <a:ext cx="353568" cy="246221"/>
          </a:xfrm>
          <a:prstGeom prst="rect">
            <a:avLst/>
          </a:prstGeom>
          <a:noFill/>
        </p:spPr>
        <p:txBody>
          <a:bodyPr wrap="square" rtlCol="0">
            <a:spAutoFit/>
          </a:bodyPr>
          <a:lstStyle/>
          <a:p>
            <a:r>
              <a:rPr lang="en-US" sz="1000" dirty="0" smtClean="0"/>
              <a:t>s</a:t>
            </a:r>
            <a:r>
              <a:rPr lang="en-US" sz="1000" baseline="-25000" dirty="0" smtClean="0"/>
              <a:t>2</a:t>
            </a:r>
            <a:endParaRPr lang="en-US" sz="1000" dirty="0"/>
          </a:p>
        </p:txBody>
      </p:sp>
      <p:sp>
        <p:nvSpPr>
          <p:cNvPr id="60" name="Oval 59"/>
          <p:cNvSpPr/>
          <p:nvPr/>
        </p:nvSpPr>
        <p:spPr>
          <a:xfrm>
            <a:off x="6358847" y="3770376"/>
            <a:ext cx="1687873" cy="1407856"/>
          </a:xfrm>
          <a:prstGeom prst="ellipse">
            <a:avLst/>
          </a:prstGeom>
          <a:no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TextBox 60"/>
          <p:cNvSpPr txBox="1"/>
          <p:nvPr/>
        </p:nvSpPr>
        <p:spPr>
          <a:xfrm>
            <a:off x="7967472" y="4584859"/>
            <a:ext cx="538159" cy="246221"/>
          </a:xfrm>
          <a:prstGeom prst="rect">
            <a:avLst/>
          </a:prstGeom>
          <a:noFill/>
        </p:spPr>
        <p:txBody>
          <a:bodyPr wrap="square" rtlCol="0">
            <a:spAutoFit/>
          </a:bodyPr>
          <a:lstStyle/>
          <a:p>
            <a:r>
              <a:rPr lang="en-US" sz="1000" dirty="0" smtClean="0"/>
              <a:t>C(s</a:t>
            </a:r>
            <a:r>
              <a:rPr lang="en-US" sz="1000" baseline="-25000" dirty="0" smtClean="0"/>
              <a:t>2</a:t>
            </a:r>
            <a:r>
              <a:rPr lang="en-US" sz="1000" dirty="0" smtClean="0"/>
              <a:t>)</a:t>
            </a:r>
            <a:endParaRPr lang="en-US" sz="1000" dirty="0"/>
          </a:p>
        </p:txBody>
      </p:sp>
      <p:sp>
        <p:nvSpPr>
          <p:cNvPr id="3" name="TextBox 2"/>
          <p:cNvSpPr txBox="1"/>
          <p:nvPr/>
        </p:nvSpPr>
        <p:spPr>
          <a:xfrm>
            <a:off x="5910556" y="5714121"/>
            <a:ext cx="3087971" cy="461665"/>
          </a:xfrm>
          <a:prstGeom prst="rect">
            <a:avLst/>
          </a:prstGeom>
          <a:noFill/>
        </p:spPr>
        <p:txBody>
          <a:bodyPr wrap="square" rtlCol="0">
            <a:spAutoFit/>
          </a:bodyPr>
          <a:lstStyle/>
          <a:p>
            <a:r>
              <a:rPr lang="en-US" sz="1200" dirty="0" smtClean="0"/>
              <a:t>Stop because of no improvement in region C(s</a:t>
            </a:r>
            <a:r>
              <a:rPr lang="en-US" sz="1200" baseline="-25000" dirty="0" smtClean="0"/>
              <a:t>2</a:t>
            </a:r>
            <a:r>
              <a:rPr lang="en-US" sz="1200" dirty="0" smtClean="0"/>
              <a:t>)</a:t>
            </a:r>
            <a:endParaRPr lang="en-US" sz="1200" dirty="0"/>
          </a:p>
        </p:txBody>
      </p:sp>
    </p:spTree>
    <p:extLst>
      <p:ext uri="{BB962C8B-B14F-4D97-AF65-F5344CB8AC3E}">
        <p14:creationId xmlns:p14="http://schemas.microsoft.com/office/powerpoint/2010/main" val="189679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TRAJECTORY METHODS</a:t>
            </a:r>
            <a:endParaRPr lang="en-US" dirty="0"/>
          </a:p>
        </p:txBody>
      </p:sp>
      <p:pic>
        <p:nvPicPr>
          <p:cNvPr id="4" name="Picture 3"/>
          <p:cNvPicPr>
            <a:picLocks noChangeAspect="1"/>
          </p:cNvPicPr>
          <p:nvPr/>
        </p:nvPicPr>
        <p:blipFill>
          <a:blip r:embed="rId2"/>
          <a:stretch>
            <a:fillRect/>
          </a:stretch>
        </p:blipFill>
        <p:spPr>
          <a:xfrm>
            <a:off x="1270064" y="1512078"/>
            <a:ext cx="3495675" cy="2257425"/>
          </a:xfrm>
          <a:prstGeom prst="rect">
            <a:avLst/>
          </a:prstGeom>
        </p:spPr>
      </p:pic>
      <p:pic>
        <p:nvPicPr>
          <p:cNvPr id="5" name="Picture 4"/>
          <p:cNvPicPr>
            <a:picLocks noChangeAspect="1"/>
          </p:cNvPicPr>
          <p:nvPr/>
        </p:nvPicPr>
        <p:blipFill>
          <a:blip r:embed="rId3"/>
          <a:stretch>
            <a:fillRect/>
          </a:stretch>
        </p:blipFill>
        <p:spPr>
          <a:xfrm>
            <a:off x="618173" y="4311085"/>
            <a:ext cx="4867275" cy="1962150"/>
          </a:xfrm>
          <a:prstGeom prst="rect">
            <a:avLst/>
          </a:prstGeom>
        </p:spPr>
      </p:pic>
      <p:sp>
        <p:nvSpPr>
          <p:cNvPr id="6" name="Oval 5"/>
          <p:cNvSpPr>
            <a:spLocks/>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p:cNvSpPr>
          <p:nvPr/>
        </p:nvSpPr>
        <p:spPr>
          <a:xfrm>
            <a:off x="6949440" y="31618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p:cNvSpPr>
          <p:nvPr/>
        </p:nvSpPr>
        <p:spPr>
          <a:xfrm>
            <a:off x="6675120" y="3310128"/>
            <a:ext cx="73152" cy="7315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p:cNvSpPr>
            <a:spLocks/>
          </p:cNvSpPr>
          <p:nvPr/>
        </p:nvSpPr>
        <p:spPr>
          <a:xfrm>
            <a:off x="6644640" y="4108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p:cNvSpPr>
          <p:nvPr/>
        </p:nvSpPr>
        <p:spPr>
          <a:xfrm>
            <a:off x="6784848" y="2822448"/>
            <a:ext cx="73152" cy="73152"/>
          </a:xfrm>
          <a:prstGeom prst="ellipse">
            <a:avLst/>
          </a:prstGeom>
          <a:solidFill>
            <a:srgbClr val="00B050"/>
          </a:solidFill>
          <a:ln>
            <a:solidFill>
              <a:srgbClr val="008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p:cNvSpPr>
            <a:spLocks/>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p:cNvSpPr>
          <p:nvPr/>
        </p:nvSpPr>
        <p:spPr>
          <a:xfrm>
            <a:off x="7321296" y="35661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p:cNvSpPr>
          <p:nvPr/>
        </p:nvSpPr>
        <p:spPr>
          <a:xfrm>
            <a:off x="7510272" y="39624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p:cNvSpPr>
          <p:nvPr/>
        </p:nvSpPr>
        <p:spPr>
          <a:xfrm>
            <a:off x="6918960" y="39806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a:spLocks/>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a:spLocks/>
          </p:cNvSpPr>
          <p:nvPr/>
        </p:nvSpPr>
        <p:spPr>
          <a:xfrm>
            <a:off x="6912864" y="36972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a:spLocks/>
          </p:cNvSpPr>
          <p:nvPr/>
        </p:nvSpPr>
        <p:spPr>
          <a:xfrm>
            <a:off x="6394704" y="3848377"/>
            <a:ext cx="73152" cy="73152"/>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a:spLocks/>
          </p:cNvSpPr>
          <p:nvPr/>
        </p:nvSpPr>
        <p:spPr>
          <a:xfrm>
            <a:off x="7290816" y="4096512"/>
            <a:ext cx="73152" cy="73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a:spLocks/>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a:spLocks/>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a:spLocks/>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a:spLocks/>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a:spLocks/>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a:spLocks/>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a:spLocks/>
          </p:cNvSpPr>
          <p:nvPr/>
        </p:nvSpPr>
        <p:spPr>
          <a:xfrm>
            <a:off x="7680960" y="2657856"/>
            <a:ext cx="73152" cy="73152"/>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a:spLocks/>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a:spLocks/>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a:spLocks/>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a:spLocks/>
          </p:cNvSpPr>
          <p:nvPr/>
        </p:nvSpPr>
        <p:spPr>
          <a:xfrm>
            <a:off x="7650480" y="3358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a:spLocks/>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a:spLocks/>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a:spLocks/>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a:spLocks/>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a:spLocks/>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a:spLocks/>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a:spLocks/>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a:spLocks/>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a:spLocks/>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a:spLocks/>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801612" y="2673219"/>
            <a:ext cx="353568" cy="246221"/>
          </a:xfrm>
          <a:prstGeom prst="rect">
            <a:avLst/>
          </a:prstGeom>
          <a:noFill/>
        </p:spPr>
        <p:txBody>
          <a:bodyPr wrap="square" rtlCol="0">
            <a:spAutoFit/>
          </a:bodyPr>
          <a:lstStyle/>
          <a:p>
            <a:r>
              <a:rPr lang="en-US" sz="1000" dirty="0"/>
              <a:t>s</a:t>
            </a:r>
            <a:r>
              <a:rPr lang="en-US" sz="1000" baseline="-25000" dirty="0" smtClean="0"/>
              <a:t>0</a:t>
            </a:r>
            <a:endParaRPr lang="en-US" sz="1000" dirty="0"/>
          </a:p>
        </p:txBody>
      </p:sp>
      <p:sp>
        <p:nvSpPr>
          <p:cNvPr id="54" name="Oval 53"/>
          <p:cNvSpPr/>
          <p:nvPr/>
        </p:nvSpPr>
        <p:spPr>
          <a:xfrm>
            <a:off x="6134876" y="2365584"/>
            <a:ext cx="1259572" cy="1148048"/>
          </a:xfrm>
          <a:prstGeom prst="ellipse">
            <a:avLst/>
          </a:prstGeom>
          <a:noFill/>
          <a:ln>
            <a:solidFill>
              <a:srgbClr val="00B050"/>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TextBox 54"/>
          <p:cNvSpPr txBox="1"/>
          <p:nvPr/>
        </p:nvSpPr>
        <p:spPr>
          <a:xfrm>
            <a:off x="7185933" y="2390454"/>
            <a:ext cx="538159" cy="246221"/>
          </a:xfrm>
          <a:prstGeom prst="rect">
            <a:avLst/>
          </a:prstGeom>
          <a:noFill/>
        </p:spPr>
        <p:txBody>
          <a:bodyPr wrap="square" rtlCol="0">
            <a:spAutoFit/>
          </a:bodyPr>
          <a:lstStyle/>
          <a:p>
            <a:r>
              <a:rPr lang="en-US" sz="1000" dirty="0" smtClean="0"/>
              <a:t>C(s</a:t>
            </a:r>
            <a:r>
              <a:rPr lang="en-US" sz="1000" baseline="-25000" dirty="0" smtClean="0"/>
              <a:t>0</a:t>
            </a:r>
            <a:r>
              <a:rPr lang="en-US" sz="1000" dirty="0" smtClean="0"/>
              <a:t>)</a:t>
            </a:r>
            <a:endParaRPr lang="en-US" sz="1000" dirty="0"/>
          </a:p>
        </p:txBody>
      </p:sp>
      <p:sp>
        <p:nvSpPr>
          <p:cNvPr id="56" name="TextBox 55"/>
          <p:cNvSpPr txBox="1"/>
          <p:nvPr/>
        </p:nvSpPr>
        <p:spPr>
          <a:xfrm>
            <a:off x="6720840" y="3220616"/>
            <a:ext cx="353568" cy="246221"/>
          </a:xfrm>
          <a:prstGeom prst="rect">
            <a:avLst/>
          </a:prstGeom>
          <a:noFill/>
        </p:spPr>
        <p:txBody>
          <a:bodyPr wrap="square" rtlCol="0">
            <a:spAutoFit/>
          </a:bodyPr>
          <a:lstStyle/>
          <a:p>
            <a:r>
              <a:rPr lang="en-US" sz="1000" dirty="0" smtClean="0"/>
              <a:t>s</a:t>
            </a:r>
            <a:r>
              <a:rPr lang="en-US" sz="1000" baseline="-25000" dirty="0"/>
              <a:t>1</a:t>
            </a:r>
            <a:endParaRPr lang="en-US" sz="1000" dirty="0"/>
          </a:p>
        </p:txBody>
      </p:sp>
      <p:sp>
        <p:nvSpPr>
          <p:cNvPr id="57" name="Oval 56"/>
          <p:cNvSpPr/>
          <p:nvPr/>
        </p:nvSpPr>
        <p:spPr>
          <a:xfrm>
            <a:off x="5990844" y="2951642"/>
            <a:ext cx="1693250" cy="1509617"/>
          </a:xfrm>
          <a:prstGeom prst="ellipse">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TextBox 57"/>
          <p:cNvSpPr txBox="1"/>
          <p:nvPr/>
        </p:nvSpPr>
        <p:spPr>
          <a:xfrm>
            <a:off x="7606097" y="3715496"/>
            <a:ext cx="538159" cy="246221"/>
          </a:xfrm>
          <a:prstGeom prst="rect">
            <a:avLst/>
          </a:prstGeom>
          <a:noFill/>
        </p:spPr>
        <p:txBody>
          <a:bodyPr wrap="square" rtlCol="0">
            <a:spAutoFit/>
          </a:bodyPr>
          <a:lstStyle/>
          <a:p>
            <a:r>
              <a:rPr lang="en-US" sz="1000" dirty="0" smtClean="0"/>
              <a:t>C(s</a:t>
            </a:r>
            <a:r>
              <a:rPr lang="en-US" sz="1000" baseline="-25000" dirty="0"/>
              <a:t>1</a:t>
            </a:r>
            <a:r>
              <a:rPr lang="en-US" sz="1000" dirty="0" smtClean="0"/>
              <a:t>)</a:t>
            </a:r>
            <a:endParaRPr lang="en-US" sz="1000" dirty="0"/>
          </a:p>
        </p:txBody>
      </p:sp>
      <p:sp>
        <p:nvSpPr>
          <p:cNvPr id="59" name="TextBox 58"/>
          <p:cNvSpPr txBox="1"/>
          <p:nvPr/>
        </p:nvSpPr>
        <p:spPr>
          <a:xfrm>
            <a:off x="7090999" y="4132404"/>
            <a:ext cx="353568" cy="246221"/>
          </a:xfrm>
          <a:prstGeom prst="rect">
            <a:avLst/>
          </a:prstGeom>
          <a:noFill/>
        </p:spPr>
        <p:txBody>
          <a:bodyPr wrap="square" rtlCol="0">
            <a:spAutoFit/>
          </a:bodyPr>
          <a:lstStyle/>
          <a:p>
            <a:r>
              <a:rPr lang="en-US" sz="1000" dirty="0" smtClean="0"/>
              <a:t>s</a:t>
            </a:r>
            <a:r>
              <a:rPr lang="en-US" sz="1000" baseline="-25000" dirty="0" smtClean="0"/>
              <a:t>2</a:t>
            </a:r>
            <a:endParaRPr lang="en-US" sz="1000" dirty="0"/>
          </a:p>
        </p:txBody>
      </p:sp>
      <p:sp>
        <p:nvSpPr>
          <p:cNvPr id="60" name="Oval 59"/>
          <p:cNvSpPr/>
          <p:nvPr/>
        </p:nvSpPr>
        <p:spPr>
          <a:xfrm>
            <a:off x="6358847" y="3770376"/>
            <a:ext cx="1687873" cy="1407856"/>
          </a:xfrm>
          <a:prstGeom prst="ellipse">
            <a:avLst/>
          </a:prstGeom>
          <a:no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TextBox 60"/>
          <p:cNvSpPr txBox="1"/>
          <p:nvPr/>
        </p:nvSpPr>
        <p:spPr>
          <a:xfrm>
            <a:off x="7967472" y="4584859"/>
            <a:ext cx="538159" cy="246221"/>
          </a:xfrm>
          <a:prstGeom prst="rect">
            <a:avLst/>
          </a:prstGeom>
          <a:noFill/>
        </p:spPr>
        <p:txBody>
          <a:bodyPr wrap="square" rtlCol="0">
            <a:spAutoFit/>
          </a:bodyPr>
          <a:lstStyle/>
          <a:p>
            <a:r>
              <a:rPr lang="en-US" sz="1000" dirty="0" smtClean="0"/>
              <a:t>C(s</a:t>
            </a:r>
            <a:r>
              <a:rPr lang="en-US" sz="1000" baseline="-25000" dirty="0" smtClean="0"/>
              <a:t>2</a:t>
            </a:r>
            <a:r>
              <a:rPr lang="en-US" sz="1000" dirty="0" smtClean="0"/>
              <a:t>)</a:t>
            </a:r>
            <a:endParaRPr lang="en-US" sz="1000" dirty="0"/>
          </a:p>
        </p:txBody>
      </p:sp>
      <p:sp>
        <p:nvSpPr>
          <p:cNvPr id="125" name="TextBox 124"/>
          <p:cNvSpPr txBox="1"/>
          <p:nvPr/>
        </p:nvSpPr>
        <p:spPr>
          <a:xfrm>
            <a:off x="5790784" y="5753525"/>
            <a:ext cx="3256095" cy="830997"/>
          </a:xfrm>
          <a:prstGeom prst="rect">
            <a:avLst/>
          </a:prstGeom>
          <a:noFill/>
        </p:spPr>
        <p:txBody>
          <a:bodyPr wrap="square" rtlCol="0">
            <a:spAutoFit/>
          </a:bodyPr>
          <a:lstStyle/>
          <a:p>
            <a:r>
              <a:rPr lang="en-US" sz="1200" b="1" dirty="0" smtClean="0"/>
              <a:t>Turns out two global optima in this problem, but none was identified</a:t>
            </a:r>
            <a:endParaRPr lang="en-US" sz="1200" dirty="0" smtClean="0"/>
          </a:p>
          <a:p>
            <a:pPr marL="171450" indent="-171450">
              <a:buFont typeface="Arial" panose="020B0604020202020204" pitchFamily="34" charset="0"/>
              <a:buChar char="•"/>
            </a:pPr>
            <a:r>
              <a:rPr lang="en-US" sz="1200" dirty="0" smtClean="0"/>
              <a:t>One was missed during search of region C(s</a:t>
            </a:r>
            <a:r>
              <a:rPr lang="en-US" sz="1200" baseline="-25000" dirty="0" smtClean="0"/>
              <a:t>1</a:t>
            </a:r>
            <a:r>
              <a:rPr lang="en-US" sz="1200" dirty="0" smtClean="0"/>
              <a:t>)</a:t>
            </a:r>
          </a:p>
          <a:p>
            <a:pPr marL="171450" indent="-171450">
              <a:buFont typeface="Arial" panose="020B0604020202020204" pitchFamily="34" charset="0"/>
              <a:buChar char="•"/>
            </a:pPr>
            <a:r>
              <a:rPr lang="en-US" sz="1200" dirty="0" smtClean="0"/>
              <a:t>One was far away from searched space</a:t>
            </a:r>
            <a:endParaRPr lang="en-US" sz="1200" dirty="0"/>
          </a:p>
        </p:txBody>
      </p:sp>
      <p:cxnSp>
        <p:nvCxnSpPr>
          <p:cNvPr id="62" name="Straight Arrow Connector 61"/>
          <p:cNvCxnSpPr/>
          <p:nvPr/>
        </p:nvCxnSpPr>
        <p:spPr>
          <a:xfrm flipH="1">
            <a:off x="6710267" y="2954392"/>
            <a:ext cx="88201" cy="3030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6458904" y="3438144"/>
            <a:ext cx="179640" cy="3161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endCxn id="59" idx="0"/>
          </p:cNvCxnSpPr>
          <p:nvPr/>
        </p:nvCxnSpPr>
        <p:spPr>
          <a:xfrm>
            <a:off x="6503713" y="3904999"/>
            <a:ext cx="764070" cy="227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3201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grpSp>
        <p:nvGrpSpPr>
          <p:cNvPr id="53" name="Group 52"/>
          <p:cNvGrpSpPr/>
          <p:nvPr/>
        </p:nvGrpSpPr>
        <p:grpSpPr>
          <a:xfrm>
            <a:off x="5990844" y="2045528"/>
            <a:ext cx="2490216" cy="3639312"/>
            <a:chOff x="5990844" y="2045528"/>
            <a:chExt cx="2490216" cy="3639312"/>
          </a:xfrm>
        </p:grpSpPr>
        <p:sp>
          <p:nvSpPr>
            <p:cNvPr id="6" name="Oval 5"/>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949440" y="31618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675120" y="331012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44640" y="4108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21296" y="35661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10272" y="39624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18960" y="39806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12864" y="36972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290816" y="409651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650480" y="3358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p:cNvPicPr>
            <a:picLocks noChangeAspect="1"/>
          </p:cNvPicPr>
          <p:nvPr/>
        </p:nvPicPr>
        <p:blipFill>
          <a:blip r:embed="rId2"/>
          <a:stretch>
            <a:fillRect/>
          </a:stretch>
        </p:blipFill>
        <p:spPr>
          <a:xfrm>
            <a:off x="519545" y="4212336"/>
            <a:ext cx="5200650" cy="1790700"/>
          </a:xfrm>
          <a:prstGeom prst="rect">
            <a:avLst/>
          </a:prstGeom>
        </p:spPr>
      </p:pic>
      <p:pic>
        <p:nvPicPr>
          <p:cNvPr id="56" name="Picture 55"/>
          <p:cNvPicPr>
            <a:picLocks noChangeAspect="1"/>
          </p:cNvPicPr>
          <p:nvPr/>
        </p:nvPicPr>
        <p:blipFill>
          <a:blip r:embed="rId3"/>
          <a:stretch>
            <a:fillRect/>
          </a:stretch>
        </p:blipFill>
        <p:spPr>
          <a:xfrm>
            <a:off x="632521" y="1658757"/>
            <a:ext cx="4644511" cy="2327382"/>
          </a:xfrm>
          <a:prstGeom prst="rect">
            <a:avLst/>
          </a:prstGeom>
        </p:spPr>
      </p:pic>
    </p:spTree>
    <p:extLst>
      <p:ext uri="{BB962C8B-B14F-4D97-AF65-F5344CB8AC3E}">
        <p14:creationId xmlns:p14="http://schemas.microsoft.com/office/powerpoint/2010/main" val="1083672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1818132" cy="369332"/>
          </a:xfrm>
          <a:prstGeom prst="rect">
            <a:avLst/>
          </a:prstGeom>
          <a:noFill/>
        </p:spPr>
        <p:txBody>
          <a:bodyPr wrap="square" rtlCol="0">
            <a:spAutoFit/>
          </a:bodyPr>
          <a:lstStyle/>
          <a:p>
            <a:r>
              <a:rPr lang="en-US" dirty="0" smtClean="0"/>
              <a:t>0</a:t>
            </a:r>
            <a:r>
              <a:rPr lang="en-US" baseline="30000" dirty="0" smtClean="0"/>
              <a:t>th</a:t>
            </a:r>
            <a:r>
              <a:rPr lang="en-US" baseline="-25000" dirty="0" smtClean="0"/>
              <a:t> </a:t>
            </a:r>
            <a:r>
              <a:rPr lang="en-US" dirty="0" smtClean="0"/>
              <a:t> population</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9363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695956" cy="369332"/>
          </a:xfrm>
          <a:prstGeom prst="rect">
            <a:avLst/>
          </a:prstGeom>
          <a:noFill/>
        </p:spPr>
        <p:txBody>
          <a:bodyPr wrap="square" rtlCol="0">
            <a:spAutoFit/>
          </a:bodyPr>
          <a:lstStyle/>
          <a:p>
            <a:r>
              <a:rPr lang="en-US" dirty="0" smtClean="0"/>
              <a:t>Get some new points</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5022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882992" cy="369332"/>
          </a:xfrm>
          <a:prstGeom prst="rect">
            <a:avLst/>
          </a:prstGeom>
          <a:noFill/>
        </p:spPr>
        <p:txBody>
          <a:bodyPr wrap="square" rtlCol="0">
            <a:spAutoFit/>
          </a:bodyPr>
          <a:lstStyle/>
          <a:p>
            <a:r>
              <a:rPr lang="en-US" dirty="0" smtClean="0"/>
              <a:t>Drop some old points</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459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882992" cy="369332"/>
          </a:xfrm>
          <a:prstGeom prst="rect">
            <a:avLst/>
          </a:prstGeom>
          <a:noFill/>
        </p:spPr>
        <p:txBody>
          <a:bodyPr wrap="square" rtlCol="0">
            <a:spAutoFit/>
          </a:bodyPr>
          <a:lstStyle/>
          <a:p>
            <a:r>
              <a:rPr lang="en-US" dirty="0" smtClean="0"/>
              <a:t>1</a:t>
            </a:r>
            <a:r>
              <a:rPr lang="en-US" baseline="30000" dirty="0" smtClean="0"/>
              <a:t>st</a:t>
            </a:r>
            <a:r>
              <a:rPr lang="en-US" dirty="0" smtClean="0"/>
              <a:t> population</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7849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882992" cy="369332"/>
          </a:xfrm>
          <a:prstGeom prst="rect">
            <a:avLst/>
          </a:prstGeom>
          <a:noFill/>
        </p:spPr>
        <p:txBody>
          <a:bodyPr wrap="square" rtlCol="0">
            <a:spAutoFit/>
          </a:bodyPr>
          <a:lstStyle/>
          <a:p>
            <a:r>
              <a:rPr lang="en-US" dirty="0" smtClean="0"/>
              <a:t>2</a:t>
            </a:r>
            <a:r>
              <a:rPr lang="en-US" baseline="30000" dirty="0" smtClean="0"/>
              <a:t>nd</a:t>
            </a:r>
            <a:r>
              <a:rPr lang="en-US" dirty="0" smtClean="0"/>
              <a:t> population</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3182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882992" cy="369332"/>
          </a:xfrm>
          <a:prstGeom prst="rect">
            <a:avLst/>
          </a:prstGeom>
          <a:noFill/>
        </p:spPr>
        <p:txBody>
          <a:bodyPr wrap="square" rtlCol="0">
            <a:spAutoFit/>
          </a:bodyPr>
          <a:lstStyle/>
          <a:p>
            <a:r>
              <a:rPr lang="en-US" dirty="0" smtClean="0"/>
              <a:t>All points sampled</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p:cNvSpPr txBox="1"/>
          <p:nvPr/>
        </p:nvSpPr>
        <p:spPr>
          <a:xfrm>
            <a:off x="5790784" y="5753525"/>
            <a:ext cx="3256095" cy="1015663"/>
          </a:xfrm>
          <a:prstGeom prst="rect">
            <a:avLst/>
          </a:prstGeom>
          <a:noFill/>
        </p:spPr>
        <p:txBody>
          <a:bodyPr wrap="square" rtlCol="0">
            <a:spAutoFit/>
          </a:bodyPr>
          <a:lstStyle/>
          <a:p>
            <a:r>
              <a:rPr lang="en-US" sz="1200" b="1" dirty="0" smtClean="0"/>
              <a:t>Again, optimum may or may not have been sampled</a:t>
            </a:r>
            <a:endParaRPr lang="en-US" sz="1200" dirty="0" smtClean="0"/>
          </a:p>
          <a:p>
            <a:pPr marL="171450" indent="-171450">
              <a:buFont typeface="Arial" panose="020B0604020202020204" pitchFamily="34" charset="0"/>
              <a:buChar char="•"/>
            </a:pPr>
            <a:r>
              <a:rPr lang="en-US" sz="1200" dirty="0" smtClean="0"/>
              <a:t>Typically, the incumbent always remains in the population, so need only focus on last generation</a:t>
            </a:r>
            <a:endParaRPr lang="en-US" sz="1200" dirty="0"/>
          </a:p>
        </p:txBody>
      </p:sp>
    </p:spTree>
    <p:extLst>
      <p:ext uri="{BB962C8B-B14F-4D97-AF65-F5344CB8AC3E}">
        <p14:creationId xmlns:p14="http://schemas.microsoft.com/office/powerpoint/2010/main" val="262283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Heuristics</a:t>
            </a:r>
          </a:p>
          <a:p>
            <a:pPr lvl="1"/>
            <a:r>
              <a:rPr lang="en-US" dirty="0" smtClean="0"/>
              <a:t>“to find” (from ancient </a:t>
            </a:r>
            <a:r>
              <a:rPr lang="en-US" dirty="0"/>
              <a:t>G</a:t>
            </a:r>
            <a:r>
              <a:rPr lang="en-US" dirty="0" smtClean="0"/>
              <a:t>reek “</a:t>
            </a:r>
            <a:r>
              <a:rPr lang="el-GR" dirty="0" err="1" smtClean="0"/>
              <a:t>ευρίσκειν</a:t>
            </a:r>
            <a:r>
              <a:rPr lang="en-US" dirty="0" smtClean="0"/>
              <a:t>”)</a:t>
            </a:r>
          </a:p>
          <a:p>
            <a:endParaRPr lang="en-US" dirty="0"/>
          </a:p>
          <a:p>
            <a:r>
              <a:rPr lang="en-US" i="1" dirty="0" smtClean="0"/>
              <a:t>Meta-</a:t>
            </a:r>
          </a:p>
          <a:p>
            <a:pPr lvl="1"/>
            <a:r>
              <a:rPr lang="en-US" dirty="0" smtClean="0"/>
              <a:t>An abstraction from another concept</a:t>
            </a:r>
          </a:p>
          <a:p>
            <a:pPr lvl="2"/>
            <a:r>
              <a:rPr lang="en-US" dirty="0" smtClean="0"/>
              <a:t>beyond</a:t>
            </a:r>
            <a:r>
              <a:rPr lang="en-US" dirty="0"/>
              <a:t>, in an upper level</a:t>
            </a:r>
          </a:p>
          <a:p>
            <a:pPr lvl="2"/>
            <a:r>
              <a:rPr lang="en-US" dirty="0" smtClean="0"/>
              <a:t>used to complete or add to</a:t>
            </a:r>
          </a:p>
          <a:p>
            <a:pPr lvl="1"/>
            <a:r>
              <a:rPr lang="en-US" dirty="0" smtClean="0"/>
              <a:t>E.g., meta-data = “data about data”</a:t>
            </a:r>
          </a:p>
          <a:p>
            <a:pPr lvl="1"/>
            <a:endParaRPr lang="en-US" dirty="0"/>
          </a:p>
          <a:p>
            <a:r>
              <a:rPr lang="en-US" i="1" dirty="0" smtClean="0"/>
              <a:t>Metaheuristics</a:t>
            </a:r>
          </a:p>
          <a:p>
            <a:pPr lvl="1"/>
            <a:r>
              <a:rPr lang="en-US" dirty="0" smtClean="0"/>
              <a:t>“A heuristic around heuristics”</a:t>
            </a:r>
          </a:p>
          <a:p>
            <a:pPr lvl="1"/>
            <a:endParaRPr lang="en-US" i="1" dirty="0"/>
          </a:p>
        </p:txBody>
      </p:sp>
    </p:spTree>
    <p:extLst>
      <p:ext uri="{BB962C8B-B14F-4D97-AF65-F5344CB8AC3E}">
        <p14:creationId xmlns:p14="http://schemas.microsoft.com/office/powerpoint/2010/main" val="404324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#5</a:t>
            </a:r>
          </a:p>
        </p:txBody>
      </p:sp>
      <p:pic>
        <p:nvPicPr>
          <p:cNvPr id="4" name="Picture 3"/>
          <p:cNvPicPr>
            <a:picLocks noChangeAspect="1"/>
          </p:cNvPicPr>
          <p:nvPr/>
        </p:nvPicPr>
        <p:blipFill>
          <a:blip r:embed="rId2"/>
          <a:stretch>
            <a:fillRect/>
          </a:stretch>
        </p:blipFill>
        <p:spPr>
          <a:xfrm>
            <a:off x="869162" y="2263555"/>
            <a:ext cx="2989308" cy="1930425"/>
          </a:xfrm>
          <a:prstGeom prst="rect">
            <a:avLst/>
          </a:prstGeom>
        </p:spPr>
      </p:pic>
      <p:pic>
        <p:nvPicPr>
          <p:cNvPr id="5" name="Picture 4"/>
          <p:cNvPicPr>
            <a:picLocks noChangeAspect="1"/>
          </p:cNvPicPr>
          <p:nvPr/>
        </p:nvPicPr>
        <p:blipFill>
          <a:blip r:embed="rId3"/>
          <a:stretch>
            <a:fillRect/>
          </a:stretch>
        </p:blipFill>
        <p:spPr>
          <a:xfrm>
            <a:off x="282704" y="4449497"/>
            <a:ext cx="4162225" cy="1677922"/>
          </a:xfrm>
          <a:prstGeom prst="rect">
            <a:avLst/>
          </a:prstGeom>
        </p:spPr>
      </p:pic>
      <p:sp>
        <p:nvSpPr>
          <p:cNvPr id="3" name="TextBox 2"/>
          <p:cNvSpPr txBox="1"/>
          <p:nvPr/>
        </p:nvSpPr>
        <p:spPr>
          <a:xfrm>
            <a:off x="1406663" y="1479116"/>
            <a:ext cx="1914307" cy="646331"/>
          </a:xfrm>
          <a:prstGeom prst="rect">
            <a:avLst/>
          </a:prstGeom>
          <a:noFill/>
        </p:spPr>
        <p:txBody>
          <a:bodyPr wrap="none" rtlCol="0">
            <a:spAutoFit/>
          </a:bodyPr>
          <a:lstStyle/>
          <a:p>
            <a:pPr algn="ctr"/>
            <a:r>
              <a:rPr lang="en-US" b="1" dirty="0" smtClean="0">
                <a:solidFill>
                  <a:srgbClr val="0000FF"/>
                </a:solidFill>
              </a:rPr>
              <a:t>Trajectory</a:t>
            </a:r>
          </a:p>
          <a:p>
            <a:pPr algn="ctr"/>
            <a:r>
              <a:rPr lang="en-US" dirty="0" smtClean="0"/>
              <a:t>(S-metaheuristics)</a:t>
            </a:r>
            <a:endParaRPr lang="en-US" dirty="0"/>
          </a:p>
        </p:txBody>
      </p:sp>
      <p:sp>
        <p:nvSpPr>
          <p:cNvPr id="7" name="TextBox 6"/>
          <p:cNvSpPr txBox="1"/>
          <p:nvPr/>
        </p:nvSpPr>
        <p:spPr>
          <a:xfrm>
            <a:off x="5029200" y="2110367"/>
            <a:ext cx="3991606" cy="3693319"/>
          </a:xfrm>
          <a:prstGeom prst="rect">
            <a:avLst/>
          </a:prstGeom>
          <a:noFill/>
        </p:spPr>
        <p:txBody>
          <a:bodyPr wrap="none" rtlCol="0">
            <a:spAutoFit/>
          </a:bodyPr>
          <a:lstStyle/>
          <a:p>
            <a:pPr marL="285750" indent="-285750">
              <a:buFont typeface="Arial" panose="020B0604020202020204" pitchFamily="34" charset="0"/>
              <a:buChar char="•"/>
            </a:pPr>
            <a:r>
              <a:rPr lang="en-US" dirty="0" smtClean="0"/>
              <a:t>Basic Local Search (3192 BC)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Simulated Annealing (1983)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Tabu Search (1986)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GRASP (1989)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Guided Local Search (1997)</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Variable Neighborhood Search (1999)</a:t>
            </a:r>
          </a:p>
          <a:p>
            <a:endParaRPr lang="en-US" dirty="0"/>
          </a:p>
          <a:p>
            <a:pPr marL="285750" indent="-285750">
              <a:buFont typeface="Arial" panose="020B0604020202020204" pitchFamily="34" charset="0"/>
              <a:buChar char="•"/>
            </a:pPr>
            <a:r>
              <a:rPr lang="en-US" dirty="0" smtClean="0"/>
              <a:t>Iterated Local Search (1999)</a:t>
            </a:r>
          </a:p>
        </p:txBody>
      </p:sp>
    </p:spTree>
    <p:extLst>
      <p:ext uri="{BB962C8B-B14F-4D97-AF65-F5344CB8AC3E}">
        <p14:creationId xmlns:p14="http://schemas.microsoft.com/office/powerpoint/2010/main" val="36724639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LOCAL SEARCH</a:t>
            </a:r>
            <a:endParaRPr lang="en-US" dirty="0"/>
          </a:p>
        </p:txBody>
      </p:sp>
      <p:pic>
        <p:nvPicPr>
          <p:cNvPr id="4" name="Picture 3"/>
          <p:cNvPicPr>
            <a:picLocks noChangeAspect="1"/>
          </p:cNvPicPr>
          <p:nvPr/>
        </p:nvPicPr>
        <p:blipFill>
          <a:blip r:embed="rId2"/>
          <a:stretch>
            <a:fillRect/>
          </a:stretch>
        </p:blipFill>
        <p:spPr>
          <a:xfrm>
            <a:off x="836787" y="3217394"/>
            <a:ext cx="2557963" cy="1375387"/>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p:spPr>
      </p:pic>
      <p:graphicFrame>
        <p:nvGraphicFramePr>
          <p:cNvPr id="5" name="Chart 4"/>
          <p:cNvGraphicFramePr>
            <a:graphicFrameLocks/>
          </p:cNvGraphicFramePr>
          <p:nvPr>
            <p:extLst>
              <p:ext uri="{D42A27DB-BD31-4B8C-83A1-F6EECF244321}">
                <p14:modId xmlns:p14="http://schemas.microsoft.com/office/powerpoint/2010/main" val="3765549833"/>
              </p:ext>
            </p:extLst>
          </p:nvPr>
        </p:nvGraphicFramePr>
        <p:xfrm>
          <a:off x="3780674" y="240799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Oval 5"/>
          <p:cNvSpPr/>
          <p:nvPr/>
        </p:nvSpPr>
        <p:spPr>
          <a:xfrm>
            <a:off x="4650618" y="3439989"/>
            <a:ext cx="51759" cy="610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 name="Group 6"/>
          <p:cNvGrpSpPr/>
          <p:nvPr/>
        </p:nvGrpSpPr>
        <p:grpSpPr>
          <a:xfrm>
            <a:off x="4357863" y="2944051"/>
            <a:ext cx="758585" cy="1943025"/>
            <a:chOff x="4555290" y="3816557"/>
            <a:chExt cx="758585" cy="1943025"/>
          </a:xfrm>
        </p:grpSpPr>
        <p:cxnSp>
          <p:nvCxnSpPr>
            <p:cNvPr id="8" name="Straight Connector 7"/>
            <p:cNvCxnSpPr/>
            <p:nvPr/>
          </p:nvCxnSpPr>
          <p:spPr>
            <a:xfrm>
              <a:off x="4572000" y="3890515"/>
              <a:ext cx="0" cy="1854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16096" y="3904903"/>
              <a:ext cx="0" cy="1854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72000" y="4034294"/>
              <a:ext cx="6440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55290" y="3816557"/>
              <a:ext cx="758585" cy="200055"/>
            </a:xfrm>
            <a:prstGeom prst="rect">
              <a:avLst/>
            </a:prstGeom>
            <a:noFill/>
          </p:spPr>
          <p:txBody>
            <a:bodyPr wrap="square" rtlCol="0">
              <a:spAutoFit/>
            </a:bodyPr>
            <a:lstStyle/>
            <a:p>
              <a:r>
                <a:rPr lang="en-US" sz="700" dirty="0" smtClean="0"/>
                <a:t>Neighborhood</a:t>
              </a:r>
              <a:endParaRPr lang="en-US" sz="700" dirty="0"/>
            </a:p>
          </p:txBody>
        </p:sp>
      </p:grpSp>
      <p:sp>
        <p:nvSpPr>
          <p:cNvPr id="12" name="Oval 11"/>
          <p:cNvSpPr/>
          <p:nvPr/>
        </p:nvSpPr>
        <p:spPr>
          <a:xfrm>
            <a:off x="4992806" y="3937437"/>
            <a:ext cx="51759" cy="61098"/>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379282" y="5648336"/>
            <a:ext cx="8385437" cy="323165"/>
          </a:xfrm>
          <a:prstGeom prst="rect">
            <a:avLst/>
          </a:prstGeom>
          <a:noFill/>
        </p:spPr>
        <p:txBody>
          <a:bodyPr wrap="none" lIns="91440" tIns="45720" rIns="91440" bIns="45720">
            <a:spAutoFit/>
          </a:bodyPr>
          <a:lstStyle/>
          <a:p>
            <a:pPr algn="ctr"/>
            <a:r>
              <a:rPr lang="en-US" sz="1500" i="1" dirty="0" smtClean="0">
                <a:ln w="0"/>
                <a:effectLst>
                  <a:outerShdw blurRad="38100" dist="19050" dir="2700000" algn="tl" rotWithShape="0">
                    <a:schemeClr val="dk1">
                      <a:alpha val="40000"/>
                    </a:schemeClr>
                  </a:outerShdw>
                </a:effectLst>
              </a:rPr>
              <a:t>Improve()</a:t>
            </a:r>
            <a:r>
              <a:rPr lang="en-US" sz="1500" dirty="0" smtClean="0">
                <a:ln w="0"/>
                <a:effectLst>
                  <a:outerShdw blurRad="38100" dist="19050" dir="2700000" algn="tl" rotWithShape="0">
                    <a:schemeClr val="dk1">
                      <a:alpha val="40000"/>
                    </a:schemeClr>
                  </a:outerShdw>
                </a:effectLst>
              </a:rPr>
              <a:t> can be implemented as “first improvement” or “best improvement” or anything in between</a:t>
            </a:r>
            <a:endParaRPr lang="en-US" sz="15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756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LOCAL SEARCH</a:t>
            </a:r>
            <a:endParaRPr lang="en-US" dirty="0"/>
          </a:p>
        </p:txBody>
      </p:sp>
      <p:pic>
        <p:nvPicPr>
          <p:cNvPr id="4" name="Picture 3"/>
          <p:cNvPicPr>
            <a:picLocks noChangeAspect="1"/>
          </p:cNvPicPr>
          <p:nvPr/>
        </p:nvPicPr>
        <p:blipFill>
          <a:blip r:embed="rId2"/>
          <a:stretch>
            <a:fillRect/>
          </a:stretch>
        </p:blipFill>
        <p:spPr>
          <a:xfrm>
            <a:off x="836787" y="3217394"/>
            <a:ext cx="2557963" cy="1375387"/>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p:spPr>
      </p:pic>
      <p:graphicFrame>
        <p:nvGraphicFramePr>
          <p:cNvPr id="5" name="Chart 4"/>
          <p:cNvGraphicFramePr>
            <a:graphicFrameLocks/>
          </p:cNvGraphicFramePr>
          <p:nvPr>
            <p:extLst/>
          </p:nvPr>
        </p:nvGraphicFramePr>
        <p:xfrm>
          <a:off x="3780674" y="240799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Oval 12"/>
          <p:cNvSpPr/>
          <p:nvPr/>
        </p:nvSpPr>
        <p:spPr>
          <a:xfrm>
            <a:off x="4985277" y="3930076"/>
            <a:ext cx="51759" cy="610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p:cNvGrpSpPr/>
          <p:nvPr/>
        </p:nvGrpSpPr>
        <p:grpSpPr>
          <a:xfrm>
            <a:off x="4683899" y="2925174"/>
            <a:ext cx="758585" cy="1943025"/>
            <a:chOff x="4555290" y="3816557"/>
            <a:chExt cx="758585" cy="1943025"/>
          </a:xfrm>
        </p:grpSpPr>
        <p:cxnSp>
          <p:nvCxnSpPr>
            <p:cNvPr id="15" name="Straight Connector 14"/>
            <p:cNvCxnSpPr/>
            <p:nvPr/>
          </p:nvCxnSpPr>
          <p:spPr>
            <a:xfrm>
              <a:off x="4572000" y="3890515"/>
              <a:ext cx="0" cy="1854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16096" y="3904903"/>
              <a:ext cx="0" cy="1854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0" y="4034294"/>
              <a:ext cx="6440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55290" y="3816557"/>
              <a:ext cx="758585" cy="200055"/>
            </a:xfrm>
            <a:prstGeom prst="rect">
              <a:avLst/>
            </a:prstGeom>
            <a:noFill/>
          </p:spPr>
          <p:txBody>
            <a:bodyPr wrap="square" rtlCol="0">
              <a:spAutoFit/>
            </a:bodyPr>
            <a:lstStyle/>
            <a:p>
              <a:r>
                <a:rPr lang="en-US" sz="700" dirty="0" smtClean="0"/>
                <a:t>Neighborhood</a:t>
              </a:r>
              <a:endParaRPr lang="en-US" sz="700" dirty="0"/>
            </a:p>
          </p:txBody>
        </p:sp>
      </p:grpSp>
      <p:sp>
        <p:nvSpPr>
          <p:cNvPr id="19" name="Oval 18"/>
          <p:cNvSpPr/>
          <p:nvPr/>
        </p:nvSpPr>
        <p:spPr>
          <a:xfrm>
            <a:off x="5267083" y="4322066"/>
            <a:ext cx="51759" cy="61098"/>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5852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LOCAL SEARCH</a:t>
            </a:r>
            <a:endParaRPr lang="en-US" dirty="0"/>
          </a:p>
        </p:txBody>
      </p:sp>
      <p:pic>
        <p:nvPicPr>
          <p:cNvPr id="4" name="Picture 3"/>
          <p:cNvPicPr>
            <a:picLocks noChangeAspect="1"/>
          </p:cNvPicPr>
          <p:nvPr/>
        </p:nvPicPr>
        <p:blipFill>
          <a:blip r:embed="rId2"/>
          <a:stretch>
            <a:fillRect/>
          </a:stretch>
        </p:blipFill>
        <p:spPr>
          <a:xfrm>
            <a:off x="836787" y="3217394"/>
            <a:ext cx="2557963" cy="1375387"/>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p:spPr>
      </p:pic>
      <p:graphicFrame>
        <p:nvGraphicFramePr>
          <p:cNvPr id="5" name="Chart 4"/>
          <p:cNvGraphicFramePr>
            <a:graphicFrameLocks/>
          </p:cNvGraphicFramePr>
          <p:nvPr>
            <p:extLst/>
          </p:nvPr>
        </p:nvGraphicFramePr>
        <p:xfrm>
          <a:off x="3780674" y="2407991"/>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p:cNvGrpSpPr/>
          <p:nvPr/>
        </p:nvGrpSpPr>
        <p:grpSpPr>
          <a:xfrm>
            <a:off x="4984062" y="2911577"/>
            <a:ext cx="758585" cy="1943025"/>
            <a:chOff x="4555290" y="3816557"/>
            <a:chExt cx="758585" cy="1943025"/>
          </a:xfrm>
        </p:grpSpPr>
        <p:cxnSp>
          <p:nvCxnSpPr>
            <p:cNvPr id="21" name="Straight Connector 20"/>
            <p:cNvCxnSpPr/>
            <p:nvPr/>
          </p:nvCxnSpPr>
          <p:spPr>
            <a:xfrm>
              <a:off x="4572000" y="3890515"/>
              <a:ext cx="0" cy="1854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16096" y="3904903"/>
              <a:ext cx="0" cy="1854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72000" y="4034294"/>
              <a:ext cx="6440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5290" y="3816557"/>
              <a:ext cx="758585" cy="200055"/>
            </a:xfrm>
            <a:prstGeom prst="rect">
              <a:avLst/>
            </a:prstGeom>
            <a:noFill/>
          </p:spPr>
          <p:txBody>
            <a:bodyPr wrap="square" rtlCol="0">
              <a:spAutoFit/>
            </a:bodyPr>
            <a:lstStyle/>
            <a:p>
              <a:r>
                <a:rPr lang="en-US" sz="700" dirty="0" smtClean="0"/>
                <a:t>Neighborhood</a:t>
              </a:r>
              <a:endParaRPr lang="en-US" sz="700" dirty="0"/>
            </a:p>
          </p:txBody>
        </p:sp>
      </p:grpSp>
      <p:sp>
        <p:nvSpPr>
          <p:cNvPr id="25" name="Oval 24"/>
          <p:cNvSpPr/>
          <p:nvPr/>
        </p:nvSpPr>
        <p:spPr>
          <a:xfrm>
            <a:off x="5265317" y="4325721"/>
            <a:ext cx="51759" cy="61098"/>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26"/>
          <p:cNvSpPr/>
          <p:nvPr/>
        </p:nvSpPr>
        <p:spPr>
          <a:xfrm>
            <a:off x="3932117" y="5343188"/>
            <a:ext cx="3227743"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rPr>
              <a:t>Local optimum found, cannot improve!</a:t>
            </a:r>
            <a:endParaRPr lang="en-US" sz="15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3921390" y="5800981"/>
            <a:ext cx="3488520" cy="323165"/>
          </a:xfrm>
          <a:prstGeom prst="rect">
            <a:avLst/>
          </a:prstGeom>
          <a:noFill/>
        </p:spPr>
        <p:txBody>
          <a:bodyPr wrap="none" lIns="91440" tIns="45720" rIns="91440" bIns="45720">
            <a:spAutoFit/>
          </a:bodyPr>
          <a:lstStyle/>
          <a:p>
            <a:pPr algn="ctr"/>
            <a:r>
              <a:rPr lang="en-US" sz="1500" b="1" dirty="0" smtClean="0">
                <a:ln w="0"/>
                <a:effectLst>
                  <a:outerShdw blurRad="38100" dist="19050" dir="2700000" algn="tl" rotWithShape="0">
                    <a:schemeClr val="dk1">
                      <a:alpha val="40000"/>
                    </a:schemeClr>
                  </a:outerShdw>
                </a:effectLst>
              </a:rPr>
              <a:t>How to escape the local optimum “trap”?</a:t>
            </a:r>
            <a:endParaRPr lang="en-US" sz="15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792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ESCAPING LOCAL OPTIMA</a:t>
            </a:r>
            <a:endParaRPr lang="en-US" dirty="0"/>
          </a:p>
        </p:txBody>
      </p:sp>
      <p:pic>
        <p:nvPicPr>
          <p:cNvPr id="4" name="Content Placeholder 4"/>
          <p:cNvPicPr>
            <a:picLocks noChangeAspect="1"/>
          </p:cNvPicPr>
          <p:nvPr/>
        </p:nvPicPr>
        <p:blipFill>
          <a:blip r:embed="rId2"/>
          <a:stretch>
            <a:fillRect/>
          </a:stretch>
        </p:blipFill>
        <p:spPr>
          <a:xfrm>
            <a:off x="1722509" y="1745395"/>
            <a:ext cx="5698981" cy="4472618"/>
          </a:xfrm>
          <a:prstGeom prst="rect">
            <a:avLst/>
          </a:prstGeom>
        </p:spPr>
      </p:pic>
    </p:spTree>
    <p:extLst>
      <p:ext uri="{BB962C8B-B14F-4D97-AF65-F5344CB8AC3E}">
        <p14:creationId xmlns:p14="http://schemas.microsoft.com/office/powerpoint/2010/main" val="2891448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INTENSIFY &amp; DIVERSIFY</a:t>
            </a:r>
            <a:endParaRPr lang="en-US" dirty="0"/>
          </a:p>
        </p:txBody>
      </p:sp>
      <p:sp>
        <p:nvSpPr>
          <p:cNvPr id="3" name="Content Placeholder 2"/>
          <p:cNvSpPr>
            <a:spLocks noGrp="1"/>
          </p:cNvSpPr>
          <p:nvPr>
            <p:ph idx="1"/>
          </p:nvPr>
        </p:nvSpPr>
        <p:spPr/>
        <p:txBody>
          <a:bodyPr/>
          <a:lstStyle/>
          <a:p>
            <a:r>
              <a:rPr lang="en-US" dirty="0" smtClean="0"/>
              <a:t>Merriam-Webster:</a:t>
            </a:r>
            <a:endParaRPr lang="en-US" dirty="0"/>
          </a:p>
        </p:txBody>
      </p:sp>
      <p:graphicFrame>
        <p:nvGraphicFramePr>
          <p:cNvPr id="4" name="Diagram 3"/>
          <p:cNvGraphicFramePr/>
          <p:nvPr>
            <p:extLst>
              <p:ext uri="{D42A27DB-BD31-4B8C-83A1-F6EECF244321}">
                <p14:modId xmlns:p14="http://schemas.microsoft.com/office/powerpoint/2010/main" val="1850868078"/>
              </p:ext>
            </p:extLst>
          </p:nvPr>
        </p:nvGraphicFramePr>
        <p:xfrm>
          <a:off x="1424641" y="2274583"/>
          <a:ext cx="6096000" cy="3537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248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INTENSIFY &amp; DIVERSIFY</a:t>
            </a:r>
            <a:endParaRPr lang="en-US" dirty="0"/>
          </a:p>
        </p:txBody>
      </p:sp>
      <p:sp>
        <p:nvSpPr>
          <p:cNvPr id="3" name="Content Placeholder 2"/>
          <p:cNvSpPr>
            <a:spLocks noGrp="1"/>
          </p:cNvSpPr>
          <p:nvPr>
            <p:ph idx="1"/>
          </p:nvPr>
        </p:nvSpPr>
        <p:spPr/>
        <p:txBody>
          <a:bodyPr>
            <a:normAutofit/>
          </a:bodyPr>
          <a:lstStyle/>
          <a:p>
            <a:r>
              <a:rPr lang="en-US" dirty="0" smtClean="0"/>
              <a:t>Every metaheuristic aspires to do both</a:t>
            </a:r>
          </a:p>
          <a:p>
            <a:endParaRPr lang="en-US" dirty="0"/>
          </a:p>
          <a:p>
            <a:r>
              <a:rPr lang="en-US" dirty="0" smtClean="0"/>
              <a:t>Many have parameters to control this balance</a:t>
            </a:r>
          </a:p>
          <a:p>
            <a:endParaRPr lang="en-US" dirty="0"/>
          </a:p>
          <a:p>
            <a:r>
              <a:rPr lang="en-US" dirty="0" smtClean="0"/>
              <a:t>Often, these parameters can be changed dynamically during search</a:t>
            </a:r>
          </a:p>
          <a:p>
            <a:endParaRPr lang="en-US" dirty="0"/>
          </a:p>
          <a:p>
            <a:r>
              <a:rPr lang="en-US" dirty="0" smtClean="0"/>
              <a:t>Initially, focus is on diversification; later, on intensification (and cycles back)</a:t>
            </a:r>
            <a:endParaRPr lang="en-US" dirty="0"/>
          </a:p>
        </p:txBody>
      </p:sp>
    </p:spTree>
    <p:extLst>
      <p:ext uri="{BB962C8B-B14F-4D97-AF65-F5344CB8AC3E}">
        <p14:creationId xmlns:p14="http://schemas.microsoft.com/office/powerpoint/2010/main" val="629312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INTENSIFY &amp; DIVERSIFY</a:t>
            </a:r>
            <a:endParaRPr lang="en-US" dirty="0"/>
          </a:p>
        </p:txBody>
      </p:sp>
      <p:graphicFrame>
        <p:nvGraphicFramePr>
          <p:cNvPr id="203" name="Chart 202"/>
          <p:cNvGraphicFramePr>
            <a:graphicFrameLocks/>
          </p:cNvGraphicFramePr>
          <p:nvPr>
            <p:extLst>
              <p:ext uri="{D42A27DB-BD31-4B8C-83A1-F6EECF244321}">
                <p14:modId xmlns:p14="http://schemas.microsoft.com/office/powerpoint/2010/main" val="1476787460"/>
              </p:ext>
            </p:extLst>
          </p:nvPr>
        </p:nvGraphicFramePr>
        <p:xfrm>
          <a:off x="1205619" y="2254365"/>
          <a:ext cx="6124755" cy="2743200"/>
        </p:xfrm>
        <a:graphic>
          <a:graphicData uri="http://schemas.openxmlformats.org/drawingml/2006/chart">
            <c:chart xmlns:c="http://schemas.openxmlformats.org/drawingml/2006/chart" xmlns:r="http://schemas.openxmlformats.org/officeDocument/2006/relationships" r:id="rId2"/>
          </a:graphicData>
        </a:graphic>
      </p:graphicFrame>
      <p:grpSp>
        <p:nvGrpSpPr>
          <p:cNvPr id="210" name="Group 209"/>
          <p:cNvGrpSpPr/>
          <p:nvPr/>
        </p:nvGrpSpPr>
        <p:grpSpPr>
          <a:xfrm>
            <a:off x="2559966" y="3692958"/>
            <a:ext cx="1296830" cy="273750"/>
            <a:chOff x="2559966" y="3692958"/>
            <a:chExt cx="1296830" cy="273750"/>
          </a:xfrm>
        </p:grpSpPr>
        <p:sp>
          <p:nvSpPr>
            <p:cNvPr id="204" name="Oval 203"/>
            <p:cNvSpPr/>
            <p:nvPr/>
          </p:nvSpPr>
          <p:spPr>
            <a:xfrm>
              <a:off x="2559966" y="3897697"/>
              <a:ext cx="51759" cy="690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5" name="Oval 204"/>
            <p:cNvSpPr/>
            <p:nvPr/>
          </p:nvSpPr>
          <p:spPr>
            <a:xfrm>
              <a:off x="3204070" y="3692958"/>
              <a:ext cx="51759" cy="7591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6" name="Oval 205"/>
            <p:cNvSpPr/>
            <p:nvPr/>
          </p:nvSpPr>
          <p:spPr>
            <a:xfrm>
              <a:off x="3805037" y="3707342"/>
              <a:ext cx="51759" cy="7591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211" name="Group 210"/>
          <p:cNvGrpSpPr/>
          <p:nvPr/>
        </p:nvGrpSpPr>
        <p:grpSpPr>
          <a:xfrm>
            <a:off x="1987747" y="3728045"/>
            <a:ext cx="4431103" cy="439941"/>
            <a:chOff x="1987747" y="3728045"/>
            <a:chExt cx="4431103" cy="439941"/>
          </a:xfrm>
        </p:grpSpPr>
        <p:sp>
          <p:nvSpPr>
            <p:cNvPr id="207" name="Oval 206"/>
            <p:cNvSpPr/>
            <p:nvPr/>
          </p:nvSpPr>
          <p:spPr>
            <a:xfrm>
              <a:off x="1987747" y="3730914"/>
              <a:ext cx="51759" cy="69011"/>
            </a:xfrm>
            <a:prstGeom prst="ellips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8" name="Oval 207"/>
            <p:cNvSpPr/>
            <p:nvPr/>
          </p:nvSpPr>
          <p:spPr>
            <a:xfrm>
              <a:off x="5081755" y="3728045"/>
              <a:ext cx="51759" cy="69011"/>
            </a:xfrm>
            <a:prstGeom prst="ellips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9" name="Oval 208"/>
            <p:cNvSpPr/>
            <p:nvPr/>
          </p:nvSpPr>
          <p:spPr>
            <a:xfrm>
              <a:off x="6367091" y="4098975"/>
              <a:ext cx="51759" cy="69011"/>
            </a:xfrm>
            <a:prstGeom prst="ellips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474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INTENSIFY &amp; DIVERSIFY</a:t>
            </a:r>
            <a:endParaRPr lang="en-US" dirty="0"/>
          </a:p>
        </p:txBody>
      </p:sp>
      <p:grpSp>
        <p:nvGrpSpPr>
          <p:cNvPr id="6" name="Group 5"/>
          <p:cNvGrpSpPr/>
          <p:nvPr/>
        </p:nvGrpSpPr>
        <p:grpSpPr>
          <a:xfrm>
            <a:off x="1144710" y="2066544"/>
            <a:ext cx="2490216" cy="3639312"/>
            <a:chOff x="1144710" y="2066544"/>
            <a:chExt cx="2490216" cy="3639312"/>
          </a:xfrm>
        </p:grpSpPr>
        <p:sp>
          <p:nvSpPr>
            <p:cNvPr id="7" name="Oval 6"/>
            <p:cNvSpPr/>
            <p:nvPr/>
          </p:nvSpPr>
          <p:spPr>
            <a:xfrm>
              <a:off x="1599624" y="3096545"/>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03306" y="318284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19258" y="36542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798506" y="412972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396170" y="372738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75162" y="3587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64138" y="3983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48314" y="33067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05770" y="455644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89690" y="42333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42346" y="46661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55172" y="4526280"/>
              <a:ext cx="73152" cy="73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p:cNvSpPr/>
            <p:nvPr/>
          </p:nvSpPr>
          <p:spPr>
            <a:xfrm>
              <a:off x="2066730" y="371824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18090" y="4873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871658" y="3806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950906" y="428212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48570" y="387978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27562" y="37395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6538" y="4135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828986" y="46966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389818" y="4477192"/>
              <a:ext cx="73152" cy="73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p:cNvSpPr/>
            <p:nvPr/>
          </p:nvSpPr>
          <p:spPr>
            <a:xfrm>
              <a:off x="2707572" y="4678680"/>
              <a:ext cx="73152" cy="73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1670490" y="50258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859210" y="291052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048186" y="33067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34826" y="267887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176202" y="36054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11610" y="306292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200586" y="34591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98250" y="3096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44710" y="2066544"/>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1398456" y="2383313"/>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902138" y="246960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627818" y="261791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37546" y="21302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572698" y="501364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048442" y="5220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59338" y="504412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237924" y="5026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200842" y="53733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426394" y="3806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828986" y="3331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38714" y="28434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072826" y="4001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590986" y="4336984"/>
              <a:ext cx="73152" cy="73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Oval 51"/>
            <p:cNvSpPr/>
            <p:nvPr/>
          </p:nvSpPr>
          <p:spPr>
            <a:xfrm>
              <a:off x="2444682" y="4117528"/>
              <a:ext cx="73152" cy="731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Oval 52"/>
            <p:cNvSpPr/>
            <p:nvPr/>
          </p:nvSpPr>
          <p:spPr>
            <a:xfrm>
              <a:off x="2438586" y="38340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04346" y="337991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4973760" y="2066544"/>
            <a:ext cx="2490216" cy="3639312"/>
            <a:chOff x="4973760" y="2066544"/>
            <a:chExt cx="2490216" cy="3639312"/>
          </a:xfrm>
        </p:grpSpPr>
        <p:sp>
          <p:nvSpPr>
            <p:cNvPr id="56" name="Oval 55"/>
            <p:cNvSpPr/>
            <p:nvPr/>
          </p:nvSpPr>
          <p:spPr>
            <a:xfrm>
              <a:off x="5428674" y="3096545"/>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932356" y="318284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548308" y="36542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627556" y="412972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225220" y="372738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304212" y="3587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493188" y="3983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377364" y="33067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834820" y="455644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718740" y="42333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871396" y="46661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384222" y="452628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895780" y="371824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347140" y="4873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00708" y="3806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79956" y="428212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377620" y="387978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456612" y="37395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645588" y="4135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658036" y="46966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218868" y="44771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536622" y="467868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499540" y="50258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688260" y="291052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877236" y="33067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663876" y="267887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005252" y="36054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840660" y="306292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029636" y="34591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627300" y="3096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973760" y="2066544"/>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5227506" y="2383313"/>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5731188" y="246960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5456868" y="261791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566596" y="21302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401748" y="501364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877492" y="5220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188388" y="5044120"/>
              <a:ext cx="73152" cy="73152"/>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Oval 93"/>
            <p:cNvSpPr/>
            <p:nvPr/>
          </p:nvSpPr>
          <p:spPr>
            <a:xfrm>
              <a:off x="7066974" y="5026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6029892" y="53733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255444" y="3806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5658036" y="3331144"/>
              <a:ext cx="73152" cy="73152"/>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8" name="Oval 97"/>
            <p:cNvSpPr/>
            <p:nvPr/>
          </p:nvSpPr>
          <p:spPr>
            <a:xfrm>
              <a:off x="5767764" y="2843464"/>
              <a:ext cx="73152" cy="73152"/>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9" name="Oval 98"/>
            <p:cNvSpPr/>
            <p:nvPr/>
          </p:nvSpPr>
          <p:spPr>
            <a:xfrm>
              <a:off x="5901876" y="4001704"/>
              <a:ext cx="73152" cy="73152"/>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0" name="Oval 99"/>
            <p:cNvSpPr/>
            <p:nvPr/>
          </p:nvSpPr>
          <p:spPr>
            <a:xfrm>
              <a:off x="6420036" y="433698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6273732" y="4117528"/>
              <a:ext cx="73152" cy="73152"/>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2" name="Oval 101"/>
            <p:cNvSpPr/>
            <p:nvPr/>
          </p:nvSpPr>
          <p:spPr>
            <a:xfrm>
              <a:off x="6267636" y="38340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633396" y="3379912"/>
              <a:ext cx="73152" cy="73152"/>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69912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SIMULATED ANNEALING</a:t>
            </a:r>
            <a:endParaRPr lang="en-US" dirty="0"/>
          </a:p>
        </p:txBody>
      </p:sp>
      <p:sp>
        <p:nvSpPr>
          <p:cNvPr id="3" name="Content Placeholder 2"/>
          <p:cNvSpPr>
            <a:spLocks noGrp="1"/>
          </p:cNvSpPr>
          <p:nvPr>
            <p:ph idx="1"/>
          </p:nvPr>
        </p:nvSpPr>
        <p:spPr/>
        <p:txBody>
          <a:bodyPr>
            <a:normAutofit/>
          </a:bodyPr>
          <a:lstStyle/>
          <a:p>
            <a:r>
              <a:rPr lang="en-US" b="1" dirty="0" smtClean="0"/>
              <a:t>Annealing</a:t>
            </a:r>
            <a:r>
              <a:rPr lang="en-US" dirty="0" smtClean="0"/>
              <a:t> (</a:t>
            </a:r>
            <a:r>
              <a:rPr lang="en-US" i="1" dirty="0" smtClean="0"/>
              <a:t>metallurgy</a:t>
            </a:r>
            <a:r>
              <a:rPr lang="en-US" dirty="0" smtClean="0"/>
              <a:t>)</a:t>
            </a:r>
            <a:r>
              <a:rPr lang="en-US" dirty="0"/>
              <a:t>:</a:t>
            </a:r>
            <a:r>
              <a:rPr lang="en-US" dirty="0" smtClean="0"/>
              <a:t> </a:t>
            </a:r>
            <a:r>
              <a:rPr lang="en-US" dirty="0"/>
              <a:t>a heat treatment that alters the physical and sometimes chemical properties of a material to increase its ductility and to make it more </a:t>
            </a:r>
            <a:r>
              <a:rPr lang="en-US" dirty="0" smtClean="0"/>
              <a:t>workable … </a:t>
            </a:r>
          </a:p>
          <a:p>
            <a:endParaRPr lang="en-US" dirty="0" smtClean="0"/>
          </a:p>
          <a:p>
            <a:r>
              <a:rPr lang="en-US" dirty="0" smtClean="0"/>
              <a:t>… [annealing] is </a:t>
            </a:r>
            <a:r>
              <a:rPr lang="en-US" dirty="0"/>
              <a:t>performed by heating the </a:t>
            </a:r>
            <a:r>
              <a:rPr lang="en-US" dirty="0" smtClean="0"/>
              <a:t>material for </a:t>
            </a:r>
            <a:r>
              <a:rPr lang="en-US" dirty="0"/>
              <a:t>a while and then slowly letting it cool to room </a:t>
            </a:r>
            <a:r>
              <a:rPr lang="en-US" dirty="0" smtClean="0"/>
              <a:t>temperature.</a:t>
            </a:r>
            <a:endParaRPr lang="en-US" dirty="0"/>
          </a:p>
        </p:txBody>
      </p:sp>
    </p:spTree>
    <p:extLst>
      <p:ext uri="{BB962C8B-B14F-4D97-AF65-F5344CB8AC3E}">
        <p14:creationId xmlns:p14="http://schemas.microsoft.com/office/powerpoint/2010/main" val="655761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popular frameworks</a:t>
            </a:r>
          </a:p>
          <a:p>
            <a:pPr lvl="1"/>
            <a:r>
              <a:rPr lang="en-US" dirty="0"/>
              <a:t>Genetic </a:t>
            </a:r>
            <a:r>
              <a:rPr lang="en-US" dirty="0" smtClean="0"/>
              <a:t>Algorithms</a:t>
            </a:r>
          </a:p>
          <a:p>
            <a:pPr lvl="1"/>
            <a:r>
              <a:rPr lang="en-US" dirty="0"/>
              <a:t>Simulated </a:t>
            </a:r>
            <a:r>
              <a:rPr lang="en-US" dirty="0" smtClean="0"/>
              <a:t>Annealing</a:t>
            </a:r>
          </a:p>
          <a:p>
            <a:pPr lvl="1"/>
            <a:r>
              <a:rPr lang="en-US" dirty="0"/>
              <a:t>Tabu </a:t>
            </a:r>
            <a:r>
              <a:rPr lang="en-US" dirty="0" smtClean="0"/>
              <a:t>Search</a:t>
            </a:r>
          </a:p>
          <a:p>
            <a:pPr lvl="1"/>
            <a:r>
              <a:rPr lang="en-US" dirty="0" smtClean="0"/>
              <a:t>Scatter Search</a:t>
            </a:r>
          </a:p>
          <a:p>
            <a:pPr lvl="1"/>
            <a:r>
              <a:rPr lang="en-US" dirty="0" smtClean="0"/>
              <a:t>Ant </a:t>
            </a:r>
            <a:r>
              <a:rPr lang="en-US" dirty="0"/>
              <a:t>Colony </a:t>
            </a:r>
            <a:r>
              <a:rPr lang="en-US" dirty="0" smtClean="0"/>
              <a:t>Optimization</a:t>
            </a:r>
            <a:endParaRPr lang="en-US" dirty="0"/>
          </a:p>
          <a:p>
            <a:pPr lvl="1"/>
            <a:r>
              <a:rPr lang="en-US" dirty="0"/>
              <a:t>Particle Swarm </a:t>
            </a:r>
            <a:r>
              <a:rPr lang="en-US" dirty="0" smtClean="0"/>
              <a:t>Optimization</a:t>
            </a:r>
          </a:p>
          <a:p>
            <a:pPr lvl="1"/>
            <a:r>
              <a:rPr lang="en-US" dirty="0" smtClean="0"/>
              <a:t>Iterated </a:t>
            </a:r>
            <a:r>
              <a:rPr lang="en-US" dirty="0"/>
              <a:t>Local </a:t>
            </a:r>
            <a:r>
              <a:rPr lang="en-US" dirty="0" smtClean="0"/>
              <a:t>Search</a:t>
            </a:r>
          </a:p>
          <a:p>
            <a:pPr lvl="1"/>
            <a:r>
              <a:rPr lang="en-US" dirty="0" smtClean="0"/>
              <a:t>Variable Neighborhood Search</a:t>
            </a:r>
            <a:endParaRPr lang="en-US" dirty="0"/>
          </a:p>
          <a:p>
            <a:pPr lvl="1"/>
            <a:r>
              <a:rPr lang="en-US" dirty="0" smtClean="0"/>
              <a:t>Adaptive </a:t>
            </a:r>
            <a:r>
              <a:rPr lang="en-US" dirty="0"/>
              <a:t>Memory </a:t>
            </a:r>
            <a:r>
              <a:rPr lang="en-US" dirty="0" smtClean="0"/>
              <a:t>Programming</a:t>
            </a:r>
            <a:endParaRPr lang="en-US" dirty="0"/>
          </a:p>
          <a:p>
            <a:pPr lvl="1"/>
            <a:r>
              <a:rPr lang="en-US" dirty="0" smtClean="0"/>
              <a:t>…</a:t>
            </a:r>
          </a:p>
        </p:txBody>
      </p:sp>
    </p:spTree>
    <p:extLst>
      <p:ext uri="{BB962C8B-B14F-4D97-AF65-F5344CB8AC3E}">
        <p14:creationId xmlns:p14="http://schemas.microsoft.com/office/powerpoint/2010/main" val="18629406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SIMULATED ANNEALING</a:t>
            </a:r>
            <a:endParaRPr lang="en-US" dirty="0"/>
          </a:p>
        </p:txBody>
      </p:sp>
      <p:sp>
        <p:nvSpPr>
          <p:cNvPr id="3" name="Content Placeholder 2"/>
          <p:cNvSpPr>
            <a:spLocks noGrp="1"/>
          </p:cNvSpPr>
          <p:nvPr>
            <p:ph idx="1"/>
          </p:nvPr>
        </p:nvSpPr>
        <p:spPr>
          <a:xfrm>
            <a:off x="457200" y="4487430"/>
            <a:ext cx="8229600" cy="2279377"/>
          </a:xfrm>
        </p:spPr>
        <p:txBody>
          <a:bodyPr>
            <a:normAutofit/>
          </a:bodyPr>
          <a:lstStyle/>
          <a:p>
            <a:r>
              <a:rPr lang="en-US" dirty="0" smtClean="0"/>
              <a:t>Parameter T (“temperature”)</a:t>
            </a:r>
          </a:p>
          <a:p>
            <a:pPr lvl="1"/>
            <a:r>
              <a:rPr lang="en-US" dirty="0"/>
              <a:t>i</a:t>
            </a:r>
            <a:r>
              <a:rPr lang="en-US" dirty="0" smtClean="0"/>
              <a:t>nitially high</a:t>
            </a:r>
          </a:p>
          <a:p>
            <a:pPr lvl="1"/>
            <a:r>
              <a:rPr lang="en-US" dirty="0" smtClean="0"/>
              <a:t>drops as search progresses (hence, the term “annealing”)</a:t>
            </a:r>
          </a:p>
        </p:txBody>
      </p:sp>
      <p:pic>
        <p:nvPicPr>
          <p:cNvPr id="4" name="Picture 3"/>
          <p:cNvPicPr>
            <a:picLocks noChangeAspect="1"/>
          </p:cNvPicPr>
          <p:nvPr/>
        </p:nvPicPr>
        <p:blipFill>
          <a:blip r:embed="rId2"/>
          <a:stretch>
            <a:fillRect/>
          </a:stretch>
        </p:blipFill>
        <p:spPr>
          <a:xfrm>
            <a:off x="2317109" y="1356189"/>
            <a:ext cx="4509781" cy="2814104"/>
          </a:xfrm>
          <a:prstGeom prst="rect">
            <a:avLst/>
          </a:prstGeom>
          <a:ln>
            <a:solidFill>
              <a:schemeClr val="tx1"/>
            </a:solidFill>
          </a:ln>
        </p:spPr>
      </p:pic>
    </p:spTree>
    <p:extLst>
      <p:ext uri="{BB962C8B-B14F-4D97-AF65-F5344CB8AC3E}">
        <p14:creationId xmlns:p14="http://schemas.microsoft.com/office/powerpoint/2010/main" val="207563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SIMULATED ANNEALING</a:t>
            </a:r>
            <a:endParaRPr lang="en-US" dirty="0"/>
          </a:p>
        </p:txBody>
      </p:sp>
      <p:sp>
        <p:nvSpPr>
          <p:cNvPr id="3" name="Content Placeholder 2"/>
          <p:cNvSpPr>
            <a:spLocks noGrp="1"/>
          </p:cNvSpPr>
          <p:nvPr>
            <p:ph idx="1"/>
          </p:nvPr>
        </p:nvSpPr>
        <p:spPr>
          <a:xfrm>
            <a:off x="457200" y="4487430"/>
            <a:ext cx="8229600" cy="2279377"/>
          </a:xfrm>
        </p:spPr>
        <p:txBody>
          <a:bodyPr>
            <a:normAutofit/>
          </a:bodyPr>
          <a:lstStyle/>
          <a:p>
            <a:r>
              <a:rPr lang="en-US" dirty="0" smtClean="0"/>
              <a:t>Move to a random, neighboring solution</a:t>
            </a:r>
          </a:p>
          <a:p>
            <a:pPr lvl="1"/>
            <a:r>
              <a:rPr lang="en-US" dirty="0" smtClean="0"/>
              <a:t>if better, accept (always)</a:t>
            </a:r>
          </a:p>
          <a:p>
            <a:pPr lvl="1"/>
            <a:r>
              <a:rPr lang="en-US" dirty="0" smtClean="0"/>
              <a:t>if worse, throw a “Boltzmann” dice</a:t>
            </a:r>
          </a:p>
        </p:txBody>
      </p:sp>
      <p:pic>
        <p:nvPicPr>
          <p:cNvPr id="4" name="Picture 3"/>
          <p:cNvPicPr>
            <a:picLocks noChangeAspect="1"/>
          </p:cNvPicPr>
          <p:nvPr/>
        </p:nvPicPr>
        <p:blipFill>
          <a:blip r:embed="rId2"/>
          <a:stretch>
            <a:fillRect/>
          </a:stretch>
        </p:blipFill>
        <p:spPr>
          <a:xfrm>
            <a:off x="2317109" y="1356189"/>
            <a:ext cx="4509781" cy="2814104"/>
          </a:xfrm>
          <a:prstGeom prst="rect">
            <a:avLst/>
          </a:prstGeom>
          <a:ln>
            <a:solidFill>
              <a:schemeClr val="tx1"/>
            </a:solidFill>
          </a:ln>
        </p:spPr>
      </p:pic>
      <mc:AlternateContent xmlns:mc="http://schemas.openxmlformats.org/markup-compatibility/2006" xmlns:a14="http://schemas.microsoft.com/office/drawing/2010/main">
        <mc:Choice Requires="a14">
          <p:sp>
            <p:nvSpPr>
              <p:cNvPr id="5" name="Rectangle 4"/>
              <p:cNvSpPr/>
              <p:nvPr/>
            </p:nvSpPr>
            <p:spPr>
              <a:xfrm>
                <a:off x="4957591" y="5998521"/>
                <a:ext cx="3974536" cy="714683"/>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p</m:t>
                              </m:r>
                            </m:e>
                            <m:sub>
                              <m:r>
                                <m:rPr>
                                  <m:sty m:val="p"/>
                                </m:rPr>
                                <a:rPr lang="en-US">
                                  <a:latin typeface="Cambria Math" panose="02040503050406030204" pitchFamily="18" charset="0"/>
                                </a:rPr>
                                <m:t>accept</m:t>
                              </m:r>
                            </m:sub>
                          </m:sSub>
                          <m:r>
                            <a:rPr lang="en-US">
                              <a:latin typeface="Cambria Math" panose="02040503050406030204" pitchFamily="18" charset="0"/>
                            </a:rPr>
                            <m:t>=</m:t>
                          </m:r>
                          <m:r>
                            <m:rPr>
                              <m:sty m:val="p"/>
                            </m:rPr>
                            <a:rPr lang="en-US">
                              <a:latin typeface="Cambria Math" panose="02040503050406030204" pitchFamily="18" charset="0"/>
                            </a:rPr>
                            <m:t>exp</m:t>
                          </m:r>
                        </m:fName>
                        <m:e>
                          <m:d>
                            <m:dPr>
                              <m:ctrlPr>
                                <a:rPr lang="en-US" i="1">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i="1">
                                      <a:latin typeface="Cambria Math" panose="02040503050406030204" pitchFamily="18" charset="0"/>
                                    </a:rPr>
                                    <m:t>𝑇</m:t>
                                  </m:r>
                                </m:den>
                              </m:f>
                            </m:e>
                          </m:d>
                        </m:e>
                      </m:func>
                    </m:oMath>
                  </m:oMathPara>
                </a14:m>
                <a:endParaRPr lang="en-US" b="1" dirty="0"/>
              </a:p>
            </p:txBody>
          </p:sp>
        </mc:Choice>
        <mc:Fallback xmlns="">
          <p:sp>
            <p:nvSpPr>
              <p:cNvPr id="5" name="Rectangle 4"/>
              <p:cNvSpPr>
                <a:spLocks noRot="1" noChangeAspect="1" noMove="1" noResize="1" noEditPoints="1" noAdjustHandles="1" noChangeArrowheads="1" noChangeShapeType="1" noTextEdit="1"/>
              </p:cNvSpPr>
              <p:nvPr/>
            </p:nvSpPr>
            <p:spPr>
              <a:xfrm>
                <a:off x="4957591" y="5998521"/>
                <a:ext cx="3974536" cy="71468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781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SIMULATED ANNEALING</a:t>
            </a:r>
            <a:endParaRPr lang="en-US" dirty="0"/>
          </a:p>
        </p:txBody>
      </p:sp>
      <p:sp>
        <p:nvSpPr>
          <p:cNvPr id="3" name="Content Placeholder 2"/>
          <p:cNvSpPr>
            <a:spLocks noGrp="1"/>
          </p:cNvSpPr>
          <p:nvPr>
            <p:ph idx="1"/>
          </p:nvPr>
        </p:nvSpPr>
        <p:spPr>
          <a:xfrm>
            <a:off x="457200" y="4487430"/>
            <a:ext cx="8229600" cy="1693033"/>
          </a:xfrm>
        </p:spPr>
        <p:txBody>
          <a:bodyPr>
            <a:normAutofit/>
          </a:bodyPr>
          <a:lstStyle/>
          <a:p>
            <a:r>
              <a:rPr lang="en-US" dirty="0" smtClean="0"/>
              <a:t>How does T affect the trajectory?</a:t>
            </a:r>
          </a:p>
          <a:p>
            <a:pPr lvl="1"/>
            <a:r>
              <a:rPr lang="en-US" dirty="0" smtClean="0"/>
              <a:t>what happens at the early stages of the search?</a:t>
            </a:r>
          </a:p>
          <a:p>
            <a:pPr lvl="1"/>
            <a:r>
              <a:rPr lang="en-US" dirty="0" smtClean="0"/>
              <a:t>what happens at the late stages of the search?</a:t>
            </a:r>
          </a:p>
        </p:txBody>
      </p:sp>
      <p:pic>
        <p:nvPicPr>
          <p:cNvPr id="4" name="Picture 3"/>
          <p:cNvPicPr>
            <a:picLocks noChangeAspect="1"/>
          </p:cNvPicPr>
          <p:nvPr/>
        </p:nvPicPr>
        <p:blipFill>
          <a:blip r:embed="rId2"/>
          <a:stretch>
            <a:fillRect/>
          </a:stretch>
        </p:blipFill>
        <p:spPr>
          <a:xfrm>
            <a:off x="2317109" y="1356189"/>
            <a:ext cx="4509781" cy="2814104"/>
          </a:xfrm>
          <a:prstGeom prst="rect">
            <a:avLst/>
          </a:prstGeom>
          <a:ln>
            <a:solidFill>
              <a:schemeClr val="tx1"/>
            </a:solidFill>
          </a:ln>
        </p:spPr>
      </p:pic>
    </p:spTree>
    <p:extLst>
      <p:ext uri="{BB962C8B-B14F-4D97-AF65-F5344CB8AC3E}">
        <p14:creationId xmlns:p14="http://schemas.microsoft.com/office/powerpoint/2010/main" val="466155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TABU SEARCH</a:t>
            </a:r>
            <a:endParaRPr lang="en-US" dirty="0"/>
          </a:p>
        </p:txBody>
      </p:sp>
      <p:sp>
        <p:nvSpPr>
          <p:cNvPr id="3" name="Content Placeholder 2"/>
          <p:cNvSpPr>
            <a:spLocks noGrp="1"/>
          </p:cNvSpPr>
          <p:nvPr>
            <p:ph idx="1"/>
          </p:nvPr>
        </p:nvSpPr>
        <p:spPr/>
        <p:txBody>
          <a:bodyPr>
            <a:normAutofit/>
          </a:bodyPr>
          <a:lstStyle/>
          <a:p>
            <a:r>
              <a:rPr lang="en-US" b="1" dirty="0" smtClean="0"/>
              <a:t>Taboo</a:t>
            </a:r>
            <a:r>
              <a:rPr lang="en-US" dirty="0" smtClean="0"/>
              <a:t> (</a:t>
            </a:r>
            <a:r>
              <a:rPr lang="en-US" i="1" dirty="0" smtClean="0"/>
              <a:t>English</a:t>
            </a:r>
            <a:r>
              <a:rPr lang="en-US" dirty="0" smtClean="0"/>
              <a:t>): </a:t>
            </a:r>
            <a:r>
              <a:rPr lang="en-US" dirty="0"/>
              <a:t>prohibited, disallowed, forbidden</a:t>
            </a:r>
            <a:endParaRPr lang="en-US" dirty="0" smtClean="0"/>
          </a:p>
          <a:p>
            <a:endParaRPr lang="en-US" dirty="0"/>
          </a:p>
          <a:p>
            <a:r>
              <a:rPr lang="en-US" b="1" dirty="0" smtClean="0"/>
              <a:t>Tabu</a:t>
            </a:r>
            <a:r>
              <a:rPr lang="en-US" dirty="0" smtClean="0"/>
              <a:t> (</a:t>
            </a:r>
            <a:r>
              <a:rPr lang="en-US" i="1" dirty="0" smtClean="0"/>
              <a:t>Fijian</a:t>
            </a:r>
            <a:r>
              <a:rPr lang="en-US" dirty="0" smtClean="0"/>
              <a:t>): forbidden to use due to being sacred and/or of supernatural powers</a:t>
            </a:r>
          </a:p>
          <a:p>
            <a:endParaRPr lang="en-US" dirty="0" smtClean="0"/>
          </a:p>
          <a:p>
            <a:r>
              <a:rPr lang="en-US" dirty="0" smtClean="0"/>
              <a:t>…related to similar Polynesian words </a:t>
            </a:r>
          </a:p>
          <a:p>
            <a:pPr marL="457200" lvl="1" indent="0">
              <a:buNone/>
            </a:pPr>
            <a:r>
              <a:rPr lang="en-US" dirty="0" err="1"/>
              <a:t>t</a:t>
            </a:r>
            <a:r>
              <a:rPr lang="en-US" dirty="0" err="1" smtClean="0"/>
              <a:t>apu</a:t>
            </a:r>
            <a:r>
              <a:rPr lang="en-US" dirty="0" smtClean="0"/>
              <a:t> (</a:t>
            </a:r>
            <a:r>
              <a:rPr lang="en-US" i="1" dirty="0" smtClean="0"/>
              <a:t>Tongan</a:t>
            </a:r>
            <a:r>
              <a:rPr lang="en-US" dirty="0" smtClean="0"/>
              <a:t>), </a:t>
            </a:r>
            <a:r>
              <a:rPr lang="en-US" dirty="0" err="1" smtClean="0"/>
              <a:t>tapu</a:t>
            </a:r>
            <a:r>
              <a:rPr lang="en-US" dirty="0" smtClean="0"/>
              <a:t> (</a:t>
            </a:r>
            <a:r>
              <a:rPr lang="en-US" i="1" dirty="0" smtClean="0"/>
              <a:t>Maori</a:t>
            </a:r>
            <a:r>
              <a:rPr lang="en-US" dirty="0" smtClean="0"/>
              <a:t>), </a:t>
            </a:r>
            <a:r>
              <a:rPr lang="en-US" dirty="0" err="1" smtClean="0"/>
              <a:t>kapu</a:t>
            </a:r>
            <a:r>
              <a:rPr lang="en-US" dirty="0" smtClean="0"/>
              <a:t> (Hawaiian)</a:t>
            </a:r>
          </a:p>
        </p:txBody>
      </p:sp>
    </p:spTree>
    <p:extLst>
      <p:ext uri="{BB962C8B-B14F-4D97-AF65-F5344CB8AC3E}">
        <p14:creationId xmlns:p14="http://schemas.microsoft.com/office/powerpoint/2010/main" val="171900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sp>
        <p:nvSpPr>
          <p:cNvPr id="3" name="Content Placeholder 2"/>
          <p:cNvSpPr>
            <a:spLocks noGrp="1"/>
          </p:cNvSpPr>
          <p:nvPr>
            <p:ph idx="1"/>
          </p:nvPr>
        </p:nvSpPr>
        <p:spPr>
          <a:xfrm>
            <a:off x="457200" y="3470564"/>
            <a:ext cx="8229600" cy="3075709"/>
          </a:xfrm>
        </p:spPr>
        <p:txBody>
          <a:bodyPr>
            <a:normAutofit fontScale="77500" lnSpcReduction="20000"/>
          </a:bodyPr>
          <a:lstStyle/>
          <a:p>
            <a:r>
              <a:rPr lang="en-US" dirty="0" smtClean="0"/>
              <a:t>Used mainly for discrete problems</a:t>
            </a:r>
          </a:p>
          <a:p>
            <a:r>
              <a:rPr lang="en-US" dirty="0" smtClean="0"/>
              <a:t>The tabu list constitutes “short-term memory”</a:t>
            </a:r>
          </a:p>
          <a:p>
            <a:r>
              <a:rPr lang="en-US" dirty="0"/>
              <a:t>Size of tabu list </a:t>
            </a:r>
            <a:r>
              <a:rPr lang="en-US" dirty="0" smtClean="0"/>
              <a:t>(“tenure”) is finite</a:t>
            </a:r>
          </a:p>
          <a:p>
            <a:r>
              <a:rPr lang="en-US" dirty="0" smtClean="0"/>
              <a:t>Since solutions in tabu list are off-limits, it helps</a:t>
            </a:r>
          </a:p>
          <a:p>
            <a:pPr lvl="1"/>
            <a:r>
              <a:rPr lang="en-US" dirty="0" smtClean="0"/>
              <a:t>escape local minima by forcing uphill moves (if no improving move available)</a:t>
            </a:r>
          </a:p>
          <a:p>
            <a:pPr lvl="1"/>
            <a:r>
              <a:rPr lang="en-US" dirty="0" smtClean="0"/>
              <a:t>avoid cycling (up to the period induced by tabu list size)</a:t>
            </a:r>
          </a:p>
          <a:p>
            <a:r>
              <a:rPr lang="en-US" dirty="0" smtClean="0"/>
              <a:t>Solutions enter and leave the list in a FIFO order (usually)</a:t>
            </a:r>
          </a:p>
          <a:p>
            <a:endParaRPr lang="en-US" dirty="0" smtClean="0"/>
          </a:p>
        </p:txBody>
      </p:sp>
      <p:pic>
        <p:nvPicPr>
          <p:cNvPr id="5" name="Picture 4"/>
          <p:cNvPicPr>
            <a:picLocks noChangeAspect="1"/>
          </p:cNvPicPr>
          <p:nvPr/>
        </p:nvPicPr>
        <p:blipFill rotWithShape="1">
          <a:blip r:embed="rId2"/>
          <a:srcRect l="46551" t="30267" r="19414" b="42000"/>
          <a:stretch/>
        </p:blipFill>
        <p:spPr>
          <a:xfrm>
            <a:off x="2522963" y="1301702"/>
            <a:ext cx="4098073" cy="1878338"/>
          </a:xfrm>
          <a:prstGeom prst="rect">
            <a:avLst/>
          </a:prstGeom>
          <a:ln>
            <a:solidFill>
              <a:schemeClr val="tx1"/>
            </a:solidFill>
          </a:ln>
        </p:spPr>
      </p:pic>
    </p:spTree>
    <p:extLst>
      <p:ext uri="{BB962C8B-B14F-4D97-AF65-F5344CB8AC3E}">
        <p14:creationId xmlns:p14="http://schemas.microsoft.com/office/powerpoint/2010/main" val="308910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sp>
        <p:nvSpPr>
          <p:cNvPr id="3" name="Content Placeholder 2"/>
          <p:cNvSpPr>
            <a:spLocks noGrp="1"/>
          </p:cNvSpPr>
          <p:nvPr>
            <p:ph idx="1"/>
          </p:nvPr>
        </p:nvSpPr>
        <p:spPr>
          <a:xfrm>
            <a:off x="457200" y="3470564"/>
            <a:ext cx="8229600" cy="3075709"/>
          </a:xfrm>
        </p:spPr>
        <p:txBody>
          <a:bodyPr>
            <a:normAutofit lnSpcReduction="10000"/>
          </a:bodyPr>
          <a:lstStyle/>
          <a:p>
            <a:r>
              <a:rPr lang="en-US" dirty="0" smtClean="0"/>
              <a:t>Small tenure localizes search (intensification)</a:t>
            </a:r>
          </a:p>
          <a:p>
            <a:r>
              <a:rPr lang="en-US" dirty="0" smtClean="0"/>
              <a:t>Large tenure forces exploration of wider space (diversification)</a:t>
            </a:r>
          </a:p>
          <a:p>
            <a:r>
              <a:rPr lang="en-US" dirty="0" smtClean="0"/>
              <a:t>Tenure can change dynamically during search</a:t>
            </a:r>
          </a:p>
          <a:p>
            <a:r>
              <a:rPr lang="en-US" dirty="0" smtClean="0"/>
              <a:t>Size of tenure is a form of “long-term memory”</a:t>
            </a:r>
          </a:p>
        </p:txBody>
      </p:sp>
      <p:pic>
        <p:nvPicPr>
          <p:cNvPr id="5" name="Picture 4"/>
          <p:cNvPicPr>
            <a:picLocks noChangeAspect="1"/>
          </p:cNvPicPr>
          <p:nvPr/>
        </p:nvPicPr>
        <p:blipFill rotWithShape="1">
          <a:blip r:embed="rId2"/>
          <a:srcRect l="46551" t="30267" r="19414" b="42000"/>
          <a:stretch/>
        </p:blipFill>
        <p:spPr>
          <a:xfrm>
            <a:off x="2522963" y="1301702"/>
            <a:ext cx="4098073" cy="1878338"/>
          </a:xfrm>
          <a:prstGeom prst="rect">
            <a:avLst/>
          </a:prstGeom>
          <a:ln>
            <a:solidFill>
              <a:schemeClr val="tx1"/>
            </a:solidFill>
          </a:ln>
        </p:spPr>
      </p:pic>
    </p:spTree>
    <p:extLst>
      <p:ext uri="{BB962C8B-B14F-4D97-AF65-F5344CB8AC3E}">
        <p14:creationId xmlns:p14="http://schemas.microsoft.com/office/powerpoint/2010/main" val="21240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sp>
        <p:nvSpPr>
          <p:cNvPr id="3" name="Content Placeholder 2"/>
          <p:cNvSpPr>
            <a:spLocks noGrp="1"/>
          </p:cNvSpPr>
          <p:nvPr>
            <p:ph idx="1"/>
          </p:nvPr>
        </p:nvSpPr>
        <p:spPr>
          <a:xfrm>
            <a:off x="457199" y="3470564"/>
            <a:ext cx="8395855" cy="3387436"/>
          </a:xfrm>
        </p:spPr>
        <p:txBody>
          <a:bodyPr>
            <a:normAutofit lnSpcReduction="10000"/>
          </a:bodyPr>
          <a:lstStyle/>
          <a:p>
            <a:r>
              <a:rPr lang="en-US" dirty="0" smtClean="0"/>
              <a:t>Storing complete solutions is inefficient</a:t>
            </a:r>
          </a:p>
          <a:p>
            <a:pPr lvl="1"/>
            <a:r>
              <a:rPr lang="en-US" dirty="0"/>
              <a:t>i</a:t>
            </a:r>
            <a:r>
              <a:rPr lang="en-US" dirty="0" smtClean="0"/>
              <a:t>mplementation perspective (storage, comparisons)</a:t>
            </a:r>
          </a:p>
          <a:p>
            <a:pPr lvl="1"/>
            <a:r>
              <a:rPr lang="en-US" dirty="0"/>
              <a:t>a</a:t>
            </a:r>
            <a:r>
              <a:rPr lang="en-US" dirty="0" smtClean="0"/>
              <a:t>lgorithm perspective (largely similar solutions offer no interesting information)</a:t>
            </a:r>
            <a:endParaRPr lang="en-US" dirty="0"/>
          </a:p>
          <a:p>
            <a:r>
              <a:rPr lang="en-US" dirty="0" smtClean="0"/>
              <a:t>Tabu search usually stores “solution attributes”</a:t>
            </a:r>
          </a:p>
          <a:p>
            <a:pPr lvl="1"/>
            <a:r>
              <a:rPr lang="en-US" dirty="0" smtClean="0"/>
              <a:t>solution components or solution differences (“moves”)</a:t>
            </a:r>
          </a:p>
        </p:txBody>
      </p:sp>
      <p:pic>
        <p:nvPicPr>
          <p:cNvPr id="5" name="Picture 4"/>
          <p:cNvPicPr>
            <a:picLocks noChangeAspect="1"/>
          </p:cNvPicPr>
          <p:nvPr/>
        </p:nvPicPr>
        <p:blipFill rotWithShape="1">
          <a:blip r:embed="rId2"/>
          <a:srcRect l="46551" t="30267" r="19414" b="42000"/>
          <a:stretch/>
        </p:blipFill>
        <p:spPr>
          <a:xfrm>
            <a:off x="2522963" y="1301702"/>
            <a:ext cx="4098073" cy="1878338"/>
          </a:xfrm>
          <a:prstGeom prst="rect">
            <a:avLst/>
          </a:prstGeom>
          <a:ln>
            <a:solidFill>
              <a:schemeClr val="tx1"/>
            </a:solidFill>
          </a:ln>
        </p:spPr>
      </p:pic>
    </p:spTree>
    <p:extLst>
      <p:ext uri="{BB962C8B-B14F-4D97-AF65-F5344CB8AC3E}">
        <p14:creationId xmlns:p14="http://schemas.microsoft.com/office/powerpoint/2010/main" val="153727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ext uri="{D42A27DB-BD31-4B8C-83A1-F6EECF244321}">
                <p14:modId xmlns:p14="http://schemas.microsoft.com/office/powerpoint/2010/main" val="1503595642"/>
              </p:ext>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sp>
        <p:nvSpPr>
          <p:cNvPr id="35" name="TextBox 34"/>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graphicFrame>
        <p:nvGraphicFramePr>
          <p:cNvPr id="60" name="Table 59"/>
          <p:cNvGraphicFramePr>
            <a:graphicFrameLocks noGrp="1"/>
          </p:cNvGraphicFramePr>
          <p:nvPr>
            <p:extLst>
              <p:ext uri="{D42A27DB-BD31-4B8C-83A1-F6EECF244321}">
                <p14:modId xmlns:p14="http://schemas.microsoft.com/office/powerpoint/2010/main" val="3802502879"/>
              </p:ext>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extLst>
                  <a:ext uri="{0D108BD9-81ED-4DB2-BD59-A6C34878D82A}">
                    <a16:rowId xmlns:a16="http://schemas.microsoft.com/office/drawing/2014/main" val="10002"/>
                  </a:ext>
                </a:extLst>
              </a:tr>
            </a:tbl>
          </a:graphicData>
        </a:graphic>
      </p:graphicFrame>
      <p:grpSp>
        <p:nvGrpSpPr>
          <p:cNvPr id="61" name="Group 60"/>
          <p:cNvGrpSpPr/>
          <p:nvPr/>
        </p:nvGrpSpPr>
        <p:grpSpPr>
          <a:xfrm>
            <a:off x="531971" y="1880549"/>
            <a:ext cx="2538162" cy="2201924"/>
            <a:chOff x="5961816" y="934489"/>
            <a:chExt cx="2538162" cy="2201924"/>
          </a:xfrm>
        </p:grpSpPr>
        <p:sp>
          <p:nvSpPr>
            <p:cNvPr id="62" name="Oval 61"/>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63" name="Oval 62"/>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64" name="Oval 63"/>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65" name="Oval 64"/>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66" name="Straight Arrow Connector 65"/>
            <p:cNvCxnSpPr>
              <a:stCxn id="62" idx="4"/>
              <a:endCxn id="65"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5" idx="1"/>
              <a:endCxn id="62"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2" idx="4"/>
              <a:endCxn id="64"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65"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3" idx="3"/>
              <a:endCxn id="64"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6"/>
              <a:endCxn id="63"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5"/>
              <a:endCxn id="65"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0"/>
              <a:endCxn id="63"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75" name="TextBox 74"/>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76" name="TextBox 75"/>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77" name="TextBox 76"/>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78" name="TextBox 77"/>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79" name="TextBox 78"/>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80" name="TextBox 79"/>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81" name="TextBox 80"/>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Tree>
    <p:extLst>
      <p:ext uri="{BB962C8B-B14F-4D97-AF65-F5344CB8AC3E}">
        <p14:creationId xmlns:p14="http://schemas.microsoft.com/office/powerpoint/2010/main" val="2606994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graphicFrame>
        <p:nvGraphicFramePr>
          <p:cNvPr id="44" name="Table 43"/>
          <p:cNvGraphicFramePr>
            <a:graphicFrameLocks noGrp="1"/>
          </p:cNvGraphicFramePr>
          <p:nvPr>
            <p:extLst>
              <p:ext uri="{D42A27DB-BD31-4B8C-83A1-F6EECF244321}">
                <p14:modId xmlns:p14="http://schemas.microsoft.com/office/powerpoint/2010/main" val="1962588688"/>
              </p:ext>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extLst>
                  <a:ext uri="{0D108BD9-81ED-4DB2-BD59-A6C34878D82A}">
                    <a16:rowId xmlns:a16="http://schemas.microsoft.com/office/drawing/2014/main" val="10000"/>
                  </a:ext>
                </a:extLst>
              </a:tr>
            </a:tbl>
          </a:graphicData>
        </a:graphic>
      </p:graphicFrame>
      <p:grpSp>
        <p:nvGrpSpPr>
          <p:cNvPr id="45" name="Group 44"/>
          <p:cNvGrpSpPr/>
          <p:nvPr/>
        </p:nvGrpSpPr>
        <p:grpSpPr>
          <a:xfrm>
            <a:off x="8240468" y="4664850"/>
            <a:ext cx="483177" cy="462007"/>
            <a:chOff x="7629899" y="2305368"/>
            <a:chExt cx="483177" cy="462007"/>
          </a:xfrm>
        </p:grpSpPr>
        <p:sp>
          <p:nvSpPr>
            <p:cNvPr id="46" name="Oval 4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graphicFrame>
        <p:nvGraphicFramePr>
          <p:cNvPr id="48" name="Table 47"/>
          <p:cNvGraphicFramePr>
            <a:graphicFrameLocks noGrp="1"/>
          </p:cNvGraphicFramePr>
          <p:nvPr>
            <p:extLst>
              <p:ext uri="{D42A27DB-BD31-4B8C-83A1-F6EECF244321}">
                <p14:modId xmlns:p14="http://schemas.microsoft.com/office/powerpoint/2010/main" val="3957486735"/>
              </p:ext>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49" name="Group 48"/>
          <p:cNvGrpSpPr/>
          <p:nvPr/>
        </p:nvGrpSpPr>
        <p:grpSpPr>
          <a:xfrm>
            <a:off x="8240468" y="5211380"/>
            <a:ext cx="483177" cy="462007"/>
            <a:chOff x="7629899" y="2305368"/>
            <a:chExt cx="483177" cy="462007"/>
          </a:xfrm>
        </p:grpSpPr>
        <p:sp>
          <p:nvSpPr>
            <p:cNvPr id="50" name="Oval 49"/>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9</a:t>
              </a:r>
              <a:r>
                <a:rPr lang="en-US" sz="1600" b="1" dirty="0" smtClean="0">
                  <a:solidFill>
                    <a:schemeClr val="bg1"/>
                  </a:solidFill>
                </a:rPr>
                <a:t>.5</a:t>
              </a:r>
              <a:endParaRPr lang="en-US" sz="1600" b="1" dirty="0">
                <a:solidFill>
                  <a:schemeClr val="bg1"/>
                </a:solidFill>
              </a:endParaRPr>
            </a:p>
          </p:txBody>
        </p:sp>
      </p:grpSp>
      <p:graphicFrame>
        <p:nvGraphicFramePr>
          <p:cNvPr id="52" name="Table 51"/>
          <p:cNvGraphicFramePr>
            <a:graphicFrameLocks noGrp="1"/>
          </p:cNvGraphicFramePr>
          <p:nvPr>
            <p:extLst>
              <p:ext uri="{D42A27DB-BD31-4B8C-83A1-F6EECF244321}">
                <p14:modId xmlns:p14="http://schemas.microsoft.com/office/powerpoint/2010/main" val="3175727028"/>
              </p:ext>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53" name="Group 52"/>
          <p:cNvGrpSpPr/>
          <p:nvPr/>
        </p:nvGrpSpPr>
        <p:grpSpPr>
          <a:xfrm>
            <a:off x="8240468" y="5757910"/>
            <a:ext cx="483177" cy="462007"/>
            <a:chOff x="7629899" y="2305368"/>
            <a:chExt cx="483177" cy="462007"/>
          </a:xfrm>
        </p:grpSpPr>
        <p:sp>
          <p:nvSpPr>
            <p:cNvPr id="54" name="Oval 53"/>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aphicFrame>
        <p:nvGraphicFramePr>
          <p:cNvPr id="56" name="Table 55"/>
          <p:cNvGraphicFramePr>
            <a:graphicFrameLocks noGrp="1"/>
          </p:cNvGraphicFramePr>
          <p:nvPr>
            <p:extLst>
              <p:ext uri="{D42A27DB-BD31-4B8C-83A1-F6EECF244321}">
                <p14:modId xmlns:p14="http://schemas.microsoft.com/office/powerpoint/2010/main" val="3359789356"/>
              </p:ext>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extLst>
                  <a:ext uri="{0D108BD9-81ED-4DB2-BD59-A6C34878D82A}">
                    <a16:rowId xmlns:a16="http://schemas.microsoft.com/office/drawing/2014/main" val="10000"/>
                  </a:ext>
                </a:extLst>
              </a:tr>
            </a:tbl>
          </a:graphicData>
        </a:graphic>
      </p:graphicFrame>
      <p:grpSp>
        <p:nvGrpSpPr>
          <p:cNvPr id="57" name="Group 56"/>
          <p:cNvGrpSpPr/>
          <p:nvPr/>
        </p:nvGrpSpPr>
        <p:grpSpPr>
          <a:xfrm>
            <a:off x="8240468" y="6304441"/>
            <a:ext cx="483177" cy="462007"/>
            <a:chOff x="7629899" y="2305368"/>
            <a:chExt cx="483177" cy="462007"/>
          </a:xfrm>
        </p:grpSpPr>
        <p:sp>
          <p:nvSpPr>
            <p:cNvPr id="58" name="Oval 5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cxnSp>
        <p:nvCxnSpPr>
          <p:cNvPr id="5" name="Straight Connector 4"/>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2" name="Table 61"/>
          <p:cNvGraphicFramePr>
            <a:graphicFrameLocks noGrp="1"/>
          </p:cNvGraphicFramePr>
          <p:nvPr>
            <p:extLst>
              <p:ext uri="{D42A27DB-BD31-4B8C-83A1-F6EECF244321}">
                <p14:modId xmlns:p14="http://schemas.microsoft.com/office/powerpoint/2010/main" val="145957770"/>
              </p:ext>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AB</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153477097"/>
              </p:ext>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BC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509798063"/>
              </p:ext>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CD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3677263321"/>
              </p:ext>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DA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2186994669"/>
              </p:ext>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extLst>
                  <a:ext uri="{0D108BD9-81ED-4DB2-BD59-A6C34878D82A}">
                    <a16:rowId xmlns:a16="http://schemas.microsoft.com/office/drawing/2014/main" val="10002"/>
                  </a:ext>
                </a:extLst>
              </a:tr>
            </a:tbl>
          </a:graphicData>
        </a:graphic>
      </p:graphicFrame>
      <p:grpSp>
        <p:nvGrpSpPr>
          <p:cNvPr id="67" name="Group 66"/>
          <p:cNvGrpSpPr/>
          <p:nvPr/>
        </p:nvGrpSpPr>
        <p:grpSpPr>
          <a:xfrm>
            <a:off x="531971" y="1880549"/>
            <a:ext cx="2538162" cy="2201924"/>
            <a:chOff x="5961816" y="934489"/>
            <a:chExt cx="2538162" cy="2201924"/>
          </a:xfrm>
        </p:grpSpPr>
        <p:sp>
          <p:nvSpPr>
            <p:cNvPr id="68" name="Oval 67"/>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69" name="Oval 68"/>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70" name="Oval 69"/>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71" name="Oval 70"/>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72" name="Straight Arrow Connector 71"/>
            <p:cNvCxnSpPr>
              <a:stCxn id="68" idx="4"/>
              <a:endCxn id="71"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1" idx="1"/>
              <a:endCxn id="68"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8" idx="4"/>
              <a:endCxn id="70"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71"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3"/>
              <a:endCxn id="70"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6"/>
              <a:endCxn id="69"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9" idx="5"/>
              <a:endCxn id="71"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1" idx="0"/>
              <a:endCxn id="69"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81" name="TextBox 80"/>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82" name="TextBox 81"/>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83" name="TextBox 82"/>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84" name="TextBox 83"/>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85" name="TextBox 84"/>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86" name="TextBox 85"/>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87" name="TextBox 86"/>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Tree>
    <p:extLst>
      <p:ext uri="{BB962C8B-B14F-4D97-AF65-F5344CB8AC3E}">
        <p14:creationId xmlns:p14="http://schemas.microsoft.com/office/powerpoint/2010/main" val="95617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ext uri="{D42A27DB-BD31-4B8C-83A1-F6EECF244321}">
                <p14:modId xmlns:p14="http://schemas.microsoft.com/office/powerpoint/2010/main" val="774755485"/>
              </p:ext>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graphicFrame>
        <p:nvGraphicFramePr>
          <p:cNvPr id="44" name="Table 43"/>
          <p:cNvGraphicFramePr>
            <a:graphicFrameLocks noGrp="1"/>
          </p:cNvGraphicFramePr>
          <p:nvPr>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extLst>
                  <a:ext uri="{0D108BD9-81ED-4DB2-BD59-A6C34878D82A}">
                    <a16:rowId xmlns:a16="http://schemas.microsoft.com/office/drawing/2014/main" val="10000"/>
                  </a:ext>
                </a:extLst>
              </a:tr>
            </a:tbl>
          </a:graphicData>
        </a:graphic>
      </p:graphicFrame>
      <p:grpSp>
        <p:nvGrpSpPr>
          <p:cNvPr id="45" name="Group 44"/>
          <p:cNvGrpSpPr/>
          <p:nvPr/>
        </p:nvGrpSpPr>
        <p:grpSpPr>
          <a:xfrm>
            <a:off x="8240468" y="4664850"/>
            <a:ext cx="483177" cy="462007"/>
            <a:chOff x="7629899" y="2305368"/>
            <a:chExt cx="483177" cy="462007"/>
          </a:xfrm>
        </p:grpSpPr>
        <p:sp>
          <p:nvSpPr>
            <p:cNvPr id="46" name="Oval 4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graphicFrame>
        <p:nvGraphicFramePr>
          <p:cNvPr id="48" name="Table 47"/>
          <p:cNvGraphicFramePr>
            <a:graphicFrameLocks noGrp="1"/>
          </p:cNvGraphicFramePr>
          <p:nvPr>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49" name="Group 48"/>
          <p:cNvGrpSpPr/>
          <p:nvPr/>
        </p:nvGrpSpPr>
        <p:grpSpPr>
          <a:xfrm>
            <a:off x="8240468" y="5211380"/>
            <a:ext cx="483177" cy="462007"/>
            <a:chOff x="7629899" y="2305368"/>
            <a:chExt cx="483177" cy="462007"/>
          </a:xfrm>
        </p:grpSpPr>
        <p:sp>
          <p:nvSpPr>
            <p:cNvPr id="50" name="Oval 49"/>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9</a:t>
              </a:r>
              <a:r>
                <a:rPr lang="en-US" sz="1600" b="1" dirty="0" smtClean="0">
                  <a:solidFill>
                    <a:schemeClr val="bg1"/>
                  </a:solidFill>
                </a:rPr>
                <a:t>.5</a:t>
              </a:r>
              <a:endParaRPr lang="en-US" sz="1600" b="1" dirty="0">
                <a:solidFill>
                  <a:schemeClr val="bg1"/>
                </a:solidFill>
              </a:endParaRPr>
            </a:p>
          </p:txBody>
        </p:sp>
      </p:grpSp>
      <p:graphicFrame>
        <p:nvGraphicFramePr>
          <p:cNvPr id="52" name="Table 51"/>
          <p:cNvGraphicFramePr>
            <a:graphicFrameLocks noGrp="1"/>
          </p:cNvGraphicFramePr>
          <p:nvPr>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54" name="Oval 53"/>
          <p:cNvSpPr/>
          <p:nvPr/>
        </p:nvSpPr>
        <p:spPr>
          <a:xfrm>
            <a:off x="8240468" y="5757910"/>
            <a:ext cx="483177" cy="462007"/>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8258278" y="5817463"/>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aphicFrame>
        <p:nvGraphicFramePr>
          <p:cNvPr id="56" name="Table 55"/>
          <p:cNvGraphicFramePr>
            <a:graphicFrameLocks noGrp="1"/>
          </p:cNvGraphicFramePr>
          <p:nvPr>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extLst>
                  <a:ext uri="{0D108BD9-81ED-4DB2-BD59-A6C34878D82A}">
                    <a16:rowId xmlns:a16="http://schemas.microsoft.com/office/drawing/2014/main" val="10000"/>
                  </a:ext>
                </a:extLst>
              </a:tr>
            </a:tbl>
          </a:graphicData>
        </a:graphic>
      </p:graphicFrame>
      <p:grpSp>
        <p:nvGrpSpPr>
          <p:cNvPr id="57" name="Group 56"/>
          <p:cNvGrpSpPr/>
          <p:nvPr/>
        </p:nvGrpSpPr>
        <p:grpSpPr>
          <a:xfrm>
            <a:off x="8240468" y="6304441"/>
            <a:ext cx="483177" cy="462007"/>
            <a:chOff x="7629899" y="2305368"/>
            <a:chExt cx="483177" cy="462007"/>
          </a:xfrm>
        </p:grpSpPr>
        <p:sp>
          <p:nvSpPr>
            <p:cNvPr id="58" name="Oval 5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cxnSp>
        <p:nvCxnSpPr>
          <p:cNvPr id="5" name="Straight Connector 4"/>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1" name="Table 60"/>
          <p:cNvGraphicFramePr>
            <a:graphicFrameLocks noGrp="1"/>
          </p:cNvGraphicFramePr>
          <p:nvPr>
            <p:extLst>
              <p:ext uri="{D42A27DB-BD31-4B8C-83A1-F6EECF244321}">
                <p14:modId xmlns:p14="http://schemas.microsoft.com/office/powerpoint/2010/main" val="1662629365"/>
              </p:ext>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extLst>
                  <a:ext uri="{0D108BD9-81ED-4DB2-BD59-A6C34878D82A}">
                    <a16:rowId xmlns:a16="http://schemas.microsoft.com/office/drawing/2014/main" val="10002"/>
                  </a:ext>
                </a:extLst>
              </a:tr>
            </a:tbl>
          </a:graphicData>
        </a:graphic>
      </p:graphicFrame>
      <p:graphicFrame>
        <p:nvGraphicFramePr>
          <p:cNvPr id="62" name="Table 61"/>
          <p:cNvGraphicFramePr>
            <a:graphicFrameLocks noGrp="1"/>
          </p:cNvGraphicFramePr>
          <p:nvPr>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AB</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3" name="Table 62"/>
          <p:cNvGraphicFramePr>
            <a:graphicFrameLocks noGrp="1"/>
          </p:cNvGraphicFramePr>
          <p:nvPr>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BC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4" name="Table 63"/>
          <p:cNvGraphicFramePr>
            <a:graphicFrameLocks noGrp="1"/>
          </p:cNvGraphicFramePr>
          <p:nvPr>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CD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5" name="Table 64"/>
          <p:cNvGraphicFramePr>
            <a:graphicFrameLocks noGrp="1"/>
          </p:cNvGraphicFramePr>
          <p:nvPr>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DA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2897891645"/>
              </p:ext>
            </p:extLst>
          </p:nvPr>
        </p:nvGraphicFramePr>
        <p:xfrm>
          <a:off x="5650573" y="23439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7" name="Group 66"/>
          <p:cNvGrpSpPr/>
          <p:nvPr/>
        </p:nvGrpSpPr>
        <p:grpSpPr>
          <a:xfrm>
            <a:off x="8240468" y="2314483"/>
            <a:ext cx="483177" cy="462007"/>
            <a:chOff x="7629899" y="2305368"/>
            <a:chExt cx="483177" cy="462007"/>
          </a:xfrm>
        </p:grpSpPr>
        <p:sp>
          <p:nvSpPr>
            <p:cNvPr id="68" name="Oval 6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cxnSp>
        <p:nvCxnSpPr>
          <p:cNvPr id="70" name="Elbow Connector 69"/>
          <p:cNvCxnSpPr/>
          <p:nvPr/>
        </p:nvCxnSpPr>
        <p:spPr>
          <a:xfrm flipV="1">
            <a:off x="8723645" y="2545487"/>
            <a:ext cx="12700" cy="3443427"/>
          </a:xfrm>
          <a:prstGeom prst="bentConnector3">
            <a:avLst>
              <a:gd name="adj1" fmla="val 1800000"/>
            </a:avLst>
          </a:prstGeom>
          <a:ln>
            <a:prstDash val="dash"/>
            <a:tailEnd type="triangle" w="med" len="med"/>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531971" y="1880549"/>
            <a:ext cx="2538162" cy="2201924"/>
            <a:chOff x="5961816" y="934489"/>
            <a:chExt cx="2538162" cy="2201924"/>
          </a:xfrm>
        </p:grpSpPr>
        <p:sp>
          <p:nvSpPr>
            <p:cNvPr id="72" name="Oval 71"/>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3" name="Oval 72"/>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74" name="Oval 73"/>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75" name="Oval 74"/>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76" name="Straight Arrow Connector 75"/>
            <p:cNvCxnSpPr>
              <a:stCxn id="72" idx="4"/>
              <a:endCxn id="75"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5" idx="1"/>
              <a:endCxn id="72"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4"/>
              <a:endCxn id="74"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5"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3"/>
              <a:endCxn id="74"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2" idx="6"/>
              <a:endCxn id="73"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3" idx="5"/>
              <a:endCxn id="75"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5" idx="0"/>
              <a:endCxn id="73"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85" name="TextBox 84"/>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86" name="TextBox 85"/>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87" name="TextBox 86"/>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88" name="TextBox 87"/>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89" name="TextBox 88"/>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90" name="TextBox 89"/>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91" name="TextBox 90"/>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Tree>
    <p:extLst>
      <p:ext uri="{BB962C8B-B14F-4D97-AF65-F5344CB8AC3E}">
        <p14:creationId xmlns:p14="http://schemas.microsoft.com/office/powerpoint/2010/main" val="2900799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Metaheuristics…</a:t>
            </a:r>
          </a:p>
          <a:p>
            <a:pPr lvl="1"/>
            <a:r>
              <a:rPr lang="en-US" dirty="0" smtClean="0"/>
              <a:t>…can address both discrete- and continuous-domain optimization problems</a:t>
            </a:r>
          </a:p>
          <a:p>
            <a:pPr lvl="1"/>
            <a:r>
              <a:rPr lang="en-US" dirty="0" smtClean="0"/>
              <a:t>…are strategies </a:t>
            </a:r>
            <a:r>
              <a:rPr lang="en-US" dirty="0"/>
              <a:t>that “guide” the search </a:t>
            </a:r>
            <a:r>
              <a:rPr lang="en-US" dirty="0" smtClean="0"/>
              <a:t>process</a:t>
            </a:r>
            <a:endParaRPr lang="en-US" dirty="0"/>
          </a:p>
          <a:p>
            <a:pPr lvl="1"/>
            <a:r>
              <a:rPr lang="en-US" dirty="0" smtClean="0"/>
              <a:t>…range </a:t>
            </a:r>
            <a:r>
              <a:rPr lang="en-US" dirty="0"/>
              <a:t>from simple local search procedures to complex </a:t>
            </a:r>
            <a:r>
              <a:rPr lang="en-US" dirty="0" smtClean="0"/>
              <a:t>adaptive learning processes</a:t>
            </a:r>
            <a:endParaRPr lang="en-US" dirty="0"/>
          </a:p>
        </p:txBody>
      </p:sp>
    </p:spTree>
    <p:extLst>
      <p:ext uri="{BB962C8B-B14F-4D97-AF65-F5344CB8AC3E}">
        <p14:creationId xmlns:p14="http://schemas.microsoft.com/office/powerpoint/2010/main" val="127731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graphicFrame>
        <p:nvGraphicFramePr>
          <p:cNvPr id="44" name="Table 43"/>
          <p:cNvGraphicFramePr>
            <a:graphicFrameLocks noGrp="1"/>
          </p:cNvGraphicFramePr>
          <p:nvPr>
            <p:extLst>
              <p:ext uri="{D42A27DB-BD31-4B8C-83A1-F6EECF244321}">
                <p14:modId xmlns:p14="http://schemas.microsoft.com/office/powerpoint/2010/main" val="3795249664"/>
              </p:ext>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0"/>
                  </a:ext>
                </a:extLst>
              </a:tr>
            </a:tbl>
          </a:graphicData>
        </a:graphic>
      </p:graphicFrame>
      <p:grpSp>
        <p:nvGrpSpPr>
          <p:cNvPr id="45" name="Group 44"/>
          <p:cNvGrpSpPr/>
          <p:nvPr/>
        </p:nvGrpSpPr>
        <p:grpSpPr>
          <a:xfrm>
            <a:off x="8240468" y="4664850"/>
            <a:ext cx="483177" cy="462007"/>
            <a:chOff x="7629899" y="2305368"/>
            <a:chExt cx="483177" cy="462007"/>
          </a:xfrm>
        </p:grpSpPr>
        <p:sp>
          <p:nvSpPr>
            <p:cNvPr id="46" name="Oval 4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7647709" y="2364921"/>
              <a:ext cx="184731" cy="338554"/>
            </a:xfrm>
            <a:prstGeom prst="rect">
              <a:avLst/>
            </a:prstGeom>
            <a:noFill/>
          </p:spPr>
          <p:txBody>
            <a:bodyPr wrap="none" rtlCol="0">
              <a:spAutoFit/>
            </a:bodyPr>
            <a:lstStyle/>
            <a:p>
              <a:endParaRPr lang="en-US" sz="1600" b="1" dirty="0">
                <a:solidFill>
                  <a:schemeClr val="bg1"/>
                </a:solidFill>
              </a:endParaRPr>
            </a:p>
          </p:txBody>
        </p:sp>
      </p:grpSp>
      <p:graphicFrame>
        <p:nvGraphicFramePr>
          <p:cNvPr id="48" name="Table 47"/>
          <p:cNvGraphicFramePr>
            <a:graphicFrameLocks noGrp="1"/>
          </p:cNvGraphicFramePr>
          <p:nvPr>
            <p:extLst>
              <p:ext uri="{D42A27DB-BD31-4B8C-83A1-F6EECF244321}">
                <p14:modId xmlns:p14="http://schemas.microsoft.com/office/powerpoint/2010/main" val="1530172166"/>
              </p:ext>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0"/>
                  </a:ext>
                </a:extLst>
              </a:tr>
            </a:tbl>
          </a:graphicData>
        </a:graphic>
      </p:graphicFrame>
      <p:grpSp>
        <p:nvGrpSpPr>
          <p:cNvPr id="49" name="Group 48"/>
          <p:cNvGrpSpPr/>
          <p:nvPr/>
        </p:nvGrpSpPr>
        <p:grpSpPr>
          <a:xfrm>
            <a:off x="8240468" y="5211380"/>
            <a:ext cx="483177" cy="462007"/>
            <a:chOff x="7629899" y="2305368"/>
            <a:chExt cx="483177" cy="462007"/>
          </a:xfrm>
        </p:grpSpPr>
        <p:sp>
          <p:nvSpPr>
            <p:cNvPr id="50" name="Oval 49"/>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7647709" y="2364921"/>
              <a:ext cx="184731" cy="338554"/>
            </a:xfrm>
            <a:prstGeom prst="rect">
              <a:avLst/>
            </a:prstGeom>
            <a:noFill/>
          </p:spPr>
          <p:txBody>
            <a:bodyPr wrap="none" rtlCol="0">
              <a:spAutoFit/>
            </a:bodyPr>
            <a:lstStyle/>
            <a:p>
              <a:endParaRPr lang="en-US" sz="1600" b="1" dirty="0">
                <a:solidFill>
                  <a:schemeClr val="bg1"/>
                </a:solidFill>
              </a:endParaRPr>
            </a:p>
          </p:txBody>
        </p:sp>
      </p:grpSp>
      <p:graphicFrame>
        <p:nvGraphicFramePr>
          <p:cNvPr id="52" name="Table 51"/>
          <p:cNvGraphicFramePr>
            <a:graphicFrameLocks noGrp="1"/>
          </p:cNvGraphicFramePr>
          <p:nvPr>
            <p:extLst>
              <p:ext uri="{D42A27DB-BD31-4B8C-83A1-F6EECF244321}">
                <p14:modId xmlns:p14="http://schemas.microsoft.com/office/powerpoint/2010/main" val="3315593877"/>
              </p:ext>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69664985"/>
              </p:ext>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0"/>
                  </a:ext>
                </a:extLst>
              </a:tr>
            </a:tbl>
          </a:graphicData>
        </a:graphic>
      </p:graphicFrame>
      <p:grpSp>
        <p:nvGrpSpPr>
          <p:cNvPr id="57" name="Group 56"/>
          <p:cNvGrpSpPr/>
          <p:nvPr/>
        </p:nvGrpSpPr>
        <p:grpSpPr>
          <a:xfrm>
            <a:off x="8240468" y="6304441"/>
            <a:ext cx="483177" cy="462007"/>
            <a:chOff x="7629899" y="2305368"/>
            <a:chExt cx="483177" cy="462007"/>
          </a:xfrm>
        </p:grpSpPr>
        <p:sp>
          <p:nvSpPr>
            <p:cNvPr id="58" name="Oval 5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7647709" y="2364921"/>
              <a:ext cx="184731" cy="338554"/>
            </a:xfrm>
            <a:prstGeom prst="rect">
              <a:avLst/>
            </a:prstGeom>
            <a:noFill/>
          </p:spPr>
          <p:txBody>
            <a:bodyPr wrap="none" rtlCol="0">
              <a:spAutoFit/>
            </a:bodyPr>
            <a:lstStyle/>
            <a:p>
              <a:endParaRPr lang="en-US" sz="1600" b="1" dirty="0">
                <a:solidFill>
                  <a:schemeClr val="bg1"/>
                </a:solidFill>
              </a:endParaRPr>
            </a:p>
          </p:txBody>
        </p:sp>
      </p:grpSp>
      <p:cxnSp>
        <p:nvCxnSpPr>
          <p:cNvPr id="5" name="Straight Connector 4"/>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1" name="Table 60"/>
          <p:cNvGraphicFramePr>
            <a:graphicFrameLocks noGrp="1"/>
          </p:cNvGraphicFramePr>
          <p:nvPr>
            <p:extLst>
              <p:ext uri="{D42A27DB-BD31-4B8C-83A1-F6EECF244321}">
                <p14:modId xmlns:p14="http://schemas.microsoft.com/office/powerpoint/2010/main" val="3885951499"/>
              </p:ext>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r>
                        <a:rPr lang="en-US" dirty="0" smtClean="0"/>
                        <a:t>CD</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extLst>
                  <a:ext uri="{0D108BD9-81ED-4DB2-BD59-A6C34878D82A}">
                    <a16:rowId xmlns:a16="http://schemas.microsoft.com/office/drawing/2014/main" val="10002"/>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1789750060"/>
              </p:ext>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3075009754"/>
              </p:ext>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3583080217"/>
              </p:ext>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4191442241"/>
              </p:ext>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6" name="Table 65"/>
          <p:cNvGraphicFramePr>
            <a:graphicFrameLocks noGrp="1"/>
          </p:cNvGraphicFramePr>
          <p:nvPr>
            <p:extLst/>
          </p:nvPr>
        </p:nvGraphicFramePr>
        <p:xfrm>
          <a:off x="5650573" y="23439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7" name="Group 66"/>
          <p:cNvGrpSpPr/>
          <p:nvPr/>
        </p:nvGrpSpPr>
        <p:grpSpPr>
          <a:xfrm>
            <a:off x="8240468" y="2314483"/>
            <a:ext cx="483177" cy="462007"/>
            <a:chOff x="7629899" y="2305368"/>
            <a:chExt cx="483177" cy="462007"/>
          </a:xfrm>
        </p:grpSpPr>
        <p:sp>
          <p:nvSpPr>
            <p:cNvPr id="68" name="Oval 6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pSp>
        <p:nvGrpSpPr>
          <p:cNvPr id="70" name="Group 69"/>
          <p:cNvGrpSpPr/>
          <p:nvPr/>
        </p:nvGrpSpPr>
        <p:grpSpPr>
          <a:xfrm>
            <a:off x="8240468" y="5757752"/>
            <a:ext cx="483177" cy="462007"/>
            <a:chOff x="7629899" y="2305368"/>
            <a:chExt cx="483177" cy="462007"/>
          </a:xfrm>
        </p:grpSpPr>
        <p:sp>
          <p:nvSpPr>
            <p:cNvPr id="71" name="Oval 70"/>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7647709" y="2364921"/>
              <a:ext cx="184731" cy="338554"/>
            </a:xfrm>
            <a:prstGeom prst="rect">
              <a:avLst/>
            </a:prstGeom>
            <a:noFill/>
          </p:spPr>
          <p:txBody>
            <a:bodyPr wrap="none" rtlCol="0">
              <a:spAutoFit/>
            </a:bodyPr>
            <a:lstStyle/>
            <a:p>
              <a:endParaRPr lang="en-US" sz="1600" b="1" dirty="0">
                <a:solidFill>
                  <a:schemeClr val="bg1"/>
                </a:solidFill>
              </a:endParaRPr>
            </a:p>
          </p:txBody>
        </p:sp>
      </p:grpSp>
      <p:grpSp>
        <p:nvGrpSpPr>
          <p:cNvPr id="73" name="Group 72"/>
          <p:cNvGrpSpPr/>
          <p:nvPr/>
        </p:nvGrpSpPr>
        <p:grpSpPr>
          <a:xfrm>
            <a:off x="531971" y="1880549"/>
            <a:ext cx="2538162" cy="2201924"/>
            <a:chOff x="5961816" y="934489"/>
            <a:chExt cx="2538162" cy="2201924"/>
          </a:xfrm>
        </p:grpSpPr>
        <p:sp>
          <p:nvSpPr>
            <p:cNvPr id="74" name="Oval 73"/>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5" name="Oval 74"/>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76" name="Oval 75"/>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77" name="Oval 76"/>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78" name="Straight Arrow Connector 77"/>
            <p:cNvCxnSpPr>
              <a:stCxn id="74" idx="4"/>
              <a:endCxn id="77"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7" idx="1"/>
              <a:endCxn id="74"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4" idx="4"/>
              <a:endCxn id="76"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7"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3"/>
              <a:endCxn id="76"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6"/>
              <a:endCxn id="75"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5" idx="5"/>
              <a:endCxn id="77"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7" idx="0"/>
              <a:endCxn id="75"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87" name="TextBox 86"/>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88" name="TextBox 87"/>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89" name="TextBox 88"/>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90" name="TextBox 89"/>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91" name="TextBox 90"/>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92" name="TextBox 91"/>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93" name="TextBox 92"/>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Tree>
    <p:extLst>
      <p:ext uri="{BB962C8B-B14F-4D97-AF65-F5344CB8AC3E}">
        <p14:creationId xmlns:p14="http://schemas.microsoft.com/office/powerpoint/2010/main" val="141782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grpSp>
        <p:nvGrpSpPr>
          <p:cNvPr id="4" name="Group 3"/>
          <p:cNvGrpSpPr/>
          <p:nvPr/>
        </p:nvGrpSpPr>
        <p:grpSpPr>
          <a:xfrm>
            <a:off x="531971" y="1880549"/>
            <a:ext cx="2538162" cy="2201924"/>
            <a:chOff x="5961816" y="934489"/>
            <a:chExt cx="2538162" cy="2201924"/>
          </a:xfrm>
        </p:grpSpPr>
        <p:sp>
          <p:nvSpPr>
            <p:cNvPr id="6" name="Oval 5"/>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 name="Oval 6"/>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8" name="Oval 7"/>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9" name="Oval 8"/>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10" name="Straight Arrow Connector 9"/>
            <p:cNvCxnSpPr>
              <a:stCxn id="6" idx="4"/>
              <a:endCxn id="9"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7"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19" name="TextBox 18"/>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20" name="TextBox 19"/>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21" name="TextBox 20"/>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22" name="TextBox 21"/>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23" name="TextBox 22"/>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24" name="TextBox 23"/>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25" name="TextBox 24"/>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1" name="Table 60"/>
          <p:cNvGraphicFramePr>
            <a:graphicFrameLocks noGrp="1"/>
          </p:cNvGraphicFramePr>
          <p:nvPr>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r>
                        <a:rPr lang="en-US" dirty="0" smtClean="0"/>
                        <a:t>CD</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extLst>
                  <a:ext uri="{0D108BD9-81ED-4DB2-BD59-A6C34878D82A}">
                    <a16:rowId xmlns:a16="http://schemas.microsoft.com/office/drawing/2014/main" val="10002"/>
                  </a:ext>
                </a:extLst>
              </a:tr>
            </a:tbl>
          </a:graphicData>
        </a:graphic>
      </p:graphicFrame>
      <p:graphicFrame>
        <p:nvGraphicFramePr>
          <p:cNvPr id="66" name="Table 65"/>
          <p:cNvGraphicFramePr>
            <a:graphicFrameLocks noGrp="1"/>
          </p:cNvGraphicFramePr>
          <p:nvPr>
            <p:extLst/>
          </p:nvPr>
        </p:nvGraphicFramePr>
        <p:xfrm>
          <a:off x="5650573" y="23439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7" name="Group 66"/>
          <p:cNvGrpSpPr/>
          <p:nvPr/>
        </p:nvGrpSpPr>
        <p:grpSpPr>
          <a:xfrm>
            <a:off x="8240468" y="2314483"/>
            <a:ext cx="483177" cy="462007"/>
            <a:chOff x="7629899" y="2305368"/>
            <a:chExt cx="483177" cy="462007"/>
          </a:xfrm>
        </p:grpSpPr>
        <p:sp>
          <p:nvSpPr>
            <p:cNvPr id="68" name="Oval 6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aphicFrame>
        <p:nvGraphicFramePr>
          <p:cNvPr id="73" name="Table 72"/>
          <p:cNvGraphicFramePr>
            <a:graphicFrameLocks noGrp="1"/>
          </p:cNvGraphicFramePr>
          <p:nvPr>
            <p:extLst>
              <p:ext uri="{D42A27DB-BD31-4B8C-83A1-F6EECF244321}">
                <p14:modId xmlns:p14="http://schemas.microsoft.com/office/powerpoint/2010/main" val="1670013441"/>
              </p:ext>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74" name="Group 73"/>
          <p:cNvGrpSpPr/>
          <p:nvPr/>
        </p:nvGrpSpPr>
        <p:grpSpPr>
          <a:xfrm>
            <a:off x="8240468" y="4664850"/>
            <a:ext cx="483177" cy="462007"/>
            <a:chOff x="7629899" y="2305368"/>
            <a:chExt cx="483177" cy="462007"/>
          </a:xfrm>
        </p:grpSpPr>
        <p:sp>
          <p:nvSpPr>
            <p:cNvPr id="75" name="Oval 74"/>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graphicFrame>
        <p:nvGraphicFramePr>
          <p:cNvPr id="77" name="Table 76"/>
          <p:cNvGraphicFramePr>
            <a:graphicFrameLocks noGrp="1"/>
          </p:cNvGraphicFramePr>
          <p:nvPr>
            <p:extLst>
              <p:ext uri="{D42A27DB-BD31-4B8C-83A1-F6EECF244321}">
                <p14:modId xmlns:p14="http://schemas.microsoft.com/office/powerpoint/2010/main" val="3130522003"/>
              </p:ext>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78" name="Group 77"/>
          <p:cNvGrpSpPr/>
          <p:nvPr/>
        </p:nvGrpSpPr>
        <p:grpSpPr>
          <a:xfrm>
            <a:off x="8240468" y="5211380"/>
            <a:ext cx="483177" cy="462007"/>
            <a:chOff x="7629899" y="2305368"/>
            <a:chExt cx="483177" cy="462007"/>
          </a:xfrm>
        </p:grpSpPr>
        <p:sp>
          <p:nvSpPr>
            <p:cNvPr id="79" name="Oval 78"/>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graphicFrame>
        <p:nvGraphicFramePr>
          <p:cNvPr id="81" name="Table 80"/>
          <p:cNvGraphicFramePr>
            <a:graphicFrameLocks noGrp="1"/>
          </p:cNvGraphicFramePr>
          <p:nvPr>
            <p:extLst>
              <p:ext uri="{D42A27DB-BD31-4B8C-83A1-F6EECF244321}">
                <p14:modId xmlns:p14="http://schemas.microsoft.com/office/powerpoint/2010/main" val="154796174"/>
              </p:ext>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extLst>
              <p:ext uri="{D42A27DB-BD31-4B8C-83A1-F6EECF244321}">
                <p14:modId xmlns:p14="http://schemas.microsoft.com/office/powerpoint/2010/main" val="939250026"/>
              </p:ext>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pSp>
        <p:nvGrpSpPr>
          <p:cNvPr id="85" name="Group 84"/>
          <p:cNvGrpSpPr/>
          <p:nvPr/>
        </p:nvGrpSpPr>
        <p:grpSpPr>
          <a:xfrm>
            <a:off x="8240468" y="6304441"/>
            <a:ext cx="483177" cy="462007"/>
            <a:chOff x="7629899" y="2305368"/>
            <a:chExt cx="483177" cy="462007"/>
          </a:xfrm>
        </p:grpSpPr>
        <p:sp>
          <p:nvSpPr>
            <p:cNvPr id="86" name="Oval 8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9</a:t>
              </a:r>
              <a:r>
                <a:rPr lang="en-US" sz="1600" b="1" dirty="0" smtClean="0">
                  <a:solidFill>
                    <a:schemeClr val="bg1"/>
                  </a:solidFill>
                </a:rPr>
                <a:t>.5</a:t>
              </a:r>
              <a:endParaRPr lang="en-US" sz="1600" b="1" dirty="0">
                <a:solidFill>
                  <a:schemeClr val="bg1"/>
                </a:solidFill>
              </a:endParaRPr>
            </a:p>
          </p:txBody>
        </p:sp>
      </p:grpSp>
      <p:cxnSp>
        <p:nvCxnSpPr>
          <p:cNvPr id="88" name="Straight Connector 87"/>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9" name="Table 88"/>
          <p:cNvGraphicFramePr>
            <a:graphicFrameLocks noGrp="1"/>
          </p:cNvGraphicFramePr>
          <p:nvPr>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AB</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4037598934"/>
              </p:ext>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BD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73965360"/>
              </p:ext>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DC</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92" name="Table 91"/>
          <p:cNvGraphicFramePr>
            <a:graphicFrameLocks noGrp="1"/>
          </p:cNvGraphicFramePr>
          <p:nvPr>
            <p:extLst>
              <p:ext uri="{D42A27DB-BD31-4B8C-83A1-F6EECF244321}">
                <p14:modId xmlns:p14="http://schemas.microsoft.com/office/powerpoint/2010/main" val="1399168261"/>
              </p:ext>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CA</a:t>
                      </a:r>
                      <a:endParaRPr lang="en-US" dirty="0"/>
                    </a:p>
                  </a:txBody>
                  <a:tcPr anchor="ctr"/>
                </a:tc>
                <a:extLst>
                  <a:ext uri="{0D108BD9-81ED-4DB2-BD59-A6C34878D82A}">
                    <a16:rowId xmlns:a16="http://schemas.microsoft.com/office/drawing/2014/main" val="10000"/>
                  </a:ext>
                </a:extLst>
              </a:tr>
            </a:tbl>
          </a:graphicData>
        </a:graphic>
      </p:graphicFrame>
      <p:grpSp>
        <p:nvGrpSpPr>
          <p:cNvPr id="93" name="Group 92"/>
          <p:cNvGrpSpPr/>
          <p:nvPr/>
        </p:nvGrpSpPr>
        <p:grpSpPr>
          <a:xfrm>
            <a:off x="8240468" y="5757910"/>
            <a:ext cx="483177" cy="462007"/>
            <a:chOff x="7629899" y="2305368"/>
            <a:chExt cx="483177" cy="462007"/>
          </a:xfrm>
        </p:grpSpPr>
        <p:sp>
          <p:nvSpPr>
            <p:cNvPr id="94" name="Oval 93"/>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spTree>
    <p:extLst>
      <p:ext uri="{BB962C8B-B14F-4D97-AF65-F5344CB8AC3E}">
        <p14:creationId xmlns:p14="http://schemas.microsoft.com/office/powerpoint/2010/main" val="2531956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grpSp>
        <p:nvGrpSpPr>
          <p:cNvPr id="4" name="Group 3"/>
          <p:cNvGrpSpPr/>
          <p:nvPr/>
        </p:nvGrpSpPr>
        <p:grpSpPr>
          <a:xfrm>
            <a:off x="531971" y="1880549"/>
            <a:ext cx="2538162" cy="2201924"/>
            <a:chOff x="5961816" y="934489"/>
            <a:chExt cx="2538162" cy="2201924"/>
          </a:xfrm>
        </p:grpSpPr>
        <p:sp>
          <p:nvSpPr>
            <p:cNvPr id="6" name="Oval 5"/>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 name="Oval 6"/>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8" name="Oval 7"/>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9" name="Oval 8"/>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10" name="Straight Arrow Connector 9"/>
            <p:cNvCxnSpPr>
              <a:stCxn id="6" idx="4"/>
              <a:endCxn id="9"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7"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19" name="TextBox 18"/>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20" name="TextBox 19"/>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21" name="TextBox 20"/>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22" name="TextBox 21"/>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23" name="TextBox 22"/>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24" name="TextBox 23"/>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25" name="TextBox 24"/>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1" name="Table 60"/>
          <p:cNvGraphicFramePr>
            <a:graphicFrameLocks noGrp="1"/>
          </p:cNvGraphicFramePr>
          <p:nvPr>
            <p:extLst>
              <p:ext uri="{D42A27DB-BD31-4B8C-83A1-F6EECF244321}">
                <p14:modId xmlns:p14="http://schemas.microsoft.com/office/powerpoint/2010/main" val="698447257"/>
              </p:ext>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r>
                        <a:rPr lang="en-US" dirty="0" smtClean="0"/>
                        <a:t>BD</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CD</a:t>
                      </a: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extLst>
                  <a:ext uri="{0D108BD9-81ED-4DB2-BD59-A6C34878D82A}">
                    <a16:rowId xmlns:a16="http://schemas.microsoft.com/office/drawing/2014/main" val="10002"/>
                  </a:ext>
                </a:extLst>
              </a:tr>
            </a:tbl>
          </a:graphicData>
        </a:graphic>
      </p:graphicFrame>
      <p:graphicFrame>
        <p:nvGraphicFramePr>
          <p:cNvPr id="66" name="Table 65"/>
          <p:cNvGraphicFramePr>
            <a:graphicFrameLocks noGrp="1"/>
          </p:cNvGraphicFramePr>
          <p:nvPr>
            <p:extLst/>
          </p:nvPr>
        </p:nvGraphicFramePr>
        <p:xfrm>
          <a:off x="5650573" y="23439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7" name="Group 66"/>
          <p:cNvGrpSpPr/>
          <p:nvPr/>
        </p:nvGrpSpPr>
        <p:grpSpPr>
          <a:xfrm>
            <a:off x="8240468" y="2314483"/>
            <a:ext cx="483177" cy="462007"/>
            <a:chOff x="7629899" y="2305368"/>
            <a:chExt cx="483177" cy="462007"/>
          </a:xfrm>
        </p:grpSpPr>
        <p:sp>
          <p:nvSpPr>
            <p:cNvPr id="68" name="Oval 6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aphicFrame>
        <p:nvGraphicFramePr>
          <p:cNvPr id="73" name="Table 72"/>
          <p:cNvGraphicFramePr>
            <a:graphicFrameLocks noGrp="1"/>
          </p:cNvGraphicFramePr>
          <p:nvPr>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74" name="Group 73"/>
          <p:cNvGrpSpPr/>
          <p:nvPr/>
        </p:nvGrpSpPr>
        <p:grpSpPr>
          <a:xfrm>
            <a:off x="8240468" y="4664850"/>
            <a:ext cx="483177" cy="462007"/>
            <a:chOff x="7629899" y="2305368"/>
            <a:chExt cx="483177" cy="462007"/>
          </a:xfrm>
        </p:grpSpPr>
        <p:sp>
          <p:nvSpPr>
            <p:cNvPr id="75" name="Oval 74"/>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graphicFrame>
        <p:nvGraphicFramePr>
          <p:cNvPr id="77" name="Table 76"/>
          <p:cNvGraphicFramePr>
            <a:graphicFrameLocks noGrp="1"/>
          </p:cNvGraphicFramePr>
          <p:nvPr>
            <p:extLst>
              <p:ext uri="{D42A27DB-BD31-4B8C-83A1-F6EECF244321}">
                <p14:modId xmlns:p14="http://schemas.microsoft.com/office/powerpoint/2010/main" val="3478642469"/>
              </p:ext>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78" name="Group 77"/>
          <p:cNvGrpSpPr/>
          <p:nvPr/>
        </p:nvGrpSpPr>
        <p:grpSpPr>
          <a:xfrm>
            <a:off x="8240468" y="5211380"/>
            <a:ext cx="483177" cy="462007"/>
            <a:chOff x="7629899" y="2305368"/>
            <a:chExt cx="483177" cy="462007"/>
          </a:xfrm>
        </p:grpSpPr>
        <p:sp>
          <p:nvSpPr>
            <p:cNvPr id="79" name="Oval 78"/>
            <p:cNvSpPr/>
            <p:nvPr/>
          </p:nvSpPr>
          <p:spPr>
            <a:xfrm>
              <a:off x="7629899" y="2305368"/>
              <a:ext cx="483177" cy="462007"/>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graphicFrame>
        <p:nvGraphicFramePr>
          <p:cNvPr id="81" name="Table 80"/>
          <p:cNvGraphicFramePr>
            <a:graphicFrameLocks noGrp="1"/>
          </p:cNvGraphicFramePr>
          <p:nvPr>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pSp>
        <p:nvGrpSpPr>
          <p:cNvPr id="85" name="Group 84"/>
          <p:cNvGrpSpPr/>
          <p:nvPr/>
        </p:nvGrpSpPr>
        <p:grpSpPr>
          <a:xfrm>
            <a:off x="8240468" y="6304441"/>
            <a:ext cx="483177" cy="462007"/>
            <a:chOff x="7629899" y="2305368"/>
            <a:chExt cx="483177" cy="462007"/>
          </a:xfrm>
        </p:grpSpPr>
        <p:sp>
          <p:nvSpPr>
            <p:cNvPr id="86" name="Oval 8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9</a:t>
              </a:r>
              <a:r>
                <a:rPr lang="en-US" sz="1600" b="1" dirty="0" smtClean="0">
                  <a:solidFill>
                    <a:schemeClr val="bg1"/>
                  </a:solidFill>
                </a:rPr>
                <a:t>.5</a:t>
              </a:r>
              <a:endParaRPr lang="en-US" sz="1600" b="1" dirty="0">
                <a:solidFill>
                  <a:schemeClr val="bg1"/>
                </a:solidFill>
              </a:endParaRPr>
            </a:p>
          </p:txBody>
        </p:sp>
      </p:grpSp>
      <p:cxnSp>
        <p:nvCxnSpPr>
          <p:cNvPr id="88" name="Straight Connector 87"/>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9" name="Table 88"/>
          <p:cNvGraphicFramePr>
            <a:graphicFrameLocks noGrp="1"/>
          </p:cNvGraphicFramePr>
          <p:nvPr>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AB</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0" name="Table 89"/>
          <p:cNvGraphicFramePr>
            <a:graphicFrameLocks noGrp="1"/>
          </p:cNvGraphicFramePr>
          <p:nvPr>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BD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3155205364"/>
              </p:ext>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DC</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92" name="Table 91"/>
          <p:cNvGraphicFramePr>
            <a:graphicFrameLocks noGrp="1"/>
          </p:cNvGraphicFramePr>
          <p:nvPr>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CA</a:t>
                      </a:r>
                      <a:endParaRPr lang="en-US" dirty="0"/>
                    </a:p>
                  </a:txBody>
                  <a:tcPr anchor="ctr"/>
                </a:tc>
                <a:extLst>
                  <a:ext uri="{0D108BD9-81ED-4DB2-BD59-A6C34878D82A}">
                    <a16:rowId xmlns:a16="http://schemas.microsoft.com/office/drawing/2014/main" val="10000"/>
                  </a:ext>
                </a:extLst>
              </a:tr>
            </a:tbl>
          </a:graphicData>
        </a:graphic>
      </p:graphicFrame>
      <p:grpSp>
        <p:nvGrpSpPr>
          <p:cNvPr id="93" name="Group 92"/>
          <p:cNvGrpSpPr/>
          <p:nvPr/>
        </p:nvGrpSpPr>
        <p:grpSpPr>
          <a:xfrm>
            <a:off x="8240468" y="5757910"/>
            <a:ext cx="483177" cy="462007"/>
            <a:chOff x="7629899" y="2305368"/>
            <a:chExt cx="483177" cy="462007"/>
          </a:xfrm>
        </p:grpSpPr>
        <p:sp>
          <p:nvSpPr>
            <p:cNvPr id="94" name="Oval 93"/>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aphicFrame>
        <p:nvGraphicFramePr>
          <p:cNvPr id="62" name="Table 61"/>
          <p:cNvGraphicFramePr>
            <a:graphicFrameLocks noGrp="1"/>
          </p:cNvGraphicFramePr>
          <p:nvPr>
            <p:extLst>
              <p:ext uri="{D42A27DB-BD31-4B8C-83A1-F6EECF244321}">
                <p14:modId xmlns:p14="http://schemas.microsoft.com/office/powerpoint/2010/main" val="173376968"/>
              </p:ext>
            </p:extLst>
          </p:nvPr>
        </p:nvGraphicFramePr>
        <p:xfrm>
          <a:off x="5650573" y="2879374"/>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3" name="Group 62"/>
          <p:cNvGrpSpPr/>
          <p:nvPr/>
        </p:nvGrpSpPr>
        <p:grpSpPr>
          <a:xfrm>
            <a:off x="8240468" y="2849889"/>
            <a:ext cx="483177" cy="462007"/>
            <a:chOff x="7629899" y="2305368"/>
            <a:chExt cx="483177" cy="462007"/>
          </a:xfrm>
        </p:grpSpPr>
        <p:sp>
          <p:nvSpPr>
            <p:cNvPr id="64" name="Oval 63"/>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cxnSp>
        <p:nvCxnSpPr>
          <p:cNvPr id="70" name="Elbow Connector 69"/>
          <p:cNvCxnSpPr>
            <a:stCxn id="79" idx="6"/>
            <a:endCxn id="64" idx="6"/>
          </p:cNvCxnSpPr>
          <p:nvPr/>
        </p:nvCxnSpPr>
        <p:spPr>
          <a:xfrm flipV="1">
            <a:off x="8723645" y="3080893"/>
            <a:ext cx="12700" cy="2361491"/>
          </a:xfrm>
          <a:prstGeom prst="bentConnector3">
            <a:avLst>
              <a:gd name="adj1" fmla="val 2290906"/>
            </a:avLst>
          </a:prstGeom>
          <a:ln>
            <a:prstDash val="dash"/>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005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grpSp>
        <p:nvGrpSpPr>
          <p:cNvPr id="4" name="Group 3"/>
          <p:cNvGrpSpPr/>
          <p:nvPr/>
        </p:nvGrpSpPr>
        <p:grpSpPr>
          <a:xfrm>
            <a:off x="531971" y="1880549"/>
            <a:ext cx="2538162" cy="2201924"/>
            <a:chOff x="5961816" y="934489"/>
            <a:chExt cx="2538162" cy="2201924"/>
          </a:xfrm>
        </p:grpSpPr>
        <p:sp>
          <p:nvSpPr>
            <p:cNvPr id="6" name="Oval 5"/>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 name="Oval 6"/>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8" name="Oval 7"/>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9" name="Oval 8"/>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10" name="Straight Arrow Connector 9"/>
            <p:cNvCxnSpPr>
              <a:stCxn id="6" idx="4"/>
              <a:endCxn id="9"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7"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19" name="TextBox 18"/>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20" name="TextBox 19"/>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21" name="TextBox 20"/>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22" name="TextBox 21"/>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23" name="TextBox 22"/>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24" name="TextBox 23"/>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25" name="TextBox 24"/>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1" name="Table 60"/>
          <p:cNvGraphicFramePr>
            <a:graphicFrameLocks noGrp="1"/>
          </p:cNvGraphicFramePr>
          <p:nvPr>
            <p:extLst>
              <p:ext uri="{D42A27DB-BD31-4B8C-83A1-F6EECF244321}">
                <p14:modId xmlns:p14="http://schemas.microsoft.com/office/powerpoint/2010/main" val="4048825063"/>
              </p:ext>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r>
                        <a:rPr lang="en-US" dirty="0" smtClean="0"/>
                        <a:t>BD</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CD</a:t>
                      </a: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extLst>
                  <a:ext uri="{0D108BD9-81ED-4DB2-BD59-A6C34878D82A}">
                    <a16:rowId xmlns:a16="http://schemas.microsoft.com/office/drawing/2014/main" val="10002"/>
                  </a:ext>
                </a:extLst>
              </a:tr>
            </a:tbl>
          </a:graphicData>
        </a:graphic>
      </p:graphicFrame>
      <p:graphicFrame>
        <p:nvGraphicFramePr>
          <p:cNvPr id="66" name="Table 65"/>
          <p:cNvGraphicFramePr>
            <a:graphicFrameLocks noGrp="1"/>
          </p:cNvGraphicFramePr>
          <p:nvPr>
            <p:extLst/>
          </p:nvPr>
        </p:nvGraphicFramePr>
        <p:xfrm>
          <a:off x="5650573" y="23439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7" name="Group 66"/>
          <p:cNvGrpSpPr/>
          <p:nvPr/>
        </p:nvGrpSpPr>
        <p:grpSpPr>
          <a:xfrm>
            <a:off x="8240468" y="2314483"/>
            <a:ext cx="483177" cy="462007"/>
            <a:chOff x="7629899" y="2305368"/>
            <a:chExt cx="483177" cy="462007"/>
          </a:xfrm>
        </p:grpSpPr>
        <p:sp>
          <p:nvSpPr>
            <p:cNvPr id="68" name="Oval 6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aphicFrame>
        <p:nvGraphicFramePr>
          <p:cNvPr id="73" name="Table 72"/>
          <p:cNvGraphicFramePr>
            <a:graphicFrameLocks noGrp="1"/>
          </p:cNvGraphicFramePr>
          <p:nvPr>
            <p:extLst>
              <p:ext uri="{D42A27DB-BD31-4B8C-83A1-F6EECF244321}">
                <p14:modId xmlns:p14="http://schemas.microsoft.com/office/powerpoint/2010/main" val="2087810008"/>
              </p:ext>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4127605076"/>
              </p:ext>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1" name="Table 80"/>
          <p:cNvGraphicFramePr>
            <a:graphicFrameLocks noGrp="1"/>
          </p:cNvGraphicFramePr>
          <p:nvPr>
            <p:extLst>
              <p:ext uri="{D42A27DB-BD31-4B8C-83A1-F6EECF244321}">
                <p14:modId xmlns:p14="http://schemas.microsoft.com/office/powerpoint/2010/main" val="4140509162"/>
              </p:ext>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extLst>
              <p:ext uri="{D42A27DB-BD31-4B8C-83A1-F6EECF244321}">
                <p14:modId xmlns:p14="http://schemas.microsoft.com/office/powerpoint/2010/main" val="3676144546"/>
              </p:ext>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cxnSp>
        <p:nvCxnSpPr>
          <p:cNvPr id="88" name="Straight Connector 87"/>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9" name="Table 88"/>
          <p:cNvGraphicFramePr>
            <a:graphicFrameLocks noGrp="1"/>
          </p:cNvGraphicFramePr>
          <p:nvPr>
            <p:extLst>
              <p:ext uri="{D42A27DB-BD31-4B8C-83A1-F6EECF244321}">
                <p14:modId xmlns:p14="http://schemas.microsoft.com/office/powerpoint/2010/main" val="1354619344"/>
              </p:ext>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AD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3536277880"/>
              </p:ext>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DB</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1420036238"/>
              </p:ext>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BC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2" name="Table 91"/>
          <p:cNvGraphicFramePr>
            <a:graphicFrameLocks noGrp="1"/>
          </p:cNvGraphicFramePr>
          <p:nvPr>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CA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nvPr>
        </p:nvGraphicFramePr>
        <p:xfrm>
          <a:off x="5650573" y="2879374"/>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3" name="Group 62"/>
          <p:cNvGrpSpPr/>
          <p:nvPr/>
        </p:nvGrpSpPr>
        <p:grpSpPr>
          <a:xfrm>
            <a:off x="8240468" y="2849889"/>
            <a:ext cx="483177" cy="462007"/>
            <a:chOff x="7629899" y="2305368"/>
            <a:chExt cx="483177" cy="462007"/>
          </a:xfrm>
        </p:grpSpPr>
        <p:sp>
          <p:nvSpPr>
            <p:cNvPr id="64" name="Oval 63"/>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grpSp>
        <p:nvGrpSpPr>
          <p:cNvPr id="112" name="Group 111"/>
          <p:cNvGrpSpPr/>
          <p:nvPr/>
        </p:nvGrpSpPr>
        <p:grpSpPr>
          <a:xfrm>
            <a:off x="8240468" y="4664850"/>
            <a:ext cx="483177" cy="462007"/>
            <a:chOff x="7629899" y="2305368"/>
            <a:chExt cx="483177" cy="462007"/>
          </a:xfrm>
        </p:grpSpPr>
        <p:sp>
          <p:nvSpPr>
            <p:cNvPr id="113" name="Oval 11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TextBox 113"/>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115" name="Group 114"/>
          <p:cNvGrpSpPr/>
          <p:nvPr/>
        </p:nvGrpSpPr>
        <p:grpSpPr>
          <a:xfrm>
            <a:off x="8240468" y="5211380"/>
            <a:ext cx="483177" cy="462007"/>
            <a:chOff x="7629899" y="2305368"/>
            <a:chExt cx="483177" cy="462007"/>
          </a:xfrm>
        </p:grpSpPr>
        <p:sp>
          <p:nvSpPr>
            <p:cNvPr id="116" name="Oval 11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pSp>
        <p:nvGrpSpPr>
          <p:cNvPr id="118" name="Group 117"/>
          <p:cNvGrpSpPr/>
          <p:nvPr/>
        </p:nvGrpSpPr>
        <p:grpSpPr>
          <a:xfrm>
            <a:off x="8240468" y="6304441"/>
            <a:ext cx="483177" cy="462007"/>
            <a:chOff x="7629899" y="2305368"/>
            <a:chExt cx="483177" cy="462007"/>
          </a:xfrm>
        </p:grpSpPr>
        <p:sp>
          <p:nvSpPr>
            <p:cNvPr id="119" name="Oval 118"/>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grpSp>
        <p:nvGrpSpPr>
          <p:cNvPr id="121" name="Group 120"/>
          <p:cNvGrpSpPr/>
          <p:nvPr/>
        </p:nvGrpSpPr>
        <p:grpSpPr>
          <a:xfrm>
            <a:off x="8240468" y="5757910"/>
            <a:ext cx="483177" cy="462007"/>
            <a:chOff x="7629899" y="2305368"/>
            <a:chExt cx="483177" cy="462007"/>
          </a:xfrm>
        </p:grpSpPr>
        <p:sp>
          <p:nvSpPr>
            <p:cNvPr id="122" name="Oval 121"/>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9.5</a:t>
              </a:r>
              <a:endParaRPr lang="en-US" sz="1600" b="1" dirty="0">
                <a:solidFill>
                  <a:schemeClr val="bg1"/>
                </a:solidFill>
              </a:endParaRPr>
            </a:p>
          </p:txBody>
        </p:sp>
      </p:grpSp>
    </p:spTree>
    <p:extLst>
      <p:ext uri="{BB962C8B-B14F-4D97-AF65-F5344CB8AC3E}">
        <p14:creationId xmlns:p14="http://schemas.microsoft.com/office/powerpoint/2010/main" val="305728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grpSp>
        <p:nvGrpSpPr>
          <p:cNvPr id="4" name="Group 3"/>
          <p:cNvGrpSpPr/>
          <p:nvPr/>
        </p:nvGrpSpPr>
        <p:grpSpPr>
          <a:xfrm>
            <a:off x="531971" y="1880549"/>
            <a:ext cx="2538162" cy="2201924"/>
            <a:chOff x="5961816" y="934489"/>
            <a:chExt cx="2538162" cy="2201924"/>
          </a:xfrm>
        </p:grpSpPr>
        <p:sp>
          <p:nvSpPr>
            <p:cNvPr id="6" name="Oval 5"/>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 name="Oval 6"/>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8" name="Oval 7"/>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9" name="Oval 8"/>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10" name="Straight Arrow Connector 9"/>
            <p:cNvCxnSpPr>
              <a:stCxn id="6" idx="4"/>
              <a:endCxn id="9"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7"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19" name="TextBox 18"/>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20" name="TextBox 19"/>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21" name="TextBox 20"/>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22" name="TextBox 21"/>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23" name="TextBox 22"/>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24" name="TextBox 23"/>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25" name="TextBox 24"/>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1" name="Table 60"/>
          <p:cNvGraphicFramePr>
            <a:graphicFrameLocks noGrp="1"/>
          </p:cNvGraphicFramePr>
          <p:nvPr>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r>
                        <a:rPr lang="en-US" dirty="0" smtClean="0"/>
                        <a:t>BD</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CD</a:t>
                      </a: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extLst>
                  <a:ext uri="{0D108BD9-81ED-4DB2-BD59-A6C34878D82A}">
                    <a16:rowId xmlns:a16="http://schemas.microsoft.com/office/drawing/2014/main" val="10002"/>
                  </a:ext>
                </a:extLst>
              </a:tr>
            </a:tbl>
          </a:graphicData>
        </a:graphic>
      </p:graphicFrame>
      <p:graphicFrame>
        <p:nvGraphicFramePr>
          <p:cNvPr id="66" name="Table 65"/>
          <p:cNvGraphicFramePr>
            <a:graphicFrameLocks noGrp="1"/>
          </p:cNvGraphicFramePr>
          <p:nvPr>
            <p:extLst/>
          </p:nvPr>
        </p:nvGraphicFramePr>
        <p:xfrm>
          <a:off x="5650573" y="23439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7" name="Group 66"/>
          <p:cNvGrpSpPr/>
          <p:nvPr/>
        </p:nvGrpSpPr>
        <p:grpSpPr>
          <a:xfrm>
            <a:off x="8240468" y="2314483"/>
            <a:ext cx="483177" cy="462007"/>
            <a:chOff x="7629899" y="2305368"/>
            <a:chExt cx="483177" cy="462007"/>
          </a:xfrm>
        </p:grpSpPr>
        <p:sp>
          <p:nvSpPr>
            <p:cNvPr id="68" name="Oval 6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aphicFrame>
        <p:nvGraphicFramePr>
          <p:cNvPr id="73" name="Table 72"/>
          <p:cNvGraphicFramePr>
            <a:graphicFrameLocks noGrp="1"/>
          </p:cNvGraphicFramePr>
          <p:nvPr>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77" name="Table 76"/>
          <p:cNvGraphicFramePr>
            <a:graphicFrameLocks noGrp="1"/>
          </p:cNvGraphicFramePr>
          <p:nvPr>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1" name="Table 80"/>
          <p:cNvGraphicFramePr>
            <a:graphicFrameLocks noGrp="1"/>
          </p:cNvGraphicFramePr>
          <p:nvPr>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cxnSp>
        <p:nvCxnSpPr>
          <p:cNvPr id="88" name="Straight Connector 87"/>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9" name="Table 88"/>
          <p:cNvGraphicFramePr>
            <a:graphicFrameLocks noGrp="1"/>
          </p:cNvGraphicFramePr>
          <p:nvPr>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AD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0" name="Table 89"/>
          <p:cNvGraphicFramePr>
            <a:graphicFrameLocks noGrp="1"/>
          </p:cNvGraphicFramePr>
          <p:nvPr>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DB</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BC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2" name="Table 91"/>
          <p:cNvGraphicFramePr>
            <a:graphicFrameLocks noGrp="1"/>
          </p:cNvGraphicFramePr>
          <p:nvPr>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CA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nvPr>
        </p:nvGraphicFramePr>
        <p:xfrm>
          <a:off x="5650573" y="2879374"/>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3" name="Group 62"/>
          <p:cNvGrpSpPr/>
          <p:nvPr/>
        </p:nvGrpSpPr>
        <p:grpSpPr>
          <a:xfrm>
            <a:off x="8240468" y="2849889"/>
            <a:ext cx="483177" cy="462007"/>
            <a:chOff x="7629899" y="2305368"/>
            <a:chExt cx="483177" cy="462007"/>
          </a:xfrm>
        </p:grpSpPr>
        <p:sp>
          <p:nvSpPr>
            <p:cNvPr id="64" name="Oval 63"/>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grpSp>
        <p:nvGrpSpPr>
          <p:cNvPr id="112" name="Group 111"/>
          <p:cNvGrpSpPr/>
          <p:nvPr/>
        </p:nvGrpSpPr>
        <p:grpSpPr>
          <a:xfrm>
            <a:off x="8240468" y="4664850"/>
            <a:ext cx="483177" cy="462007"/>
            <a:chOff x="7629899" y="2305368"/>
            <a:chExt cx="483177" cy="462007"/>
          </a:xfrm>
        </p:grpSpPr>
        <p:sp>
          <p:nvSpPr>
            <p:cNvPr id="113" name="Oval 11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TextBox 113"/>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115" name="Group 114"/>
          <p:cNvGrpSpPr/>
          <p:nvPr/>
        </p:nvGrpSpPr>
        <p:grpSpPr>
          <a:xfrm>
            <a:off x="8240468" y="5211380"/>
            <a:ext cx="483177" cy="462007"/>
            <a:chOff x="7629899" y="2305368"/>
            <a:chExt cx="483177" cy="462007"/>
          </a:xfrm>
        </p:grpSpPr>
        <p:sp>
          <p:nvSpPr>
            <p:cNvPr id="116" name="Oval 11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pSp>
        <p:nvGrpSpPr>
          <p:cNvPr id="118" name="Group 117"/>
          <p:cNvGrpSpPr/>
          <p:nvPr/>
        </p:nvGrpSpPr>
        <p:grpSpPr>
          <a:xfrm>
            <a:off x="8240468" y="6304441"/>
            <a:ext cx="483177" cy="462007"/>
            <a:chOff x="7629899" y="2305368"/>
            <a:chExt cx="483177" cy="462007"/>
          </a:xfrm>
        </p:grpSpPr>
        <p:sp>
          <p:nvSpPr>
            <p:cNvPr id="119" name="Oval 118"/>
            <p:cNvSpPr/>
            <p:nvPr/>
          </p:nvSpPr>
          <p:spPr>
            <a:xfrm>
              <a:off x="7629899" y="2305368"/>
              <a:ext cx="483177" cy="462007"/>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grpSp>
        <p:nvGrpSpPr>
          <p:cNvPr id="121" name="Group 120"/>
          <p:cNvGrpSpPr/>
          <p:nvPr/>
        </p:nvGrpSpPr>
        <p:grpSpPr>
          <a:xfrm>
            <a:off x="8240468" y="5757910"/>
            <a:ext cx="483177" cy="462007"/>
            <a:chOff x="7629899" y="2305368"/>
            <a:chExt cx="483177" cy="462007"/>
          </a:xfrm>
        </p:grpSpPr>
        <p:sp>
          <p:nvSpPr>
            <p:cNvPr id="122" name="Oval 121"/>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9.5</a:t>
              </a:r>
              <a:endParaRPr lang="en-US" sz="1600" b="1" dirty="0">
                <a:solidFill>
                  <a:schemeClr val="bg1"/>
                </a:solidFill>
              </a:endParaRPr>
            </a:p>
          </p:txBody>
        </p:sp>
      </p:grpSp>
    </p:spTree>
    <p:extLst>
      <p:ext uri="{BB962C8B-B14F-4D97-AF65-F5344CB8AC3E}">
        <p14:creationId xmlns:p14="http://schemas.microsoft.com/office/powerpoint/2010/main" val="2288253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grpSp>
        <p:nvGrpSpPr>
          <p:cNvPr id="4" name="Group 3"/>
          <p:cNvGrpSpPr/>
          <p:nvPr/>
        </p:nvGrpSpPr>
        <p:grpSpPr>
          <a:xfrm>
            <a:off x="531971" y="1880549"/>
            <a:ext cx="2538162" cy="2201924"/>
            <a:chOff x="5961816" y="934489"/>
            <a:chExt cx="2538162" cy="2201924"/>
          </a:xfrm>
        </p:grpSpPr>
        <p:sp>
          <p:nvSpPr>
            <p:cNvPr id="6" name="Oval 5"/>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 name="Oval 6"/>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8" name="Oval 7"/>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9" name="Oval 8"/>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10" name="Straight Arrow Connector 9"/>
            <p:cNvCxnSpPr>
              <a:stCxn id="6" idx="4"/>
              <a:endCxn id="9"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7"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19" name="TextBox 18"/>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20" name="TextBox 19"/>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21" name="TextBox 20"/>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22" name="TextBox 21"/>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23" name="TextBox 22"/>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24" name="TextBox 23"/>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25" name="TextBox 24"/>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1" name="Table 60"/>
          <p:cNvGraphicFramePr>
            <a:graphicFrameLocks noGrp="1"/>
          </p:cNvGraphicFramePr>
          <p:nvPr>
            <p:extLst>
              <p:ext uri="{D42A27DB-BD31-4B8C-83A1-F6EECF244321}">
                <p14:modId xmlns:p14="http://schemas.microsoft.com/office/powerpoint/2010/main" val="1135025943"/>
              </p:ext>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r>
                        <a:rPr lang="en-US" dirty="0" smtClean="0"/>
                        <a:t>CA</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BD</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CD</a:t>
                      </a:r>
                      <a:endParaRPr lang="en-US" dirty="0"/>
                    </a:p>
                  </a:txBody>
                  <a:tcPr/>
                </a:tc>
                <a:extLst>
                  <a:ext uri="{0D108BD9-81ED-4DB2-BD59-A6C34878D82A}">
                    <a16:rowId xmlns:a16="http://schemas.microsoft.com/office/drawing/2014/main" val="10002"/>
                  </a:ext>
                </a:extLst>
              </a:tr>
            </a:tbl>
          </a:graphicData>
        </a:graphic>
      </p:graphicFrame>
      <p:graphicFrame>
        <p:nvGraphicFramePr>
          <p:cNvPr id="66" name="Table 65"/>
          <p:cNvGraphicFramePr>
            <a:graphicFrameLocks noGrp="1"/>
          </p:cNvGraphicFramePr>
          <p:nvPr>
            <p:extLst/>
          </p:nvPr>
        </p:nvGraphicFramePr>
        <p:xfrm>
          <a:off x="5650573" y="23439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7" name="Group 66"/>
          <p:cNvGrpSpPr/>
          <p:nvPr/>
        </p:nvGrpSpPr>
        <p:grpSpPr>
          <a:xfrm>
            <a:off x="8240468" y="2314483"/>
            <a:ext cx="483177" cy="462007"/>
            <a:chOff x="7629899" y="2305368"/>
            <a:chExt cx="483177" cy="462007"/>
          </a:xfrm>
        </p:grpSpPr>
        <p:sp>
          <p:nvSpPr>
            <p:cNvPr id="68" name="Oval 6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aphicFrame>
        <p:nvGraphicFramePr>
          <p:cNvPr id="73" name="Table 72"/>
          <p:cNvGraphicFramePr>
            <a:graphicFrameLocks noGrp="1"/>
          </p:cNvGraphicFramePr>
          <p:nvPr>
            <p:extLst>
              <p:ext uri="{D42A27DB-BD31-4B8C-83A1-F6EECF244321}">
                <p14:modId xmlns:p14="http://schemas.microsoft.com/office/powerpoint/2010/main" val="4011269868"/>
              </p:ext>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4019813820"/>
              </p:ext>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1" name="Table 80"/>
          <p:cNvGraphicFramePr>
            <a:graphicFrameLocks noGrp="1"/>
          </p:cNvGraphicFramePr>
          <p:nvPr>
            <p:extLst>
              <p:ext uri="{D42A27DB-BD31-4B8C-83A1-F6EECF244321}">
                <p14:modId xmlns:p14="http://schemas.microsoft.com/office/powerpoint/2010/main" val="2441631106"/>
              </p:ext>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extLst>
              <p:ext uri="{D42A27DB-BD31-4B8C-83A1-F6EECF244321}">
                <p14:modId xmlns:p14="http://schemas.microsoft.com/office/powerpoint/2010/main" val="2080751083"/>
              </p:ext>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cxnSp>
        <p:nvCxnSpPr>
          <p:cNvPr id="88" name="Straight Connector 87"/>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9" name="Table 88"/>
          <p:cNvGraphicFramePr>
            <a:graphicFrameLocks noGrp="1"/>
          </p:cNvGraphicFramePr>
          <p:nvPr>
            <p:extLst>
              <p:ext uri="{D42A27DB-BD31-4B8C-83A1-F6EECF244321}">
                <p14:modId xmlns:p14="http://schemas.microsoft.com/office/powerpoint/2010/main" val="4147235080"/>
              </p:ext>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CD</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4259909429"/>
              </p:ext>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DB</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500842357"/>
              </p:ext>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BA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2" name="Table 91"/>
          <p:cNvGraphicFramePr>
            <a:graphicFrameLocks noGrp="1"/>
          </p:cNvGraphicFramePr>
          <p:nvPr>
            <p:extLst>
              <p:ext uri="{D42A27DB-BD31-4B8C-83A1-F6EECF244321}">
                <p14:modId xmlns:p14="http://schemas.microsoft.com/office/powerpoint/2010/main" val="3534745414"/>
              </p:ext>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AC</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nvPr>
        </p:nvGraphicFramePr>
        <p:xfrm>
          <a:off x="5650573" y="2879374"/>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3" name="Group 62"/>
          <p:cNvGrpSpPr/>
          <p:nvPr/>
        </p:nvGrpSpPr>
        <p:grpSpPr>
          <a:xfrm>
            <a:off x="8240468" y="2849889"/>
            <a:ext cx="483177" cy="462007"/>
            <a:chOff x="7629899" y="2305368"/>
            <a:chExt cx="483177" cy="462007"/>
          </a:xfrm>
        </p:grpSpPr>
        <p:sp>
          <p:nvSpPr>
            <p:cNvPr id="64" name="Oval 63"/>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grpSp>
        <p:nvGrpSpPr>
          <p:cNvPr id="112" name="Group 111"/>
          <p:cNvGrpSpPr/>
          <p:nvPr/>
        </p:nvGrpSpPr>
        <p:grpSpPr>
          <a:xfrm>
            <a:off x="8240468" y="4664850"/>
            <a:ext cx="483177" cy="462007"/>
            <a:chOff x="7629899" y="2305368"/>
            <a:chExt cx="483177" cy="462007"/>
          </a:xfrm>
        </p:grpSpPr>
        <p:sp>
          <p:nvSpPr>
            <p:cNvPr id="113" name="Oval 11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TextBox 113"/>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9.5</a:t>
              </a:r>
              <a:endParaRPr lang="en-US" sz="1600" b="1" dirty="0">
                <a:solidFill>
                  <a:schemeClr val="bg1"/>
                </a:solidFill>
              </a:endParaRPr>
            </a:p>
          </p:txBody>
        </p:sp>
      </p:grpSp>
      <p:grpSp>
        <p:nvGrpSpPr>
          <p:cNvPr id="115" name="Group 114"/>
          <p:cNvGrpSpPr/>
          <p:nvPr/>
        </p:nvGrpSpPr>
        <p:grpSpPr>
          <a:xfrm>
            <a:off x="8240468" y="5211380"/>
            <a:ext cx="483177" cy="462007"/>
            <a:chOff x="7629899" y="2305368"/>
            <a:chExt cx="483177" cy="462007"/>
          </a:xfrm>
        </p:grpSpPr>
        <p:sp>
          <p:nvSpPr>
            <p:cNvPr id="116" name="Oval 11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9.5</a:t>
              </a:r>
              <a:endParaRPr lang="en-US" sz="1600" b="1" dirty="0">
                <a:solidFill>
                  <a:schemeClr val="bg1"/>
                </a:solidFill>
              </a:endParaRPr>
            </a:p>
          </p:txBody>
        </p:sp>
      </p:grpSp>
      <p:grpSp>
        <p:nvGrpSpPr>
          <p:cNvPr id="118" name="Group 117"/>
          <p:cNvGrpSpPr/>
          <p:nvPr/>
        </p:nvGrpSpPr>
        <p:grpSpPr>
          <a:xfrm>
            <a:off x="8240468" y="6304441"/>
            <a:ext cx="483177" cy="462007"/>
            <a:chOff x="7629899" y="2305368"/>
            <a:chExt cx="483177" cy="462007"/>
          </a:xfrm>
        </p:grpSpPr>
        <p:sp>
          <p:nvSpPr>
            <p:cNvPr id="119" name="Oval 118"/>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4.5</a:t>
              </a:r>
              <a:endParaRPr lang="en-US" sz="1600" b="1" dirty="0">
                <a:solidFill>
                  <a:schemeClr val="bg1"/>
                </a:solidFill>
              </a:endParaRPr>
            </a:p>
          </p:txBody>
        </p:sp>
      </p:grpSp>
      <p:grpSp>
        <p:nvGrpSpPr>
          <p:cNvPr id="121" name="Group 120"/>
          <p:cNvGrpSpPr/>
          <p:nvPr/>
        </p:nvGrpSpPr>
        <p:grpSpPr>
          <a:xfrm>
            <a:off x="8240468" y="5757910"/>
            <a:ext cx="483177" cy="462007"/>
            <a:chOff x="7629899" y="2305368"/>
            <a:chExt cx="483177" cy="462007"/>
          </a:xfrm>
        </p:grpSpPr>
        <p:sp>
          <p:nvSpPr>
            <p:cNvPr id="122" name="Oval 121"/>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5</a:t>
              </a:r>
              <a:r>
                <a:rPr lang="en-US" sz="1600" b="1" dirty="0" smtClean="0">
                  <a:solidFill>
                    <a:schemeClr val="bg1"/>
                  </a:solidFill>
                </a:rPr>
                <a:t>.5</a:t>
              </a:r>
              <a:endParaRPr lang="en-US" sz="1600" b="1" dirty="0">
                <a:solidFill>
                  <a:schemeClr val="bg1"/>
                </a:solidFill>
              </a:endParaRPr>
            </a:p>
          </p:txBody>
        </p:sp>
      </p:grpSp>
      <p:graphicFrame>
        <p:nvGraphicFramePr>
          <p:cNvPr id="70" name="Table 69"/>
          <p:cNvGraphicFramePr>
            <a:graphicFrameLocks noGrp="1"/>
          </p:cNvGraphicFramePr>
          <p:nvPr>
            <p:extLst>
              <p:ext uri="{D42A27DB-BD31-4B8C-83A1-F6EECF244321}">
                <p14:modId xmlns:p14="http://schemas.microsoft.com/office/powerpoint/2010/main" val="2779888625"/>
              </p:ext>
            </p:extLst>
          </p:nvPr>
        </p:nvGraphicFramePr>
        <p:xfrm>
          <a:off x="5650573" y="34254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pSp>
        <p:nvGrpSpPr>
          <p:cNvPr id="71" name="Group 70"/>
          <p:cNvGrpSpPr/>
          <p:nvPr/>
        </p:nvGrpSpPr>
        <p:grpSpPr>
          <a:xfrm>
            <a:off x="8240468" y="3395983"/>
            <a:ext cx="483177" cy="462007"/>
            <a:chOff x="7629899" y="2305368"/>
            <a:chExt cx="483177" cy="462007"/>
          </a:xfrm>
        </p:grpSpPr>
        <p:sp>
          <p:nvSpPr>
            <p:cNvPr id="72" name="Oval 71"/>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spTree>
    <p:extLst>
      <p:ext uri="{BB962C8B-B14F-4D97-AF65-F5344CB8AC3E}">
        <p14:creationId xmlns:p14="http://schemas.microsoft.com/office/powerpoint/2010/main" val="902961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grpSp>
        <p:nvGrpSpPr>
          <p:cNvPr id="4" name="Group 3"/>
          <p:cNvGrpSpPr/>
          <p:nvPr/>
        </p:nvGrpSpPr>
        <p:grpSpPr>
          <a:xfrm>
            <a:off x="531971" y="1880549"/>
            <a:ext cx="2538162" cy="2201924"/>
            <a:chOff x="5961816" y="934489"/>
            <a:chExt cx="2538162" cy="2201924"/>
          </a:xfrm>
        </p:grpSpPr>
        <p:sp>
          <p:nvSpPr>
            <p:cNvPr id="6" name="Oval 5"/>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 name="Oval 6"/>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8" name="Oval 7"/>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9" name="Oval 8"/>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10" name="Straight Arrow Connector 9"/>
            <p:cNvCxnSpPr>
              <a:stCxn id="6" idx="4"/>
              <a:endCxn id="9"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7"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19" name="TextBox 18"/>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20" name="TextBox 19"/>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21" name="TextBox 20"/>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22" name="TextBox 21"/>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23" name="TextBox 22"/>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24" name="TextBox 23"/>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25" name="TextBox 24"/>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1" name="Table 60"/>
          <p:cNvGraphicFramePr>
            <a:graphicFrameLocks noGrp="1"/>
          </p:cNvGraphicFramePr>
          <p:nvPr>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r>
                        <a:rPr lang="en-US" dirty="0" smtClean="0"/>
                        <a:t>CA</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BD</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CD</a:t>
                      </a:r>
                      <a:endParaRPr lang="en-US" dirty="0"/>
                    </a:p>
                  </a:txBody>
                  <a:tcPr/>
                </a:tc>
                <a:extLst>
                  <a:ext uri="{0D108BD9-81ED-4DB2-BD59-A6C34878D82A}">
                    <a16:rowId xmlns:a16="http://schemas.microsoft.com/office/drawing/2014/main" val="10002"/>
                  </a:ext>
                </a:extLst>
              </a:tr>
            </a:tbl>
          </a:graphicData>
        </a:graphic>
      </p:graphicFrame>
      <p:graphicFrame>
        <p:nvGraphicFramePr>
          <p:cNvPr id="66" name="Table 65"/>
          <p:cNvGraphicFramePr>
            <a:graphicFrameLocks noGrp="1"/>
          </p:cNvGraphicFramePr>
          <p:nvPr>
            <p:extLst/>
          </p:nvPr>
        </p:nvGraphicFramePr>
        <p:xfrm>
          <a:off x="5650573" y="23439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7" name="Group 66"/>
          <p:cNvGrpSpPr/>
          <p:nvPr/>
        </p:nvGrpSpPr>
        <p:grpSpPr>
          <a:xfrm>
            <a:off x="8240468" y="2314483"/>
            <a:ext cx="483177" cy="462007"/>
            <a:chOff x="7629899" y="2305368"/>
            <a:chExt cx="483177" cy="462007"/>
          </a:xfrm>
        </p:grpSpPr>
        <p:sp>
          <p:nvSpPr>
            <p:cNvPr id="68" name="Oval 6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aphicFrame>
        <p:nvGraphicFramePr>
          <p:cNvPr id="73" name="Table 72"/>
          <p:cNvGraphicFramePr>
            <a:graphicFrameLocks noGrp="1"/>
          </p:cNvGraphicFramePr>
          <p:nvPr>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77" name="Table 76"/>
          <p:cNvGraphicFramePr>
            <a:graphicFrameLocks noGrp="1"/>
          </p:cNvGraphicFramePr>
          <p:nvPr>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1" name="Table 80"/>
          <p:cNvGraphicFramePr>
            <a:graphicFrameLocks noGrp="1"/>
          </p:cNvGraphicFramePr>
          <p:nvPr>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cxnSp>
        <p:nvCxnSpPr>
          <p:cNvPr id="88" name="Straight Connector 87"/>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9" name="Table 88"/>
          <p:cNvGraphicFramePr>
            <a:graphicFrameLocks noGrp="1"/>
          </p:cNvGraphicFramePr>
          <p:nvPr>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CD</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90" name="Table 89"/>
          <p:cNvGraphicFramePr>
            <a:graphicFrameLocks noGrp="1"/>
          </p:cNvGraphicFramePr>
          <p:nvPr>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DB</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BA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2" name="Table 91"/>
          <p:cNvGraphicFramePr>
            <a:graphicFrameLocks noGrp="1"/>
          </p:cNvGraphicFramePr>
          <p:nvPr>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AC</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nvPr>
        </p:nvGraphicFramePr>
        <p:xfrm>
          <a:off x="5650573" y="2879374"/>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3" name="Group 62"/>
          <p:cNvGrpSpPr/>
          <p:nvPr/>
        </p:nvGrpSpPr>
        <p:grpSpPr>
          <a:xfrm>
            <a:off x="8240468" y="2849889"/>
            <a:ext cx="483177" cy="462007"/>
            <a:chOff x="7629899" y="2305368"/>
            <a:chExt cx="483177" cy="462007"/>
          </a:xfrm>
        </p:grpSpPr>
        <p:sp>
          <p:nvSpPr>
            <p:cNvPr id="64" name="Oval 63"/>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grpSp>
        <p:nvGrpSpPr>
          <p:cNvPr id="112" name="Group 111"/>
          <p:cNvGrpSpPr/>
          <p:nvPr/>
        </p:nvGrpSpPr>
        <p:grpSpPr>
          <a:xfrm>
            <a:off x="8240468" y="4664850"/>
            <a:ext cx="483177" cy="462007"/>
            <a:chOff x="7629899" y="2305368"/>
            <a:chExt cx="483177" cy="462007"/>
          </a:xfrm>
        </p:grpSpPr>
        <p:sp>
          <p:nvSpPr>
            <p:cNvPr id="113" name="Oval 11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TextBox 113"/>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9.5</a:t>
              </a:r>
              <a:endParaRPr lang="en-US" sz="1600" b="1" dirty="0">
                <a:solidFill>
                  <a:schemeClr val="bg1"/>
                </a:solidFill>
              </a:endParaRPr>
            </a:p>
          </p:txBody>
        </p:sp>
      </p:grpSp>
      <p:grpSp>
        <p:nvGrpSpPr>
          <p:cNvPr id="115" name="Group 114"/>
          <p:cNvGrpSpPr/>
          <p:nvPr/>
        </p:nvGrpSpPr>
        <p:grpSpPr>
          <a:xfrm>
            <a:off x="8240468" y="5211380"/>
            <a:ext cx="483177" cy="462007"/>
            <a:chOff x="7629899" y="2305368"/>
            <a:chExt cx="483177" cy="462007"/>
          </a:xfrm>
        </p:grpSpPr>
        <p:sp>
          <p:nvSpPr>
            <p:cNvPr id="116" name="Oval 11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9.5</a:t>
              </a:r>
              <a:endParaRPr lang="en-US" sz="1600" b="1" dirty="0">
                <a:solidFill>
                  <a:schemeClr val="bg1"/>
                </a:solidFill>
              </a:endParaRPr>
            </a:p>
          </p:txBody>
        </p:sp>
      </p:grpSp>
      <p:grpSp>
        <p:nvGrpSpPr>
          <p:cNvPr id="118" name="Group 117"/>
          <p:cNvGrpSpPr/>
          <p:nvPr/>
        </p:nvGrpSpPr>
        <p:grpSpPr>
          <a:xfrm>
            <a:off x="8240468" y="6304441"/>
            <a:ext cx="483177" cy="462007"/>
            <a:chOff x="7629899" y="2305368"/>
            <a:chExt cx="483177" cy="462007"/>
          </a:xfrm>
        </p:grpSpPr>
        <p:sp>
          <p:nvSpPr>
            <p:cNvPr id="119" name="Oval 118"/>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4.5</a:t>
              </a:r>
              <a:endParaRPr lang="en-US" sz="1600" b="1" dirty="0">
                <a:solidFill>
                  <a:schemeClr val="bg1"/>
                </a:solidFill>
              </a:endParaRPr>
            </a:p>
          </p:txBody>
        </p:sp>
      </p:grpSp>
      <p:grpSp>
        <p:nvGrpSpPr>
          <p:cNvPr id="121" name="Group 120"/>
          <p:cNvGrpSpPr/>
          <p:nvPr/>
        </p:nvGrpSpPr>
        <p:grpSpPr>
          <a:xfrm>
            <a:off x="8240468" y="5757910"/>
            <a:ext cx="483177" cy="462007"/>
            <a:chOff x="7629899" y="2305368"/>
            <a:chExt cx="483177" cy="462007"/>
          </a:xfrm>
        </p:grpSpPr>
        <p:sp>
          <p:nvSpPr>
            <p:cNvPr id="122" name="Oval 121"/>
            <p:cNvSpPr/>
            <p:nvPr/>
          </p:nvSpPr>
          <p:spPr>
            <a:xfrm>
              <a:off x="7629899" y="2305368"/>
              <a:ext cx="483177" cy="462007"/>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5</a:t>
              </a:r>
              <a:r>
                <a:rPr lang="en-US" sz="1600" b="1" dirty="0" smtClean="0">
                  <a:solidFill>
                    <a:schemeClr val="bg1"/>
                  </a:solidFill>
                </a:rPr>
                <a:t>.5</a:t>
              </a:r>
              <a:endParaRPr lang="en-US" sz="1600" b="1" dirty="0">
                <a:solidFill>
                  <a:schemeClr val="bg1"/>
                </a:solidFill>
              </a:endParaRPr>
            </a:p>
          </p:txBody>
        </p:sp>
      </p:grpSp>
      <p:graphicFrame>
        <p:nvGraphicFramePr>
          <p:cNvPr id="70" name="Table 69"/>
          <p:cNvGraphicFramePr>
            <a:graphicFrameLocks noGrp="1"/>
          </p:cNvGraphicFramePr>
          <p:nvPr>
            <p:extLst/>
          </p:nvPr>
        </p:nvGraphicFramePr>
        <p:xfrm>
          <a:off x="5650573" y="34254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pSp>
        <p:nvGrpSpPr>
          <p:cNvPr id="71" name="Group 70"/>
          <p:cNvGrpSpPr/>
          <p:nvPr/>
        </p:nvGrpSpPr>
        <p:grpSpPr>
          <a:xfrm>
            <a:off x="8240468" y="3395983"/>
            <a:ext cx="483177" cy="462007"/>
            <a:chOff x="7629899" y="2305368"/>
            <a:chExt cx="483177" cy="462007"/>
          </a:xfrm>
        </p:grpSpPr>
        <p:sp>
          <p:nvSpPr>
            <p:cNvPr id="72" name="Oval 71"/>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spTree>
    <p:extLst>
      <p:ext uri="{BB962C8B-B14F-4D97-AF65-F5344CB8AC3E}">
        <p14:creationId xmlns:p14="http://schemas.microsoft.com/office/powerpoint/2010/main" val="1666431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grpSp>
        <p:nvGrpSpPr>
          <p:cNvPr id="4" name="Group 3"/>
          <p:cNvGrpSpPr/>
          <p:nvPr/>
        </p:nvGrpSpPr>
        <p:grpSpPr>
          <a:xfrm>
            <a:off x="531971" y="1880549"/>
            <a:ext cx="2538162" cy="2201924"/>
            <a:chOff x="5961816" y="934489"/>
            <a:chExt cx="2538162" cy="2201924"/>
          </a:xfrm>
        </p:grpSpPr>
        <p:sp>
          <p:nvSpPr>
            <p:cNvPr id="6" name="Oval 5"/>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 name="Oval 6"/>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8" name="Oval 7"/>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9" name="Oval 8"/>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10" name="Straight Arrow Connector 9"/>
            <p:cNvCxnSpPr>
              <a:stCxn id="6" idx="4"/>
              <a:endCxn id="9"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7"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19" name="TextBox 18"/>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20" name="TextBox 19"/>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21" name="TextBox 20"/>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22" name="TextBox 21"/>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23" name="TextBox 22"/>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24" name="TextBox 23"/>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25" name="TextBox 24"/>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aphicFrame>
        <p:nvGraphicFramePr>
          <p:cNvPr id="61" name="Table 60"/>
          <p:cNvGraphicFramePr>
            <a:graphicFrameLocks noGrp="1"/>
          </p:cNvGraphicFramePr>
          <p:nvPr>
            <p:extLst>
              <p:ext uri="{D42A27DB-BD31-4B8C-83A1-F6EECF244321}">
                <p14:modId xmlns:p14="http://schemas.microsoft.com/office/powerpoint/2010/main" val="287311656"/>
              </p:ext>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r>
                        <a:rPr lang="en-US" dirty="0" smtClean="0"/>
                        <a:t>BA</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CA</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BD</a:t>
                      </a:r>
                      <a:endParaRPr lang="en-US" dirty="0"/>
                    </a:p>
                  </a:txBody>
                  <a:tcPr/>
                </a:tc>
                <a:extLst>
                  <a:ext uri="{0D108BD9-81ED-4DB2-BD59-A6C34878D82A}">
                    <a16:rowId xmlns:a16="http://schemas.microsoft.com/office/drawing/2014/main" val="10002"/>
                  </a:ext>
                </a:extLst>
              </a:tr>
            </a:tbl>
          </a:graphicData>
        </a:graphic>
      </p:graphicFrame>
      <p:graphicFrame>
        <p:nvGraphicFramePr>
          <p:cNvPr id="66" name="Table 65"/>
          <p:cNvGraphicFramePr>
            <a:graphicFrameLocks noGrp="1"/>
          </p:cNvGraphicFramePr>
          <p:nvPr>
            <p:extLst/>
          </p:nvPr>
        </p:nvGraphicFramePr>
        <p:xfrm>
          <a:off x="5650573" y="23439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7" name="Group 66"/>
          <p:cNvGrpSpPr/>
          <p:nvPr/>
        </p:nvGrpSpPr>
        <p:grpSpPr>
          <a:xfrm>
            <a:off x="8240468" y="2314483"/>
            <a:ext cx="483177" cy="462007"/>
            <a:chOff x="7629899" y="2305368"/>
            <a:chExt cx="483177" cy="462007"/>
          </a:xfrm>
        </p:grpSpPr>
        <p:sp>
          <p:nvSpPr>
            <p:cNvPr id="68" name="Oval 6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aphicFrame>
        <p:nvGraphicFramePr>
          <p:cNvPr id="73" name="Table 72"/>
          <p:cNvGraphicFramePr>
            <a:graphicFrameLocks noGrp="1"/>
          </p:cNvGraphicFramePr>
          <p:nvPr>
            <p:extLst>
              <p:ext uri="{D42A27DB-BD31-4B8C-83A1-F6EECF244321}">
                <p14:modId xmlns:p14="http://schemas.microsoft.com/office/powerpoint/2010/main" val="2006931541"/>
              </p:ext>
            </p:extLst>
          </p:nvPr>
        </p:nvGraphicFramePr>
        <p:xfrm>
          <a:off x="5650573" y="469433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D</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2822032047"/>
              </p:ext>
            </p:extLst>
          </p:nvPr>
        </p:nvGraphicFramePr>
        <p:xfrm>
          <a:off x="5650573" y="524086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1" name="Table 80"/>
          <p:cNvGraphicFramePr>
            <a:graphicFrameLocks noGrp="1"/>
          </p:cNvGraphicFramePr>
          <p:nvPr>
            <p:extLst>
              <p:ext uri="{D42A27DB-BD31-4B8C-83A1-F6EECF244321}">
                <p14:modId xmlns:p14="http://schemas.microsoft.com/office/powerpoint/2010/main" val="500660730"/>
              </p:ext>
            </p:extLst>
          </p:nvPr>
        </p:nvGraphicFramePr>
        <p:xfrm>
          <a:off x="5650573" y="5787395"/>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extLst>
              <p:ext uri="{D42A27DB-BD31-4B8C-83A1-F6EECF244321}">
                <p14:modId xmlns:p14="http://schemas.microsoft.com/office/powerpoint/2010/main" val="515755075"/>
              </p:ext>
            </p:extLst>
          </p:nvPr>
        </p:nvGraphicFramePr>
        <p:xfrm>
          <a:off x="5650573" y="6333926"/>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B</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B</a:t>
                      </a:r>
                      <a:endParaRPr lang="en-US" dirty="0"/>
                    </a:p>
                  </a:txBody>
                  <a:tcPr anchor="ctr"/>
                </a:tc>
                <a:extLst>
                  <a:ext uri="{0D108BD9-81ED-4DB2-BD59-A6C34878D82A}">
                    <a16:rowId xmlns:a16="http://schemas.microsoft.com/office/drawing/2014/main" val="10000"/>
                  </a:ext>
                </a:extLst>
              </a:tr>
            </a:tbl>
          </a:graphicData>
        </a:graphic>
      </p:graphicFrame>
      <p:cxnSp>
        <p:nvCxnSpPr>
          <p:cNvPr id="88" name="Straight Connector 87"/>
          <p:cNvCxnSpPr/>
          <p:nvPr/>
        </p:nvCxnSpPr>
        <p:spPr>
          <a:xfrm>
            <a:off x="5481681" y="4509655"/>
            <a:ext cx="324196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9" name="Table 88"/>
          <p:cNvGraphicFramePr>
            <a:graphicFrameLocks noGrp="1"/>
          </p:cNvGraphicFramePr>
          <p:nvPr>
            <p:extLst/>
          </p:nvPr>
        </p:nvGraphicFramePr>
        <p:xfrm>
          <a:off x="4827623" y="469433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CD</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3785666757"/>
              </p:ext>
            </p:extLst>
          </p:nvPr>
        </p:nvGraphicFramePr>
        <p:xfrm>
          <a:off x="4827623" y="524086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DA</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71367668"/>
              </p:ext>
            </p:extLst>
          </p:nvPr>
        </p:nvGraphicFramePr>
        <p:xfrm>
          <a:off x="4827623" y="5787395"/>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AB</a:t>
                      </a:r>
                      <a:endParaRPr lang="en-US" dirty="0"/>
                    </a:p>
                  </a:txBody>
                  <a:tcPr anchor="ctr">
                    <a:solidFill>
                      <a:srgbClr val="C00000"/>
                    </a:solidFill>
                  </a:tcPr>
                </a:tc>
                <a:extLst>
                  <a:ext uri="{0D108BD9-81ED-4DB2-BD59-A6C34878D82A}">
                    <a16:rowId xmlns:a16="http://schemas.microsoft.com/office/drawing/2014/main" val="10000"/>
                  </a:ext>
                </a:extLst>
              </a:tr>
            </a:tbl>
          </a:graphicData>
        </a:graphic>
      </p:graphicFrame>
      <p:graphicFrame>
        <p:nvGraphicFramePr>
          <p:cNvPr id="92" name="Table 91"/>
          <p:cNvGraphicFramePr>
            <a:graphicFrameLocks noGrp="1"/>
          </p:cNvGraphicFramePr>
          <p:nvPr>
            <p:extLst>
              <p:ext uri="{D42A27DB-BD31-4B8C-83A1-F6EECF244321}">
                <p14:modId xmlns:p14="http://schemas.microsoft.com/office/powerpoint/2010/main" val="3152845827"/>
              </p:ext>
            </p:extLst>
          </p:nvPr>
        </p:nvGraphicFramePr>
        <p:xfrm>
          <a:off x="4827623" y="6333926"/>
          <a:ext cx="467433"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tblGrid>
              <a:tr h="414057">
                <a:tc>
                  <a:txBody>
                    <a:bodyPr/>
                    <a:lstStyle/>
                    <a:p>
                      <a:pPr algn="ctr"/>
                      <a:r>
                        <a:rPr lang="en-US" dirty="0" smtClean="0"/>
                        <a:t>BC</a:t>
                      </a:r>
                      <a:endParaRPr lang="en-US" dirty="0"/>
                    </a:p>
                  </a:txBody>
                  <a:tcPr anchor="ct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nvPr>
        </p:nvGraphicFramePr>
        <p:xfrm>
          <a:off x="5650573" y="2879374"/>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grpSp>
        <p:nvGrpSpPr>
          <p:cNvPr id="63" name="Group 62"/>
          <p:cNvGrpSpPr/>
          <p:nvPr/>
        </p:nvGrpSpPr>
        <p:grpSpPr>
          <a:xfrm>
            <a:off x="8240468" y="2849889"/>
            <a:ext cx="483177" cy="462007"/>
            <a:chOff x="7629899" y="2305368"/>
            <a:chExt cx="483177" cy="462007"/>
          </a:xfrm>
        </p:grpSpPr>
        <p:sp>
          <p:nvSpPr>
            <p:cNvPr id="64" name="Oval 63"/>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4</a:t>
              </a:r>
              <a:r>
                <a:rPr lang="en-US" sz="1600" b="1" dirty="0" smtClean="0">
                  <a:solidFill>
                    <a:schemeClr val="bg1"/>
                  </a:solidFill>
                </a:rPr>
                <a:t>.5</a:t>
              </a:r>
              <a:endParaRPr lang="en-US" sz="1600" b="1" dirty="0">
                <a:solidFill>
                  <a:schemeClr val="bg1"/>
                </a:solidFill>
              </a:endParaRPr>
            </a:p>
          </p:txBody>
        </p:sp>
      </p:grpSp>
      <p:grpSp>
        <p:nvGrpSpPr>
          <p:cNvPr id="112" name="Group 111"/>
          <p:cNvGrpSpPr/>
          <p:nvPr/>
        </p:nvGrpSpPr>
        <p:grpSpPr>
          <a:xfrm>
            <a:off x="8240468" y="4664850"/>
            <a:ext cx="483177" cy="462007"/>
            <a:chOff x="7629899" y="2305368"/>
            <a:chExt cx="483177" cy="462007"/>
          </a:xfrm>
        </p:grpSpPr>
        <p:sp>
          <p:nvSpPr>
            <p:cNvPr id="113" name="Oval 11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TextBox 113"/>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4.0</a:t>
              </a:r>
              <a:endParaRPr lang="en-US" sz="1600" b="1" dirty="0">
                <a:solidFill>
                  <a:schemeClr val="bg1"/>
                </a:solidFill>
              </a:endParaRPr>
            </a:p>
          </p:txBody>
        </p:sp>
      </p:grpSp>
      <p:grpSp>
        <p:nvGrpSpPr>
          <p:cNvPr id="115" name="Group 114"/>
          <p:cNvGrpSpPr/>
          <p:nvPr/>
        </p:nvGrpSpPr>
        <p:grpSpPr>
          <a:xfrm>
            <a:off x="8240468" y="5211380"/>
            <a:ext cx="483177" cy="462007"/>
            <a:chOff x="7629899" y="2305368"/>
            <a:chExt cx="483177" cy="462007"/>
          </a:xfrm>
        </p:grpSpPr>
        <p:sp>
          <p:nvSpPr>
            <p:cNvPr id="116" name="Oval 115"/>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4.5</a:t>
              </a:r>
              <a:endParaRPr lang="en-US" sz="1600" b="1" dirty="0">
                <a:solidFill>
                  <a:schemeClr val="bg1"/>
                </a:solidFill>
              </a:endParaRPr>
            </a:p>
          </p:txBody>
        </p:sp>
      </p:grpSp>
      <p:grpSp>
        <p:nvGrpSpPr>
          <p:cNvPr id="118" name="Group 117"/>
          <p:cNvGrpSpPr/>
          <p:nvPr/>
        </p:nvGrpSpPr>
        <p:grpSpPr>
          <a:xfrm>
            <a:off x="8240468" y="6304441"/>
            <a:ext cx="483177" cy="462007"/>
            <a:chOff x="7629899" y="2305368"/>
            <a:chExt cx="483177" cy="462007"/>
          </a:xfrm>
        </p:grpSpPr>
        <p:sp>
          <p:nvSpPr>
            <p:cNvPr id="119" name="Oval 118"/>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9.5</a:t>
              </a:r>
              <a:endParaRPr lang="en-US" sz="1600" b="1" dirty="0">
                <a:solidFill>
                  <a:schemeClr val="bg1"/>
                </a:solidFill>
              </a:endParaRPr>
            </a:p>
          </p:txBody>
        </p:sp>
      </p:grpSp>
      <p:grpSp>
        <p:nvGrpSpPr>
          <p:cNvPr id="121" name="Group 120"/>
          <p:cNvGrpSpPr/>
          <p:nvPr/>
        </p:nvGrpSpPr>
        <p:grpSpPr>
          <a:xfrm>
            <a:off x="8240468" y="5757910"/>
            <a:ext cx="483177" cy="462007"/>
            <a:chOff x="7629899" y="2305368"/>
            <a:chExt cx="483177" cy="462007"/>
          </a:xfrm>
        </p:grpSpPr>
        <p:sp>
          <p:nvSpPr>
            <p:cNvPr id="122" name="Oval 121"/>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graphicFrame>
        <p:nvGraphicFramePr>
          <p:cNvPr id="70" name="Table 69"/>
          <p:cNvGraphicFramePr>
            <a:graphicFrameLocks noGrp="1"/>
          </p:cNvGraphicFramePr>
          <p:nvPr>
            <p:extLst/>
          </p:nvPr>
        </p:nvGraphicFramePr>
        <p:xfrm>
          <a:off x="5650573" y="3425468"/>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pSp>
        <p:nvGrpSpPr>
          <p:cNvPr id="71" name="Group 70"/>
          <p:cNvGrpSpPr/>
          <p:nvPr/>
        </p:nvGrpSpPr>
        <p:grpSpPr>
          <a:xfrm>
            <a:off x="8240468" y="3395983"/>
            <a:ext cx="483177" cy="462007"/>
            <a:chOff x="7629899" y="2305368"/>
            <a:chExt cx="483177" cy="462007"/>
          </a:xfrm>
        </p:grpSpPr>
        <p:sp>
          <p:nvSpPr>
            <p:cNvPr id="72" name="Oval 71"/>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5.0</a:t>
              </a:r>
              <a:endParaRPr lang="en-US" sz="1600" b="1" dirty="0">
                <a:solidFill>
                  <a:schemeClr val="bg1"/>
                </a:solidFill>
              </a:endParaRPr>
            </a:p>
          </p:txBody>
        </p:sp>
      </p:grpSp>
      <p:graphicFrame>
        <p:nvGraphicFramePr>
          <p:cNvPr id="75" name="Table 74"/>
          <p:cNvGraphicFramePr>
            <a:graphicFrameLocks noGrp="1"/>
          </p:cNvGraphicFramePr>
          <p:nvPr>
            <p:extLst>
              <p:ext uri="{D42A27DB-BD31-4B8C-83A1-F6EECF244321}">
                <p14:modId xmlns:p14="http://schemas.microsoft.com/office/powerpoint/2010/main" val="3740076254"/>
              </p:ext>
            </p:extLst>
          </p:nvPr>
        </p:nvGraphicFramePr>
        <p:xfrm>
          <a:off x="5650573" y="3965914"/>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extLst>
                  <a:ext uri="{0D108BD9-81ED-4DB2-BD59-A6C34878D82A}">
                    <a16:rowId xmlns:a16="http://schemas.microsoft.com/office/drawing/2014/main" val="10000"/>
                  </a:ext>
                </a:extLst>
              </a:tr>
            </a:tbl>
          </a:graphicData>
        </a:graphic>
      </p:graphicFrame>
      <p:grpSp>
        <p:nvGrpSpPr>
          <p:cNvPr id="76" name="Group 75"/>
          <p:cNvGrpSpPr/>
          <p:nvPr/>
        </p:nvGrpSpPr>
        <p:grpSpPr>
          <a:xfrm>
            <a:off x="8240468" y="3936429"/>
            <a:ext cx="483177" cy="462007"/>
            <a:chOff x="7629899" y="2305368"/>
            <a:chExt cx="483177" cy="462007"/>
          </a:xfrm>
        </p:grpSpPr>
        <p:sp>
          <p:nvSpPr>
            <p:cNvPr id="78" name="Oval 77"/>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7647709" y="2364921"/>
              <a:ext cx="447558" cy="338554"/>
            </a:xfrm>
            <a:prstGeom prst="rect">
              <a:avLst/>
            </a:prstGeom>
            <a:noFill/>
          </p:spPr>
          <p:txBody>
            <a:bodyPr wrap="none" rtlCol="0">
              <a:spAutoFit/>
            </a:bodyPr>
            <a:lstStyle/>
            <a:p>
              <a:r>
                <a:rPr lang="en-US" sz="1600" b="1" dirty="0">
                  <a:solidFill>
                    <a:schemeClr val="bg1"/>
                  </a:solidFill>
                </a:rPr>
                <a:t>5</a:t>
              </a:r>
              <a:r>
                <a:rPr lang="en-US" sz="1600" b="1" smtClean="0">
                  <a:solidFill>
                    <a:schemeClr val="bg1"/>
                  </a:solidFill>
                </a:rPr>
                <a:t>.5</a:t>
              </a:r>
              <a:endParaRPr lang="en-US" sz="1600" b="1" dirty="0">
                <a:solidFill>
                  <a:schemeClr val="bg1"/>
                </a:solidFill>
              </a:endParaRPr>
            </a:p>
          </p:txBody>
        </p:sp>
      </p:grpSp>
    </p:spTree>
    <p:extLst>
      <p:ext uri="{BB962C8B-B14F-4D97-AF65-F5344CB8AC3E}">
        <p14:creationId xmlns:p14="http://schemas.microsoft.com/office/powerpoint/2010/main" val="2110140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35102"/>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74959" y="2364921"/>
              <a:ext cx="393056" cy="338554"/>
            </a:xfrm>
            <a:prstGeom prst="rect">
              <a:avLst/>
            </a:prstGeom>
            <a:noFill/>
          </p:spPr>
          <p:txBody>
            <a:bodyPr wrap="none" rtlCol="0">
              <a:spAutoFit/>
            </a:bodyPr>
            <a:lstStyle/>
            <a:p>
              <a:r>
                <a:rPr lang="en-US" sz="1600" b="1" dirty="0" smtClean="0">
                  <a:solidFill>
                    <a:schemeClr val="bg1"/>
                  </a:solidFill>
                </a:rPr>
                <a:t>11</a:t>
              </a:r>
              <a:endParaRPr lang="en-US" sz="1600" b="1" dirty="0">
                <a:solidFill>
                  <a:schemeClr val="bg1"/>
                </a:solidFill>
              </a:endParaRPr>
            </a:p>
          </p:txBody>
        </p:sp>
      </p:grpSp>
      <p:sp>
        <p:nvSpPr>
          <p:cNvPr id="35" name="TextBox 34"/>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3)</a:t>
            </a:r>
            <a:endParaRPr lang="en-US" b="1" dirty="0"/>
          </a:p>
        </p:txBody>
      </p:sp>
      <p:grpSp>
        <p:nvGrpSpPr>
          <p:cNvPr id="43" name="Group 42"/>
          <p:cNvGrpSpPr/>
          <p:nvPr/>
        </p:nvGrpSpPr>
        <p:grpSpPr>
          <a:xfrm>
            <a:off x="180547" y="4786292"/>
            <a:ext cx="3139064" cy="1115112"/>
            <a:chOff x="180547" y="4786292"/>
            <a:chExt cx="3139064" cy="1115112"/>
          </a:xfrm>
        </p:grpSpPr>
        <p:sp>
          <p:nvSpPr>
            <p:cNvPr id="40" name="TextBox 39"/>
            <p:cNvSpPr txBox="1"/>
            <p:nvPr/>
          </p:nvSpPr>
          <p:spPr>
            <a:xfrm>
              <a:off x="711141" y="5532072"/>
              <a:ext cx="2077877" cy="369332"/>
            </a:xfrm>
            <a:prstGeom prst="rect">
              <a:avLst/>
            </a:prstGeom>
            <a:noFill/>
          </p:spPr>
          <p:txBody>
            <a:bodyPr wrap="none" rtlCol="0">
              <a:spAutoFit/>
            </a:bodyPr>
            <a:lstStyle/>
            <a:p>
              <a:r>
                <a:rPr lang="en-US" dirty="0"/>
                <a:t>a</a:t>
              </a:r>
              <a:r>
                <a:rPr lang="en-US" dirty="0" smtClean="0"/>
                <a:t>ttributes = {moves}</a:t>
              </a:r>
              <a:endParaRPr lang="en-US" dirty="0"/>
            </a:p>
          </p:txBody>
        </p:sp>
        <p:sp>
          <p:nvSpPr>
            <p:cNvPr id="41" name="TextBox 40"/>
            <p:cNvSpPr txBox="1"/>
            <p:nvPr/>
          </p:nvSpPr>
          <p:spPr>
            <a:xfrm>
              <a:off x="895839" y="4786292"/>
              <a:ext cx="1708481" cy="369332"/>
            </a:xfrm>
            <a:prstGeom prst="rect">
              <a:avLst/>
            </a:prstGeom>
            <a:noFill/>
          </p:spPr>
          <p:txBody>
            <a:bodyPr wrap="none" rtlCol="0">
              <a:spAutoFit/>
            </a:bodyPr>
            <a:lstStyle/>
            <a:p>
              <a:r>
                <a:rPr lang="en-US" dirty="0" smtClean="0"/>
                <a:t>solution = {tour}</a:t>
              </a:r>
              <a:endParaRPr lang="en-US" dirty="0"/>
            </a:p>
          </p:txBody>
        </p:sp>
        <p:sp>
          <p:nvSpPr>
            <p:cNvPr id="42" name="TextBox 41"/>
            <p:cNvSpPr txBox="1"/>
            <p:nvPr/>
          </p:nvSpPr>
          <p:spPr>
            <a:xfrm>
              <a:off x="180547" y="5156338"/>
              <a:ext cx="3139064" cy="369332"/>
            </a:xfrm>
            <a:prstGeom prst="rect">
              <a:avLst/>
            </a:prstGeom>
            <a:noFill/>
          </p:spPr>
          <p:txBody>
            <a:bodyPr wrap="none" rtlCol="0">
              <a:spAutoFit/>
            </a:bodyPr>
            <a:lstStyle/>
            <a:p>
              <a:r>
                <a:rPr lang="en-US" dirty="0" smtClean="0"/>
                <a:t>move = {swap consecutive pair}</a:t>
              </a:r>
              <a:endParaRPr lang="en-US" dirty="0"/>
            </a:p>
          </p:txBody>
        </p:sp>
      </p:grpSp>
      <p:graphicFrame>
        <p:nvGraphicFramePr>
          <p:cNvPr id="60" name="Table 59"/>
          <p:cNvGraphicFramePr>
            <a:graphicFrameLocks noGrp="1"/>
          </p:cNvGraphicFramePr>
          <p:nvPr>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extLst>
                  <a:ext uri="{0D108BD9-81ED-4DB2-BD59-A6C34878D82A}">
                    <a16:rowId xmlns:a16="http://schemas.microsoft.com/office/drawing/2014/main" val="10002"/>
                  </a:ext>
                </a:extLst>
              </a:tr>
            </a:tbl>
          </a:graphicData>
        </a:graphic>
      </p:graphicFrame>
      <p:grpSp>
        <p:nvGrpSpPr>
          <p:cNvPr id="61" name="Group 60"/>
          <p:cNvGrpSpPr/>
          <p:nvPr/>
        </p:nvGrpSpPr>
        <p:grpSpPr>
          <a:xfrm>
            <a:off x="531971" y="1880549"/>
            <a:ext cx="2538162" cy="2201924"/>
            <a:chOff x="5961816" y="934489"/>
            <a:chExt cx="2538162" cy="2201924"/>
          </a:xfrm>
        </p:grpSpPr>
        <p:sp>
          <p:nvSpPr>
            <p:cNvPr id="62" name="Oval 61"/>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63" name="Oval 62"/>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64" name="Oval 63"/>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65" name="Oval 64"/>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66" name="Straight Arrow Connector 65"/>
            <p:cNvCxnSpPr>
              <a:stCxn id="62" idx="4"/>
              <a:endCxn id="65"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5" idx="1"/>
              <a:endCxn id="62"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2" idx="4"/>
              <a:endCxn id="64"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65"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3" idx="3"/>
              <a:endCxn id="64"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6"/>
              <a:endCxn id="63"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3" idx="5"/>
              <a:endCxn id="65"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0"/>
              <a:endCxn id="63"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918283" y="934489"/>
              <a:ext cx="261437" cy="323165"/>
            </a:xfrm>
            <a:prstGeom prst="rect">
              <a:avLst/>
            </a:prstGeom>
            <a:noFill/>
          </p:spPr>
          <p:txBody>
            <a:bodyPr wrap="square" rtlCol="0">
              <a:spAutoFit/>
            </a:bodyPr>
            <a:lstStyle/>
            <a:p>
              <a:r>
                <a:rPr lang="en-US" sz="1500" dirty="0"/>
                <a:t>2</a:t>
              </a:r>
            </a:p>
          </p:txBody>
        </p:sp>
        <p:sp>
          <p:nvSpPr>
            <p:cNvPr id="75" name="TextBox 74"/>
            <p:cNvSpPr txBox="1"/>
            <p:nvPr/>
          </p:nvSpPr>
          <p:spPr>
            <a:xfrm>
              <a:off x="6549525" y="2112389"/>
              <a:ext cx="261437" cy="323165"/>
            </a:xfrm>
            <a:prstGeom prst="rect">
              <a:avLst/>
            </a:prstGeom>
            <a:noFill/>
          </p:spPr>
          <p:txBody>
            <a:bodyPr wrap="square" rtlCol="0">
              <a:spAutoFit/>
            </a:bodyPr>
            <a:lstStyle/>
            <a:p>
              <a:r>
                <a:rPr lang="en-US" sz="1500" dirty="0" smtClean="0"/>
                <a:t>2</a:t>
              </a:r>
              <a:endParaRPr lang="en-US" sz="1500" dirty="0"/>
            </a:p>
          </p:txBody>
        </p:sp>
        <p:sp>
          <p:nvSpPr>
            <p:cNvPr id="76" name="TextBox 75"/>
            <p:cNvSpPr txBox="1"/>
            <p:nvPr/>
          </p:nvSpPr>
          <p:spPr>
            <a:xfrm>
              <a:off x="8238541" y="1850629"/>
              <a:ext cx="261437" cy="323165"/>
            </a:xfrm>
            <a:prstGeom prst="rect">
              <a:avLst/>
            </a:prstGeom>
            <a:noFill/>
          </p:spPr>
          <p:txBody>
            <a:bodyPr wrap="square" rtlCol="0">
              <a:spAutoFit/>
            </a:bodyPr>
            <a:lstStyle/>
            <a:p>
              <a:r>
                <a:rPr lang="en-US" sz="1500" dirty="0" smtClean="0"/>
                <a:t>2</a:t>
              </a:r>
              <a:endParaRPr lang="en-US" sz="1500" dirty="0"/>
            </a:p>
          </p:txBody>
        </p:sp>
        <p:sp>
          <p:nvSpPr>
            <p:cNvPr id="77" name="TextBox 76"/>
            <p:cNvSpPr txBox="1"/>
            <p:nvPr/>
          </p:nvSpPr>
          <p:spPr>
            <a:xfrm>
              <a:off x="5961816" y="1873899"/>
              <a:ext cx="261437" cy="323165"/>
            </a:xfrm>
            <a:prstGeom prst="rect">
              <a:avLst/>
            </a:prstGeom>
            <a:noFill/>
          </p:spPr>
          <p:txBody>
            <a:bodyPr wrap="square" rtlCol="0">
              <a:spAutoFit/>
            </a:bodyPr>
            <a:lstStyle/>
            <a:p>
              <a:r>
                <a:rPr lang="en-US" sz="1500" dirty="0" smtClean="0"/>
                <a:t>4</a:t>
              </a:r>
              <a:endParaRPr lang="en-US" sz="1500" dirty="0"/>
            </a:p>
          </p:txBody>
        </p:sp>
        <p:sp>
          <p:nvSpPr>
            <p:cNvPr id="78" name="TextBox 77"/>
            <p:cNvSpPr txBox="1"/>
            <p:nvPr/>
          </p:nvSpPr>
          <p:spPr>
            <a:xfrm>
              <a:off x="6938212" y="2813248"/>
              <a:ext cx="442660" cy="323165"/>
            </a:xfrm>
            <a:prstGeom prst="rect">
              <a:avLst/>
            </a:prstGeom>
            <a:noFill/>
          </p:spPr>
          <p:txBody>
            <a:bodyPr wrap="square" rtlCol="0">
              <a:spAutoFit/>
            </a:bodyPr>
            <a:lstStyle/>
            <a:p>
              <a:r>
                <a:rPr lang="en-US" sz="1500" dirty="0" smtClean="0"/>
                <a:t>3</a:t>
              </a:r>
              <a:endParaRPr lang="en-US" sz="1500" dirty="0"/>
            </a:p>
          </p:txBody>
        </p:sp>
        <p:sp>
          <p:nvSpPr>
            <p:cNvPr id="79" name="TextBox 78"/>
            <p:cNvSpPr txBox="1"/>
            <p:nvPr/>
          </p:nvSpPr>
          <p:spPr>
            <a:xfrm>
              <a:off x="7723645" y="1857031"/>
              <a:ext cx="514895" cy="323165"/>
            </a:xfrm>
            <a:prstGeom prst="rect">
              <a:avLst/>
            </a:prstGeom>
            <a:noFill/>
          </p:spPr>
          <p:txBody>
            <a:bodyPr wrap="square" rtlCol="0">
              <a:spAutoFit/>
            </a:bodyPr>
            <a:lstStyle/>
            <a:p>
              <a:r>
                <a:rPr lang="en-US" sz="1500" dirty="0" smtClean="0"/>
                <a:t>10</a:t>
              </a:r>
              <a:endParaRPr lang="en-US" sz="1500" dirty="0"/>
            </a:p>
          </p:txBody>
        </p:sp>
        <p:sp>
          <p:nvSpPr>
            <p:cNvPr id="80" name="TextBox 79"/>
            <p:cNvSpPr txBox="1"/>
            <p:nvPr/>
          </p:nvSpPr>
          <p:spPr>
            <a:xfrm>
              <a:off x="6784979" y="1488800"/>
              <a:ext cx="441575" cy="323165"/>
            </a:xfrm>
            <a:prstGeom prst="rect">
              <a:avLst/>
            </a:prstGeom>
            <a:noFill/>
          </p:spPr>
          <p:txBody>
            <a:bodyPr wrap="square" rtlCol="0">
              <a:spAutoFit/>
            </a:bodyPr>
            <a:lstStyle/>
            <a:p>
              <a:r>
                <a:rPr lang="en-US" sz="1500" dirty="0" smtClean="0"/>
                <a:t>1</a:t>
              </a:r>
              <a:endParaRPr lang="en-US" sz="1500" dirty="0"/>
            </a:p>
          </p:txBody>
        </p:sp>
        <p:sp>
          <p:nvSpPr>
            <p:cNvPr id="81" name="TextBox 80"/>
            <p:cNvSpPr txBox="1"/>
            <p:nvPr/>
          </p:nvSpPr>
          <p:spPr>
            <a:xfrm>
              <a:off x="7084802" y="2357762"/>
              <a:ext cx="555253" cy="323165"/>
            </a:xfrm>
            <a:prstGeom prst="rect">
              <a:avLst/>
            </a:prstGeom>
            <a:noFill/>
          </p:spPr>
          <p:txBody>
            <a:bodyPr wrap="square" rtlCol="0">
              <a:spAutoFit/>
            </a:bodyPr>
            <a:lstStyle/>
            <a:p>
              <a:r>
                <a:rPr lang="en-US" sz="1500" dirty="0" smtClean="0"/>
                <a:t>3</a:t>
              </a:r>
              <a:endParaRPr lang="en-US" sz="1500" dirty="0"/>
            </a:p>
          </p:txBody>
        </p:sp>
      </p:grpSp>
      <p:sp>
        <p:nvSpPr>
          <p:cNvPr id="3" name="Rectangle 2"/>
          <p:cNvSpPr/>
          <p:nvPr/>
        </p:nvSpPr>
        <p:spPr>
          <a:xfrm>
            <a:off x="1932583" y="3167287"/>
            <a:ext cx="3485506" cy="923330"/>
          </a:xfrm>
          <a:prstGeom prst="rect">
            <a:avLst/>
          </a:prstGeom>
          <a:noFill/>
        </p:spPr>
        <p:txBody>
          <a:bodyPr wrap="none" lIns="91440" tIns="45720" rIns="91440" bIns="45720">
            <a:spAutoFit/>
          </a:bodyPr>
          <a:lstStyle/>
          <a:p>
            <a:pPr algn="ctr"/>
            <a:r>
              <a:rPr lang="en-US" sz="5400" b="1" i="1" dirty="0" smtClean="0">
                <a:ln w="22225">
                  <a:solidFill>
                    <a:schemeClr val="accent2"/>
                  </a:solidFill>
                  <a:prstDash val="solid"/>
                </a:ln>
                <a:solidFill>
                  <a:schemeClr val="accent2">
                    <a:lumMod val="40000"/>
                    <a:lumOff val="60000"/>
                  </a:schemeClr>
                </a:solidFill>
              </a:rPr>
              <a:t>NEW DATA!</a:t>
            </a:r>
            <a:endParaRPr lang="en-US" sz="5400" b="1" i="1" cap="none" spc="0" dirty="0">
              <a:ln w="22225">
                <a:solidFill>
                  <a:schemeClr val="accent2"/>
                </a:solidFill>
                <a:prstDash val="solid"/>
              </a:ln>
              <a:solidFill>
                <a:schemeClr val="accent2">
                  <a:lumMod val="40000"/>
                  <a:lumOff val="60000"/>
                </a:schemeClr>
              </a:solidFill>
              <a:effectLst/>
            </a:endParaRPr>
          </a:p>
        </p:txBody>
      </p:sp>
      <p:sp>
        <p:nvSpPr>
          <p:cNvPr id="37" name="TextBox 36"/>
          <p:cNvSpPr txBox="1"/>
          <p:nvPr/>
        </p:nvSpPr>
        <p:spPr>
          <a:xfrm>
            <a:off x="4752091" y="4350690"/>
            <a:ext cx="3006439" cy="646331"/>
          </a:xfrm>
          <a:prstGeom prst="rect">
            <a:avLst/>
          </a:prstGeom>
          <a:noFill/>
        </p:spPr>
        <p:txBody>
          <a:bodyPr wrap="square" rtlCol="0">
            <a:spAutoFit/>
          </a:bodyPr>
          <a:lstStyle/>
          <a:p>
            <a:pPr algn="ctr"/>
            <a:r>
              <a:rPr lang="en-US" b="1" i="1" dirty="0" smtClean="0"/>
              <a:t>What could happen if tenure were 2 instead of 3?</a:t>
            </a:r>
            <a:endParaRPr lang="en-US" b="1" i="1" dirty="0"/>
          </a:p>
        </p:txBody>
      </p:sp>
      <p:sp>
        <p:nvSpPr>
          <p:cNvPr id="38" name="TextBox 37"/>
          <p:cNvSpPr txBox="1"/>
          <p:nvPr/>
        </p:nvSpPr>
        <p:spPr>
          <a:xfrm>
            <a:off x="4752090" y="5393572"/>
            <a:ext cx="3006439" cy="646331"/>
          </a:xfrm>
          <a:prstGeom prst="rect">
            <a:avLst/>
          </a:prstGeom>
          <a:noFill/>
        </p:spPr>
        <p:txBody>
          <a:bodyPr wrap="square" rtlCol="0">
            <a:spAutoFit/>
          </a:bodyPr>
          <a:lstStyle/>
          <a:p>
            <a:pPr algn="ctr"/>
            <a:r>
              <a:rPr lang="en-US" b="1" i="1" dirty="0" smtClean="0"/>
              <a:t>What could happen if tenure were 4 instead of 3?</a:t>
            </a:r>
            <a:endParaRPr lang="en-US" b="1" i="1" dirty="0"/>
          </a:p>
        </p:txBody>
      </p:sp>
    </p:spTree>
    <p:extLst>
      <p:ext uri="{BB962C8B-B14F-4D97-AF65-F5344CB8AC3E}">
        <p14:creationId xmlns:p14="http://schemas.microsoft.com/office/powerpoint/2010/main" val="341116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grpSp>
        <p:nvGrpSpPr>
          <p:cNvPr id="4" name="Group 3"/>
          <p:cNvGrpSpPr/>
          <p:nvPr/>
        </p:nvGrpSpPr>
        <p:grpSpPr>
          <a:xfrm>
            <a:off x="531971" y="1880549"/>
            <a:ext cx="2538162" cy="2201924"/>
            <a:chOff x="5961816" y="934489"/>
            <a:chExt cx="2538162" cy="2201924"/>
          </a:xfrm>
        </p:grpSpPr>
        <p:sp>
          <p:nvSpPr>
            <p:cNvPr id="6" name="Oval 5"/>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 name="Oval 6"/>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8" name="Oval 7"/>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9" name="Oval 8"/>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10" name="Straight Arrow Connector 9"/>
            <p:cNvCxnSpPr>
              <a:stCxn id="6" idx="4"/>
              <a:endCxn id="9"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7"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19" name="TextBox 18"/>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20" name="TextBox 19"/>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21" name="TextBox 20"/>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22" name="TextBox 21"/>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23" name="TextBox 22"/>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24" name="TextBox 23"/>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25" name="TextBox 24"/>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2)</a:t>
            </a:r>
            <a:endParaRPr lang="en-US" b="1" dirty="0"/>
          </a:p>
        </p:txBody>
      </p:sp>
      <p:sp>
        <p:nvSpPr>
          <p:cNvPr id="3" name="TextBox 2"/>
          <p:cNvSpPr txBox="1"/>
          <p:nvPr/>
        </p:nvSpPr>
        <p:spPr>
          <a:xfrm>
            <a:off x="793408" y="5211380"/>
            <a:ext cx="3006439" cy="646331"/>
          </a:xfrm>
          <a:prstGeom prst="rect">
            <a:avLst/>
          </a:prstGeom>
          <a:noFill/>
        </p:spPr>
        <p:txBody>
          <a:bodyPr wrap="square" rtlCol="0">
            <a:spAutoFit/>
          </a:bodyPr>
          <a:lstStyle/>
          <a:p>
            <a:pPr algn="ctr"/>
            <a:r>
              <a:rPr lang="en-US" b="1" i="1" dirty="0" smtClean="0"/>
              <a:t>What could happen if tenure were 2 instead of 3?</a:t>
            </a:r>
            <a:endParaRPr lang="en-US" b="1" i="1" dirty="0"/>
          </a:p>
        </p:txBody>
      </p:sp>
      <p:graphicFrame>
        <p:nvGraphicFramePr>
          <p:cNvPr id="80" name="Table 79"/>
          <p:cNvGraphicFramePr>
            <a:graphicFrameLocks noGrp="1"/>
          </p:cNvGraphicFramePr>
          <p:nvPr>
            <p:extLst>
              <p:ext uri="{D42A27DB-BD31-4B8C-83A1-F6EECF244321}">
                <p14:modId xmlns:p14="http://schemas.microsoft.com/office/powerpoint/2010/main" val="4130428159"/>
              </p:ext>
            </p:extLst>
          </p:nvPr>
        </p:nvGraphicFramePr>
        <p:xfrm>
          <a:off x="4137472" y="2086064"/>
          <a:ext cx="465701" cy="111252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solidFill>
                      <a:schemeClr val="tx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40367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345171"/>
            <a:ext cx="8229600" cy="5419185"/>
          </a:xfrm>
        </p:spPr>
        <p:txBody>
          <a:bodyPr>
            <a:normAutofit fontScale="85000" lnSpcReduction="20000"/>
          </a:bodyPr>
          <a:lstStyle/>
          <a:p>
            <a:r>
              <a:rPr lang="en-US" dirty="0" smtClean="0"/>
              <a:t>Metaheuristics…</a:t>
            </a:r>
          </a:p>
          <a:p>
            <a:pPr lvl="1"/>
            <a:r>
              <a:rPr lang="en-US" dirty="0" smtClean="0"/>
              <a:t>…efficiently </a:t>
            </a:r>
            <a:r>
              <a:rPr lang="en-US" dirty="0"/>
              <a:t>explore the search space in order to find </a:t>
            </a:r>
            <a:r>
              <a:rPr lang="en-US" dirty="0" smtClean="0"/>
              <a:t>good (near-optimal) feasible solutions</a:t>
            </a:r>
          </a:p>
          <a:p>
            <a:pPr lvl="1"/>
            <a:r>
              <a:rPr lang="en-US" dirty="0"/>
              <a:t>…provide no guarantee of global or local </a:t>
            </a:r>
            <a:r>
              <a:rPr lang="en-US" dirty="0" smtClean="0"/>
              <a:t>optimality</a:t>
            </a:r>
          </a:p>
          <a:p>
            <a:pPr lvl="1"/>
            <a:r>
              <a:rPr lang="en-US" dirty="0" smtClean="0"/>
              <a:t>…are agnostic to the unexplored feasible space (i.e., no “bound” information)</a:t>
            </a:r>
          </a:p>
          <a:p>
            <a:pPr lvl="1"/>
            <a:r>
              <a:rPr lang="en-US" dirty="0" smtClean="0"/>
              <a:t>…lack a metric of “goodness” of solution (often stop due to an external time or iteration limit)</a:t>
            </a:r>
          </a:p>
          <a:p>
            <a:pPr lvl="1"/>
            <a:r>
              <a:rPr lang="en-US" dirty="0" smtClean="0"/>
              <a:t>…are not based on some algebraic model</a:t>
            </a:r>
          </a:p>
          <a:p>
            <a:pPr marL="457200" lvl="1" indent="0">
              <a:buNone/>
            </a:pPr>
            <a:endParaRPr lang="en-US" dirty="0"/>
          </a:p>
          <a:p>
            <a:pPr marL="457200" lvl="1" indent="0">
              <a:buNone/>
            </a:pPr>
            <a:r>
              <a:rPr lang="en-US" dirty="0"/>
              <a:t>						</a:t>
            </a:r>
            <a:r>
              <a:rPr lang="en-US" i="1" dirty="0"/>
              <a:t>unlike exact methods</a:t>
            </a:r>
            <a:r>
              <a:rPr lang="en-US" i="1" dirty="0" smtClean="0"/>
              <a:t>!</a:t>
            </a:r>
          </a:p>
          <a:p>
            <a:pPr marL="457200" lvl="1" indent="0">
              <a:buNone/>
            </a:pPr>
            <a:endParaRPr lang="en-US" i="1" dirty="0"/>
          </a:p>
          <a:p>
            <a:pPr lvl="1"/>
            <a:r>
              <a:rPr lang="en-US" dirty="0" smtClean="0"/>
              <a:t>…are often used in conjunction with an exact method</a:t>
            </a:r>
          </a:p>
          <a:p>
            <a:pPr lvl="2"/>
            <a:r>
              <a:rPr lang="en-US" dirty="0"/>
              <a:t>E.g., use metaheuristic to provide upper bounds</a:t>
            </a:r>
          </a:p>
          <a:p>
            <a:pPr lvl="2"/>
            <a:r>
              <a:rPr lang="en-US" dirty="0" smtClean="0"/>
              <a:t>E.g., use restricted MILP as “local heuristic”</a:t>
            </a:r>
          </a:p>
        </p:txBody>
      </p:sp>
    </p:spTree>
    <p:extLst>
      <p:ext uri="{BB962C8B-B14F-4D97-AF65-F5344CB8AC3E}">
        <p14:creationId xmlns:p14="http://schemas.microsoft.com/office/powerpoint/2010/main" val="103598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TABU SEARCH</a:t>
            </a:r>
          </a:p>
        </p:txBody>
      </p:sp>
      <p:grpSp>
        <p:nvGrpSpPr>
          <p:cNvPr id="4" name="Group 3"/>
          <p:cNvGrpSpPr/>
          <p:nvPr/>
        </p:nvGrpSpPr>
        <p:grpSpPr>
          <a:xfrm>
            <a:off x="531971" y="1880549"/>
            <a:ext cx="2538162" cy="2201924"/>
            <a:chOff x="5961816" y="934489"/>
            <a:chExt cx="2538162" cy="2201924"/>
          </a:xfrm>
        </p:grpSpPr>
        <p:sp>
          <p:nvSpPr>
            <p:cNvPr id="6" name="Oval 5"/>
            <p:cNvSpPr/>
            <p:nvPr/>
          </p:nvSpPr>
          <p:spPr>
            <a:xfrm>
              <a:off x="6015789"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a:t>
              </a:r>
              <a:endParaRPr lang="en-US" dirty="0"/>
            </a:p>
          </p:txBody>
        </p:sp>
        <p:sp>
          <p:nvSpPr>
            <p:cNvPr id="7" name="Oval 6"/>
            <p:cNvSpPr/>
            <p:nvPr/>
          </p:nvSpPr>
          <p:spPr>
            <a:xfrm>
              <a:off x="7861135" y="974729"/>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a:t>
              </a:r>
              <a:endParaRPr lang="en-US" dirty="0"/>
            </a:p>
          </p:txBody>
        </p:sp>
        <p:sp>
          <p:nvSpPr>
            <p:cNvPr id="8" name="Oval 7"/>
            <p:cNvSpPr/>
            <p:nvPr/>
          </p:nvSpPr>
          <p:spPr>
            <a:xfrm>
              <a:off x="6015789"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t>
              </a:r>
              <a:endParaRPr lang="en-US" dirty="0"/>
            </a:p>
          </p:txBody>
        </p:sp>
        <p:sp>
          <p:nvSpPr>
            <p:cNvPr id="9" name="Oval 8"/>
            <p:cNvSpPr/>
            <p:nvPr/>
          </p:nvSpPr>
          <p:spPr>
            <a:xfrm>
              <a:off x="7861134" y="2526094"/>
              <a:ext cx="442161" cy="48510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t>
              </a:r>
              <a:endParaRPr lang="en-US" dirty="0"/>
            </a:p>
          </p:txBody>
        </p:sp>
        <p:cxnSp>
          <p:nvCxnSpPr>
            <p:cNvPr id="10" name="Straight Arrow Connector 9"/>
            <p:cNvCxnSpPr>
              <a:stCxn id="6" idx="4"/>
              <a:endCxn id="9" idx="2"/>
            </p:cNvCxnSpPr>
            <p:nvPr/>
          </p:nvCxnSpPr>
          <p:spPr>
            <a:xfrm>
              <a:off x="6236870" y="1459835"/>
              <a:ext cx="1624264" cy="130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6" idx="5"/>
            </p:cNvCxnSpPr>
            <p:nvPr/>
          </p:nvCxnSpPr>
          <p:spPr>
            <a:xfrm flipH="1" flipV="1">
              <a:off x="6393197" y="1388793"/>
              <a:ext cx="1532690"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236870" y="1459835"/>
              <a:ext cx="0" cy="106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2"/>
            </p:cNvCxnSpPr>
            <p:nvPr/>
          </p:nvCxnSpPr>
          <p:spPr>
            <a:xfrm>
              <a:off x="6457950" y="2768647"/>
              <a:ext cx="1403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6393197" y="1388793"/>
              <a:ext cx="1532691" cy="120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a:endCxn id="7" idx="2"/>
            </p:cNvCxnSpPr>
            <p:nvPr/>
          </p:nvCxnSpPr>
          <p:spPr>
            <a:xfrm>
              <a:off x="6457950" y="1217282"/>
              <a:ext cx="1403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7"/>
            </p:cNvCxnSpPr>
            <p:nvPr/>
          </p:nvCxnSpPr>
          <p:spPr>
            <a:xfrm flipH="1">
              <a:off x="8238542" y="1388793"/>
              <a:ext cx="1" cy="120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7" idx="4"/>
            </p:cNvCxnSpPr>
            <p:nvPr/>
          </p:nvCxnSpPr>
          <p:spPr>
            <a:xfrm flipV="1">
              <a:off x="8082215" y="1459835"/>
              <a:ext cx="1" cy="10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8283" y="934489"/>
              <a:ext cx="261437" cy="323165"/>
            </a:xfrm>
            <a:prstGeom prst="rect">
              <a:avLst/>
            </a:prstGeom>
            <a:noFill/>
          </p:spPr>
          <p:txBody>
            <a:bodyPr wrap="square" rtlCol="0">
              <a:spAutoFit/>
            </a:bodyPr>
            <a:lstStyle/>
            <a:p>
              <a:r>
                <a:rPr lang="en-US" sz="1500" dirty="0" smtClean="0"/>
                <a:t>1</a:t>
              </a:r>
              <a:endParaRPr lang="en-US" sz="1500" dirty="0"/>
            </a:p>
          </p:txBody>
        </p:sp>
        <p:sp>
          <p:nvSpPr>
            <p:cNvPr id="19" name="TextBox 18"/>
            <p:cNvSpPr txBox="1"/>
            <p:nvPr/>
          </p:nvSpPr>
          <p:spPr>
            <a:xfrm>
              <a:off x="6549525" y="2112389"/>
              <a:ext cx="261437" cy="323165"/>
            </a:xfrm>
            <a:prstGeom prst="rect">
              <a:avLst/>
            </a:prstGeom>
            <a:noFill/>
          </p:spPr>
          <p:txBody>
            <a:bodyPr wrap="square" rtlCol="0">
              <a:spAutoFit/>
            </a:bodyPr>
            <a:lstStyle/>
            <a:p>
              <a:r>
                <a:rPr lang="en-US" sz="1500" dirty="0" smtClean="0"/>
                <a:t>1</a:t>
              </a:r>
              <a:endParaRPr lang="en-US" sz="1500" dirty="0"/>
            </a:p>
          </p:txBody>
        </p:sp>
        <p:sp>
          <p:nvSpPr>
            <p:cNvPr id="20" name="TextBox 19"/>
            <p:cNvSpPr txBox="1"/>
            <p:nvPr/>
          </p:nvSpPr>
          <p:spPr>
            <a:xfrm>
              <a:off x="8238541" y="1873899"/>
              <a:ext cx="261437" cy="323165"/>
            </a:xfrm>
            <a:prstGeom prst="rect">
              <a:avLst/>
            </a:prstGeom>
            <a:noFill/>
          </p:spPr>
          <p:txBody>
            <a:bodyPr wrap="square" rtlCol="0">
              <a:spAutoFit/>
            </a:bodyPr>
            <a:lstStyle/>
            <a:p>
              <a:r>
                <a:rPr lang="en-US" sz="1500" dirty="0" smtClean="0"/>
                <a:t>1</a:t>
              </a:r>
              <a:endParaRPr lang="en-US" sz="1500" dirty="0"/>
            </a:p>
          </p:txBody>
        </p:sp>
        <p:sp>
          <p:nvSpPr>
            <p:cNvPr id="21" name="TextBox 20"/>
            <p:cNvSpPr txBox="1"/>
            <p:nvPr/>
          </p:nvSpPr>
          <p:spPr>
            <a:xfrm>
              <a:off x="5961816" y="1873899"/>
              <a:ext cx="261437" cy="323165"/>
            </a:xfrm>
            <a:prstGeom prst="rect">
              <a:avLst/>
            </a:prstGeom>
            <a:noFill/>
          </p:spPr>
          <p:txBody>
            <a:bodyPr wrap="square" rtlCol="0">
              <a:spAutoFit/>
            </a:bodyPr>
            <a:lstStyle/>
            <a:p>
              <a:r>
                <a:rPr lang="en-US" sz="1500" dirty="0"/>
                <a:t>2</a:t>
              </a:r>
            </a:p>
          </p:txBody>
        </p:sp>
        <p:sp>
          <p:nvSpPr>
            <p:cNvPr id="22" name="TextBox 21"/>
            <p:cNvSpPr txBox="1"/>
            <p:nvPr/>
          </p:nvSpPr>
          <p:spPr>
            <a:xfrm>
              <a:off x="6938212" y="2813248"/>
              <a:ext cx="442660" cy="323165"/>
            </a:xfrm>
            <a:prstGeom prst="rect">
              <a:avLst/>
            </a:prstGeom>
            <a:noFill/>
          </p:spPr>
          <p:txBody>
            <a:bodyPr wrap="square" rtlCol="0">
              <a:spAutoFit/>
            </a:bodyPr>
            <a:lstStyle/>
            <a:p>
              <a:r>
                <a:rPr lang="en-US" sz="1500" dirty="0" smtClean="0"/>
                <a:t>1.5</a:t>
              </a:r>
              <a:endParaRPr lang="en-US" sz="1500" dirty="0"/>
            </a:p>
          </p:txBody>
        </p:sp>
        <p:sp>
          <p:nvSpPr>
            <p:cNvPr id="23" name="TextBox 22"/>
            <p:cNvSpPr txBox="1"/>
            <p:nvPr/>
          </p:nvSpPr>
          <p:spPr>
            <a:xfrm>
              <a:off x="7788400" y="1857031"/>
              <a:ext cx="261437" cy="323165"/>
            </a:xfrm>
            <a:prstGeom prst="rect">
              <a:avLst/>
            </a:prstGeom>
            <a:noFill/>
          </p:spPr>
          <p:txBody>
            <a:bodyPr wrap="square" rtlCol="0">
              <a:spAutoFit/>
            </a:bodyPr>
            <a:lstStyle/>
            <a:p>
              <a:r>
                <a:rPr lang="en-US" sz="1500" dirty="0" smtClean="0"/>
                <a:t>5</a:t>
              </a:r>
              <a:endParaRPr lang="en-US" sz="1500" dirty="0"/>
            </a:p>
          </p:txBody>
        </p:sp>
        <p:sp>
          <p:nvSpPr>
            <p:cNvPr id="24" name="TextBox 23"/>
            <p:cNvSpPr txBox="1"/>
            <p:nvPr/>
          </p:nvSpPr>
          <p:spPr>
            <a:xfrm>
              <a:off x="6697495" y="1488800"/>
              <a:ext cx="441575" cy="323165"/>
            </a:xfrm>
            <a:prstGeom prst="rect">
              <a:avLst/>
            </a:prstGeom>
            <a:noFill/>
          </p:spPr>
          <p:txBody>
            <a:bodyPr wrap="square" rtlCol="0">
              <a:spAutoFit/>
            </a:bodyPr>
            <a:lstStyle/>
            <a:p>
              <a:r>
                <a:rPr lang="en-US" sz="1500" dirty="0" smtClean="0"/>
                <a:t>0.5</a:t>
              </a:r>
              <a:endParaRPr lang="en-US" sz="1500" dirty="0"/>
            </a:p>
          </p:txBody>
        </p:sp>
        <p:sp>
          <p:nvSpPr>
            <p:cNvPr id="25" name="TextBox 24"/>
            <p:cNvSpPr txBox="1"/>
            <p:nvPr/>
          </p:nvSpPr>
          <p:spPr>
            <a:xfrm>
              <a:off x="7084802" y="2357762"/>
              <a:ext cx="555253" cy="323165"/>
            </a:xfrm>
            <a:prstGeom prst="rect">
              <a:avLst/>
            </a:prstGeom>
            <a:noFill/>
          </p:spPr>
          <p:txBody>
            <a:bodyPr wrap="square" rtlCol="0">
              <a:spAutoFit/>
            </a:bodyPr>
            <a:lstStyle/>
            <a:p>
              <a:r>
                <a:rPr lang="en-US" sz="1500" dirty="0" smtClean="0"/>
                <a:t>1.5</a:t>
              </a:r>
              <a:endParaRPr lang="en-US" sz="1500" dirty="0"/>
            </a:p>
          </p:txBody>
        </p:sp>
      </p:grpSp>
      <p:sp>
        <p:nvSpPr>
          <p:cNvPr id="26" name="TextBox 25"/>
          <p:cNvSpPr txBox="1"/>
          <p:nvPr/>
        </p:nvSpPr>
        <p:spPr>
          <a:xfrm>
            <a:off x="932722" y="1348398"/>
            <a:ext cx="1845345" cy="369332"/>
          </a:xfrm>
          <a:prstGeom prst="rect">
            <a:avLst/>
          </a:prstGeom>
          <a:noFill/>
        </p:spPr>
        <p:txBody>
          <a:bodyPr wrap="square" rtlCol="0">
            <a:spAutoFit/>
          </a:bodyPr>
          <a:lstStyle/>
          <a:p>
            <a:r>
              <a:rPr lang="en-US" b="1" dirty="0" smtClean="0"/>
              <a:t>Asymmetric TSP</a:t>
            </a:r>
            <a:endParaRPr lang="en-US" b="1" dirty="0"/>
          </a:p>
        </p:txBody>
      </p:sp>
      <p:graphicFrame>
        <p:nvGraphicFramePr>
          <p:cNvPr id="27" name="Table 26"/>
          <p:cNvGraphicFramePr>
            <a:graphicFrameLocks noGrp="1"/>
          </p:cNvGraphicFramePr>
          <p:nvPr>
            <p:extLst/>
          </p:nvPr>
        </p:nvGraphicFramePr>
        <p:xfrm>
          <a:off x="5650573" y="1835102"/>
          <a:ext cx="2337165" cy="414057"/>
        </p:xfrm>
        <a:graphic>
          <a:graphicData uri="http://schemas.openxmlformats.org/drawingml/2006/table">
            <a:tbl>
              <a:tblPr firstRow="1" bandRow="1">
                <a:tableStyleId>{5940675A-B579-460E-94D1-54222C63F5DA}</a:tableStyleId>
              </a:tblPr>
              <a:tblGrid>
                <a:gridCol w="467433">
                  <a:extLst>
                    <a:ext uri="{9D8B030D-6E8A-4147-A177-3AD203B41FA5}">
                      <a16:colId xmlns:a16="http://schemas.microsoft.com/office/drawing/2014/main" val="20000"/>
                    </a:ext>
                  </a:extLst>
                </a:gridCol>
                <a:gridCol w="467433">
                  <a:extLst>
                    <a:ext uri="{9D8B030D-6E8A-4147-A177-3AD203B41FA5}">
                      <a16:colId xmlns:a16="http://schemas.microsoft.com/office/drawing/2014/main" val="20001"/>
                    </a:ext>
                  </a:extLst>
                </a:gridCol>
                <a:gridCol w="467433">
                  <a:extLst>
                    <a:ext uri="{9D8B030D-6E8A-4147-A177-3AD203B41FA5}">
                      <a16:colId xmlns:a16="http://schemas.microsoft.com/office/drawing/2014/main" val="20002"/>
                    </a:ext>
                  </a:extLst>
                </a:gridCol>
                <a:gridCol w="467433">
                  <a:extLst>
                    <a:ext uri="{9D8B030D-6E8A-4147-A177-3AD203B41FA5}">
                      <a16:colId xmlns:a16="http://schemas.microsoft.com/office/drawing/2014/main" val="20003"/>
                    </a:ext>
                  </a:extLst>
                </a:gridCol>
                <a:gridCol w="467433">
                  <a:extLst>
                    <a:ext uri="{9D8B030D-6E8A-4147-A177-3AD203B41FA5}">
                      <a16:colId xmlns:a16="http://schemas.microsoft.com/office/drawing/2014/main" val="20004"/>
                    </a:ext>
                  </a:extLst>
                </a:gridCol>
              </a:tblGrid>
              <a:tr h="414057">
                <a:tc>
                  <a:txBody>
                    <a:bodyPr/>
                    <a:lstStyle/>
                    <a:p>
                      <a:pPr algn="ctr"/>
                      <a:r>
                        <a:rPr lang="en-US" dirty="0" smtClean="0"/>
                        <a:t>A</a:t>
                      </a:r>
                      <a:endParaRPr lang="en-US" dirty="0"/>
                    </a:p>
                  </a:txBody>
                  <a:tcPr anchor="ctr"/>
                </a:tc>
                <a:tc>
                  <a:txBody>
                    <a:bodyPr/>
                    <a:lstStyle/>
                    <a:p>
                      <a:pPr algn="ctr"/>
                      <a:r>
                        <a:rPr lang="en-US" dirty="0" smtClean="0"/>
                        <a:t>B</a:t>
                      </a:r>
                      <a:endParaRPr lang="en-US" dirty="0"/>
                    </a:p>
                  </a:txBody>
                  <a:tcPr anchor="ctr"/>
                </a:tc>
                <a:tc>
                  <a:txBody>
                    <a:bodyPr/>
                    <a:lstStyle/>
                    <a:p>
                      <a:pPr algn="ctr"/>
                      <a:r>
                        <a:rPr lang="en-US" dirty="0" smtClean="0"/>
                        <a:t>C</a:t>
                      </a:r>
                      <a:endParaRPr lang="en-US" dirty="0"/>
                    </a:p>
                  </a:txBody>
                  <a:tcPr anchor="ctr"/>
                </a:tc>
                <a:tc>
                  <a:txBody>
                    <a:bodyPr/>
                    <a:lstStyle/>
                    <a:p>
                      <a:pPr algn="ctr"/>
                      <a:r>
                        <a:rPr lang="en-US" dirty="0" smtClean="0"/>
                        <a:t>D</a:t>
                      </a:r>
                      <a:endParaRPr lang="en-US" dirty="0"/>
                    </a:p>
                  </a:txBody>
                  <a:tcPr anchor="ctr"/>
                </a:tc>
                <a:tc>
                  <a:txBody>
                    <a:bodyPr/>
                    <a:lstStyle/>
                    <a:p>
                      <a:pPr algn="ctr"/>
                      <a:r>
                        <a:rPr lang="en-US" dirty="0" smtClean="0"/>
                        <a:t>A</a:t>
                      </a:r>
                      <a:endParaRPr lang="en-US" dirty="0"/>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5909076" y="1348398"/>
            <a:ext cx="2078662" cy="369332"/>
          </a:xfrm>
          <a:prstGeom prst="rect">
            <a:avLst/>
          </a:prstGeom>
          <a:noFill/>
        </p:spPr>
        <p:txBody>
          <a:bodyPr wrap="square" rtlCol="0">
            <a:spAutoFit/>
          </a:bodyPr>
          <a:lstStyle/>
          <a:p>
            <a:r>
              <a:rPr lang="en-US" b="1" dirty="0" smtClean="0"/>
              <a:t>Solution Trajectory</a:t>
            </a:r>
            <a:endParaRPr lang="en-US" b="1" dirty="0"/>
          </a:p>
        </p:txBody>
      </p:sp>
      <p:grpSp>
        <p:nvGrpSpPr>
          <p:cNvPr id="34" name="Group 33"/>
          <p:cNvGrpSpPr/>
          <p:nvPr/>
        </p:nvGrpSpPr>
        <p:grpSpPr>
          <a:xfrm>
            <a:off x="8240468" y="1805617"/>
            <a:ext cx="483177" cy="462007"/>
            <a:chOff x="7629899" y="2305368"/>
            <a:chExt cx="483177" cy="462007"/>
          </a:xfrm>
        </p:grpSpPr>
        <p:sp>
          <p:nvSpPr>
            <p:cNvPr id="33" name="Oval 32"/>
            <p:cNvSpPr/>
            <p:nvPr/>
          </p:nvSpPr>
          <p:spPr>
            <a:xfrm>
              <a:off x="7629899" y="2305368"/>
              <a:ext cx="483177" cy="4620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647709" y="2364921"/>
              <a:ext cx="447558" cy="338554"/>
            </a:xfrm>
            <a:prstGeom prst="rect">
              <a:avLst/>
            </a:prstGeom>
            <a:noFill/>
          </p:spPr>
          <p:txBody>
            <a:bodyPr wrap="none" rtlCol="0">
              <a:spAutoFit/>
            </a:bodyPr>
            <a:lstStyle/>
            <a:p>
              <a:r>
                <a:rPr lang="en-US" sz="1600" b="1" dirty="0" smtClean="0">
                  <a:solidFill>
                    <a:schemeClr val="bg1"/>
                  </a:solidFill>
                </a:rPr>
                <a:t>5.5</a:t>
              </a:r>
              <a:endParaRPr lang="en-US" sz="1600" b="1" dirty="0">
                <a:solidFill>
                  <a:schemeClr val="bg1"/>
                </a:solidFill>
              </a:endParaRPr>
            </a:p>
          </p:txBody>
        </p:sp>
      </p:grpSp>
      <p:sp>
        <p:nvSpPr>
          <p:cNvPr id="60" name="TextBox 59"/>
          <p:cNvSpPr txBox="1"/>
          <p:nvPr/>
        </p:nvSpPr>
        <p:spPr>
          <a:xfrm>
            <a:off x="3734561" y="1348398"/>
            <a:ext cx="1326779" cy="646331"/>
          </a:xfrm>
          <a:prstGeom prst="rect">
            <a:avLst/>
          </a:prstGeom>
          <a:noFill/>
        </p:spPr>
        <p:txBody>
          <a:bodyPr wrap="square" rtlCol="0">
            <a:spAutoFit/>
          </a:bodyPr>
          <a:lstStyle/>
          <a:p>
            <a:pPr algn="ctr"/>
            <a:r>
              <a:rPr lang="en-US" b="1" dirty="0" smtClean="0"/>
              <a:t>Tabu List</a:t>
            </a:r>
          </a:p>
          <a:p>
            <a:pPr algn="ctr"/>
            <a:r>
              <a:rPr lang="en-US" b="1" dirty="0" smtClean="0"/>
              <a:t>(tenure = 4)</a:t>
            </a:r>
            <a:endParaRPr lang="en-US" b="1" dirty="0"/>
          </a:p>
        </p:txBody>
      </p:sp>
      <p:sp>
        <p:nvSpPr>
          <p:cNvPr id="3" name="TextBox 2"/>
          <p:cNvSpPr txBox="1"/>
          <p:nvPr/>
        </p:nvSpPr>
        <p:spPr>
          <a:xfrm>
            <a:off x="793408" y="5211380"/>
            <a:ext cx="3006439" cy="646331"/>
          </a:xfrm>
          <a:prstGeom prst="rect">
            <a:avLst/>
          </a:prstGeom>
          <a:noFill/>
        </p:spPr>
        <p:txBody>
          <a:bodyPr wrap="square" rtlCol="0">
            <a:spAutoFit/>
          </a:bodyPr>
          <a:lstStyle/>
          <a:p>
            <a:pPr algn="ctr"/>
            <a:r>
              <a:rPr lang="en-US" b="1" i="1" dirty="0" smtClean="0"/>
              <a:t>What could happen if tenure were 4 instead of 3?</a:t>
            </a:r>
            <a:endParaRPr lang="en-US" b="1" i="1" dirty="0"/>
          </a:p>
        </p:txBody>
      </p:sp>
      <p:graphicFrame>
        <p:nvGraphicFramePr>
          <p:cNvPr id="80" name="Table 79"/>
          <p:cNvGraphicFramePr>
            <a:graphicFrameLocks noGrp="1"/>
          </p:cNvGraphicFramePr>
          <p:nvPr>
            <p:extLst>
              <p:ext uri="{D42A27DB-BD31-4B8C-83A1-F6EECF244321}">
                <p14:modId xmlns:p14="http://schemas.microsoft.com/office/powerpoint/2010/main" val="3395541665"/>
              </p:ext>
            </p:extLst>
          </p:nvPr>
        </p:nvGraphicFramePr>
        <p:xfrm>
          <a:off x="4137472" y="2086064"/>
          <a:ext cx="465701" cy="1483360"/>
        </p:xfrm>
        <a:graphic>
          <a:graphicData uri="http://schemas.openxmlformats.org/drawingml/2006/table">
            <a:tbl>
              <a:tblPr firstRow="1" bandRow="1">
                <a:tableStyleId>{5940675A-B579-460E-94D1-54222C63F5DA}</a:tableStyleId>
              </a:tblPr>
              <a:tblGrid>
                <a:gridCol w="465701">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noFill/>
                  </a:tcPr>
                </a:tc>
                <a:extLst>
                  <a:ext uri="{0D108BD9-81ED-4DB2-BD59-A6C34878D82A}">
                    <a16:rowId xmlns:a16="http://schemas.microsoft.com/office/drawing/2014/main" val="10002"/>
                  </a:ext>
                </a:extLst>
              </a:tr>
              <a:tr h="370840">
                <a:tc>
                  <a:txBody>
                    <a:bodyPr/>
                    <a:lstStyle/>
                    <a:p>
                      <a:pPr algn="ctr"/>
                      <a:endParaRPr lang="en-US" dirty="0"/>
                    </a:p>
                  </a:txBody>
                  <a:tcP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24351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TABU SEARCH</a:t>
            </a:r>
            <a:endParaRPr lang="en-US" dirty="0"/>
          </a:p>
        </p:txBody>
      </p:sp>
      <p:sp>
        <p:nvSpPr>
          <p:cNvPr id="3" name="Content Placeholder 2"/>
          <p:cNvSpPr>
            <a:spLocks noGrp="1"/>
          </p:cNvSpPr>
          <p:nvPr>
            <p:ph idx="1"/>
          </p:nvPr>
        </p:nvSpPr>
        <p:spPr/>
        <p:txBody>
          <a:bodyPr>
            <a:normAutofit/>
          </a:bodyPr>
          <a:lstStyle/>
          <a:p>
            <a:r>
              <a:rPr lang="en-US" b="1" dirty="0" smtClean="0"/>
              <a:t>Decreasing tenure</a:t>
            </a:r>
            <a:r>
              <a:rPr lang="en-US" dirty="0" smtClean="0"/>
              <a:t> provides for intensification, though encourages cycling</a:t>
            </a:r>
          </a:p>
          <a:p>
            <a:endParaRPr lang="en-US" dirty="0" smtClean="0"/>
          </a:p>
          <a:p>
            <a:r>
              <a:rPr lang="en-US" b="1" dirty="0" smtClean="0"/>
              <a:t>Increasing tenure</a:t>
            </a:r>
            <a:r>
              <a:rPr lang="en-US" dirty="0" smtClean="0"/>
              <a:t> provides for diversification by encouraging uphill moves</a:t>
            </a:r>
          </a:p>
          <a:p>
            <a:endParaRPr lang="en-US" dirty="0"/>
          </a:p>
          <a:p>
            <a:r>
              <a:rPr lang="en-US" dirty="0" smtClean="0"/>
              <a:t>How would you design a good TS algorithm?</a:t>
            </a:r>
          </a:p>
          <a:p>
            <a:endParaRPr lang="en-US" dirty="0"/>
          </a:p>
        </p:txBody>
      </p:sp>
    </p:spTree>
    <p:extLst>
      <p:ext uri="{BB962C8B-B14F-4D97-AF65-F5344CB8AC3E}">
        <p14:creationId xmlns:p14="http://schemas.microsoft.com/office/powerpoint/2010/main" val="16872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TABU SEARCH</a:t>
            </a:r>
            <a:endParaRPr lang="en-US" dirty="0"/>
          </a:p>
        </p:txBody>
      </p:sp>
      <p:sp>
        <p:nvSpPr>
          <p:cNvPr id="3" name="Content Placeholder 2"/>
          <p:cNvSpPr>
            <a:spLocks noGrp="1"/>
          </p:cNvSpPr>
          <p:nvPr>
            <p:ph idx="1"/>
          </p:nvPr>
        </p:nvSpPr>
        <p:spPr>
          <a:xfrm>
            <a:off x="457200" y="1356189"/>
            <a:ext cx="8229600" cy="2022631"/>
          </a:xfrm>
        </p:spPr>
        <p:txBody>
          <a:bodyPr>
            <a:normAutofit fontScale="92500"/>
          </a:bodyPr>
          <a:lstStyle/>
          <a:p>
            <a:r>
              <a:rPr lang="en-US" dirty="0"/>
              <a:t>Forbidding “attributes” may be overly restrictive</a:t>
            </a:r>
          </a:p>
          <a:p>
            <a:pPr lvl="1"/>
            <a:r>
              <a:rPr lang="en-US" dirty="0"/>
              <a:t>aspiration conditions are introduced as “wild-cards” for certain solutions, e.g., new incumbents are always accepted, even if they possess taboo attributes</a:t>
            </a:r>
          </a:p>
        </p:txBody>
      </p:sp>
      <p:pic>
        <p:nvPicPr>
          <p:cNvPr id="4" name="Content Placeholder 4"/>
          <p:cNvPicPr>
            <a:picLocks noChangeAspect="1"/>
          </p:cNvPicPr>
          <p:nvPr/>
        </p:nvPicPr>
        <p:blipFill>
          <a:blip r:embed="rId2"/>
          <a:stretch>
            <a:fillRect/>
          </a:stretch>
        </p:blipFill>
        <p:spPr>
          <a:xfrm>
            <a:off x="1242152" y="3563755"/>
            <a:ext cx="6659696" cy="2619635"/>
          </a:xfrm>
          <a:prstGeom prst="rect">
            <a:avLst/>
          </a:prstGeom>
          <a:ln>
            <a:solidFill>
              <a:schemeClr val="tx1"/>
            </a:solidFill>
          </a:ln>
        </p:spPr>
      </p:pic>
    </p:spTree>
    <p:extLst>
      <p:ext uri="{BB962C8B-B14F-4D97-AF65-F5344CB8AC3E}">
        <p14:creationId xmlns:p14="http://schemas.microsoft.com/office/powerpoint/2010/main" val="32164653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GRASP</a:t>
            </a:r>
            <a:endParaRPr lang="en-US" dirty="0"/>
          </a:p>
        </p:txBody>
      </p:sp>
      <p:sp>
        <p:nvSpPr>
          <p:cNvPr id="3" name="Content Placeholder 2"/>
          <p:cNvSpPr>
            <a:spLocks noGrp="1"/>
          </p:cNvSpPr>
          <p:nvPr>
            <p:ph idx="1"/>
          </p:nvPr>
        </p:nvSpPr>
        <p:spPr>
          <a:xfrm>
            <a:off x="457199" y="1356189"/>
            <a:ext cx="8489373" cy="5167902"/>
          </a:xfrm>
        </p:spPr>
        <p:txBody>
          <a:bodyPr>
            <a:normAutofit lnSpcReduction="10000"/>
          </a:bodyPr>
          <a:lstStyle/>
          <a:p>
            <a:r>
              <a:rPr lang="en-US" dirty="0" smtClean="0"/>
              <a:t>Greedy Randomized Adaptive Search Procedure</a:t>
            </a:r>
          </a:p>
          <a:p>
            <a:endParaRPr lang="en-US" dirty="0"/>
          </a:p>
          <a:p>
            <a:r>
              <a:rPr lang="en-US" dirty="0" smtClean="0"/>
              <a:t>It is a general-purpose “construct and improve” framework</a:t>
            </a:r>
          </a:p>
          <a:p>
            <a:endParaRPr lang="en-US" dirty="0"/>
          </a:p>
          <a:p>
            <a:r>
              <a:rPr lang="en-US" dirty="0" smtClean="0"/>
              <a:t>Provides some structure to the construction phase</a:t>
            </a:r>
          </a:p>
          <a:p>
            <a:endParaRPr lang="en-US" dirty="0"/>
          </a:p>
          <a:p>
            <a:r>
              <a:rPr lang="en-US" dirty="0" smtClean="0"/>
              <a:t>Requires solution to be a combination of “solution elements” </a:t>
            </a:r>
          </a:p>
          <a:p>
            <a:endParaRPr lang="en-US" dirty="0"/>
          </a:p>
          <a:p>
            <a:endParaRPr lang="en-US" dirty="0"/>
          </a:p>
        </p:txBody>
      </p:sp>
    </p:spTree>
    <p:extLst>
      <p:ext uri="{BB962C8B-B14F-4D97-AF65-F5344CB8AC3E}">
        <p14:creationId xmlns:p14="http://schemas.microsoft.com/office/powerpoint/2010/main" val="3027949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GRASP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356189"/>
                <a:ext cx="8489373" cy="5167902"/>
              </a:xfrm>
            </p:spPr>
            <p:txBody>
              <a:bodyPr>
                <a:normAutofit/>
              </a:bodyPr>
              <a:lstStyle/>
              <a:p>
                <a:r>
                  <a:rPr lang="en-US" dirty="0" smtClean="0"/>
                  <a:t>Given a partially-constructed solution:</a:t>
                </a:r>
              </a:p>
              <a:p>
                <a:pPr marL="971550" lvl="1" indent="-514350">
                  <a:buFont typeface="+mj-lt"/>
                  <a:buAutoNum type="arabicPeriod"/>
                </a:pPr>
                <a:r>
                  <a:rPr lang="en-US" dirty="0" smtClean="0"/>
                  <a:t>identify possible solution elements that can be added onto the solution</a:t>
                </a:r>
              </a:p>
              <a:p>
                <a:pPr marL="971550" lvl="1" indent="-514350">
                  <a:buFont typeface="+mj-lt"/>
                  <a:buAutoNum type="arabicPeriod"/>
                </a:pPr>
                <a:r>
                  <a:rPr lang="en-US" dirty="0" smtClean="0"/>
                  <a:t>score each element according to some metric (e.g., increase in overall objective function)</a:t>
                </a:r>
              </a:p>
              <a:p>
                <a:pPr marL="971550" lvl="1" indent="-514350">
                  <a:buFont typeface="+mj-lt"/>
                  <a:buAutoNum type="arabicPeriod"/>
                </a:pPr>
                <a:r>
                  <a:rPr lang="en-US" dirty="0" smtClean="0"/>
                  <a:t>consider only the best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smtClean="0"/>
                  <a:t> solution elements, and adopt one of those at random</a:t>
                </a:r>
                <a:endParaRPr lang="en-US" dirty="0"/>
              </a:p>
              <a:p>
                <a:endParaRPr lang="en-US" dirty="0" smtClean="0"/>
              </a:p>
              <a:p>
                <a:r>
                  <a:rPr lang="en-US" dirty="0" smtClean="0"/>
                  <a:t>Restricted </a:t>
                </a:r>
                <a:r>
                  <a:rPr lang="en-US" dirty="0"/>
                  <a:t>Candidate </a:t>
                </a:r>
                <a:r>
                  <a:rPr lang="en-US" dirty="0" smtClean="0"/>
                  <a:t>List (length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 = the best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a:t>
                </a:r>
                <a:r>
                  <a:rPr lang="en-US" dirty="0" smtClean="0"/>
                  <a:t>solution elements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356189"/>
                <a:ext cx="8489373" cy="5167902"/>
              </a:xfrm>
              <a:blipFill rotWithShape="0">
                <a:blip r:embed="rId2"/>
                <a:stretch>
                  <a:fillRect l="-1651" t="-1533" b="-1651"/>
                </a:stretch>
              </a:blipFill>
            </p:spPr>
            <p:txBody>
              <a:bodyPr/>
              <a:lstStyle/>
              <a:p>
                <a:r>
                  <a:rPr lang="en-US">
                    <a:noFill/>
                  </a:rPr>
                  <a:t> </a:t>
                </a:r>
              </a:p>
            </p:txBody>
          </p:sp>
        </mc:Fallback>
      </mc:AlternateContent>
    </p:spTree>
    <p:extLst>
      <p:ext uri="{BB962C8B-B14F-4D97-AF65-F5344CB8AC3E}">
        <p14:creationId xmlns:p14="http://schemas.microsoft.com/office/powerpoint/2010/main" val="3335799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GRASP</a:t>
            </a:r>
            <a:endParaRPr lang="en-US" dirty="0"/>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4603676"/>
                <a:ext cx="8229600" cy="2110276"/>
              </a:xfrm>
            </p:spPr>
            <p:txBody>
              <a:bodyPr>
                <a:normAutofit lnSpcReduction="10000"/>
              </a:bodyPr>
              <a:lstStyle/>
              <a:p>
                <a:r>
                  <a:rPr lang="en-US" i="1" dirty="0" smtClean="0"/>
                  <a:t>DetermineCandidateListLength()</a:t>
                </a:r>
              </a:p>
              <a:p>
                <a:pPr lvl="1"/>
                <a:r>
                  <a:rPr lang="en-US" dirty="0" smtClean="0"/>
                  <a:t>what happens if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smtClean="0"/>
                  <a:t> ?</a:t>
                </a:r>
              </a:p>
              <a:p>
                <a:pPr lvl="1"/>
                <a:r>
                  <a:rPr lang="en-US" dirty="0"/>
                  <a:t>what happens if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smtClean="0"/>
                  <a:t> ?</a:t>
                </a:r>
              </a:p>
              <a:p>
                <a:pPr lvl="1"/>
                <a:r>
                  <a:rPr lang="en-US" dirty="0" smtClean="0"/>
                  <a:t>note that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 could change during search</a:t>
                </a:r>
                <a:endParaRPr lang="en-US" dirty="0"/>
              </a:p>
              <a:p>
                <a:pPr lvl="1"/>
                <a:endParaRPr lang="en-US" dirty="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4603676"/>
                <a:ext cx="8229600" cy="2110276"/>
              </a:xfrm>
              <a:blipFill rotWithShape="0">
                <a:blip r:embed="rId2"/>
                <a:stretch>
                  <a:fillRect l="-1704" t="-6069" b="-289"/>
                </a:stretch>
              </a:blipFill>
            </p:spPr>
            <p:txBody>
              <a:bodyPr/>
              <a:lstStyle/>
              <a:p>
                <a:r>
                  <a:rPr lang="en-US">
                    <a:noFill/>
                  </a:rPr>
                  <a:t> </a:t>
                </a:r>
              </a:p>
            </p:txBody>
          </p:sp>
        </mc:Fallback>
      </mc:AlternateContent>
      <p:grpSp>
        <p:nvGrpSpPr>
          <p:cNvPr id="3" name="Group 2"/>
          <p:cNvGrpSpPr/>
          <p:nvPr/>
        </p:nvGrpSpPr>
        <p:grpSpPr>
          <a:xfrm>
            <a:off x="1126385" y="1171254"/>
            <a:ext cx="6902235" cy="3199793"/>
            <a:chOff x="1126385" y="1171254"/>
            <a:chExt cx="6902235" cy="3199793"/>
          </a:xfrm>
        </p:grpSpPr>
        <p:pic>
          <p:nvPicPr>
            <p:cNvPr id="5" name="Picture 4"/>
            <p:cNvPicPr>
              <a:picLocks noChangeAspect="1"/>
            </p:cNvPicPr>
            <p:nvPr/>
          </p:nvPicPr>
          <p:blipFill>
            <a:blip r:embed="rId3"/>
            <a:stretch>
              <a:fillRect/>
            </a:stretch>
          </p:blipFill>
          <p:spPr>
            <a:xfrm>
              <a:off x="1126385" y="1171254"/>
              <a:ext cx="6902235" cy="3199793"/>
            </a:xfrm>
            <a:prstGeom prst="rect">
              <a:avLst/>
            </a:prstGeom>
          </p:spPr>
        </p:pic>
        <p:sp>
          <p:nvSpPr>
            <p:cNvPr id="7" name="Rectangle 6"/>
            <p:cNvSpPr/>
            <p:nvPr/>
          </p:nvSpPr>
          <p:spPr>
            <a:xfrm>
              <a:off x="7052153" y="2805830"/>
              <a:ext cx="976467" cy="3382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397500" y="5111234"/>
            <a:ext cx="3284973" cy="843046"/>
            <a:chOff x="5575300" y="5111234"/>
            <a:chExt cx="3284973" cy="843046"/>
          </a:xfrm>
        </p:grpSpPr>
        <p:cxnSp>
          <p:nvCxnSpPr>
            <p:cNvPr id="8" name="Straight Arrow Connector 7"/>
            <p:cNvCxnSpPr/>
            <p:nvPr/>
          </p:nvCxnSpPr>
          <p:spPr>
            <a:xfrm flipH="1">
              <a:off x="5575300" y="5321300"/>
              <a:ext cx="1104900" cy="0"/>
            </a:xfrm>
            <a:prstGeom prst="straightConnector1">
              <a:avLst/>
            </a:prstGeom>
            <a:ln>
              <a:solidFill>
                <a:schemeClr val="tx1"/>
              </a:solidFill>
              <a:headEnd type="diamond"/>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5575300" y="5803900"/>
              <a:ext cx="1104900" cy="0"/>
            </a:xfrm>
            <a:prstGeom prst="straightConnector1">
              <a:avLst/>
            </a:prstGeom>
            <a:ln>
              <a:solidFill>
                <a:schemeClr val="tx1"/>
              </a:solidFill>
              <a:headEnd type="diamond"/>
              <a:tailEnd type="stealth" w="lg" len="lg"/>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848953" y="5111234"/>
              <a:ext cx="1687513" cy="369332"/>
            </a:xfrm>
            <a:prstGeom prst="rect">
              <a:avLst/>
            </a:prstGeom>
            <a:noFill/>
          </p:spPr>
          <p:txBody>
            <a:bodyPr wrap="none" rtlCol="0">
              <a:spAutoFit/>
            </a:bodyPr>
            <a:lstStyle/>
            <a:p>
              <a:r>
                <a:rPr lang="en-US" dirty="0" smtClean="0"/>
                <a:t>greedy heuristic</a:t>
              </a:r>
              <a:endParaRPr lang="en-US" dirty="0"/>
            </a:p>
          </p:txBody>
        </p:sp>
        <p:sp>
          <p:nvSpPr>
            <p:cNvPr id="11" name="TextBox 10"/>
            <p:cNvSpPr txBox="1"/>
            <p:nvPr/>
          </p:nvSpPr>
          <p:spPr>
            <a:xfrm>
              <a:off x="6848953" y="5584948"/>
              <a:ext cx="2011320" cy="369332"/>
            </a:xfrm>
            <a:prstGeom prst="rect">
              <a:avLst/>
            </a:prstGeom>
            <a:noFill/>
          </p:spPr>
          <p:txBody>
            <a:bodyPr wrap="none" rtlCol="0">
              <a:spAutoFit/>
            </a:bodyPr>
            <a:lstStyle/>
            <a:p>
              <a:r>
                <a:rPr lang="en-US" dirty="0" smtClean="0"/>
                <a:t>completely random</a:t>
              </a:r>
              <a:endParaRPr lang="en-US" dirty="0"/>
            </a:p>
          </p:txBody>
        </p:sp>
      </p:grpSp>
    </p:spTree>
    <p:extLst>
      <p:ext uri="{BB962C8B-B14F-4D97-AF65-F5344CB8AC3E}">
        <p14:creationId xmlns:p14="http://schemas.microsoft.com/office/powerpoint/2010/main" val="3325526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GRASP</a:t>
            </a:r>
            <a:endParaRPr lang="en-US" dirty="0"/>
          </a:p>
        </p:txBody>
      </p:sp>
      <p:sp>
        <p:nvSpPr>
          <p:cNvPr id="6" name="Content Placeholder 2"/>
          <p:cNvSpPr>
            <a:spLocks noGrp="1"/>
          </p:cNvSpPr>
          <p:nvPr>
            <p:ph idx="1"/>
          </p:nvPr>
        </p:nvSpPr>
        <p:spPr>
          <a:xfrm>
            <a:off x="457200" y="4692575"/>
            <a:ext cx="8229600" cy="1974925"/>
          </a:xfrm>
        </p:spPr>
        <p:txBody>
          <a:bodyPr>
            <a:normAutofit fontScale="77500" lnSpcReduction="20000"/>
          </a:bodyPr>
          <a:lstStyle/>
          <a:p>
            <a:r>
              <a:rPr lang="en-US" i="1" dirty="0" err="1" smtClean="0"/>
              <a:t>GenerateRestrictedCandidateList</a:t>
            </a:r>
            <a:r>
              <a:rPr lang="en-US" i="1" dirty="0" smtClean="0"/>
              <a:t>() </a:t>
            </a:r>
            <a:r>
              <a:rPr lang="en-US" dirty="0" smtClean="0"/>
              <a:t>may or may not exhaustively consider all options</a:t>
            </a:r>
          </a:p>
          <a:p>
            <a:endParaRPr lang="en-US" sz="1000" dirty="0" smtClean="0"/>
          </a:p>
          <a:p>
            <a:r>
              <a:rPr lang="en-US" i="1" dirty="0" err="1" smtClean="0"/>
              <a:t>UpdateGreedyFunction</a:t>
            </a:r>
            <a:r>
              <a:rPr lang="en-US" i="1" dirty="0" smtClean="0"/>
              <a:t>()</a:t>
            </a:r>
            <a:r>
              <a:rPr lang="en-US" dirty="0" smtClean="0"/>
              <a:t> scoring may be static or dynamic</a:t>
            </a:r>
          </a:p>
          <a:p>
            <a:pPr lvl="1"/>
            <a:r>
              <a:rPr lang="en-US" dirty="0" smtClean="0"/>
              <a:t>static		= scores </a:t>
            </a:r>
            <a:r>
              <a:rPr lang="en-US" dirty="0"/>
              <a:t>assigned </a:t>
            </a:r>
            <a:r>
              <a:rPr lang="en-US" dirty="0" smtClean="0"/>
              <a:t>beforehand and do not change</a:t>
            </a:r>
          </a:p>
          <a:p>
            <a:pPr lvl="1"/>
            <a:r>
              <a:rPr lang="en-US" dirty="0" smtClean="0"/>
              <a:t>dynamic	= scores depend on current partial solution</a:t>
            </a:r>
          </a:p>
        </p:txBody>
      </p:sp>
      <p:grpSp>
        <p:nvGrpSpPr>
          <p:cNvPr id="8" name="Group 7"/>
          <p:cNvGrpSpPr/>
          <p:nvPr/>
        </p:nvGrpSpPr>
        <p:grpSpPr>
          <a:xfrm>
            <a:off x="1126385" y="1171254"/>
            <a:ext cx="6902235" cy="3199793"/>
            <a:chOff x="1126385" y="1171254"/>
            <a:chExt cx="6902235" cy="3199793"/>
          </a:xfrm>
        </p:grpSpPr>
        <p:pic>
          <p:nvPicPr>
            <p:cNvPr id="5" name="Picture 4"/>
            <p:cNvPicPr>
              <a:picLocks noChangeAspect="1"/>
            </p:cNvPicPr>
            <p:nvPr/>
          </p:nvPicPr>
          <p:blipFill>
            <a:blip r:embed="rId3"/>
            <a:stretch>
              <a:fillRect/>
            </a:stretch>
          </p:blipFill>
          <p:spPr>
            <a:xfrm>
              <a:off x="1126385" y="1171254"/>
              <a:ext cx="6902235" cy="3199793"/>
            </a:xfrm>
            <a:prstGeom prst="rect">
              <a:avLst/>
            </a:prstGeom>
          </p:spPr>
        </p:pic>
        <p:sp>
          <p:nvSpPr>
            <p:cNvPr id="7" name="Rectangle 6"/>
            <p:cNvSpPr/>
            <p:nvPr/>
          </p:nvSpPr>
          <p:spPr>
            <a:xfrm>
              <a:off x="7052153" y="2805830"/>
              <a:ext cx="976467" cy="3382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8952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GRASP</a:t>
            </a:r>
            <a:endParaRPr lang="en-US" dirty="0"/>
          </a:p>
        </p:txBody>
      </p:sp>
      <p:sp>
        <p:nvSpPr>
          <p:cNvPr id="6" name="Content Placeholder 2"/>
          <p:cNvSpPr>
            <a:spLocks noGrp="1"/>
          </p:cNvSpPr>
          <p:nvPr>
            <p:ph idx="1"/>
          </p:nvPr>
        </p:nvSpPr>
        <p:spPr>
          <a:xfrm>
            <a:off x="457200" y="4603676"/>
            <a:ext cx="8547100" cy="2110276"/>
          </a:xfrm>
        </p:spPr>
        <p:txBody>
          <a:bodyPr>
            <a:normAutofit fontScale="92500" lnSpcReduction="10000"/>
          </a:bodyPr>
          <a:lstStyle/>
          <a:p>
            <a:r>
              <a:rPr lang="en-US" i="1" dirty="0" err="1" smtClean="0"/>
              <a:t>ApplyLocalSearch</a:t>
            </a:r>
            <a:r>
              <a:rPr lang="en-US" i="1" dirty="0" smtClean="0"/>
              <a:t>()</a:t>
            </a:r>
            <a:r>
              <a:rPr lang="en-US" dirty="0" smtClean="0"/>
              <a:t> could involve basic local search or some other metaheuristic (e.g., SA, TS)</a:t>
            </a:r>
          </a:p>
          <a:p>
            <a:pPr lvl="1"/>
            <a:r>
              <a:rPr lang="en-US" dirty="0" smtClean="0"/>
              <a:t>it is important that the solution construction produces solutions from basins of attraction of different locally minimal solutions (sufficient level of diversification)</a:t>
            </a:r>
            <a:endParaRPr lang="en-US" dirty="0"/>
          </a:p>
        </p:txBody>
      </p:sp>
      <p:grpSp>
        <p:nvGrpSpPr>
          <p:cNvPr id="3" name="Group 2"/>
          <p:cNvGrpSpPr/>
          <p:nvPr/>
        </p:nvGrpSpPr>
        <p:grpSpPr>
          <a:xfrm>
            <a:off x="1126385" y="1171254"/>
            <a:ext cx="6902235" cy="3199793"/>
            <a:chOff x="1126385" y="1171254"/>
            <a:chExt cx="6902235" cy="3199793"/>
          </a:xfrm>
        </p:grpSpPr>
        <p:pic>
          <p:nvPicPr>
            <p:cNvPr id="5" name="Picture 4"/>
            <p:cNvPicPr>
              <a:picLocks noChangeAspect="1"/>
            </p:cNvPicPr>
            <p:nvPr/>
          </p:nvPicPr>
          <p:blipFill>
            <a:blip r:embed="rId2"/>
            <a:stretch>
              <a:fillRect/>
            </a:stretch>
          </p:blipFill>
          <p:spPr>
            <a:xfrm>
              <a:off x="1126385" y="1171254"/>
              <a:ext cx="6902235" cy="3199793"/>
            </a:xfrm>
            <a:prstGeom prst="rect">
              <a:avLst/>
            </a:prstGeom>
          </p:spPr>
        </p:pic>
        <p:sp>
          <p:nvSpPr>
            <p:cNvPr id="7" name="Rectangle 6"/>
            <p:cNvSpPr/>
            <p:nvPr/>
          </p:nvSpPr>
          <p:spPr>
            <a:xfrm>
              <a:off x="7052153" y="2805830"/>
              <a:ext cx="976467" cy="3382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4071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ITERATED LOCAL </a:t>
            </a:r>
            <a:r>
              <a:rPr lang="en-US" dirty="0"/>
              <a:t>SEARCH</a:t>
            </a:r>
          </a:p>
        </p:txBody>
      </p:sp>
      <p:sp>
        <p:nvSpPr>
          <p:cNvPr id="3" name="Content Placeholder 2"/>
          <p:cNvSpPr>
            <a:spLocks noGrp="1"/>
          </p:cNvSpPr>
          <p:nvPr>
            <p:ph idx="1"/>
          </p:nvPr>
        </p:nvSpPr>
        <p:spPr>
          <a:xfrm>
            <a:off x="457199" y="1356189"/>
            <a:ext cx="8489373" cy="5167902"/>
          </a:xfrm>
        </p:spPr>
        <p:txBody>
          <a:bodyPr>
            <a:normAutofit/>
          </a:bodyPr>
          <a:lstStyle/>
          <a:p>
            <a:r>
              <a:rPr lang="en-US" dirty="0" smtClean="0"/>
              <a:t>ILS is a general-purpose “multi-restart” local search framework</a:t>
            </a:r>
          </a:p>
          <a:p>
            <a:pPr lvl="1"/>
            <a:r>
              <a:rPr lang="en-US" dirty="0" smtClean="0"/>
              <a:t>Provides structure in selection of next initial point</a:t>
            </a:r>
          </a:p>
          <a:p>
            <a:endParaRPr lang="en-US" dirty="0"/>
          </a:p>
        </p:txBody>
      </p:sp>
      <p:pic>
        <p:nvPicPr>
          <p:cNvPr id="16" name="Content Placeholder 4"/>
          <p:cNvPicPr>
            <a:picLocks noChangeAspect="1"/>
          </p:cNvPicPr>
          <p:nvPr/>
        </p:nvPicPr>
        <p:blipFill>
          <a:blip r:embed="rId2"/>
          <a:stretch>
            <a:fillRect/>
          </a:stretch>
        </p:blipFill>
        <p:spPr>
          <a:xfrm>
            <a:off x="969220" y="3072605"/>
            <a:ext cx="3481251" cy="1921056"/>
          </a:xfrm>
          <a:prstGeom prst="rect">
            <a:avLst/>
          </a:prstGeom>
          <a:ln>
            <a:solidFill>
              <a:schemeClr val="tx1"/>
            </a:solidFill>
          </a:ln>
        </p:spPr>
      </p:pic>
      <p:sp>
        <p:nvSpPr>
          <p:cNvPr id="19" name="Content Placeholder 2"/>
          <p:cNvSpPr txBox="1">
            <a:spLocks/>
          </p:cNvSpPr>
          <p:nvPr/>
        </p:nvSpPr>
        <p:spPr>
          <a:xfrm>
            <a:off x="457200" y="5216682"/>
            <a:ext cx="8229600" cy="153043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smtClean="0"/>
              <a:t>Perturbation() </a:t>
            </a:r>
            <a:r>
              <a:rPr lang="en-US" dirty="0" smtClean="0"/>
              <a:t>aspires that new initial point is</a:t>
            </a:r>
          </a:p>
          <a:p>
            <a:pPr lvl="1"/>
            <a:r>
              <a:rPr lang="en-US" dirty="0" smtClean="0"/>
              <a:t>far enough </a:t>
            </a:r>
            <a:r>
              <a:rPr lang="en-US" dirty="0"/>
              <a:t>to </a:t>
            </a:r>
            <a:r>
              <a:rPr lang="en-US" dirty="0" smtClean="0"/>
              <a:t>lead </a:t>
            </a:r>
            <a:r>
              <a:rPr lang="en-US" dirty="0"/>
              <a:t>to a new local </a:t>
            </a:r>
            <a:r>
              <a:rPr lang="en-US" dirty="0" smtClean="0"/>
              <a:t>optimum</a:t>
            </a:r>
          </a:p>
          <a:p>
            <a:pPr lvl="1"/>
            <a:r>
              <a:rPr lang="en-US" dirty="0" smtClean="0"/>
              <a:t>close enough to be better that a “random” pick</a:t>
            </a:r>
            <a:endParaRPr lang="en-US" dirty="0"/>
          </a:p>
          <a:p>
            <a:pPr lvl="1"/>
            <a:endParaRPr lang="en-US" dirty="0" smtClean="0"/>
          </a:p>
        </p:txBody>
      </p:sp>
      <p:pic>
        <p:nvPicPr>
          <p:cNvPr id="20" name="Picture 19"/>
          <p:cNvPicPr>
            <a:picLocks noChangeAspect="1"/>
          </p:cNvPicPr>
          <p:nvPr/>
        </p:nvPicPr>
        <p:blipFill rotWithShape="1">
          <a:blip r:embed="rId3"/>
          <a:srcRect l="315" t="7631"/>
          <a:stretch/>
        </p:blipFill>
        <p:spPr>
          <a:xfrm>
            <a:off x="4962492" y="2974339"/>
            <a:ext cx="3166946" cy="2156538"/>
          </a:xfrm>
          <a:prstGeom prst="rect">
            <a:avLst/>
          </a:prstGeom>
        </p:spPr>
      </p:pic>
    </p:spTree>
    <p:extLst>
      <p:ext uri="{BB962C8B-B14F-4D97-AF65-F5344CB8AC3E}">
        <p14:creationId xmlns:p14="http://schemas.microsoft.com/office/powerpoint/2010/main" val="31886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ITERATED LOCAL </a:t>
            </a:r>
            <a:r>
              <a:rPr lang="en-US" dirty="0"/>
              <a:t>SEARCH</a:t>
            </a:r>
          </a:p>
        </p:txBody>
      </p:sp>
      <p:sp>
        <p:nvSpPr>
          <p:cNvPr id="3" name="Content Placeholder 2"/>
          <p:cNvSpPr>
            <a:spLocks noGrp="1"/>
          </p:cNvSpPr>
          <p:nvPr>
            <p:ph idx="1"/>
          </p:nvPr>
        </p:nvSpPr>
        <p:spPr>
          <a:xfrm>
            <a:off x="457199" y="1356189"/>
            <a:ext cx="8489373" cy="5167902"/>
          </a:xfrm>
        </p:spPr>
        <p:txBody>
          <a:bodyPr>
            <a:normAutofit/>
          </a:bodyPr>
          <a:lstStyle/>
          <a:p>
            <a:r>
              <a:rPr lang="en-US" dirty="0" smtClean="0"/>
              <a:t>ILS is a general-purpose “multi-restart” local search framework</a:t>
            </a:r>
          </a:p>
          <a:p>
            <a:pPr lvl="1"/>
            <a:r>
              <a:rPr lang="en-US" dirty="0" smtClean="0"/>
              <a:t>Provides structure in selection of next initial point</a:t>
            </a:r>
          </a:p>
          <a:p>
            <a:endParaRPr lang="en-US" dirty="0"/>
          </a:p>
        </p:txBody>
      </p:sp>
      <p:pic>
        <p:nvPicPr>
          <p:cNvPr id="16" name="Content Placeholder 4"/>
          <p:cNvPicPr>
            <a:picLocks noChangeAspect="1"/>
          </p:cNvPicPr>
          <p:nvPr/>
        </p:nvPicPr>
        <p:blipFill>
          <a:blip r:embed="rId2"/>
          <a:stretch>
            <a:fillRect/>
          </a:stretch>
        </p:blipFill>
        <p:spPr>
          <a:xfrm>
            <a:off x="969220" y="3072605"/>
            <a:ext cx="3481251" cy="1921056"/>
          </a:xfrm>
          <a:prstGeom prst="rect">
            <a:avLst/>
          </a:prstGeom>
          <a:ln>
            <a:solidFill>
              <a:schemeClr val="tx1"/>
            </a:solidFill>
          </a:ln>
        </p:spPr>
      </p:pic>
      <p:sp>
        <p:nvSpPr>
          <p:cNvPr id="19" name="Content Placeholder 2"/>
          <p:cNvSpPr txBox="1">
            <a:spLocks/>
          </p:cNvSpPr>
          <p:nvPr/>
        </p:nvSpPr>
        <p:spPr>
          <a:xfrm>
            <a:off x="457200" y="5216682"/>
            <a:ext cx="8489372" cy="153043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smtClean="0"/>
              <a:t>Perturbation()</a:t>
            </a:r>
            <a:r>
              <a:rPr lang="en-US" dirty="0"/>
              <a:t> </a:t>
            </a:r>
            <a:r>
              <a:rPr lang="en-US" dirty="0" smtClean="0"/>
              <a:t>is non-deterministic (avoids cycling)</a:t>
            </a:r>
          </a:p>
          <a:p>
            <a:r>
              <a:rPr lang="en-US" dirty="0" smtClean="0"/>
              <a:t>The “strength” of </a:t>
            </a:r>
            <a:r>
              <a:rPr lang="en-US" i="1" dirty="0"/>
              <a:t>Perturbation</a:t>
            </a:r>
            <a:r>
              <a:rPr lang="en-US" i="1" dirty="0" smtClean="0"/>
              <a:t>() </a:t>
            </a:r>
            <a:r>
              <a:rPr lang="en-US" dirty="0" smtClean="0"/>
              <a:t>(i.e., how many solution feature changes are induced) varies along search process</a:t>
            </a:r>
          </a:p>
        </p:txBody>
      </p:sp>
      <p:pic>
        <p:nvPicPr>
          <p:cNvPr id="20" name="Picture 19"/>
          <p:cNvPicPr>
            <a:picLocks noChangeAspect="1"/>
          </p:cNvPicPr>
          <p:nvPr/>
        </p:nvPicPr>
        <p:blipFill rotWithShape="1">
          <a:blip r:embed="rId3"/>
          <a:srcRect l="315" t="7631"/>
          <a:stretch/>
        </p:blipFill>
        <p:spPr>
          <a:xfrm>
            <a:off x="4962492" y="2974339"/>
            <a:ext cx="3166946" cy="2156538"/>
          </a:xfrm>
          <a:prstGeom prst="rect">
            <a:avLst/>
          </a:prstGeom>
        </p:spPr>
      </p:pic>
    </p:spTree>
    <p:extLst>
      <p:ext uri="{BB962C8B-B14F-4D97-AF65-F5344CB8AC3E}">
        <p14:creationId xmlns:p14="http://schemas.microsoft.com/office/powerpoint/2010/main" val="379920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Metaheuristics…</a:t>
            </a:r>
          </a:p>
          <a:p>
            <a:pPr lvl="1"/>
            <a:r>
              <a:rPr lang="en-US" dirty="0" smtClean="0"/>
              <a:t>…usually are non-deterministic</a:t>
            </a:r>
            <a:endParaRPr lang="en-US" dirty="0"/>
          </a:p>
          <a:p>
            <a:pPr lvl="1"/>
            <a:r>
              <a:rPr lang="en-US" dirty="0" smtClean="0"/>
              <a:t>…usually incorporate </a:t>
            </a:r>
            <a:r>
              <a:rPr lang="en-US" dirty="0"/>
              <a:t>mechanisms to avoid getting trapped in confined areas of the search </a:t>
            </a:r>
            <a:r>
              <a:rPr lang="en-US" dirty="0" smtClean="0"/>
              <a:t>space</a:t>
            </a:r>
          </a:p>
          <a:p>
            <a:pPr lvl="1"/>
            <a:r>
              <a:rPr lang="en-US" dirty="0" smtClean="0"/>
              <a:t>…are not problem specific (but their subordinate heuristics are)</a:t>
            </a:r>
          </a:p>
          <a:p>
            <a:pPr lvl="1"/>
            <a:r>
              <a:rPr lang="en-US" dirty="0" smtClean="0"/>
              <a:t>…may use some form of memory to better guide the search</a:t>
            </a:r>
          </a:p>
          <a:p>
            <a:pPr lvl="1"/>
            <a:endParaRPr lang="en-US" dirty="0"/>
          </a:p>
          <a:p>
            <a:pPr lvl="1"/>
            <a:endParaRPr lang="en-US" dirty="0" smtClean="0"/>
          </a:p>
        </p:txBody>
      </p:sp>
    </p:spTree>
    <p:extLst>
      <p:ext uri="{BB962C8B-B14F-4D97-AF65-F5344CB8AC3E}">
        <p14:creationId xmlns:p14="http://schemas.microsoft.com/office/powerpoint/2010/main" val="417706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ITERATED LOCAL </a:t>
            </a:r>
            <a:r>
              <a:rPr lang="en-US" dirty="0"/>
              <a:t>SEARCH</a:t>
            </a:r>
          </a:p>
        </p:txBody>
      </p:sp>
      <p:sp>
        <p:nvSpPr>
          <p:cNvPr id="3" name="Content Placeholder 2"/>
          <p:cNvSpPr>
            <a:spLocks noGrp="1"/>
          </p:cNvSpPr>
          <p:nvPr>
            <p:ph idx="1"/>
          </p:nvPr>
        </p:nvSpPr>
        <p:spPr>
          <a:xfrm>
            <a:off x="457199" y="1356189"/>
            <a:ext cx="8489373" cy="5167902"/>
          </a:xfrm>
        </p:spPr>
        <p:txBody>
          <a:bodyPr>
            <a:normAutofit/>
          </a:bodyPr>
          <a:lstStyle/>
          <a:p>
            <a:r>
              <a:rPr lang="en-US" dirty="0" smtClean="0"/>
              <a:t>ILS is a general-purpose “multi-restart” local search framework</a:t>
            </a:r>
          </a:p>
          <a:p>
            <a:pPr lvl="1"/>
            <a:r>
              <a:rPr lang="en-US" dirty="0" smtClean="0"/>
              <a:t>Provides structure in selection of next initial point</a:t>
            </a:r>
          </a:p>
          <a:p>
            <a:endParaRPr lang="en-US" dirty="0"/>
          </a:p>
        </p:txBody>
      </p:sp>
      <p:pic>
        <p:nvPicPr>
          <p:cNvPr id="16" name="Content Placeholder 4"/>
          <p:cNvPicPr>
            <a:picLocks noChangeAspect="1"/>
          </p:cNvPicPr>
          <p:nvPr/>
        </p:nvPicPr>
        <p:blipFill>
          <a:blip r:embed="rId2"/>
          <a:stretch>
            <a:fillRect/>
          </a:stretch>
        </p:blipFill>
        <p:spPr>
          <a:xfrm>
            <a:off x="969220" y="3072605"/>
            <a:ext cx="3481251" cy="1921056"/>
          </a:xfrm>
          <a:prstGeom prst="rect">
            <a:avLst/>
          </a:prstGeom>
          <a:ln>
            <a:solidFill>
              <a:schemeClr val="tx1"/>
            </a:solidFill>
          </a:ln>
        </p:spPr>
      </p:pic>
      <p:sp>
        <p:nvSpPr>
          <p:cNvPr id="19" name="Content Placeholder 2"/>
          <p:cNvSpPr txBox="1">
            <a:spLocks/>
          </p:cNvSpPr>
          <p:nvPr/>
        </p:nvSpPr>
        <p:spPr>
          <a:xfrm>
            <a:off x="457200" y="5216682"/>
            <a:ext cx="8489372" cy="15304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err="1" smtClean="0"/>
              <a:t>ApplyAcceptanceCriterion</a:t>
            </a:r>
            <a:r>
              <a:rPr lang="en-US" i="1" dirty="0" smtClean="0"/>
              <a:t>()</a:t>
            </a:r>
            <a:r>
              <a:rPr lang="en-US" dirty="0" smtClean="0"/>
              <a:t> is often some type of “annealing” criterion</a:t>
            </a:r>
          </a:p>
        </p:txBody>
      </p:sp>
      <p:pic>
        <p:nvPicPr>
          <p:cNvPr id="20" name="Picture 19"/>
          <p:cNvPicPr>
            <a:picLocks noChangeAspect="1"/>
          </p:cNvPicPr>
          <p:nvPr/>
        </p:nvPicPr>
        <p:blipFill rotWithShape="1">
          <a:blip r:embed="rId3"/>
          <a:srcRect l="315" t="7631"/>
          <a:stretch/>
        </p:blipFill>
        <p:spPr>
          <a:xfrm>
            <a:off x="4962492" y="2974339"/>
            <a:ext cx="3166946" cy="2156538"/>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4572000" y="5920918"/>
                <a:ext cx="3974536" cy="714683"/>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p</m:t>
                              </m:r>
                            </m:e>
                            <m:sub>
                              <m:r>
                                <m:rPr>
                                  <m:sty m:val="p"/>
                                </m:rPr>
                                <a:rPr lang="en-US">
                                  <a:latin typeface="Cambria Math" panose="02040503050406030204" pitchFamily="18" charset="0"/>
                                </a:rPr>
                                <m:t>accept</m:t>
                              </m:r>
                            </m:sub>
                          </m:sSub>
                          <m:r>
                            <a:rPr lang="en-US">
                              <a:latin typeface="Cambria Math" panose="02040503050406030204" pitchFamily="18" charset="0"/>
                            </a:rPr>
                            <m:t>=</m:t>
                          </m:r>
                          <m:r>
                            <m:rPr>
                              <m:sty m:val="p"/>
                            </m:rPr>
                            <a:rPr lang="en-US">
                              <a:latin typeface="Cambria Math" panose="02040503050406030204" pitchFamily="18" charset="0"/>
                            </a:rPr>
                            <m:t>exp</m:t>
                          </m:r>
                        </m:fName>
                        <m:e>
                          <m:d>
                            <m:dPr>
                              <m:ctrlPr>
                                <a:rPr lang="en-US" i="1">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i="1">
                                      <a:latin typeface="Cambria Math" panose="02040503050406030204" pitchFamily="18" charset="0"/>
                                    </a:rPr>
                                    <m:t>𝑇</m:t>
                                  </m:r>
                                </m:den>
                              </m:f>
                            </m:e>
                          </m:d>
                        </m:e>
                      </m:func>
                    </m:oMath>
                  </m:oMathPara>
                </a14:m>
                <a:endParaRPr lang="en-US" b="1" dirty="0"/>
              </a:p>
            </p:txBody>
          </p:sp>
        </mc:Choice>
        <mc:Fallback xmlns="">
          <p:sp>
            <p:nvSpPr>
              <p:cNvPr id="7" name="Rectangle 6"/>
              <p:cNvSpPr>
                <a:spLocks noRot="1" noChangeAspect="1" noMove="1" noResize="1" noEditPoints="1" noAdjustHandles="1" noChangeArrowheads="1" noChangeShapeType="1" noTextEdit="1"/>
              </p:cNvSpPr>
              <p:nvPr/>
            </p:nvSpPr>
            <p:spPr>
              <a:xfrm>
                <a:off x="4572000" y="5920918"/>
                <a:ext cx="3974536" cy="71468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2711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ITERATED LOCAL </a:t>
            </a:r>
            <a:r>
              <a:rPr lang="en-US" dirty="0"/>
              <a:t>SEARCH</a:t>
            </a:r>
          </a:p>
        </p:txBody>
      </p:sp>
      <p:sp>
        <p:nvSpPr>
          <p:cNvPr id="3" name="Content Placeholder 2"/>
          <p:cNvSpPr>
            <a:spLocks noGrp="1"/>
          </p:cNvSpPr>
          <p:nvPr>
            <p:ph idx="1"/>
          </p:nvPr>
        </p:nvSpPr>
        <p:spPr>
          <a:xfrm>
            <a:off x="457199" y="1356189"/>
            <a:ext cx="8489373" cy="5167902"/>
          </a:xfrm>
        </p:spPr>
        <p:txBody>
          <a:bodyPr>
            <a:normAutofit/>
          </a:bodyPr>
          <a:lstStyle/>
          <a:p>
            <a:r>
              <a:rPr lang="en-US" dirty="0" smtClean="0"/>
              <a:t>ILS is a general-purpose “multi-restart” local search framework</a:t>
            </a:r>
          </a:p>
          <a:p>
            <a:pPr lvl="1"/>
            <a:r>
              <a:rPr lang="en-US" dirty="0" smtClean="0"/>
              <a:t>Provides structure in selection of next initial point</a:t>
            </a:r>
          </a:p>
          <a:p>
            <a:endParaRPr lang="en-US" dirty="0"/>
          </a:p>
        </p:txBody>
      </p:sp>
      <p:sp>
        <p:nvSpPr>
          <p:cNvPr id="9" name="TextBox 8"/>
          <p:cNvSpPr txBox="1"/>
          <p:nvPr/>
        </p:nvSpPr>
        <p:spPr>
          <a:xfrm>
            <a:off x="2303562" y="5517171"/>
            <a:ext cx="4536875" cy="646331"/>
          </a:xfrm>
          <a:prstGeom prst="rect">
            <a:avLst/>
          </a:prstGeom>
          <a:noFill/>
        </p:spPr>
        <p:txBody>
          <a:bodyPr wrap="square" rtlCol="0">
            <a:spAutoFit/>
          </a:bodyPr>
          <a:lstStyle/>
          <a:p>
            <a:pPr algn="ctr"/>
            <a:r>
              <a:rPr lang="en-US" b="1" i="1" dirty="0" smtClean="0"/>
              <a:t>What </a:t>
            </a:r>
            <a:r>
              <a:rPr lang="en-US" b="1" i="1" dirty="0"/>
              <a:t>controls the balance between intensification and diversification?</a:t>
            </a:r>
          </a:p>
        </p:txBody>
      </p:sp>
      <p:pic>
        <p:nvPicPr>
          <p:cNvPr id="7" name="Content Placeholder 4"/>
          <p:cNvPicPr>
            <a:picLocks noChangeAspect="1"/>
          </p:cNvPicPr>
          <p:nvPr/>
        </p:nvPicPr>
        <p:blipFill>
          <a:blip r:embed="rId2"/>
          <a:stretch>
            <a:fillRect/>
          </a:stretch>
        </p:blipFill>
        <p:spPr>
          <a:xfrm>
            <a:off x="969220" y="3072605"/>
            <a:ext cx="3481251" cy="1921056"/>
          </a:xfrm>
          <a:prstGeom prst="rect">
            <a:avLst/>
          </a:prstGeom>
          <a:ln>
            <a:solidFill>
              <a:schemeClr val="tx1"/>
            </a:solidFill>
          </a:ln>
        </p:spPr>
      </p:pic>
      <p:pic>
        <p:nvPicPr>
          <p:cNvPr id="8" name="Picture 7"/>
          <p:cNvPicPr>
            <a:picLocks noChangeAspect="1"/>
          </p:cNvPicPr>
          <p:nvPr/>
        </p:nvPicPr>
        <p:blipFill rotWithShape="1">
          <a:blip r:embed="rId3"/>
          <a:srcRect l="315" t="7631"/>
          <a:stretch/>
        </p:blipFill>
        <p:spPr>
          <a:xfrm>
            <a:off x="4962492" y="2974339"/>
            <a:ext cx="3166946" cy="2156538"/>
          </a:xfrm>
          <a:prstGeom prst="rect">
            <a:avLst/>
          </a:prstGeom>
        </p:spPr>
      </p:pic>
    </p:spTree>
    <p:extLst>
      <p:ext uri="{BB962C8B-B14F-4D97-AF65-F5344CB8AC3E}">
        <p14:creationId xmlns:p14="http://schemas.microsoft.com/office/powerpoint/2010/main" val="16241147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ESCAPING LOCAL OPTIMA</a:t>
            </a:r>
            <a:endParaRPr lang="en-US" dirty="0"/>
          </a:p>
        </p:txBody>
      </p:sp>
      <p:pic>
        <p:nvPicPr>
          <p:cNvPr id="4" name="Content Placeholder 4"/>
          <p:cNvPicPr>
            <a:picLocks noChangeAspect="1"/>
          </p:cNvPicPr>
          <p:nvPr/>
        </p:nvPicPr>
        <p:blipFill>
          <a:blip r:embed="rId2"/>
          <a:stretch>
            <a:fillRect/>
          </a:stretch>
        </p:blipFill>
        <p:spPr>
          <a:xfrm>
            <a:off x="1722509" y="1745395"/>
            <a:ext cx="5698981" cy="4472618"/>
          </a:xfrm>
          <a:prstGeom prst="rect">
            <a:avLst/>
          </a:prstGeom>
        </p:spPr>
      </p:pic>
    </p:spTree>
    <p:extLst>
      <p:ext uri="{BB962C8B-B14F-4D97-AF65-F5344CB8AC3E}">
        <p14:creationId xmlns:p14="http://schemas.microsoft.com/office/powerpoint/2010/main" val="2984656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 NEIGHBORHOOD SEARCH</a:t>
            </a:r>
            <a:endParaRPr lang="en-US" dirty="0"/>
          </a:p>
        </p:txBody>
      </p:sp>
      <p:sp>
        <p:nvSpPr>
          <p:cNvPr id="3" name="Content Placeholder 2"/>
          <p:cNvSpPr>
            <a:spLocks noGrp="1"/>
          </p:cNvSpPr>
          <p:nvPr>
            <p:ph idx="1"/>
          </p:nvPr>
        </p:nvSpPr>
        <p:spPr>
          <a:xfrm>
            <a:off x="457199" y="1356189"/>
            <a:ext cx="8489373" cy="5167902"/>
          </a:xfrm>
        </p:spPr>
        <p:txBody>
          <a:bodyPr>
            <a:normAutofit/>
          </a:bodyPr>
          <a:lstStyle/>
          <a:p>
            <a:r>
              <a:rPr lang="en-US" dirty="0" smtClean="0"/>
              <a:t>VNS is a search strategy based on dynamically changing neighborhood structures</a:t>
            </a:r>
          </a:p>
          <a:p>
            <a:endParaRPr lang="en-US" dirty="0"/>
          </a:p>
          <a:p>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594685086"/>
              </p:ext>
            </p:extLst>
          </p:nvPr>
        </p:nvGraphicFramePr>
        <p:xfrm>
          <a:off x="4078735" y="2968764"/>
          <a:ext cx="3950353" cy="2793518"/>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p:cNvSpPr/>
          <p:nvPr/>
        </p:nvSpPr>
        <p:spPr>
          <a:xfrm>
            <a:off x="6243420" y="4205377"/>
            <a:ext cx="86264" cy="862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 name="Oval 5"/>
          <p:cNvSpPr/>
          <p:nvPr/>
        </p:nvSpPr>
        <p:spPr>
          <a:xfrm>
            <a:off x="5817900" y="4651075"/>
            <a:ext cx="86264" cy="862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pic>
        <p:nvPicPr>
          <p:cNvPr id="8" name="Picture 7"/>
          <p:cNvPicPr>
            <a:picLocks noChangeAspect="1"/>
          </p:cNvPicPr>
          <p:nvPr/>
        </p:nvPicPr>
        <p:blipFill>
          <a:blip r:embed="rId3"/>
          <a:stretch>
            <a:fillRect/>
          </a:stretch>
        </p:blipFill>
        <p:spPr>
          <a:xfrm>
            <a:off x="571338" y="2968375"/>
            <a:ext cx="3290986" cy="2827339"/>
          </a:xfrm>
          <a:prstGeom prst="rect">
            <a:avLst/>
          </a:prstGeom>
          <a:ln>
            <a:solidFill>
              <a:schemeClr val="tx1"/>
            </a:solidFill>
          </a:ln>
        </p:spPr>
      </p:pic>
      <p:sp>
        <p:nvSpPr>
          <p:cNvPr id="9" name="Oval 8"/>
          <p:cNvSpPr/>
          <p:nvPr/>
        </p:nvSpPr>
        <p:spPr>
          <a:xfrm>
            <a:off x="6953381" y="3521436"/>
            <a:ext cx="86264" cy="862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 name="Oval 9"/>
          <p:cNvSpPr/>
          <p:nvPr/>
        </p:nvSpPr>
        <p:spPr>
          <a:xfrm>
            <a:off x="6683979" y="4370893"/>
            <a:ext cx="86264" cy="862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1" name="TextBox 10"/>
          <p:cNvSpPr txBox="1"/>
          <p:nvPr/>
        </p:nvSpPr>
        <p:spPr>
          <a:xfrm>
            <a:off x="4353727" y="5511816"/>
            <a:ext cx="3597092" cy="276999"/>
          </a:xfrm>
          <a:prstGeom prst="rect">
            <a:avLst/>
          </a:prstGeom>
          <a:solidFill>
            <a:schemeClr val="bg1"/>
          </a:solidFill>
        </p:spPr>
        <p:txBody>
          <a:bodyPr wrap="square" rtlCol="0">
            <a:spAutoFit/>
          </a:bodyPr>
          <a:lstStyle/>
          <a:p>
            <a:pPr algn="ctr"/>
            <a:r>
              <a:rPr lang="en-US" sz="1200" dirty="0" smtClean="0">
                <a:sym typeface="Wingdings" panose="05000000000000000000" pitchFamily="2" charset="2"/>
              </a:rPr>
              <a:t> </a:t>
            </a:r>
            <a:r>
              <a:rPr lang="en-US" sz="1200" dirty="0" smtClean="0"/>
              <a:t>search coordinate </a:t>
            </a:r>
            <a:r>
              <a:rPr lang="en-US" sz="1200" dirty="0" smtClean="0">
                <a:sym typeface="Wingdings" panose="05000000000000000000" pitchFamily="2" charset="2"/>
              </a:rPr>
              <a:t></a:t>
            </a:r>
            <a:endParaRPr lang="en-US" sz="1200" dirty="0"/>
          </a:p>
        </p:txBody>
      </p:sp>
      <p:sp>
        <p:nvSpPr>
          <p:cNvPr id="12" name="TextBox 11"/>
          <p:cNvSpPr txBox="1"/>
          <p:nvPr/>
        </p:nvSpPr>
        <p:spPr>
          <a:xfrm rot="16200000">
            <a:off x="2929271" y="4193748"/>
            <a:ext cx="2531327" cy="276999"/>
          </a:xfrm>
          <a:prstGeom prst="rect">
            <a:avLst/>
          </a:prstGeom>
          <a:solidFill>
            <a:schemeClr val="bg1"/>
          </a:solidFill>
        </p:spPr>
        <p:txBody>
          <a:bodyPr wrap="square" rtlCol="0">
            <a:spAutoFit/>
          </a:bodyPr>
          <a:lstStyle/>
          <a:p>
            <a:pPr algn="ctr"/>
            <a:r>
              <a:rPr lang="en-US" sz="1200" dirty="0" smtClean="0">
                <a:sym typeface="Wingdings" panose="05000000000000000000" pitchFamily="2" charset="2"/>
              </a:rPr>
              <a:t> solution quality</a:t>
            </a:r>
            <a:r>
              <a:rPr lang="en-US" sz="1200" dirty="0" smtClean="0"/>
              <a:t> </a:t>
            </a:r>
            <a:r>
              <a:rPr lang="en-US" sz="1200" dirty="0" smtClean="0">
                <a:sym typeface="Wingdings" panose="05000000000000000000" pitchFamily="2" charset="2"/>
              </a:rPr>
              <a:t></a:t>
            </a:r>
            <a:endParaRPr lang="en-US" sz="1200" dirty="0"/>
          </a:p>
        </p:txBody>
      </p:sp>
      <p:cxnSp>
        <p:nvCxnSpPr>
          <p:cNvPr id="14" name="Straight Connector 13"/>
          <p:cNvCxnSpPr/>
          <p:nvPr/>
        </p:nvCxnSpPr>
        <p:spPr>
          <a:xfrm>
            <a:off x="4656746" y="6109475"/>
            <a:ext cx="675473"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80849" y="5967272"/>
            <a:ext cx="2449245" cy="276999"/>
          </a:xfrm>
          <a:prstGeom prst="rect">
            <a:avLst/>
          </a:prstGeom>
          <a:solidFill>
            <a:schemeClr val="bg1"/>
          </a:solidFill>
        </p:spPr>
        <p:txBody>
          <a:bodyPr wrap="square" rtlCol="0">
            <a:spAutoFit/>
          </a:bodyPr>
          <a:lstStyle/>
          <a:p>
            <a:r>
              <a:rPr lang="en-US" sz="1200" dirty="0" smtClean="0"/>
              <a:t>primary neighborhood (small size)</a:t>
            </a:r>
            <a:endParaRPr lang="en-US" sz="1200" dirty="0"/>
          </a:p>
        </p:txBody>
      </p:sp>
      <p:sp>
        <p:nvSpPr>
          <p:cNvPr id="19" name="Right Arrow 18"/>
          <p:cNvSpPr/>
          <p:nvPr/>
        </p:nvSpPr>
        <p:spPr>
          <a:xfrm>
            <a:off x="200722" y="3791415"/>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200722" y="3940140"/>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200722" y="4291362"/>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a:off x="200722" y="4731762"/>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750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par>
                                <p:cTn id="31" presetID="1" presetClass="entr" presetSubtype="0" fill="hold" grpId="2"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3" nodeType="with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ntr" presetSubtype="0" fill="hold" grpId="2"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xit" presetSubtype="0" fill="hold" grpId="3"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0" animBg="1"/>
      <p:bldP spid="9" grpId="1" animBg="1"/>
      <p:bldP spid="10" grpId="0" animBg="1"/>
      <p:bldP spid="19" grpId="0" animBg="1"/>
      <p:bldP spid="19" grpId="1" animBg="1"/>
      <p:bldP spid="19" grpId="2" animBg="1"/>
      <p:bldP spid="19" grpId="3" animBg="1"/>
      <p:bldP spid="20" grpId="0" animBg="1"/>
      <p:bldP spid="20" grpId="1" animBg="1"/>
      <p:bldP spid="20" grpId="2" animBg="1"/>
      <p:bldP spid="20" grpId="3" animBg="1"/>
      <p:bldP spid="21" grpId="0" animBg="1"/>
      <p:bldP spid="21" grpId="1" animBg="1"/>
      <p:bldP spid="2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 NEIGHBORHOOD SEARCH</a:t>
            </a:r>
          </a:p>
        </p:txBody>
      </p:sp>
      <p:sp>
        <p:nvSpPr>
          <p:cNvPr id="3" name="Content Placeholder 2"/>
          <p:cNvSpPr>
            <a:spLocks noGrp="1"/>
          </p:cNvSpPr>
          <p:nvPr>
            <p:ph idx="1"/>
          </p:nvPr>
        </p:nvSpPr>
        <p:spPr>
          <a:xfrm>
            <a:off x="457199" y="1356189"/>
            <a:ext cx="8489373" cy="5167902"/>
          </a:xfrm>
        </p:spPr>
        <p:txBody>
          <a:bodyPr>
            <a:normAutofit/>
          </a:bodyPr>
          <a:lstStyle/>
          <a:p>
            <a:r>
              <a:rPr lang="en-US" dirty="0"/>
              <a:t>VNS is a search strategy based on dynamically changing neighborhood structures</a:t>
            </a:r>
          </a:p>
          <a:p>
            <a:endParaRPr lang="en-US" dirty="0"/>
          </a:p>
          <a:p>
            <a:endParaRPr lang="en-US" dirty="0"/>
          </a:p>
        </p:txBody>
      </p:sp>
      <p:graphicFrame>
        <p:nvGraphicFramePr>
          <p:cNvPr id="4" name="Chart 3"/>
          <p:cNvGraphicFramePr>
            <a:graphicFrameLocks/>
          </p:cNvGraphicFramePr>
          <p:nvPr>
            <p:extLst/>
          </p:nvPr>
        </p:nvGraphicFramePr>
        <p:xfrm>
          <a:off x="4078735" y="2968764"/>
          <a:ext cx="3950353" cy="2793518"/>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p:cNvSpPr/>
          <p:nvPr/>
        </p:nvSpPr>
        <p:spPr>
          <a:xfrm>
            <a:off x="5817900" y="4651075"/>
            <a:ext cx="86264" cy="862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7" name="Oval 6"/>
          <p:cNvSpPr/>
          <p:nvPr/>
        </p:nvSpPr>
        <p:spPr>
          <a:xfrm>
            <a:off x="6361316" y="5156979"/>
            <a:ext cx="86264" cy="862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pic>
        <p:nvPicPr>
          <p:cNvPr id="8" name="Picture 7"/>
          <p:cNvPicPr>
            <a:picLocks noChangeAspect="1"/>
          </p:cNvPicPr>
          <p:nvPr/>
        </p:nvPicPr>
        <p:blipFill>
          <a:blip r:embed="rId3"/>
          <a:stretch>
            <a:fillRect/>
          </a:stretch>
        </p:blipFill>
        <p:spPr>
          <a:xfrm>
            <a:off x="571338" y="2968375"/>
            <a:ext cx="3290986" cy="2827339"/>
          </a:xfrm>
          <a:prstGeom prst="rect">
            <a:avLst/>
          </a:prstGeom>
          <a:ln>
            <a:solidFill>
              <a:schemeClr val="tx1"/>
            </a:solidFill>
          </a:ln>
        </p:spPr>
      </p:pic>
      <p:sp>
        <p:nvSpPr>
          <p:cNvPr id="11" name="TextBox 10"/>
          <p:cNvSpPr txBox="1"/>
          <p:nvPr/>
        </p:nvSpPr>
        <p:spPr>
          <a:xfrm>
            <a:off x="4353727" y="5511816"/>
            <a:ext cx="3597092" cy="276999"/>
          </a:xfrm>
          <a:prstGeom prst="rect">
            <a:avLst/>
          </a:prstGeom>
          <a:solidFill>
            <a:schemeClr val="bg1"/>
          </a:solidFill>
        </p:spPr>
        <p:txBody>
          <a:bodyPr wrap="square" rtlCol="0">
            <a:spAutoFit/>
          </a:bodyPr>
          <a:lstStyle/>
          <a:p>
            <a:pPr algn="ctr"/>
            <a:r>
              <a:rPr lang="en-US" sz="1200" dirty="0" smtClean="0">
                <a:sym typeface="Wingdings" panose="05000000000000000000" pitchFamily="2" charset="2"/>
              </a:rPr>
              <a:t> </a:t>
            </a:r>
            <a:r>
              <a:rPr lang="en-US" sz="1200" dirty="0" smtClean="0"/>
              <a:t>search coordinate </a:t>
            </a:r>
            <a:r>
              <a:rPr lang="en-US" sz="1200" dirty="0" smtClean="0">
                <a:sym typeface="Wingdings" panose="05000000000000000000" pitchFamily="2" charset="2"/>
              </a:rPr>
              <a:t></a:t>
            </a:r>
            <a:endParaRPr lang="en-US" sz="1200" dirty="0"/>
          </a:p>
        </p:txBody>
      </p:sp>
      <p:sp>
        <p:nvSpPr>
          <p:cNvPr id="12" name="TextBox 11"/>
          <p:cNvSpPr txBox="1"/>
          <p:nvPr/>
        </p:nvSpPr>
        <p:spPr>
          <a:xfrm rot="16200000">
            <a:off x="2929271" y="4193748"/>
            <a:ext cx="2531327" cy="276999"/>
          </a:xfrm>
          <a:prstGeom prst="rect">
            <a:avLst/>
          </a:prstGeom>
          <a:solidFill>
            <a:schemeClr val="bg1"/>
          </a:solidFill>
        </p:spPr>
        <p:txBody>
          <a:bodyPr wrap="square" rtlCol="0">
            <a:spAutoFit/>
          </a:bodyPr>
          <a:lstStyle/>
          <a:p>
            <a:pPr algn="ctr"/>
            <a:r>
              <a:rPr lang="en-US" sz="1200" dirty="0" smtClean="0">
                <a:sym typeface="Wingdings" panose="05000000000000000000" pitchFamily="2" charset="2"/>
              </a:rPr>
              <a:t> solution quality</a:t>
            </a:r>
            <a:r>
              <a:rPr lang="en-US" sz="1200" dirty="0" smtClean="0"/>
              <a:t> </a:t>
            </a:r>
            <a:r>
              <a:rPr lang="en-US" sz="1200" dirty="0" smtClean="0">
                <a:sym typeface="Wingdings" panose="05000000000000000000" pitchFamily="2" charset="2"/>
              </a:rPr>
              <a:t></a:t>
            </a:r>
            <a:endParaRPr lang="en-US" sz="1200" dirty="0"/>
          </a:p>
        </p:txBody>
      </p:sp>
      <p:cxnSp>
        <p:nvCxnSpPr>
          <p:cNvPr id="14" name="Straight Connector 13"/>
          <p:cNvCxnSpPr/>
          <p:nvPr/>
        </p:nvCxnSpPr>
        <p:spPr>
          <a:xfrm>
            <a:off x="4656746" y="6109475"/>
            <a:ext cx="6754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656746" y="6399407"/>
            <a:ext cx="675473"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80849" y="5967272"/>
            <a:ext cx="2449245" cy="276999"/>
          </a:xfrm>
          <a:prstGeom prst="rect">
            <a:avLst/>
          </a:prstGeom>
          <a:solidFill>
            <a:schemeClr val="bg1"/>
          </a:solidFill>
        </p:spPr>
        <p:txBody>
          <a:bodyPr wrap="square" rtlCol="0">
            <a:spAutoFit/>
          </a:bodyPr>
          <a:lstStyle/>
          <a:p>
            <a:r>
              <a:rPr lang="en-US" sz="1200" dirty="0" smtClean="0"/>
              <a:t>primary neighborhood (small size)</a:t>
            </a:r>
            <a:endParaRPr lang="en-US" sz="1200" dirty="0"/>
          </a:p>
        </p:txBody>
      </p:sp>
      <p:sp>
        <p:nvSpPr>
          <p:cNvPr id="17" name="TextBox 16"/>
          <p:cNvSpPr txBox="1"/>
          <p:nvPr/>
        </p:nvSpPr>
        <p:spPr>
          <a:xfrm>
            <a:off x="5380849" y="6263788"/>
            <a:ext cx="2449245" cy="276999"/>
          </a:xfrm>
          <a:prstGeom prst="rect">
            <a:avLst/>
          </a:prstGeom>
          <a:solidFill>
            <a:schemeClr val="bg1"/>
          </a:solidFill>
        </p:spPr>
        <p:txBody>
          <a:bodyPr wrap="square" rtlCol="0">
            <a:spAutoFit/>
          </a:bodyPr>
          <a:lstStyle/>
          <a:p>
            <a:r>
              <a:rPr lang="en-US" sz="1200" dirty="0" smtClean="0"/>
              <a:t>secondary neighborhood (large size)</a:t>
            </a:r>
            <a:endParaRPr lang="en-US" sz="1200" dirty="0"/>
          </a:p>
        </p:txBody>
      </p:sp>
      <p:sp>
        <p:nvSpPr>
          <p:cNvPr id="18" name="Oval 17"/>
          <p:cNvSpPr/>
          <p:nvPr/>
        </p:nvSpPr>
        <p:spPr>
          <a:xfrm>
            <a:off x="5565862" y="4407422"/>
            <a:ext cx="86264" cy="862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0" name="Right Arrow 19"/>
          <p:cNvSpPr/>
          <p:nvPr/>
        </p:nvSpPr>
        <p:spPr>
          <a:xfrm>
            <a:off x="200722" y="3791415"/>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200722" y="3940140"/>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a:off x="200722" y="4731762"/>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ight Arrow 22"/>
          <p:cNvSpPr/>
          <p:nvPr/>
        </p:nvSpPr>
        <p:spPr>
          <a:xfrm>
            <a:off x="200722" y="4291362"/>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55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xit" presetSubtype="0" fill="hold" grpId="3"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3" animBg="1"/>
      <p:bldP spid="7" grpId="0" animBg="1"/>
      <p:bldP spid="18" grpId="0" animBg="1"/>
      <p:bldP spid="18" grpId="1" animBg="1"/>
      <p:bldP spid="20" grpId="0" animBg="1"/>
      <p:bldP spid="20" grpId="1" animBg="1"/>
      <p:bldP spid="21" grpId="0" animBg="1"/>
      <p:bldP spid="21" grpId="1" animBg="1"/>
      <p:bldP spid="22" grpId="0" animBg="1"/>
      <p:bldP spid="2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 NEIGHBORHOOD SEARCH</a:t>
            </a:r>
          </a:p>
        </p:txBody>
      </p:sp>
      <p:graphicFrame>
        <p:nvGraphicFramePr>
          <p:cNvPr id="4" name="Chart 3"/>
          <p:cNvGraphicFramePr>
            <a:graphicFrameLocks/>
          </p:cNvGraphicFramePr>
          <p:nvPr>
            <p:extLst/>
          </p:nvPr>
        </p:nvGraphicFramePr>
        <p:xfrm>
          <a:off x="4078735" y="2968764"/>
          <a:ext cx="3950353" cy="2793518"/>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p:cNvSpPr/>
          <p:nvPr/>
        </p:nvSpPr>
        <p:spPr>
          <a:xfrm>
            <a:off x="6361316" y="5156979"/>
            <a:ext cx="86264" cy="862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pic>
        <p:nvPicPr>
          <p:cNvPr id="8" name="Picture 7"/>
          <p:cNvPicPr>
            <a:picLocks noChangeAspect="1"/>
          </p:cNvPicPr>
          <p:nvPr/>
        </p:nvPicPr>
        <p:blipFill>
          <a:blip r:embed="rId3"/>
          <a:stretch>
            <a:fillRect/>
          </a:stretch>
        </p:blipFill>
        <p:spPr>
          <a:xfrm>
            <a:off x="571338" y="2968375"/>
            <a:ext cx="3290986" cy="2827339"/>
          </a:xfrm>
          <a:prstGeom prst="rect">
            <a:avLst/>
          </a:prstGeom>
          <a:ln>
            <a:solidFill>
              <a:schemeClr val="tx1"/>
            </a:solidFill>
          </a:ln>
        </p:spPr>
      </p:pic>
      <p:sp>
        <p:nvSpPr>
          <p:cNvPr id="11" name="TextBox 10"/>
          <p:cNvSpPr txBox="1"/>
          <p:nvPr/>
        </p:nvSpPr>
        <p:spPr>
          <a:xfrm>
            <a:off x="4353727" y="5511816"/>
            <a:ext cx="3597092" cy="276999"/>
          </a:xfrm>
          <a:prstGeom prst="rect">
            <a:avLst/>
          </a:prstGeom>
          <a:solidFill>
            <a:schemeClr val="bg1"/>
          </a:solidFill>
        </p:spPr>
        <p:txBody>
          <a:bodyPr wrap="square" rtlCol="0">
            <a:spAutoFit/>
          </a:bodyPr>
          <a:lstStyle/>
          <a:p>
            <a:pPr algn="ctr"/>
            <a:r>
              <a:rPr lang="en-US" sz="1200" dirty="0" smtClean="0">
                <a:sym typeface="Wingdings" panose="05000000000000000000" pitchFamily="2" charset="2"/>
              </a:rPr>
              <a:t> </a:t>
            </a:r>
            <a:r>
              <a:rPr lang="en-US" sz="1200" dirty="0" smtClean="0"/>
              <a:t>search coordinate </a:t>
            </a:r>
            <a:r>
              <a:rPr lang="en-US" sz="1200" dirty="0" smtClean="0">
                <a:sym typeface="Wingdings" panose="05000000000000000000" pitchFamily="2" charset="2"/>
              </a:rPr>
              <a:t></a:t>
            </a:r>
            <a:endParaRPr lang="en-US" sz="1200" dirty="0"/>
          </a:p>
        </p:txBody>
      </p:sp>
      <p:sp>
        <p:nvSpPr>
          <p:cNvPr id="12" name="TextBox 11"/>
          <p:cNvSpPr txBox="1"/>
          <p:nvPr/>
        </p:nvSpPr>
        <p:spPr>
          <a:xfrm rot="16200000">
            <a:off x="2929271" y="4193748"/>
            <a:ext cx="2531327" cy="276999"/>
          </a:xfrm>
          <a:prstGeom prst="rect">
            <a:avLst/>
          </a:prstGeom>
          <a:solidFill>
            <a:schemeClr val="bg1"/>
          </a:solidFill>
        </p:spPr>
        <p:txBody>
          <a:bodyPr wrap="square" rtlCol="0">
            <a:spAutoFit/>
          </a:bodyPr>
          <a:lstStyle/>
          <a:p>
            <a:pPr algn="ctr"/>
            <a:r>
              <a:rPr lang="en-US" sz="1200" dirty="0" smtClean="0">
                <a:sym typeface="Wingdings" panose="05000000000000000000" pitchFamily="2" charset="2"/>
              </a:rPr>
              <a:t> solution quality</a:t>
            </a:r>
            <a:r>
              <a:rPr lang="en-US" sz="1200" dirty="0" smtClean="0"/>
              <a:t> </a:t>
            </a:r>
            <a:r>
              <a:rPr lang="en-US" sz="1200" dirty="0" smtClean="0">
                <a:sym typeface="Wingdings" panose="05000000000000000000" pitchFamily="2" charset="2"/>
              </a:rPr>
              <a:t></a:t>
            </a:r>
            <a:endParaRPr lang="en-US" sz="1200" dirty="0"/>
          </a:p>
        </p:txBody>
      </p:sp>
      <p:cxnSp>
        <p:nvCxnSpPr>
          <p:cNvPr id="14" name="Straight Connector 13"/>
          <p:cNvCxnSpPr/>
          <p:nvPr/>
        </p:nvCxnSpPr>
        <p:spPr>
          <a:xfrm>
            <a:off x="4656746" y="6109475"/>
            <a:ext cx="6754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656746" y="6399407"/>
            <a:ext cx="675473"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80849" y="5967272"/>
            <a:ext cx="2449245" cy="276999"/>
          </a:xfrm>
          <a:prstGeom prst="rect">
            <a:avLst/>
          </a:prstGeom>
          <a:solidFill>
            <a:schemeClr val="bg1"/>
          </a:solidFill>
        </p:spPr>
        <p:txBody>
          <a:bodyPr wrap="square" rtlCol="0">
            <a:spAutoFit/>
          </a:bodyPr>
          <a:lstStyle/>
          <a:p>
            <a:r>
              <a:rPr lang="en-US" sz="1200" dirty="0" smtClean="0"/>
              <a:t>primary neighborhood (small size)</a:t>
            </a:r>
            <a:endParaRPr lang="en-US" sz="1200" dirty="0"/>
          </a:p>
        </p:txBody>
      </p:sp>
      <p:sp>
        <p:nvSpPr>
          <p:cNvPr id="17" name="TextBox 16"/>
          <p:cNvSpPr txBox="1"/>
          <p:nvPr/>
        </p:nvSpPr>
        <p:spPr>
          <a:xfrm>
            <a:off x="5380849" y="6263788"/>
            <a:ext cx="2449245" cy="276999"/>
          </a:xfrm>
          <a:prstGeom prst="rect">
            <a:avLst/>
          </a:prstGeom>
          <a:solidFill>
            <a:schemeClr val="bg1"/>
          </a:solidFill>
        </p:spPr>
        <p:txBody>
          <a:bodyPr wrap="square" rtlCol="0">
            <a:spAutoFit/>
          </a:bodyPr>
          <a:lstStyle/>
          <a:p>
            <a:r>
              <a:rPr lang="en-US" sz="1200" dirty="0" smtClean="0"/>
              <a:t>secondary neighborhood (large size)</a:t>
            </a:r>
            <a:endParaRPr lang="en-US" sz="1200" dirty="0"/>
          </a:p>
        </p:txBody>
      </p:sp>
      <p:sp>
        <p:nvSpPr>
          <p:cNvPr id="20" name="Right Arrow 19"/>
          <p:cNvSpPr/>
          <p:nvPr/>
        </p:nvSpPr>
        <p:spPr>
          <a:xfrm>
            <a:off x="200722" y="3791415"/>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200722" y="3940140"/>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a:off x="200722" y="4731762"/>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ight Arrow 22"/>
          <p:cNvSpPr/>
          <p:nvPr/>
        </p:nvSpPr>
        <p:spPr>
          <a:xfrm>
            <a:off x="200722" y="4291362"/>
            <a:ext cx="256477" cy="1226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Content Placeholder 2"/>
          <p:cNvSpPr>
            <a:spLocks noGrp="1"/>
          </p:cNvSpPr>
          <p:nvPr>
            <p:ph idx="1"/>
          </p:nvPr>
        </p:nvSpPr>
        <p:spPr/>
        <p:txBody>
          <a:bodyPr>
            <a:normAutofit/>
          </a:bodyPr>
          <a:lstStyle/>
          <a:p>
            <a:r>
              <a:rPr lang="en-US" dirty="0" smtClean="0"/>
              <a:t>VNS is a search strategy based on dynamically changing neighborhood structures</a:t>
            </a:r>
          </a:p>
          <a:p>
            <a:endParaRPr lang="en-US" dirty="0"/>
          </a:p>
          <a:p>
            <a:endParaRPr lang="en-US" dirty="0"/>
          </a:p>
        </p:txBody>
      </p:sp>
      <p:sp>
        <p:nvSpPr>
          <p:cNvPr id="26" name="TextBox 25"/>
          <p:cNvSpPr txBox="1"/>
          <p:nvPr/>
        </p:nvSpPr>
        <p:spPr>
          <a:xfrm>
            <a:off x="261021" y="5984231"/>
            <a:ext cx="3873556" cy="646331"/>
          </a:xfrm>
          <a:prstGeom prst="rect">
            <a:avLst/>
          </a:prstGeom>
          <a:noFill/>
        </p:spPr>
        <p:txBody>
          <a:bodyPr wrap="square" rtlCol="0">
            <a:spAutoFit/>
          </a:bodyPr>
          <a:lstStyle/>
          <a:p>
            <a:pPr algn="ctr"/>
            <a:r>
              <a:rPr lang="en-US" b="1" i="1" dirty="0" smtClean="0"/>
              <a:t>What </a:t>
            </a:r>
            <a:r>
              <a:rPr lang="en-US" b="1" i="1" dirty="0"/>
              <a:t>controls the balance between intensification and diversification?</a:t>
            </a:r>
          </a:p>
        </p:txBody>
      </p:sp>
    </p:spTree>
    <p:extLst>
      <p:ext uri="{BB962C8B-B14F-4D97-AF65-F5344CB8AC3E}">
        <p14:creationId xmlns:p14="http://schemas.microsoft.com/office/powerpoint/2010/main" val="2676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0" grpId="1" animBg="1"/>
      <p:bldP spid="21" grpId="0" animBg="1"/>
      <p:bldP spid="21" grpId="1" animBg="1"/>
      <p:bldP spid="22" grpId="0" animBg="1"/>
      <p:bldP spid="23" grpId="0" animBg="1"/>
      <p:bldP spid="2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GUIDED LOCAL SEARCH</a:t>
            </a:r>
            <a:endParaRPr lang="en-US" dirty="0"/>
          </a:p>
        </p:txBody>
      </p:sp>
      <p:sp>
        <p:nvSpPr>
          <p:cNvPr id="3" name="Content Placeholder 2"/>
          <p:cNvSpPr>
            <a:spLocks noGrp="1"/>
          </p:cNvSpPr>
          <p:nvPr>
            <p:ph idx="1"/>
          </p:nvPr>
        </p:nvSpPr>
        <p:spPr>
          <a:xfrm>
            <a:off x="457199" y="1356190"/>
            <a:ext cx="8686801" cy="2309802"/>
          </a:xfrm>
        </p:spPr>
        <p:txBody>
          <a:bodyPr>
            <a:normAutofit fontScale="92500"/>
          </a:bodyPr>
          <a:lstStyle/>
          <a:p>
            <a:r>
              <a:rPr lang="en-US" dirty="0"/>
              <a:t>Instead of dynamically changing search directions, GLS dynamically </a:t>
            </a:r>
            <a:r>
              <a:rPr lang="en-US" dirty="0" smtClean="0"/>
              <a:t>changes (augments) objective</a:t>
            </a:r>
          </a:p>
          <a:p>
            <a:endParaRPr lang="en-US" sz="900" dirty="0"/>
          </a:p>
          <a:p>
            <a:r>
              <a:rPr lang="en-US" dirty="0" smtClean="0"/>
              <a:t>Main idea is to make current solution vicinity increasingly unattractive</a:t>
            </a:r>
          </a:p>
          <a:p>
            <a:endParaRPr lang="en-US" dirty="0"/>
          </a:p>
        </p:txBody>
      </p:sp>
    </p:spTree>
    <p:extLst>
      <p:ext uri="{BB962C8B-B14F-4D97-AF65-F5344CB8AC3E}">
        <p14:creationId xmlns:p14="http://schemas.microsoft.com/office/powerpoint/2010/main" val="17766991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GUIDED LOCAL SEARCH</a:t>
            </a:r>
          </a:p>
        </p:txBody>
      </p:sp>
      <p:graphicFrame>
        <p:nvGraphicFramePr>
          <p:cNvPr id="5" name="Chart 4"/>
          <p:cNvGraphicFramePr>
            <a:graphicFrameLocks/>
          </p:cNvGraphicFramePr>
          <p:nvPr>
            <p:extLst/>
          </p:nvPr>
        </p:nvGraphicFramePr>
        <p:xfrm>
          <a:off x="2460238" y="378089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p:cNvSpPr/>
          <p:nvPr/>
        </p:nvSpPr>
        <p:spPr>
          <a:xfrm>
            <a:off x="4296586" y="5358993"/>
            <a:ext cx="45719" cy="652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3995503" y="4767984"/>
            <a:ext cx="45719" cy="652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2"/>
          <p:cNvSpPr>
            <a:spLocks noGrp="1"/>
          </p:cNvSpPr>
          <p:nvPr>
            <p:ph idx="1"/>
          </p:nvPr>
        </p:nvSpPr>
        <p:spPr>
          <a:xfrm>
            <a:off x="457199" y="1356190"/>
            <a:ext cx="8686801" cy="2309802"/>
          </a:xfrm>
        </p:spPr>
        <p:txBody>
          <a:bodyPr>
            <a:normAutofit fontScale="92500"/>
          </a:bodyPr>
          <a:lstStyle/>
          <a:p>
            <a:r>
              <a:rPr lang="en-US" dirty="0"/>
              <a:t>Instead of dynamically changing search directions, GLS dynamically </a:t>
            </a:r>
            <a:r>
              <a:rPr lang="en-US" dirty="0" smtClean="0"/>
              <a:t>changes (augments) objective</a:t>
            </a:r>
          </a:p>
          <a:p>
            <a:endParaRPr lang="en-US" sz="900" dirty="0"/>
          </a:p>
          <a:p>
            <a:r>
              <a:rPr lang="en-US" dirty="0" smtClean="0"/>
              <a:t>Main idea is to make current solution vicinity increasingly unattractive</a:t>
            </a:r>
          </a:p>
          <a:p>
            <a:endParaRPr lang="en-US" dirty="0"/>
          </a:p>
        </p:txBody>
      </p:sp>
    </p:spTree>
    <p:extLst>
      <p:ext uri="{BB962C8B-B14F-4D97-AF65-F5344CB8AC3E}">
        <p14:creationId xmlns:p14="http://schemas.microsoft.com/office/powerpoint/2010/main" val="384821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9"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GUIDED LOCAL SEARCH</a:t>
            </a:r>
          </a:p>
        </p:txBody>
      </p:sp>
      <p:graphicFrame>
        <p:nvGraphicFramePr>
          <p:cNvPr id="7" name="Chart 6"/>
          <p:cNvGraphicFramePr>
            <a:graphicFrameLocks/>
          </p:cNvGraphicFramePr>
          <p:nvPr>
            <p:extLst/>
          </p:nvPr>
        </p:nvGraphicFramePr>
        <p:xfrm>
          <a:off x="2460238" y="378089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Oval 7"/>
          <p:cNvSpPr/>
          <p:nvPr/>
        </p:nvSpPr>
        <p:spPr>
          <a:xfrm>
            <a:off x="4296586" y="5191728"/>
            <a:ext cx="45719" cy="652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2"/>
          <p:cNvSpPr>
            <a:spLocks noGrp="1"/>
          </p:cNvSpPr>
          <p:nvPr>
            <p:ph idx="1"/>
          </p:nvPr>
        </p:nvSpPr>
        <p:spPr>
          <a:xfrm>
            <a:off x="457199" y="1356190"/>
            <a:ext cx="8686801" cy="2309802"/>
          </a:xfrm>
        </p:spPr>
        <p:txBody>
          <a:bodyPr>
            <a:normAutofit fontScale="92500"/>
          </a:bodyPr>
          <a:lstStyle/>
          <a:p>
            <a:r>
              <a:rPr lang="en-US" dirty="0"/>
              <a:t>Instead of dynamically changing search directions, GLS dynamically </a:t>
            </a:r>
            <a:r>
              <a:rPr lang="en-US" dirty="0" smtClean="0"/>
              <a:t>changes (augments) objective</a:t>
            </a:r>
          </a:p>
          <a:p>
            <a:endParaRPr lang="en-US" sz="900" dirty="0"/>
          </a:p>
          <a:p>
            <a:r>
              <a:rPr lang="en-US" dirty="0" smtClean="0"/>
              <a:t>Main idea is to make current solution vicinity increasingly unattractive</a:t>
            </a:r>
          </a:p>
          <a:p>
            <a:endParaRPr lang="en-US" dirty="0"/>
          </a:p>
        </p:txBody>
      </p:sp>
    </p:spTree>
    <p:extLst>
      <p:ext uri="{BB962C8B-B14F-4D97-AF65-F5344CB8AC3E}">
        <p14:creationId xmlns:p14="http://schemas.microsoft.com/office/powerpoint/2010/main" val="15673158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GUIDED LOCAL SEARCH</a:t>
            </a:r>
          </a:p>
        </p:txBody>
      </p:sp>
      <p:graphicFrame>
        <p:nvGraphicFramePr>
          <p:cNvPr id="5" name="Chart 4"/>
          <p:cNvGraphicFramePr>
            <a:graphicFrameLocks/>
          </p:cNvGraphicFramePr>
          <p:nvPr>
            <p:extLst/>
          </p:nvPr>
        </p:nvGraphicFramePr>
        <p:xfrm>
          <a:off x="2460238" y="378089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p:cNvSpPr/>
          <p:nvPr/>
        </p:nvSpPr>
        <p:spPr>
          <a:xfrm>
            <a:off x="4296586" y="5024462"/>
            <a:ext cx="45719" cy="652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2"/>
          <p:cNvSpPr>
            <a:spLocks noGrp="1"/>
          </p:cNvSpPr>
          <p:nvPr>
            <p:ph idx="1"/>
          </p:nvPr>
        </p:nvSpPr>
        <p:spPr>
          <a:xfrm>
            <a:off x="457199" y="1356190"/>
            <a:ext cx="8686801" cy="2309802"/>
          </a:xfrm>
        </p:spPr>
        <p:txBody>
          <a:bodyPr>
            <a:normAutofit fontScale="92500"/>
          </a:bodyPr>
          <a:lstStyle/>
          <a:p>
            <a:r>
              <a:rPr lang="en-US" dirty="0"/>
              <a:t>Instead of dynamically changing search directions, GLS dynamically </a:t>
            </a:r>
            <a:r>
              <a:rPr lang="en-US" dirty="0" smtClean="0"/>
              <a:t>changes (augments) objective</a:t>
            </a:r>
          </a:p>
          <a:p>
            <a:endParaRPr lang="en-US" sz="900" dirty="0"/>
          </a:p>
          <a:p>
            <a:r>
              <a:rPr lang="en-US" dirty="0" smtClean="0"/>
              <a:t>Main idea is to make current solution vicinity increasingly unattractive</a:t>
            </a:r>
          </a:p>
          <a:p>
            <a:endParaRPr lang="en-US" dirty="0"/>
          </a:p>
        </p:txBody>
      </p:sp>
    </p:spTree>
    <p:extLst>
      <p:ext uri="{BB962C8B-B14F-4D97-AF65-F5344CB8AC3E}">
        <p14:creationId xmlns:p14="http://schemas.microsoft.com/office/powerpoint/2010/main" val="3408621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Metaheuristics…</a:t>
            </a:r>
          </a:p>
          <a:p>
            <a:pPr lvl="1"/>
            <a:r>
              <a:rPr lang="en-US" dirty="0" smtClean="0"/>
              <a:t>…is a relatively new field (started in the ‘80s or so)</a:t>
            </a:r>
          </a:p>
          <a:p>
            <a:pPr lvl="2"/>
            <a:endParaRPr lang="en-US" dirty="0"/>
          </a:p>
          <a:p>
            <a:pPr lvl="2"/>
            <a:r>
              <a:rPr lang="en-US" dirty="0" smtClean="0"/>
              <a:t>becomes possible because we can now afford vast amounts of computation</a:t>
            </a:r>
          </a:p>
          <a:p>
            <a:pPr lvl="2"/>
            <a:endParaRPr lang="en-US" dirty="0" smtClean="0"/>
          </a:p>
          <a:p>
            <a:pPr lvl="2"/>
            <a:r>
              <a:rPr lang="en-US" dirty="0" smtClean="0"/>
              <a:t>inspired from “AI,” rather than “pure math”</a:t>
            </a:r>
          </a:p>
          <a:p>
            <a:pPr lvl="2"/>
            <a:endParaRPr lang="en-US" dirty="0" smtClean="0"/>
          </a:p>
          <a:p>
            <a:pPr lvl="2"/>
            <a:r>
              <a:rPr lang="en-US" dirty="0" smtClean="0"/>
              <a:t>lack of theoretical “rigor” (no proofs, theorems, etc. for people to pursue)</a:t>
            </a:r>
            <a:endParaRPr lang="en-US" dirty="0"/>
          </a:p>
          <a:p>
            <a:pPr lvl="1"/>
            <a:endParaRPr lang="en-US" dirty="0" smtClean="0"/>
          </a:p>
        </p:txBody>
      </p:sp>
    </p:spTree>
    <p:extLst>
      <p:ext uri="{BB962C8B-B14F-4D97-AF65-F5344CB8AC3E}">
        <p14:creationId xmlns:p14="http://schemas.microsoft.com/office/powerpoint/2010/main" val="318534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GUIDED LOCAL SEARCH</a:t>
            </a:r>
          </a:p>
        </p:txBody>
      </p:sp>
      <p:graphicFrame>
        <p:nvGraphicFramePr>
          <p:cNvPr id="5" name="Chart 4"/>
          <p:cNvGraphicFramePr>
            <a:graphicFrameLocks/>
          </p:cNvGraphicFramePr>
          <p:nvPr>
            <p:extLst/>
          </p:nvPr>
        </p:nvGraphicFramePr>
        <p:xfrm>
          <a:off x="2460238" y="378089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p:cNvSpPr/>
          <p:nvPr/>
        </p:nvSpPr>
        <p:spPr>
          <a:xfrm>
            <a:off x="4296586" y="4834895"/>
            <a:ext cx="45719" cy="652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5311348" y="5682383"/>
            <a:ext cx="45719" cy="652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2"/>
          <p:cNvSpPr>
            <a:spLocks noGrp="1"/>
          </p:cNvSpPr>
          <p:nvPr>
            <p:ph idx="1"/>
          </p:nvPr>
        </p:nvSpPr>
        <p:spPr>
          <a:xfrm>
            <a:off x="457199" y="1356190"/>
            <a:ext cx="8686801" cy="2309802"/>
          </a:xfrm>
        </p:spPr>
        <p:txBody>
          <a:bodyPr>
            <a:normAutofit fontScale="92500"/>
          </a:bodyPr>
          <a:lstStyle/>
          <a:p>
            <a:r>
              <a:rPr lang="en-US" dirty="0"/>
              <a:t>Instead of dynamically changing search directions, GLS dynamically </a:t>
            </a:r>
            <a:r>
              <a:rPr lang="en-US" dirty="0" smtClean="0"/>
              <a:t>changes (augments) objective</a:t>
            </a:r>
          </a:p>
          <a:p>
            <a:endParaRPr lang="en-US" sz="900" dirty="0"/>
          </a:p>
          <a:p>
            <a:r>
              <a:rPr lang="en-US" dirty="0" smtClean="0"/>
              <a:t>Main idea is to make current solution vicinity increasingly unattractive</a:t>
            </a:r>
          </a:p>
          <a:p>
            <a:endParaRPr lang="en-US" dirty="0"/>
          </a:p>
        </p:txBody>
      </p:sp>
    </p:spTree>
    <p:extLst>
      <p:ext uri="{BB962C8B-B14F-4D97-AF65-F5344CB8AC3E}">
        <p14:creationId xmlns:p14="http://schemas.microsoft.com/office/powerpoint/2010/main" val="154814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GUIDED LOCAL SEARCH</a:t>
            </a:r>
            <a:endParaRPr lang="en-US" dirty="0"/>
          </a:p>
        </p:txBody>
      </p:sp>
      <p:sp>
        <p:nvSpPr>
          <p:cNvPr id="3" name="Content Placeholder 2"/>
          <p:cNvSpPr>
            <a:spLocks noGrp="1"/>
          </p:cNvSpPr>
          <p:nvPr>
            <p:ph idx="1"/>
          </p:nvPr>
        </p:nvSpPr>
        <p:spPr>
          <a:xfrm>
            <a:off x="457199" y="1356190"/>
            <a:ext cx="8686801" cy="2309802"/>
          </a:xfrm>
        </p:spPr>
        <p:txBody>
          <a:bodyPr>
            <a:normAutofit fontScale="92500"/>
          </a:bodyPr>
          <a:lstStyle/>
          <a:p>
            <a:r>
              <a:rPr lang="en-US" dirty="0"/>
              <a:t>Instead of dynamically changing search directions, GLS dynamically </a:t>
            </a:r>
            <a:r>
              <a:rPr lang="en-US" dirty="0" smtClean="0"/>
              <a:t>changes (augments) objective</a:t>
            </a:r>
          </a:p>
          <a:p>
            <a:endParaRPr lang="en-US" sz="900" dirty="0"/>
          </a:p>
          <a:p>
            <a:r>
              <a:rPr lang="en-US" dirty="0" smtClean="0"/>
              <a:t>Main idea is to make current solution vicinity increasingly unattractive</a:t>
            </a:r>
          </a:p>
          <a:p>
            <a:endParaRPr lang="en-US" dirty="0"/>
          </a:p>
        </p:txBody>
      </p:sp>
      <p:pic>
        <p:nvPicPr>
          <p:cNvPr id="18" name="Picture 17"/>
          <p:cNvPicPr>
            <a:picLocks noChangeAspect="1"/>
          </p:cNvPicPr>
          <p:nvPr/>
        </p:nvPicPr>
        <p:blipFill>
          <a:blip r:embed="rId2"/>
          <a:stretch>
            <a:fillRect/>
          </a:stretch>
        </p:blipFill>
        <p:spPr>
          <a:xfrm>
            <a:off x="794070" y="4066616"/>
            <a:ext cx="4024216" cy="2081491"/>
          </a:xfrm>
          <a:prstGeom prst="rect">
            <a:avLst/>
          </a:prstGeom>
          <a:ln>
            <a:solidFill>
              <a:schemeClr val="tx1"/>
            </a:solidFill>
          </a:ln>
        </p:spPr>
      </p:pic>
      <p:grpSp>
        <p:nvGrpSpPr>
          <p:cNvPr id="17" name="Group 16"/>
          <p:cNvGrpSpPr/>
          <p:nvPr/>
        </p:nvGrpSpPr>
        <p:grpSpPr>
          <a:xfrm>
            <a:off x="4237464" y="3828211"/>
            <a:ext cx="2740852" cy="888755"/>
            <a:chOff x="6133171" y="3828211"/>
            <a:chExt cx="2813401" cy="888755"/>
          </a:xfrm>
        </p:grpSpPr>
        <p:sp>
          <p:nvSpPr>
            <p:cNvPr id="13" name="Freeform 12"/>
            <p:cNvSpPr/>
            <p:nvPr/>
          </p:nvSpPr>
          <p:spPr>
            <a:xfrm>
              <a:off x="6133171" y="4059044"/>
              <a:ext cx="1215483" cy="657922"/>
            </a:xfrm>
            <a:custGeom>
              <a:avLst/>
              <a:gdLst>
                <a:gd name="connsiteX0" fmla="*/ 0 w 1215483"/>
                <a:gd name="connsiteY0" fmla="*/ 657922 h 657922"/>
                <a:gd name="connsiteX1" fmla="*/ 613317 w 1215483"/>
                <a:gd name="connsiteY1" fmla="*/ 111512 h 657922"/>
                <a:gd name="connsiteX2" fmla="*/ 1215483 w 1215483"/>
                <a:gd name="connsiteY2" fmla="*/ 0 h 657922"/>
              </a:gdLst>
              <a:ahLst/>
              <a:cxnLst>
                <a:cxn ang="0">
                  <a:pos x="connsiteX0" y="connsiteY0"/>
                </a:cxn>
                <a:cxn ang="0">
                  <a:pos x="connsiteX1" y="connsiteY1"/>
                </a:cxn>
                <a:cxn ang="0">
                  <a:pos x="connsiteX2" y="connsiteY2"/>
                </a:cxn>
              </a:cxnLst>
              <a:rect l="l" t="t" r="r" b="b"/>
              <a:pathLst>
                <a:path w="1215483" h="657922">
                  <a:moveTo>
                    <a:pt x="0" y="657922"/>
                  </a:moveTo>
                  <a:cubicBezTo>
                    <a:pt x="205368" y="439544"/>
                    <a:pt x="410737" y="221166"/>
                    <a:pt x="613317" y="111512"/>
                  </a:cubicBezTo>
                  <a:cubicBezTo>
                    <a:pt x="815897" y="1858"/>
                    <a:pt x="1053790" y="3717"/>
                    <a:pt x="1215483" y="0"/>
                  </a:cubicBezTo>
                </a:path>
              </a:pathLst>
            </a:custGeom>
            <a:noFill/>
            <a:ln w="3175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7409985" y="3828211"/>
              <a:ext cx="1536587" cy="646331"/>
            </a:xfrm>
            <a:prstGeom prst="rect">
              <a:avLst/>
            </a:prstGeom>
            <a:noFill/>
          </p:spPr>
          <p:txBody>
            <a:bodyPr wrap="square" rtlCol="0">
              <a:spAutoFit/>
            </a:bodyPr>
            <a:lstStyle/>
            <a:p>
              <a:r>
                <a:rPr lang="en-US" sz="1200" dirty="0" smtClean="0"/>
                <a:t>any solution feature</a:t>
              </a:r>
            </a:p>
            <a:p>
              <a:r>
                <a:rPr lang="en-US" sz="1200" dirty="0" smtClean="0"/>
                <a:t>(e.g., a particular solution component)</a:t>
              </a:r>
              <a:endParaRPr lang="en-US" sz="1200" dirty="0"/>
            </a:p>
          </p:txBody>
        </p:sp>
      </p:grpSp>
      <p:grpSp>
        <p:nvGrpSpPr>
          <p:cNvPr id="27" name="Group 26"/>
          <p:cNvGrpSpPr/>
          <p:nvPr/>
        </p:nvGrpSpPr>
        <p:grpSpPr>
          <a:xfrm>
            <a:off x="5079649" y="5644029"/>
            <a:ext cx="4026168" cy="710194"/>
            <a:chOff x="3935803" y="2846626"/>
            <a:chExt cx="4026168" cy="710194"/>
          </a:xfrm>
        </p:grpSpPr>
        <mc:AlternateContent xmlns:mc="http://schemas.openxmlformats.org/markup-compatibility/2006" xmlns:a14="http://schemas.microsoft.com/office/drawing/2010/main">
          <mc:Choice Requires="a14">
            <p:sp>
              <p:nvSpPr>
                <p:cNvPr id="28" name="TextBox 27"/>
                <p:cNvSpPr txBox="1"/>
                <p:nvPr/>
              </p:nvSpPr>
              <p:spPr>
                <a:xfrm>
                  <a:off x="3935803" y="2846626"/>
                  <a:ext cx="1429828"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935803" y="2846626"/>
                  <a:ext cx="1429828" cy="71019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109151" y="2932981"/>
                  <a:ext cx="2852820" cy="561692"/>
                </a:xfrm>
                <a:prstGeom prst="rect">
                  <a:avLst/>
                </a:prstGeom>
                <a:noFill/>
              </p:spPr>
              <p:txBody>
                <a:bodyPr wrap="square" rtlCol="0">
                  <a:spAutoFit/>
                </a:bodyPr>
                <a:lstStyle/>
                <a:p>
                  <a:pPr>
                    <a:spcBef>
                      <a:spcPts val="300"/>
                    </a:spcBef>
                  </a:pPr>
                  <a:r>
                    <a:rPr lang="en-US" sz="1400" dirty="0" smtClean="0"/>
                    <a:t>, if feature </a:t>
                  </a:r>
                  <a14:m>
                    <m:oMath xmlns:m="http://schemas.openxmlformats.org/officeDocument/2006/math">
                      <m:r>
                        <a:rPr lang="en-US" sz="1400" b="0" i="1" smtClean="0">
                          <a:latin typeface="Cambria Math" panose="02040503050406030204" pitchFamily="18" charset="0"/>
                        </a:rPr>
                        <m:t>𝑖</m:t>
                      </m:r>
                    </m:oMath>
                  </a14:m>
                  <a:r>
                    <a:rPr lang="en-US" sz="1400" dirty="0" smtClean="0"/>
                    <a:t> is present in solution </a:t>
                  </a:r>
                  <a14:m>
                    <m:oMath xmlns:m="http://schemas.openxmlformats.org/officeDocument/2006/math">
                      <m:r>
                        <a:rPr lang="en-US" sz="1400" b="0" i="1" smtClean="0">
                          <a:latin typeface="Cambria Math" panose="02040503050406030204" pitchFamily="18" charset="0"/>
                        </a:rPr>
                        <m:t>𝑠</m:t>
                      </m:r>
                    </m:oMath>
                  </a14:m>
                  <a:endParaRPr lang="en-US" sz="1400" dirty="0" smtClean="0"/>
                </a:p>
                <a:p>
                  <a:pPr>
                    <a:spcBef>
                      <a:spcPts val="300"/>
                    </a:spcBef>
                  </a:pPr>
                  <a:r>
                    <a:rPr lang="en-US" sz="1400" dirty="0" smtClean="0"/>
                    <a:t>, o/w</a:t>
                  </a:r>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109151" y="2932981"/>
                  <a:ext cx="2852820" cy="561692"/>
                </a:xfrm>
                <a:prstGeom prst="rect">
                  <a:avLst/>
                </a:prstGeom>
                <a:blipFill rotWithShape="0">
                  <a:blip r:embed="rId4"/>
                  <a:stretch>
                    <a:fillRect l="-641" t="-2174" b="-119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p:cNvSpPr txBox="1"/>
              <p:nvPr/>
            </p:nvSpPr>
            <p:spPr>
              <a:xfrm>
                <a:off x="5595734" y="4811931"/>
                <a:ext cx="2736839"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𝜆</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nary>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5595734" y="4811931"/>
                <a:ext cx="2736839" cy="75623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481990" y="3329760"/>
                <a:ext cx="2320635" cy="5211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𝑈𝑡𝑖𝑙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481990" y="3329760"/>
                <a:ext cx="2320635" cy="52116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337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grpSp>
        <p:nvGrpSpPr>
          <p:cNvPr id="53" name="Group 52"/>
          <p:cNvGrpSpPr/>
          <p:nvPr/>
        </p:nvGrpSpPr>
        <p:grpSpPr>
          <a:xfrm>
            <a:off x="5990844" y="2045528"/>
            <a:ext cx="2490216" cy="3639312"/>
            <a:chOff x="5990844" y="2045528"/>
            <a:chExt cx="2490216" cy="3639312"/>
          </a:xfrm>
        </p:grpSpPr>
        <p:sp>
          <p:nvSpPr>
            <p:cNvPr id="6" name="Oval 5"/>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949440" y="31618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675120" y="331012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44640" y="4108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21296" y="35661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10272" y="39624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18960" y="39806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12864" y="36972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290816" y="409651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650480" y="3358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p:cNvPicPr>
            <a:picLocks noChangeAspect="1"/>
          </p:cNvPicPr>
          <p:nvPr/>
        </p:nvPicPr>
        <p:blipFill>
          <a:blip r:embed="rId2"/>
          <a:stretch>
            <a:fillRect/>
          </a:stretch>
        </p:blipFill>
        <p:spPr>
          <a:xfrm>
            <a:off x="519545" y="4212336"/>
            <a:ext cx="5200650" cy="1790700"/>
          </a:xfrm>
          <a:prstGeom prst="rect">
            <a:avLst/>
          </a:prstGeom>
        </p:spPr>
      </p:pic>
      <p:pic>
        <p:nvPicPr>
          <p:cNvPr id="56" name="Picture 55"/>
          <p:cNvPicPr>
            <a:picLocks noChangeAspect="1"/>
          </p:cNvPicPr>
          <p:nvPr/>
        </p:nvPicPr>
        <p:blipFill>
          <a:blip r:embed="rId3"/>
          <a:stretch>
            <a:fillRect/>
          </a:stretch>
        </p:blipFill>
        <p:spPr>
          <a:xfrm>
            <a:off x="632521" y="1658757"/>
            <a:ext cx="4644511" cy="2327382"/>
          </a:xfrm>
          <a:prstGeom prst="rect">
            <a:avLst/>
          </a:prstGeom>
        </p:spPr>
      </p:pic>
    </p:spTree>
    <p:extLst>
      <p:ext uri="{BB962C8B-B14F-4D97-AF65-F5344CB8AC3E}">
        <p14:creationId xmlns:p14="http://schemas.microsoft.com/office/powerpoint/2010/main" val="42644189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1818132" cy="369332"/>
          </a:xfrm>
          <a:prstGeom prst="rect">
            <a:avLst/>
          </a:prstGeom>
          <a:noFill/>
        </p:spPr>
        <p:txBody>
          <a:bodyPr wrap="square" rtlCol="0">
            <a:spAutoFit/>
          </a:bodyPr>
          <a:lstStyle/>
          <a:p>
            <a:r>
              <a:rPr lang="en-US" dirty="0" smtClean="0"/>
              <a:t>0</a:t>
            </a:r>
            <a:r>
              <a:rPr lang="en-US" baseline="30000" dirty="0" smtClean="0"/>
              <a:t>th</a:t>
            </a:r>
            <a:r>
              <a:rPr lang="en-US" baseline="-25000" dirty="0" smtClean="0"/>
              <a:t> </a:t>
            </a:r>
            <a:r>
              <a:rPr lang="en-US" dirty="0" smtClean="0"/>
              <a:t> population</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07123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695956" cy="369332"/>
          </a:xfrm>
          <a:prstGeom prst="rect">
            <a:avLst/>
          </a:prstGeom>
          <a:noFill/>
        </p:spPr>
        <p:txBody>
          <a:bodyPr wrap="square" rtlCol="0">
            <a:spAutoFit/>
          </a:bodyPr>
          <a:lstStyle/>
          <a:p>
            <a:r>
              <a:rPr lang="en-US" dirty="0" smtClean="0"/>
              <a:t>Get some new points</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87488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882992" cy="369332"/>
          </a:xfrm>
          <a:prstGeom prst="rect">
            <a:avLst/>
          </a:prstGeom>
          <a:noFill/>
        </p:spPr>
        <p:txBody>
          <a:bodyPr wrap="square" rtlCol="0">
            <a:spAutoFit/>
          </a:bodyPr>
          <a:lstStyle/>
          <a:p>
            <a:r>
              <a:rPr lang="en-US" dirty="0" smtClean="0"/>
              <a:t>Drop some old points</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56308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882992" cy="369332"/>
          </a:xfrm>
          <a:prstGeom prst="rect">
            <a:avLst/>
          </a:prstGeom>
          <a:noFill/>
        </p:spPr>
        <p:txBody>
          <a:bodyPr wrap="square" rtlCol="0">
            <a:spAutoFit/>
          </a:bodyPr>
          <a:lstStyle/>
          <a:p>
            <a:r>
              <a:rPr lang="en-US" dirty="0" smtClean="0"/>
              <a:t>1</a:t>
            </a:r>
            <a:r>
              <a:rPr lang="en-US" baseline="30000" dirty="0" smtClean="0"/>
              <a:t>st</a:t>
            </a:r>
            <a:r>
              <a:rPr lang="en-US" dirty="0" smtClean="0"/>
              <a:t> population</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314525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882992" cy="369332"/>
          </a:xfrm>
          <a:prstGeom prst="rect">
            <a:avLst/>
          </a:prstGeom>
          <a:noFill/>
        </p:spPr>
        <p:txBody>
          <a:bodyPr wrap="square" rtlCol="0">
            <a:spAutoFit/>
          </a:bodyPr>
          <a:lstStyle/>
          <a:p>
            <a:r>
              <a:rPr lang="en-US" dirty="0" smtClean="0"/>
              <a:t>2</a:t>
            </a:r>
            <a:r>
              <a:rPr lang="en-US" baseline="30000" dirty="0" smtClean="0"/>
              <a:t>nd</a:t>
            </a:r>
            <a:r>
              <a:rPr lang="en-US" dirty="0" smtClean="0"/>
              <a:t> population</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81217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pic>
        <p:nvPicPr>
          <p:cNvPr id="54" name="Picture 53"/>
          <p:cNvPicPr>
            <a:picLocks noChangeAspect="1"/>
          </p:cNvPicPr>
          <p:nvPr/>
        </p:nvPicPr>
        <p:blipFill>
          <a:blip r:embed="rId2"/>
          <a:stretch>
            <a:fillRect/>
          </a:stretch>
        </p:blipFill>
        <p:spPr>
          <a:xfrm>
            <a:off x="632521" y="1658757"/>
            <a:ext cx="4644511" cy="2327382"/>
          </a:xfrm>
          <a:prstGeom prst="rect">
            <a:avLst/>
          </a:prstGeom>
        </p:spPr>
      </p:pic>
      <p:pic>
        <p:nvPicPr>
          <p:cNvPr id="55" name="Picture 54"/>
          <p:cNvPicPr>
            <a:picLocks noChangeAspect="1"/>
          </p:cNvPicPr>
          <p:nvPr/>
        </p:nvPicPr>
        <p:blipFill>
          <a:blip r:embed="rId3"/>
          <a:stretch>
            <a:fillRect/>
          </a:stretch>
        </p:blipFill>
        <p:spPr>
          <a:xfrm>
            <a:off x="519545" y="4212336"/>
            <a:ext cx="5200650" cy="1790700"/>
          </a:xfrm>
          <a:prstGeom prst="rect">
            <a:avLst/>
          </a:prstGeom>
        </p:spPr>
      </p:pic>
      <p:sp>
        <p:nvSpPr>
          <p:cNvPr id="104" name="TextBox 103"/>
          <p:cNvSpPr txBox="1"/>
          <p:nvPr/>
        </p:nvSpPr>
        <p:spPr>
          <a:xfrm>
            <a:off x="5990844" y="1690689"/>
            <a:ext cx="2882992" cy="369332"/>
          </a:xfrm>
          <a:prstGeom prst="rect">
            <a:avLst/>
          </a:prstGeom>
          <a:noFill/>
        </p:spPr>
        <p:txBody>
          <a:bodyPr wrap="square" rtlCol="0">
            <a:spAutoFit/>
          </a:bodyPr>
          <a:lstStyle/>
          <a:p>
            <a:r>
              <a:rPr lang="en-US" dirty="0" smtClean="0"/>
              <a:t>All points sampled</a:t>
            </a:r>
            <a:endParaRPr lang="en-US" baseline="30000" dirty="0"/>
          </a:p>
        </p:txBody>
      </p:sp>
      <p:grpSp>
        <p:nvGrpSpPr>
          <p:cNvPr id="106" name="Group 105"/>
          <p:cNvGrpSpPr/>
          <p:nvPr/>
        </p:nvGrpSpPr>
        <p:grpSpPr>
          <a:xfrm>
            <a:off x="5990844" y="2045528"/>
            <a:ext cx="2490216" cy="3639312"/>
            <a:chOff x="5990844" y="2045528"/>
            <a:chExt cx="2490216" cy="3639312"/>
          </a:xfrm>
        </p:grpSpPr>
        <p:sp>
          <p:nvSpPr>
            <p:cNvPr id="107" name="Oval 106"/>
            <p:cNvSpPr/>
            <p:nvPr/>
          </p:nvSpPr>
          <p:spPr>
            <a:xfrm>
              <a:off x="6445758" y="3075529"/>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49440" y="31618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565392" y="3633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75120" y="331012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644640" y="410870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784848" y="2822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42304" y="37063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321296" y="356616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510272" y="3962400"/>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394448" y="328574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851904" y="45354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735824" y="42123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918960" y="3980688"/>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88480" y="464515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401306" y="45052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6912864" y="3697224"/>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64224" y="48524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717792" y="37856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97040" y="4261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394704" y="38587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73696" y="371856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2672" y="4114800"/>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5120" y="46756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437120" y="431596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90816" y="409651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35952" y="445617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553706" y="465766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284720" y="38130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516624" y="50048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705344" y="28895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94320" y="32857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680960" y="265785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22336" y="358444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57744" y="30419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046720" y="343814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650480" y="3358896"/>
              <a:ext cx="73152" cy="7315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4384" y="3075432"/>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5990844" y="2045528"/>
              <a:ext cx="2490216" cy="36393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6244590" y="2362297"/>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48272" y="2448592"/>
              <a:ext cx="73152" cy="7315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473952" y="259689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583680" y="210921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418832" y="499262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4576" y="51998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205472" y="5023104"/>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084058" y="5005136"/>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46976" y="5352288"/>
              <a:ext cx="73152" cy="73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p:cNvSpPr txBox="1"/>
          <p:nvPr/>
        </p:nvSpPr>
        <p:spPr>
          <a:xfrm>
            <a:off x="5790784" y="5753525"/>
            <a:ext cx="3256095" cy="1015663"/>
          </a:xfrm>
          <a:prstGeom prst="rect">
            <a:avLst/>
          </a:prstGeom>
          <a:noFill/>
        </p:spPr>
        <p:txBody>
          <a:bodyPr wrap="square" rtlCol="0">
            <a:spAutoFit/>
          </a:bodyPr>
          <a:lstStyle/>
          <a:p>
            <a:r>
              <a:rPr lang="en-US" sz="1200" b="1" dirty="0" smtClean="0"/>
              <a:t>Again, optimum may or may not have been sampled</a:t>
            </a:r>
            <a:endParaRPr lang="en-US" sz="1200" dirty="0" smtClean="0"/>
          </a:p>
          <a:p>
            <a:pPr marL="171450" indent="-171450">
              <a:buFont typeface="Arial" panose="020B0604020202020204" pitchFamily="34" charset="0"/>
              <a:buChar char="•"/>
            </a:pPr>
            <a:r>
              <a:rPr lang="en-US" sz="1200" dirty="0" smtClean="0"/>
              <a:t>Typically, the incumbent always remains in the population, so need only focus on last generation</a:t>
            </a:r>
            <a:endParaRPr lang="en-US" sz="1200" dirty="0"/>
          </a:p>
        </p:txBody>
      </p:sp>
    </p:spTree>
    <p:extLst>
      <p:ext uri="{BB962C8B-B14F-4D97-AF65-F5344CB8AC3E}">
        <p14:creationId xmlns:p14="http://schemas.microsoft.com/office/powerpoint/2010/main" val="165331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#5</a:t>
            </a:r>
          </a:p>
        </p:txBody>
      </p:sp>
      <p:sp>
        <p:nvSpPr>
          <p:cNvPr id="3" name="TextBox 2"/>
          <p:cNvSpPr txBox="1"/>
          <p:nvPr/>
        </p:nvSpPr>
        <p:spPr>
          <a:xfrm>
            <a:off x="1551629" y="1479116"/>
            <a:ext cx="1914307" cy="646331"/>
          </a:xfrm>
          <a:prstGeom prst="rect">
            <a:avLst/>
          </a:prstGeom>
          <a:noFill/>
        </p:spPr>
        <p:txBody>
          <a:bodyPr wrap="none" rtlCol="0">
            <a:spAutoFit/>
          </a:bodyPr>
          <a:lstStyle/>
          <a:p>
            <a:pPr algn="ctr"/>
            <a:r>
              <a:rPr lang="en-US" b="1" dirty="0" smtClean="0">
                <a:solidFill>
                  <a:srgbClr val="0000FF"/>
                </a:solidFill>
              </a:rPr>
              <a:t>Population-based</a:t>
            </a:r>
          </a:p>
          <a:p>
            <a:pPr algn="ctr"/>
            <a:r>
              <a:rPr lang="en-US" dirty="0" smtClean="0"/>
              <a:t>(P-metaheuristics)</a:t>
            </a:r>
            <a:endParaRPr lang="en-US" dirty="0"/>
          </a:p>
        </p:txBody>
      </p:sp>
      <p:sp>
        <p:nvSpPr>
          <p:cNvPr id="7" name="TextBox 6"/>
          <p:cNvSpPr txBox="1"/>
          <p:nvPr/>
        </p:nvSpPr>
        <p:spPr>
          <a:xfrm>
            <a:off x="4799132" y="1450136"/>
            <a:ext cx="4248612"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Evolutionary Computation</a:t>
            </a:r>
          </a:p>
          <a:p>
            <a:pPr marL="742950" lvl="1" indent="-285750">
              <a:buFont typeface="Arial" panose="020B0604020202020204" pitchFamily="34" charset="0"/>
              <a:buChar char="•"/>
            </a:pPr>
            <a:r>
              <a:rPr lang="en-US" dirty="0" smtClean="0"/>
              <a:t>Evolutionary Programming (1962)</a:t>
            </a:r>
          </a:p>
          <a:p>
            <a:pPr marL="742950" lvl="1" indent="-285750">
              <a:buFont typeface="Arial" panose="020B0604020202020204" pitchFamily="34" charset="0"/>
              <a:buChar char="•"/>
            </a:pPr>
            <a:r>
              <a:rPr lang="en-US" dirty="0" smtClean="0"/>
              <a:t>Evolutionary Strategies (1973)</a:t>
            </a:r>
          </a:p>
          <a:p>
            <a:pPr marL="742950" lvl="1" indent="-285750">
              <a:buFont typeface="Arial" panose="020B0604020202020204" pitchFamily="34" charset="0"/>
              <a:buChar char="•"/>
            </a:pPr>
            <a:r>
              <a:rPr lang="en-US" dirty="0" smtClean="0"/>
              <a:t>Genetic Algorithms (1975)</a:t>
            </a:r>
          </a:p>
          <a:p>
            <a:pPr marL="742950" lvl="1" indent="-285750">
              <a:buFont typeface="Arial" panose="020B0604020202020204" pitchFamily="34" charset="0"/>
              <a:buChar char="•"/>
            </a:pPr>
            <a:r>
              <a:rPr lang="en-US" dirty="0" smtClean="0"/>
              <a:t>Estimation of Distribution Algorithm (1996)</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Swarm Intelligence</a:t>
            </a:r>
          </a:p>
          <a:p>
            <a:pPr marL="742950" lvl="1" indent="-285750">
              <a:buFont typeface="Arial" panose="020B0604020202020204" pitchFamily="34" charset="0"/>
              <a:buChar char="•"/>
            </a:pPr>
            <a:r>
              <a:rPr lang="en-US" dirty="0" smtClean="0"/>
              <a:t>Ant Colony Optimization (1992)</a:t>
            </a:r>
          </a:p>
          <a:p>
            <a:pPr marL="742950" lvl="1" indent="-285750">
              <a:buFont typeface="Arial" panose="020B0604020202020204" pitchFamily="34" charset="0"/>
              <a:buChar char="•"/>
            </a:pPr>
            <a:r>
              <a:rPr lang="en-US" dirty="0" smtClean="0"/>
              <a:t>Particle Swarm Optimization (1995)</a:t>
            </a:r>
          </a:p>
          <a:p>
            <a:pPr marL="742950" lvl="1" indent="-285750">
              <a:buFont typeface="Arial" panose="020B0604020202020204" pitchFamily="34" charset="0"/>
              <a:buChar char="•"/>
            </a:pPr>
            <a:r>
              <a:rPr lang="en-US" dirty="0" smtClean="0"/>
              <a:t>Honey-Bees Mating (2005)</a:t>
            </a:r>
          </a:p>
          <a:p>
            <a:pPr marL="285750" indent="-285750">
              <a:buFont typeface="Arial" panose="020B0604020202020204" pitchFamily="34" charset="0"/>
              <a:buChar char="•"/>
            </a:pPr>
            <a:endParaRPr lang="en-US" dirty="0" smtClean="0"/>
          </a:p>
          <a:p>
            <a:pPr marL="285750" lvl="1" indent="-285750">
              <a:buFont typeface="Arial" panose="020B0604020202020204" pitchFamily="34" charset="0"/>
              <a:buChar char="•"/>
            </a:pPr>
            <a:r>
              <a:rPr lang="en-US" dirty="0"/>
              <a:t>Differential Evolution (1995)</a:t>
            </a:r>
          </a:p>
          <a:p>
            <a:endParaRPr lang="en-US" dirty="0" smtClean="0"/>
          </a:p>
          <a:p>
            <a:pPr marL="285750" lvl="1" indent="-285750">
              <a:buFont typeface="Arial" panose="020B0604020202020204" pitchFamily="34" charset="0"/>
              <a:buChar char="•"/>
            </a:pPr>
            <a:r>
              <a:rPr lang="en-US" dirty="0" smtClean="0"/>
              <a:t>Adaptive </a:t>
            </a:r>
            <a:r>
              <a:rPr lang="en-US" dirty="0"/>
              <a:t>Memory Programming (1997</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Scatter Search/Path Relinking (1999</a:t>
            </a:r>
            <a:r>
              <a:rPr lang="en-US" dirty="0" smtClean="0"/>
              <a:t>)</a:t>
            </a:r>
            <a:endParaRPr lang="en-US" dirty="0"/>
          </a:p>
        </p:txBody>
      </p:sp>
      <p:pic>
        <p:nvPicPr>
          <p:cNvPr id="8" name="Picture 7"/>
          <p:cNvPicPr>
            <a:picLocks noChangeAspect="1"/>
          </p:cNvPicPr>
          <p:nvPr/>
        </p:nvPicPr>
        <p:blipFill>
          <a:blip r:embed="rId2"/>
          <a:stretch>
            <a:fillRect/>
          </a:stretch>
        </p:blipFill>
        <p:spPr>
          <a:xfrm>
            <a:off x="156509" y="4404827"/>
            <a:ext cx="4522425" cy="1557172"/>
          </a:xfrm>
          <a:prstGeom prst="rect">
            <a:avLst/>
          </a:prstGeom>
        </p:spPr>
      </p:pic>
      <p:pic>
        <p:nvPicPr>
          <p:cNvPr id="9" name="Picture 8"/>
          <p:cNvPicPr>
            <a:picLocks noChangeAspect="1"/>
          </p:cNvPicPr>
          <p:nvPr/>
        </p:nvPicPr>
        <p:blipFill>
          <a:blip r:embed="rId3"/>
          <a:stretch>
            <a:fillRect/>
          </a:stretch>
        </p:blipFill>
        <p:spPr>
          <a:xfrm>
            <a:off x="555494" y="2380964"/>
            <a:ext cx="3724454" cy="1866338"/>
          </a:xfrm>
          <a:prstGeom prst="rect">
            <a:avLst/>
          </a:prstGeom>
        </p:spPr>
      </p:pic>
    </p:spTree>
    <p:extLst>
      <p:ext uri="{BB962C8B-B14F-4D97-AF65-F5344CB8AC3E}">
        <p14:creationId xmlns:p14="http://schemas.microsoft.com/office/powerpoint/2010/main" val="1708369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l-GR" dirty="0"/>
          </a:p>
        </p:txBody>
      </p:sp>
      <p:sp>
        <p:nvSpPr>
          <p:cNvPr id="3" name="Content Placeholder 2"/>
          <p:cNvSpPr>
            <a:spLocks noGrp="1"/>
          </p:cNvSpPr>
          <p:nvPr>
            <p:ph idx="1"/>
          </p:nvPr>
        </p:nvSpPr>
        <p:spPr/>
        <p:txBody>
          <a:bodyPr>
            <a:normAutofit lnSpcReduction="10000"/>
          </a:bodyPr>
          <a:lstStyle/>
          <a:p>
            <a:r>
              <a:rPr lang="en-US" altLang="el-GR" dirty="0" smtClean="0">
                <a:latin typeface="Arial" panose="020B0604020202020204" pitchFamily="34" charset="0"/>
                <a:ea typeface="ＭＳ Ｐゴシック" pitchFamily="-84" charset="-128"/>
              </a:rPr>
              <a:t>Let’s consider the problem of find the best visiting sequence (route) to serve 14 customers. </a:t>
            </a:r>
          </a:p>
          <a:p>
            <a:r>
              <a:rPr lang="en-US" altLang="el-GR" dirty="0" smtClean="0">
                <a:latin typeface="Arial" panose="020B0604020202020204" pitchFamily="34" charset="0"/>
                <a:ea typeface="ＭＳ Ｐゴシック" pitchFamily="-84" charset="-128"/>
              </a:rPr>
              <a:t>How many possible routes exists?</a:t>
            </a:r>
          </a:p>
          <a:p>
            <a:pPr lvl="1"/>
            <a:r>
              <a:rPr lang="en-US" altLang="el-GR" dirty="0">
                <a:latin typeface="Arial" panose="020B0604020202020204" pitchFamily="34" charset="0"/>
                <a:ea typeface="ＭＳ Ｐゴシック" pitchFamily="-84" charset="-128"/>
              </a:rPr>
              <a:t> </a:t>
            </a:r>
            <a:r>
              <a:rPr lang="el-GR" altLang="el-GR" dirty="0">
                <a:latin typeface="Arial" panose="020B0604020202020204" pitchFamily="34" charset="0"/>
                <a:ea typeface="ＭＳ Ｐゴシック" pitchFamily="-84" charset="-128"/>
              </a:rPr>
              <a:t>(n-1)!=(15-1)!=14!= 8,7178 X 1010 =  88 </a:t>
            </a:r>
            <a:r>
              <a:rPr lang="en-US" altLang="el-GR" dirty="0" smtClean="0">
                <a:latin typeface="Arial" panose="020B0604020202020204" pitchFamily="34" charset="0"/>
                <a:ea typeface="ＭＳ Ｐゴシック" pitchFamily="-84" charset="-128"/>
              </a:rPr>
              <a:t>billion solutions</a:t>
            </a:r>
            <a:endParaRPr lang="el-GR" altLang="el-GR" dirty="0">
              <a:latin typeface="Arial" panose="020B0604020202020204" pitchFamily="34" charset="0"/>
              <a:ea typeface="ＭＳ Ｐゴシック" pitchFamily="-84" charset="-128"/>
            </a:endParaRPr>
          </a:p>
          <a:p>
            <a:pPr lvl="1"/>
            <a:endParaRPr lang="el-GR" altLang="el-GR" dirty="0">
              <a:latin typeface="Arial" panose="020B0604020202020204" pitchFamily="34" charset="0"/>
              <a:ea typeface="ＭＳ Ｐゴシック" pitchFamily="-84" charset="-128"/>
            </a:endParaRPr>
          </a:p>
          <a:p>
            <a:pPr lvl="1"/>
            <a:r>
              <a:rPr lang="en-US" altLang="el-GR" dirty="0" smtClean="0">
                <a:latin typeface="Arial" panose="020B0604020202020204" pitchFamily="34" charset="0"/>
                <a:ea typeface="ＭＳ Ｐゴシック" pitchFamily="-84" charset="-128"/>
              </a:rPr>
              <a:t>If a PC can check about 1 million solution per second, then we need </a:t>
            </a:r>
            <a:r>
              <a:rPr lang="el-GR" altLang="el-GR" dirty="0" smtClean="0">
                <a:latin typeface="Arial" panose="020B0604020202020204" pitchFamily="34" charset="0"/>
                <a:ea typeface="ＭＳ Ｐゴシック" pitchFamily="-84" charset="-128"/>
              </a:rPr>
              <a:t>8,8*1010 </a:t>
            </a:r>
            <a:r>
              <a:rPr lang="en-US" altLang="el-GR" dirty="0" smtClean="0">
                <a:latin typeface="Arial" panose="020B0604020202020204" pitchFamily="34" charset="0"/>
                <a:ea typeface="ＭＳ Ｐゴシック" pitchFamily="-84" charset="-128"/>
              </a:rPr>
              <a:t>routes</a:t>
            </a:r>
            <a:r>
              <a:rPr lang="el-GR" altLang="el-GR" dirty="0" smtClean="0">
                <a:latin typeface="Arial" panose="020B0604020202020204" pitchFamily="34" charset="0"/>
                <a:ea typeface="ＭＳ Ｐゴシック" pitchFamily="-84" charset="-128"/>
              </a:rPr>
              <a:t> </a:t>
            </a:r>
            <a:r>
              <a:rPr lang="el-GR" altLang="el-GR" dirty="0">
                <a:latin typeface="Arial" panose="020B0604020202020204" pitchFamily="34" charset="0"/>
                <a:ea typeface="ＭＳ Ｐゴシック" pitchFamily="-84" charset="-128"/>
              </a:rPr>
              <a:t>/106 </a:t>
            </a:r>
            <a:r>
              <a:rPr lang="en-US" altLang="el-GR" dirty="0" smtClean="0">
                <a:latin typeface="Arial" panose="020B0604020202020204" pitchFamily="34" charset="0"/>
                <a:ea typeface="ＭＳ Ｐゴシック" pitchFamily="-84" charset="-128"/>
              </a:rPr>
              <a:t>routes</a:t>
            </a:r>
            <a:r>
              <a:rPr lang="el-GR" altLang="el-GR" dirty="0" smtClean="0">
                <a:latin typeface="Arial" panose="020B0604020202020204" pitchFamily="34" charset="0"/>
                <a:ea typeface="ＭＳ Ｐゴシック" pitchFamily="-84" charset="-128"/>
              </a:rPr>
              <a:t>/</a:t>
            </a:r>
            <a:r>
              <a:rPr lang="en-US" altLang="el-GR" dirty="0" smtClean="0">
                <a:latin typeface="Arial" panose="020B0604020202020204" pitchFamily="34" charset="0"/>
                <a:ea typeface="ＭＳ Ｐゴシック" pitchFamily="-84" charset="-128"/>
              </a:rPr>
              <a:t> sec </a:t>
            </a:r>
            <a:r>
              <a:rPr lang="el-GR" altLang="el-GR" dirty="0" smtClean="0">
                <a:latin typeface="Arial" panose="020B0604020202020204" pitchFamily="34" charset="0"/>
                <a:ea typeface="ＭＳ Ｐゴシック" pitchFamily="-84" charset="-128"/>
              </a:rPr>
              <a:t>= </a:t>
            </a:r>
            <a:r>
              <a:rPr lang="el-GR" altLang="el-GR" dirty="0">
                <a:latin typeface="Arial" panose="020B0604020202020204" pitchFamily="34" charset="0"/>
                <a:ea typeface="ＭＳ Ｐゴシック" pitchFamily="-84" charset="-128"/>
              </a:rPr>
              <a:t>88.000 </a:t>
            </a:r>
            <a:r>
              <a:rPr lang="en-US" altLang="el-GR" dirty="0" smtClean="0">
                <a:latin typeface="Arial" panose="020B0604020202020204" pitchFamily="34" charset="0"/>
                <a:ea typeface="ＭＳ Ｐゴシック" pitchFamily="-84" charset="-128"/>
              </a:rPr>
              <a:t>sec or about </a:t>
            </a:r>
            <a:r>
              <a:rPr lang="el-GR" altLang="el-GR" dirty="0" smtClean="0">
                <a:latin typeface="Arial" panose="020B0604020202020204" pitchFamily="34" charset="0"/>
                <a:ea typeface="ＭＳ Ｐゴシック" pitchFamily="-84" charset="-128"/>
              </a:rPr>
              <a:t>24,44 </a:t>
            </a:r>
            <a:r>
              <a:rPr lang="en-US" altLang="el-GR" dirty="0" smtClean="0">
                <a:latin typeface="Arial" panose="020B0604020202020204" pitchFamily="34" charset="0"/>
                <a:ea typeface="ＭＳ Ｐゴシック" pitchFamily="-84" charset="-128"/>
              </a:rPr>
              <a:t>hours to check them all and find the best!</a:t>
            </a:r>
            <a:endParaRPr lang="el-GR" altLang="el-GR" dirty="0">
              <a:latin typeface="Arial" panose="020B0604020202020204" pitchFamily="34" charset="0"/>
              <a:ea typeface="ＭＳ Ｐゴシック" pitchFamily="-84" charset="-128"/>
            </a:endParaRPr>
          </a:p>
          <a:p>
            <a:endParaRPr lang="en-US" altLang="el-GR" dirty="0">
              <a:latin typeface="Arial" panose="020B0604020202020204" pitchFamily="34" charset="0"/>
              <a:ea typeface="ＭＳ Ｐゴシック" pitchFamily="-84" charset="-128"/>
            </a:endParaRPr>
          </a:p>
          <a:p>
            <a:endParaRPr lang="el-GR" dirty="0"/>
          </a:p>
        </p:txBody>
      </p:sp>
    </p:spTree>
    <p:extLst>
      <p:ext uri="{BB962C8B-B14F-4D97-AF65-F5344CB8AC3E}">
        <p14:creationId xmlns:p14="http://schemas.microsoft.com/office/powerpoint/2010/main" val="38728063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POPULATION-BASED METHODS</a:t>
            </a:r>
          </a:p>
        </p:txBody>
      </p:sp>
      <p:sp>
        <p:nvSpPr>
          <p:cNvPr id="3" name="Content Placeholder 2"/>
          <p:cNvSpPr>
            <a:spLocks noGrp="1"/>
          </p:cNvSpPr>
          <p:nvPr>
            <p:ph idx="1"/>
          </p:nvPr>
        </p:nvSpPr>
        <p:spPr>
          <a:xfrm>
            <a:off x="457199" y="1356188"/>
            <a:ext cx="8489373" cy="5501811"/>
          </a:xfrm>
        </p:spPr>
        <p:txBody>
          <a:bodyPr>
            <a:normAutofit fontScale="77500" lnSpcReduction="20000"/>
          </a:bodyPr>
          <a:lstStyle/>
          <a:p>
            <a:r>
              <a:rPr lang="en-US" dirty="0" smtClean="0"/>
              <a:t>Populations may not necessarily constitute a collection of complete solutions; could instead be</a:t>
            </a:r>
          </a:p>
          <a:p>
            <a:pPr lvl="1"/>
            <a:r>
              <a:rPr lang="en-US" dirty="0" smtClean="0"/>
              <a:t>collection of partial solutions</a:t>
            </a:r>
          </a:p>
          <a:p>
            <a:pPr lvl="1"/>
            <a:r>
              <a:rPr lang="en-US" dirty="0" smtClean="0"/>
              <a:t>collection of solution attributes</a:t>
            </a:r>
          </a:p>
          <a:p>
            <a:pPr marL="457200" lvl="1" indent="0">
              <a:buNone/>
            </a:pPr>
            <a:endParaRPr lang="en-US" dirty="0" smtClean="0"/>
          </a:p>
          <a:p>
            <a:r>
              <a:rPr lang="en-US" dirty="0" smtClean="0"/>
              <a:t>Multiple approaches in selecting which individuals will constitute the new population</a:t>
            </a:r>
          </a:p>
          <a:p>
            <a:pPr lvl="1"/>
            <a:r>
              <a:rPr lang="en-US" dirty="0" smtClean="0"/>
              <a:t>select all newly generated individuals</a:t>
            </a:r>
          </a:p>
          <a:p>
            <a:pPr lvl="1"/>
            <a:r>
              <a:rPr lang="en-US" dirty="0" smtClean="0"/>
              <a:t>select only “elite” individuals</a:t>
            </a:r>
          </a:p>
          <a:p>
            <a:endParaRPr lang="en-US" dirty="0"/>
          </a:p>
          <a:p>
            <a:r>
              <a:rPr lang="en-US" dirty="0" smtClean="0"/>
              <a:t>Very important to start with a </a:t>
            </a:r>
            <a:r>
              <a:rPr lang="en-US" u="sng" dirty="0" smtClean="0"/>
              <a:t>diverse</a:t>
            </a:r>
            <a:r>
              <a:rPr lang="en-US" dirty="0" smtClean="0"/>
              <a:t> initial population</a:t>
            </a:r>
          </a:p>
          <a:p>
            <a:pPr lvl="1"/>
            <a:r>
              <a:rPr lang="en-US" dirty="0" smtClean="0"/>
              <a:t>application of an S-metaheuristic may be counterproductive</a:t>
            </a:r>
          </a:p>
          <a:p>
            <a:pPr lvl="1"/>
            <a:r>
              <a:rPr lang="en-US" dirty="0"/>
              <a:t>s</a:t>
            </a:r>
            <a:r>
              <a:rPr lang="en-US" dirty="0" smtClean="0"/>
              <a:t>ufficient randomization required</a:t>
            </a:r>
          </a:p>
          <a:p>
            <a:pPr lvl="1"/>
            <a:r>
              <a:rPr lang="en-US" dirty="0" smtClean="0"/>
              <a:t>explicit criteria may be taken into account (e.g., maximize minimum distance among any two solutions in initial pool)</a:t>
            </a:r>
            <a:endParaRPr lang="en-US" dirty="0"/>
          </a:p>
        </p:txBody>
      </p:sp>
    </p:spTree>
    <p:extLst>
      <p:ext uri="{BB962C8B-B14F-4D97-AF65-F5344CB8AC3E}">
        <p14:creationId xmlns:p14="http://schemas.microsoft.com/office/powerpoint/2010/main" val="1153452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EVOLUTIONARY COMPUTATION</a:t>
            </a:r>
            <a:endParaRPr lang="en-US" dirty="0"/>
          </a:p>
        </p:txBody>
      </p:sp>
      <p:sp>
        <p:nvSpPr>
          <p:cNvPr id="3" name="Content Placeholder 2"/>
          <p:cNvSpPr>
            <a:spLocks noGrp="1"/>
          </p:cNvSpPr>
          <p:nvPr>
            <p:ph idx="1"/>
          </p:nvPr>
        </p:nvSpPr>
        <p:spPr>
          <a:xfrm>
            <a:off x="457199" y="1356189"/>
            <a:ext cx="8489373" cy="5167902"/>
          </a:xfrm>
        </p:spPr>
        <p:txBody>
          <a:bodyPr>
            <a:normAutofit fontScale="92500" lnSpcReduction="20000"/>
          </a:bodyPr>
          <a:lstStyle/>
          <a:p>
            <a:r>
              <a:rPr lang="en-US" dirty="0" smtClean="0"/>
              <a:t>Populations evolve in “generations”</a:t>
            </a:r>
          </a:p>
          <a:p>
            <a:endParaRPr lang="en-US" dirty="0" smtClean="0"/>
          </a:p>
          <a:p>
            <a:r>
              <a:rPr lang="en-US" dirty="0"/>
              <a:t>New individuals (offspring) are created </a:t>
            </a:r>
            <a:r>
              <a:rPr lang="en-US" dirty="0" smtClean="0"/>
              <a:t>by combining </a:t>
            </a:r>
            <a:r>
              <a:rPr lang="en-US" dirty="0"/>
              <a:t>features of </a:t>
            </a:r>
            <a:r>
              <a:rPr lang="en-US" dirty="0" smtClean="0"/>
              <a:t>current individuals (parents);</a:t>
            </a:r>
          </a:p>
          <a:p>
            <a:pPr lvl="1"/>
            <a:r>
              <a:rPr lang="en-US" dirty="0" smtClean="0"/>
              <a:t>typically two parents combine to give offspring</a:t>
            </a:r>
            <a:endParaRPr lang="en-US" dirty="0"/>
          </a:p>
          <a:p>
            <a:endParaRPr lang="en-US" dirty="0"/>
          </a:p>
          <a:p>
            <a:r>
              <a:rPr lang="en-US" dirty="0" smtClean="0"/>
              <a:t>Individuals evolve using variation operators (e.g., “mutation”, “recombination”) acting directly on their solution representations</a:t>
            </a:r>
          </a:p>
          <a:p>
            <a:pPr marL="0" indent="0">
              <a:buNone/>
            </a:pPr>
            <a:endParaRPr lang="en-US" dirty="0"/>
          </a:p>
          <a:p>
            <a:r>
              <a:rPr lang="en-US" dirty="0" smtClean="0"/>
              <a:t>The next population consists of a mix of offspring and parents (“survivor selection” strategy)</a:t>
            </a:r>
          </a:p>
        </p:txBody>
      </p:sp>
    </p:spTree>
    <p:extLst>
      <p:ext uri="{BB962C8B-B14F-4D97-AF65-F5344CB8AC3E}">
        <p14:creationId xmlns:p14="http://schemas.microsoft.com/office/powerpoint/2010/main" val="25148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EVOLUTIONARY COMPUTATION</a:t>
            </a:r>
            <a:endParaRPr lang="en-US" dirty="0"/>
          </a:p>
        </p:txBody>
      </p:sp>
      <p:pic>
        <p:nvPicPr>
          <p:cNvPr id="4" name="Picture 3"/>
          <p:cNvPicPr>
            <a:picLocks noChangeAspect="1"/>
          </p:cNvPicPr>
          <p:nvPr/>
        </p:nvPicPr>
        <p:blipFill rotWithShape="1">
          <a:blip r:embed="rId3"/>
          <a:srcRect l="4684" t="22455" r="3961" b="16195"/>
          <a:stretch/>
        </p:blipFill>
        <p:spPr>
          <a:xfrm>
            <a:off x="604300" y="2236162"/>
            <a:ext cx="7935400" cy="2997575"/>
          </a:xfrm>
          <a:prstGeom prst="rect">
            <a:avLst/>
          </a:prstGeom>
        </p:spPr>
      </p:pic>
    </p:spTree>
    <p:extLst>
      <p:ext uri="{BB962C8B-B14F-4D97-AF65-F5344CB8AC3E}">
        <p14:creationId xmlns:p14="http://schemas.microsoft.com/office/powerpoint/2010/main" val="34233040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EVOLUTIONARY COMPUTATION</a:t>
            </a:r>
            <a:endParaRPr lang="en-US" dirty="0"/>
          </a:p>
        </p:txBody>
      </p:sp>
      <p:pic>
        <p:nvPicPr>
          <p:cNvPr id="5" name="Picture 4"/>
          <p:cNvPicPr>
            <a:picLocks noChangeAspect="1"/>
          </p:cNvPicPr>
          <p:nvPr/>
        </p:nvPicPr>
        <p:blipFill>
          <a:blip r:embed="rId3"/>
          <a:stretch>
            <a:fillRect/>
          </a:stretch>
        </p:blipFill>
        <p:spPr>
          <a:xfrm>
            <a:off x="2238379" y="2258441"/>
            <a:ext cx="4667242" cy="3080379"/>
          </a:xfrm>
          <a:prstGeom prst="rect">
            <a:avLst/>
          </a:prstGeom>
          <a:ln>
            <a:solidFill>
              <a:schemeClr val="tx1"/>
            </a:solidFill>
          </a:ln>
        </p:spPr>
      </p:pic>
    </p:spTree>
    <p:extLst>
      <p:ext uri="{BB962C8B-B14F-4D97-AF65-F5344CB8AC3E}">
        <p14:creationId xmlns:p14="http://schemas.microsoft.com/office/powerpoint/2010/main" val="19667175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EVOLUTIONARY COMPUTATION</a:t>
            </a:r>
            <a:endParaRPr lang="en-US" dirty="0"/>
          </a:p>
        </p:txBody>
      </p:sp>
      <p:sp>
        <p:nvSpPr>
          <p:cNvPr id="3" name="Content Placeholder 2"/>
          <p:cNvSpPr>
            <a:spLocks noGrp="1"/>
          </p:cNvSpPr>
          <p:nvPr>
            <p:ph idx="1"/>
          </p:nvPr>
        </p:nvSpPr>
        <p:spPr>
          <a:xfrm>
            <a:off x="457199" y="1356189"/>
            <a:ext cx="8489373" cy="5167902"/>
          </a:xfrm>
        </p:spPr>
        <p:txBody>
          <a:bodyPr>
            <a:normAutofit fontScale="85000" lnSpcReduction="20000"/>
          </a:bodyPr>
          <a:lstStyle/>
          <a:p>
            <a:r>
              <a:rPr lang="en-US" dirty="0" smtClean="0"/>
              <a:t>The population size is (almost always) fixed</a:t>
            </a:r>
          </a:p>
          <a:p>
            <a:endParaRPr lang="en-US" dirty="0" smtClean="0"/>
          </a:p>
          <a:p>
            <a:r>
              <a:rPr lang="en-US" dirty="0" smtClean="0"/>
              <a:t>Selection may involve multiple copies of a given parent individual</a:t>
            </a:r>
            <a:endParaRPr lang="en-US" dirty="0"/>
          </a:p>
          <a:p>
            <a:endParaRPr lang="en-US" dirty="0"/>
          </a:p>
          <a:p>
            <a:r>
              <a:rPr lang="en-US" dirty="0" smtClean="0"/>
              <a:t>The best individual is (almost always) carried over to the next generation</a:t>
            </a:r>
          </a:p>
          <a:p>
            <a:endParaRPr lang="en-US" dirty="0"/>
          </a:p>
          <a:p>
            <a:r>
              <a:rPr lang="en-US" dirty="0" smtClean="0"/>
              <a:t>Randomness plays a significant role in generating offspring (unlike other non-EC methods)</a:t>
            </a:r>
          </a:p>
          <a:p>
            <a:endParaRPr lang="en-US" dirty="0" smtClean="0"/>
          </a:p>
          <a:p>
            <a:r>
              <a:rPr lang="en-US" dirty="0" smtClean="0"/>
              <a:t>Solutions </a:t>
            </a:r>
            <a:r>
              <a:rPr lang="en-US" dirty="0"/>
              <a:t>are often represented in compact and “easily mutable” form, e.g., bit-strings or integer permutations</a:t>
            </a:r>
          </a:p>
          <a:p>
            <a:endParaRPr lang="en-US" dirty="0"/>
          </a:p>
        </p:txBody>
      </p:sp>
    </p:spTree>
    <p:extLst>
      <p:ext uri="{BB962C8B-B14F-4D97-AF65-F5344CB8AC3E}">
        <p14:creationId xmlns:p14="http://schemas.microsoft.com/office/powerpoint/2010/main" val="239678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EVOLUTIONARY COMPUTATION</a:t>
            </a:r>
            <a:endParaRPr lang="en-US" dirty="0"/>
          </a:p>
        </p:txBody>
      </p:sp>
      <p:sp>
        <p:nvSpPr>
          <p:cNvPr id="4" name="Content Placeholder 3"/>
          <p:cNvSpPr>
            <a:spLocks noGrp="1"/>
          </p:cNvSpPr>
          <p:nvPr>
            <p:ph idx="1"/>
          </p:nvPr>
        </p:nvSpPr>
        <p:spPr/>
        <p:txBody>
          <a:bodyPr/>
          <a:lstStyle/>
          <a:p>
            <a:r>
              <a:rPr lang="en-US" dirty="0" smtClean="0"/>
              <a:t>0</a:t>
            </a:r>
            <a:r>
              <a:rPr lang="en-US" baseline="30000" dirty="0" smtClean="0"/>
              <a:t>th</a:t>
            </a:r>
            <a:r>
              <a:rPr lang="en-US" dirty="0" smtClean="0"/>
              <a:t> population</a:t>
            </a:r>
            <a:endParaRPr lang="en-US" dirty="0"/>
          </a:p>
        </p:txBody>
      </p:sp>
      <p:grpSp>
        <p:nvGrpSpPr>
          <p:cNvPr id="6" name="Group 5"/>
          <p:cNvGrpSpPr/>
          <p:nvPr/>
        </p:nvGrpSpPr>
        <p:grpSpPr>
          <a:xfrm>
            <a:off x="1408938" y="2179320"/>
            <a:ext cx="6229350" cy="3721608"/>
            <a:chOff x="1408938" y="2179320"/>
            <a:chExt cx="6229350" cy="3721608"/>
          </a:xfrm>
        </p:grpSpPr>
        <p:graphicFrame>
          <p:nvGraphicFramePr>
            <p:cNvPr id="7" name="Chart 6"/>
            <p:cNvGraphicFramePr>
              <a:graphicFrameLocks/>
            </p:cNvGraphicFramePr>
            <p:nvPr>
              <p:extLst/>
            </p:nvPr>
          </p:nvGraphicFramePr>
          <p:xfrm>
            <a:off x="1408938" y="2179320"/>
            <a:ext cx="6229350" cy="3721608"/>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p:cNvSpPr/>
            <p:nvPr/>
          </p:nvSpPr>
          <p:spPr>
            <a:xfrm>
              <a:off x="2156607" y="3916391"/>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3352807" y="4465603"/>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Oval 9"/>
            <p:cNvSpPr/>
            <p:nvPr/>
          </p:nvSpPr>
          <p:spPr>
            <a:xfrm>
              <a:off x="3810002" y="3922145"/>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4592130" y="3496586"/>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p:cNvSpPr/>
            <p:nvPr/>
          </p:nvSpPr>
          <p:spPr>
            <a:xfrm>
              <a:off x="4977444" y="3856013"/>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5492146" y="3922152"/>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6303031" y="4155060"/>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p:cNvSpPr/>
            <p:nvPr/>
          </p:nvSpPr>
          <p:spPr>
            <a:xfrm>
              <a:off x="6903994" y="4152186"/>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p:cNvSpPr/>
            <p:nvPr/>
          </p:nvSpPr>
          <p:spPr>
            <a:xfrm>
              <a:off x="2625313" y="4465603"/>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p:cNvSpPr/>
            <p:nvPr/>
          </p:nvSpPr>
          <p:spPr>
            <a:xfrm>
              <a:off x="6024120" y="3647986"/>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p:cNvSpPr/>
            <p:nvPr/>
          </p:nvSpPr>
          <p:spPr>
            <a:xfrm>
              <a:off x="1935199" y="3149358"/>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36790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EVOLUTIONARY COMPUTATION</a:t>
            </a:r>
            <a:endParaRPr lang="en-US" dirty="0"/>
          </a:p>
        </p:txBody>
      </p:sp>
      <p:sp>
        <p:nvSpPr>
          <p:cNvPr id="4" name="Content Placeholder 3"/>
          <p:cNvSpPr>
            <a:spLocks noGrp="1"/>
          </p:cNvSpPr>
          <p:nvPr>
            <p:ph idx="1"/>
          </p:nvPr>
        </p:nvSpPr>
        <p:spPr/>
        <p:txBody>
          <a:bodyPr/>
          <a:lstStyle/>
          <a:p>
            <a:r>
              <a:rPr lang="en-US" dirty="0"/>
              <a:t>N</a:t>
            </a:r>
            <a:r>
              <a:rPr lang="en-US" baseline="30000" dirty="0" smtClean="0"/>
              <a:t>th</a:t>
            </a:r>
            <a:r>
              <a:rPr lang="en-US" dirty="0" smtClean="0"/>
              <a:t> population</a:t>
            </a:r>
            <a:endParaRPr lang="en-US" dirty="0"/>
          </a:p>
        </p:txBody>
      </p:sp>
      <p:grpSp>
        <p:nvGrpSpPr>
          <p:cNvPr id="6" name="Group 5"/>
          <p:cNvGrpSpPr/>
          <p:nvPr/>
        </p:nvGrpSpPr>
        <p:grpSpPr>
          <a:xfrm>
            <a:off x="1408938" y="2179320"/>
            <a:ext cx="6229350" cy="3721608"/>
            <a:chOff x="1408938" y="2179320"/>
            <a:chExt cx="6229350" cy="3721608"/>
          </a:xfrm>
        </p:grpSpPr>
        <p:graphicFrame>
          <p:nvGraphicFramePr>
            <p:cNvPr id="7" name="Chart 6"/>
            <p:cNvGraphicFramePr>
              <a:graphicFrameLocks/>
            </p:cNvGraphicFramePr>
            <p:nvPr>
              <p:extLst/>
            </p:nvPr>
          </p:nvGraphicFramePr>
          <p:xfrm>
            <a:off x="1408938" y="2179320"/>
            <a:ext cx="6229350" cy="3721608"/>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p:cNvSpPr/>
            <p:nvPr/>
          </p:nvSpPr>
          <p:spPr>
            <a:xfrm>
              <a:off x="2622434" y="4433976"/>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3053754" y="5011939"/>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Oval 9"/>
            <p:cNvSpPr/>
            <p:nvPr/>
          </p:nvSpPr>
          <p:spPr>
            <a:xfrm>
              <a:off x="3214780" y="4802031"/>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3163023" y="4948685"/>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p:cNvSpPr/>
            <p:nvPr/>
          </p:nvSpPr>
          <p:spPr>
            <a:xfrm>
              <a:off x="5135596" y="4031099"/>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4945816" y="3849764"/>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5420267" y="4100111"/>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p:cNvSpPr/>
            <p:nvPr/>
          </p:nvSpPr>
          <p:spPr>
            <a:xfrm>
              <a:off x="5489278" y="3962087"/>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p:cNvSpPr/>
            <p:nvPr/>
          </p:nvSpPr>
          <p:spPr>
            <a:xfrm>
              <a:off x="6731483" y="4620876"/>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p:cNvSpPr/>
            <p:nvPr/>
          </p:nvSpPr>
          <p:spPr>
            <a:xfrm>
              <a:off x="6457950" y="4468482"/>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p:cNvSpPr/>
            <p:nvPr/>
          </p:nvSpPr>
          <p:spPr>
            <a:xfrm>
              <a:off x="6878132" y="4247070"/>
              <a:ext cx="69011" cy="690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62985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GENETIC ALGORITHM</a:t>
            </a:r>
            <a:endParaRPr lang="en-US" dirty="0"/>
          </a:p>
        </p:txBody>
      </p:sp>
      <p:sp>
        <p:nvSpPr>
          <p:cNvPr id="3" name="Content Placeholder 2"/>
          <p:cNvSpPr>
            <a:spLocks noGrp="1"/>
          </p:cNvSpPr>
          <p:nvPr>
            <p:ph idx="1"/>
          </p:nvPr>
        </p:nvSpPr>
        <p:spPr>
          <a:xfrm>
            <a:off x="457199" y="1356189"/>
            <a:ext cx="8489373" cy="2580191"/>
          </a:xfrm>
        </p:spPr>
        <p:txBody>
          <a:bodyPr>
            <a:normAutofit fontScale="92500" lnSpcReduction="20000"/>
          </a:bodyPr>
          <a:lstStyle/>
          <a:p>
            <a:r>
              <a:rPr lang="en-US" dirty="0" smtClean="0"/>
              <a:t>Basic Evolutionary Computation Algorithm</a:t>
            </a:r>
          </a:p>
          <a:p>
            <a:pPr lvl="1"/>
            <a:r>
              <a:rPr lang="en-US" dirty="0" smtClean="0"/>
              <a:t>Representation of individuals in </a:t>
            </a:r>
            <a:r>
              <a:rPr lang="en-US" dirty="0"/>
              <a:t>binary </a:t>
            </a:r>
            <a:r>
              <a:rPr lang="en-US" dirty="0" smtClean="0"/>
              <a:t>code</a:t>
            </a:r>
          </a:p>
          <a:p>
            <a:pPr marL="457200" lvl="1" indent="0">
              <a:buNone/>
            </a:pPr>
            <a:r>
              <a:rPr lang="en-US" dirty="0"/>
              <a:t>	</a:t>
            </a:r>
            <a:r>
              <a:rPr lang="en-US" dirty="0" smtClean="0"/>
              <a:t>(e.g</a:t>
            </a:r>
            <a:r>
              <a:rPr lang="en-US" dirty="0"/>
              <a:t>., “01101” = </a:t>
            </a:r>
            <a:r>
              <a:rPr lang="en-US" dirty="0" smtClean="0"/>
              <a:t>13, “11010” </a:t>
            </a:r>
            <a:r>
              <a:rPr lang="en-US" dirty="0"/>
              <a:t>= </a:t>
            </a:r>
            <a:r>
              <a:rPr lang="en-US" dirty="0" smtClean="0"/>
              <a:t>26)</a:t>
            </a:r>
          </a:p>
          <a:p>
            <a:pPr lvl="1"/>
            <a:r>
              <a:rPr lang="en-US" dirty="0" smtClean="0"/>
              <a:t>Use of the “crossover” recombination operator</a:t>
            </a:r>
          </a:p>
          <a:p>
            <a:pPr lvl="1"/>
            <a:r>
              <a:rPr lang="en-US" dirty="0" smtClean="0"/>
              <a:t>Mutation via “bit-flipping”</a:t>
            </a:r>
            <a:endParaRPr lang="en-US" dirty="0"/>
          </a:p>
          <a:p>
            <a:pPr lvl="1"/>
            <a:r>
              <a:rPr lang="en-US" dirty="0" smtClean="0"/>
              <a:t>Offspring always survive</a:t>
            </a:r>
          </a:p>
        </p:txBody>
      </p:sp>
      <p:grpSp>
        <p:nvGrpSpPr>
          <p:cNvPr id="4" name="Group 3"/>
          <p:cNvGrpSpPr/>
          <p:nvPr/>
        </p:nvGrpSpPr>
        <p:grpSpPr>
          <a:xfrm>
            <a:off x="5114382" y="4121315"/>
            <a:ext cx="2687444" cy="1873919"/>
            <a:chOff x="0" y="3689441"/>
            <a:chExt cx="2721166" cy="1873920"/>
          </a:xfrm>
        </p:grpSpPr>
        <p:sp>
          <p:nvSpPr>
            <p:cNvPr id="5" name="Explosion 1 4"/>
            <p:cNvSpPr/>
            <p:nvPr/>
          </p:nvSpPr>
          <p:spPr>
            <a:xfrm>
              <a:off x="0" y="3689441"/>
              <a:ext cx="2721166" cy="1873920"/>
            </a:xfrm>
            <a:prstGeom prst="irregularSeal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Rectangle 5"/>
            <p:cNvSpPr/>
            <p:nvPr/>
          </p:nvSpPr>
          <p:spPr>
            <a:xfrm>
              <a:off x="811394" y="4388745"/>
              <a:ext cx="1098378" cy="369332"/>
            </a:xfrm>
            <a:prstGeom prst="rect">
              <a:avLst/>
            </a:prstGeom>
          </p:spPr>
          <p:txBody>
            <a:bodyPr wrap="none">
              <a:spAutoFit/>
            </a:bodyPr>
            <a:lstStyle/>
            <a:p>
              <a:r>
                <a:rPr lang="en-US" b="1" dirty="0" smtClean="0">
                  <a:solidFill>
                    <a:schemeClr val="bg1"/>
                  </a:solidFill>
                </a:rPr>
                <a:t>EXAMPLE</a:t>
              </a:r>
              <a:endParaRPr lang="en-US" b="1" dirty="0">
                <a:solidFill>
                  <a:schemeClr val="bg1"/>
                </a:solidFill>
              </a:endParaRPr>
            </a:p>
          </p:txBody>
        </p:sp>
      </p:grpSp>
    </p:spTree>
    <p:extLst>
      <p:ext uri="{BB962C8B-B14F-4D97-AF65-F5344CB8AC3E}">
        <p14:creationId xmlns:p14="http://schemas.microsoft.com/office/powerpoint/2010/main" val="1987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GENETIC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356189"/>
                <a:ext cx="8489373" cy="5167902"/>
              </a:xfrm>
            </p:spPr>
            <p:txBody>
              <a:bodyPr>
                <a:normAutofit fontScale="92500" lnSpcReduction="20000"/>
              </a:bodyPr>
              <a:lstStyle/>
              <a:p>
                <a:r>
                  <a:rPr lang="en-US" dirty="0" smtClean="0"/>
                  <a:t>Basic Evolutionary Computation Algorithm</a:t>
                </a:r>
              </a:p>
              <a:p>
                <a:pPr lvl="1"/>
                <a:r>
                  <a:rPr lang="en-US" dirty="0" smtClean="0"/>
                  <a:t>Representation of individuals in </a:t>
                </a:r>
                <a:r>
                  <a:rPr lang="en-US" dirty="0"/>
                  <a:t>binary </a:t>
                </a:r>
                <a:r>
                  <a:rPr lang="en-US" dirty="0" smtClean="0"/>
                  <a:t>code</a:t>
                </a:r>
              </a:p>
              <a:p>
                <a:pPr marL="457200" lvl="1" indent="0">
                  <a:buNone/>
                </a:pPr>
                <a:r>
                  <a:rPr lang="en-US" dirty="0"/>
                  <a:t>	</a:t>
                </a:r>
                <a:r>
                  <a:rPr lang="en-US" dirty="0" smtClean="0"/>
                  <a:t>(e.g</a:t>
                </a:r>
                <a:r>
                  <a:rPr lang="en-US" dirty="0"/>
                  <a:t>., “01101” = </a:t>
                </a:r>
                <a:r>
                  <a:rPr lang="en-US" dirty="0" smtClean="0"/>
                  <a:t>13, “11010” </a:t>
                </a:r>
                <a:r>
                  <a:rPr lang="en-US" dirty="0"/>
                  <a:t>= </a:t>
                </a:r>
                <a:r>
                  <a:rPr lang="en-US" dirty="0" smtClean="0"/>
                  <a:t>26)</a:t>
                </a:r>
              </a:p>
              <a:p>
                <a:pPr lvl="1"/>
                <a:r>
                  <a:rPr lang="en-US" dirty="0" smtClean="0"/>
                  <a:t>Use of the “crossover” recombination operator</a:t>
                </a:r>
              </a:p>
              <a:p>
                <a:pPr lvl="1"/>
                <a:r>
                  <a:rPr lang="en-US" dirty="0" smtClean="0"/>
                  <a:t>Mutation via “bit-flipping”</a:t>
                </a:r>
                <a:endParaRPr lang="en-US" dirty="0"/>
              </a:p>
              <a:p>
                <a:pPr lvl="1"/>
                <a:r>
                  <a:rPr lang="en-US" dirty="0" smtClean="0"/>
                  <a:t>Offspring always survive</a:t>
                </a:r>
              </a:p>
              <a:p>
                <a:endParaRPr lang="en-US" dirty="0"/>
              </a:p>
              <a:p>
                <a:r>
                  <a:rPr lang="en-US" dirty="0" smtClean="0"/>
                  <a:t>Example:     </a:t>
                </a:r>
                <a14:m>
                  <m:oMath xmlns:m="http://schemas.openxmlformats.org/officeDocument/2006/math">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max</m:t>
                        </m:r>
                      </m:fName>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e>
                    </m:func>
                    <m:r>
                      <a:rPr lang="en-US" b="0" i="1" smtClean="0">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0,1,…,31</m:t>
                        </m:r>
                      </m:e>
                    </m:d>
                  </m:oMath>
                </a14:m>
                <a:endParaRPr lang="en-US" dirty="0" smtClean="0"/>
              </a:p>
              <a:p>
                <a:pPr lvl="1"/>
                <a:r>
                  <a:rPr lang="en-US" dirty="0" smtClean="0"/>
                  <a:t>Population size = 4</a:t>
                </a:r>
              </a:p>
              <a:p>
                <a:pPr lvl="1"/>
                <a:r>
                  <a:rPr lang="en-US" dirty="0"/>
                  <a:t>Random </a:t>
                </a:r>
                <a:r>
                  <a:rPr lang="en-US" dirty="0" smtClean="0"/>
                  <a:t>initialization</a:t>
                </a:r>
                <a:endParaRPr lang="en-US" dirty="0"/>
              </a:p>
              <a:p>
                <a:pPr lvl="1"/>
                <a:r>
                  <a:rPr lang="en-US" dirty="0" smtClean="0"/>
                  <a:t>Roulette </a:t>
                </a:r>
                <a:r>
                  <a:rPr lang="en-US" dirty="0"/>
                  <a:t>wheel </a:t>
                </a:r>
                <a:r>
                  <a:rPr lang="en-US" dirty="0" smtClean="0"/>
                  <a:t>selection (select parents with probabilities proportional </a:t>
                </a:r>
                <a:r>
                  <a:rPr lang="en-US" dirty="0"/>
                  <a:t>to </a:t>
                </a:r>
                <a:r>
                  <a:rPr lang="en-US" dirty="0" smtClean="0"/>
                  <a:t>fitness</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356189"/>
                <a:ext cx="8489373" cy="5167902"/>
              </a:xfrm>
              <a:blipFill rotWithShape="0">
                <a:blip r:embed="rId3"/>
                <a:stretch>
                  <a:fillRect l="-1436" t="-3066"/>
                </a:stretch>
              </a:blipFill>
            </p:spPr>
            <p:txBody>
              <a:bodyPr/>
              <a:lstStyle/>
              <a:p>
                <a:r>
                  <a:rPr lang="en-US">
                    <a:noFill/>
                  </a:rPr>
                  <a:t> </a:t>
                </a:r>
              </a:p>
            </p:txBody>
          </p:sp>
        </mc:Fallback>
      </mc:AlternateContent>
    </p:spTree>
    <p:extLst>
      <p:ext uri="{BB962C8B-B14F-4D97-AF65-F5344CB8AC3E}">
        <p14:creationId xmlns:p14="http://schemas.microsoft.com/office/powerpoint/2010/main" val="398911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GENETIC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356189"/>
                <a:ext cx="8489373" cy="5167902"/>
              </a:xfrm>
            </p:spPr>
            <p:txBody>
              <a:bodyPr>
                <a:normAutofit/>
              </a:bodyPr>
              <a:lstStyle/>
              <a:p>
                <a:r>
                  <a:rPr lang="en-US" dirty="0"/>
                  <a:t>Example: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e>
                    </m:func>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0,1,…,31</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356189"/>
                <a:ext cx="8489373" cy="5167902"/>
              </a:xfrm>
              <a:blipFill rotWithShape="0">
                <a:blip r:embed="rId3"/>
                <a:stretch>
                  <a:fillRect l="-1651" t="-1415"/>
                </a:stretch>
              </a:blipFill>
            </p:spPr>
            <p:txBody>
              <a:bodyPr/>
              <a:lstStyle/>
              <a:p>
                <a:r>
                  <a:rPr lang="en-US">
                    <a:noFill/>
                  </a:rPr>
                  <a:t> </a:t>
                </a:r>
              </a:p>
            </p:txBody>
          </p:sp>
        </mc:Fallback>
      </mc:AlternateContent>
      <p:pic>
        <p:nvPicPr>
          <p:cNvPr id="4" name="Content Placeholder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2973221"/>
            <a:ext cx="7886700" cy="313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6730" y="2299574"/>
            <a:ext cx="1712214" cy="523220"/>
          </a:xfrm>
          <a:prstGeom prst="rect">
            <a:avLst/>
          </a:prstGeom>
          <a:noFill/>
        </p:spPr>
        <p:txBody>
          <a:bodyPr wrap="square" rtlCol="0">
            <a:spAutoFit/>
          </a:bodyPr>
          <a:lstStyle/>
          <a:p>
            <a:r>
              <a:rPr lang="en-US" sz="2800" b="1" dirty="0" smtClean="0"/>
              <a:t>Selection:</a:t>
            </a:r>
            <a:endParaRPr lang="en-US" sz="2800" b="1" dirty="0"/>
          </a:p>
        </p:txBody>
      </p:sp>
    </p:spTree>
    <p:extLst>
      <p:ext uri="{BB962C8B-B14F-4D97-AF65-F5344CB8AC3E}">
        <p14:creationId xmlns:p14="http://schemas.microsoft.com/office/powerpoint/2010/main" val="121323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6320</TotalTime>
  <Words>4752</Words>
  <Application>Microsoft Office PowerPoint</Application>
  <PresentationFormat>On-screen Show (4:3)</PresentationFormat>
  <Paragraphs>1489</Paragraphs>
  <Slides>130</Slides>
  <Notes>23</Notes>
  <HiddenSlides>32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130</vt:i4>
      </vt:variant>
    </vt:vector>
  </HeadingPairs>
  <TitlesOfParts>
    <vt:vector size="139" baseType="lpstr">
      <vt:lpstr>ＭＳ Ｐゴシック</vt:lpstr>
      <vt:lpstr>Arabic Typesetting</vt:lpstr>
      <vt:lpstr>Arial</vt:lpstr>
      <vt:lpstr>Calibri</vt:lpstr>
      <vt:lpstr>Cambria Math</vt:lpstr>
      <vt:lpstr>Times New Roman</vt:lpstr>
      <vt:lpstr>Wingdings</vt:lpstr>
      <vt:lpstr>Office Theme</vt:lpstr>
      <vt:lpstr>Chart</vt:lpstr>
      <vt:lpstr>PowerPoint Presentation</vt:lpstr>
      <vt:lpstr>REFERENCES</vt:lpstr>
      <vt:lpstr>INTRODUCTION</vt:lpstr>
      <vt:lpstr>INTRODUCTION</vt:lpstr>
      <vt:lpstr>INTRODUCTION</vt:lpstr>
      <vt:lpstr>INTRODUCTION</vt:lpstr>
      <vt:lpstr>INTRODUCTION</vt:lpstr>
      <vt:lpstr>INTRODUCTION</vt:lpstr>
      <vt:lpstr>Introduction</vt:lpstr>
      <vt:lpstr>COMBINATORIAL EXPLOSION</vt:lpstr>
      <vt:lpstr>TWO BASIC DEFINITIONS</vt:lpstr>
      <vt:lpstr>CLASSIFICATION #1</vt:lpstr>
      <vt:lpstr>CLASSIFICATION #2</vt:lpstr>
      <vt:lpstr>CLASSIFICATION #3</vt:lpstr>
      <vt:lpstr>CLASSIFICATION #4</vt:lpstr>
      <vt:lpstr>CLASSIFICATION #5</vt:lpstr>
      <vt:lpstr>CLASSIFICATION #5</vt:lpstr>
      <vt:lpstr>TRAJECTORY METHODS</vt:lpstr>
      <vt:lpstr>TRAJECTORY METHODS</vt:lpstr>
      <vt:lpstr>TRAJECTORY METHODS</vt:lpstr>
      <vt:lpstr>TRAJECTORY METHODS</vt:lpstr>
      <vt:lpstr>TRAJECTORY METHODS</vt:lpstr>
      <vt:lpstr>POPULATION-BASED METHODS</vt:lpstr>
      <vt:lpstr>POPULATION-BASED METHODS</vt:lpstr>
      <vt:lpstr>POPULATION-BASED METHODS</vt:lpstr>
      <vt:lpstr>POPULATION-BASED METHODS</vt:lpstr>
      <vt:lpstr>POPULATION-BASED METHODS</vt:lpstr>
      <vt:lpstr>POPULATION-BASED METHODS</vt:lpstr>
      <vt:lpstr>POPULATION-BASED METHODS</vt:lpstr>
      <vt:lpstr>CLASSIFICATION #5</vt:lpstr>
      <vt:lpstr>BASIC LOCAL SEARCH</vt:lpstr>
      <vt:lpstr>BASIC LOCAL SEARCH</vt:lpstr>
      <vt:lpstr>BASIC LOCAL SEARCH</vt:lpstr>
      <vt:lpstr>ESCAPING LOCAL OPTIMA</vt:lpstr>
      <vt:lpstr>INTENSIFY &amp; DIVERSIFY</vt:lpstr>
      <vt:lpstr>INTENSIFY &amp; DIVERSIFY</vt:lpstr>
      <vt:lpstr>INTENSIFY &amp; DIVERSIFY</vt:lpstr>
      <vt:lpstr>INTENSIFY &amp; DIVERSIFY</vt:lpstr>
      <vt:lpstr>SIMULATED ANNEALING</vt:lpstr>
      <vt:lpstr>SIMULATED ANNEALING</vt:lpstr>
      <vt:lpstr>SIMULATED ANNEALING</vt:lpstr>
      <vt:lpstr>SIMULATED ANNEALING</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TABU SEARCH</vt:lpstr>
      <vt:lpstr>GRASP</vt:lpstr>
      <vt:lpstr>GRASP</vt:lpstr>
      <vt:lpstr>GRASP</vt:lpstr>
      <vt:lpstr>GRASP</vt:lpstr>
      <vt:lpstr>GRASP</vt:lpstr>
      <vt:lpstr>ITERATED LOCAL SEARCH</vt:lpstr>
      <vt:lpstr>ITERATED LOCAL SEARCH</vt:lpstr>
      <vt:lpstr>ITERATED LOCAL SEARCH</vt:lpstr>
      <vt:lpstr>ITERATED LOCAL SEARCH</vt:lpstr>
      <vt:lpstr>ESCAPING LOCAL OPTIMA</vt:lpstr>
      <vt:lpstr>VARIABLE NEIGHBORHOOD SEARCH</vt:lpstr>
      <vt:lpstr>VARIABLE NEIGHBORHOOD SEARCH</vt:lpstr>
      <vt:lpstr>VARIABLE NEIGHBORHOOD SEARCH</vt:lpstr>
      <vt:lpstr>GUIDED LOCAL SEARCH</vt:lpstr>
      <vt:lpstr>GUIDED LOCAL SEARCH</vt:lpstr>
      <vt:lpstr>GUIDED LOCAL SEARCH</vt:lpstr>
      <vt:lpstr>GUIDED LOCAL SEARCH</vt:lpstr>
      <vt:lpstr>GUIDED LOCAL SEARCH</vt:lpstr>
      <vt:lpstr>GUIDED LOCAL SEARCH</vt:lpstr>
      <vt:lpstr>POPULATION-BASED METHODS</vt:lpstr>
      <vt:lpstr>POPULATION-BASED METHODS</vt:lpstr>
      <vt:lpstr>POPULATION-BASED METHODS</vt:lpstr>
      <vt:lpstr>POPULATION-BASED METHODS</vt:lpstr>
      <vt:lpstr>POPULATION-BASED METHODS</vt:lpstr>
      <vt:lpstr>POPULATION-BASED METHODS</vt:lpstr>
      <vt:lpstr>POPULATION-BASED METHODS</vt:lpstr>
      <vt:lpstr>CLASSIFICATION #5</vt:lpstr>
      <vt:lpstr>POPULATION-BASED METHODS</vt:lpstr>
      <vt:lpstr>EVOLUTIONARY COMPUTATION</vt:lpstr>
      <vt:lpstr>EVOLUTIONARY COMPUTATION</vt:lpstr>
      <vt:lpstr>EVOLUTIONARY COMPUTATION</vt:lpstr>
      <vt:lpstr>EVOLUTIONARY COMPUTATION</vt:lpstr>
      <vt:lpstr>EVOLUTIONARY COMPUTATION</vt:lpstr>
      <vt:lpstr>EVOLUTIONARY COMPUTATION</vt:lpstr>
      <vt:lpstr>GENETIC ALGORITHM</vt:lpstr>
      <vt:lpstr>GENETIC ALGORITHM</vt:lpstr>
      <vt:lpstr>GENETIC ALGORITHM</vt:lpstr>
      <vt:lpstr>GENETIC ALGORITHM</vt:lpstr>
      <vt:lpstr>GENETIC ALGORITHM</vt:lpstr>
      <vt:lpstr>Initial Population for TSP</vt:lpstr>
      <vt:lpstr>Select Parents</vt:lpstr>
      <vt:lpstr>Create Off-Spring – 1 point</vt:lpstr>
      <vt:lpstr>Create More Offspring</vt:lpstr>
      <vt:lpstr>Mutate</vt:lpstr>
      <vt:lpstr>Mutate</vt:lpstr>
      <vt:lpstr>Eliminate</vt:lpstr>
      <vt:lpstr>Integrate</vt:lpstr>
      <vt:lpstr>Restart</vt:lpstr>
      <vt:lpstr>TSP Example: 30 Cities</vt:lpstr>
      <vt:lpstr>Solution i (Distance = 941)</vt:lpstr>
      <vt:lpstr>Solution j(Distance = 800)</vt:lpstr>
      <vt:lpstr>Solution k(Distance = 652)</vt:lpstr>
      <vt:lpstr>Best Solution (Distance = 420)</vt:lpstr>
      <vt:lpstr>Overview of Performance</vt:lpstr>
      <vt:lpstr>EVOLUTIONARY COMPUTATION</vt:lpstr>
      <vt:lpstr>ANT COLONY OPTIMIZATION</vt:lpstr>
      <vt:lpstr>ANT COLONY OPTIMIZATION</vt:lpstr>
      <vt:lpstr>ANT COLONY OPTIMIZATION</vt:lpstr>
      <vt:lpstr>ANT COLONY OPTIMIZATION</vt:lpstr>
      <vt:lpstr>ANT COLONY OPTIMIZATION</vt:lpstr>
      <vt:lpstr>ANT COLONY OPTIMIZATION</vt:lpstr>
      <vt:lpstr>ANT COLONY OPTIMIZATION</vt:lpstr>
      <vt:lpstr>ANT COLONY OPTIMIZATION</vt:lpstr>
      <vt:lpstr>ANT COLONY OPTIMIZATION</vt:lpstr>
      <vt:lpstr>A highly efficient and effective metaheuristic algorithm for rich VRPs</vt:lpstr>
      <vt:lpstr>PowerPoint Presentation</vt:lpstr>
      <vt:lpstr>PowerPoint Presentation</vt:lpstr>
      <vt:lpstr>QUESTIONS?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 Abreu Calfa</dc:creator>
  <cp:lastModifiedBy>Shrinivas Dhotre</cp:lastModifiedBy>
  <cp:revision>237</cp:revision>
  <cp:lastPrinted>2014-09-15T15:29:56Z</cp:lastPrinted>
  <dcterms:created xsi:type="dcterms:W3CDTF">2013-09-24T17:08:09Z</dcterms:created>
  <dcterms:modified xsi:type="dcterms:W3CDTF">2021-05-06T04:37:30Z</dcterms:modified>
</cp:coreProperties>
</file>