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91"/>
  </p:notesMasterIdLst>
  <p:sldIdLst>
    <p:sldId id="256" r:id="rId8"/>
    <p:sldId id="257" r:id="rId9"/>
    <p:sldId id="258" r:id="rId10"/>
    <p:sldId id="259" r:id="rId11"/>
    <p:sldId id="261" r:id="rId12"/>
    <p:sldId id="263" r:id="rId13"/>
    <p:sldId id="264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339" r:id="rId45"/>
    <p:sldId id="301" r:id="rId46"/>
    <p:sldId id="302" r:id="rId47"/>
    <p:sldId id="340" r:id="rId48"/>
    <p:sldId id="341" r:id="rId49"/>
    <p:sldId id="342" r:id="rId50"/>
    <p:sldId id="343" r:id="rId51"/>
    <p:sldId id="344" r:id="rId52"/>
    <p:sldId id="308" r:id="rId53"/>
    <p:sldId id="345" r:id="rId54"/>
    <p:sldId id="346" r:id="rId55"/>
    <p:sldId id="347" r:id="rId56"/>
    <p:sldId id="348" r:id="rId57"/>
    <p:sldId id="350" r:id="rId58"/>
    <p:sldId id="351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8" r:id="rId67"/>
    <p:sldId id="370" r:id="rId68"/>
    <p:sldId id="371" r:id="rId69"/>
    <p:sldId id="372" r:id="rId70"/>
    <p:sldId id="373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5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10" r:id="rId89"/>
    <p:sldId id="393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1190F"/>
    <a:srgbClr val="FF6600"/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 /><Relationship Id="rId18" Type="http://schemas.openxmlformats.org/officeDocument/2006/relationships/slide" Target="slides/slide11.xml" /><Relationship Id="rId26" Type="http://schemas.openxmlformats.org/officeDocument/2006/relationships/slide" Target="slides/slide19.xml" /><Relationship Id="rId39" Type="http://schemas.openxmlformats.org/officeDocument/2006/relationships/slide" Target="slides/slide32.xml" /><Relationship Id="rId21" Type="http://schemas.openxmlformats.org/officeDocument/2006/relationships/slide" Target="slides/slide14.xml" /><Relationship Id="rId34" Type="http://schemas.openxmlformats.org/officeDocument/2006/relationships/slide" Target="slides/slide27.xml" /><Relationship Id="rId42" Type="http://schemas.openxmlformats.org/officeDocument/2006/relationships/slide" Target="slides/slide35.xml" /><Relationship Id="rId47" Type="http://schemas.openxmlformats.org/officeDocument/2006/relationships/slide" Target="slides/slide40.xml" /><Relationship Id="rId50" Type="http://schemas.openxmlformats.org/officeDocument/2006/relationships/slide" Target="slides/slide43.xml" /><Relationship Id="rId55" Type="http://schemas.openxmlformats.org/officeDocument/2006/relationships/slide" Target="slides/slide48.xml" /><Relationship Id="rId63" Type="http://schemas.openxmlformats.org/officeDocument/2006/relationships/slide" Target="slides/slide56.xml" /><Relationship Id="rId68" Type="http://schemas.openxmlformats.org/officeDocument/2006/relationships/slide" Target="slides/slide61.xml" /><Relationship Id="rId76" Type="http://schemas.openxmlformats.org/officeDocument/2006/relationships/slide" Target="slides/slide69.xml" /><Relationship Id="rId84" Type="http://schemas.openxmlformats.org/officeDocument/2006/relationships/slide" Target="slides/slide77.xml" /><Relationship Id="rId89" Type="http://schemas.openxmlformats.org/officeDocument/2006/relationships/slide" Target="slides/slide82.xml" /><Relationship Id="rId7" Type="http://schemas.openxmlformats.org/officeDocument/2006/relationships/slideMaster" Target="slideMasters/slideMaster7.xml" /><Relationship Id="rId71" Type="http://schemas.openxmlformats.org/officeDocument/2006/relationships/slide" Target="slides/slide64.xml" /><Relationship Id="rId9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9.xml" /><Relationship Id="rId29" Type="http://schemas.openxmlformats.org/officeDocument/2006/relationships/slide" Target="slides/slide22.xml" /><Relationship Id="rId11" Type="http://schemas.openxmlformats.org/officeDocument/2006/relationships/slide" Target="slides/slide4.xml" /><Relationship Id="rId24" Type="http://schemas.openxmlformats.org/officeDocument/2006/relationships/slide" Target="slides/slide17.xml" /><Relationship Id="rId32" Type="http://schemas.openxmlformats.org/officeDocument/2006/relationships/slide" Target="slides/slide25.xml" /><Relationship Id="rId37" Type="http://schemas.openxmlformats.org/officeDocument/2006/relationships/slide" Target="slides/slide30.xml" /><Relationship Id="rId40" Type="http://schemas.openxmlformats.org/officeDocument/2006/relationships/slide" Target="slides/slide33.xml" /><Relationship Id="rId45" Type="http://schemas.openxmlformats.org/officeDocument/2006/relationships/slide" Target="slides/slide38.xml" /><Relationship Id="rId53" Type="http://schemas.openxmlformats.org/officeDocument/2006/relationships/slide" Target="slides/slide46.xml" /><Relationship Id="rId58" Type="http://schemas.openxmlformats.org/officeDocument/2006/relationships/slide" Target="slides/slide51.xml" /><Relationship Id="rId66" Type="http://schemas.openxmlformats.org/officeDocument/2006/relationships/slide" Target="slides/slide59.xml" /><Relationship Id="rId74" Type="http://schemas.openxmlformats.org/officeDocument/2006/relationships/slide" Target="slides/slide67.xml" /><Relationship Id="rId79" Type="http://schemas.openxmlformats.org/officeDocument/2006/relationships/slide" Target="slides/slide72.xml" /><Relationship Id="rId87" Type="http://schemas.openxmlformats.org/officeDocument/2006/relationships/slide" Target="slides/slide80.xml" /><Relationship Id="rId5" Type="http://schemas.openxmlformats.org/officeDocument/2006/relationships/slideMaster" Target="slideMasters/slideMaster5.xml" /><Relationship Id="rId61" Type="http://schemas.openxmlformats.org/officeDocument/2006/relationships/slide" Target="slides/slide54.xml" /><Relationship Id="rId82" Type="http://schemas.openxmlformats.org/officeDocument/2006/relationships/slide" Target="slides/slide75.xml" /><Relationship Id="rId90" Type="http://schemas.openxmlformats.org/officeDocument/2006/relationships/slide" Target="slides/slide83.xml" /><Relationship Id="rId95" Type="http://schemas.openxmlformats.org/officeDocument/2006/relationships/tableStyles" Target="tableStyles.xml" /><Relationship Id="rId19" Type="http://schemas.openxmlformats.org/officeDocument/2006/relationships/slide" Target="slides/slide12.xml" /><Relationship Id="rId14" Type="http://schemas.openxmlformats.org/officeDocument/2006/relationships/slide" Target="slides/slide7.xml" /><Relationship Id="rId22" Type="http://schemas.openxmlformats.org/officeDocument/2006/relationships/slide" Target="slides/slide15.xml" /><Relationship Id="rId27" Type="http://schemas.openxmlformats.org/officeDocument/2006/relationships/slide" Target="slides/slide20.xml" /><Relationship Id="rId30" Type="http://schemas.openxmlformats.org/officeDocument/2006/relationships/slide" Target="slides/slide23.xml" /><Relationship Id="rId35" Type="http://schemas.openxmlformats.org/officeDocument/2006/relationships/slide" Target="slides/slide28.xml" /><Relationship Id="rId43" Type="http://schemas.openxmlformats.org/officeDocument/2006/relationships/slide" Target="slides/slide36.xml" /><Relationship Id="rId48" Type="http://schemas.openxmlformats.org/officeDocument/2006/relationships/slide" Target="slides/slide41.xml" /><Relationship Id="rId56" Type="http://schemas.openxmlformats.org/officeDocument/2006/relationships/slide" Target="slides/slide49.xml" /><Relationship Id="rId64" Type="http://schemas.openxmlformats.org/officeDocument/2006/relationships/slide" Target="slides/slide57.xml" /><Relationship Id="rId69" Type="http://schemas.openxmlformats.org/officeDocument/2006/relationships/slide" Target="slides/slide62.xml" /><Relationship Id="rId77" Type="http://schemas.openxmlformats.org/officeDocument/2006/relationships/slide" Target="slides/slide70.xml" /><Relationship Id="rId8" Type="http://schemas.openxmlformats.org/officeDocument/2006/relationships/slide" Target="slides/slide1.xml" /><Relationship Id="rId51" Type="http://schemas.openxmlformats.org/officeDocument/2006/relationships/slide" Target="slides/slide44.xml" /><Relationship Id="rId72" Type="http://schemas.openxmlformats.org/officeDocument/2006/relationships/slide" Target="slides/slide65.xml" /><Relationship Id="rId80" Type="http://schemas.openxmlformats.org/officeDocument/2006/relationships/slide" Target="slides/slide73.xml" /><Relationship Id="rId85" Type="http://schemas.openxmlformats.org/officeDocument/2006/relationships/slide" Target="slides/slide78.xml" /><Relationship Id="rId93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12" Type="http://schemas.openxmlformats.org/officeDocument/2006/relationships/slide" Target="slides/slide5.xml" /><Relationship Id="rId17" Type="http://schemas.openxmlformats.org/officeDocument/2006/relationships/slide" Target="slides/slide10.xml" /><Relationship Id="rId25" Type="http://schemas.openxmlformats.org/officeDocument/2006/relationships/slide" Target="slides/slide18.xml" /><Relationship Id="rId33" Type="http://schemas.openxmlformats.org/officeDocument/2006/relationships/slide" Target="slides/slide26.xml" /><Relationship Id="rId38" Type="http://schemas.openxmlformats.org/officeDocument/2006/relationships/slide" Target="slides/slide31.xml" /><Relationship Id="rId46" Type="http://schemas.openxmlformats.org/officeDocument/2006/relationships/slide" Target="slides/slide39.xml" /><Relationship Id="rId59" Type="http://schemas.openxmlformats.org/officeDocument/2006/relationships/slide" Target="slides/slide52.xml" /><Relationship Id="rId67" Type="http://schemas.openxmlformats.org/officeDocument/2006/relationships/slide" Target="slides/slide60.xml" /><Relationship Id="rId20" Type="http://schemas.openxmlformats.org/officeDocument/2006/relationships/slide" Target="slides/slide13.xml" /><Relationship Id="rId41" Type="http://schemas.openxmlformats.org/officeDocument/2006/relationships/slide" Target="slides/slide34.xml" /><Relationship Id="rId54" Type="http://schemas.openxmlformats.org/officeDocument/2006/relationships/slide" Target="slides/slide47.xml" /><Relationship Id="rId62" Type="http://schemas.openxmlformats.org/officeDocument/2006/relationships/slide" Target="slides/slide55.xml" /><Relationship Id="rId70" Type="http://schemas.openxmlformats.org/officeDocument/2006/relationships/slide" Target="slides/slide63.xml" /><Relationship Id="rId75" Type="http://schemas.openxmlformats.org/officeDocument/2006/relationships/slide" Target="slides/slide68.xml" /><Relationship Id="rId83" Type="http://schemas.openxmlformats.org/officeDocument/2006/relationships/slide" Target="slides/slide76.xml" /><Relationship Id="rId88" Type="http://schemas.openxmlformats.org/officeDocument/2006/relationships/slide" Target="slides/slide81.xml" /><Relationship Id="rId9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5" Type="http://schemas.openxmlformats.org/officeDocument/2006/relationships/slide" Target="slides/slide8.xml" /><Relationship Id="rId23" Type="http://schemas.openxmlformats.org/officeDocument/2006/relationships/slide" Target="slides/slide16.xml" /><Relationship Id="rId28" Type="http://schemas.openxmlformats.org/officeDocument/2006/relationships/slide" Target="slides/slide21.xml" /><Relationship Id="rId36" Type="http://schemas.openxmlformats.org/officeDocument/2006/relationships/slide" Target="slides/slide29.xml" /><Relationship Id="rId49" Type="http://schemas.openxmlformats.org/officeDocument/2006/relationships/slide" Target="slides/slide42.xml" /><Relationship Id="rId57" Type="http://schemas.openxmlformats.org/officeDocument/2006/relationships/slide" Target="slides/slide50.xml" /><Relationship Id="rId10" Type="http://schemas.openxmlformats.org/officeDocument/2006/relationships/slide" Target="slides/slide3.xml" /><Relationship Id="rId31" Type="http://schemas.openxmlformats.org/officeDocument/2006/relationships/slide" Target="slides/slide24.xml" /><Relationship Id="rId44" Type="http://schemas.openxmlformats.org/officeDocument/2006/relationships/slide" Target="slides/slide37.xml" /><Relationship Id="rId52" Type="http://schemas.openxmlformats.org/officeDocument/2006/relationships/slide" Target="slides/slide45.xml" /><Relationship Id="rId60" Type="http://schemas.openxmlformats.org/officeDocument/2006/relationships/slide" Target="slides/slide53.xml" /><Relationship Id="rId65" Type="http://schemas.openxmlformats.org/officeDocument/2006/relationships/slide" Target="slides/slide58.xml" /><Relationship Id="rId73" Type="http://schemas.openxmlformats.org/officeDocument/2006/relationships/slide" Target="slides/slide66.xml" /><Relationship Id="rId78" Type="http://schemas.openxmlformats.org/officeDocument/2006/relationships/slide" Target="slides/slide71.xml" /><Relationship Id="rId81" Type="http://schemas.openxmlformats.org/officeDocument/2006/relationships/slide" Target="slides/slide74.xml" /><Relationship Id="rId86" Type="http://schemas.openxmlformats.org/officeDocument/2006/relationships/slide" Target="slides/slide79.xml" /><Relationship Id="rId94" Type="http://schemas.openxmlformats.org/officeDocument/2006/relationships/theme" Target="theme/theme1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307A-D2F3-4FBA-932F-617AB827470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AD0A-BFCC-43F4-A6A9-74A46547C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8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AD0A-BFCC-43F4-A6A9-74A46547C82A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7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0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2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ACD9A-E0BC-4B76-8D7D-884A009D42B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3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C852C-99AB-4086-B928-AA5AAAB70E0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0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3EB40-A5B4-474F-9830-6709A1987FA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5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B10A9-2CB4-4A67-ADA6-D85500F2F72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432F1-7D66-4A31-9198-5090149CB55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4A07E-4785-41F1-9708-F619BF15696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51D65-484C-4D0E-BFC6-569BF4647ED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08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A2F61-FD36-43F0-8668-430C929A25C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74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AA1CD-7579-45B4-A22E-6EDF86BE7D0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8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B7383-A4A1-4079-86F6-56683BD0BB5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0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0D004-8B45-4AEF-BCFA-227A869D1E4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ACD9A-E0BC-4B76-8D7D-884A009D42B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66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C852C-99AB-4086-B928-AA5AAAB70E0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3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3EB40-A5B4-474F-9830-6709A1987FA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42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B10A9-2CB4-4A67-ADA6-D85500F2F72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46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432F1-7D66-4A31-9198-5090149CB55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86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4A07E-4785-41F1-9708-F619BF15696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51D65-484C-4D0E-BFC6-569BF4647ED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70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A2F61-FD36-43F0-8668-430C929A25C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25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AA1CD-7579-45B4-A22E-6EDF86BE7D0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50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B7383-A4A1-4079-86F6-56683BD0BB5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1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0D004-8B45-4AEF-BCFA-227A869D1E4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28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E0C32-1080-4B43-988C-710EEB660EA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626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59855-D974-4FDC-B908-CF6B3FCF35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63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4283C-60BF-494C-900E-B56D9D28715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15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17836-2F93-4DDF-84F1-DBEC21467B4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54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FE1DE-121A-4D47-B2D8-6560F56D15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9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A7628-3CB9-45BE-98AB-44E0D8B8A8F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0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FE57-C62C-433C-8C65-47E160CE4FF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17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ACFD9-E2A1-4E53-AD1A-7D2FB4E9C97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51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37359-629A-4D35-9F5D-9963B0DD449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89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47F55-5FD1-4693-8E35-8F0E0AFD9C7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46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6595A-634D-4086-B062-A332A55D82B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76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E0C32-1080-4B43-988C-710EEB660EA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91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59855-D974-4FDC-B908-CF6B3FCF35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613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4283C-60BF-494C-900E-B56D9D28715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014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17836-2F93-4DDF-84F1-DBEC21467B4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788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FE1DE-121A-4D47-B2D8-6560F56D15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753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A7628-3CB9-45BE-98AB-44E0D8B8A8F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79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FE57-C62C-433C-8C65-47E160CE4FF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4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ACFD9-E2A1-4E53-AD1A-7D2FB4E9C97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87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37359-629A-4D35-9F5D-9963B0DD449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84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47F55-5FD1-4693-8E35-8F0E0AFD9C7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13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6595A-634D-4086-B062-A332A55D82B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89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F9FB8-9FD3-4356-8A0E-855CECE030C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95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107EB-AF3E-43F7-8C33-0681FA19966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68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8AF03-9F00-45B5-B8AB-B79271BDF9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117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C0AEF-9AFB-4A44-80BF-9E99CCFFE64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477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D676F-5236-48F2-9079-E1465A2CEBA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179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58FCE-2F91-4D19-99D6-57D66F2CA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42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47D2F-9178-4C24-BD5C-3AA07E1EB19A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948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AB332-A5D9-4931-B103-D5AA6C0EAC1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194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A8746-6684-41E8-AF37-FC514B05455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58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5AA5-82DF-4BF8-B628-F121BF0E0C9A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311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8EDFE-2171-41DB-AD7C-649448CCF80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03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F9FB8-9FD3-4356-8A0E-855CECE030C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029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107EB-AF3E-43F7-8C33-0681FA19966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14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8AF03-9F00-45B5-B8AB-B79271BDF9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531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C0AEF-9AFB-4A44-80BF-9E99CCFFE64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55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D676F-5236-48F2-9079-E1465A2CEBA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42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58FCE-2F91-4D19-99D6-57D66F2CA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874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47D2F-9178-4C24-BD5C-3AA07E1EB19A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38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AB332-A5D9-4931-B103-D5AA6C0EAC1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24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A8746-6684-41E8-AF37-FC514B05455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717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5AA5-82DF-4BF8-B628-F121BF0E0C9A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219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8EDFE-2171-41DB-AD7C-649448CCF80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8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 /><Relationship Id="rId3" Type="http://schemas.openxmlformats.org/officeDocument/2006/relationships/slideLayout" Target="../slideLayouts/slideLayout36.xml" /><Relationship Id="rId7" Type="http://schemas.openxmlformats.org/officeDocument/2006/relationships/slideLayout" Target="../slideLayouts/slideLayout40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1" Type="http://schemas.openxmlformats.org/officeDocument/2006/relationships/slideLayout" Target="../slideLayouts/slideLayout34.xml" /><Relationship Id="rId6" Type="http://schemas.openxmlformats.org/officeDocument/2006/relationships/slideLayout" Target="../slideLayouts/slideLayout39.xml" /><Relationship Id="rId11" Type="http://schemas.openxmlformats.org/officeDocument/2006/relationships/slideLayout" Target="../slideLayouts/slideLayout44.xml" /><Relationship Id="rId5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37.xml" /><Relationship Id="rId9" Type="http://schemas.openxmlformats.org/officeDocument/2006/relationships/slideLayout" Target="../slideLayouts/slideLayout42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 /><Relationship Id="rId3" Type="http://schemas.openxmlformats.org/officeDocument/2006/relationships/slideLayout" Target="../slideLayouts/slideLayout47.xml" /><Relationship Id="rId7" Type="http://schemas.openxmlformats.org/officeDocument/2006/relationships/slideLayout" Target="../slideLayouts/slideLayout51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45.xml" /><Relationship Id="rId6" Type="http://schemas.openxmlformats.org/officeDocument/2006/relationships/slideLayout" Target="../slideLayouts/slideLayout50.xml" /><Relationship Id="rId11" Type="http://schemas.openxmlformats.org/officeDocument/2006/relationships/slideLayout" Target="../slideLayouts/slideLayout55.xml" /><Relationship Id="rId5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4.xml" /><Relationship Id="rId4" Type="http://schemas.openxmlformats.org/officeDocument/2006/relationships/slideLayout" Target="../slideLayouts/slideLayout48.xml" /><Relationship Id="rId9" Type="http://schemas.openxmlformats.org/officeDocument/2006/relationships/slideLayout" Target="../slideLayouts/slideLayout53.xml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 /><Relationship Id="rId3" Type="http://schemas.openxmlformats.org/officeDocument/2006/relationships/slideLayout" Target="../slideLayouts/slideLayout58.xml" /><Relationship Id="rId7" Type="http://schemas.openxmlformats.org/officeDocument/2006/relationships/slideLayout" Target="../slideLayouts/slideLayout62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1" Type="http://schemas.openxmlformats.org/officeDocument/2006/relationships/slideLayout" Target="../slideLayouts/slideLayout56.xml" /><Relationship Id="rId6" Type="http://schemas.openxmlformats.org/officeDocument/2006/relationships/slideLayout" Target="../slideLayouts/slideLayout61.xml" /><Relationship Id="rId11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59.xml" /><Relationship Id="rId9" Type="http://schemas.openxmlformats.org/officeDocument/2006/relationships/slideLayout" Target="../slideLayouts/slideLayout64.xml" 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 /><Relationship Id="rId3" Type="http://schemas.openxmlformats.org/officeDocument/2006/relationships/slideLayout" Target="../slideLayouts/slideLayout69.xml" /><Relationship Id="rId7" Type="http://schemas.openxmlformats.org/officeDocument/2006/relationships/slideLayout" Target="../slideLayouts/slideLayout73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1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7.xml" /><Relationship Id="rId5" Type="http://schemas.openxmlformats.org/officeDocument/2006/relationships/slideLayout" Target="../slideLayouts/slideLayout71.xml" /><Relationship Id="rId10" Type="http://schemas.openxmlformats.org/officeDocument/2006/relationships/slideLayout" Target="../slideLayouts/slideLayout76.xml" /><Relationship Id="rId4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AF82-BC5F-43D9-8700-9B94291E44B2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BBA4-15BD-48B0-830D-590D6EE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8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5331C9-E481-4A3B-88C0-C5B4171FA7D1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5331C9-E481-4A3B-88C0-C5B4171FA7D1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2EE744-FF35-487E-87BA-AA2B083A549A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2EE744-FF35-487E-87BA-AA2B083A549A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4300C6-9A5F-45FF-85FB-08833D70CD42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4300C6-9A5F-45FF-85FB-08833D70CD42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4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 /><Relationship Id="rId2" Type="http://schemas.openxmlformats.org/officeDocument/2006/relationships/audio" Target="../media/media2.m4a" /><Relationship Id="rId1" Type="http://schemas.microsoft.com/office/2007/relationships/media" Target="../media/media2.m4a" /><Relationship Id="rId4" Type="http://schemas.openxmlformats.org/officeDocument/2006/relationships/image" Target="../media/image1.pn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6.xml" 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8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8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6864" cy="259228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Imprint MT Shadow" pitchFamily="82" charset="0"/>
              </a:rPr>
              <a:t>KNOWLEDGE REPRESENTATION</a:t>
            </a:r>
            <a:br>
              <a:rPr lang="en-IN" b="1" dirty="0">
                <a:solidFill>
                  <a:srgbClr val="FF0000"/>
                </a:solidFill>
                <a:latin typeface="Imprint MT Shadow" pitchFamily="82" charset="0"/>
              </a:rPr>
            </a:br>
            <a:r>
              <a:rPr lang="en-IN" b="1" dirty="0">
                <a:solidFill>
                  <a:srgbClr val="FF0000"/>
                </a:solidFill>
                <a:latin typeface="Imprint MT Shadow" pitchFamily="82" charset="0"/>
              </a:rPr>
              <a:t>&amp;</a:t>
            </a:r>
            <a:br>
              <a:rPr lang="en-IN" b="1" dirty="0">
                <a:solidFill>
                  <a:srgbClr val="FF0000"/>
                </a:solidFill>
                <a:latin typeface="Imprint MT Shadow" pitchFamily="82" charset="0"/>
              </a:rPr>
            </a:br>
            <a:r>
              <a:rPr lang="en-IN" b="1" dirty="0">
                <a:solidFill>
                  <a:srgbClr val="FF0000"/>
                </a:solidFill>
                <a:latin typeface="Imprint MT Shadow" pitchFamily="82" charset="0"/>
              </a:rPr>
              <a:t>PREDICATE LOGIC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7"/>
    </mc:Choice>
    <mc:Fallback xmlns="">
      <p:transition spd="slow" advTm="20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ACC3-1AFE-40B7-B998-CC506CCC1F42}" type="slidenum">
              <a:rPr lang="en-GB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r>
              <a:rPr lang="en-GB" dirty="0"/>
              <a:t>Approaches to KR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549208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1. Simple relational knowledge: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Provides very weak inferential capabilities.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May serve as the input to powerful inference engines.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r>
              <a:rPr lang="en-GB" dirty="0"/>
              <a:t>	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r>
              <a:rPr lang="en-GB" dirty="0"/>
              <a:t>Fails to infer “which right handed player can best face a particular bowler” 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dirty="0">
              <a:solidFill>
                <a:srgbClr val="0000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62151"/>
              </p:ext>
            </p:extLst>
          </p:nvPr>
        </p:nvGraphicFramePr>
        <p:xfrm>
          <a:off x="1403648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Ajay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Vickey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8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E3FC-24EB-4AA1-81E7-89598C474925}" type="slidenum">
              <a:rPr lang="en-GB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936104"/>
          </a:xfrm>
        </p:spPr>
        <p:txBody>
          <a:bodyPr/>
          <a:lstStyle/>
          <a:p>
            <a:r>
              <a:rPr lang="en-GB" dirty="0"/>
              <a:t>Approaches to KR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80744"/>
            <a:ext cx="8278688" cy="5805264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Inheritable knowledge: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Objects are organized into </a:t>
            </a:r>
            <a:r>
              <a:rPr lang="en-GB" dirty="0">
                <a:solidFill>
                  <a:srgbClr val="0000FF"/>
                </a:solidFill>
              </a:rPr>
              <a:t>classes</a:t>
            </a:r>
            <a:r>
              <a:rPr lang="en-GB" dirty="0"/>
              <a:t> and classes are organized in a generalization </a:t>
            </a:r>
            <a:r>
              <a:rPr lang="en-GB" dirty="0">
                <a:solidFill>
                  <a:srgbClr val="0000FF"/>
                </a:solidFill>
              </a:rPr>
              <a:t>hierarchy</a:t>
            </a:r>
            <a:r>
              <a:rPr lang="en-GB" dirty="0"/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>
                <a:solidFill>
                  <a:srgbClr val="0000FF"/>
                </a:solidFill>
              </a:rPr>
              <a:t>Inheritance</a:t>
            </a:r>
            <a:r>
              <a:rPr lang="en-GB" dirty="0"/>
              <a:t> is a powerful form of inference, but </a:t>
            </a:r>
            <a:r>
              <a:rPr lang="en-GB" dirty="0">
                <a:solidFill>
                  <a:srgbClr val="0000FF"/>
                </a:solidFill>
              </a:rPr>
              <a:t>not adequate</a:t>
            </a:r>
            <a:r>
              <a:rPr lang="en-GB" dirty="0"/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Ex. Property inheritance inference mechanism.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</a:pPr>
            <a:endParaRPr lang="en-GB" dirty="0"/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4869160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71600" y="4509120"/>
            <a:ext cx="14401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Adult male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65031" y="4509120"/>
            <a:ext cx="14401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43244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isa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971600" y="6021288"/>
            <a:ext cx="14401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Peter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691680" y="5229200"/>
            <a:ext cx="0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7" y="5445957"/>
            <a:ext cx="117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instance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191" y="4869160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9327" y="4693786"/>
            <a:ext cx="1440160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9302" y="4411256"/>
            <a:ext cx="117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handed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40895" y="6381328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64524" y="6221633"/>
            <a:ext cx="2491651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Tata Consultancy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1760" y="6488668"/>
            <a:ext cx="117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Works_at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282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90C8-5167-4A45-8F5C-1314182DAD82}" type="slidenum">
              <a:rPr lang="en-GB">
                <a:solidFill>
                  <a:srgbClr val="000000"/>
                </a:solidFill>
              </a:rPr>
              <a:pPr/>
              <a:t>12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Approaches to KR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Inferential knowledge: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Facts represented in a </a:t>
            </a:r>
            <a:r>
              <a:rPr lang="en-GB" dirty="0">
                <a:solidFill>
                  <a:srgbClr val="0000FF"/>
                </a:solidFill>
              </a:rPr>
              <a:t>logical form</a:t>
            </a:r>
            <a:r>
              <a:rPr lang="en-GB" dirty="0"/>
              <a:t>, which facilitates </a:t>
            </a:r>
            <a:r>
              <a:rPr lang="en-GB" dirty="0">
                <a:solidFill>
                  <a:srgbClr val="0000FF"/>
                </a:solidFill>
              </a:rPr>
              <a:t>reasoning</a:t>
            </a:r>
            <a:r>
              <a:rPr lang="en-GB" dirty="0"/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An </a:t>
            </a:r>
            <a:r>
              <a:rPr lang="en-GB" dirty="0">
                <a:solidFill>
                  <a:srgbClr val="0000FF"/>
                </a:solidFill>
              </a:rPr>
              <a:t>inference engine</a:t>
            </a:r>
            <a:r>
              <a:rPr lang="en-GB" dirty="0"/>
              <a:t> is required.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ex. 1. “Marcus is a </a:t>
            </a:r>
            <a:r>
              <a:rPr lang="en-GB" dirty="0">
                <a:solidFill>
                  <a:srgbClr val="FF0000"/>
                </a:solidFill>
              </a:rPr>
              <a:t>man</a:t>
            </a:r>
            <a:r>
              <a:rPr lang="en-GB" dirty="0"/>
              <a:t>”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dirty="0"/>
              <a:t>2. “All </a:t>
            </a:r>
            <a:r>
              <a:rPr lang="en-GB" dirty="0">
                <a:solidFill>
                  <a:srgbClr val="FF0000"/>
                </a:solidFill>
              </a:rPr>
              <a:t>men</a:t>
            </a:r>
            <a:r>
              <a:rPr lang="en-GB" dirty="0"/>
              <a:t> are </a:t>
            </a:r>
            <a:r>
              <a:rPr lang="en-GB" dirty="0">
                <a:solidFill>
                  <a:srgbClr val="FF0000"/>
                </a:solidFill>
              </a:rPr>
              <a:t>mortal</a:t>
            </a:r>
            <a:r>
              <a:rPr lang="en-GB" dirty="0"/>
              <a:t>”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Implies: 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  		3. “</a:t>
            </a:r>
            <a:r>
              <a:rPr lang="en-GB" dirty="0">
                <a:solidFill>
                  <a:srgbClr val="FF0000"/>
                </a:solidFill>
              </a:rPr>
              <a:t>Marcus</a:t>
            </a:r>
            <a:r>
              <a:rPr lang="en-GB" dirty="0"/>
              <a:t> is </a:t>
            </a:r>
            <a:r>
              <a:rPr lang="en-GB" dirty="0">
                <a:solidFill>
                  <a:srgbClr val="FF0000"/>
                </a:solidFill>
              </a:rPr>
              <a:t>mortal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64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EA4C-1862-4614-901F-DCA0878A191F}" type="slidenum">
              <a:rPr lang="en-GB">
                <a:solidFill>
                  <a:srgbClr val="000000"/>
                </a:solidFill>
              </a:rPr>
              <a:pPr/>
              <a:t>13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Approaches to KR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Procedural knowledge: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Representation of </a:t>
            </a:r>
            <a:r>
              <a:rPr lang="en-GB" dirty="0">
                <a:solidFill>
                  <a:srgbClr val="0000FF"/>
                </a:solidFill>
              </a:rPr>
              <a:t>“how to make it”</a:t>
            </a:r>
            <a:r>
              <a:rPr lang="en-GB" dirty="0"/>
              <a:t> rather than </a:t>
            </a:r>
            <a:r>
              <a:rPr lang="en-GB" dirty="0">
                <a:solidFill>
                  <a:srgbClr val="0000FF"/>
                </a:solidFill>
              </a:rPr>
              <a:t>“what it is”</a:t>
            </a:r>
            <a:r>
              <a:rPr lang="en-GB" dirty="0"/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May have </a:t>
            </a:r>
            <a:r>
              <a:rPr lang="en-GB" dirty="0">
                <a:solidFill>
                  <a:srgbClr val="0000FF"/>
                </a:solidFill>
              </a:rPr>
              <a:t>inferential efficiency</a:t>
            </a:r>
            <a:r>
              <a:rPr lang="en-GB" dirty="0"/>
              <a:t>, but  </a:t>
            </a:r>
            <a:r>
              <a:rPr lang="en-GB" dirty="0">
                <a:solidFill>
                  <a:srgbClr val="0000FF"/>
                </a:solidFill>
              </a:rPr>
              <a:t>no</a:t>
            </a:r>
            <a:r>
              <a:rPr lang="en-GB" dirty="0"/>
              <a:t> inferential adequacy and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/>
              <a:t>acquisitional</a:t>
            </a:r>
            <a:r>
              <a:rPr lang="en-GB" dirty="0"/>
              <a:t> efficiency.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Ex. Writing LISP programs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6BD-D6C9-4689-9F7E-66E41199ED2A}" type="slidenum">
              <a:rPr lang="en-GB">
                <a:solidFill>
                  <a:srgbClr val="000000"/>
                </a:solidFill>
              </a:rPr>
              <a:pPr/>
              <a:t>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171400"/>
            <a:ext cx="7772400" cy="742497"/>
          </a:xfrm>
        </p:spPr>
        <p:txBody>
          <a:bodyPr/>
          <a:lstStyle/>
          <a:p>
            <a:r>
              <a:rPr lang="en-GB" dirty="0"/>
              <a:t>Issues in  KR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48680"/>
            <a:ext cx="9145016" cy="648072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1. Important Attributes: </a:t>
            </a:r>
            <a:r>
              <a:rPr lang="en-GB" i="1" dirty="0">
                <a:solidFill>
                  <a:srgbClr val="FF0000"/>
                </a:solidFill>
              </a:rPr>
              <a:t>Isa</a:t>
            </a:r>
            <a:r>
              <a:rPr lang="en-GB" dirty="0"/>
              <a:t> and </a:t>
            </a:r>
            <a:r>
              <a:rPr lang="en-GB" i="1" dirty="0">
                <a:solidFill>
                  <a:srgbClr val="FF0000"/>
                </a:solidFill>
              </a:rPr>
              <a:t>instance</a:t>
            </a:r>
            <a:r>
              <a:rPr lang="en-GB" dirty="0"/>
              <a:t> attributes.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2. Relationships among attributes: </a:t>
            </a:r>
            <a:r>
              <a:rPr lang="en-GB" i="1" dirty="0">
                <a:solidFill>
                  <a:srgbClr val="FF0000"/>
                </a:solidFill>
              </a:rPr>
              <a:t>inverses</a:t>
            </a:r>
            <a:r>
              <a:rPr lang="en-GB" dirty="0"/>
              <a:t>, </a:t>
            </a:r>
            <a:r>
              <a:rPr lang="en-GB" i="1" dirty="0">
                <a:solidFill>
                  <a:srgbClr val="FF0000"/>
                </a:solidFill>
              </a:rPr>
              <a:t>existence</a:t>
            </a:r>
            <a:r>
              <a:rPr lang="en-GB" dirty="0"/>
              <a:t> in a </a:t>
            </a:r>
            <a:r>
              <a:rPr lang="en-GB" i="1" dirty="0">
                <a:solidFill>
                  <a:srgbClr val="FF0000"/>
                </a:solidFill>
              </a:rPr>
              <a:t>Isa</a:t>
            </a:r>
            <a:r>
              <a:rPr lang="en-GB" dirty="0"/>
              <a:t> hierarchy, </a:t>
            </a:r>
            <a:r>
              <a:rPr lang="en-GB" i="1" dirty="0">
                <a:solidFill>
                  <a:srgbClr val="FF0000"/>
                </a:solidFill>
              </a:rPr>
              <a:t>single-valued attributes</a:t>
            </a:r>
            <a:r>
              <a:rPr lang="en-GB" dirty="0"/>
              <a:t>, techniques for reasoning about values.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3.Choosing the Granularity: </a:t>
            </a:r>
            <a:r>
              <a:rPr lang="en-GB" dirty="0"/>
              <a:t>High-level facts may not be adequate for inference. Low-level primitives may require a lot of storage.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Ex:  “john spotted sue”    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r>
              <a:rPr lang="en-GB" dirty="0">
                <a:solidFill>
                  <a:srgbClr val="C00000"/>
                </a:solidFill>
              </a:rPr>
              <a:t>    [representation: </a:t>
            </a:r>
            <a:r>
              <a:rPr lang="en-GB" i="1" dirty="0">
                <a:solidFill>
                  <a:srgbClr val="002060"/>
                </a:solidFill>
              </a:rPr>
              <a:t>spotted(agent(john),object(sue))</a:t>
            </a:r>
            <a:r>
              <a:rPr lang="en-GB" dirty="0">
                <a:solidFill>
                  <a:srgbClr val="C00000"/>
                </a:solidFill>
              </a:rPr>
              <a:t>]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r>
              <a:rPr lang="en-GB" dirty="0">
                <a:solidFill>
                  <a:srgbClr val="C00000"/>
                </a:solidFill>
              </a:rPr>
              <a:t>Q1:   “who spotted sue?”   Ans1: “john”.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r>
              <a:rPr lang="en-GB" dirty="0">
                <a:solidFill>
                  <a:srgbClr val="C00000"/>
                </a:solidFill>
              </a:rPr>
              <a:t>Q2: “Did john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</a:t>
            </a:r>
            <a:r>
              <a:rPr lang="en-GB" dirty="0">
                <a:solidFill>
                  <a:srgbClr val="C00000"/>
                </a:solidFill>
              </a:rPr>
              <a:t> sue?”    Ans2: NO ANSWER!!!!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Add detailed fact: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spotted(</a:t>
            </a:r>
            <a:r>
              <a:rPr lang="en-GB" i="1" dirty="0" err="1">
                <a:solidFill>
                  <a:schemeClr val="accent2">
                    <a:lumMod val="50000"/>
                  </a:schemeClr>
                </a:solidFill>
              </a:rPr>
              <a:t>x,y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)--&gt;saw(</a:t>
            </a:r>
            <a:r>
              <a:rPr lang="en-GB" i="1" dirty="0" err="1">
                <a:solidFill>
                  <a:schemeClr val="accent2">
                    <a:lumMod val="50000"/>
                  </a:schemeClr>
                </a:solidFill>
              </a:rPr>
              <a:t>x,y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)  </a:t>
            </a:r>
            <a:r>
              <a:rPr lang="en-GB" dirty="0"/>
              <a:t>then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Ans2: “Yes”.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None/>
            </a:pPr>
            <a:endParaRPr lang="en-GB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7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4.Representing Set of Objects:</a:t>
            </a:r>
          </a:p>
          <a:p>
            <a:r>
              <a:rPr lang="en-GB" dirty="0">
                <a:solidFill>
                  <a:srgbClr val="0000FF"/>
                </a:solidFill>
              </a:rPr>
              <a:t>5. finding the right structure as needed.:</a:t>
            </a:r>
          </a:p>
          <a:p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dirty="0"/>
              <a:t>Ex: word “fly” can have multiple meanings:</a:t>
            </a:r>
          </a:p>
          <a:p>
            <a:pPr marL="457200" indent="-457200">
              <a:buAutoNum type="arabicPeriod"/>
            </a:pPr>
            <a:r>
              <a:rPr lang="en-GB" dirty="0"/>
              <a:t>“John flew to new york”</a:t>
            </a:r>
          </a:p>
          <a:p>
            <a:pPr marL="457200" indent="-457200">
              <a:buAutoNum type="arabicPeriod"/>
            </a:pPr>
            <a:r>
              <a:rPr lang="en-GB" dirty="0"/>
              <a:t>“John flew into a rage” [idiom]</a:t>
            </a:r>
          </a:p>
          <a:p>
            <a:pPr marL="457200" indent="-457200">
              <a:buAutoNum type="arabicPeriod"/>
            </a:pPr>
            <a:r>
              <a:rPr lang="en-GB" dirty="0"/>
              <a:t>“john flew a kite”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SELF:  Please read frame problem pg. 96-97, Rich &amp; Knight,3</a:t>
            </a:r>
            <a:r>
              <a:rPr lang="en-GB" baseline="30000" dirty="0"/>
              <a:t>rd</a:t>
            </a:r>
            <a:r>
              <a:rPr lang="en-GB" dirty="0"/>
              <a:t> edition.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1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IN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55232"/>
          </a:xfrm>
        </p:spPr>
        <p:txBody>
          <a:bodyPr/>
          <a:lstStyle/>
          <a:p>
            <a:r>
              <a:rPr lang="en-IN" dirty="0"/>
              <a:t>Statements used in mathematics.</a:t>
            </a:r>
          </a:p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</a:t>
            </a:r>
            <a:r>
              <a:rPr lang="en-IN" dirty="0"/>
              <a:t> :is a declarative sentence </a:t>
            </a:r>
            <a:r>
              <a:rPr lang="en-IN" u="sng" dirty="0"/>
              <a:t>whose value is either true or false.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Examples:</a:t>
            </a:r>
          </a:p>
          <a:p>
            <a:r>
              <a:rPr lang="en-IN" dirty="0"/>
              <a:t>“The sky is blue.”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[Atomic Proposition]</a:t>
            </a:r>
          </a:p>
          <a:p>
            <a:r>
              <a:rPr lang="en-IN" dirty="0"/>
              <a:t>“The sky is blue and the plants are green.”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[Molecular/Complex Proposition]</a:t>
            </a:r>
          </a:p>
          <a:p>
            <a:pPr lvl="0"/>
            <a:r>
              <a:rPr lang="en-IN" dirty="0"/>
              <a:t>“Today is a rainy day” </a:t>
            </a:r>
            <a:r>
              <a:rPr lang="en-IN" b="1" dirty="0">
                <a:solidFill>
                  <a:srgbClr val="2D2DB9">
                    <a:lumMod val="75000"/>
                  </a:srgbClr>
                </a:solidFill>
              </a:rPr>
              <a:t>[Atomic Proposition]</a:t>
            </a:r>
            <a:endParaRPr lang="en-IN" dirty="0"/>
          </a:p>
          <a:p>
            <a:pPr lvl="0"/>
            <a:r>
              <a:rPr lang="en-IN" dirty="0"/>
              <a:t>“Today is Sunday”</a:t>
            </a:r>
            <a:r>
              <a:rPr lang="en-IN" b="1" dirty="0">
                <a:solidFill>
                  <a:srgbClr val="2D2DB9">
                    <a:lumMod val="75000"/>
                  </a:srgbClr>
                </a:solidFill>
              </a:rPr>
              <a:t> [Atomic Proposition]</a:t>
            </a:r>
            <a:endParaRPr lang="en-IN" dirty="0"/>
          </a:p>
          <a:p>
            <a:pPr lvl="0"/>
            <a:r>
              <a:rPr lang="en-IN" dirty="0"/>
              <a:t>“ 2*2=4” </a:t>
            </a:r>
            <a:r>
              <a:rPr lang="en-IN" b="1" dirty="0">
                <a:solidFill>
                  <a:srgbClr val="2D2DB9">
                    <a:lumMod val="75000"/>
                  </a:srgbClr>
                </a:solidFill>
              </a:rPr>
              <a:t>[Atomic Proposition]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16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9"/>
    </mc:Choice>
    <mc:Fallback xmlns="">
      <p:transition spd="slow" advTm="22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40"/>
            <a:ext cx="8350696" cy="655272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Terminologies in propositional algebra:</a:t>
            </a:r>
          </a:p>
          <a:p>
            <a:pPr marL="0" indent="0">
              <a:buNone/>
            </a:pPr>
            <a:r>
              <a:rPr lang="en-IN" dirty="0"/>
              <a:t>Statement: sentence that can be true/false.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Properties of statement:</a:t>
            </a:r>
          </a:p>
          <a:p>
            <a:pPr>
              <a:buFont typeface="Wingdings" pitchFamily="2" charset="2"/>
              <a:buChar char="ü"/>
            </a:pP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Satisfyability</a:t>
            </a:r>
            <a:r>
              <a:rPr lang="en-IN" dirty="0"/>
              <a:t>: a sentence is </a:t>
            </a:r>
            <a:r>
              <a:rPr lang="en-IN" dirty="0" err="1"/>
              <a:t>satisfyable</a:t>
            </a:r>
            <a:r>
              <a:rPr lang="en-IN" dirty="0"/>
              <a:t> if  there is an interpretation for which it is true.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.”we wear woollen cloths”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Contradiction:</a:t>
            </a:r>
            <a:r>
              <a:rPr lang="en-IN" dirty="0"/>
              <a:t> if there is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IN" dirty="0"/>
              <a:t> interpretation for which sentence is true.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. “Japan is capital of India”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Validity: </a:t>
            </a:r>
            <a:r>
              <a:rPr lang="en-IN" dirty="0"/>
              <a:t>a sentence is valid if it is true for every interpretation.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. “Delhi is the capital of India”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17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6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04056"/>
          </a:xfrm>
        </p:spPr>
        <p:txBody>
          <a:bodyPr/>
          <a:lstStyle/>
          <a:p>
            <a:r>
              <a:rPr lang="en-IN" dirty="0"/>
              <a:t>Inference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92696"/>
            <a:ext cx="7772400" cy="5403304"/>
          </a:xfrm>
        </p:spPr>
        <p:txBody>
          <a:bodyPr/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cap="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18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7048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82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59793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19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691276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2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/>
              <a:t>To solve complex problems we need:</a:t>
            </a:r>
          </a:p>
          <a:p>
            <a:pPr marL="971550" lvl="1" indent="-514350">
              <a:buAutoNum type="arabicPeriod"/>
            </a:pPr>
            <a:r>
              <a:rPr lang="en-IN" dirty="0"/>
              <a:t>Large amount of knowledge</a:t>
            </a:r>
          </a:p>
          <a:p>
            <a:pPr marL="971550" lvl="1" indent="-514350">
              <a:buAutoNum type="arabicPeriod"/>
            </a:pPr>
            <a:r>
              <a:rPr lang="en-IN" dirty="0"/>
              <a:t>Mechanism for representation and manipulation of existing knowledge to create new solution.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u="sng" dirty="0">
                <a:solidFill>
                  <a:srgbClr val="FF0000"/>
                </a:solidFill>
              </a:rPr>
              <a:t>Knowledge Representation </a:t>
            </a:r>
          </a:p>
          <a:p>
            <a:pPr lvl="1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IN" dirty="0"/>
              <a:t>:  Things we want to represent. Truth in some relevant world.</a:t>
            </a:r>
          </a:p>
          <a:p>
            <a:pPr lvl="1"/>
            <a:r>
              <a:rPr lang="en-IN" b="1" dirty="0"/>
              <a:t>Representation of facts.</a:t>
            </a:r>
          </a:p>
          <a:p>
            <a:pPr marL="1371600" lvl="3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		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587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0648"/>
            <a:ext cx="7772400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INFERENCE RULES IN PROPOSITIONAL LOGIC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1. Idempotent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˄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2. Commutative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˄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˄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˅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˅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IN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3.Associative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 (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˄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˄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IN" sz="3200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5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784976" cy="66247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 Distributive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IN" sz="32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==&gt;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˄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endParaRPr lang="en-I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5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De-Morgan’s Rule:</a:t>
            </a:r>
            <a:endParaRPr lang="en-IN" sz="3200" dirty="0"/>
          </a:p>
          <a:p>
            <a:pPr marL="0" indent="0" algn="ctr"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0" indent="0" algn="ctr">
              <a:buNone/>
            </a:pP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˄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6. Implication elimination: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0" indent="0" algn="ctr">
              <a:buNone/>
            </a:pP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0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7. Bidirectional Implication elimination:</a:t>
            </a:r>
          </a:p>
          <a:p>
            <a:pPr marL="0" indent="0" algn="ctr"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IN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 (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 )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8. Contrapositive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9. Double Negation rule: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200" dirty="0"/>
              <a:t>10.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Absorption Rule:</a:t>
            </a:r>
          </a:p>
          <a:p>
            <a:pPr marL="0" indent="0" algn="ctr">
              <a:buNone/>
            </a:pPr>
            <a:r>
              <a:rPr lang="en-IN" sz="32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32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kumimoji="0" lang="en-IN" sz="32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</a:p>
          <a:p>
            <a:pPr marL="0" indent="0" algn="ctr">
              <a:buNone/>
            </a:pPr>
            <a:r>
              <a:rPr lang="en-IN" sz="32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sz="32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IN" sz="32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kumimoji="0" lang="en-IN" sz="3200" b="1" i="0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4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11.Fundamental identities: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        [contradiction]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            [Tautology]</a:t>
            </a:r>
          </a:p>
          <a:p>
            <a:pPr marL="0" indent="0" algn="ctr">
              <a:buNone/>
            </a:pPr>
            <a:endParaRPr lang="en-IN" sz="3200" b="1" dirty="0">
              <a:solidFill>
                <a:srgbClr val="A1190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 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he-IL" sz="32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 algn="ctr">
              <a:buNone/>
            </a:pPr>
            <a:endParaRPr lang="en-IN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en-IN" sz="3200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 =&gt; F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 </a:t>
            </a:r>
            <a:r>
              <a:rPr lang="en-IN" sz="3200" b="1" dirty="0">
                <a:solidFill>
                  <a:srgbClr val="A1190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 algn="ctr">
              <a:buNone/>
            </a:pPr>
            <a:endParaRPr lang="en-IN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1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3" y="116632"/>
            <a:ext cx="8856984" cy="648072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12. Modus Ponens: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true and 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Q</a:t>
            </a:r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then we can infer 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 </a:t>
            </a:r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 also true.</a:t>
            </a: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PQ</a:t>
            </a: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__________</a:t>
            </a:r>
          </a:p>
          <a:p>
            <a:pPr marL="0" indent="0" algn="ctr">
              <a:buNone/>
            </a:pPr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Hence,   Q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13. Modus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Tollens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he-I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true and 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Q</a:t>
            </a:r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then we can infer </a:t>
            </a:r>
            <a:r>
              <a:rPr lang="he-I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he-IL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0" indent="0" algn="ctr">
              <a:buNone/>
            </a:pP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PQ</a:t>
            </a: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__________</a:t>
            </a:r>
          </a:p>
          <a:p>
            <a:pPr marL="0" indent="0" algn="ctr">
              <a:buNone/>
            </a:pPr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99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14. Chain rule:</a:t>
            </a:r>
            <a:r>
              <a:rPr lang="he-I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q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qr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then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pr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15. Disjunctive Syllogism: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if </a:t>
            </a:r>
            <a:r>
              <a:rPr lang="he-I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p˅q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can infer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is true.</a:t>
            </a: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16. AND elimination: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Given P and Q  are true then we can deduce P and Q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seperately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                P 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 Q 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 Q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Q</a:t>
            </a:r>
            <a:endParaRPr lang="en-IN" sz="3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25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9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17. AND introduction: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Given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are true then we deduce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I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˄ Q</a:t>
            </a:r>
            <a:endParaRPr lang="en-IN" sz="3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18. OR introduction: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Given P and Q  are true then we can deduce P and Q separately: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P 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endParaRPr lang="en-I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Q 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 </a:t>
            </a:r>
            <a:endParaRPr lang="en-I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1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40"/>
            <a:ext cx="7772400" cy="5907360"/>
          </a:xfrm>
        </p:spPr>
        <p:txBody>
          <a:bodyPr/>
          <a:lstStyle/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“I will get wet if it rains and I go out of the house”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Propositions be: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W :</a:t>
            </a:r>
            <a:r>
              <a:rPr lang="en-IN" dirty="0"/>
              <a:t> “I will get wet “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R :</a:t>
            </a:r>
            <a:r>
              <a:rPr lang="en-IN" dirty="0"/>
              <a:t> “it rains “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S :</a:t>
            </a:r>
            <a:r>
              <a:rPr lang="en-IN" dirty="0"/>
              <a:t>  “I go out of the house”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(S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</a:rPr>
              <a:t> R)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 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17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EC95-5E5C-48AB-97BB-15C5926CF28A}" type="slidenum">
              <a:rPr lang="en-GB">
                <a:solidFill>
                  <a:srgbClr val="000000"/>
                </a:solidFill>
              </a:rPr>
              <a:pPr/>
              <a:t>28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Propositional Logic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Representing simple facts</a:t>
            </a:r>
          </a:p>
          <a:p>
            <a:pPr marL="533400" indent="-533400">
              <a:lnSpc>
                <a:spcPct val="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latin typeface="Tahoma" pitchFamily="34" charset="0"/>
              </a:rPr>
              <a:t>	It is raining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latin typeface="Tahoma" pitchFamily="34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RAINING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It is sunny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SUNNY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It is windy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WINDY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If it is raining, then it is not sunny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RAINING 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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SUNNY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84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/>
          <a:lstStyle/>
          <a:p>
            <a:r>
              <a:rPr lang="en-IN" dirty="0"/>
              <a:t>Normal Forms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Conjunctive normal form (CNF):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e.g.   ( </a:t>
            </a:r>
            <a:r>
              <a:rPr lang="en-IN" dirty="0">
                <a:solidFill>
                  <a:srgbClr val="FF0000"/>
                </a:solidFill>
              </a:rPr>
              <a:t>P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Q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R </a:t>
            </a:r>
            <a:r>
              <a:rPr lang="en-IN" dirty="0"/>
              <a:t>)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/>
              <a:t> (</a:t>
            </a:r>
            <a:r>
              <a:rPr lang="en-IN" dirty="0">
                <a:solidFill>
                  <a:srgbClr val="FF0000"/>
                </a:solidFill>
              </a:rPr>
              <a:t>P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Q </a:t>
            </a:r>
            <a:r>
              <a:rPr lang="en-IN" dirty="0"/>
              <a:t>)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/>
              <a:t> (</a:t>
            </a:r>
            <a:r>
              <a:rPr lang="en-IN" dirty="0">
                <a:solidFill>
                  <a:srgbClr val="FF0000"/>
                </a:solidFill>
              </a:rPr>
              <a:t>P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˅</a:t>
            </a:r>
            <a:r>
              <a:rPr lang="en-IN" dirty="0">
                <a:solidFill>
                  <a:srgbClr val="FF0000"/>
                </a:solidFill>
              </a:rPr>
              <a:t> R </a:t>
            </a:r>
            <a:r>
              <a:rPr lang="en-IN" dirty="0"/>
              <a:t>)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P</a:t>
            </a:r>
          </a:p>
          <a:p>
            <a:pPr marL="0" indent="0" algn="ctr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It is conjunction </a:t>
            </a:r>
            <a:r>
              <a:rPr lang="en-IN" dirty="0"/>
              <a:t>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˄)</a:t>
            </a:r>
            <a:r>
              <a:rPr lang="en-IN" dirty="0">
                <a:solidFill>
                  <a:srgbClr val="FF0000"/>
                </a:solidFill>
              </a:rPr>
              <a:t> of disjunctions </a:t>
            </a:r>
            <a:r>
              <a:rPr lang="en-IN" dirty="0"/>
              <a:t>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˅)</a:t>
            </a: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Where disjunctions are:</a:t>
            </a:r>
          </a:p>
          <a:p>
            <a:pPr marL="457200" indent="-457200">
              <a:buAutoNum type="arabicPeriod"/>
            </a:pPr>
            <a:r>
              <a:rPr lang="en-IN" dirty="0"/>
              <a:t>( </a:t>
            </a:r>
            <a:r>
              <a:rPr lang="en-IN" dirty="0">
                <a:solidFill>
                  <a:srgbClr val="FF0000"/>
                </a:solidFill>
              </a:rPr>
              <a:t>P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Q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R </a:t>
            </a:r>
            <a:r>
              <a:rPr lang="en-IN" dirty="0"/>
              <a:t>) </a:t>
            </a:r>
          </a:p>
          <a:p>
            <a:pPr marL="457200" indent="-457200">
              <a:buAutoNum type="arabicPeriod"/>
            </a:pP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P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olidFill>
                  <a:srgbClr val="FF0000"/>
                </a:solidFill>
              </a:rPr>
              <a:t> Q </a:t>
            </a:r>
            <a:r>
              <a:rPr lang="en-IN" dirty="0"/>
              <a:t>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P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˅</a:t>
            </a:r>
            <a:r>
              <a:rPr lang="en-IN" dirty="0">
                <a:solidFill>
                  <a:srgbClr val="FF0000"/>
                </a:solidFill>
              </a:rPr>
              <a:t> R </a:t>
            </a:r>
            <a:r>
              <a:rPr lang="en-IN" dirty="0">
                <a:solidFill>
                  <a:srgbClr val="000000"/>
                </a:solidFill>
              </a:rPr>
              <a:t>)                       clauses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</a:t>
            </a:r>
            <a:endParaRPr lang="en-IN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457200" indent="-457200" algn="ctr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29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987824" y="3933056"/>
            <a:ext cx="504056" cy="1584176"/>
          </a:xfrm>
          <a:prstGeom prst="rightBrace">
            <a:avLst>
              <a:gd name="adj1" fmla="val 8333"/>
              <a:gd name="adj2" fmla="val 5349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and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52600" y="2667000"/>
            <a:ext cx="1143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 dirty="0">
                <a:latin typeface="Arial Unicode MS" pitchFamily="34" charset="-128"/>
              </a:rPr>
              <a:t>Facts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62400" y="2667000"/>
            <a:ext cx="2133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Internal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Representations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62400" y="4495800"/>
            <a:ext cx="2133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English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Representations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895600" y="2895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95600" y="3200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rot="16200000">
            <a:off x="3810000" y="3962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5400000" flipV="1">
            <a:off x="5181600" y="3962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096000" y="2895600"/>
            <a:ext cx="1143000" cy="304800"/>
          </a:xfrm>
          <a:custGeom>
            <a:avLst/>
            <a:gdLst>
              <a:gd name="T0" fmla="*/ 0 w 720"/>
              <a:gd name="T1" fmla="*/ 0 h 192"/>
              <a:gd name="T2" fmla="*/ 720 w 720"/>
              <a:gd name="T3" fmla="*/ 0 h 192"/>
              <a:gd name="T4" fmla="*/ 720 w 720"/>
              <a:gd name="T5" fmla="*/ 192 h 192"/>
              <a:gd name="T6" fmla="*/ 0 w 720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92">
                <a:moveTo>
                  <a:pt x="0" y="0"/>
                </a:moveTo>
                <a:lnTo>
                  <a:pt x="720" y="0"/>
                </a:lnTo>
                <a:lnTo>
                  <a:pt x="720" y="192"/>
                </a:lnTo>
                <a:lnTo>
                  <a:pt x="0" y="19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24600" y="20574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reasoning programs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English understanding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867400" y="3657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English generation</a:t>
            </a:r>
          </a:p>
        </p:txBody>
      </p:sp>
    </p:spTree>
    <p:extLst>
      <p:ext uri="{BB962C8B-B14F-4D97-AF65-F5344CB8AC3E}">
        <p14:creationId xmlns:p14="http://schemas.microsoft.com/office/powerpoint/2010/main" val="18737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Disjunctive normal form (DNF):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e.g.   </a:t>
            </a:r>
            <a:r>
              <a:rPr lang="en-IN" dirty="0">
                <a:solidFill>
                  <a:srgbClr val="FF0000"/>
                </a:solidFill>
              </a:rPr>
              <a:t>( P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</a:rPr>
              <a:t> Q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</a:rPr>
              <a:t> R 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(P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</a:rPr>
              <a:t> Q 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(P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</a:rPr>
              <a:t> R 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P</a:t>
            </a:r>
          </a:p>
          <a:p>
            <a:pPr marL="0" indent="0" algn="ctr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It is disjunction </a:t>
            </a:r>
            <a:r>
              <a:rPr lang="en-IN" dirty="0"/>
              <a:t>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˅) of </a:t>
            </a:r>
            <a:r>
              <a:rPr lang="en-IN" dirty="0">
                <a:solidFill>
                  <a:srgbClr val="FF0000"/>
                </a:solidFill>
              </a:rPr>
              <a:t>conjunctions 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˄)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5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396536" cy="432048"/>
          </a:xfrm>
        </p:spPr>
        <p:txBody>
          <a:bodyPr/>
          <a:lstStyle/>
          <a:p>
            <a:r>
              <a:rPr lang="en-IN" dirty="0"/>
              <a:t>Procedure to convert a statement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764704"/>
            <a:ext cx="9036496" cy="597666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Eliminate implications and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biconditionals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using formulas: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 P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Q )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 (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Q )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(Q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P)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 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 ˅ Q</a:t>
            </a:r>
          </a:p>
          <a:p>
            <a:pPr marL="0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2. Apply De-Morgan’s Law and reduce NOT symbols so as to bring negations before the atoms. Use: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˅ Q)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 ˄ 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(P ˄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==&gt;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 ך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 ˅ </a:t>
            </a: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3. Use distributive and other laws &amp; equivalent formulas to obtain Normal forms.</a:t>
            </a:r>
          </a:p>
          <a:p>
            <a:pPr marL="0" indent="0" algn="ctr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54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576064"/>
          </a:xfrm>
        </p:spPr>
        <p:txBody>
          <a:bodyPr/>
          <a:lstStyle/>
          <a:p>
            <a:r>
              <a:rPr lang="en-IN" dirty="0"/>
              <a:t>Conversion to CNF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8206680" cy="51872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Q. Convert into CNF :  ( ( P</a:t>
            </a:r>
            <a:r>
              <a:rPr lang="en-IN" dirty="0">
                <a:sym typeface="Wingdings" pitchFamily="2" charset="2"/>
              </a:rPr>
              <a:t>Q )R 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Solution: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1:   ( ( P</a:t>
            </a:r>
            <a:r>
              <a:rPr lang="en-IN" dirty="0">
                <a:sym typeface="Wingdings" pitchFamily="2" charset="2"/>
              </a:rPr>
              <a:t>Q )R )  ==&gt; 	(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 ˅ Q)</a:t>
            </a:r>
            <a:r>
              <a:rPr lang="en-IN" dirty="0">
                <a:sym typeface="Wingdings" pitchFamily="2" charset="2"/>
              </a:rPr>
              <a:t>R)</a:t>
            </a: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		        ==&gt;	</a:t>
            </a:r>
            <a:r>
              <a:rPr lang="he-IL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dirty="0">
                <a:sym typeface="Wingdings" pitchFamily="2" charset="2"/>
              </a:rPr>
              <a:t>(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 ˅ Q) </a:t>
            </a:r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dirty="0">
                <a:solidFill>
                  <a:srgbClr val="CC0000"/>
                </a:solidFill>
                <a:sym typeface="Wingdings" pitchFamily="2" charset="2"/>
              </a:rPr>
              <a:t>R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Step 2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</a:t>
            </a:r>
            <a:r>
              <a:rPr lang="he-I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ך</a:t>
            </a:r>
            <a:r>
              <a:rPr lang="en-IN" b="1" dirty="0">
                <a:sym typeface="Wingdings" pitchFamily="2" charset="2"/>
              </a:rPr>
              <a:t>(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 ˅ Q) ˅ </a:t>
            </a:r>
            <a:r>
              <a:rPr lang="en-IN" dirty="0">
                <a:sym typeface="Wingdings" pitchFamily="2" charset="2"/>
              </a:rPr>
              <a:t>R    ==&gt; 	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(P 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 )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dirty="0">
                <a:sym typeface="Wingdings" pitchFamily="2" charset="2"/>
              </a:rPr>
              <a:t>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3:   </a:t>
            </a:r>
            <a:r>
              <a:rPr lang="en-IN" b="1" dirty="0">
                <a:sym typeface="Wingdings" pitchFamily="2" charset="2"/>
              </a:rPr>
              <a:t>(P 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Q )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 </a:t>
            </a:r>
            <a:r>
              <a:rPr lang="en-IN" dirty="0">
                <a:sym typeface="Wingdings" pitchFamily="2" charset="2"/>
              </a:rPr>
              <a:t>R     ==&gt;      ( P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ym typeface="Wingdings" pitchFamily="2" charset="2"/>
              </a:rPr>
              <a:t> R )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˄</a:t>
            </a:r>
            <a:r>
              <a:rPr lang="en-IN" dirty="0">
                <a:sym typeface="Wingdings" pitchFamily="2" charset="2"/>
              </a:rPr>
              <a:t> (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dirty="0">
                <a:sym typeface="Wingdings" pitchFamily="2" charset="2"/>
              </a:rPr>
              <a:t> Q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ym typeface="Wingdings" pitchFamily="2" charset="2"/>
              </a:rPr>
              <a:t> R )</a:t>
            </a: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				      </a:t>
            </a:r>
          </a:p>
          <a:p>
            <a:pPr marL="0" indent="0">
              <a:buNone/>
            </a:pP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					CNF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6264189" y="4185083"/>
            <a:ext cx="864096" cy="2664298"/>
          </a:xfrm>
          <a:prstGeom prst="leftBrace">
            <a:avLst>
              <a:gd name="adj1" fmla="val 36558"/>
              <a:gd name="adj2" fmla="val 45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2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576064"/>
          </a:xfrm>
        </p:spPr>
        <p:txBody>
          <a:bodyPr/>
          <a:lstStyle/>
          <a:p>
            <a:r>
              <a:rPr lang="en-IN" dirty="0"/>
              <a:t>Resolution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496944" cy="568863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/>
              <a:t>Proof by Refutation / contradiction</a:t>
            </a:r>
            <a:r>
              <a:rPr lang="en-IN" dirty="0"/>
              <a:t>.</a:t>
            </a:r>
          </a:p>
          <a:p>
            <a:r>
              <a:rPr lang="en-IN" dirty="0"/>
              <a:t>Used for theorem proving / rule of inference.</a:t>
            </a:r>
          </a:p>
          <a:p>
            <a:endParaRPr lang="en-IN" dirty="0"/>
          </a:p>
          <a:p>
            <a:r>
              <a:rPr lang="en-IN" b="1" u="sng" dirty="0"/>
              <a:t>Method:</a:t>
            </a:r>
            <a:r>
              <a:rPr lang="en-IN" dirty="0"/>
              <a:t> Say we have to prove proposition A</a:t>
            </a:r>
          </a:p>
          <a:p>
            <a:r>
              <a:rPr lang="en-IN" dirty="0"/>
              <a:t>Assume A to be false i.e.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/>
              <a:t>A</a:t>
            </a:r>
          </a:p>
          <a:p>
            <a:r>
              <a:rPr lang="en-IN" dirty="0"/>
              <a:t>Continue solving the algorithm starting  from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/>
              <a:t>A</a:t>
            </a:r>
          </a:p>
          <a:p>
            <a:r>
              <a:rPr lang="en-IN" dirty="0"/>
              <a:t>If you get a contradiction (F) at the end it means your initial assumption i.e.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/>
              <a:t>A is false and hence  proposition </a:t>
            </a:r>
            <a:r>
              <a:rPr lang="en-IN" b="1" u="sng" dirty="0"/>
              <a:t>A must be true.</a:t>
            </a:r>
          </a:p>
          <a:p>
            <a:endParaRPr lang="en-IN" dirty="0"/>
          </a:p>
          <a:p>
            <a:r>
              <a:rPr lang="en-IN" b="1" dirty="0"/>
              <a:t>Clause</a:t>
            </a:r>
            <a:r>
              <a:rPr lang="en-IN" dirty="0"/>
              <a:t>: disjunction of literals is called clause.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2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/>
              <a:t>How it works?</a:t>
            </a:r>
          </a:p>
          <a:p>
            <a:r>
              <a:rPr lang="en-IN" dirty="0"/>
              <a:t>E.g. “ If it is Hot then it is Humid. If it is humid then it will rain. It is hot.”   prove that “ it will rain.”</a:t>
            </a:r>
          </a:p>
          <a:p>
            <a:endParaRPr lang="en-IN" dirty="0"/>
          </a:p>
          <a:p>
            <a:r>
              <a:rPr lang="en-IN" dirty="0"/>
              <a:t>Solution: </a:t>
            </a:r>
          </a:p>
          <a:p>
            <a:r>
              <a:rPr lang="en-IN" dirty="0"/>
              <a:t>Let us denote these statements with propositions H,O and R:</a:t>
            </a:r>
          </a:p>
          <a:p>
            <a:pPr lvl="1"/>
            <a:r>
              <a:rPr lang="en-IN" dirty="0"/>
              <a:t>H: “ It is humid”.</a:t>
            </a:r>
          </a:p>
          <a:p>
            <a:pPr lvl="1"/>
            <a:r>
              <a:rPr lang="en-IN" dirty="0"/>
              <a:t>O: “ It is Hot”.     And  R: “It will rain”.</a:t>
            </a:r>
          </a:p>
          <a:p>
            <a:pPr lvl="1"/>
            <a:endParaRPr lang="en-IN" dirty="0"/>
          </a:p>
          <a:p>
            <a:r>
              <a:rPr lang="en-IN" dirty="0"/>
              <a:t>Formulas corresponding to the sentences are:</a:t>
            </a:r>
          </a:p>
          <a:p>
            <a:r>
              <a:rPr lang="en-IN" dirty="0"/>
              <a:t>1. “if it is hot then it is humid”       [ O</a:t>
            </a:r>
            <a:r>
              <a:rPr lang="en-IN" dirty="0">
                <a:sym typeface="Wingdings" pitchFamily="2" charset="2"/>
              </a:rPr>
              <a:t>H]  ==&gt;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>
                <a:sym typeface="Wingdings" pitchFamily="2" charset="2"/>
              </a:rPr>
              <a:t>O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ym typeface="Wingdings" pitchFamily="2" charset="2"/>
              </a:rPr>
              <a:t> H</a:t>
            </a:r>
            <a:endParaRPr lang="en-IN" dirty="0"/>
          </a:p>
          <a:p>
            <a:pPr marL="400050"/>
            <a:r>
              <a:rPr lang="en-IN" dirty="0"/>
              <a:t>2. “If it is humid then it will rain”.  [ H</a:t>
            </a:r>
            <a:r>
              <a:rPr lang="en-IN" dirty="0">
                <a:sym typeface="Wingdings" pitchFamily="2" charset="2"/>
              </a:rPr>
              <a:t>R]  ==&gt;  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>
                <a:sym typeface="Wingdings" pitchFamily="2" charset="2"/>
              </a:rPr>
              <a:t>H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ym typeface="Wingdings" pitchFamily="2" charset="2"/>
              </a:rPr>
              <a:t> R</a:t>
            </a:r>
          </a:p>
          <a:p>
            <a:pPr marL="400050"/>
            <a:r>
              <a:rPr lang="en-IN" dirty="0">
                <a:sym typeface="Wingdings" pitchFamily="2" charset="2"/>
              </a:rPr>
              <a:t>3. “ It is Hot”			   [ O ]         ==&gt;    O</a:t>
            </a:r>
            <a:endParaRPr lang="en-IN" dirty="0"/>
          </a:p>
          <a:p>
            <a:pPr marL="400050"/>
            <a:r>
              <a:rPr lang="en-IN" dirty="0">
                <a:sym typeface="Wingdings" pitchFamily="2" charset="2"/>
              </a:rPr>
              <a:t>  </a:t>
            </a:r>
          </a:p>
          <a:p>
            <a:pPr marL="400050"/>
            <a:r>
              <a:rPr lang="en-IN" dirty="0">
                <a:sym typeface="Wingdings" pitchFamily="2" charset="2"/>
              </a:rPr>
              <a:t>To prove:  R.</a:t>
            </a:r>
          </a:p>
          <a:p>
            <a:pPr marL="40005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r>
              <a:rPr lang="en-IN" dirty="0"/>
              <a:t>Let us assume “it will NOT rain”     [</a:t>
            </a:r>
            <a:r>
              <a:rPr lang="he-IL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endParaRPr lang="en-IN" dirty="0"/>
          </a:p>
          <a:p>
            <a:r>
              <a:rPr lang="en-IN" dirty="0"/>
              <a:t>[</a:t>
            </a:r>
            <a:r>
              <a:rPr lang="he-IL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]                 [</a:t>
            </a:r>
            <a:r>
              <a:rPr lang="he-IL" b="1" dirty="0"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dirty="0">
                <a:sym typeface="Wingdings" pitchFamily="2" charset="2"/>
              </a:rPr>
              <a:t>H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dirty="0">
                <a:sym typeface="Wingdings" pitchFamily="2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IN" dirty="0">
                <a:sym typeface="Wingdings" pitchFamily="2" charset="2"/>
              </a:rPr>
              <a:t>]          </a:t>
            </a:r>
          </a:p>
          <a:p>
            <a:endParaRPr lang="en-IN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marL="1371600" lvl="3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1371600" lvl="3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he-IL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2400" dirty="0">
                <a:solidFill>
                  <a:srgbClr val="00B050"/>
                </a:solidFill>
                <a:sym typeface="Wingdings" pitchFamily="2" charset="2"/>
              </a:rPr>
              <a:t>H</a:t>
            </a:r>
            <a:r>
              <a:rPr lang="en-IN" sz="2400" dirty="0">
                <a:sym typeface="Wingdings" pitchFamily="2" charset="2"/>
              </a:rPr>
              <a:t>                  [</a:t>
            </a:r>
            <a:r>
              <a:rPr lang="he-IL" sz="2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ך </a:t>
            </a:r>
            <a:r>
              <a:rPr lang="en-IN" sz="2400" dirty="0">
                <a:sym typeface="Wingdings" pitchFamily="2" charset="2"/>
              </a:rPr>
              <a:t>O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˅</a:t>
            </a:r>
            <a:r>
              <a:rPr lang="en-IN" sz="2400" dirty="0">
                <a:sym typeface="Wingdings" pitchFamily="2" charset="2"/>
              </a:rPr>
              <a:t> </a:t>
            </a:r>
            <a:r>
              <a:rPr lang="en-IN" sz="2400" dirty="0">
                <a:solidFill>
                  <a:srgbClr val="00B050"/>
                </a:solidFill>
                <a:sym typeface="Wingdings" pitchFamily="2" charset="2"/>
              </a:rPr>
              <a:t>H</a:t>
            </a:r>
            <a:r>
              <a:rPr lang="en-IN" sz="2400" dirty="0">
                <a:sym typeface="Wingdings" pitchFamily="2" charset="2"/>
              </a:rPr>
              <a:t>]</a:t>
            </a:r>
            <a:endParaRPr lang="en-IN" sz="2400" dirty="0"/>
          </a:p>
          <a:p>
            <a:pPr marL="1371600" lvl="3" indent="0">
              <a:buNone/>
            </a:pPr>
            <a:endParaRPr lang="en-IN" sz="2400" dirty="0"/>
          </a:p>
          <a:p>
            <a:pPr marL="1371600" lvl="3" indent="0">
              <a:buNone/>
            </a:pPr>
            <a:endParaRPr lang="en-IN" sz="2400" dirty="0"/>
          </a:p>
          <a:p>
            <a:pPr marL="1371600" lvl="3" indent="0">
              <a:buNone/>
            </a:pPr>
            <a:endParaRPr lang="en-IN" sz="2400" dirty="0"/>
          </a:p>
          <a:p>
            <a:pPr marL="1371600" lvl="3" indent="0">
              <a:buNone/>
            </a:pPr>
            <a:r>
              <a:rPr lang="en-IN" sz="2400" dirty="0"/>
              <a:t>		</a:t>
            </a:r>
            <a:r>
              <a:rPr lang="he-IL" sz="2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ך </a:t>
            </a:r>
            <a:r>
              <a:rPr lang="en-IN" sz="2400" dirty="0">
                <a:sym typeface="Wingdings" pitchFamily="2" charset="2"/>
              </a:rPr>
              <a:t>O 		  O</a:t>
            </a:r>
          </a:p>
          <a:p>
            <a:pPr marL="1371600" lvl="3" indent="0">
              <a:buNone/>
            </a:pPr>
            <a:endParaRPr lang="en-IN" sz="2400" dirty="0">
              <a:sym typeface="Wingdings" pitchFamily="2" charset="2"/>
            </a:endParaRPr>
          </a:p>
          <a:p>
            <a:pPr marL="1371600" lvl="3" indent="0">
              <a:buNone/>
            </a:pPr>
            <a:endParaRPr lang="en-IN" sz="2400" dirty="0">
              <a:sym typeface="Wingdings" pitchFamily="2" charset="2"/>
            </a:endParaRPr>
          </a:p>
          <a:p>
            <a:pPr marL="1371600" lvl="3" indent="0">
              <a:buNone/>
            </a:pPr>
            <a:r>
              <a:rPr lang="en-IN" sz="2400" dirty="0">
                <a:sym typeface="Wingdings" pitchFamily="2" charset="2"/>
              </a:rPr>
              <a:t>			    </a:t>
            </a:r>
            <a:r>
              <a:rPr lang="en-I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   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[EMPTY CLAUSE / CONTRADICTION ]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35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1484784"/>
            <a:ext cx="115212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23728" y="1340768"/>
            <a:ext cx="108012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43122" y="3008815"/>
            <a:ext cx="108012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8171" y="3140968"/>
            <a:ext cx="115212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3122" y="4725144"/>
            <a:ext cx="82482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23242" y="4725144"/>
            <a:ext cx="60879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6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r>
              <a:rPr lang="en-IN" dirty="0"/>
              <a:t>Since an empty clause ( E ) has been deduced we say that our assumption is wrong and hence we have proved:</a:t>
            </a:r>
          </a:p>
          <a:p>
            <a:pPr marL="114300" indent="0" algn="ctr">
              <a:buNone/>
            </a:pPr>
            <a:r>
              <a:rPr lang="en-IN" dirty="0"/>
              <a:t>“It will rain”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Using Prepositional Logic:</a:t>
            </a:r>
          </a:p>
          <a:p>
            <a:pPr marL="114300" indent="0">
              <a:buNone/>
            </a:pPr>
            <a:endParaRPr lang="en-IN" sz="2800" b="1" dirty="0">
              <a:solidFill>
                <a:srgbClr val="FF0000"/>
              </a:solidFill>
            </a:endParaRP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  <a:tabLst>
                <a:tab pos="622300" algn="l"/>
              </a:tabLst>
            </a:pPr>
            <a:r>
              <a:rPr lang="en-GB" sz="2400" dirty="0">
                <a:latin typeface="Tahoma" pitchFamily="34" charset="0"/>
              </a:rPr>
              <a:t>Theorem proving is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decidable </a:t>
            </a:r>
            <a:r>
              <a:rPr lang="en-GB" sz="2400" dirty="0">
                <a:solidFill>
                  <a:srgbClr val="FF0000"/>
                </a:solidFill>
                <a:latin typeface="Tahoma" pitchFamily="34" charset="0"/>
              </a:rPr>
              <a:t>BUT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622300" algn="l"/>
              </a:tabLst>
            </a:pPr>
            <a:endParaRPr lang="en-GB" dirty="0">
              <a:solidFill>
                <a:srgbClr val="0000FF"/>
              </a:solidFill>
              <a:latin typeface="Tahoma" pitchFamily="34" charset="0"/>
            </a:endParaRP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  <a:tabLst>
                <a:tab pos="622300" algn="l"/>
              </a:tabLst>
            </a:pPr>
            <a:r>
              <a:rPr lang="en-GB" sz="2400" dirty="0">
                <a:latin typeface="Tahoma" pitchFamily="34" charset="0"/>
              </a:rPr>
              <a:t> It Cannot represent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objects</a:t>
            </a:r>
            <a:r>
              <a:rPr lang="en-GB" sz="2400" dirty="0">
                <a:latin typeface="Tahoma" pitchFamily="34" charset="0"/>
              </a:rPr>
              <a:t> and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quantification. </a:t>
            </a: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  <a:tabLst>
                <a:tab pos="622300" algn="l"/>
              </a:tabLst>
            </a:pPr>
            <a:endParaRPr lang="en-GB" sz="2400" dirty="0">
              <a:solidFill>
                <a:srgbClr val="0000FF"/>
              </a:solidFill>
              <a:latin typeface="Tahoma" pitchFamily="34" charset="0"/>
            </a:endParaRP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  <a:tabLst>
                <a:tab pos="622300" algn="l"/>
              </a:tabLst>
            </a:pPr>
            <a:endParaRPr lang="en-GB" sz="2400" dirty="0">
              <a:solidFill>
                <a:srgbClr val="0000FF"/>
              </a:solidFill>
              <a:latin typeface="Tahoma" pitchFamily="34" charset="0"/>
            </a:endParaRP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  <a:tabLst>
                <a:tab pos="622300" algn="l"/>
              </a:tabLst>
            </a:pPr>
            <a:r>
              <a:rPr lang="en-GB" sz="2400" dirty="0">
                <a:latin typeface="Tahoma" pitchFamily="34" charset="0"/>
              </a:rPr>
              <a:t>Hence we go for PREDICATE LOGIC</a:t>
            </a:r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12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400" dirty="0">
                <a:latin typeface="Tahoma" pitchFamily="34" charset="0"/>
              </a:rPr>
              <a:t>Can represent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objects</a:t>
            </a:r>
            <a:r>
              <a:rPr lang="en-GB" sz="2400" dirty="0">
                <a:latin typeface="Tahoma" pitchFamily="34" charset="0"/>
              </a:rPr>
              <a:t> and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quantification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179388" lvl="1" indent="354013"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400" dirty="0">
                <a:latin typeface="Tahoma" pitchFamily="34" charset="0"/>
              </a:rPr>
              <a:t>Theorem proving is </a:t>
            </a:r>
            <a:r>
              <a:rPr lang="en-GB" sz="2400" dirty="0">
                <a:solidFill>
                  <a:srgbClr val="0000FF"/>
                </a:solidFill>
                <a:latin typeface="Tahoma" pitchFamily="34" charset="0"/>
              </a:rPr>
              <a:t>semi-decidable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32"/>
            <a:ext cx="8278688" cy="6552728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Representing simple facts (Preposition)</a:t>
            </a:r>
          </a:p>
          <a:p>
            <a:pPr marL="533400" indent="-533400">
              <a:lnSpc>
                <a:spcPct val="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	“SOCRATES IS A MAN”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SOCRATESMAN		---------1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dirty="0">
                <a:latin typeface="Tahoma" pitchFamily="34" charset="0"/>
              </a:rPr>
              <a:t>“PLATO IS A MAN”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	PLATOMAN		---------2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	</a:t>
            </a: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Fails to capture relationship between Socrates and man.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We do not get any information about the objects involved 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Ex: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latin typeface="Tahoma" pitchFamily="34" charset="0"/>
              </a:rPr>
              <a:t>      if asked a question : “who is a man?”  we cannot get answer.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FF0000"/>
                </a:solidFill>
              </a:rPr>
              <a:t>Using Predicate Logic </a:t>
            </a:r>
            <a:r>
              <a:rPr lang="en-GB" dirty="0"/>
              <a:t>however we can represent above facts as:      Man(</a:t>
            </a:r>
            <a:r>
              <a:rPr lang="en-GB" dirty="0" err="1"/>
              <a:t>Socretes</a:t>
            </a:r>
            <a:r>
              <a:rPr lang="en-GB" dirty="0"/>
              <a:t>)     and     Man(Plato)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38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3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576-A664-4020-964C-F220B1B71C8C}" type="slidenum">
              <a:rPr lang="en-GB">
                <a:solidFill>
                  <a:srgbClr val="000000"/>
                </a:solidFill>
              </a:rPr>
              <a:pPr/>
              <a:t>39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/>
              <a:t>Marcus was a man.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ym typeface="Symbol" pitchFamily="18" charset="2"/>
              </a:rPr>
              <a:t>	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man(Marcus)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1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2209800"/>
            <a:ext cx="1143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Initial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facts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495800"/>
            <a:ext cx="2133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Internal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representations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of initial facts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743200" y="25908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16200000">
            <a:off x="6172200" y="3733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5400000" flipV="1">
            <a:off x="1447800" y="3733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24200" y="2133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desired real reasoning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362200" y="32004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forward representation mapping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324600" y="2209800"/>
            <a:ext cx="1143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Final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facts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10200" y="4495800"/>
            <a:ext cx="2133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Internal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representations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of final facts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029200" y="32004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backward representation mapping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operation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833065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B08-6AE7-47C2-AF17-49C7EF956627}" type="slidenum">
              <a:rPr lang="en-GB">
                <a:solidFill>
                  <a:srgbClr val="000000"/>
                </a:solidFill>
              </a:rPr>
              <a:pPr/>
              <a:t>40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2.</a:t>
            </a: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Pompeian(Marcus)</a:t>
            </a:r>
            <a:endParaRPr lang="en-GB" sz="2000">
              <a:solidFill>
                <a:srgbClr val="0000FF"/>
              </a:solidFill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3855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40"/>
            <a:ext cx="7772400" cy="5907360"/>
          </a:xfrm>
        </p:spPr>
        <p:txBody>
          <a:bodyPr/>
          <a:lstStyle/>
          <a:p>
            <a:r>
              <a:rPr lang="en-IN" dirty="0"/>
              <a:t>Quantifiers:</a:t>
            </a:r>
          </a:p>
          <a:p>
            <a:r>
              <a:rPr lang="en-IN" dirty="0"/>
              <a:t>2 types:-</a:t>
            </a:r>
          </a:p>
          <a:p>
            <a:endParaRPr lang="en-IN" dirty="0"/>
          </a:p>
          <a:p>
            <a:r>
              <a:rPr lang="en-IN" u="sng" dirty="0"/>
              <a:t>Universal quantifier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)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x: means “for all” x</a:t>
            </a:r>
          </a:p>
          <a:p>
            <a:r>
              <a:rPr lang="en-GB" dirty="0">
                <a:sym typeface="Symbol" pitchFamily="18" charset="2"/>
              </a:rPr>
              <a:t>It is used to represent phrase “ for all”.</a:t>
            </a:r>
          </a:p>
          <a:p>
            <a:r>
              <a:rPr lang="en-GB" dirty="0">
                <a:sym typeface="Symbol" pitchFamily="18" charset="2"/>
              </a:rPr>
              <a:t>It says that something is true for all possible values of a variable.</a:t>
            </a:r>
          </a:p>
          <a:p>
            <a:endParaRPr lang="en-GB" dirty="0"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Ex. “ John loves everyone”</a:t>
            </a:r>
          </a:p>
          <a:p>
            <a:r>
              <a:rPr lang="en-GB" dirty="0">
                <a:sym typeface="Symbol" pitchFamily="18" charset="2"/>
              </a:rPr>
              <a:t>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84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40"/>
            <a:ext cx="7772400" cy="5907360"/>
          </a:xfrm>
        </p:spPr>
        <p:txBody>
          <a:bodyPr/>
          <a:lstStyle/>
          <a:p>
            <a:r>
              <a:rPr lang="en-IN" dirty="0"/>
              <a:t>Quantifiers:</a:t>
            </a:r>
          </a:p>
          <a:p>
            <a:r>
              <a:rPr lang="en-IN" dirty="0"/>
              <a:t>2 types:-</a:t>
            </a:r>
          </a:p>
          <a:p>
            <a:endParaRPr lang="en-IN" dirty="0"/>
          </a:p>
          <a:p>
            <a:r>
              <a:rPr lang="en-IN" u="sng" dirty="0"/>
              <a:t>Universal quantifier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)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x: means “for all” x</a:t>
            </a:r>
          </a:p>
          <a:p>
            <a:r>
              <a:rPr lang="en-GB" dirty="0">
                <a:sym typeface="Symbol" pitchFamily="18" charset="2"/>
              </a:rPr>
              <a:t>It is used to represent phrase “ for all”.</a:t>
            </a:r>
          </a:p>
          <a:p>
            <a:r>
              <a:rPr lang="en-GB" dirty="0">
                <a:sym typeface="Symbol" pitchFamily="18" charset="2"/>
              </a:rPr>
              <a:t>It says that something is true for all possible values of a variable.</a:t>
            </a:r>
          </a:p>
          <a:p>
            <a:endParaRPr lang="en-GB" dirty="0"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Ex. “ John loves everyone”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 </a:t>
            </a:r>
            <a:r>
              <a:rPr lang="en-GB" b="1" dirty="0">
                <a:solidFill>
                  <a:srgbClr val="C00000"/>
                </a:solidFill>
                <a:sym typeface="Symbol" pitchFamily="18" charset="2"/>
              </a:rPr>
              <a:t>x: loves(John , x)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5907360"/>
          </a:xfrm>
        </p:spPr>
        <p:txBody>
          <a:bodyPr/>
          <a:lstStyle/>
          <a:p>
            <a:r>
              <a:rPr lang="en-IN" u="sng" dirty="0"/>
              <a:t>Existential quantifier </a:t>
            </a:r>
            <a:r>
              <a:rPr lang="en-IN" b="1" u="sng" dirty="0"/>
              <a:t>( </a:t>
            </a:r>
            <a:r>
              <a:rPr lang="en-GB" b="1" u="sng" dirty="0">
                <a:sym typeface="Symbol" pitchFamily="18" charset="2"/>
              </a:rPr>
              <a:t> )</a:t>
            </a:r>
            <a:r>
              <a:rPr lang="en-IN" b="1" u="sng" dirty="0"/>
              <a:t>:</a:t>
            </a:r>
          </a:p>
          <a:p>
            <a:endParaRPr lang="en-IN" dirty="0"/>
          </a:p>
          <a:p>
            <a:r>
              <a:rPr lang="en-IN" dirty="0"/>
              <a:t>Used to represent the fact  “ there exists some” </a:t>
            </a:r>
          </a:p>
          <a:p>
            <a:r>
              <a:rPr lang="en-IN" dirty="0"/>
              <a:t>Ex:</a:t>
            </a:r>
          </a:p>
          <a:p>
            <a:r>
              <a:rPr lang="en-IN" dirty="0"/>
              <a:t>“some people like reading and hence they gain good knowledge”</a:t>
            </a:r>
          </a:p>
          <a:p>
            <a:endParaRPr lang="en-IN" dirty="0"/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 x: { 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[person(x)   like (x , reading)] </a:t>
            </a:r>
            <a:r>
              <a:rPr lang="en-GB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GB" dirty="0">
                <a:sym typeface="Wingdings" pitchFamily="2" charset="2"/>
              </a:rPr>
              <a:t>gain(x, knowledge)</a:t>
            </a:r>
            <a:r>
              <a:rPr lang="en-GB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}</a:t>
            </a:r>
          </a:p>
          <a:p>
            <a:pPr>
              <a:buFont typeface="Symbol"/>
              <a:buChar char="$"/>
            </a:pP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“lord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Haggins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a crown on his head”</a:t>
            </a:r>
          </a:p>
          <a:p>
            <a:pPr>
              <a:buFont typeface="Arial" pitchFamily="34" charset="0"/>
              <a:buChar char="•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 x: crown(x) 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onhead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(x 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Haggins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288032"/>
          </a:xfrm>
        </p:spPr>
        <p:txBody>
          <a:bodyPr/>
          <a:lstStyle/>
          <a:p>
            <a:r>
              <a:rPr lang="en-IN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r>
              <a:rPr lang="en-IN" dirty="0"/>
              <a:t> We can use both 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and  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en-IN" dirty="0"/>
              <a:t> </a:t>
            </a:r>
            <a:r>
              <a:rPr lang="en-IN" dirty="0" err="1"/>
              <a:t>seperately</a:t>
            </a:r>
            <a:endParaRPr lang="en-IN" dirty="0"/>
          </a:p>
          <a:p>
            <a:endParaRPr lang="en-IN" dirty="0"/>
          </a:p>
          <a:p>
            <a:r>
              <a:rPr lang="en-IN" dirty="0"/>
              <a:t>Ex:   “ everybody  loves  somebody ”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x: y:  loves ( x , y)</a:t>
            </a:r>
          </a:p>
          <a:p>
            <a:pPr marL="0" indent="0" algn="ctr">
              <a:buNone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indent="0" algn="ctr">
              <a:buNone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r>
              <a:rPr lang="en-GB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Connection between  and   </a:t>
            </a:r>
            <a:endParaRPr lang="en-IN" b="1" u="sng" dirty="0"/>
          </a:p>
          <a:p>
            <a:r>
              <a:rPr lang="en-IN" dirty="0"/>
              <a:t>“ everyone dislikes garlic”</a:t>
            </a:r>
          </a:p>
          <a:p>
            <a:pPr algn="ctr">
              <a:buFont typeface="Symbol"/>
              <a:buChar char="&quot;"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x:   like ( x , garlic )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This can be also said as: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“there does not exists someone who likes garlic”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x: like (x, garlic)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44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/>
          <a:lstStyle/>
          <a:p>
            <a:endParaRPr lang="en-IN" dirty="0"/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dirty="0"/>
              <a:t>3. All Romans were either loyal to Caesar or hated him.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C3300"/>
                </a:solidFill>
              </a:rPr>
              <a:t>	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FF9900"/>
                </a:solidFill>
              </a:rPr>
              <a:t>	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</a:t>
            </a:r>
            <a:r>
              <a:rPr lang="en-GB" dirty="0">
                <a:solidFill>
                  <a:srgbClr val="0000FF"/>
                </a:solidFill>
              </a:rPr>
              <a:t>Roman(x)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dirty="0">
                <a:solidFill>
                  <a:srgbClr val="0000FF"/>
                </a:solidFill>
              </a:rPr>
              <a:t>loyalto (x, Caesar)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GB" dirty="0">
                <a:solidFill>
                  <a:srgbClr val="0000FF"/>
                </a:solidFill>
              </a:rPr>
              <a:t>hate(x, Caesar)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IN" dirty="0"/>
              <a:t>4. </a:t>
            </a:r>
            <a:r>
              <a:rPr lang="en-GB" dirty="0"/>
              <a:t>Every one is loyal to someone.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	x: y: 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(x, y)		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y: x: </a:t>
            </a:r>
            <a:r>
              <a:rPr lang="en-GB" dirty="0" err="1">
                <a:solidFill>
                  <a:srgbClr val="CC3300"/>
                </a:solidFill>
                <a:sym typeface="Symbol" pitchFamily="18" charset="2"/>
              </a:rPr>
              <a:t>loyalto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(x, y)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dirty="0"/>
              <a:t>5. People </a:t>
            </a:r>
            <a:r>
              <a:rPr lang="en-GB" dirty="0">
                <a:solidFill>
                  <a:srgbClr val="CC3300"/>
                </a:solidFill>
              </a:rPr>
              <a:t>only </a:t>
            </a:r>
            <a:r>
              <a:rPr lang="en-GB" dirty="0"/>
              <a:t>try to assassinate rulers they are not loyal to.</a:t>
            </a:r>
            <a:endParaRPr lang="en-GB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	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y: person(x)  ruler(y)  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(x, y) 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		          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(x, y)</a:t>
            </a:r>
            <a:endParaRPr lang="en-GB" dirty="0"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45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5FA2-8CE2-49DB-8D69-C57AFEA2A89A}" type="slidenum">
              <a:rPr lang="en-GB">
                <a:solidFill>
                  <a:srgbClr val="000000"/>
                </a:solidFill>
              </a:rPr>
              <a:pPr/>
              <a:t>46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496944" cy="613596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8"/>
            </a:pPr>
            <a:endParaRPr lang="en-GB" sz="2000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>
                <a:sym typeface="Symbol" pitchFamily="18" charset="2"/>
              </a:rPr>
              <a:t>6. “All </a:t>
            </a:r>
            <a:r>
              <a:rPr lang="en-GB" sz="2000" dirty="0" err="1">
                <a:sym typeface="Symbol" pitchFamily="18" charset="2"/>
              </a:rPr>
              <a:t>Pompeians</a:t>
            </a:r>
            <a:r>
              <a:rPr lang="en-GB" sz="2000" dirty="0">
                <a:sym typeface="Symbol" pitchFamily="18" charset="2"/>
              </a:rPr>
              <a:t> were Romans”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x: Pompeian</a:t>
            </a:r>
            <a:r>
              <a:rPr lang="en-GB" sz="2000" dirty="0">
                <a:solidFill>
                  <a:srgbClr val="0000FF"/>
                </a:solidFill>
              </a:rPr>
              <a:t>(x)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 Roman</a:t>
            </a:r>
            <a:r>
              <a:rPr lang="en-GB" sz="2000" dirty="0">
                <a:solidFill>
                  <a:srgbClr val="0000FF"/>
                </a:solidFill>
              </a:rPr>
              <a:t>(x)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8"/>
            </a:pP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8"/>
            </a:pPr>
            <a:r>
              <a:rPr lang="en-GB" sz="2000" dirty="0">
                <a:sym typeface="Symbol" pitchFamily="18" charset="2"/>
              </a:rPr>
              <a:t>Marcus tried to assassinate Caesar.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  <a:r>
              <a:rPr lang="en-GB" sz="2000" dirty="0" err="1">
                <a:solidFill>
                  <a:srgbClr val="0000FF"/>
                </a:solidFill>
              </a:rPr>
              <a:t>tryassassinate</a:t>
            </a:r>
            <a:r>
              <a:rPr lang="en-GB" sz="2000" dirty="0">
                <a:solidFill>
                  <a:srgbClr val="0000FF"/>
                </a:solidFill>
              </a:rPr>
              <a:t>(Marcus, Caesar)</a:t>
            </a:r>
          </a:p>
        </p:txBody>
      </p:sp>
    </p:spTree>
    <p:extLst>
      <p:ext uri="{BB962C8B-B14F-4D97-AF65-F5344CB8AC3E}">
        <p14:creationId xmlns:p14="http://schemas.microsoft.com/office/powerpoint/2010/main" val="3778444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504056"/>
          </a:xfrm>
        </p:spPr>
        <p:txBody>
          <a:bodyPr/>
          <a:lstStyle/>
          <a:p>
            <a:r>
              <a:rPr lang="en-IN" dirty="0"/>
              <a:t>Some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/>
          <a:lstStyle/>
          <a:p>
            <a:r>
              <a:rPr lang="en-IN" dirty="0"/>
              <a:t>“all indoor games are easy”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indoor_game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( x) </a:t>
            </a:r>
            <a:r>
              <a:rPr lang="en-GB" dirty="0">
                <a:solidFill>
                  <a:srgbClr val="0000FF"/>
                </a:solidFill>
                <a:sym typeface="Wingdings" pitchFamily="2" charset="2"/>
              </a:rPr>
              <a:t> easy(x)</a:t>
            </a:r>
          </a:p>
          <a:p>
            <a:pPr marL="0" indent="0" algn="ctr">
              <a:buNone/>
            </a:pPr>
            <a:endParaRPr lang="en-GB" dirty="0">
              <a:solidFill>
                <a:srgbClr val="0000FF"/>
              </a:solidFill>
              <a:sym typeface="Wingdings" pitchFamily="2" charset="2"/>
            </a:endParaRPr>
          </a:p>
          <a:p>
            <a:pPr marL="0" indent="0" algn="ctr">
              <a:buNone/>
            </a:pPr>
            <a:endParaRPr lang="en-GB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“Rajiv likes only cricket”</a:t>
            </a:r>
          </a:p>
          <a:p>
            <a:pPr marL="0" indent="0" algn="ctr">
              <a:buNone/>
            </a:pPr>
            <a:r>
              <a:rPr lang="en-GB" dirty="0">
                <a:sym typeface="Wingdings" pitchFamily="2" charset="2"/>
              </a:rPr>
              <a:t>Like(Rajiv, Cricket)</a:t>
            </a:r>
          </a:p>
          <a:p>
            <a:pPr marL="0" indent="0" algn="ctr">
              <a:buNone/>
            </a:pPr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“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Any person </a:t>
            </a:r>
            <a:r>
              <a:rPr lang="en-GB" dirty="0">
                <a:sym typeface="Wingdings" pitchFamily="2" charset="2"/>
              </a:rPr>
              <a:t>who is respected by 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every person </a:t>
            </a:r>
            <a:r>
              <a:rPr lang="en-GB" dirty="0">
                <a:sym typeface="Wingdings" pitchFamily="2" charset="2"/>
              </a:rPr>
              <a:t>is a king”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x: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y: { </a:t>
            </a:r>
            <a:r>
              <a:rPr lang="en-GB" dirty="0">
                <a:sym typeface="Symbol" pitchFamily="18" charset="2"/>
              </a:rPr>
              <a:t>person(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GB" dirty="0">
                <a:sym typeface="Symbol" pitchFamily="18" charset="2"/>
              </a:rPr>
              <a:t>)  person(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GB" dirty="0">
                <a:sym typeface="Symbol" pitchFamily="18" charset="2"/>
              </a:rPr>
              <a:t>)  respects (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y</a:t>
            </a:r>
            <a:r>
              <a:rPr lang="en-GB" dirty="0">
                <a:sym typeface="Symbol" pitchFamily="18" charset="2"/>
              </a:rPr>
              <a:t> ,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GB" dirty="0">
                <a:sym typeface="Symbol" pitchFamily="18" charset="2"/>
              </a:rPr>
              <a:t>)</a:t>
            </a:r>
            <a:r>
              <a:rPr lang="en-GB" dirty="0">
                <a:sym typeface="Wingdings" pitchFamily="2" charset="2"/>
              </a:rPr>
              <a:t> king(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x</a:t>
            </a:r>
            <a:r>
              <a:rPr lang="en-GB" dirty="0">
                <a:sym typeface="Wingdings" pitchFamily="2" charset="2"/>
              </a:rPr>
              <a:t>)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r>
              <a:rPr lang="en-IN" dirty="0"/>
              <a:t>“god helps those who helps themselves”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helps( god,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helps(x , x)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0" indent="0" algn="ctr">
              <a:buNone/>
            </a:pPr>
            <a:endParaRPr lang="en-GB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“everyone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is loved by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someone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”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[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y: animal (y) </a:t>
            </a:r>
            <a:r>
              <a:rPr lang="en-GB" dirty="0">
                <a:sym typeface="Wingdings" pitchFamily="2" charset="2"/>
              </a:rPr>
              <a:t> loves(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, </a:t>
            </a:r>
            <a:r>
              <a:rPr lang="en-GB" dirty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GB" dirty="0">
                <a:sym typeface="Wingdings" pitchFamily="2" charset="2"/>
              </a:rPr>
              <a:t>)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 </a:t>
            </a:r>
          </a:p>
          <a:p>
            <a:pPr marL="0" indent="0" algn="ctr"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 everyone 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</a:p>
          <a:p>
            <a:pPr marL="0" indent="0" algn="ctr">
              <a:buNone/>
            </a:pPr>
            <a:endParaRPr lang="en-GB" dirty="0">
              <a:solidFill>
                <a:srgbClr val="00B050"/>
              </a:solidFill>
              <a:sym typeface="Symbol" pitchFamily="18" charset="2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z: </a:t>
            </a:r>
            <a:r>
              <a:rPr lang="en-GB" dirty="0">
                <a:sym typeface="Symbol" pitchFamily="18" charset="2"/>
              </a:rPr>
              <a:t>loves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( z ,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 )             there exist someone z and z loves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Thus the predicate sentence is:</a:t>
            </a:r>
          </a:p>
          <a:p>
            <a:pPr marL="0" indent="0" algn="ctr">
              <a:buNone/>
            </a:pPr>
            <a:endParaRPr lang="en-GB" dirty="0">
              <a:solidFill>
                <a:schemeClr val="accent2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 [ 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[y: animal (y)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 loves( x , y) ] 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[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z: loves( z , x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 ) ]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4211960" y="548681"/>
            <a:ext cx="936105" cy="4680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2843808" y="4149080"/>
            <a:ext cx="720080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2689" y="116632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dirty="0"/>
              <a:t>“god helps those who helps themselves”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helps( god,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helps(x , x)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“everyone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is loved by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someone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”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[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y: animal (y) </a:t>
            </a:r>
            <a:r>
              <a:rPr lang="en-GB" dirty="0">
                <a:sym typeface="Wingdings" pitchFamily="2" charset="2"/>
              </a:rPr>
              <a:t> loves(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, </a:t>
            </a:r>
            <a:r>
              <a:rPr lang="en-GB" dirty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GB" dirty="0">
                <a:sym typeface="Wingdings" pitchFamily="2" charset="2"/>
              </a:rPr>
              <a:t>)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 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 everyone 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rgbClr val="00B050"/>
              </a:solidFill>
              <a:sym typeface="Symbol" pitchFamily="18" charset="2"/>
            </a:endParaRP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z: </a:t>
            </a:r>
            <a:r>
              <a:rPr lang="en-GB" dirty="0">
                <a:sym typeface="Symbol" pitchFamily="18" charset="2"/>
              </a:rPr>
              <a:t>loves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( z ,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 )             there exist someone z and z loves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Thus the predicate sentence is: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 [ 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[y: animal (y)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 loves( x , y) ] 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[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z: loves( z , x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 ) ]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199271" y="548681"/>
            <a:ext cx="936105" cy="4680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16632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dirty="0"/>
              <a:t>“god helps those who helps themselves”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helps( god,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helps(x , x)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“everyone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is loved by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someone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”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[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y: animal (y) </a:t>
            </a:r>
            <a:r>
              <a:rPr lang="en-GB" dirty="0">
                <a:sym typeface="Wingdings" pitchFamily="2" charset="2"/>
              </a:rPr>
              <a:t> loves(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, </a:t>
            </a:r>
            <a:r>
              <a:rPr lang="en-GB" dirty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GB" dirty="0">
                <a:sym typeface="Wingdings" pitchFamily="2" charset="2"/>
              </a:rPr>
              <a:t>)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 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 everyone  </a:t>
            </a:r>
            <a:r>
              <a:rPr lang="en-GB" dirty="0">
                <a:sym typeface="Symbol" pitchFamily="18" charset="2"/>
              </a:rPr>
              <a:t>who loves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all animals 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rgbClr val="00B050"/>
              </a:solidFill>
              <a:sym typeface="Symbol" pitchFamily="18" charset="2"/>
            </a:endParaRPr>
          </a:p>
          <a:p>
            <a:pPr marL="0" indent="0" algn="ctr">
              <a:buFontTx/>
              <a:buNone/>
            </a:pP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z: </a:t>
            </a:r>
            <a:r>
              <a:rPr lang="en-GB" dirty="0">
                <a:sym typeface="Symbol" pitchFamily="18" charset="2"/>
              </a:rPr>
              <a:t>loves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( z ,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GB" dirty="0">
                <a:solidFill>
                  <a:srgbClr val="CC3300"/>
                </a:solidFill>
                <a:sym typeface="Symbol" pitchFamily="18" charset="2"/>
              </a:rPr>
              <a:t> )             there exist someone z and z loves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x</a:t>
            </a:r>
          </a:p>
          <a:p>
            <a:pPr marL="0" indent="0" algn="ctr">
              <a:buFontTx/>
              <a:buNone/>
            </a:pP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Thus the predicate sentence is:</a:t>
            </a:r>
          </a:p>
          <a:p>
            <a:pPr marL="0" indent="0" algn="ctr">
              <a:buFontTx/>
              <a:buNone/>
            </a:pPr>
            <a:endParaRPr lang="en-GB" dirty="0">
              <a:solidFill>
                <a:schemeClr val="accent2"/>
              </a:solidFill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x:  [ 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[y: animal (y)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 loves( x , y) ] 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[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z: loves( z , x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 ) ]</a:t>
            </a:r>
            <a:r>
              <a:rPr lang="en-GB" dirty="0">
                <a:solidFill>
                  <a:srgbClr val="FF3399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chemeClr val="accent2"/>
                </a:solidFill>
                <a:sym typeface="Wingdings" pitchFamily="2" charset="2"/>
              </a:rPr>
              <a:t>]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211960" y="548681"/>
            <a:ext cx="936105" cy="4680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692696"/>
          </a:xfrm>
        </p:spPr>
        <p:txBody>
          <a:bodyPr/>
          <a:lstStyle/>
          <a:p>
            <a:r>
              <a:rPr lang="en-IN" dirty="0"/>
              <a:t>Computable functions and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r>
              <a:rPr lang="en-IN" dirty="0"/>
              <a:t>“ Marcus was born in 40 A.D”</a:t>
            </a:r>
          </a:p>
          <a:p>
            <a:pPr marL="0" indent="0" algn="ctr">
              <a:buNone/>
            </a:pPr>
            <a:r>
              <a:rPr lang="en-IN" dirty="0"/>
              <a:t>Born( Marcus, 40)</a:t>
            </a:r>
          </a:p>
          <a:p>
            <a:pPr marL="0" indent="0" algn="ctr">
              <a:buNone/>
            </a:pPr>
            <a:endParaRPr lang="en-IN" dirty="0"/>
          </a:p>
          <a:p>
            <a:r>
              <a:rPr lang="en-IN" dirty="0"/>
              <a:t>“ All </a:t>
            </a:r>
            <a:r>
              <a:rPr lang="en-IN" dirty="0" err="1"/>
              <a:t>Pompeians</a:t>
            </a:r>
            <a:r>
              <a:rPr lang="en-IN" dirty="0"/>
              <a:t> died when volcano erupted in 79 A.D”</a:t>
            </a:r>
          </a:p>
          <a:p>
            <a:pPr marL="0" indent="0" algn="ctr">
              <a:buNone/>
            </a:pPr>
            <a:r>
              <a:rPr lang="en-IN" dirty="0"/>
              <a:t>Erupted(volcano, 79) </a:t>
            </a:r>
            <a:r>
              <a:rPr lang="en-GB" b="1" dirty="0">
                <a:sym typeface="Symbol" pitchFamily="18" charset="2"/>
              </a:rPr>
              <a:t>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 x: [ Pompeian (x ) </a:t>
            </a:r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 Died (x , 79)]</a:t>
            </a:r>
          </a:p>
          <a:p>
            <a:pPr marL="0" indent="0" algn="ctr">
              <a:buNone/>
            </a:pPr>
            <a:endParaRPr lang="en-GB" b="1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GB" b="1" dirty="0">
                <a:sym typeface="Wingdings" pitchFamily="2" charset="2"/>
              </a:rPr>
              <a:t>“ no mortal lives longer than 150 years”</a:t>
            </a:r>
          </a:p>
          <a:p>
            <a:r>
              <a:rPr lang="en-GB" b="1" dirty="0">
                <a:sym typeface="Wingdings" pitchFamily="2" charset="2"/>
              </a:rPr>
              <a:t>How to solve ?</a:t>
            </a:r>
          </a:p>
          <a:p>
            <a:r>
              <a:rPr lang="en-GB" b="1" dirty="0">
                <a:sym typeface="Wingdings" pitchFamily="2" charset="2"/>
              </a:rPr>
              <a:t>  let    </a:t>
            </a:r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t1 is time instance 1 </a:t>
            </a:r>
            <a:r>
              <a:rPr lang="en-GB" b="1" dirty="0">
                <a:sym typeface="Wingdings" pitchFamily="2" charset="2"/>
              </a:rPr>
              <a:t>and </a:t>
            </a:r>
            <a:r>
              <a:rPr lang="en-GB" b="1" dirty="0">
                <a:solidFill>
                  <a:srgbClr val="0070C0"/>
                </a:solidFill>
                <a:sym typeface="Wingdings" pitchFamily="2" charset="2"/>
              </a:rPr>
              <a:t>t2 is time instance 2</a:t>
            </a:r>
          </a:p>
          <a:p>
            <a:r>
              <a:rPr lang="en-GB" b="1" dirty="0">
                <a:solidFill>
                  <a:srgbClr val="0070C0"/>
                </a:solidFill>
                <a:sym typeface="Wingdings" pitchFamily="2" charset="2"/>
              </a:rPr>
              <a:t>We use computable function    </a:t>
            </a:r>
            <a:r>
              <a:rPr lang="en-GB" b="1" dirty="0" err="1">
                <a:solidFill>
                  <a:srgbClr val="0070C0"/>
                </a:solidFill>
                <a:sym typeface="Wingdings" pitchFamily="2" charset="2"/>
              </a:rPr>
              <a:t>gt</a:t>
            </a:r>
            <a:r>
              <a:rPr lang="en-GB" b="1" dirty="0">
                <a:solidFill>
                  <a:srgbClr val="0070C0"/>
                </a:solidFill>
                <a:sym typeface="Wingdings" pitchFamily="2" charset="2"/>
              </a:rPr>
              <a:t>( … , ….)  which computes greater than.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0" indent="0" algn="ctr">
              <a:buNone/>
            </a:pPr>
            <a:r>
              <a:rPr lang="en-GB" b="1" dirty="0">
                <a:sym typeface="Symbol" pitchFamily="18" charset="2"/>
              </a:rPr>
              <a:t>x: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t1: </a:t>
            </a:r>
            <a:r>
              <a:rPr lang="en-GB" b="1" dirty="0">
                <a:solidFill>
                  <a:schemeClr val="accent2"/>
                </a:solidFill>
                <a:sym typeface="Symbol" pitchFamily="18" charset="2"/>
              </a:rPr>
              <a:t>t2: </a:t>
            </a:r>
            <a:r>
              <a:rPr lang="en-GB" b="1" dirty="0">
                <a:sym typeface="Symbol" pitchFamily="18" charset="2"/>
              </a:rPr>
              <a:t> mortal (x)  born ( x,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t1</a:t>
            </a:r>
            <a:r>
              <a:rPr lang="en-GB" b="1" dirty="0">
                <a:sym typeface="Symbol" pitchFamily="18" charset="2"/>
              </a:rPr>
              <a:t>)  </a:t>
            </a:r>
            <a:r>
              <a:rPr lang="en-GB" b="1" dirty="0" err="1">
                <a:sym typeface="Symbol" pitchFamily="18" charset="2"/>
              </a:rPr>
              <a:t>gt</a:t>
            </a:r>
            <a:r>
              <a:rPr lang="en-GB" b="1" dirty="0">
                <a:sym typeface="Symbol" pitchFamily="18" charset="2"/>
              </a:rPr>
              <a:t>( </a:t>
            </a:r>
            <a:r>
              <a:rPr lang="en-GB" b="1" dirty="0">
                <a:solidFill>
                  <a:schemeClr val="accent2"/>
                </a:solidFill>
                <a:sym typeface="Symbol" pitchFamily="18" charset="2"/>
              </a:rPr>
              <a:t>t2</a:t>
            </a:r>
            <a:r>
              <a:rPr lang="en-GB" b="1" dirty="0">
                <a:sym typeface="Symbol" pitchFamily="18" charset="2"/>
              </a:rPr>
              <a:t> –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t1</a:t>
            </a:r>
            <a:r>
              <a:rPr lang="en-GB" b="1" dirty="0">
                <a:solidFill>
                  <a:schemeClr val="accent2"/>
                </a:solidFill>
                <a:sym typeface="Symbol" pitchFamily="18" charset="2"/>
              </a:rPr>
              <a:t>, 150</a:t>
            </a:r>
            <a:r>
              <a:rPr lang="en-GB" b="1" dirty="0">
                <a:sym typeface="Symbol" pitchFamily="18" charset="2"/>
              </a:rPr>
              <a:t> ) </a:t>
            </a:r>
            <a:r>
              <a:rPr lang="en-GB" b="1" dirty="0">
                <a:sym typeface="Wingdings" pitchFamily="2" charset="2"/>
              </a:rPr>
              <a:t> </a:t>
            </a:r>
          </a:p>
          <a:p>
            <a:pPr marL="0" indent="0" algn="ctr">
              <a:buNone/>
            </a:pPr>
            <a:r>
              <a:rPr lang="en-GB" b="1" dirty="0">
                <a:sym typeface="Wingdings" pitchFamily="2" charset="2"/>
              </a:rPr>
              <a:t>dead ( x, </a:t>
            </a:r>
            <a:r>
              <a:rPr lang="en-GB" b="1" dirty="0">
                <a:solidFill>
                  <a:schemeClr val="accent2"/>
                </a:solidFill>
                <a:sym typeface="Wingdings" pitchFamily="2" charset="2"/>
              </a:rPr>
              <a:t>t2</a:t>
            </a:r>
            <a:r>
              <a:rPr lang="en-GB" b="1" dirty="0">
                <a:sym typeface="Wingdings" pitchFamily="2" charset="2"/>
              </a:rPr>
              <a:t>)</a:t>
            </a:r>
            <a:endParaRPr lang="en-GB" b="1" dirty="0">
              <a:solidFill>
                <a:schemeClr val="accent2"/>
              </a:solidFill>
              <a:sym typeface="Wingdings" pitchFamily="2" charset="2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49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5C2F-72A9-4DC2-8D57-A2014B947777}" type="slidenum">
              <a:rPr lang="en-GB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and Mapping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Spot is a dog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</a:t>
            </a: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Every dog has a tail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</a:t>
            </a: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Spot has a tail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1828800" y="44196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47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166"/>
            <a:ext cx="7772400" cy="1143000"/>
          </a:xfrm>
        </p:spPr>
        <p:txBody>
          <a:bodyPr/>
          <a:lstStyle/>
          <a:p>
            <a:r>
              <a:rPr lang="en-IN" dirty="0"/>
              <a:t>Resolution algorithm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661248"/>
          </a:xfrm>
        </p:spPr>
        <p:txBody>
          <a:bodyPr/>
          <a:lstStyle/>
          <a:p>
            <a:r>
              <a:rPr lang="en-IN" dirty="0"/>
              <a:t>Proof by refutation.</a:t>
            </a:r>
          </a:p>
          <a:p>
            <a:r>
              <a:rPr lang="en-IN" dirty="0"/>
              <a:t>INPUT:  Predicate sentences in clausal form (CNF)</a:t>
            </a:r>
          </a:p>
          <a:p>
            <a:r>
              <a:rPr lang="en-IN" dirty="0"/>
              <a:t>(See conversion </a:t>
            </a:r>
            <a:r>
              <a:rPr lang="en-IN" dirty="0" err="1"/>
              <a:t>algo</a:t>
            </a:r>
            <a:r>
              <a:rPr lang="en-IN" dirty="0"/>
              <a:t> on next slide)</a:t>
            </a:r>
          </a:p>
          <a:p>
            <a:endParaRPr lang="en-IN" dirty="0"/>
          </a:p>
          <a:p>
            <a:r>
              <a:rPr lang="en-IN" dirty="0"/>
              <a:t>Algorithm steps :-</a:t>
            </a:r>
          </a:p>
          <a:p>
            <a:pPr marL="0" indent="0">
              <a:buNone/>
            </a:pPr>
            <a:endParaRPr lang="en-IN" dirty="0"/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Convert all the propositions of </a:t>
            </a:r>
            <a:r>
              <a:rPr lang="en-GB" sz="2000" dirty="0">
                <a:solidFill>
                  <a:srgbClr val="A50021"/>
                </a:solidFill>
              </a:rPr>
              <a:t>KB</a:t>
            </a:r>
            <a:r>
              <a:rPr lang="en-GB" sz="2000" dirty="0"/>
              <a:t> to </a:t>
            </a:r>
            <a:r>
              <a:rPr lang="en-GB" sz="2000" dirty="0">
                <a:solidFill>
                  <a:srgbClr val="0000FF"/>
                </a:solidFill>
              </a:rPr>
              <a:t>clause form 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A50021"/>
                </a:solidFill>
              </a:rPr>
              <a:t>S</a:t>
            </a:r>
            <a:r>
              <a:rPr lang="en-GB" sz="2000" dirty="0"/>
              <a:t>).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	</a:t>
            </a:r>
            <a:r>
              <a:rPr lang="en-GB" sz="2000" dirty="0">
                <a:solidFill>
                  <a:srgbClr val="0000FF"/>
                </a:solidFill>
              </a:rPr>
              <a:t>Negate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GB" sz="2000" dirty="0">
                <a:sym typeface="Symbol" pitchFamily="18" charset="2"/>
              </a:rPr>
              <a:t> and convert it to clause form</a:t>
            </a:r>
            <a:r>
              <a:rPr lang="en-GB" sz="2000" dirty="0"/>
              <a:t>. Add it to </a:t>
            </a:r>
            <a:r>
              <a:rPr lang="en-GB" sz="2000" dirty="0">
                <a:solidFill>
                  <a:srgbClr val="A50021"/>
                </a:solidFill>
              </a:rPr>
              <a:t>S</a:t>
            </a:r>
            <a:r>
              <a:rPr lang="en-GB" sz="2000" dirty="0"/>
              <a:t>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 dirty="0"/>
              <a:t>Repeat until either a </a:t>
            </a:r>
            <a:r>
              <a:rPr lang="en-GB" sz="2000" dirty="0">
                <a:solidFill>
                  <a:srgbClr val="0000FF"/>
                </a:solidFill>
              </a:rPr>
              <a:t>contradiction</a:t>
            </a:r>
            <a:r>
              <a:rPr lang="en-GB" sz="2000" dirty="0"/>
              <a:t> is found or no progress can be made.</a:t>
            </a:r>
          </a:p>
          <a:p>
            <a:pPr marL="1027113" lvl="1" indent="-37941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lphaLcPeriod"/>
            </a:pP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Select two clauses 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 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P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and 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 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).</a:t>
            </a:r>
          </a:p>
          <a:p>
            <a:pPr marL="1027113" lvl="1" indent="-37941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lphaLcPeriod"/>
            </a:pP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Add the </a:t>
            </a:r>
            <a:r>
              <a:rPr lang="en-GB" sz="1800" dirty="0" err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resolvent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  ) to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</a:t>
            </a:r>
            <a:endParaRPr lang="en-GB" sz="1800" dirty="0">
              <a:ea typeface="Arial Unicode MS" pitchFamily="34" charset="-128"/>
              <a:cs typeface="Arial Unicode MS" pitchFamily="34" charset="-128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15A9-F8CF-45D7-8162-498EFF58B21E}" type="slidenum">
              <a:rPr lang="en-GB">
                <a:solidFill>
                  <a:srgbClr val="000000"/>
                </a:solidFill>
              </a:rPr>
              <a:pPr/>
              <a:t>51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99392"/>
            <a:ext cx="8534400" cy="1143000"/>
          </a:xfrm>
        </p:spPr>
        <p:txBody>
          <a:bodyPr/>
          <a:lstStyle/>
          <a:p>
            <a:r>
              <a:rPr lang="en-GB" sz="4000" dirty="0"/>
              <a:t>Conversion to Clause Form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928992" cy="6093296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/>
              <a:t>Eliminate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GB" sz="2000" dirty="0"/>
              <a:t>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latin typeface="Tahoma" pitchFamily="34" charset="0"/>
              </a:rPr>
              <a:t>		</a:t>
            </a:r>
            <a:r>
              <a:rPr lang="en-GB" sz="2000" dirty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 Q  </a:t>
            </a:r>
            <a:r>
              <a:rPr lang="en-GB" sz="2000" dirty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</a:t>
            </a:r>
            <a:endParaRPr lang="en-GB" sz="2000" dirty="0">
              <a:solidFill>
                <a:srgbClr val="A50021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 dirty="0"/>
              <a:t>Reduce the scope of each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/>
              <a:t>to a single term.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600" dirty="0">
                <a:latin typeface="Tahoma" pitchFamily="34" charset="0"/>
                <a:sym typeface="Symbol" pitchFamily="18" charset="2"/>
              </a:rPr>
              <a:t>	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(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P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 Q) 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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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(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P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 Q) 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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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dirty="0">
              <a:solidFill>
                <a:srgbClr val="A50021"/>
              </a:solidFill>
              <a:latin typeface="Tahoma" pitchFamily="34" charset="0"/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x</a:t>
            </a:r>
            <a:r>
              <a:rPr lang="en-GB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: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dirty="0"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x: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	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x: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dirty="0">
              <a:solidFill>
                <a:srgbClr val="A50021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 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P</a:t>
            </a: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dirty="0">
              <a:solidFill>
                <a:srgbClr val="A50021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 dirty="0"/>
              <a:t>Standardize </a:t>
            </a:r>
            <a:r>
              <a:rPr lang="en-GB" sz="2000" dirty="0">
                <a:solidFill>
                  <a:srgbClr val="0000FF"/>
                </a:solidFill>
              </a:rPr>
              <a:t>variables</a:t>
            </a:r>
            <a:r>
              <a:rPr lang="en-GB" sz="2000" dirty="0"/>
              <a:t> so that each quantifier binds a unique variable.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</a:rPr>
              <a:t>	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x: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latin typeface="Tahoma" pitchFamily="34" charset="0"/>
              </a:rPr>
              <a:t>P(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lang="en-GB" b="1" dirty="0">
                <a:latin typeface="Tahoma" pitchFamily="34" charset="0"/>
              </a:rPr>
              <a:t>))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 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x: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Q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lang="en-GB" b="1" dirty="0">
                <a:latin typeface="Tahoma" pitchFamily="34" charset="0"/>
              </a:rPr>
              <a:t>))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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b="1" dirty="0">
              <a:latin typeface="Tahoma" pitchFamily="34" charset="0"/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b="1" dirty="0">
                <a:latin typeface="Tahoma" pitchFamily="34" charset="0"/>
                <a:sym typeface="Symbol" pitchFamily="18" charset="2"/>
              </a:rPr>
              <a:t>      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x: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P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chemeClr val="accent2"/>
                </a:solidFill>
                <a:latin typeface="Tahoma" pitchFamily="34" charset="0"/>
              </a:rPr>
              <a:t>x</a:t>
            </a:r>
            <a:r>
              <a:rPr lang="en-GB" b="1" dirty="0">
                <a:latin typeface="Tahoma" pitchFamily="34" charset="0"/>
              </a:rPr>
              <a:t>))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 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  <a:t>y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: </a:t>
            </a:r>
            <a:r>
              <a:rPr lang="en-GB" b="1" dirty="0">
                <a:latin typeface="Tahoma" pitchFamily="34" charset="0"/>
              </a:rPr>
              <a:t>Q(</a:t>
            </a:r>
            <a:r>
              <a:rPr lang="en-GB" b="1" dirty="0">
                <a:solidFill>
                  <a:srgbClr val="00B050"/>
                </a:solidFill>
                <a:latin typeface="Tahoma" pitchFamily="34" charset="0"/>
              </a:rPr>
              <a:t>y</a:t>
            </a:r>
            <a:r>
              <a:rPr lang="en-GB" b="1" dirty="0">
                <a:latin typeface="Tahoma" pitchFamily="34" charset="0"/>
              </a:rPr>
              <a:t>))</a:t>
            </a:r>
            <a:endParaRPr lang="en-GB" b="1" dirty="0">
              <a:latin typeface="Tahoma" pitchFamily="34" charset="0"/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endParaRPr lang="en-GB" sz="20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8D0D-3978-441A-9975-2B7298A590A9}" type="slidenum">
              <a:rPr lang="en-GB">
                <a:solidFill>
                  <a:srgbClr val="000000"/>
                </a:solidFill>
              </a:rPr>
              <a:pPr/>
              <a:t>52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640"/>
            <a:ext cx="7924800" cy="6552728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/>
              <a:t>Move all </a:t>
            </a:r>
            <a:r>
              <a:rPr lang="en-GB" sz="2000" dirty="0">
                <a:solidFill>
                  <a:srgbClr val="0000FF"/>
                </a:solidFill>
              </a:rPr>
              <a:t>quantifiers</a:t>
            </a:r>
            <a:r>
              <a:rPr lang="en-GB" sz="2000" dirty="0"/>
              <a:t> to the left without changing their relative order.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	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sz="2400" dirty="0">
                <a:latin typeface="Tahoma" pitchFamily="34" charset="0"/>
              </a:rPr>
              <a:t>P(x))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  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y: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 Q</a:t>
            </a:r>
            <a:r>
              <a:rPr lang="en-GB" sz="2400" dirty="0">
                <a:latin typeface="Tahoma" pitchFamily="34" charset="0"/>
              </a:rPr>
              <a:t>(y))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  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40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y: (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P</a:t>
            </a:r>
            <a:r>
              <a:rPr lang="en-GB" sz="2400" dirty="0">
                <a:latin typeface="Tahoma" pitchFamily="34" charset="0"/>
              </a:rPr>
              <a:t>(x)</a:t>
            </a:r>
            <a:r>
              <a:rPr lang="en-GB" sz="2400" dirty="0">
                <a:latin typeface="Tahoma" pitchFamily="34" charset="0"/>
                <a:sym typeface="Symbol" pitchFamily="18" charset="2"/>
              </a:rPr>
              <a:t>  </a:t>
            </a:r>
            <a:r>
              <a:rPr lang="en-GB" sz="2400" dirty="0">
                <a:latin typeface="Tahoma" pitchFamily="34" charset="0"/>
              </a:rPr>
              <a:t>(Q(y)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)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/>
              <a:t>Eliminate </a:t>
            </a:r>
            <a:r>
              <a:rPr lang="en-GB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dirty="0" err="1">
                <a:sym typeface="Symbol" pitchFamily="18" charset="2"/>
              </a:rPr>
              <a:t>Skolemization</a:t>
            </a:r>
            <a:r>
              <a:rPr lang="en-GB" sz="2000" dirty="0">
                <a:sym typeface="Symbol" pitchFamily="18" charset="2"/>
              </a:rPr>
              <a:t>).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latin typeface="Tahoma" pitchFamily="34" charset="0"/>
                <a:sym typeface="Symbol" pitchFamily="18" charset="2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x: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P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lang="en-GB" b="1" dirty="0">
                <a:latin typeface="Tahoma" pitchFamily="34" charset="0"/>
              </a:rPr>
              <a:t>)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       P</a:t>
            </a:r>
            <a:r>
              <a:rPr lang="en-GB" b="1" dirty="0">
                <a:latin typeface="Tahoma" pitchFamily="34" charset="0"/>
              </a:rPr>
              <a:t>(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</a:t>
            </a:r>
            <a:r>
              <a:rPr lang="en-GB" b="1" dirty="0">
                <a:latin typeface="Tahoma" pitchFamily="34" charset="0"/>
              </a:rPr>
              <a:t>)	</a:t>
            </a:r>
            <a:r>
              <a:rPr lang="en-GB" dirty="0">
                <a:latin typeface="Tahoma" pitchFamily="34" charset="0"/>
              </a:rPr>
              <a:t>                   </a:t>
            </a:r>
            <a:r>
              <a:rPr lang="en-GB" dirty="0" err="1">
                <a:solidFill>
                  <a:schemeClr val="accent2"/>
                </a:solidFill>
                <a:latin typeface="Tahoma" pitchFamily="34" charset="0"/>
              </a:rPr>
              <a:t>Skolem</a:t>
            </a:r>
            <a:r>
              <a:rPr lang="en-GB" dirty="0">
                <a:solidFill>
                  <a:schemeClr val="accent2"/>
                </a:solidFill>
                <a:latin typeface="Tahoma" pitchFamily="34" charset="0"/>
              </a:rPr>
              <a:t> constant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dirty="0">
              <a:latin typeface="Tahoma" pitchFamily="34" charset="0"/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latin typeface="Tahoma" pitchFamily="34" charset="0"/>
                <a:sym typeface="Symbol" pitchFamily="18" charset="2"/>
              </a:rPr>
              <a:t>	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x: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y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P</a:t>
            </a:r>
            <a:r>
              <a:rPr lang="en-GB" b="1" dirty="0">
                <a:latin typeface="Tahoma" pitchFamily="34" charset="0"/>
              </a:rPr>
              <a:t>(x,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y</a:t>
            </a:r>
            <a:r>
              <a:rPr lang="en-GB" b="1" dirty="0">
                <a:latin typeface="Tahoma" pitchFamily="34" charset="0"/>
              </a:rPr>
              <a:t>)</a:t>
            </a:r>
            <a:r>
              <a:rPr lang="en-GB" b="1" dirty="0">
                <a:latin typeface="Tahoma" pitchFamily="34" charset="0"/>
                <a:sym typeface="Symbol" pitchFamily="18" charset="2"/>
              </a:rPr>
              <a:t>  x: P</a:t>
            </a:r>
            <a:r>
              <a:rPr lang="en-GB" b="1" dirty="0">
                <a:latin typeface="Tahoma" pitchFamily="34" charset="0"/>
              </a:rPr>
              <a:t>(x,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f(x)</a:t>
            </a:r>
            <a:r>
              <a:rPr lang="en-GB" b="1" dirty="0"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      </a:t>
            </a:r>
            <a:r>
              <a:rPr lang="en-GB" dirty="0" err="1">
                <a:solidFill>
                  <a:schemeClr val="accent2"/>
                </a:solidFill>
                <a:latin typeface="Tahoma" pitchFamily="34" charset="0"/>
              </a:rPr>
              <a:t>Skolem</a:t>
            </a:r>
            <a:r>
              <a:rPr lang="en-GB" dirty="0">
                <a:solidFill>
                  <a:schemeClr val="accent2"/>
                </a:solidFill>
                <a:latin typeface="Tahoma" pitchFamily="34" charset="0"/>
              </a:rPr>
              <a:t> function</a:t>
            </a: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dirty="0">
              <a:solidFill>
                <a:schemeClr val="accent2"/>
              </a:solidFill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b="1" dirty="0">
                <a:sym typeface="Symbol" pitchFamily="18" charset="2"/>
              </a:rPr>
              <a:t>Drop </a:t>
            </a:r>
            <a:r>
              <a:rPr lang="en-GB" sz="2000" b="1" dirty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000" b="1" dirty="0">
                <a:sym typeface="Symbol" pitchFamily="18" charset="2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</a:t>
            </a:r>
            <a:r>
              <a:rPr lang="en-GB" sz="2400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 x:</a:t>
            </a:r>
            <a:r>
              <a:rPr lang="en-GB" sz="2400" b="1" dirty="0">
                <a:latin typeface="Tahoma" pitchFamily="34" charset="0"/>
                <a:sym typeface="Symbol" pitchFamily="18" charset="2"/>
              </a:rPr>
              <a:t> P</a:t>
            </a:r>
            <a:r>
              <a:rPr lang="en-GB" sz="2400" b="1" dirty="0">
                <a:latin typeface="Tahoma" pitchFamily="34" charset="0"/>
              </a:rPr>
              <a:t>(</a:t>
            </a: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lang="en-GB" sz="2400" b="1" dirty="0">
                <a:latin typeface="Tahoma" pitchFamily="34" charset="0"/>
              </a:rPr>
              <a:t>)</a:t>
            </a:r>
            <a:r>
              <a:rPr lang="en-GB" sz="2400" b="1" dirty="0">
                <a:latin typeface="Tahoma" pitchFamily="34" charset="0"/>
                <a:sym typeface="Symbol" pitchFamily="18" charset="2"/>
              </a:rPr>
              <a:t>  P</a:t>
            </a:r>
            <a:r>
              <a:rPr lang="en-GB" sz="2400" b="1" dirty="0">
                <a:latin typeface="Tahoma" pitchFamily="34" charset="0"/>
              </a:rPr>
              <a:t>(</a:t>
            </a: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lang="en-GB" sz="2400" b="1" dirty="0">
                <a:latin typeface="Tahoma" pitchFamily="34" charset="0"/>
              </a:rPr>
              <a:t>)</a:t>
            </a:r>
            <a:r>
              <a:rPr lang="en-GB" sz="2400" b="1" dirty="0">
                <a:latin typeface="Tahoma" pitchFamily="34" charset="0"/>
                <a:sym typeface="Symbol" pitchFamily="18" charset="2"/>
              </a:rPr>
              <a:t> </a:t>
            </a:r>
            <a:endParaRPr lang="en-GB" sz="24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69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dirty="0">
                <a:sym typeface="Symbol" pitchFamily="18" charset="2"/>
              </a:rPr>
              <a:t>7.  Convert the formula into a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conjunction of 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disjuncts</a:t>
            </a:r>
            <a:r>
              <a:rPr lang="en-GB" dirty="0"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		 </a:t>
            </a:r>
            <a:r>
              <a:rPr lang="en-GB" sz="2000" b="1" dirty="0">
                <a:latin typeface="Tahoma" pitchFamily="34" charset="0"/>
              </a:rPr>
              <a:t>(P </a:t>
            </a:r>
            <a:r>
              <a:rPr lang="en-GB" sz="2000" b="1" dirty="0">
                <a:latin typeface="Tahoma" pitchFamily="34" charset="0"/>
                <a:sym typeface="Symbol" pitchFamily="18" charset="2"/>
              </a:rPr>
              <a:t> Q</a:t>
            </a:r>
            <a:r>
              <a:rPr lang="en-GB" sz="2000" b="1" dirty="0">
                <a:latin typeface="Tahoma" pitchFamily="34" charset="0"/>
              </a:rPr>
              <a:t>)</a:t>
            </a:r>
            <a:r>
              <a:rPr lang="en-GB" sz="2000" b="1" dirty="0">
                <a:latin typeface="Tahoma" pitchFamily="34" charset="0"/>
                <a:sym typeface="Symbol" pitchFamily="18" charset="2"/>
              </a:rPr>
              <a:t>  R 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(P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 R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) </a:t>
            </a:r>
            <a:r>
              <a:rPr lang="en-GB" sz="2000" b="1" dirty="0">
                <a:latin typeface="Tahoma" pitchFamily="34" charset="0"/>
                <a:sym typeface="Symbol" pitchFamily="18" charset="2"/>
              </a:rPr>
              <a:t>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(Q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 R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000" dirty="0">
              <a:solidFill>
                <a:srgbClr val="A50021"/>
              </a:solidFill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8"/>
            </a:pPr>
            <a:r>
              <a:rPr lang="en-GB" dirty="0">
                <a:sym typeface="Symbol" pitchFamily="18" charset="2"/>
              </a:rPr>
              <a:t>Create a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separate clause</a:t>
            </a:r>
            <a:r>
              <a:rPr lang="en-GB" dirty="0">
                <a:sym typeface="Symbol" pitchFamily="18" charset="2"/>
              </a:rPr>
              <a:t> corresponding to each conjunct.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endParaRPr lang="en-GB" dirty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9.	Standardize apart the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variables</a:t>
            </a:r>
            <a:r>
              <a:rPr lang="en-GB" dirty="0">
                <a:sym typeface="Symbol" pitchFamily="18" charset="2"/>
              </a:rPr>
              <a:t> in the set of obtained clauses.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88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324528" cy="6597352"/>
          </a:xfrm>
        </p:spPr>
        <p:txBody>
          <a:bodyPr/>
          <a:lstStyle/>
          <a:p>
            <a:r>
              <a:rPr lang="en-IN" dirty="0"/>
              <a:t>Example of conversion:</a:t>
            </a: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[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Roman (x)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( Pompeian( x)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hate ( x, Caesar))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]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After step 1: i.e. elimination of </a:t>
            </a: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  and    </a:t>
            </a: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above </a:t>
            </a:r>
            <a:r>
              <a:rPr lang="en-GB" dirty="0" err="1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stmt</a:t>
            </a: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becomes:</a:t>
            </a:r>
          </a:p>
          <a:p>
            <a:pPr marL="0" indent="0" algn="ctr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[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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Roman (x)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 (Pompeian( x)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hate ( x, Caesar))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]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marL="0" indent="0">
              <a:buNone/>
            </a:pP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After step 2: i.e. reducing scope of  the above </a:t>
            </a:r>
            <a:r>
              <a:rPr lang="en-GB" dirty="0" err="1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stmt</a:t>
            </a:r>
            <a:r>
              <a:rPr lang="en-GB" dirty="0">
                <a:latin typeface="Tahoma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becomes:</a:t>
            </a:r>
          </a:p>
          <a:p>
            <a:pPr marL="0" indent="0">
              <a:buNone/>
            </a:pPr>
            <a:endParaRPr lang="en-IN" dirty="0">
              <a:latin typeface="Tahoma" pitchFamily="34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[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Roman (x)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(Pompeian( x)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hate ( x, Caesar))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[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Roman (x)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(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Pompeian( x)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hate ( x, Caesar)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40471" y="5304365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0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835352"/>
          </a:xfrm>
        </p:spPr>
        <p:txBody>
          <a:bodyPr/>
          <a:lstStyle/>
          <a:p>
            <a:r>
              <a:rPr lang="en-IN" dirty="0"/>
              <a:t>Example to demonstrate step 3:- i.e. standardization of variables.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GB" b="1" dirty="0">
                <a:sym typeface="Symbol" pitchFamily="18" charset="2"/>
              </a:rPr>
              <a:t>x:  [  [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y:</a:t>
            </a:r>
            <a:r>
              <a:rPr lang="en-GB" b="1" dirty="0">
                <a:sym typeface="Symbol" pitchFamily="18" charset="2"/>
              </a:rPr>
              <a:t> animal (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b="1" dirty="0">
                <a:sym typeface="Symbol" pitchFamily="18" charset="2"/>
              </a:rPr>
              <a:t>) </a:t>
            </a:r>
            <a:r>
              <a:rPr lang="en-GB" b="1" dirty="0">
                <a:sym typeface="Wingdings" pitchFamily="2" charset="2"/>
              </a:rPr>
              <a:t> loves( x , </a:t>
            </a:r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y</a:t>
            </a:r>
            <a:r>
              <a:rPr lang="en-GB" b="1" dirty="0">
                <a:sym typeface="Wingdings" pitchFamily="2" charset="2"/>
              </a:rPr>
              <a:t>) ]  [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y:</a:t>
            </a:r>
            <a:r>
              <a:rPr lang="en-GB" b="1" dirty="0">
                <a:sym typeface="Symbol" pitchFamily="18" charset="2"/>
              </a:rPr>
              <a:t> loves(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b="1" dirty="0">
                <a:sym typeface="Symbol" pitchFamily="18" charset="2"/>
              </a:rPr>
              <a:t> , x</a:t>
            </a:r>
            <a:r>
              <a:rPr lang="en-GB" b="1" dirty="0">
                <a:sym typeface="Wingdings" pitchFamily="2" charset="2"/>
              </a:rPr>
              <a:t> ) ]  ]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After step 3 above </a:t>
            </a:r>
            <a:r>
              <a:rPr lang="en-IN" dirty="0" err="1"/>
              <a:t>stmt</a:t>
            </a:r>
            <a:r>
              <a:rPr lang="en-IN" dirty="0"/>
              <a:t> becomes,</a:t>
            </a:r>
          </a:p>
          <a:p>
            <a:endParaRPr lang="en-IN" dirty="0"/>
          </a:p>
          <a:p>
            <a:pPr marL="0" indent="0">
              <a:buNone/>
            </a:pPr>
            <a:r>
              <a:rPr lang="en-GB" b="1" dirty="0">
                <a:sym typeface="Symbol" pitchFamily="18" charset="2"/>
              </a:rPr>
              <a:t>x:  [  [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y:</a:t>
            </a:r>
            <a:r>
              <a:rPr lang="en-GB" b="1" dirty="0">
                <a:sym typeface="Symbol" pitchFamily="18" charset="2"/>
              </a:rPr>
              <a:t> animal (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b="1" dirty="0">
                <a:sym typeface="Symbol" pitchFamily="18" charset="2"/>
              </a:rPr>
              <a:t>) </a:t>
            </a:r>
            <a:r>
              <a:rPr lang="en-GB" b="1" dirty="0">
                <a:sym typeface="Wingdings" pitchFamily="2" charset="2"/>
              </a:rPr>
              <a:t> loves( x , </a:t>
            </a:r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y</a:t>
            </a:r>
            <a:r>
              <a:rPr lang="en-GB" b="1" dirty="0">
                <a:sym typeface="Wingdings" pitchFamily="2" charset="2"/>
              </a:rPr>
              <a:t>) ]  [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z:</a:t>
            </a:r>
            <a:r>
              <a:rPr lang="en-GB" b="1" dirty="0">
                <a:sym typeface="Symbol" pitchFamily="18" charset="2"/>
              </a:rPr>
              <a:t> loves(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z</a:t>
            </a:r>
            <a:r>
              <a:rPr lang="en-GB" b="1" dirty="0">
                <a:sym typeface="Symbol" pitchFamily="18" charset="2"/>
              </a:rPr>
              <a:t>, x</a:t>
            </a:r>
            <a:r>
              <a:rPr lang="en-GB" b="1" dirty="0">
                <a:sym typeface="Wingdings" pitchFamily="2" charset="2"/>
              </a:rPr>
              <a:t> ) ]  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55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/>
          <a:lstStyle/>
          <a:p>
            <a:r>
              <a:rPr lang="en-IN" dirty="0"/>
              <a:t>Example to </a:t>
            </a:r>
            <a:r>
              <a:rPr lang="en-IN" dirty="0" err="1"/>
              <a:t>demostrate</a:t>
            </a:r>
            <a:r>
              <a:rPr lang="en-IN" dirty="0"/>
              <a:t> step 4: Move all quantifiers to the left without changing their relative order.</a:t>
            </a:r>
          </a:p>
          <a:p>
            <a:r>
              <a:rPr lang="en-IN" dirty="0"/>
              <a:t> </a:t>
            </a:r>
          </a:p>
          <a:p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x:  </a:t>
            </a:r>
            <a:r>
              <a:rPr lang="en-GB" b="1" dirty="0">
                <a:sym typeface="Symbol" pitchFamily="18" charset="2"/>
              </a:rPr>
              <a:t>[  [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y:</a:t>
            </a:r>
            <a:r>
              <a:rPr lang="en-GB" b="1" dirty="0">
                <a:sym typeface="Symbol" pitchFamily="18" charset="2"/>
              </a:rPr>
              <a:t> animal (y) 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GB" b="1" dirty="0">
                <a:sym typeface="Wingdings" pitchFamily="2" charset="2"/>
              </a:rPr>
              <a:t> loves( x , y) ]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sym typeface="Wingdings" pitchFamily="2" charset="2"/>
              </a:rPr>
              <a:t> [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z:</a:t>
            </a:r>
            <a:r>
              <a:rPr lang="en-GB" b="1" dirty="0">
                <a:sym typeface="Symbol" pitchFamily="18" charset="2"/>
              </a:rPr>
              <a:t> loves(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z</a:t>
            </a:r>
            <a:r>
              <a:rPr lang="en-GB" b="1" dirty="0">
                <a:sym typeface="Symbol" pitchFamily="18" charset="2"/>
              </a:rPr>
              <a:t>, x</a:t>
            </a:r>
            <a:r>
              <a:rPr lang="en-GB" b="1" dirty="0">
                <a:sym typeface="Wingdings" pitchFamily="2" charset="2"/>
              </a:rPr>
              <a:t> ) ]  ]</a:t>
            </a:r>
            <a:endParaRPr lang="en-IN" dirty="0"/>
          </a:p>
          <a:p>
            <a:endParaRPr lang="en-IN" dirty="0"/>
          </a:p>
          <a:p>
            <a:r>
              <a:rPr lang="en-IN" dirty="0"/>
              <a:t>After applying step 4 above </a:t>
            </a:r>
            <a:r>
              <a:rPr lang="en-IN" dirty="0" err="1"/>
              <a:t>stmt</a:t>
            </a:r>
            <a:r>
              <a:rPr lang="en-IN" dirty="0"/>
              <a:t> becomes:</a:t>
            </a:r>
          </a:p>
          <a:p>
            <a:endParaRPr lang="en-IN" dirty="0"/>
          </a:p>
          <a:p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x: y: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z: </a:t>
            </a:r>
            <a:r>
              <a:rPr lang="en-GB" b="1" dirty="0">
                <a:sym typeface="Symbol" pitchFamily="18" charset="2"/>
              </a:rPr>
              <a:t>[  animal (y) 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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GB" b="1" dirty="0">
                <a:sym typeface="Wingdings" pitchFamily="2" charset="2"/>
              </a:rPr>
              <a:t> loves( x , y) </a:t>
            </a: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sym typeface="Wingdings" pitchFamily="2" charset="2"/>
              </a:rPr>
              <a:t> </a:t>
            </a:r>
            <a:r>
              <a:rPr lang="en-GB" b="1" dirty="0">
                <a:sym typeface="Symbol" pitchFamily="18" charset="2"/>
              </a:rPr>
              <a:t>loves(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z</a:t>
            </a:r>
            <a:r>
              <a:rPr lang="en-GB" b="1" dirty="0">
                <a:sym typeface="Symbol" pitchFamily="18" charset="2"/>
              </a:rPr>
              <a:t>, x</a:t>
            </a:r>
            <a:r>
              <a:rPr lang="en-GB" b="1" dirty="0">
                <a:sym typeface="Wingdings" pitchFamily="2" charset="2"/>
              </a:rPr>
              <a:t> )  ]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b="1" dirty="0">
                <a:sym typeface="Wingdings" pitchFamily="2" charset="2"/>
              </a:rPr>
              <a:t>After first 4  processing steps of conversion are carried out on original statement S, the statement is said to be in PRENEX NORMAL FORM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552728"/>
          </a:xfrm>
        </p:spPr>
        <p:txBody>
          <a:bodyPr/>
          <a:lstStyle/>
          <a:p>
            <a:r>
              <a:rPr lang="en-IN" dirty="0"/>
              <a:t>Example to </a:t>
            </a:r>
            <a:r>
              <a:rPr lang="en-IN" dirty="0" err="1"/>
              <a:t>demostrate</a:t>
            </a:r>
            <a:r>
              <a:rPr lang="en-IN" dirty="0"/>
              <a:t> step 5: </a:t>
            </a:r>
            <a:r>
              <a:rPr lang="en-IN" dirty="0" err="1"/>
              <a:t>skolemization</a:t>
            </a:r>
            <a:r>
              <a:rPr lang="en-IN" dirty="0"/>
              <a:t> ( i.e. elimination of </a:t>
            </a:r>
            <a:r>
              <a:rPr lang="en-GB" dirty="0">
                <a:sym typeface="Symbol" pitchFamily="18" charset="2"/>
              </a:rPr>
              <a:t> quantifier )</a:t>
            </a:r>
          </a:p>
          <a:p>
            <a:endParaRPr lang="en-GB" dirty="0">
              <a:sym typeface="Symbol" pitchFamily="18" charset="2"/>
            </a:endParaRPr>
          </a:p>
          <a:p>
            <a:pPr marL="0" indent="0" algn="ctr">
              <a:buNone/>
            </a:pPr>
            <a:r>
              <a:rPr lang="en-GB" b="1" dirty="0">
                <a:sym typeface="Symbol" pitchFamily="18" charset="2"/>
              </a:rPr>
              <a:t>y: President (y) 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Can be transformed into 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President (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S1</a:t>
            </a:r>
            <a:r>
              <a:rPr lang="en-GB" dirty="0">
                <a:sym typeface="Symbol" pitchFamily="18" charset="2"/>
              </a:rPr>
              <a:t>)     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where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S1</a:t>
            </a:r>
            <a:r>
              <a:rPr lang="en-GB" dirty="0">
                <a:sym typeface="Symbol" pitchFamily="18" charset="2"/>
              </a:rPr>
              <a:t> is a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function that somehow produces  </a:t>
            </a:r>
            <a:r>
              <a:rPr lang="en-GB" dirty="0">
                <a:sym typeface="Symbol" pitchFamily="18" charset="2"/>
              </a:rPr>
              <a:t>a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value</a:t>
            </a:r>
            <a:r>
              <a:rPr lang="en-GB" dirty="0">
                <a:sym typeface="Symbol" pitchFamily="18" charset="2"/>
              </a:rPr>
              <a:t> that </a:t>
            </a:r>
            <a:r>
              <a:rPr lang="en-GB" dirty="0">
                <a:solidFill>
                  <a:schemeClr val="accent2"/>
                </a:solidFill>
                <a:sym typeface="Symbol" pitchFamily="18" charset="2"/>
              </a:rPr>
              <a:t>satisfies</a:t>
            </a:r>
            <a:r>
              <a:rPr lang="en-GB" dirty="0">
                <a:sym typeface="Symbol" pitchFamily="18" charset="2"/>
              </a:rPr>
              <a:t> President (S1) – S1 called as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Skolem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constant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r>
              <a:rPr lang="en-IN" dirty="0"/>
              <a:t>Ex. 2:</a:t>
            </a:r>
          </a:p>
          <a:p>
            <a:pPr marL="0" indent="0" algn="ctr">
              <a:buNone/>
            </a:pPr>
            <a:r>
              <a:rPr lang="en-IN" dirty="0"/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y:</a:t>
            </a:r>
            <a:r>
              <a:rPr lang="en-GB" dirty="0">
                <a:sym typeface="Symbol" pitchFamily="18" charset="2"/>
              </a:rPr>
              <a:t> x: leads (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y</a:t>
            </a:r>
            <a:r>
              <a:rPr lang="en-GB" dirty="0">
                <a:sym typeface="Symbol" pitchFamily="18" charset="2"/>
              </a:rPr>
              <a:t> , x )</a:t>
            </a:r>
          </a:p>
          <a:p>
            <a:pPr marL="0" indent="0" algn="ctr">
              <a:buNone/>
            </a:pPr>
            <a:r>
              <a:rPr lang="en-IN" dirty="0"/>
              <a:t>Here </a:t>
            </a:r>
            <a:r>
              <a:rPr lang="en-IN" dirty="0">
                <a:solidFill>
                  <a:schemeClr val="accent2"/>
                </a:solidFill>
              </a:rPr>
              <a:t>value of y </a:t>
            </a:r>
            <a:r>
              <a:rPr lang="en-IN" dirty="0"/>
              <a:t>that satisfies </a:t>
            </a:r>
            <a:r>
              <a:rPr lang="en-IN" dirty="0">
                <a:solidFill>
                  <a:schemeClr val="accent2"/>
                </a:solidFill>
              </a:rPr>
              <a:t>‘leads’  depends on</a:t>
            </a:r>
            <a:r>
              <a:rPr lang="en-IN" dirty="0"/>
              <a:t> particular value of </a:t>
            </a:r>
            <a:r>
              <a:rPr lang="en-IN" dirty="0">
                <a:solidFill>
                  <a:schemeClr val="accent2"/>
                </a:solidFill>
              </a:rPr>
              <a:t>x</a:t>
            </a:r>
            <a:r>
              <a:rPr lang="en-IN" dirty="0"/>
              <a:t> hence above </a:t>
            </a:r>
            <a:r>
              <a:rPr lang="en-IN" dirty="0" err="1"/>
              <a:t>stmt</a:t>
            </a:r>
            <a:r>
              <a:rPr lang="en-IN" dirty="0"/>
              <a:t> can be written as: </a:t>
            </a:r>
          </a:p>
          <a:p>
            <a:pPr marL="0" indent="0" algn="ctr">
              <a:buNone/>
            </a:pPr>
            <a:r>
              <a:rPr lang="en-GB" dirty="0">
                <a:sym typeface="Symbol" pitchFamily="18" charset="2"/>
              </a:rPr>
              <a:t>x: leads (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f(x)</a:t>
            </a:r>
            <a:r>
              <a:rPr lang="en-GB" dirty="0">
                <a:sym typeface="Symbol" pitchFamily="18" charset="2"/>
              </a:rPr>
              <a:t> , x )</a:t>
            </a:r>
          </a:p>
          <a:p>
            <a:pPr marL="0" indent="0" algn="ctr">
              <a:buNone/>
            </a:pPr>
            <a:r>
              <a:rPr lang="en-IN" dirty="0"/>
              <a:t>Where f(x) is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skolem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907360"/>
          </a:xfrm>
        </p:spPr>
        <p:txBody>
          <a:bodyPr/>
          <a:lstStyle/>
          <a:p>
            <a:r>
              <a:rPr lang="en-IN" dirty="0"/>
              <a:t>Example to demonstrate step 6: dropping prefix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</a:t>
            </a:r>
          </a:p>
          <a:p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IN" dirty="0"/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x: y: z: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[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Roman (x)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know ( x, y)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hate( y, z)]</a:t>
            </a:r>
          </a:p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After prefix dropped becomes,</a:t>
            </a:r>
          </a:p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[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Roman (x)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know ( x, y)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hate( y, z)]</a:t>
            </a:r>
          </a:p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/>
          <a:lstStyle/>
          <a:p>
            <a:r>
              <a:rPr lang="en-IN" dirty="0"/>
              <a:t>Example to </a:t>
            </a:r>
            <a:r>
              <a:rPr lang="en-IN" dirty="0" err="1"/>
              <a:t>demostrate</a:t>
            </a:r>
            <a:r>
              <a:rPr lang="en-IN" dirty="0"/>
              <a:t> step 7: </a:t>
            </a:r>
            <a:r>
              <a:rPr lang="en-GB" dirty="0">
                <a:sym typeface="Symbol" pitchFamily="18" charset="2"/>
              </a:rPr>
              <a:t>Convert the formula into a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conjunction of </a:t>
            </a:r>
            <a:r>
              <a:rPr lang="en-GB" dirty="0" err="1">
                <a:solidFill>
                  <a:srgbClr val="0000FF"/>
                </a:solidFill>
                <a:sym typeface="Symbol" pitchFamily="18" charset="2"/>
              </a:rPr>
              <a:t>disjuncts</a:t>
            </a:r>
            <a:r>
              <a:rPr lang="en-GB" dirty="0">
                <a:sym typeface="Symbol" pitchFamily="18" charset="2"/>
              </a:rPr>
              <a:t>.(CNF)</a:t>
            </a:r>
          </a:p>
          <a:p>
            <a:endParaRPr lang="en-GB" dirty="0">
              <a:sym typeface="Symbol" pitchFamily="18" charset="2"/>
            </a:endParaRPr>
          </a:p>
          <a:p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Roman (x)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GB" dirty="0">
                <a:sym typeface="Symbol" pitchFamily="18" charset="2"/>
              </a:rPr>
              <a:t>(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( hate (x , </a:t>
            </a:r>
            <a:r>
              <a:rPr lang="en-GB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)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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loyalto ( x , </a:t>
            </a:r>
            <a:r>
              <a:rPr lang="en-GB" dirty="0" err="1">
                <a:solidFill>
                  <a:srgbClr val="00B05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) </a:t>
            </a:r>
            <a:r>
              <a:rPr lang="en-GB" dirty="0">
                <a:sym typeface="Symbol" pitchFamily="18" charset="2"/>
              </a:rPr>
              <a:t>)</a:t>
            </a:r>
            <a:endParaRPr lang="en-GB" dirty="0">
              <a:solidFill>
                <a:srgbClr val="00B050"/>
              </a:solidFill>
              <a:sym typeface="Symbol" pitchFamily="18" charset="2"/>
            </a:endParaRPr>
          </a:p>
          <a:p>
            <a:endParaRPr lang="en-GB" dirty="0">
              <a:solidFill>
                <a:srgbClr val="0070C0"/>
              </a:solidFill>
              <a:sym typeface="Symbol" pitchFamily="18" charset="2"/>
            </a:endParaRPr>
          </a:p>
          <a:p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Roman (x)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GB" dirty="0">
                <a:sym typeface="Symbol" pitchFamily="18" charset="2"/>
              </a:rPr>
              <a:t>(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( hate (x , </a:t>
            </a:r>
            <a:r>
              <a:rPr lang="en-GB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) 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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loyalto ( x , </a:t>
            </a:r>
            <a:r>
              <a:rPr lang="en-GB" dirty="0" err="1">
                <a:solidFill>
                  <a:srgbClr val="00B05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) </a:t>
            </a:r>
            <a:r>
              <a:rPr lang="en-GB" dirty="0">
                <a:sym typeface="Symbol" pitchFamily="18" charset="2"/>
              </a:rPr>
              <a:t>)</a:t>
            </a:r>
          </a:p>
          <a:p>
            <a:endParaRPr lang="en-GB" dirty="0">
              <a:solidFill>
                <a:srgbClr val="00B05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          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                            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                                    R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P</a:t>
            </a:r>
            <a:r>
              <a:rPr lang="en-IN" dirty="0"/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  </a:t>
            </a:r>
            <a:r>
              <a:rPr lang="en-GB" dirty="0">
                <a:sym typeface="Symbol" pitchFamily="18" charset="2"/>
              </a:rPr>
              <a:t>(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Q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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R </a:t>
            </a:r>
            <a:r>
              <a:rPr lang="en-GB" dirty="0">
                <a:sym typeface="Symbol" pitchFamily="18" charset="2"/>
              </a:rPr>
              <a:t>)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  ( </a:t>
            </a:r>
            <a:r>
              <a:rPr lang="en-IN" dirty="0">
                <a:solidFill>
                  <a:srgbClr val="0070C0"/>
                </a:solidFill>
              </a:rPr>
              <a:t>P</a:t>
            </a:r>
            <a:r>
              <a:rPr lang="en-IN" dirty="0"/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 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Q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  (</a:t>
            </a:r>
            <a:r>
              <a:rPr lang="en-IN" dirty="0">
                <a:solidFill>
                  <a:srgbClr val="0070C0"/>
                </a:solidFill>
              </a:rPr>
              <a:t>P</a:t>
            </a:r>
            <a:r>
              <a:rPr lang="en-IN" dirty="0"/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GB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R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CLAUSE 1	      (</a:t>
            </a:r>
            <a:r>
              <a:rPr lang="en-IN" dirty="0"/>
              <a:t> 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Roman (x)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( hate (x , </a:t>
            </a:r>
            <a:r>
              <a:rPr lang="en-GB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     </a:t>
            </a:r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CLAUSE 2            (</a:t>
            </a:r>
            <a:r>
              <a:rPr lang="en-IN" dirty="0"/>
              <a:t> </a:t>
            </a:r>
            <a:r>
              <a:rPr lang="en-GB" dirty="0">
                <a:solidFill>
                  <a:srgbClr val="0070C0"/>
                </a:solidFill>
                <a:sym typeface="Symbol" pitchFamily="18" charset="2"/>
              </a:rPr>
              <a:t>Roman (x)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loyalto ( x , </a:t>
            </a:r>
            <a:r>
              <a:rPr lang="en-GB" dirty="0" err="1">
                <a:solidFill>
                  <a:srgbClr val="00B050"/>
                </a:solidFill>
                <a:sym typeface="Symbol" pitchFamily="18" charset="2"/>
              </a:rPr>
              <a:t>caesar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59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737573" y="2726922"/>
            <a:ext cx="540060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 rot="16200000">
            <a:off x="3365866" y="1898830"/>
            <a:ext cx="540060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 rot="16200000">
            <a:off x="6606226" y="1754814"/>
            <a:ext cx="540060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/>
          <p:cNvSpPr/>
          <p:nvPr/>
        </p:nvSpPr>
        <p:spPr>
          <a:xfrm>
            <a:off x="1622970" y="5024772"/>
            <a:ext cx="828094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e 8"/>
          <p:cNvSpPr/>
          <p:nvPr/>
        </p:nvSpPr>
        <p:spPr>
          <a:xfrm>
            <a:off x="1655674" y="5537212"/>
            <a:ext cx="828094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9353-B89B-4E5C-A7AD-A9051FE0BE20}" type="slidenum">
              <a:rPr lang="en-GB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Representation and Mapping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/>
              <a:t>Spot is a dog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/>
              <a:t>	</a:t>
            </a:r>
            <a:r>
              <a:rPr lang="en-GB">
                <a:solidFill>
                  <a:srgbClr val="0000FF"/>
                </a:solidFill>
              </a:rPr>
              <a:t>dog(Spot)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/>
              <a:t>Every dog has a tail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/>
              <a:t>	</a:t>
            </a:r>
            <a:r>
              <a:rPr lang="en-GB">
                <a:solidFill>
                  <a:srgbClr val="0000FF"/>
                </a:solidFill>
                <a:sym typeface="Symbol" pitchFamily="18" charset="2"/>
              </a:rPr>
              <a:t>x: dog(x)  </a:t>
            </a:r>
            <a:r>
              <a:rPr lang="en-GB">
                <a:solidFill>
                  <a:srgbClr val="0000FF"/>
                </a:solidFill>
              </a:rPr>
              <a:t>hastail(x)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	hastail(Spot)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/>
              <a:t>	Spot has a tail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>
              <a:solidFill>
                <a:srgbClr val="0000FF"/>
              </a:solidFill>
            </a:endParaRPr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1828800" y="44196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0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587152"/>
          </a:xfrm>
        </p:spPr>
        <p:txBody>
          <a:bodyPr/>
          <a:lstStyle/>
          <a:p>
            <a:r>
              <a:rPr lang="en-IN" dirty="0"/>
              <a:t>Unification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en-IN" dirty="0">
                <a:latin typeface="Calibri" pitchFamily="34" charset="0"/>
              </a:rPr>
              <a:t>It’s a matching procedure that compares two literals  and discovers whether there exists a set of substitutions that can make them identical.</a:t>
            </a:r>
          </a:p>
          <a:p>
            <a:endParaRPr lang="en-IN" dirty="0">
              <a:latin typeface="Calibri" pitchFamily="34" charset="0"/>
            </a:endParaRPr>
          </a:p>
          <a:p>
            <a:r>
              <a:rPr lang="en-IN" dirty="0">
                <a:latin typeface="Calibri" pitchFamily="34" charset="0"/>
              </a:rPr>
              <a:t>E.g.   </a:t>
            </a: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Hate( </a:t>
            </a:r>
            <a:r>
              <a:rPr lang="en-IN" sz="2000" dirty="0" err="1">
                <a:latin typeface="Calibri" pitchFamily="34" charset="0"/>
              </a:rPr>
              <a:t>marcus</a:t>
            </a:r>
            <a:r>
              <a:rPr lang="en-IN" sz="2000" dirty="0">
                <a:latin typeface="Calibri" pitchFamily="34" charset="0"/>
              </a:rPr>
              <a:t> , </a:t>
            </a:r>
            <a:r>
              <a:rPr lang="en-IN" sz="2000" dirty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IN" sz="2000" dirty="0">
                <a:latin typeface="Calibri" pitchFamily="34" charset="0"/>
              </a:rPr>
              <a:t>)                                 Hate (</a:t>
            </a:r>
            <a:r>
              <a:rPr lang="en-IN" sz="2000" dirty="0" err="1">
                <a:latin typeface="Calibri" pitchFamily="34" charset="0"/>
              </a:rPr>
              <a:t>marcus</a:t>
            </a:r>
            <a:r>
              <a:rPr lang="en-IN" sz="2000" dirty="0">
                <a:latin typeface="Calibri" pitchFamily="34" charset="0"/>
              </a:rPr>
              <a:t> , </a:t>
            </a:r>
            <a:r>
              <a:rPr lang="en-IN" sz="2000" dirty="0" err="1">
                <a:solidFill>
                  <a:srgbClr val="C00000"/>
                </a:solidFill>
                <a:latin typeface="Calibri" pitchFamily="34" charset="0"/>
              </a:rPr>
              <a:t>caesar</a:t>
            </a:r>
            <a:r>
              <a:rPr lang="en-IN" sz="2000" dirty="0">
                <a:latin typeface="Calibri" pitchFamily="34" charset="0"/>
              </a:rPr>
              <a:t>)</a:t>
            </a: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				</a:t>
            </a: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				       </a:t>
            </a:r>
            <a:r>
              <a:rPr lang="en-IN" sz="2000" dirty="0" err="1">
                <a:latin typeface="Calibri" pitchFamily="34" charset="0"/>
              </a:rPr>
              <a:t>caesar</a:t>
            </a:r>
            <a:r>
              <a:rPr lang="en-IN" sz="2000" dirty="0">
                <a:latin typeface="Calibri" pitchFamily="34" charset="0"/>
              </a:rPr>
              <a:t>/ X</a:t>
            </a:r>
          </a:p>
          <a:p>
            <a:pPr marL="914400" lvl="2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e.g. 2.   </a:t>
            </a:r>
          </a:p>
          <a:p>
            <a:pPr marL="914400" lvl="2" indent="0">
              <a:buNone/>
            </a:pPr>
            <a:endParaRPr lang="en-IN" sz="2000" dirty="0">
              <a:latin typeface="Calibri" pitchFamily="34" charset="0"/>
            </a:endParaRP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Hate(X,Y)      Hate( john, Z)    could be unified as:</a:t>
            </a: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IN" sz="2000" dirty="0">
                <a:latin typeface="Calibri" pitchFamily="34" charset="0"/>
              </a:rPr>
              <a:t>John/X     and   y/z</a:t>
            </a:r>
          </a:p>
          <a:p>
            <a:pPr marL="914400" lvl="2" indent="0">
              <a:buNone/>
            </a:pPr>
            <a:endParaRPr lang="en-IN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60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63688" y="3068960"/>
            <a:ext cx="201622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779912" y="3068960"/>
            <a:ext cx="180020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00-5D66-4998-8BEB-F1E96B180D28}" type="slidenum">
              <a:rPr lang="en-GB"/>
              <a:pPr/>
              <a:t>61</a:t>
            </a:fld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84976" cy="648072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Unification:</a:t>
            </a:r>
          </a:p>
          <a:p>
            <a:pPr marL="0" indent="0" algn="ctr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q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) = unifier 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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where 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SUBST(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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) = SUBST(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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q</a:t>
            </a:r>
            <a:r>
              <a:rPr lang="en-GB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</a:p>
          <a:p>
            <a:pPr marL="0" indent="0" algn="ctr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x: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knows(John, x)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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hates(John, x)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knows(John, Jane)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y: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knows(y, Leonid)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y: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knows(y, mother(y))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x: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knows(x, Elizabeth)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</a:t>
            </a:r>
            <a:r>
              <a:rPr lang="en-GB" u="sng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GB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</a:t>
            </a:r>
            <a:r>
              <a:rPr lang="en-GB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</a:t>
            </a:r>
            <a:r>
              <a:rPr lang="en-GB" u="sng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Jane</a:t>
            </a:r>
            <a:r>
              <a:rPr lang="en-GB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 = {Jane/x}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</a:t>
            </a:r>
            <a:r>
              <a:rPr lang="en-GB" u="sng" dirty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John</a:t>
            </a:r>
            <a:r>
              <a:rPr lang="en-GB" dirty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GB" u="sng" dirty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GB" dirty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solidFill>
                  <a:srgbClr val="FF66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</a:t>
            </a:r>
            <a:r>
              <a:rPr lang="en-GB" u="sng" dirty="0">
                <a:solidFill>
                  <a:srgbClr val="FF66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GB" dirty="0">
                <a:solidFill>
                  <a:srgbClr val="FF66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GB" u="sng" dirty="0">
                <a:solidFill>
                  <a:srgbClr val="FF6600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Leonid</a:t>
            </a:r>
            <a:r>
              <a:rPr lang="en-GB" dirty="0">
                <a:solidFill>
                  <a:srgbClr val="FF66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 = {Leonid/x, John/y}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solidFill>
                  <a:srgbClr val="FF0066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x)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knows(y, 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mother(y)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))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= {John/y, 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</a:rPr>
              <a:t>mother(John)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/x}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</a:t>
            </a:r>
            <a:r>
              <a:rPr lang="en-GB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</a:t>
            </a:r>
            <a:r>
              <a:rPr lang="en-GB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Elizabeth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)) = </a:t>
            </a:r>
            <a:r>
              <a:rPr lang="en-GB" b="1" dirty="0">
                <a:solidFill>
                  <a:srgbClr val="A119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</a:rPr>
              <a:t>FAIL</a:t>
            </a:r>
          </a:p>
          <a:p>
            <a:pPr marL="0" indent="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endParaRPr lang="en-GB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718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692696"/>
          </a:xfrm>
        </p:spPr>
        <p:txBody>
          <a:bodyPr/>
          <a:lstStyle/>
          <a:p>
            <a:r>
              <a:rPr lang="en-IN" dirty="0"/>
              <a:t>Resolution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en-IN" dirty="0"/>
              <a:t>It is used as inference mechanism.</a:t>
            </a:r>
          </a:p>
          <a:p>
            <a:r>
              <a:rPr lang="en-IN" u="sng" dirty="0"/>
              <a:t>Pre-processing steps: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Convert the given English sentence into predicate sentence.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u="sng" dirty="0"/>
              <a:t>Not all </a:t>
            </a:r>
            <a:r>
              <a:rPr lang="en-IN" dirty="0"/>
              <a:t>of these sentences will be in clausal form (CNF). </a:t>
            </a:r>
          </a:p>
          <a:p>
            <a:pPr marL="400050" lvl="1" indent="0">
              <a:buNone/>
            </a:pPr>
            <a:r>
              <a:rPr lang="en-IN" dirty="0"/>
              <a:t>If any sentence is not in clausal form then </a:t>
            </a:r>
            <a:r>
              <a:rPr lang="en-IN" u="sng" dirty="0"/>
              <a:t>convert it into clausal form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Give these sentences (clauses) as an </a:t>
            </a:r>
            <a:r>
              <a:rPr lang="en-IN" b="1" dirty="0"/>
              <a:t>input</a:t>
            </a:r>
            <a:r>
              <a:rPr lang="en-IN" dirty="0"/>
              <a:t> to resolution algorithm.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u="sng" dirty="0"/>
              <a:t>Resolution algorithm steps: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Negate the proposition which is to be proved.</a:t>
            </a:r>
          </a:p>
          <a:p>
            <a:pPr marL="400050" lvl="1" indent="0">
              <a:buNone/>
            </a:pPr>
            <a:r>
              <a:rPr lang="en-IN" dirty="0"/>
              <a:t>i.e.  If we have to prove :-</a:t>
            </a:r>
          </a:p>
          <a:p>
            <a:pPr marL="400050" lvl="1" indent="0">
              <a:buNone/>
            </a:pPr>
            <a:r>
              <a:rPr lang="en-IN" dirty="0"/>
              <a:t>		like(tommy , cookies)    then assume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 like(</a:t>
            </a:r>
            <a:r>
              <a:rPr lang="en-GB" dirty="0" err="1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tommy,cookies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)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Add the resultant sentence to the set of sentences from step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70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964488" cy="6669360"/>
          </a:xfrm>
        </p:spPr>
        <p:txBody>
          <a:bodyPr/>
          <a:lstStyle/>
          <a:p>
            <a:pPr marL="457200" indent="-457200">
              <a:buAutoNum type="alphaUcPeriod" startAt="2"/>
            </a:pPr>
            <a:r>
              <a:rPr lang="en-IN" dirty="0"/>
              <a:t>Repeat until contradiction is found or no progress can be made:</a:t>
            </a:r>
          </a:p>
          <a:p>
            <a:pPr marL="914400" lvl="1" indent="-514350">
              <a:buAutoNum type="romanLcPeriod"/>
            </a:pPr>
            <a:r>
              <a:rPr lang="en-IN" dirty="0"/>
              <a:t>Select two clauses , call them parent clauses and resolve them together.</a:t>
            </a:r>
          </a:p>
          <a:p>
            <a:pPr marL="400050" lvl="1" indent="0">
              <a:buNone/>
            </a:pPr>
            <a:r>
              <a:rPr lang="en-IN" dirty="0"/>
              <a:t>The resultant clause is called </a:t>
            </a:r>
            <a:r>
              <a:rPr lang="en-IN" dirty="0" err="1"/>
              <a:t>resolvant</a:t>
            </a:r>
            <a:r>
              <a:rPr lang="en-IN" dirty="0"/>
              <a:t>.</a:t>
            </a: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e.g.      </a:t>
            </a:r>
            <a:r>
              <a:rPr lang="en-IN" b="1" dirty="0">
                <a:solidFill>
                  <a:srgbClr val="FF0000"/>
                </a:solidFill>
              </a:rPr>
              <a:t>P(x)</a:t>
            </a:r>
            <a:r>
              <a:rPr lang="en-IN" dirty="0"/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GB" dirty="0">
                <a:latin typeface="Tahoma" pitchFamily="34" charset="0"/>
                <a:sym typeface="Symbol" pitchFamily="18" charset="2"/>
              </a:rPr>
              <a:t>Q(x)                           R(x)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</a:t>
            </a:r>
            <a:r>
              <a:rPr lang="en-GB" dirty="0">
                <a:latin typeface="Tahoma" pitchFamily="34" charset="0"/>
                <a:sym typeface="Symbol" pitchFamily="18" charset="2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 P(X)</a:t>
            </a:r>
            <a:endParaRPr lang="en-IN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</a:t>
            </a:r>
            <a:r>
              <a:rPr lang="en-GB" dirty="0">
                <a:latin typeface="Tahoma" pitchFamily="34" charset="0"/>
                <a:sym typeface="Symbol" pitchFamily="18" charset="2"/>
              </a:rPr>
              <a:t> Q(x)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 </a:t>
            </a:r>
            <a:r>
              <a:rPr lang="en-GB" dirty="0">
                <a:latin typeface="Tahoma" pitchFamily="34" charset="0"/>
                <a:sym typeface="Symbol" pitchFamily="18" charset="2"/>
              </a:rPr>
              <a:t>R(x)</a:t>
            </a:r>
          </a:p>
          <a:p>
            <a:pPr marL="0" indent="0">
              <a:buNone/>
            </a:pPr>
            <a:endParaRPr lang="en-GB" dirty="0">
              <a:latin typeface="Tahoma" pitchFamily="34" charset="0"/>
              <a:sym typeface="Symbol" pitchFamily="18" charset="2"/>
            </a:endParaRPr>
          </a:p>
          <a:p>
            <a:pPr marL="914400" lvl="1" indent="-514350">
              <a:buAutoNum type="romanLcPeriod" startAt="2"/>
            </a:pPr>
            <a:r>
              <a:rPr lang="en-GB" dirty="0">
                <a:latin typeface="Tahoma" pitchFamily="34" charset="0"/>
                <a:sym typeface="Symbol" pitchFamily="18" charset="2"/>
              </a:rPr>
              <a:t>If </a:t>
            </a:r>
            <a:r>
              <a:rPr lang="en-GB" dirty="0" err="1">
                <a:latin typeface="Tahoma" pitchFamily="34" charset="0"/>
                <a:sym typeface="Symbol" pitchFamily="18" charset="2"/>
              </a:rPr>
              <a:t>resolvant</a:t>
            </a:r>
            <a:r>
              <a:rPr lang="en-GB" dirty="0">
                <a:latin typeface="Tahoma" pitchFamily="34" charset="0"/>
                <a:sym typeface="Symbol" pitchFamily="18" charset="2"/>
              </a:rPr>
              <a:t> contains </a:t>
            </a:r>
            <a:r>
              <a:rPr lang="en-GB" u="sng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empty clause</a:t>
            </a:r>
            <a:r>
              <a:rPr lang="en-GB" dirty="0">
                <a:latin typeface="Tahoma" pitchFamily="34" charset="0"/>
                <a:sym typeface="Symbol" pitchFamily="18" charset="2"/>
              </a:rPr>
              <a:t> then 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contradiction</a:t>
            </a:r>
            <a:r>
              <a:rPr lang="en-GB" dirty="0">
                <a:latin typeface="Tahoma" pitchFamily="34" charset="0"/>
                <a:sym typeface="Symbol" pitchFamily="18" charset="2"/>
              </a:rPr>
              <a:t> has been found.</a:t>
            </a:r>
          </a:p>
          <a:p>
            <a:pPr marL="400050" lvl="1" indent="0">
              <a:buNone/>
            </a:pPr>
            <a:r>
              <a:rPr lang="en-GB" dirty="0">
                <a:latin typeface="Tahoma" pitchFamily="34" charset="0"/>
                <a:sym typeface="Symbol" pitchFamily="18" charset="2"/>
              </a:rPr>
              <a:t> </a:t>
            </a:r>
          </a:p>
          <a:p>
            <a:pPr marL="400050" lvl="1" indent="0">
              <a:buNone/>
            </a:pPr>
            <a:r>
              <a:rPr lang="en-GB" dirty="0">
                <a:latin typeface="Tahoma" pitchFamily="34" charset="0"/>
                <a:sym typeface="Symbol" pitchFamily="18" charset="2"/>
              </a:rPr>
              <a:t>                        G(x)        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</a:t>
            </a:r>
            <a:r>
              <a:rPr lang="en-GB" dirty="0">
                <a:latin typeface="Tahoma" pitchFamily="34" charset="0"/>
                <a:sym typeface="Symbol" pitchFamily="18" charset="2"/>
              </a:rPr>
              <a:t> G(x) </a:t>
            </a:r>
          </a:p>
          <a:p>
            <a:pPr marL="400050" lvl="1" indent="0">
              <a:buNone/>
            </a:pPr>
            <a:endParaRPr lang="en-GB" dirty="0">
              <a:latin typeface="Tahoma" pitchFamily="34" charset="0"/>
              <a:sym typeface="Symbol" pitchFamily="18" charset="2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sym typeface="Symbol" pitchFamily="18" charset="2"/>
              </a:rPr>
              <a:t>                                    E                        [ EMPTY CLAUSE]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63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1720" y="2708920"/>
            <a:ext cx="151216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63888" y="2708920"/>
            <a:ext cx="18002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99792" y="5949280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03848" y="5949280"/>
            <a:ext cx="72008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88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76672"/>
            <a:ext cx="7704856" cy="4392488"/>
          </a:xfrm>
        </p:spPr>
        <p:txBody>
          <a:bodyPr/>
          <a:lstStyle/>
          <a:p>
            <a:pPr marL="914400" lvl="1" indent="-514350">
              <a:buAutoNum type="romanLcPeriod" startAt="3"/>
            </a:pPr>
            <a:r>
              <a:rPr lang="en-IN" dirty="0"/>
              <a:t>If step ii.  Results in empty clause , it means our assumption is wrong </a:t>
            </a:r>
          </a:p>
          <a:p>
            <a:pPr marL="400050" lvl="1" indent="0">
              <a:buNone/>
            </a:pPr>
            <a:r>
              <a:rPr lang="en-IN" dirty="0"/>
              <a:t>	and the </a:t>
            </a:r>
            <a:r>
              <a:rPr lang="en-IN" u="sng" dirty="0"/>
              <a:t>original clause </a:t>
            </a:r>
            <a:r>
              <a:rPr lang="en-IN" dirty="0"/>
              <a:t>(to be proved) </a:t>
            </a:r>
            <a:r>
              <a:rPr lang="en-IN" u="sng" dirty="0"/>
              <a:t>has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15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5B64-9D95-45EE-84A3-AB7A3A63B0CA}" type="slidenum">
              <a:rPr lang="en-GB"/>
              <a:pPr/>
              <a:t>65</a:t>
            </a:fld>
            <a:endParaRPr lang="en-GB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/>
              <a:t>Marcus was a man.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</a:t>
            </a:r>
            <a:r>
              <a:rPr lang="en-GB" sz="2000" dirty="0">
                <a:solidFill>
                  <a:srgbClr val="0000FF"/>
                </a:solidFill>
              </a:rPr>
              <a:t>	</a:t>
            </a:r>
            <a:r>
              <a:rPr lang="en-GB" sz="2000" dirty="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3.	All </a:t>
            </a:r>
            <a:r>
              <a:rPr lang="en-GB" sz="2000" dirty="0" err="1"/>
              <a:t>Pompeians</a:t>
            </a:r>
            <a:r>
              <a:rPr lang="en-GB" sz="2000" dirty="0"/>
              <a:t> were Romans.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4.	Caesar was a ruler.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</a:pPr>
            <a:r>
              <a:rPr lang="en-GB" sz="2000" dirty="0"/>
              <a:t>All </a:t>
            </a:r>
            <a:r>
              <a:rPr lang="en-GB" sz="2000" dirty="0" err="1"/>
              <a:t>Pompeians</a:t>
            </a:r>
            <a:r>
              <a:rPr lang="en-GB" sz="2000" dirty="0"/>
              <a:t> were either loyal to Caesar or hated him.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6.	Every one is loyal to someone.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/>
              <a:t>People only try to assassinate rulers they are not loyal to.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>
                <a:sym typeface="Symbol" pitchFamily="18" charset="2"/>
              </a:rPr>
              <a:t>Marcus tried to assassinate Caesar.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97261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  “Marcus was a man”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			------------- 1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/>
              <a:t>2.   “Marcus was a Pompeian”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------------- 2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“</a:t>
            </a:r>
            <a:r>
              <a:rPr lang="en-GB" dirty="0"/>
              <a:t>All Pompeian's were Romans”</a:t>
            </a:r>
          </a:p>
          <a:p>
            <a:pPr marL="0" indent="0">
              <a:buNone/>
            </a:pPr>
            <a:r>
              <a:rPr lang="en-IN" dirty="0"/>
              <a:t>   =&gt;  </a:t>
            </a:r>
            <a:r>
              <a:rPr lang="en-GB" dirty="0">
                <a:sym typeface="Symbol" pitchFamily="18" charset="2"/>
              </a:rPr>
              <a:t>x1: </a:t>
            </a:r>
            <a:r>
              <a:rPr lang="en-GB" dirty="0" err="1">
                <a:sym typeface="Symbol" pitchFamily="18" charset="2"/>
              </a:rPr>
              <a:t>p</a:t>
            </a:r>
            <a:r>
              <a:rPr lang="en-GB" dirty="0" err="1"/>
              <a:t>ompeian</a:t>
            </a:r>
            <a:r>
              <a:rPr lang="en-GB" dirty="0"/>
              <a:t>(x1) </a:t>
            </a:r>
            <a:r>
              <a:rPr lang="en-GB" dirty="0">
                <a:sym typeface="Symbol" pitchFamily="18" charset="2"/>
              </a:rPr>
              <a:t> r</a:t>
            </a:r>
            <a:r>
              <a:rPr lang="en-GB" dirty="0"/>
              <a:t>oman(x1).</a:t>
            </a:r>
          </a:p>
          <a:p>
            <a:pPr marL="0" indent="0">
              <a:buNone/>
            </a:pPr>
            <a:r>
              <a:rPr lang="en-GB" dirty="0"/>
              <a:t>   =&gt; </a:t>
            </a:r>
            <a:r>
              <a:rPr lang="en-GB" dirty="0">
                <a:sym typeface="Symbol" pitchFamily="18" charset="2"/>
              </a:rPr>
              <a:t>x1: </a:t>
            </a:r>
            <a:r>
              <a:rPr lang="en-GB" b="1" dirty="0">
                <a:sym typeface="Symbol" pitchFamily="18" charset="2"/>
              </a:rPr>
              <a:t> </a:t>
            </a:r>
            <a:r>
              <a:rPr lang="en-GB" b="1" dirty="0" err="1">
                <a:sym typeface="Symbol" pitchFamily="18" charset="2"/>
              </a:rPr>
              <a:t>p</a:t>
            </a:r>
            <a:r>
              <a:rPr lang="en-GB" b="1" dirty="0" err="1"/>
              <a:t>ompeian</a:t>
            </a:r>
            <a:r>
              <a:rPr lang="en-GB" b="1" dirty="0"/>
              <a:t>(x1) </a:t>
            </a:r>
            <a:r>
              <a:rPr lang="en-GB" b="1" dirty="0">
                <a:sym typeface="Symbol" pitchFamily="18" charset="2"/>
              </a:rPr>
              <a:t> r</a:t>
            </a:r>
            <a:r>
              <a:rPr lang="en-GB" b="1" dirty="0"/>
              <a:t>oman(x1)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			                                ----------------- 3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692696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94437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man(</a:t>
            </a:r>
            <a:r>
              <a:rPr lang="en-IN" b="1" dirty="0" err="1"/>
              <a:t>marcus</a:t>
            </a:r>
            <a:r>
              <a:rPr lang="en-IN" b="1" dirty="0"/>
              <a:t>) 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7" y="2636912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7" y="2636912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pompeian</a:t>
            </a:r>
            <a:r>
              <a:rPr lang="en-IN" b="1" dirty="0"/>
              <a:t> (</a:t>
            </a:r>
            <a:r>
              <a:rPr lang="en-IN" b="1" dirty="0" err="1"/>
              <a:t>marcus</a:t>
            </a:r>
            <a:r>
              <a:rPr lang="en-IN" b="1" dirty="0"/>
              <a:t>)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43607" y="5558634"/>
            <a:ext cx="42484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19649" y="555863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ym typeface="Symbol" pitchFamily="18" charset="2"/>
              </a:rPr>
              <a:t> </a:t>
            </a:r>
            <a:r>
              <a:rPr lang="en-GB" b="1" dirty="0" err="1">
                <a:sym typeface="Symbol" pitchFamily="18" charset="2"/>
              </a:rPr>
              <a:t>p</a:t>
            </a:r>
            <a:r>
              <a:rPr lang="en-GB" b="1" dirty="0" err="1"/>
              <a:t>ompeian</a:t>
            </a:r>
            <a:r>
              <a:rPr lang="en-GB" b="1" dirty="0"/>
              <a:t> (x1) </a:t>
            </a:r>
            <a:r>
              <a:rPr lang="en-GB" b="1" dirty="0">
                <a:sym typeface="Symbol" pitchFamily="18" charset="2"/>
              </a:rPr>
              <a:t> r</a:t>
            </a:r>
            <a:r>
              <a:rPr lang="en-GB" b="1" dirty="0"/>
              <a:t>oman(x1)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68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 “Caesar was a ruler”</a:t>
            </a:r>
          </a:p>
          <a:p>
            <a:pPr marL="3657600" lvl="8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   				----------------   4</a:t>
            </a:r>
          </a:p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						</a:t>
            </a:r>
          </a:p>
          <a:p>
            <a:pPr marL="0" indent="0">
              <a:buNone/>
            </a:pPr>
            <a:endParaRPr lang="en-GB" dirty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/>
              <a:t>5.   “all romans were either </a:t>
            </a:r>
            <a:r>
              <a:rPr lang="en-IN" dirty="0" err="1"/>
              <a:t>loyalto</a:t>
            </a:r>
            <a:r>
              <a:rPr lang="en-IN" dirty="0"/>
              <a:t> </a:t>
            </a:r>
            <a:r>
              <a:rPr lang="en-IN" dirty="0" err="1"/>
              <a:t>caesar</a:t>
            </a:r>
            <a:r>
              <a:rPr lang="en-IN" dirty="0"/>
              <a:t> or hated him”</a:t>
            </a:r>
          </a:p>
          <a:p>
            <a:pPr marL="0" indent="0">
              <a:buNone/>
            </a:pPr>
            <a:r>
              <a:rPr lang="en-IN" dirty="0"/>
              <a:t>   =&gt;  </a:t>
            </a:r>
            <a:r>
              <a:rPr lang="en-GB" dirty="0">
                <a:sym typeface="Symbol" pitchFamily="18" charset="2"/>
              </a:rPr>
              <a:t>x2: roman</a:t>
            </a:r>
            <a:r>
              <a:rPr lang="en-GB" dirty="0"/>
              <a:t>(x2) </a:t>
            </a:r>
            <a:r>
              <a:rPr lang="en-GB" dirty="0">
                <a:sym typeface="Symbol" pitchFamily="18" charset="2"/>
              </a:rPr>
              <a:t> [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/>
              <a:t>(x2 , </a:t>
            </a:r>
            <a:r>
              <a:rPr lang="en-GB" dirty="0" err="1"/>
              <a:t>caesar</a:t>
            </a:r>
            <a:r>
              <a:rPr lang="en-GB" dirty="0"/>
              <a:t>) </a:t>
            </a:r>
            <a:r>
              <a:rPr lang="en-GB" dirty="0">
                <a:sym typeface="Symbol" pitchFamily="18" charset="2"/>
              </a:rPr>
              <a:t> hate(x2 , </a:t>
            </a:r>
            <a:r>
              <a:rPr lang="en-GB" dirty="0" err="1">
                <a:sym typeface="Symbol" pitchFamily="18" charset="2"/>
              </a:rPr>
              <a:t>caesar</a:t>
            </a:r>
            <a:r>
              <a:rPr lang="en-GB" dirty="0">
                <a:sym typeface="Symbol" pitchFamily="18" charset="2"/>
              </a:rPr>
              <a:t>) ]</a:t>
            </a:r>
            <a:endParaRPr lang="en-GB" dirty="0"/>
          </a:p>
          <a:p>
            <a:pPr marL="0" indent="0">
              <a:buNone/>
            </a:pPr>
            <a:r>
              <a:rPr lang="en-IN" dirty="0"/>
              <a:t>   =&gt; </a:t>
            </a:r>
            <a:r>
              <a:rPr lang="en-GB" dirty="0">
                <a:sym typeface="Symbol" pitchFamily="18" charset="2"/>
              </a:rPr>
              <a:t>x2: </a:t>
            </a:r>
            <a:r>
              <a:rPr lang="en-GB" b="1" dirty="0">
                <a:sym typeface="Symbol" pitchFamily="18" charset="2"/>
              </a:rPr>
              <a:t> </a:t>
            </a:r>
            <a:r>
              <a:rPr lang="en-GB" dirty="0">
                <a:sym typeface="Symbol" pitchFamily="18" charset="2"/>
              </a:rPr>
              <a:t>roman</a:t>
            </a:r>
            <a:r>
              <a:rPr lang="en-GB" dirty="0"/>
              <a:t>(x2) </a:t>
            </a:r>
            <a:r>
              <a:rPr lang="en-GB" dirty="0">
                <a:sym typeface="Symbol" pitchFamily="18" charset="2"/>
              </a:rPr>
              <a:t>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/>
              <a:t>(x2 , </a:t>
            </a:r>
            <a:r>
              <a:rPr lang="en-GB" dirty="0" err="1"/>
              <a:t>caesar</a:t>
            </a:r>
            <a:r>
              <a:rPr lang="en-GB" dirty="0"/>
              <a:t>) </a:t>
            </a:r>
            <a:r>
              <a:rPr lang="en-GB" dirty="0">
                <a:sym typeface="Symbol" pitchFamily="18" charset="2"/>
              </a:rPr>
              <a:t> hate(x2 , </a:t>
            </a:r>
            <a:r>
              <a:rPr lang="en-GB" dirty="0" err="1">
                <a:sym typeface="Symbol" pitchFamily="18" charset="2"/>
              </a:rPr>
              <a:t>caesar</a:t>
            </a:r>
            <a:r>
              <a:rPr lang="en-GB" dirty="0"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   =&gt; </a:t>
            </a:r>
            <a:r>
              <a:rPr lang="en-GB" b="1" dirty="0">
                <a:sym typeface="Symbol" pitchFamily="18" charset="2"/>
              </a:rPr>
              <a:t> </a:t>
            </a:r>
            <a:r>
              <a:rPr lang="en-GB" dirty="0">
                <a:sym typeface="Symbol" pitchFamily="18" charset="2"/>
              </a:rPr>
              <a:t>roman</a:t>
            </a:r>
            <a:r>
              <a:rPr lang="en-GB" dirty="0"/>
              <a:t>(x2) </a:t>
            </a:r>
            <a:r>
              <a:rPr lang="en-GB" dirty="0">
                <a:sym typeface="Symbol" pitchFamily="18" charset="2"/>
              </a:rPr>
              <a:t>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/>
              <a:t>(x2 , </a:t>
            </a:r>
            <a:r>
              <a:rPr lang="en-GB" dirty="0" err="1"/>
              <a:t>caesar</a:t>
            </a:r>
            <a:r>
              <a:rPr lang="en-GB" dirty="0"/>
              <a:t>) </a:t>
            </a:r>
            <a:r>
              <a:rPr lang="en-GB" dirty="0">
                <a:sym typeface="Symbol" pitchFamily="18" charset="2"/>
              </a:rPr>
              <a:t> hate(x2 , </a:t>
            </a:r>
            <a:r>
              <a:rPr lang="en-GB" dirty="0" err="1">
                <a:sym typeface="Symbol" pitchFamily="18" charset="2"/>
              </a:rPr>
              <a:t>caesar</a:t>
            </a:r>
            <a:r>
              <a:rPr lang="en-GB" dirty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							     </a:t>
            </a:r>
          </a:p>
          <a:p>
            <a:pPr marL="0" indent="0">
              <a:buNone/>
            </a:pPr>
            <a:r>
              <a:rPr lang="en-GB" dirty="0">
                <a:sym typeface="Symbol" pitchFamily="18" charset="2"/>
              </a:rPr>
              <a:t>								------ 5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692696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694437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ruler (</a:t>
            </a:r>
            <a:r>
              <a:rPr lang="en-IN" b="1" dirty="0" err="1"/>
              <a:t>caesar</a:t>
            </a:r>
            <a:r>
              <a:rPr lang="en-IN" b="1" dirty="0"/>
              <a:t>) </a:t>
            </a:r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2319" y="4221088"/>
            <a:ext cx="6081725" cy="82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ym typeface="Symbol" pitchFamily="18" charset="2"/>
              </a:rPr>
              <a:t>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4673" y="4400237"/>
            <a:ext cx="589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ym typeface="Symbol" pitchFamily="18" charset="2"/>
              </a:rPr>
              <a:t> roman </a:t>
            </a:r>
            <a:r>
              <a:rPr lang="en-GB" b="1" dirty="0"/>
              <a:t>( x2) </a:t>
            </a:r>
            <a:r>
              <a:rPr lang="en-GB" b="1" dirty="0">
                <a:sym typeface="Symbol" pitchFamily="18" charset="2"/>
              </a:rPr>
              <a:t> loyalto </a:t>
            </a:r>
            <a:r>
              <a:rPr lang="en-GB" b="1" dirty="0"/>
              <a:t>(x2 , </a:t>
            </a:r>
            <a:r>
              <a:rPr lang="en-GB" b="1" dirty="0" err="1"/>
              <a:t>caesar</a:t>
            </a:r>
            <a:r>
              <a:rPr lang="en-GB" b="1" dirty="0"/>
              <a:t>) </a:t>
            </a:r>
            <a:r>
              <a:rPr lang="en-GB" b="1" dirty="0">
                <a:sym typeface="Symbol" pitchFamily="18" charset="2"/>
              </a:rPr>
              <a:t> hate (x2 , </a:t>
            </a:r>
            <a:r>
              <a:rPr lang="en-GB" b="1" dirty="0" err="1">
                <a:sym typeface="Symbol" pitchFamily="18" charset="2"/>
              </a:rPr>
              <a:t>caesar</a:t>
            </a:r>
            <a:r>
              <a:rPr lang="en-GB" b="1" dirty="0">
                <a:sym typeface="Symbol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88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/>
          <a:lstStyle/>
          <a:p>
            <a:r>
              <a:rPr lang="en-GB" dirty="0"/>
              <a:t>“Every one is loyal to someone”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GB" dirty="0">
                <a:sym typeface="Symbol" pitchFamily="18" charset="2"/>
              </a:rPr>
              <a:t>=&gt;      x3: y1: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(x3, y1)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f(x3) be a </a:t>
            </a:r>
            <a:r>
              <a:rPr lang="en-GB" dirty="0" err="1"/>
              <a:t>skolem</a:t>
            </a:r>
            <a:r>
              <a:rPr lang="en-GB" dirty="0"/>
              <a:t> function then,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=&gt; </a:t>
            </a:r>
            <a:r>
              <a:rPr lang="en-GB" dirty="0">
                <a:sym typeface="Symbol" pitchFamily="18" charset="2"/>
              </a:rPr>
              <a:t>x3: </a:t>
            </a:r>
            <a:r>
              <a:rPr lang="en-GB" dirty="0"/>
              <a:t>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(x3,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f(x3)</a:t>
            </a:r>
            <a:r>
              <a:rPr lang="en-GB" dirty="0">
                <a:sym typeface="Symbol" pitchFamily="18" charset="2"/>
              </a:rPr>
              <a:t>)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=&gt;        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(x3,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f(x3)</a:t>
            </a:r>
            <a:r>
              <a:rPr lang="en-GB" dirty="0">
                <a:sym typeface="Symbol" pitchFamily="18" charset="2"/>
              </a:rPr>
              <a:t>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---------------- 6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3573016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32631" y="3717032"/>
            <a:ext cx="200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Symbol" pitchFamily="18" charset="2"/>
              </a:rPr>
              <a:t>loyalto (x3,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f(x3)</a:t>
            </a:r>
            <a:r>
              <a:rPr lang="en-GB" dirty="0">
                <a:sym typeface="Symbol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674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9289032" cy="66693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7. “People only try to assassinate rulers they are not loyal to.”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dirty="0">
              <a:solidFill>
                <a:srgbClr val="0000FF"/>
              </a:solidFill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=&gt;  x4: y2: [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man</a:t>
            </a:r>
            <a:r>
              <a:rPr lang="en-GB" dirty="0">
                <a:sym typeface="Symbol" pitchFamily="18" charset="2"/>
              </a:rPr>
              <a:t>(x4)  ruler(y2) 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(x4, y2) ]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		          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(x4, y2)</a:t>
            </a:r>
          </a:p>
          <a:p>
            <a:pPr marL="0" indent="0">
              <a:buNone/>
            </a:pPr>
            <a:r>
              <a:rPr lang="en-GB" dirty="0"/>
              <a:t>=&gt; </a:t>
            </a:r>
            <a:r>
              <a:rPr lang="en-GB" dirty="0">
                <a:sym typeface="Symbol" pitchFamily="18" charset="2"/>
              </a:rPr>
              <a:t>x4: y2: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man</a:t>
            </a:r>
            <a:r>
              <a:rPr lang="en-GB" dirty="0">
                <a:sym typeface="Symbol" pitchFamily="18" charset="2"/>
              </a:rPr>
              <a:t>(x4)  ruler(y2) 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(x4, y2)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]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		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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(x4, y2)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Symbol"/>
              <a:buChar char="Þ"/>
            </a:pPr>
            <a:r>
              <a:rPr lang="en-GB" dirty="0">
                <a:sym typeface="Symbol" pitchFamily="18" charset="2"/>
              </a:rPr>
              <a:t>x4: y2: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man</a:t>
            </a:r>
            <a:r>
              <a:rPr lang="en-GB" dirty="0">
                <a:sym typeface="Symbol" pitchFamily="18" charset="2"/>
              </a:rPr>
              <a:t>(x4)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</a:t>
            </a:r>
            <a:r>
              <a:rPr lang="en-GB" dirty="0">
                <a:sym typeface="Symbol" pitchFamily="18" charset="2"/>
              </a:rPr>
              <a:t> ruler(y2)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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(x4, y2)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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(x4, y2)</a:t>
            </a:r>
          </a:p>
          <a:p>
            <a:pPr marL="0" indent="0">
              <a:buNone/>
            </a:pPr>
            <a:endParaRPr lang="en-GB" dirty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/>
              <a:t>      let f(x4) be </a:t>
            </a:r>
            <a:r>
              <a:rPr lang="en-IN" dirty="0" err="1"/>
              <a:t>skolem</a:t>
            </a:r>
            <a:r>
              <a:rPr lang="en-IN" dirty="0"/>
              <a:t> function then,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Symbol"/>
              <a:buChar char="Þ"/>
            </a:pPr>
            <a:r>
              <a:rPr lang="en-IN" dirty="0"/>
              <a:t>=&gt; </a:t>
            </a:r>
            <a:r>
              <a:rPr lang="en-GB" dirty="0">
                <a:sym typeface="Symbol" pitchFamily="18" charset="2"/>
              </a:rPr>
              <a:t>x4: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man</a:t>
            </a:r>
            <a:r>
              <a:rPr lang="en-GB" dirty="0">
                <a:sym typeface="Symbol" pitchFamily="18" charset="2"/>
              </a:rPr>
              <a:t>(x4)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</a:t>
            </a:r>
            <a:r>
              <a:rPr lang="en-GB" dirty="0">
                <a:sym typeface="Symbol" pitchFamily="18" charset="2"/>
              </a:rPr>
              <a:t> ruler(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     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(x4,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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(x4,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69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772400" cy="583535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100000"/>
              </a:spcAft>
              <a:buClr>
                <a:srgbClr val="000000"/>
              </a:buClr>
              <a:buSzPct val="120000"/>
            </a:pPr>
            <a:r>
              <a:rPr lang="en-GB" dirty="0">
                <a:solidFill>
                  <a:srgbClr val="000000"/>
                </a:solidFill>
              </a:rPr>
              <a:t>Fact-representation mapping is </a:t>
            </a:r>
            <a:r>
              <a:rPr lang="en-GB" dirty="0">
                <a:solidFill>
                  <a:srgbClr val="0000FF"/>
                </a:solidFill>
              </a:rPr>
              <a:t>not one-to-one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FF"/>
              </a:solidFill>
            </a:endParaRPr>
          </a:p>
          <a:p>
            <a:pPr lvl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</a:pPr>
            <a:r>
              <a:rPr lang="en-GB" dirty="0">
                <a:solidFill>
                  <a:srgbClr val="0000FF"/>
                </a:solidFill>
              </a:rPr>
              <a:t>Good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representation</a:t>
            </a:r>
            <a:r>
              <a:rPr lang="en-GB" dirty="0">
                <a:solidFill>
                  <a:srgbClr val="000000"/>
                </a:solidFill>
              </a:rPr>
              <a:t> can make a </a:t>
            </a:r>
            <a:r>
              <a:rPr lang="en-GB" dirty="0">
                <a:solidFill>
                  <a:srgbClr val="0000FF"/>
                </a:solidFill>
              </a:rPr>
              <a:t>reasoning program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trivial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u="sng" dirty="0">
                <a:solidFill>
                  <a:srgbClr val="0000FF"/>
                </a:solidFill>
              </a:rPr>
              <a:t>The </a:t>
            </a:r>
            <a:r>
              <a:rPr lang="en-GB" u="sng" dirty="0" err="1">
                <a:solidFill>
                  <a:srgbClr val="0000FF"/>
                </a:solidFill>
              </a:rPr>
              <a:t>Multilated</a:t>
            </a:r>
            <a:r>
              <a:rPr lang="en-GB" u="sng" dirty="0">
                <a:solidFill>
                  <a:srgbClr val="0000FF"/>
                </a:solidFill>
              </a:rPr>
              <a:t> Checkerboard Problem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“Consider a normal checker board from which two squares, in opposite corners, have been removed.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The task is to cover all the remaining squares exactly with </a:t>
            </a:r>
            <a:r>
              <a:rPr lang="en-GB" dirty="0" err="1"/>
              <a:t>donimoes</a:t>
            </a:r>
            <a:r>
              <a:rPr lang="en-GB" dirty="0"/>
              <a:t>, each of which covers two squares. No overlapping, either of dominoes on top of each other or of dominoes over the boundary of the </a:t>
            </a:r>
            <a:r>
              <a:rPr lang="en-GB" dirty="0" err="1"/>
              <a:t>multilated</a:t>
            </a:r>
            <a:r>
              <a:rPr lang="en-GB" dirty="0"/>
              <a:t> board are allowed.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Can this task be done?”</a:t>
            </a:r>
          </a:p>
          <a:p>
            <a:pPr lvl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</a:pPr>
            <a:endParaRPr lang="en-GB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852C-99AB-4086-B928-AA5AAAB70E06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184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pPr>
              <a:buFont typeface="Symbol"/>
              <a:buChar char="Þ"/>
            </a:pP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olidFill>
                  <a:srgbClr val="00B050"/>
                </a:solidFill>
                <a:sym typeface="Symbol" pitchFamily="18" charset="2"/>
              </a:rPr>
              <a:t>man</a:t>
            </a:r>
            <a:r>
              <a:rPr lang="en-GB" dirty="0">
                <a:sym typeface="Symbol" pitchFamily="18" charset="2"/>
              </a:rPr>
              <a:t>(x4)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</a:t>
            </a:r>
            <a:r>
              <a:rPr lang="en-GB" dirty="0">
                <a:sym typeface="Symbol" pitchFamily="18" charset="2"/>
              </a:rPr>
              <a:t> ruler(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  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(x4,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</a:t>
            </a:r>
            <a:r>
              <a:rPr lang="en-GB" dirty="0" err="1">
                <a:sym typeface="Symbol" pitchFamily="18" charset="2"/>
              </a:rPr>
              <a:t>loyalto</a:t>
            </a:r>
            <a:r>
              <a:rPr lang="en-GB" dirty="0">
                <a:sym typeface="Symbol" pitchFamily="18" charset="2"/>
              </a:rPr>
              <a:t>(x4,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dirty="0">
                <a:sym typeface="Symbol" pitchFamily="18" charset="2"/>
              </a:rPr>
              <a:t>)</a:t>
            </a:r>
          </a:p>
          <a:p>
            <a:pPr>
              <a:buFont typeface="Symbol"/>
              <a:buChar char="Þ"/>
            </a:pPr>
            <a:endParaRPr lang="en-GB" dirty="0">
              <a:sym typeface="Symbol" pitchFamily="18" charset="2"/>
            </a:endParaRPr>
          </a:p>
          <a:p>
            <a:pPr>
              <a:buFont typeface="Symbol"/>
              <a:buChar char="Þ"/>
            </a:pPr>
            <a:endParaRPr lang="en-GB" dirty="0">
              <a:sym typeface="Symbol" pitchFamily="18" charset="2"/>
            </a:endParaRPr>
          </a:p>
          <a:p>
            <a:pPr lvl="8"/>
            <a:r>
              <a:rPr lang="en-IN" dirty="0"/>
              <a:t>                                                                  ----------  7</a:t>
            </a:r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marL="114300" indent="0">
              <a:buNone/>
            </a:pPr>
            <a:r>
              <a:rPr lang="en-GB" dirty="0">
                <a:sym typeface="Symbol" pitchFamily="18" charset="2"/>
              </a:rPr>
              <a:t>8. “Marcus tried to assassinate Caesar”</a:t>
            </a:r>
          </a:p>
          <a:p>
            <a:pPr marL="114300" indent="0">
              <a:buNone/>
            </a:pPr>
            <a:endParaRPr lang="en-GB" dirty="0">
              <a:sym typeface="Symbol" pitchFamily="18" charset="2"/>
            </a:endParaRPr>
          </a:p>
          <a:p>
            <a:pPr marL="114300" indent="0">
              <a:buNone/>
            </a:pPr>
            <a:r>
              <a:rPr lang="en-GB" dirty="0">
                <a:sym typeface="Symbol" pitchFamily="18" charset="2"/>
              </a:rPr>
              <a:t>      </a:t>
            </a:r>
            <a:r>
              <a:rPr lang="en-GB" dirty="0" err="1">
                <a:sym typeface="Symbol" pitchFamily="18" charset="2"/>
              </a:rPr>
              <a:t>tryassassinate</a:t>
            </a:r>
            <a:r>
              <a:rPr lang="en-GB" dirty="0">
                <a:sym typeface="Symbol" pitchFamily="18" charset="2"/>
              </a:rPr>
              <a:t>(</a:t>
            </a:r>
            <a:r>
              <a:rPr lang="en-GB" dirty="0" err="1">
                <a:sym typeface="Symbol" pitchFamily="18" charset="2"/>
              </a:rPr>
              <a:t>marcus</a:t>
            </a:r>
            <a:r>
              <a:rPr lang="en-GB" dirty="0">
                <a:sym typeface="Symbol" pitchFamily="18" charset="2"/>
              </a:rPr>
              <a:t> , </a:t>
            </a:r>
            <a:r>
              <a:rPr lang="en-GB" dirty="0" err="1">
                <a:sym typeface="Symbol" pitchFamily="18" charset="2"/>
              </a:rPr>
              <a:t>caesar</a:t>
            </a:r>
            <a:r>
              <a:rPr lang="en-GB" dirty="0">
                <a:sym typeface="Symbol" pitchFamily="18" charset="2"/>
              </a:rPr>
              <a:t>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							  ------------ 8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To prove : </a:t>
            </a:r>
            <a:r>
              <a:rPr lang="en-IN" dirty="0" err="1"/>
              <a:t>marcus</a:t>
            </a:r>
            <a:r>
              <a:rPr lang="en-IN" dirty="0"/>
              <a:t> hate </a:t>
            </a:r>
            <a:r>
              <a:rPr lang="en-IN" dirty="0" err="1"/>
              <a:t>caesar</a:t>
            </a:r>
            <a:r>
              <a:rPr lang="en-IN" dirty="0"/>
              <a:t>      i.e.    hate(</a:t>
            </a:r>
            <a:r>
              <a:rPr lang="en-IN" dirty="0" err="1"/>
              <a:t>marcus</a:t>
            </a:r>
            <a:r>
              <a:rPr lang="en-IN" dirty="0"/>
              <a:t>, </a:t>
            </a:r>
            <a:r>
              <a:rPr lang="en-IN" dirty="0" err="1"/>
              <a:t>caesar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318" y="1484784"/>
            <a:ext cx="6711970" cy="82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ym typeface="Symbol" pitchFamily="18" charset="2"/>
              </a:rPr>
              <a:t>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3494" y="1574358"/>
            <a:ext cx="6248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Ø"/>
            </a:pPr>
            <a:r>
              <a:rPr lang="en-GB" b="1" dirty="0">
                <a:sym typeface="Symbol" pitchFamily="18" charset="2"/>
              </a:rPr>
              <a:t>man</a:t>
            </a:r>
            <a:r>
              <a:rPr lang="en-GB" b="1" dirty="0"/>
              <a:t>( x4) </a:t>
            </a:r>
            <a:r>
              <a:rPr lang="en-GB" b="1" dirty="0">
                <a:sym typeface="Symbol" pitchFamily="18" charset="2"/>
              </a:rPr>
              <a:t>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GB" b="1" dirty="0">
                <a:sym typeface="Symbol" pitchFamily="18" charset="2"/>
              </a:rPr>
              <a:t> ruler(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b="1" dirty="0">
                <a:sym typeface="Symbol" pitchFamily="18" charset="2"/>
              </a:rPr>
              <a:t>)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    </a:t>
            </a:r>
            <a:r>
              <a:rPr lang="en-GB" b="1" dirty="0">
                <a:sym typeface="Symbol" pitchFamily="18" charset="2"/>
              </a:rPr>
              <a:t>tryassassinate(x4,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f(x4)</a:t>
            </a:r>
            <a:r>
              <a:rPr lang="en-GB" b="1" dirty="0">
                <a:sym typeface="Symbol" pitchFamily="18" charset="2"/>
              </a:rPr>
              <a:t>)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b="1" dirty="0">
                <a:sym typeface="Symbol" pitchFamily="18" charset="2"/>
              </a:rPr>
              <a:t> </a:t>
            </a:r>
          </a:p>
          <a:p>
            <a:r>
              <a:rPr lang="en-GB" b="1" dirty="0">
                <a:solidFill>
                  <a:srgbClr val="FF3399"/>
                </a:solidFill>
                <a:sym typeface="Symbol" pitchFamily="18" charset="2"/>
              </a:rPr>
              <a:t>  loyalto(x4, f(x4))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1171" y="4113908"/>
            <a:ext cx="6081725" cy="82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ym typeface="Symbol" pitchFamily="18" charset="2"/>
              </a:rPr>
              <a:t>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47382" y="4330969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ym typeface="Symbol" pitchFamily="18" charset="2"/>
              </a:rPr>
              <a:t>                     tryassassinate( </a:t>
            </a:r>
            <a:r>
              <a:rPr lang="en-GB" b="1" dirty="0" err="1">
                <a:sym typeface="Symbol" pitchFamily="18" charset="2"/>
              </a:rPr>
              <a:t>marcus</a:t>
            </a:r>
            <a:r>
              <a:rPr lang="en-GB" b="1" dirty="0">
                <a:sym typeface="Symbol" pitchFamily="18" charset="2"/>
              </a:rPr>
              <a:t> ,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b="1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b="1" dirty="0">
                <a:sym typeface="Symbol" pitchFamily="18" charset="2"/>
              </a:rPr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66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552728"/>
          </a:xfrm>
        </p:spPr>
        <p:txBody>
          <a:bodyPr/>
          <a:lstStyle/>
          <a:p>
            <a:r>
              <a:rPr lang="en-IN" dirty="0"/>
              <a:t>Assume  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IN" dirty="0"/>
              <a:t> hate(</a:t>
            </a:r>
            <a:r>
              <a:rPr lang="en-IN" dirty="0" err="1"/>
              <a:t>marcus</a:t>
            </a:r>
            <a:r>
              <a:rPr lang="en-IN" dirty="0"/>
              <a:t>, </a:t>
            </a:r>
            <a:r>
              <a:rPr lang="en-IN" dirty="0" err="1"/>
              <a:t>caesar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6632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(5)</a:t>
            </a:r>
          </a:p>
          <a:p>
            <a:pPr marL="0" indent="0">
              <a:buNone/>
            </a:pPr>
            <a:r>
              <a:rPr lang="he-IL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ך</a:t>
            </a:r>
            <a:r>
              <a:rPr lang="en-IN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hate (</a:t>
            </a:r>
            <a:r>
              <a:rPr lang="en-IN" sz="18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marcus</a:t>
            </a:r>
            <a:r>
              <a:rPr lang="en-IN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18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caesar</a:t>
            </a:r>
            <a:r>
              <a:rPr lang="en-IN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800" b="1" dirty="0">
                <a:sym typeface="Symbol" pitchFamily="18" charset="2"/>
              </a:rPr>
              <a:t> roman </a:t>
            </a:r>
            <a:r>
              <a:rPr lang="en-GB" sz="1800" b="1" dirty="0"/>
              <a:t>( x2) </a:t>
            </a:r>
            <a:r>
              <a:rPr lang="en-GB" sz="1800" b="1" dirty="0">
                <a:sym typeface="Symbol" pitchFamily="18" charset="2"/>
              </a:rPr>
              <a:t> loyalto </a:t>
            </a:r>
            <a:r>
              <a:rPr lang="en-GB" sz="1800" b="1" dirty="0"/>
              <a:t>(x2 , </a:t>
            </a:r>
            <a:r>
              <a:rPr lang="en-GB" sz="1800" b="1" dirty="0" err="1"/>
              <a:t>caesar</a:t>
            </a:r>
            <a:r>
              <a:rPr lang="en-GB" sz="1800" b="1" dirty="0"/>
              <a:t>) </a:t>
            </a:r>
            <a:r>
              <a:rPr lang="en-GB" sz="1800" b="1" dirty="0">
                <a:sym typeface="Symbol" pitchFamily="18" charset="2"/>
              </a:rPr>
              <a:t> </a:t>
            </a: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		</a:t>
            </a:r>
            <a:r>
              <a:rPr lang="en-GB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hate (x2 , </a:t>
            </a:r>
            <a:r>
              <a:rPr lang="en-GB" sz="18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caesar</a:t>
            </a:r>
            <a:r>
              <a:rPr lang="en-GB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IN" sz="1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x2 / </a:t>
            </a:r>
            <a:r>
              <a:rPr lang="en-IN" sz="1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marcus</a:t>
            </a:r>
            <a:endParaRPr lang="en-IN" sz="18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marL="1371600" lvl="3" indent="0">
              <a:buFontTx/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roman 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GB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</a:t>
            </a:r>
            <a:r>
              <a:rPr lang="en-GB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GB" b="1" dirty="0">
                <a:sym typeface="Symbol" pitchFamily="18" charset="2"/>
              </a:rPr>
              <a:t> loyalto </a:t>
            </a:r>
            <a:r>
              <a:rPr lang="en-GB" b="1" dirty="0"/>
              <a:t>(</a:t>
            </a:r>
            <a:r>
              <a:rPr lang="en-GB" b="1" dirty="0" err="1">
                <a:solidFill>
                  <a:srgbClr val="C00000"/>
                </a:solidFill>
              </a:rPr>
              <a:t>marcus</a:t>
            </a:r>
            <a:r>
              <a:rPr lang="en-GB" b="1" dirty="0"/>
              <a:t>, </a:t>
            </a:r>
            <a:r>
              <a:rPr lang="en-GB" b="1" dirty="0" err="1"/>
              <a:t>caesar</a:t>
            </a:r>
            <a:r>
              <a:rPr lang="en-GB" b="1" dirty="0"/>
              <a:t>)                                      </a:t>
            </a:r>
            <a:endParaRPr lang="en-IN" sz="2400" dirty="0"/>
          </a:p>
          <a:p>
            <a:pPr marL="1371600" lvl="3" indent="0">
              <a:buNone/>
            </a:pPr>
            <a:r>
              <a:rPr lang="en-IN" sz="2400" dirty="0"/>
              <a:t>                                                  </a:t>
            </a:r>
            <a:r>
              <a:rPr lang="en-GB" sz="1800" dirty="0">
                <a:sym typeface="Symbol" pitchFamily="18" charset="2"/>
              </a:rPr>
              <a:t> </a:t>
            </a:r>
            <a:r>
              <a:rPr lang="en-GB" sz="1800" dirty="0" err="1">
                <a:sym typeface="Symbol" pitchFamily="18" charset="2"/>
              </a:rPr>
              <a:t>p</a:t>
            </a:r>
            <a:r>
              <a:rPr lang="en-GB" sz="1800" dirty="0" err="1"/>
              <a:t>ompeian</a:t>
            </a:r>
            <a:r>
              <a:rPr lang="en-GB" sz="1800" dirty="0"/>
              <a:t> (x1) </a:t>
            </a:r>
            <a:r>
              <a:rPr lang="en-GB" sz="1800" dirty="0">
                <a:sym typeface="Symbol" pitchFamily="18" charset="2"/>
              </a:rPr>
              <a:t> </a:t>
            </a:r>
            <a:r>
              <a:rPr lang="en-GB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</a:t>
            </a:r>
            <a:r>
              <a:rPr lang="en-GB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oman(x1)</a:t>
            </a:r>
          </a:p>
          <a:p>
            <a:pPr marL="1371600" lvl="3" indent="0">
              <a:buFontTx/>
              <a:buNone/>
            </a:pPr>
            <a:r>
              <a:rPr lang="en-IN" sz="2400" dirty="0"/>
              <a:t>							(3)</a:t>
            </a:r>
          </a:p>
          <a:p>
            <a:pPr marL="1371600" lvl="3" indent="0">
              <a:buNone/>
            </a:pPr>
            <a:r>
              <a:rPr lang="en-IN" sz="1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                          x1 / </a:t>
            </a:r>
            <a:r>
              <a:rPr lang="en-IN" sz="1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marcus</a:t>
            </a:r>
            <a:endParaRPr lang="en-IN" sz="18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</a:p>
          <a:p>
            <a:pPr marL="514350" lvl="1" indent="0">
              <a:buNone/>
            </a:pP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</a:t>
            </a: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ompeian</a:t>
            </a:r>
            <a:r>
              <a:rPr lang="en-GB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</a:t>
            </a:r>
            <a:r>
              <a:rPr lang="en-GB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None/>
            </a:pPr>
            <a:r>
              <a:rPr lang="en-IN" sz="2400" dirty="0"/>
              <a:t>		</a:t>
            </a:r>
            <a:r>
              <a:rPr lang="he-IL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en-GB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 </a:t>
            </a: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p</a:t>
            </a: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ompeian</a:t>
            </a:r>
            <a:r>
              <a:rPr lang="en-GB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</a:t>
            </a:r>
            <a:r>
              <a:rPr lang="en-GB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marcus</a:t>
            </a:r>
            <a:r>
              <a:rPr lang="en-GB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en-GB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800" dirty="0">
                <a:sym typeface="Symbol" pitchFamily="18" charset="2"/>
              </a:rPr>
              <a:t> </a:t>
            </a:r>
            <a:r>
              <a:rPr lang="en-GB" sz="1800" b="1" dirty="0">
                <a:sym typeface="Symbol" pitchFamily="18" charset="2"/>
              </a:rPr>
              <a:t>loyalto </a:t>
            </a:r>
            <a:r>
              <a:rPr lang="en-GB" sz="1800" b="1" dirty="0"/>
              <a:t>(</a:t>
            </a:r>
            <a:r>
              <a:rPr lang="en-GB" sz="1800" b="1" dirty="0" err="1">
                <a:solidFill>
                  <a:srgbClr val="C00000"/>
                </a:solidFill>
              </a:rPr>
              <a:t>marcus</a:t>
            </a:r>
            <a:r>
              <a:rPr lang="en-GB" sz="1800" b="1" dirty="0"/>
              <a:t>, </a:t>
            </a:r>
            <a:r>
              <a:rPr lang="en-GB" sz="1800" b="1" dirty="0" err="1"/>
              <a:t>caesar</a:t>
            </a:r>
            <a:r>
              <a:rPr lang="en-GB" sz="1800" b="1" dirty="0"/>
              <a:t>)</a:t>
            </a:r>
            <a:endParaRPr lang="en-GB" sz="1800" dirty="0">
              <a:solidFill>
                <a:srgbClr val="00B050"/>
              </a:solidFill>
            </a:endParaRPr>
          </a:p>
          <a:p>
            <a:pPr marL="1371600" lvl="3" indent="0">
              <a:buFontTx/>
              <a:buNone/>
            </a:pPr>
            <a:endParaRPr lang="en-IN" sz="2400" dirty="0">
              <a:sym typeface="Wingdings" pitchFamily="2" charset="2"/>
            </a:endParaRPr>
          </a:p>
          <a:p>
            <a:pPr marL="1371600" lvl="3" indent="0">
              <a:buNone/>
            </a:pPr>
            <a:r>
              <a:rPr lang="en-GB" sz="1800" b="1" dirty="0">
                <a:sym typeface="Symbol" pitchFamily="18" charset="2"/>
              </a:rPr>
              <a:t>              loyalto </a:t>
            </a:r>
            <a:r>
              <a:rPr lang="en-GB" sz="1800" b="1" dirty="0"/>
              <a:t>(</a:t>
            </a:r>
            <a:r>
              <a:rPr lang="en-GB" sz="1800" b="1" dirty="0" err="1">
                <a:solidFill>
                  <a:srgbClr val="C00000"/>
                </a:solidFill>
              </a:rPr>
              <a:t>marcus</a:t>
            </a:r>
            <a:r>
              <a:rPr lang="en-GB" sz="1800" b="1" dirty="0"/>
              <a:t>, </a:t>
            </a:r>
            <a:r>
              <a:rPr lang="en-GB" sz="1800" b="1" dirty="0" err="1"/>
              <a:t>caesar</a:t>
            </a:r>
            <a:r>
              <a:rPr lang="en-GB" sz="1800" b="1" dirty="0"/>
              <a:t>)</a:t>
            </a:r>
            <a:endParaRPr lang="en-GB" sz="1800" dirty="0">
              <a:solidFill>
                <a:srgbClr val="00B050"/>
              </a:solidFill>
            </a:endParaRPr>
          </a:p>
          <a:p>
            <a:pPr marL="1371600" lvl="3" indent="0">
              <a:buFontTx/>
              <a:buNone/>
            </a:pPr>
            <a:endParaRPr lang="en-IN" sz="2400" dirty="0">
              <a:sym typeface="Wingdings" pitchFamily="2" charset="2"/>
            </a:endParaRPr>
          </a:p>
          <a:p>
            <a:pPr marL="1371600" lvl="3" indent="0">
              <a:buFontTx/>
              <a:buNone/>
            </a:pPr>
            <a:endParaRPr lang="en-IN" sz="2400" dirty="0">
              <a:sym typeface="Wingdings" pitchFamily="2" charset="2"/>
            </a:endParaRPr>
          </a:p>
          <a:p>
            <a:pPr marL="1371600" lvl="3" indent="0">
              <a:buFontTx/>
              <a:buNone/>
            </a:pPr>
            <a:r>
              <a:rPr lang="en-IN" sz="2400" dirty="0">
                <a:sym typeface="Wingdings" pitchFamily="2" charset="2"/>
              </a:rPr>
              <a:t>			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1523639"/>
            <a:ext cx="2232248" cy="154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59832" y="1484784"/>
            <a:ext cx="182242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076056" y="3933056"/>
            <a:ext cx="194421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7744" y="3504141"/>
            <a:ext cx="2808312" cy="201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491880" y="5841268"/>
            <a:ext cx="20882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47664" y="5517232"/>
            <a:ext cx="192212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ym typeface="Symbol" pitchFamily="18" charset="2"/>
              </a:rPr>
              <a:t>							</a:t>
            </a:r>
            <a:r>
              <a:rPr lang="en-GB" sz="1800" b="1" dirty="0">
                <a:solidFill>
                  <a:srgbClr val="FF3399"/>
                </a:solidFill>
                <a:sym typeface="Symbol" pitchFamily="18" charset="2"/>
              </a:rPr>
              <a:t>loyalto </a:t>
            </a:r>
            <a:r>
              <a:rPr lang="en-GB" sz="1800" b="1" dirty="0">
                <a:solidFill>
                  <a:srgbClr val="FF3399"/>
                </a:solidFill>
              </a:rPr>
              <a:t>(</a:t>
            </a:r>
            <a:r>
              <a:rPr lang="en-GB" sz="1800" b="1" dirty="0" err="1">
                <a:solidFill>
                  <a:srgbClr val="FF3399"/>
                </a:solidFill>
              </a:rPr>
              <a:t>marcus</a:t>
            </a:r>
            <a:r>
              <a:rPr lang="en-GB" sz="1800" b="1" dirty="0">
                <a:solidFill>
                  <a:srgbClr val="FF3399"/>
                </a:solidFill>
              </a:rPr>
              <a:t>, </a:t>
            </a:r>
            <a:r>
              <a:rPr lang="en-GB" sz="1800" b="1" dirty="0" err="1">
                <a:solidFill>
                  <a:srgbClr val="FF3399"/>
                </a:solidFill>
              </a:rPr>
              <a:t>caesar</a:t>
            </a:r>
            <a:r>
              <a:rPr lang="en-GB" sz="1800" b="1" dirty="0">
                <a:solidFill>
                  <a:srgbClr val="FF3399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800" dirty="0"/>
              <a:t>                     (7)</a:t>
            </a:r>
          </a:p>
          <a:p>
            <a:pPr marL="0" indent="0">
              <a:buNone/>
            </a:pPr>
            <a:r>
              <a:rPr lang="en-IN" sz="1800" dirty="0"/>
              <a:t>								</a:t>
            </a:r>
          </a:p>
          <a:p>
            <a:pPr marL="0" indent="0">
              <a:buNone/>
            </a:pPr>
            <a:r>
              <a:rPr lang="en-IN" sz="1800" dirty="0"/>
              <a:t>								</a:t>
            </a:r>
            <a:r>
              <a:rPr lang="en-IN" sz="1800" b="1" dirty="0">
                <a:solidFill>
                  <a:srgbClr val="C00000"/>
                </a:solidFill>
              </a:rPr>
              <a:t>x4/ </a:t>
            </a:r>
            <a:r>
              <a:rPr lang="en-IN" sz="1800" b="1" dirty="0" err="1">
                <a:solidFill>
                  <a:srgbClr val="C00000"/>
                </a:solidFill>
              </a:rPr>
              <a:t>marcus</a:t>
            </a: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800" dirty="0"/>
              <a:t>								</a:t>
            </a:r>
            <a:r>
              <a:rPr lang="en-IN" sz="1800" b="1" dirty="0">
                <a:solidFill>
                  <a:srgbClr val="C00000"/>
                </a:solidFill>
              </a:rPr>
              <a:t>f(x4)/ </a:t>
            </a:r>
            <a:r>
              <a:rPr lang="en-IN" sz="1800" b="1" dirty="0" err="1">
                <a:solidFill>
                  <a:srgbClr val="C00000"/>
                </a:solidFill>
              </a:rPr>
              <a:t>caesar</a:t>
            </a: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         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en-GB" sz="1800" b="1" dirty="0">
                <a:sym typeface="Symbol" pitchFamily="18" charset="2"/>
              </a:rPr>
              <a:t> man</a:t>
            </a:r>
            <a:r>
              <a:rPr lang="en-GB" sz="1800" b="1" dirty="0"/>
              <a:t>( </a:t>
            </a:r>
            <a:r>
              <a:rPr lang="en-GB" sz="1800" b="1" dirty="0" err="1"/>
              <a:t>marcus</a:t>
            </a:r>
            <a:r>
              <a:rPr lang="en-GB" sz="1800" b="1" dirty="0"/>
              <a:t>)  </a:t>
            </a:r>
            <a:r>
              <a:rPr lang="en-GB" sz="1800" b="1" dirty="0">
                <a:sym typeface="Symbol" pitchFamily="18" charset="2"/>
              </a:rPr>
              <a:t>  ruler( </a:t>
            </a:r>
            <a:r>
              <a:rPr lang="en-GB" sz="1800" b="1" dirty="0" err="1">
                <a:sym typeface="Symbol" pitchFamily="18" charset="2"/>
              </a:rPr>
              <a:t>caesar</a:t>
            </a:r>
            <a:r>
              <a:rPr lang="en-GB" sz="1800" b="1" dirty="0">
                <a:sym typeface="Symbol" pitchFamily="18" charset="2"/>
              </a:rPr>
              <a:t> )   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 tryassassinate( </a:t>
            </a:r>
            <a:r>
              <a:rPr lang="en-GB" sz="1800" b="1" dirty="0" err="1">
                <a:solidFill>
                  <a:srgbClr val="00B050"/>
                </a:solidFill>
                <a:sym typeface="Symbol" pitchFamily="18" charset="2"/>
              </a:rPr>
              <a:t>marcus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 , </a:t>
            </a:r>
            <a:r>
              <a:rPr lang="en-GB" sz="1800" b="1" dirty="0" err="1">
                <a:solidFill>
                  <a:srgbClr val="00B050"/>
                </a:solidFill>
                <a:sym typeface="Symbol" pitchFamily="18" charset="2"/>
              </a:rPr>
              <a:t>caesar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 ) </a:t>
            </a:r>
          </a:p>
          <a:p>
            <a:pPr marL="0" indent="0">
              <a:buNone/>
            </a:pPr>
            <a:endParaRPr lang="en-GB" sz="1800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	                                     (8)</a:t>
            </a: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		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tryassassinate( </a:t>
            </a:r>
            <a:r>
              <a:rPr lang="en-GB" sz="1800" b="1" dirty="0" err="1">
                <a:solidFill>
                  <a:srgbClr val="00B050"/>
                </a:solidFill>
                <a:sym typeface="Symbol" pitchFamily="18" charset="2"/>
              </a:rPr>
              <a:t>marcus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 ,  </a:t>
            </a:r>
            <a:r>
              <a:rPr lang="en-GB" sz="1800" b="1" dirty="0" err="1">
                <a:solidFill>
                  <a:srgbClr val="00B050"/>
                </a:solidFill>
                <a:sym typeface="Symbol" pitchFamily="18" charset="2"/>
              </a:rPr>
              <a:t>caesar</a:t>
            </a:r>
            <a:r>
              <a:rPr lang="en-GB" sz="1800" b="1" dirty="0">
                <a:solidFill>
                  <a:srgbClr val="00B050"/>
                </a:solidFill>
                <a:sym typeface="Symbol" pitchFamily="18" charset="2"/>
              </a:rPr>
              <a:t> ) </a:t>
            </a: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			</a:t>
            </a:r>
            <a:r>
              <a:rPr lang="en-GB" sz="1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en-GB" sz="1800" b="1" dirty="0">
                <a:solidFill>
                  <a:srgbClr val="FF3399"/>
                </a:solidFill>
                <a:sym typeface="Symbol" pitchFamily="18" charset="2"/>
              </a:rPr>
              <a:t> man</a:t>
            </a:r>
            <a:r>
              <a:rPr lang="en-GB" sz="1800" b="1" dirty="0">
                <a:solidFill>
                  <a:srgbClr val="FF3399"/>
                </a:solidFill>
              </a:rPr>
              <a:t>( </a:t>
            </a:r>
            <a:r>
              <a:rPr lang="en-GB" sz="1800" b="1" dirty="0" err="1">
                <a:solidFill>
                  <a:srgbClr val="FF3399"/>
                </a:solidFill>
              </a:rPr>
              <a:t>marcus</a:t>
            </a:r>
            <a:r>
              <a:rPr lang="en-GB" sz="1800" b="1" dirty="0">
                <a:solidFill>
                  <a:srgbClr val="FF3399"/>
                </a:solidFill>
              </a:rPr>
              <a:t>)  </a:t>
            </a:r>
            <a:r>
              <a:rPr lang="en-GB" sz="1800" b="1" dirty="0">
                <a:sym typeface="Symbol" pitchFamily="18" charset="2"/>
              </a:rPr>
              <a:t>  ruler( </a:t>
            </a:r>
            <a:r>
              <a:rPr lang="en-GB" sz="1800" b="1" dirty="0" err="1">
                <a:sym typeface="Symbol" pitchFamily="18" charset="2"/>
              </a:rPr>
              <a:t>caesar</a:t>
            </a:r>
            <a:r>
              <a:rPr lang="en-GB" sz="1800" b="1" dirty="0">
                <a:sym typeface="Symbol" pitchFamily="18" charset="2"/>
              </a:rPr>
              <a:t> )</a:t>
            </a: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           (1)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3399"/>
                </a:solidFill>
                <a:sym typeface="Symbol" pitchFamily="18" charset="2"/>
              </a:rPr>
              <a:t>   man</a:t>
            </a:r>
            <a:r>
              <a:rPr lang="en-GB" sz="1800" b="1" dirty="0">
                <a:solidFill>
                  <a:srgbClr val="FF3399"/>
                </a:solidFill>
              </a:rPr>
              <a:t>( </a:t>
            </a:r>
            <a:r>
              <a:rPr lang="en-GB" sz="1800" b="1" dirty="0" err="1">
                <a:solidFill>
                  <a:srgbClr val="FF3399"/>
                </a:solidFill>
              </a:rPr>
              <a:t>marcus</a:t>
            </a:r>
            <a:r>
              <a:rPr lang="en-GB" sz="1800" b="1" dirty="0">
                <a:solidFill>
                  <a:srgbClr val="FF3399"/>
                </a:solidFill>
              </a:rPr>
              <a:t>)</a:t>
            </a:r>
          </a:p>
          <a:p>
            <a:pPr marL="0" indent="0">
              <a:buNone/>
            </a:pPr>
            <a:endParaRPr lang="en-GB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 ruler( </a:t>
            </a:r>
            <a:r>
              <a:rPr lang="en-GB" sz="1800" b="1" dirty="0" err="1">
                <a:sym typeface="Symbol" pitchFamily="18" charset="2"/>
              </a:rPr>
              <a:t>caesar</a:t>
            </a:r>
            <a:r>
              <a:rPr lang="en-GB" sz="1800" b="1" dirty="0">
                <a:sym typeface="Symbol" pitchFamily="18" charset="2"/>
              </a:rPr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72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1669187"/>
            <a:ext cx="4176464" cy="77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868144" y="548680"/>
            <a:ext cx="266429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452"/>
            <a:ext cx="4443189" cy="70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763688" y="2924944"/>
            <a:ext cx="352839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292080" y="3861048"/>
            <a:ext cx="216024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91680" y="5661862"/>
            <a:ext cx="2542480" cy="43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34160" y="5155964"/>
            <a:ext cx="216024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			</a:t>
            </a:r>
            <a:r>
              <a:rPr lang="en-GB" sz="1800" b="1" dirty="0">
                <a:solidFill>
                  <a:srgbClr val="FF0000"/>
                </a:solidFill>
                <a:sym typeface="Symbol" pitchFamily="18" charset="2"/>
              </a:rPr>
              <a:t> ruler( </a:t>
            </a:r>
            <a:r>
              <a:rPr lang="en-GB" sz="1800" b="1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sz="1800" b="1" dirty="0">
                <a:solidFill>
                  <a:srgbClr val="FF0000"/>
                </a:solidFill>
                <a:sym typeface="Symbol" pitchFamily="18" charset="2"/>
              </a:rPr>
              <a:t> )</a:t>
            </a:r>
          </a:p>
          <a:p>
            <a:pPr marL="0" indent="0">
              <a:buNone/>
            </a:pPr>
            <a:endParaRPr lang="en-GB" sz="1800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  (4)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  <a:sym typeface="Symbol" pitchFamily="18" charset="2"/>
              </a:rPr>
              <a:t>ruler( </a:t>
            </a:r>
            <a:r>
              <a:rPr lang="en-GB" sz="1800" b="1" dirty="0" err="1">
                <a:solidFill>
                  <a:srgbClr val="FF0000"/>
                </a:solidFill>
                <a:sym typeface="Symbol" pitchFamily="18" charset="2"/>
              </a:rPr>
              <a:t>caesar</a:t>
            </a:r>
            <a:r>
              <a:rPr lang="en-GB" sz="1800" b="1" dirty="0">
                <a:solidFill>
                  <a:srgbClr val="FF0000"/>
                </a:solidFill>
                <a:sym typeface="Symbol" pitchFamily="18" charset="2"/>
              </a:rPr>
              <a:t> )</a:t>
            </a:r>
          </a:p>
          <a:p>
            <a:pPr marL="0" indent="0">
              <a:buNone/>
            </a:pPr>
            <a:endParaRPr lang="en-GB" sz="1800" b="1" dirty="0">
              <a:sym typeface="Symbol" pitchFamily="18" charset="2"/>
            </a:endParaRPr>
          </a:p>
          <a:p>
            <a:pPr marL="0" indent="0">
              <a:buNone/>
            </a:pPr>
            <a:endParaRPr lang="en-GB" sz="1800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GB" sz="1800" b="1" dirty="0">
                <a:sym typeface="Symbol" pitchFamily="18" charset="2"/>
              </a:rPr>
              <a:t>				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E</a:t>
            </a:r>
          </a:p>
          <a:p>
            <a:r>
              <a:rPr lang="en-IN" dirty="0"/>
              <a:t>Since we get an empty clause i.e. contradiction our assumption that    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IN" dirty="0"/>
              <a:t> hate(</a:t>
            </a:r>
            <a:r>
              <a:rPr lang="en-IN" dirty="0" err="1"/>
              <a:t>marcus</a:t>
            </a:r>
            <a:r>
              <a:rPr lang="en-IN" dirty="0"/>
              <a:t>, </a:t>
            </a:r>
            <a:r>
              <a:rPr lang="en-IN" dirty="0" err="1"/>
              <a:t>caesar</a:t>
            </a:r>
            <a:r>
              <a:rPr lang="en-IN" dirty="0"/>
              <a:t>) is 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hence    </a:t>
            </a:r>
          </a:p>
          <a:p>
            <a:pPr marL="0" indent="0">
              <a:buNone/>
            </a:pPr>
            <a:r>
              <a:rPr lang="en-IN" dirty="0"/>
              <a:t>		hate(</a:t>
            </a:r>
            <a:r>
              <a:rPr lang="en-IN" dirty="0" err="1"/>
              <a:t>marcus</a:t>
            </a:r>
            <a:r>
              <a:rPr lang="en-IN" dirty="0"/>
              <a:t>, </a:t>
            </a:r>
            <a:r>
              <a:rPr lang="en-IN" dirty="0" err="1"/>
              <a:t>caesar</a:t>
            </a:r>
            <a:r>
              <a:rPr lang="en-IN" dirty="0"/>
              <a:t>) must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73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412776"/>
            <a:ext cx="331236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211960" y="476672"/>
            <a:ext cx="283054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</p:spPr>
        <p:txBody>
          <a:bodyPr/>
          <a:lstStyle/>
          <a:p>
            <a:r>
              <a:rPr lang="en-IN" dirty="0"/>
              <a:t>Consider the following paragraph:</a:t>
            </a:r>
          </a:p>
          <a:p>
            <a:pPr marL="0" indent="0">
              <a:buNone/>
            </a:pPr>
            <a:r>
              <a:rPr lang="en-IN" dirty="0"/>
              <a:t>“ anything anyone eats is called food. </a:t>
            </a:r>
            <a:r>
              <a:rPr lang="en-IN" dirty="0" err="1"/>
              <a:t>Milka</a:t>
            </a:r>
            <a:r>
              <a:rPr lang="en-IN" dirty="0"/>
              <a:t> likes all kind of food. Bread is a food. Mango is a food. </a:t>
            </a:r>
            <a:r>
              <a:rPr lang="en-IN" dirty="0" err="1"/>
              <a:t>Alka</a:t>
            </a:r>
            <a:r>
              <a:rPr lang="en-IN" dirty="0"/>
              <a:t> eats pizza. </a:t>
            </a:r>
            <a:r>
              <a:rPr lang="en-IN" dirty="0" err="1"/>
              <a:t>Alka</a:t>
            </a:r>
            <a:r>
              <a:rPr lang="en-IN" dirty="0"/>
              <a:t> eats everything </a:t>
            </a:r>
            <a:r>
              <a:rPr lang="en-IN" dirty="0" err="1"/>
              <a:t>milka</a:t>
            </a:r>
            <a:r>
              <a:rPr lang="en-IN" dirty="0"/>
              <a:t> eats.”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Translate the following sentences into (WFF) in predicate logic and then into set of clauses. Using resolution principle answer the following:</a:t>
            </a:r>
          </a:p>
          <a:p>
            <a:pPr marL="0" indent="0">
              <a:buNone/>
            </a:pPr>
            <a:r>
              <a:rPr lang="en-IN" dirty="0"/>
              <a:t>	1. Does </a:t>
            </a:r>
            <a:r>
              <a:rPr lang="en-IN" dirty="0" err="1"/>
              <a:t>Milka</a:t>
            </a:r>
            <a:r>
              <a:rPr lang="en-IN" dirty="0"/>
              <a:t> like pizza?</a:t>
            </a:r>
          </a:p>
          <a:p>
            <a:pPr marL="0" indent="0">
              <a:buNone/>
            </a:pPr>
            <a:r>
              <a:rPr lang="en-IN" dirty="0"/>
              <a:t>	2. what food </a:t>
            </a:r>
            <a:r>
              <a:rPr lang="en-IN" dirty="0" err="1"/>
              <a:t>Alka</a:t>
            </a:r>
            <a:r>
              <a:rPr lang="en-IN" dirty="0"/>
              <a:t> eats?      [ Question answering]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40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r>
              <a:rPr lang="en-IN" dirty="0"/>
              <a:t>Solution:  </a:t>
            </a:r>
          </a:p>
          <a:p>
            <a:pPr marL="457200" indent="-457200">
              <a:buAutoNum type="arabicPeriod"/>
            </a:pPr>
            <a:r>
              <a:rPr lang="en-IN" dirty="0"/>
              <a:t>“ anything anyone eats is called food.”</a:t>
            </a:r>
          </a:p>
          <a:p>
            <a:pPr marL="400050" lvl="1" indent="0">
              <a:buNone/>
            </a:pPr>
            <a:r>
              <a:rPr lang="en-GB" dirty="0">
                <a:sym typeface="Symbol" pitchFamily="18" charset="2"/>
              </a:rPr>
              <a:t>	x: y: eats</a:t>
            </a:r>
            <a:r>
              <a:rPr lang="en-GB" dirty="0"/>
              <a:t>(x , y) </a:t>
            </a:r>
            <a:r>
              <a:rPr lang="en-GB" dirty="0">
                <a:sym typeface="Symbol" pitchFamily="18" charset="2"/>
              </a:rPr>
              <a:t> food</a:t>
            </a:r>
            <a:r>
              <a:rPr lang="en-GB" dirty="0"/>
              <a:t>(y)</a:t>
            </a:r>
          </a:p>
          <a:p>
            <a:pPr lvl="1" indent="-342900">
              <a:buFont typeface="Symbol"/>
              <a:buChar char="Þ"/>
            </a:pPr>
            <a:r>
              <a:rPr lang="en-GB" dirty="0">
                <a:sym typeface="Symbol" pitchFamily="18" charset="2"/>
              </a:rPr>
              <a:t>x: y: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ym typeface="Symbol" pitchFamily="18" charset="2"/>
              </a:rPr>
              <a:t>eats</a:t>
            </a:r>
            <a:r>
              <a:rPr lang="en-GB" dirty="0"/>
              <a:t>(x , y)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food</a:t>
            </a:r>
            <a:r>
              <a:rPr lang="en-GB" dirty="0"/>
              <a:t>(y)</a:t>
            </a:r>
          </a:p>
          <a:p>
            <a:pPr lvl="1" indent="-342900">
              <a:buFont typeface="Symbol"/>
              <a:buChar char="Þ"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eats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 , y)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food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(y)                               (1)</a:t>
            </a:r>
          </a:p>
          <a:p>
            <a:pPr lvl="1" indent="-342900">
              <a:buFont typeface="Symbol"/>
              <a:buChar char="Þ"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“</a:t>
            </a:r>
            <a:r>
              <a:rPr lang="en-GB" dirty="0" err="1"/>
              <a:t>Milka</a:t>
            </a:r>
            <a:r>
              <a:rPr lang="en-GB" dirty="0"/>
              <a:t> likes all kind of food”</a:t>
            </a:r>
          </a:p>
          <a:p>
            <a:pPr marL="800100" lvl="2" indent="0">
              <a:buNone/>
            </a:pPr>
            <a:r>
              <a:rPr lang="en-GB" sz="2000" dirty="0">
                <a:sym typeface="Symbol" pitchFamily="18" charset="2"/>
              </a:rPr>
              <a:t>y1: food</a:t>
            </a:r>
            <a:r>
              <a:rPr lang="en-GB" sz="2000" dirty="0"/>
              <a:t>(y1) </a:t>
            </a:r>
            <a:r>
              <a:rPr lang="en-GB" sz="2000" dirty="0">
                <a:sym typeface="Symbol" pitchFamily="18" charset="2"/>
              </a:rPr>
              <a:t> like</a:t>
            </a:r>
            <a:r>
              <a:rPr lang="en-GB" sz="2000" dirty="0"/>
              <a:t>(</a:t>
            </a:r>
            <a:r>
              <a:rPr lang="en-GB" sz="2000" dirty="0" err="1"/>
              <a:t>milka</a:t>
            </a:r>
            <a:r>
              <a:rPr lang="en-GB" sz="2000" dirty="0"/>
              <a:t> , y1)</a:t>
            </a:r>
          </a:p>
          <a:p>
            <a:pPr lvl="1" indent="-342900">
              <a:buFont typeface="Symbol"/>
              <a:buChar char="Þ"/>
            </a:pPr>
            <a:r>
              <a:rPr lang="en-GB" dirty="0">
                <a:sym typeface="Symbol" pitchFamily="18" charset="2"/>
              </a:rPr>
              <a:t>y1: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ym typeface="Symbol" pitchFamily="18" charset="2"/>
              </a:rPr>
              <a:t>food</a:t>
            </a:r>
            <a:r>
              <a:rPr lang="en-GB" dirty="0"/>
              <a:t>(y1)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like</a:t>
            </a:r>
            <a:r>
              <a:rPr lang="en-GB" dirty="0"/>
              <a:t>( </a:t>
            </a:r>
            <a:r>
              <a:rPr lang="en-GB" dirty="0" err="1"/>
              <a:t>milka</a:t>
            </a:r>
            <a:r>
              <a:rPr lang="en-GB" dirty="0"/>
              <a:t> , y1)</a:t>
            </a:r>
          </a:p>
          <a:p>
            <a:pPr lvl="1" indent="-342900">
              <a:buFont typeface="Symbol"/>
              <a:buChar char="Þ"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food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(y1)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like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y1)		(2)</a:t>
            </a: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/>
              <a:t>3. “Bread is a food”     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food(bread)      				(3)</a:t>
            </a:r>
          </a:p>
          <a:p>
            <a:pPr marL="40005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/>
              <a:t>4. “Mango is a food” </a:t>
            </a:r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food( mango)      				(4)</a:t>
            </a: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Symbol"/>
              <a:buChar char="Þ"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Symbol"/>
              <a:buChar char="Þ"/>
            </a:pPr>
            <a:endParaRPr lang="en-GB" dirty="0"/>
          </a:p>
          <a:p>
            <a:pPr lvl="1" indent="-342900">
              <a:buFont typeface="Symbol"/>
              <a:buChar char="Þ"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  <a:p>
            <a:pPr marL="800100" lvl="2" indent="0">
              <a:buNone/>
            </a:pPr>
            <a:endParaRPr lang="en-GB" dirty="0"/>
          </a:p>
          <a:p>
            <a:pPr marL="800100" lvl="2" indent="0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Symbol"/>
              <a:buChar char="Þ"/>
            </a:pPr>
            <a:endParaRPr lang="en-GB" dirty="0"/>
          </a:p>
          <a:p>
            <a:pPr lvl="1" indent="-342900">
              <a:buFont typeface="Symbol"/>
              <a:buChar char="Þ"/>
            </a:pPr>
            <a:endParaRPr lang="en-GB" dirty="0"/>
          </a:p>
          <a:p>
            <a:pPr marL="40005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75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411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5. “</a:t>
            </a:r>
            <a:r>
              <a:rPr lang="en-GB" dirty="0" err="1"/>
              <a:t>Alka</a:t>
            </a:r>
            <a:r>
              <a:rPr lang="en-GB" dirty="0"/>
              <a:t> eats Pizza” </a:t>
            </a:r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eats(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pizza)      				(5)</a:t>
            </a: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/>
              <a:t>6. “</a:t>
            </a:r>
            <a:r>
              <a:rPr lang="en-GB" dirty="0" err="1"/>
              <a:t>Alka</a:t>
            </a:r>
            <a:r>
              <a:rPr lang="en-GB" dirty="0"/>
              <a:t> eats everything </a:t>
            </a:r>
            <a:r>
              <a:rPr lang="en-GB" dirty="0" err="1"/>
              <a:t>Milka</a:t>
            </a:r>
            <a:r>
              <a:rPr lang="en-GB" dirty="0"/>
              <a:t> eats” </a:t>
            </a:r>
          </a:p>
          <a:p>
            <a:pPr marL="0" lvl="1" indent="0">
              <a:buNone/>
            </a:pPr>
            <a:r>
              <a:rPr lang="en-GB" dirty="0">
                <a:sym typeface="Symbol" pitchFamily="18" charset="2"/>
              </a:rPr>
              <a:t>	x1: eats</a:t>
            </a:r>
            <a:r>
              <a:rPr lang="en-GB" dirty="0"/>
              <a:t>(</a:t>
            </a:r>
            <a:r>
              <a:rPr lang="en-GB" dirty="0" err="1"/>
              <a:t>milka</a:t>
            </a:r>
            <a:r>
              <a:rPr lang="en-GB" dirty="0"/>
              <a:t> , x1) </a:t>
            </a:r>
            <a:r>
              <a:rPr lang="en-GB" dirty="0">
                <a:sym typeface="Symbol" pitchFamily="18" charset="2"/>
              </a:rPr>
              <a:t> eats</a:t>
            </a:r>
            <a:r>
              <a:rPr lang="en-GB" dirty="0"/>
              <a:t>(</a:t>
            </a:r>
            <a:r>
              <a:rPr lang="en-GB" dirty="0" err="1"/>
              <a:t>alka</a:t>
            </a:r>
            <a:r>
              <a:rPr lang="en-GB" dirty="0"/>
              <a:t>, x1) </a:t>
            </a:r>
          </a:p>
          <a:p>
            <a:pPr marL="0" lvl="1" indent="0">
              <a:buNone/>
            </a:pPr>
            <a:r>
              <a:rPr lang="en-GB" dirty="0"/>
              <a:t>       =&gt;	</a:t>
            </a:r>
            <a:r>
              <a:rPr lang="en-GB" dirty="0">
                <a:sym typeface="Symbol" pitchFamily="18" charset="2"/>
              </a:rPr>
              <a:t>x1: 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GB" dirty="0">
                <a:sym typeface="Symbol" pitchFamily="18" charset="2"/>
              </a:rPr>
              <a:t>eats</a:t>
            </a:r>
            <a:r>
              <a:rPr lang="en-GB" dirty="0"/>
              <a:t>(</a:t>
            </a:r>
            <a:r>
              <a:rPr lang="en-GB" dirty="0" err="1"/>
              <a:t>milka</a:t>
            </a:r>
            <a:r>
              <a:rPr lang="en-GB" dirty="0"/>
              <a:t> , x1) </a:t>
            </a:r>
            <a:r>
              <a:rPr lang="en-GB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GB" dirty="0">
                <a:sym typeface="Symbol" pitchFamily="18" charset="2"/>
              </a:rPr>
              <a:t> eats</a:t>
            </a:r>
            <a:r>
              <a:rPr lang="en-GB" dirty="0"/>
              <a:t>(</a:t>
            </a:r>
            <a:r>
              <a:rPr lang="en-GB" dirty="0" err="1"/>
              <a:t>alka</a:t>
            </a:r>
            <a:r>
              <a:rPr lang="en-GB" dirty="0"/>
              <a:t>, x1) </a:t>
            </a:r>
          </a:p>
          <a:p>
            <a:pPr marL="0" lvl="1" indent="0">
              <a:buNone/>
            </a:pPr>
            <a:r>
              <a:rPr lang="en-GB" dirty="0"/>
              <a:t>       =&gt;   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eats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x1)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eats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x1) 		(6)</a:t>
            </a: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r>
              <a:rPr lang="en-GB" dirty="0"/>
              <a:t>Question to be answered :   1.   “Does </a:t>
            </a:r>
            <a:r>
              <a:rPr lang="en-GB" dirty="0" err="1"/>
              <a:t>Milka</a:t>
            </a:r>
            <a:r>
              <a:rPr lang="en-GB" dirty="0"/>
              <a:t> likes Pizza ?”</a:t>
            </a:r>
          </a:p>
          <a:p>
            <a:pPr marL="0" lvl="1" indent="0">
              <a:buNone/>
            </a:pPr>
            <a:r>
              <a:rPr lang="en-GB" dirty="0"/>
              <a:t>  assume :   “</a:t>
            </a:r>
            <a:r>
              <a:rPr lang="en-GB" dirty="0" err="1"/>
              <a:t>Milka</a:t>
            </a:r>
            <a:r>
              <a:rPr lang="en-GB" dirty="0"/>
              <a:t> 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</a:t>
            </a:r>
            <a:r>
              <a:rPr lang="en-GB" dirty="0"/>
              <a:t>like Pizza”</a:t>
            </a:r>
          </a:p>
          <a:p>
            <a:pPr marL="0" lvl="1" indent="0">
              <a:buNone/>
            </a:pPr>
            <a:r>
              <a:rPr lang="en-GB" dirty="0"/>
              <a:t> 		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like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pizza)                                  (7)</a:t>
            </a: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98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669360"/>
          </a:xfrm>
        </p:spPr>
        <p:txBody>
          <a:bodyPr/>
          <a:lstStyle/>
          <a:p>
            <a:pPr>
              <a:buFont typeface="Symbol"/>
              <a:buChar char="Ø"/>
            </a:pP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like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pizza)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food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(y1)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like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GB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y1)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endParaRPr lang="en-IN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			pizza/ y1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endParaRPr lang="en-IN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	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 food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(pizza) </a:t>
            </a:r>
            <a:r>
              <a:rPr lang="en-I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(1)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eats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 , y)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 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food</a:t>
            </a: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(y)			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pizza/ y</a:t>
            </a:r>
          </a:p>
          <a:p>
            <a:pPr>
              <a:buFont typeface="Symbol"/>
              <a:buChar char="Ø"/>
            </a:pPr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		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	</a:t>
            </a:r>
            <a:r>
              <a:rPr lang="en-GB" sz="18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1800" b="1" dirty="0">
                <a:solidFill>
                  <a:srgbClr val="FF0066"/>
                </a:solidFill>
                <a:sym typeface="Symbol" pitchFamily="18" charset="2"/>
              </a:rPr>
              <a:t> </a:t>
            </a:r>
            <a:r>
              <a:rPr lang="en-GB" sz="1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eats</a:t>
            </a:r>
            <a:r>
              <a:rPr lang="en-GB" sz="1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 , pizza)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(5)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eats( </a:t>
            </a:r>
            <a:r>
              <a:rPr lang="en-GB" sz="1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sz="1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pizza)</a:t>
            </a:r>
            <a:endParaRPr lang="en-GB" sz="18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	    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alka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x</a:t>
            </a: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	         E</a:t>
            </a:r>
          </a:p>
          <a:p>
            <a:pPr marL="0" indent="0">
              <a:buNone/>
            </a:pPr>
            <a:endParaRPr lang="en-I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Since   </a:t>
            </a:r>
            <a:r>
              <a:rPr lang="en-GB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like</a:t>
            </a:r>
            <a:r>
              <a:rPr lang="en-GB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1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pizza)  is contradiction   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like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milka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pizza)   is </a:t>
            </a:r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I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77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75656" y="620688"/>
            <a:ext cx="288032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355976" y="908720"/>
            <a:ext cx="230425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7664" y="3573016"/>
            <a:ext cx="28083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355976" y="2924944"/>
            <a:ext cx="50405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5229200"/>
            <a:ext cx="194421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07904" y="4581128"/>
            <a:ext cx="90010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47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Question to be answered :   2.   “ what food </a:t>
            </a:r>
            <a:r>
              <a:rPr lang="en-GB" dirty="0" err="1"/>
              <a:t>Alka</a:t>
            </a:r>
            <a:r>
              <a:rPr lang="en-GB" dirty="0"/>
              <a:t> eats ?”</a:t>
            </a:r>
          </a:p>
          <a:p>
            <a:pPr marL="0" lvl="1" indent="0">
              <a:buNone/>
            </a:pPr>
            <a:r>
              <a:rPr lang="en-GB" dirty="0"/>
              <a:t>		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eats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??)                                  </a:t>
            </a: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there exist something which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we have to find the value of x</a:t>
            </a:r>
          </a:p>
          <a:p>
            <a:pPr marL="0" lvl="1" indent="0">
              <a:buNone/>
            </a:pP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GB" b="1" dirty="0">
                <a:sym typeface="Symbol" pitchFamily="18" charset="2"/>
              </a:rPr>
              <a:t>x: eats ( </a:t>
            </a:r>
            <a:r>
              <a:rPr lang="en-GB" b="1" dirty="0" err="1">
                <a:sym typeface="Symbol" pitchFamily="18" charset="2"/>
              </a:rPr>
              <a:t>alka</a:t>
            </a:r>
            <a:r>
              <a:rPr lang="en-GB" b="1" dirty="0">
                <a:sym typeface="Symbol" pitchFamily="18" charset="2"/>
              </a:rPr>
              <a:t>, x)</a:t>
            </a:r>
          </a:p>
          <a:p>
            <a:pPr marL="0" lvl="1" indent="0">
              <a:buNone/>
            </a:pPr>
            <a:endParaRPr lang="en-GB" b="1" dirty="0">
              <a:sym typeface="Symbol" pitchFamily="18" charset="2"/>
            </a:endParaRPr>
          </a:p>
          <a:p>
            <a:pPr marL="0" lvl="1" indent="0">
              <a:buNone/>
            </a:pPr>
            <a:r>
              <a:rPr lang="en-GB" b="1" dirty="0">
                <a:sym typeface="Symbol" pitchFamily="18" charset="2"/>
              </a:rPr>
              <a:t>Assume :    </a:t>
            </a:r>
            <a:r>
              <a:rPr lang="en-GB" b="1" dirty="0" err="1">
                <a:sym typeface="Symbol" pitchFamily="18" charset="2"/>
              </a:rPr>
              <a:t>alka</a:t>
            </a:r>
            <a:r>
              <a:rPr lang="en-GB" b="1" dirty="0">
                <a:sym typeface="Symbol" pitchFamily="18" charset="2"/>
              </a:rPr>
              <a:t> does not eat anything</a:t>
            </a:r>
          </a:p>
          <a:p>
            <a:pPr marL="0" lvl="1" indent="0">
              <a:buNone/>
            </a:pPr>
            <a:endParaRPr lang="en-GB" b="1" dirty="0">
              <a:sym typeface="Symbol" pitchFamily="18" charset="2"/>
            </a:endParaRPr>
          </a:p>
          <a:p>
            <a:pPr marL="0" lvl="1" indent="0">
              <a:buNone/>
            </a:pPr>
            <a:r>
              <a:rPr lang="en-GB" b="1" dirty="0">
                <a:sym typeface="Symbol" pitchFamily="18" charset="2"/>
              </a:rPr>
              <a:t>		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 [</a:t>
            </a:r>
            <a:r>
              <a:rPr lang="en-GB" b="1" dirty="0">
                <a:sym typeface="Symbol" pitchFamily="18" charset="2"/>
              </a:rPr>
              <a:t>x2: eats ( </a:t>
            </a:r>
            <a:r>
              <a:rPr lang="en-GB" b="1" dirty="0" err="1">
                <a:sym typeface="Symbol" pitchFamily="18" charset="2"/>
              </a:rPr>
              <a:t>alka</a:t>
            </a:r>
            <a:r>
              <a:rPr lang="en-GB" b="1" dirty="0">
                <a:sym typeface="Symbol" pitchFamily="18" charset="2"/>
              </a:rPr>
              <a:t>, x2)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]</a:t>
            </a:r>
          </a:p>
          <a:p>
            <a:pPr marL="0" lvl="1" indent="0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=&gt;                        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x2: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eats (</a:t>
            </a:r>
            <a:r>
              <a:rPr lang="en-GB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alka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, x2)</a:t>
            </a:r>
          </a:p>
          <a:p>
            <a:pPr marL="0" lvl="1" indent="0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=&gt;		        eats 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, x2)			(7)</a:t>
            </a:r>
          </a:p>
          <a:p>
            <a:pPr marL="0" lvl="1" indent="0">
              <a:buNone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lvl="1" indent="0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		(7)					(5)</a:t>
            </a:r>
          </a:p>
          <a:p>
            <a:pPr marL="0" lvl="1" indent="0">
              <a:buNone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       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 eats 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, x2)	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          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eats(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pizza) </a:t>
            </a: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lvl="1" indent="0">
              <a:buNone/>
            </a:pPr>
            <a:endParaRPr lang="en-GB" b="1" dirty="0">
              <a:sym typeface="Symbol" pitchFamily="18" charset="2"/>
            </a:endParaRPr>
          </a:p>
          <a:p>
            <a:pPr marL="0" lvl="1" indent="0">
              <a:buNone/>
            </a:pPr>
            <a:r>
              <a:rPr lang="en-GB" b="1" dirty="0">
                <a:sym typeface="Symbol" pitchFamily="18" charset="2"/>
              </a:rPr>
              <a:t>                            pizza/ x2</a:t>
            </a:r>
          </a:p>
          <a:p>
            <a:pPr marL="0" lvl="1" indent="0">
              <a:buNone/>
            </a:pPr>
            <a:r>
              <a:rPr lang="en-GB" b="1" dirty="0">
                <a:sym typeface="Symbol" pitchFamily="18" charset="2"/>
              </a:rPr>
              <a:t>                   			        E</a:t>
            </a:r>
          </a:p>
          <a:p>
            <a:pPr marL="0" lvl="1" indent="0">
              <a:buNone/>
            </a:pPr>
            <a:endParaRPr lang="en-GB" b="1" dirty="0">
              <a:sym typeface="Symbol" pitchFamily="18" charset="2"/>
            </a:endParaRPr>
          </a:p>
          <a:p>
            <a:pPr marL="0" lvl="1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78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661248"/>
            <a:ext cx="194421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27984" y="5661248"/>
            <a:ext cx="172819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144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32"/>
            <a:ext cx="7772400" cy="5979368"/>
          </a:xfrm>
        </p:spPr>
        <p:txBody>
          <a:bodyPr/>
          <a:lstStyle/>
          <a:p>
            <a:r>
              <a:rPr lang="en-IN" dirty="0"/>
              <a:t>Therefore </a:t>
            </a:r>
            <a:r>
              <a:rPr lang="en-IN" dirty="0" err="1"/>
              <a:t>alka</a:t>
            </a:r>
            <a:r>
              <a:rPr lang="en-IN" dirty="0"/>
              <a:t> does not eat anything is false and </a:t>
            </a:r>
          </a:p>
          <a:p>
            <a:r>
              <a:rPr lang="en-IN" dirty="0" err="1"/>
              <a:t>Alka</a:t>
            </a:r>
            <a:r>
              <a:rPr lang="en-IN" dirty="0"/>
              <a:t> eats something is true.</a:t>
            </a:r>
          </a:p>
          <a:p>
            <a:r>
              <a:rPr lang="en-IN" dirty="0"/>
              <a:t>And x2 stores pizza </a:t>
            </a:r>
          </a:p>
          <a:p>
            <a:endParaRPr lang="en-IN" dirty="0"/>
          </a:p>
          <a:p>
            <a:r>
              <a:rPr lang="en-IN" dirty="0"/>
              <a:t>Therefore we conclude   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eats ( </a:t>
            </a:r>
            <a:r>
              <a:rPr lang="en-IN" dirty="0" err="1"/>
              <a:t>alka</a:t>
            </a:r>
            <a:r>
              <a:rPr lang="en-IN" dirty="0"/>
              <a:t>, ??)  answer is  “pizza”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79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6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41-9B9D-4CA3-B3C7-1F5084B140FD}" type="slidenum">
              <a:rPr lang="en-GB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Representation and Mapping</a:t>
            </a:r>
          </a:p>
        </p:txBody>
      </p:sp>
      <p:graphicFrame>
        <p:nvGraphicFramePr>
          <p:cNvPr id="162127" name="Group 335"/>
          <p:cNvGraphicFramePr>
            <a:graphicFrameLocks noGrp="1"/>
          </p:cNvGraphicFramePr>
          <p:nvPr/>
        </p:nvGraphicFramePr>
        <p:xfrm>
          <a:off x="1066800" y="2057400"/>
          <a:ext cx="1981200" cy="195072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2245" name="Group 453"/>
          <p:cNvGraphicFramePr>
            <a:graphicFrameLocks noGrp="1"/>
          </p:cNvGraphicFramePr>
          <p:nvPr/>
        </p:nvGraphicFramePr>
        <p:xfrm>
          <a:off x="3581400" y="2057400"/>
          <a:ext cx="1981200" cy="195072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246" name="Text Box 454"/>
          <p:cNvSpPr txBox="1">
            <a:spLocks noChangeArrowheads="1"/>
          </p:cNvSpPr>
          <p:nvPr/>
        </p:nvSpPr>
        <p:spPr bwMode="auto">
          <a:xfrm>
            <a:off x="5943600" y="2133600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0000FF"/>
                </a:solidFill>
              </a:rPr>
              <a:t>No. black squares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0000FF"/>
                </a:solidFill>
              </a:rPr>
              <a:t>= 30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0000FF"/>
                </a:solidFill>
              </a:rPr>
              <a:t>No. white square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0000FF"/>
                </a:solidFill>
              </a:rPr>
              <a:t>= 32</a:t>
            </a:r>
          </a:p>
        </p:txBody>
      </p:sp>
    </p:spTree>
    <p:extLst>
      <p:ext uri="{BB962C8B-B14F-4D97-AF65-F5344CB8AC3E}">
        <p14:creationId xmlns:p14="http://schemas.microsoft.com/office/powerpoint/2010/main" val="1074084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648072"/>
          </a:xfrm>
        </p:spPr>
        <p:txBody>
          <a:bodyPr/>
          <a:lstStyle/>
          <a:p>
            <a:r>
              <a:rPr lang="en-IN" dirty="0"/>
              <a:t>Instance and Isa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r>
              <a:rPr lang="en-IN" dirty="0"/>
              <a:t>“ Marcus is a man”</a:t>
            </a:r>
          </a:p>
          <a:p>
            <a:pPr marL="0" indent="0">
              <a:buNone/>
            </a:pPr>
            <a:r>
              <a:rPr lang="en-IN" dirty="0"/>
              <a:t>      man(</a:t>
            </a:r>
            <a:r>
              <a:rPr lang="en-IN" dirty="0" err="1"/>
              <a:t>marcus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OR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instance</a:t>
            </a:r>
            <a:r>
              <a:rPr lang="en-IN" dirty="0"/>
              <a:t>( </a:t>
            </a:r>
            <a:r>
              <a:rPr lang="en-IN" dirty="0" err="1"/>
              <a:t>marcus</a:t>
            </a:r>
            <a:r>
              <a:rPr lang="en-IN" dirty="0"/>
              <a:t> , man)           where </a:t>
            </a:r>
            <a:r>
              <a:rPr lang="en-IN" dirty="0" err="1"/>
              <a:t>marcus</a:t>
            </a:r>
            <a:r>
              <a:rPr lang="en-IN" dirty="0"/>
              <a:t> is an object/ 					  instance  of class ‘man’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“ all </a:t>
            </a:r>
            <a:r>
              <a:rPr lang="en-IN" dirty="0" err="1"/>
              <a:t>pompeians</a:t>
            </a:r>
            <a:r>
              <a:rPr lang="en-IN" dirty="0"/>
              <a:t> were romans”</a:t>
            </a:r>
          </a:p>
          <a:p>
            <a:pPr marL="0" indent="0">
              <a:buNone/>
            </a:pPr>
            <a:r>
              <a:rPr lang="en-IN" dirty="0"/>
              <a:t> 		</a:t>
            </a:r>
            <a:r>
              <a:rPr lang="en-GB" dirty="0">
                <a:sym typeface="Symbol" pitchFamily="18" charset="2"/>
              </a:rPr>
              <a:t>x: </a:t>
            </a:r>
            <a:r>
              <a:rPr lang="en-GB" dirty="0" err="1">
                <a:sym typeface="Symbol" pitchFamily="18" charset="2"/>
              </a:rPr>
              <a:t>p</a:t>
            </a:r>
            <a:r>
              <a:rPr lang="en-GB" dirty="0" err="1"/>
              <a:t>ompeian</a:t>
            </a:r>
            <a:r>
              <a:rPr lang="en-GB" dirty="0"/>
              <a:t>(x) </a:t>
            </a:r>
            <a:r>
              <a:rPr lang="en-GB" dirty="0">
                <a:sym typeface="Symbol" pitchFamily="18" charset="2"/>
              </a:rPr>
              <a:t> r</a:t>
            </a:r>
            <a:r>
              <a:rPr lang="en-GB" dirty="0"/>
              <a:t>oman(x).</a:t>
            </a:r>
          </a:p>
          <a:p>
            <a:pPr marL="0" indent="0">
              <a:buNone/>
            </a:pPr>
            <a:r>
              <a:rPr lang="en-GB" dirty="0"/>
              <a:t>				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Symbol" pitchFamily="18" charset="2"/>
              </a:rPr>
              <a:t>x: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instance</a:t>
            </a:r>
            <a:r>
              <a:rPr lang="en-GB" dirty="0"/>
              <a:t>(x, </a:t>
            </a:r>
            <a:r>
              <a:rPr lang="en-GB" dirty="0" err="1"/>
              <a:t>pompeian</a:t>
            </a:r>
            <a:r>
              <a:rPr lang="en-GB" dirty="0"/>
              <a:t>)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instance</a:t>
            </a:r>
            <a:r>
              <a:rPr lang="en-GB" dirty="0">
                <a:sym typeface="Symbol" pitchFamily="18" charset="2"/>
              </a:rPr>
              <a:t>(</a:t>
            </a:r>
            <a:r>
              <a:rPr lang="en-GB" dirty="0"/>
              <a:t>x, roman).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80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642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Isa Predicate 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“ all </a:t>
            </a:r>
            <a:r>
              <a:rPr lang="en-IN" dirty="0" err="1"/>
              <a:t>pompeians</a:t>
            </a:r>
            <a:r>
              <a:rPr lang="en-IN" dirty="0"/>
              <a:t> were romans”</a:t>
            </a:r>
          </a:p>
          <a:p>
            <a:pPr marL="0" indent="0">
              <a:buNone/>
            </a:pPr>
            <a:r>
              <a:rPr lang="en-IN" dirty="0"/>
              <a:t> 		</a:t>
            </a:r>
            <a:r>
              <a:rPr lang="en-GB" dirty="0">
                <a:sym typeface="Symbol" pitchFamily="18" charset="2"/>
              </a:rPr>
              <a:t>x: </a:t>
            </a:r>
            <a:r>
              <a:rPr lang="en-GB" dirty="0" err="1">
                <a:sym typeface="Symbol" pitchFamily="18" charset="2"/>
              </a:rPr>
              <a:t>p</a:t>
            </a:r>
            <a:r>
              <a:rPr lang="en-GB" dirty="0" err="1"/>
              <a:t>ompeian</a:t>
            </a:r>
            <a:r>
              <a:rPr lang="en-GB" dirty="0"/>
              <a:t>(x) </a:t>
            </a:r>
            <a:r>
              <a:rPr lang="en-GB" dirty="0">
                <a:sym typeface="Symbol" pitchFamily="18" charset="2"/>
              </a:rPr>
              <a:t> r</a:t>
            </a:r>
            <a:r>
              <a:rPr lang="en-GB" dirty="0"/>
              <a:t>oman(x).</a:t>
            </a:r>
          </a:p>
          <a:p>
            <a:pPr marL="0" indent="0">
              <a:buNone/>
            </a:pPr>
            <a:r>
              <a:rPr lang="en-GB" dirty="0"/>
              <a:t>				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Symbol" pitchFamily="18" charset="2"/>
              </a:rPr>
              <a:t>x: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instance</a:t>
            </a:r>
            <a:r>
              <a:rPr lang="en-GB" dirty="0"/>
              <a:t>(x, </a:t>
            </a:r>
            <a:r>
              <a:rPr lang="en-GB" dirty="0" err="1"/>
              <a:t>pompeian</a:t>
            </a:r>
            <a:r>
              <a:rPr lang="en-GB" dirty="0"/>
              <a:t>)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>
                <a:solidFill>
                  <a:srgbClr val="FF0000"/>
                </a:solidFill>
                <a:sym typeface="Symbol" pitchFamily="18" charset="2"/>
              </a:rPr>
              <a:t>instance</a:t>
            </a:r>
            <a:r>
              <a:rPr lang="en-GB" dirty="0">
                <a:sym typeface="Symbol" pitchFamily="18" charset="2"/>
              </a:rPr>
              <a:t>(</a:t>
            </a:r>
            <a:r>
              <a:rPr lang="en-GB" dirty="0"/>
              <a:t>x, roman).------(1)</a:t>
            </a:r>
            <a:endParaRPr lang="en-IN" dirty="0"/>
          </a:p>
          <a:p>
            <a:endParaRPr lang="en-IN" dirty="0"/>
          </a:p>
          <a:p>
            <a:r>
              <a:rPr lang="en-IN" dirty="0"/>
              <a:t>Now using </a:t>
            </a:r>
            <a:r>
              <a:rPr lang="en-IN" dirty="0" err="1"/>
              <a:t>isa</a:t>
            </a:r>
            <a:r>
              <a:rPr lang="en-IN" dirty="0"/>
              <a:t> predicate (1) becomes,</a:t>
            </a:r>
          </a:p>
          <a:p>
            <a:endParaRPr lang="en-IN" dirty="0"/>
          </a:p>
          <a:p>
            <a:pPr marL="0" lvl="2" indent="0">
              <a:buNone/>
            </a:pPr>
            <a:r>
              <a:rPr lang="en-IN" dirty="0"/>
              <a:t>		</a:t>
            </a:r>
            <a:r>
              <a:rPr lang="en-IN" sz="2400" dirty="0">
                <a:solidFill>
                  <a:srgbClr val="FF0066"/>
                </a:solidFill>
                <a:ea typeface="+mn-ea"/>
                <a:cs typeface="+mn-cs"/>
              </a:rPr>
              <a:t>Isa</a:t>
            </a:r>
            <a:r>
              <a:rPr lang="en-IN" sz="2400" dirty="0">
                <a:ea typeface="+mn-ea"/>
                <a:cs typeface="+mn-cs"/>
              </a:rPr>
              <a:t>( </a:t>
            </a:r>
            <a:r>
              <a:rPr lang="en-IN" sz="2400" dirty="0" err="1">
                <a:ea typeface="+mn-ea"/>
                <a:cs typeface="+mn-cs"/>
              </a:rPr>
              <a:t>pompeian</a:t>
            </a:r>
            <a:r>
              <a:rPr lang="en-IN" sz="2400" dirty="0">
                <a:ea typeface="+mn-ea"/>
                <a:cs typeface="+mn-cs"/>
              </a:rPr>
              <a:t> , roman)    </a:t>
            </a:r>
          </a:p>
          <a:p>
            <a:pPr marL="0" lvl="2" indent="0">
              <a:buNone/>
            </a:pPr>
            <a:endParaRPr lang="en-IN" sz="2400" dirty="0">
              <a:ea typeface="+mn-ea"/>
              <a:cs typeface="+mn-cs"/>
            </a:endParaRPr>
          </a:p>
          <a:p>
            <a:pPr marL="0" lvl="2" indent="0">
              <a:buNone/>
            </a:pPr>
            <a:r>
              <a:rPr lang="en-IN" sz="2400" dirty="0">
                <a:ea typeface="+mn-ea"/>
                <a:cs typeface="+mn-cs"/>
              </a:rPr>
              <a:t>which means </a:t>
            </a:r>
            <a:r>
              <a:rPr lang="en-IN" sz="2400" dirty="0" err="1">
                <a:ea typeface="+mn-ea"/>
                <a:cs typeface="+mn-cs"/>
              </a:rPr>
              <a:t>pompeian</a:t>
            </a:r>
            <a:r>
              <a:rPr lang="en-IN" sz="2400" dirty="0">
                <a:ea typeface="+mn-ea"/>
                <a:cs typeface="+mn-cs"/>
              </a:rPr>
              <a:t> is a subclass of roman class</a:t>
            </a:r>
          </a:p>
          <a:p>
            <a:pPr marL="0" lvl="2" indent="0">
              <a:buNone/>
            </a:pPr>
            <a:r>
              <a:rPr lang="en-IN" sz="2400" dirty="0">
                <a:ea typeface="+mn-ea"/>
                <a:cs typeface="+mn-cs"/>
              </a:rPr>
              <a:t> but it also requires extra axiom :</a:t>
            </a:r>
          </a:p>
          <a:p>
            <a:pPr marL="0" lvl="2" indent="0">
              <a:buNone/>
            </a:pPr>
            <a:endParaRPr lang="en-IN" sz="2400" dirty="0">
              <a:ea typeface="+mn-ea"/>
              <a:cs typeface="+mn-cs"/>
            </a:endParaRPr>
          </a:p>
          <a:p>
            <a:pPr marL="0" lvl="2" indent="0">
              <a:buNone/>
            </a:pPr>
            <a:r>
              <a:rPr lang="en-IN" sz="2400" dirty="0">
                <a:ea typeface="+mn-ea"/>
                <a:cs typeface="+mn-cs"/>
              </a:rPr>
              <a:t> </a:t>
            </a:r>
            <a:r>
              <a:rPr lang="en-GB" sz="2400" dirty="0">
                <a:sym typeface="Symbol" pitchFamily="18" charset="2"/>
              </a:rPr>
              <a:t>x: 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sz="2400" dirty="0">
                <a:sym typeface="Symbol" pitchFamily="18" charset="2"/>
              </a:rPr>
              <a:t>: 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GB" sz="2400" dirty="0">
                <a:sym typeface="Symbol" pitchFamily="18" charset="2"/>
              </a:rPr>
              <a:t>: </a:t>
            </a:r>
            <a:r>
              <a:rPr lang="en-GB" sz="2400" dirty="0" err="1">
                <a:sym typeface="Symbol" pitchFamily="18" charset="2"/>
              </a:rPr>
              <a:t>isa</a:t>
            </a:r>
            <a:r>
              <a:rPr lang="en-GB" sz="2400" dirty="0">
                <a:sym typeface="Symbol" pitchFamily="18" charset="2"/>
              </a:rPr>
              <a:t>( 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sz="2400" dirty="0"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GB" sz="2400" dirty="0">
                <a:sym typeface="Symbol" pitchFamily="18" charset="2"/>
              </a:rPr>
              <a:t>)  instance (x , </a:t>
            </a: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GB" sz="2400" dirty="0">
                <a:sym typeface="Symbol" pitchFamily="18" charset="2"/>
              </a:rPr>
              <a:t>) </a:t>
            </a:r>
            <a:r>
              <a:rPr lang="en-GB" sz="2400" dirty="0">
                <a:sym typeface="Wingdings" pitchFamily="2" charset="2"/>
              </a:rPr>
              <a:t> instance ( x , </a:t>
            </a:r>
            <a:r>
              <a:rPr lang="en-GB" sz="2400" dirty="0">
                <a:solidFill>
                  <a:srgbClr val="FF0000"/>
                </a:solidFill>
                <a:sym typeface="Wingdings" pitchFamily="2" charset="2"/>
              </a:rPr>
              <a:t>z</a:t>
            </a:r>
            <a:r>
              <a:rPr lang="en-GB" sz="2400" dirty="0">
                <a:sym typeface="Wingdings" pitchFamily="2" charset="2"/>
              </a:rPr>
              <a:t>)</a:t>
            </a:r>
            <a:endParaRPr lang="en-IN" sz="2400" dirty="0">
              <a:ea typeface="+mn-ea"/>
              <a:cs typeface="+mn-cs"/>
            </a:endParaRPr>
          </a:p>
          <a:p>
            <a:pPr marL="0" lvl="2" indent="0">
              <a:buNone/>
            </a:pPr>
            <a:endParaRPr lang="en-IN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81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2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B9A6-42A5-4043-8D81-10225CF47249}" type="slidenum">
              <a:rPr lang="en-GB">
                <a:solidFill>
                  <a:srgbClr val="000000"/>
                </a:solidFill>
              </a:rPr>
              <a:pPr/>
              <a:t>82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 dirty="0"/>
              <a:t>Many English sentences are </a:t>
            </a:r>
            <a:r>
              <a:rPr lang="en-GB" dirty="0">
                <a:solidFill>
                  <a:srgbClr val="0000FF"/>
                </a:solidFill>
              </a:rPr>
              <a:t>ambiguous</a:t>
            </a:r>
            <a:r>
              <a:rPr lang="en-GB" dirty="0"/>
              <a:t>.</a:t>
            </a:r>
          </a:p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 dirty="0"/>
              <a:t>There is often a </a:t>
            </a:r>
            <a:r>
              <a:rPr lang="en-GB" dirty="0">
                <a:solidFill>
                  <a:srgbClr val="0000FF"/>
                </a:solidFill>
              </a:rPr>
              <a:t>choice</a:t>
            </a:r>
            <a:r>
              <a:rPr lang="en-GB" dirty="0"/>
              <a:t> of how to represent knowledge.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SzPct val="120000"/>
            </a:pPr>
            <a:r>
              <a:rPr lang="en-GB" dirty="0">
                <a:solidFill>
                  <a:srgbClr val="0000FF"/>
                </a:solidFill>
              </a:rPr>
              <a:t>Obvious information</a:t>
            </a:r>
            <a:r>
              <a:rPr lang="en-GB" dirty="0"/>
              <a:t> may be necessary for reasoning</a:t>
            </a:r>
          </a:p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 dirty="0"/>
              <a:t>We may not know in advance which </a:t>
            </a:r>
            <a:r>
              <a:rPr lang="en-GB" dirty="0">
                <a:solidFill>
                  <a:srgbClr val="0000FF"/>
                </a:solidFill>
              </a:rPr>
              <a:t>statements to deduce </a:t>
            </a:r>
            <a:r>
              <a:rPr lang="en-GB" dirty="0"/>
              <a:t>(P or </a:t>
            </a:r>
            <a:r>
              <a:rPr lang="en-GB" dirty="0">
                <a:sym typeface="Symbol" pitchFamily="18" charset="2"/>
              </a:rPr>
              <a:t></a:t>
            </a:r>
            <a:r>
              <a:rPr lang="en-GB" dirty="0"/>
              <a:t>P).</a:t>
            </a:r>
          </a:p>
          <a:p>
            <a:pPr>
              <a:lnSpc>
                <a:spcPct val="150000"/>
              </a:lnSpc>
              <a:spcBef>
                <a:spcPct val="0"/>
              </a:spcBef>
              <a:buSzPct val="120000"/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572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664"/>
            <a:ext cx="7772400" cy="56913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EB-AF3E-43F7-8C33-0681FA19966C}" type="slidenum">
              <a:rPr lang="en-GB" smtClean="0">
                <a:solidFill>
                  <a:srgbClr val="000000"/>
                </a:solidFill>
              </a:rPr>
              <a:pPr/>
              <a:t>83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057114">
            <a:off x="2363702" y="2551837"/>
            <a:ext cx="44165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95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324528" cy="6480720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dirty="0">
                <a:solidFill>
                  <a:srgbClr val="0000FF"/>
                </a:solidFill>
              </a:rPr>
              <a:t>Good  Knowledge representation should exhibit:</a:t>
            </a:r>
          </a:p>
          <a:p>
            <a:pPr marL="457200" lvl="0" indent="-45720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 typeface="+mj-lt"/>
              <a:buAutoNum type="arabicPeriod"/>
            </a:pPr>
            <a:r>
              <a:rPr lang="en-GB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Representational adequacy</a:t>
            </a:r>
            <a:r>
              <a:rPr lang="en-GB" dirty="0">
                <a:solidFill>
                  <a:srgbClr val="000000"/>
                </a:solidFill>
              </a:rPr>
              <a:t>-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dirty="0">
                <a:solidFill>
                  <a:srgbClr val="000000"/>
                </a:solidFill>
              </a:rPr>
              <a:t>Ability to represent all kinds of knowledge that are needed in the domain.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Inferential adequacy- 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dirty="0">
                <a:solidFill>
                  <a:srgbClr val="000000"/>
                </a:solidFill>
              </a:rPr>
              <a:t>Ability to manipulate representational structures such that new knowledge can be derived/inferred from the old.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Inferential efficiency-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dirty="0">
                <a:solidFill>
                  <a:srgbClr val="000000"/>
                </a:solidFill>
              </a:rPr>
              <a:t>Ability to incorporate additional information into an existing knowledge base that can be used to focus the attention of inference mechanisms in the most promising direction.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Acquisitional</a:t>
            </a:r>
            <a:r>
              <a:rPr lang="en-GB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efficiency-</a:t>
            </a:r>
          </a:p>
          <a:p>
            <a:pPr marL="0" lvl="0" inden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dirty="0">
                <a:solidFill>
                  <a:srgbClr val="000000"/>
                </a:solidFill>
              </a:rPr>
              <a:t>Ability to easily acquire new information.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9855-D974-4FDC-B908-CF6B3FCF35B5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2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6312</Words>
  <Application>Microsoft Office PowerPoint</Application>
  <PresentationFormat>On-screen Show (4:3)</PresentationFormat>
  <Paragraphs>1021</Paragraphs>
  <Slides>83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Office Theme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KNOWLEDGE REPRESENTATION &amp; PREDICATE LOGIC</vt:lpstr>
      <vt:lpstr>PowerPoint Presentation</vt:lpstr>
      <vt:lpstr>Representation and Mapping</vt:lpstr>
      <vt:lpstr>PowerPoint Presentation</vt:lpstr>
      <vt:lpstr>Representation and Mapping</vt:lpstr>
      <vt:lpstr>Representation and Mapping</vt:lpstr>
      <vt:lpstr>PowerPoint Presentation</vt:lpstr>
      <vt:lpstr>Representation and Mapping</vt:lpstr>
      <vt:lpstr>PowerPoint Presentation</vt:lpstr>
      <vt:lpstr>Approaches to KR</vt:lpstr>
      <vt:lpstr>Approaches to KR</vt:lpstr>
      <vt:lpstr>Approaches to KR</vt:lpstr>
      <vt:lpstr>Approaches to KR</vt:lpstr>
      <vt:lpstr>Issues in  KR</vt:lpstr>
      <vt:lpstr>PowerPoint Presentation</vt:lpstr>
      <vt:lpstr>Propositional logic</vt:lpstr>
      <vt:lpstr>PowerPoint Presentation</vt:lpstr>
      <vt:lpstr>Inference rules: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Propositional Logic</vt:lpstr>
      <vt:lpstr>Normal Forms in propositional Logic</vt:lpstr>
      <vt:lpstr>PowerPoint Presentation</vt:lpstr>
      <vt:lpstr>Procedure to convert a statement to CNF</vt:lpstr>
      <vt:lpstr>Conversion to CNF example</vt:lpstr>
      <vt:lpstr>Resolution in propositional logic</vt:lpstr>
      <vt:lpstr>PowerPoint Presentation</vt:lpstr>
      <vt:lpstr>PowerPoint Presentation</vt:lpstr>
      <vt:lpstr>PowerPoint Presentation</vt:lpstr>
      <vt:lpstr>PREDICATE LOGIC </vt:lpstr>
      <vt:lpstr>PowerPoint Presentation</vt:lpstr>
      <vt:lpstr>Using Predicate Logic</vt:lpstr>
      <vt:lpstr>Using Predicate Logic</vt:lpstr>
      <vt:lpstr>PowerPoint Presentation</vt:lpstr>
      <vt:lpstr>PowerPoint Presentation</vt:lpstr>
      <vt:lpstr>PowerPoint Presentation</vt:lpstr>
      <vt:lpstr>Nested Quantifiers</vt:lpstr>
      <vt:lpstr>PowerPoint Presentation</vt:lpstr>
      <vt:lpstr>PowerPoint Presentation</vt:lpstr>
      <vt:lpstr>Some more examples</vt:lpstr>
      <vt:lpstr>PowerPoint Presentation</vt:lpstr>
      <vt:lpstr>Computable functions and predicates</vt:lpstr>
      <vt:lpstr>Resolution algorithm in predicate logic</vt:lpstr>
      <vt:lpstr>Conversion to Clause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Unification </vt:lpstr>
      <vt:lpstr>PowerPoint Presentation</vt:lpstr>
      <vt:lpstr>Resolution algorithm 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Instance and Isa relationship</vt:lpstr>
      <vt:lpstr>PowerPoint Presentation</vt:lpstr>
      <vt:lpstr>Using Predicate Logic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MODULE 2</dc:title>
  <dc:creator>ismail - [2010]</dc:creator>
  <cp:lastModifiedBy>Unknown User</cp:lastModifiedBy>
  <cp:revision>93</cp:revision>
  <dcterms:created xsi:type="dcterms:W3CDTF">2015-03-01T07:22:45Z</dcterms:created>
  <dcterms:modified xsi:type="dcterms:W3CDTF">2021-05-24T07:18:10Z</dcterms:modified>
</cp:coreProperties>
</file>