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457916-DF4A-41FF-AB3D-EC30B50F9CB0}"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457916-DF4A-41FF-AB3D-EC30B50F9CB0}"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457916-DF4A-41FF-AB3D-EC30B50F9CB0}"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457916-DF4A-41FF-AB3D-EC30B50F9CB0}"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457916-DF4A-41FF-AB3D-EC30B50F9CB0}"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457916-DF4A-41FF-AB3D-EC30B50F9CB0}"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457916-DF4A-41FF-AB3D-EC30B50F9CB0}" type="datetimeFigureOut">
              <a:rPr lang="en-US" smtClean="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457916-DF4A-41FF-AB3D-EC30B50F9CB0}" type="datetimeFigureOut">
              <a:rPr lang="en-US" smtClean="0"/>
              <a:pPr/>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57916-DF4A-41FF-AB3D-EC30B50F9CB0}" type="datetimeFigureOut">
              <a:rPr lang="en-US" smtClean="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457916-DF4A-41FF-AB3D-EC30B50F9CB0}"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457916-DF4A-41FF-AB3D-EC30B50F9CB0}"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57916-DF4A-41FF-AB3D-EC30B50F9CB0}" type="datetimeFigureOut">
              <a:rPr lang="en-US" smtClean="0"/>
              <a:pPr/>
              <a:t>3/31/2022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02D3A-A394-4771-B24F-736CAC40B5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Artificial_intelligence" TargetMode="External"/><Relationship Id="rId3" Type="http://schemas.openxmlformats.org/officeDocument/2006/relationships/hyperlink" Target="https://en.wikipedia.org/wiki/Elementary_algebra" TargetMode="External"/><Relationship Id="rId7" Type="http://schemas.openxmlformats.org/officeDocument/2006/relationships/hyperlink" Target="https://en.wikipedia.org/wiki/Thought" TargetMode="External"/><Relationship Id="rId2" Type="http://schemas.openxmlformats.org/officeDocument/2006/relationships/hyperlink" Target="https://en.wikipedia.org/wiki/Formal_logic" TargetMode="External"/><Relationship Id="rId1" Type="http://schemas.openxmlformats.org/officeDocument/2006/relationships/slideLayout" Target="../slideLayouts/slideLayout1.xml"/><Relationship Id="rId6" Type="http://schemas.openxmlformats.org/officeDocument/2006/relationships/hyperlink" Target="https://en.wikipedia.org/wiki/Chess" TargetMode="External"/><Relationship Id="rId5" Type="http://schemas.openxmlformats.org/officeDocument/2006/relationships/hyperlink" Target="https://en.wikipedia.org/wiki/CPU" TargetMode="External"/><Relationship Id="rId4" Type="http://schemas.openxmlformats.org/officeDocument/2006/relationships/hyperlink" Target="https://en.wikipedia.org/wiki/Digital_comput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lstStyle/>
          <a:p>
            <a:r>
              <a:rPr lang="en-US" dirty="0">
                <a:solidFill>
                  <a:srgbClr val="FF0000"/>
                </a:solidFill>
                <a:effectLst>
                  <a:outerShdw blurRad="38100" dist="38100" dir="2700000" algn="tl">
                    <a:srgbClr val="000000">
                      <a:alpha val="43137"/>
                    </a:srgbClr>
                  </a:outerShdw>
                </a:effectLst>
              </a:rPr>
              <a:t>Artificial Intelligence   </a:t>
            </a:r>
          </a:p>
          <a:p>
            <a:endParaRPr lang="en-US" dirty="0">
              <a:solidFill>
                <a:srgbClr val="FF0000"/>
              </a:solidFill>
              <a:effectLst>
                <a:outerShdw blurRad="38100" dist="38100" dir="2700000" algn="tl">
                  <a:srgbClr val="000000">
                    <a:alpha val="43137"/>
                  </a:srgbClr>
                </a:outerShdw>
              </a:effectLst>
            </a:endParaRPr>
          </a:p>
          <a:p>
            <a:endParaRPr lang="en-US" dirty="0">
              <a:solidFill>
                <a:srgbClr val="FF0000"/>
              </a:solidFill>
              <a:effectLst>
                <a:outerShdw blurRad="38100" dist="38100" dir="2700000" algn="tl">
                  <a:srgbClr val="000000">
                    <a:alpha val="43137"/>
                  </a:srgbClr>
                </a:outerShdw>
              </a:effectLst>
            </a:endParaRPr>
          </a:p>
          <a:p>
            <a:endParaRPr lang="en-US" dirty="0">
              <a:solidFill>
                <a:srgbClr val="FF0000"/>
              </a:solidFill>
              <a:effectLst>
                <a:outerShdw blurRad="38100" dist="38100" dir="2700000" algn="tl">
                  <a:srgbClr val="000000">
                    <a:alpha val="43137"/>
                  </a:srgbClr>
                </a:outerShdw>
              </a:effectLst>
            </a:endParaRPr>
          </a:p>
          <a:p>
            <a:pPr algn="l"/>
            <a:r>
              <a:rPr lang="en-US" dirty="0">
                <a:solidFill>
                  <a:srgbClr val="7030A0"/>
                </a:solidFill>
                <a:effectLst>
                  <a:outerShdw blurRad="38100" dist="38100" dir="2700000" algn="tl">
                    <a:srgbClr val="000000">
                      <a:alpha val="43137"/>
                    </a:srgbClr>
                  </a:outerShdw>
                </a:effectLst>
              </a:rPr>
              <a:t>It is a study of </a:t>
            </a:r>
            <a:r>
              <a:rPr lang="en-US" dirty="0">
                <a:solidFill>
                  <a:srgbClr val="FF0000"/>
                </a:solidFill>
                <a:effectLst>
                  <a:outerShdw blurRad="38100" dist="38100" dir="2700000" algn="tl">
                    <a:srgbClr val="000000">
                      <a:alpha val="43137"/>
                    </a:srgbClr>
                  </a:outerShdw>
                </a:effectLst>
              </a:rPr>
              <a:t>how to make </a:t>
            </a:r>
            <a:r>
              <a:rPr lang="en-US" dirty="0">
                <a:solidFill>
                  <a:srgbClr val="7030A0"/>
                </a:solidFill>
                <a:effectLst>
                  <a:outerShdw blurRad="38100" dist="38100" dir="2700000" algn="tl">
                    <a:srgbClr val="000000">
                      <a:alpha val="43137"/>
                    </a:srgbClr>
                  </a:outerShdw>
                </a:effectLst>
              </a:rPr>
              <a:t>computers “do things” that are at a moment done </a:t>
            </a:r>
            <a:r>
              <a:rPr lang="en-US" dirty="0">
                <a:solidFill>
                  <a:srgbClr val="FF0000"/>
                </a:solidFill>
                <a:effectLst>
                  <a:outerShdw blurRad="38100" dist="38100" dir="2700000" algn="tl">
                    <a:srgbClr val="000000">
                      <a:alpha val="43137"/>
                    </a:srgbClr>
                  </a:outerShdw>
                </a:effectLst>
              </a:rPr>
              <a:t>better by people</a:t>
            </a:r>
            <a:r>
              <a:rPr lang="en-US" dirty="0">
                <a:solidFill>
                  <a:srgbClr val="7030A0"/>
                </a:solidFill>
                <a:effectLst>
                  <a:outerShdw blurRad="38100" dist="38100" dir="2700000" algn="tl">
                    <a:srgbClr val="000000">
                      <a:alpha val="43137"/>
                    </a:srgbClr>
                  </a:outerShdw>
                </a:effectLst>
              </a:rPr>
              <a:t>.</a:t>
            </a:r>
          </a:p>
          <a:p>
            <a:pPr algn="l"/>
            <a:endParaRPr lang="en-US" dirty="0">
              <a:solidFill>
                <a:srgbClr val="7030A0"/>
              </a:solidFill>
              <a:effectLst>
                <a:outerShdw blurRad="38100" dist="38100" dir="2700000" algn="tl">
                  <a:srgbClr val="000000">
                    <a:alpha val="43137"/>
                  </a:srgbClr>
                </a:outerShdw>
              </a:effectLst>
            </a:endParaRPr>
          </a:p>
          <a:p>
            <a:pPr algn="l"/>
            <a:r>
              <a:rPr lang="en-US" dirty="0">
                <a:solidFill>
                  <a:srgbClr val="FF0000"/>
                </a:solidFill>
                <a:effectLst>
                  <a:outerShdw blurRad="38100" dist="38100" dir="2700000" algn="tl">
                    <a:srgbClr val="000000">
                      <a:alpha val="43137"/>
                    </a:srgbClr>
                  </a:outerShdw>
                </a:effectLst>
              </a:rPr>
              <a:t>AI</a:t>
            </a:r>
            <a:r>
              <a:rPr lang="en-US" dirty="0">
                <a:solidFill>
                  <a:srgbClr val="7030A0"/>
                </a:solidFill>
                <a:effectLst>
                  <a:outerShdw blurRad="38100" dist="38100" dir="2700000" algn="tl">
                    <a:srgbClr val="000000">
                      <a:alpha val="43137"/>
                    </a:srgbClr>
                  </a:outerShdw>
                </a:effectLst>
              </a:rPr>
              <a:t> is </a:t>
            </a:r>
            <a:r>
              <a:rPr lang="en-US" dirty="0">
                <a:solidFill>
                  <a:srgbClr val="FF0000"/>
                </a:solidFill>
                <a:effectLst>
                  <a:outerShdw blurRad="38100" dist="38100" dir="2700000" algn="tl">
                    <a:srgbClr val="000000">
                      <a:alpha val="43137"/>
                    </a:srgbClr>
                  </a:outerShdw>
                </a:effectLst>
              </a:rPr>
              <a:t>Artificial Intelligence </a:t>
            </a:r>
            <a:r>
              <a:rPr lang="en-US" dirty="0">
                <a:solidFill>
                  <a:srgbClr val="7030A0"/>
                </a:solidFill>
                <a:effectLst>
                  <a:outerShdw blurRad="38100" dist="38100" dir="2700000" algn="tl">
                    <a:srgbClr val="000000">
                      <a:alpha val="43137"/>
                    </a:srgbClr>
                  </a:outerShdw>
                </a:effectLst>
              </a:rPr>
              <a:t>till it is achieved; After which </a:t>
            </a:r>
            <a:r>
              <a:rPr lang="en-US" dirty="0">
                <a:solidFill>
                  <a:srgbClr val="FF0000"/>
                </a:solidFill>
                <a:effectLst>
                  <a:outerShdw blurRad="38100" dist="38100" dir="2700000" algn="tl">
                    <a:srgbClr val="000000">
                      <a:alpha val="43137"/>
                    </a:srgbClr>
                  </a:outerShdw>
                </a:effectLst>
              </a:rPr>
              <a:t>AI</a:t>
            </a:r>
            <a:r>
              <a:rPr lang="en-US" dirty="0">
                <a:solidFill>
                  <a:srgbClr val="7030A0"/>
                </a:solidFill>
                <a:effectLst>
                  <a:outerShdw blurRad="38100" dist="38100" dir="2700000" algn="tl">
                    <a:srgbClr val="000000">
                      <a:alpha val="43137"/>
                    </a:srgbClr>
                  </a:outerShdw>
                </a:effectLst>
              </a:rPr>
              <a:t> reduces to </a:t>
            </a:r>
            <a:r>
              <a:rPr lang="en-US" dirty="0">
                <a:solidFill>
                  <a:srgbClr val="00B050"/>
                </a:solidFill>
                <a:effectLst>
                  <a:outerShdw blurRad="38100" dist="38100" dir="2700000" algn="tl">
                    <a:srgbClr val="000000">
                      <a:alpha val="43137"/>
                    </a:srgbClr>
                  </a:outerShdw>
                </a:effectLst>
              </a:rPr>
              <a:t>Already Implemented</a:t>
            </a:r>
            <a:r>
              <a:rPr lang="en-US" dirty="0">
                <a:solidFill>
                  <a:srgbClr val="7030A0"/>
                </a:solidFill>
                <a:effectLst>
                  <a:outerShdw blurRad="38100" dist="38100" dir="2700000" algn="tl">
                    <a:srgbClr val="000000">
                      <a:alpha val="43137"/>
                    </a:srgbClr>
                  </a:outerShdw>
                </a:effectLst>
              </a:rPr>
              <a:t>.</a:t>
            </a:r>
          </a:p>
        </p:txBody>
      </p:sp>
      <p:pic>
        <p:nvPicPr>
          <p:cNvPr id="5" name="Picture 4" descr="brain.jpg"/>
          <p:cNvPicPr>
            <a:picLocks noChangeAspect="1"/>
          </p:cNvPicPr>
          <p:nvPr/>
        </p:nvPicPr>
        <p:blipFill>
          <a:blip r:embed="rId2" cstate="print"/>
          <a:stretch>
            <a:fillRect/>
          </a:stretch>
        </p:blipFill>
        <p:spPr>
          <a:xfrm>
            <a:off x="3657600" y="1219200"/>
            <a:ext cx="1981200" cy="1600200"/>
          </a:xfrm>
          <a:prstGeom prst="rect">
            <a:avLst/>
          </a:prstGeom>
        </p:spPr>
      </p:pic>
      <p:pic>
        <p:nvPicPr>
          <p:cNvPr id="7" name="Picture 6" descr="robot.jpg"/>
          <p:cNvPicPr>
            <a:picLocks noChangeAspect="1"/>
          </p:cNvPicPr>
          <p:nvPr/>
        </p:nvPicPr>
        <p:blipFill>
          <a:blip r:embed="rId3" cstate="print"/>
          <a:stretch>
            <a:fillRect/>
          </a:stretch>
        </p:blipFill>
        <p:spPr>
          <a:xfrm>
            <a:off x="762000" y="990600"/>
            <a:ext cx="2184400" cy="1638300"/>
          </a:xfrm>
          <a:prstGeom prst="rect">
            <a:avLst/>
          </a:prstGeom>
        </p:spPr>
      </p:pic>
      <p:pic>
        <p:nvPicPr>
          <p:cNvPr id="9" name="Picture 8" descr="robot1.jpg"/>
          <p:cNvPicPr>
            <a:picLocks noChangeAspect="1"/>
          </p:cNvPicPr>
          <p:nvPr/>
        </p:nvPicPr>
        <p:blipFill>
          <a:blip r:embed="rId4"/>
          <a:stretch>
            <a:fillRect/>
          </a:stretch>
        </p:blipFill>
        <p:spPr>
          <a:xfrm>
            <a:off x="6019800" y="838200"/>
            <a:ext cx="2768600" cy="18377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r>
              <a:rPr lang="en-US" dirty="0">
                <a:solidFill>
                  <a:srgbClr val="FF0000"/>
                </a:solidFill>
                <a:effectLst>
                  <a:outerShdw blurRad="38100" dist="38100" dir="2700000" algn="tl">
                    <a:srgbClr val="000000">
                      <a:alpha val="43137"/>
                    </a:srgbClr>
                  </a:outerShdw>
                </a:effectLst>
              </a:rPr>
              <a:t>Underlying Assumptions</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r>
              <a:rPr lang="en-US" sz="2400" dirty="0"/>
              <a:t>Examples of physical symbol systems include:</a:t>
            </a:r>
          </a:p>
          <a:p>
            <a:pPr algn="l"/>
            <a:endParaRPr lang="en-US" sz="2400" dirty="0"/>
          </a:p>
          <a:p>
            <a:pPr algn="l"/>
            <a:r>
              <a:rPr lang="en-US" sz="2400" dirty="0">
                <a:hlinkClick r:id="rId2" tooltip="Formal logic"/>
              </a:rPr>
              <a:t>Formal logic</a:t>
            </a:r>
            <a:r>
              <a:rPr lang="en-US" sz="2400" dirty="0"/>
              <a:t>: the symbols are words like "and", "or", "not", "for all x" and so on. The expressions are statements in formal logic which can be true or false. The processes are the rules of logical deduction.</a:t>
            </a:r>
          </a:p>
          <a:p>
            <a:pPr algn="l"/>
            <a:r>
              <a:rPr lang="en-US" sz="2400" dirty="0">
                <a:hlinkClick r:id="rId3" tooltip="Elementary algebra"/>
              </a:rPr>
              <a:t>Algebra</a:t>
            </a:r>
            <a:r>
              <a:rPr lang="en-US" sz="2400" dirty="0"/>
              <a:t>: the symbols are "+", "×", "</a:t>
            </a:r>
            <a:r>
              <a:rPr lang="en-US" sz="2400" i="1" dirty="0"/>
              <a:t>x</a:t>
            </a:r>
            <a:r>
              <a:rPr lang="en-US" sz="2400" dirty="0"/>
              <a:t>", "</a:t>
            </a:r>
            <a:r>
              <a:rPr lang="en-US" sz="2400" i="1" dirty="0"/>
              <a:t>y</a:t>
            </a:r>
            <a:r>
              <a:rPr lang="en-US" sz="2400" dirty="0"/>
              <a:t>", "1", "2", "3", etc. The expressions are equations. The processes are the rules of algebra, that allow one to manipulate a mathematical expression and retain its truth.</a:t>
            </a:r>
          </a:p>
          <a:p>
            <a:pPr algn="l"/>
            <a:r>
              <a:rPr lang="en-US" sz="2400" dirty="0"/>
              <a:t>A </a:t>
            </a:r>
            <a:r>
              <a:rPr lang="en-US" sz="2400" dirty="0">
                <a:hlinkClick r:id="rId4" tooltip="Digital computer"/>
              </a:rPr>
              <a:t>digital computer</a:t>
            </a:r>
            <a:r>
              <a:rPr lang="en-US" sz="2400" dirty="0"/>
              <a:t>: the symbols are zeros and ones of computer memory, the processes are the operations of the </a:t>
            </a:r>
            <a:r>
              <a:rPr lang="en-US" sz="2400" dirty="0">
                <a:hlinkClick r:id="rId5" tooltip="CPU"/>
              </a:rPr>
              <a:t>CPU</a:t>
            </a:r>
            <a:r>
              <a:rPr lang="en-US" sz="2400" dirty="0"/>
              <a:t> that change memory.</a:t>
            </a:r>
          </a:p>
          <a:p>
            <a:pPr algn="l"/>
            <a:r>
              <a:rPr lang="en-US" sz="2400" dirty="0">
                <a:hlinkClick r:id="rId6" tooltip="Chess"/>
              </a:rPr>
              <a:t>Chess</a:t>
            </a:r>
            <a:r>
              <a:rPr lang="en-US" sz="2400" dirty="0"/>
              <a:t>: the symbols are the pieces, the processes are the legal chess moves, the expressions are the positions of all the pieces on the board.</a:t>
            </a:r>
          </a:p>
          <a:p>
            <a:pPr algn="l"/>
            <a:r>
              <a:rPr lang="en-US" sz="2400" dirty="0"/>
              <a:t>The physical symbol system hypothesis claims that both of these are also examples of physical symbol systems:</a:t>
            </a:r>
          </a:p>
          <a:p>
            <a:pPr algn="l"/>
            <a:r>
              <a:rPr lang="en-US" sz="2400" dirty="0"/>
              <a:t>Intelligent human thought: the symbols are encoded in our brains. The expressions are </a:t>
            </a:r>
            <a:r>
              <a:rPr lang="en-US" sz="2400" dirty="0">
                <a:hlinkClick r:id="rId7" tooltip="Thought"/>
              </a:rPr>
              <a:t>thoughts</a:t>
            </a:r>
            <a:r>
              <a:rPr lang="en-US" sz="2400" dirty="0"/>
              <a:t>. The processes are the mental operations of thinking.</a:t>
            </a:r>
          </a:p>
          <a:p>
            <a:pPr algn="l"/>
            <a:r>
              <a:rPr lang="en-US" sz="2400" dirty="0"/>
              <a:t>A running </a:t>
            </a:r>
            <a:r>
              <a:rPr lang="en-US" sz="2400" dirty="0">
                <a:hlinkClick r:id="rId8" tooltip="Artificial intelligence"/>
              </a:rPr>
              <a:t>artificial intelligence</a:t>
            </a:r>
            <a:r>
              <a:rPr lang="en-US" sz="2400" dirty="0"/>
              <a:t> program: The symbols are data. The expressions are more data. The processes are programs that manipulate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a:solidFill>
                  <a:srgbClr val="FF0000"/>
                </a:solidFill>
                <a:effectLst>
                  <a:outerShdw blurRad="38100" dist="38100" dir="2700000" algn="tl">
                    <a:srgbClr val="000000">
                      <a:alpha val="43137"/>
                    </a:srgbClr>
                  </a:outerShdw>
                </a:effectLst>
              </a:rPr>
              <a:t>Underlying Assumptions</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Physical Symbol System Hypothesis(PSSH)</a:t>
            </a:r>
          </a:p>
          <a:p>
            <a:pPr algn="l"/>
            <a:endParaRPr lang="en-US" sz="2400" dirty="0">
              <a:solidFill>
                <a:srgbClr val="FF0000"/>
              </a:solidFill>
              <a:effectLst>
                <a:outerShdw blurRad="38100" dist="38100" dir="2700000" algn="tl">
                  <a:srgbClr val="000000">
                    <a:alpha val="43137"/>
                  </a:srgbClr>
                </a:outerShdw>
              </a:effectLst>
            </a:endParaRPr>
          </a:p>
          <a:p>
            <a:pPr>
              <a:lnSpc>
                <a:spcPct val="90000"/>
              </a:lnSpc>
            </a:pPr>
            <a:r>
              <a:rPr lang="en-US" sz="2400" dirty="0"/>
              <a:t>	</a:t>
            </a:r>
            <a:r>
              <a:rPr lang="en-US" sz="2400" u="sng" dirty="0"/>
              <a:t>Problem space</a:t>
            </a:r>
            <a:r>
              <a:rPr lang="en-US" sz="2400" dirty="0"/>
              <a:t> = branching tree of achievable situations defined by potential application of operators to initial situation</a:t>
            </a:r>
          </a:p>
          <a:p>
            <a:pPr>
              <a:lnSpc>
                <a:spcPct val="90000"/>
              </a:lnSpc>
            </a:pPr>
            <a:r>
              <a:rPr lang="en-US" sz="2400" dirty="0"/>
              <a:t>		[e.g. chess]</a:t>
            </a:r>
          </a:p>
          <a:p>
            <a:pPr algn="l">
              <a:lnSpc>
                <a:spcPct val="90000"/>
              </a:lnSpc>
            </a:pP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a:p>
            <a:pPr algn="l">
              <a:lnSpc>
                <a:spcPct val="90000"/>
              </a:lnSpc>
            </a:pPr>
            <a:r>
              <a:rPr lang="en-US" sz="2400" dirty="0">
                <a:solidFill>
                  <a:srgbClr val="FF0000"/>
                </a:solidFill>
                <a:effectLst>
                  <a:outerShdw blurRad="38100" dist="38100" dir="2700000" algn="tl">
                    <a:srgbClr val="000000">
                      <a:alpha val="43137"/>
                    </a:srgbClr>
                  </a:outerShdw>
                </a:effectLst>
              </a:rPr>
              <a:t>Physical Symbol System Hypothesis : A physical system has necessary and sufficient means for general intelligent action.</a:t>
            </a:r>
          </a:p>
          <a:p>
            <a:pPr algn="l">
              <a:lnSpc>
                <a:spcPct val="90000"/>
              </a:lnSpc>
            </a:pPr>
            <a:r>
              <a:rPr lang="en-US" sz="2400" dirty="0">
                <a:solidFill>
                  <a:srgbClr val="FF0000"/>
                </a:solidFill>
                <a:effectLst>
                  <a:outerShdw blurRad="38100" dist="38100" dir="2700000" algn="tl">
                    <a:srgbClr val="000000">
                      <a:alpha val="43137"/>
                    </a:srgbClr>
                  </a:outerShdw>
                </a:effectLst>
              </a:rPr>
              <a:t>Ex. Symbol </a:t>
            </a:r>
            <a:r>
              <a:rPr lang="en-US" sz="2400" dirty="0">
                <a:solidFill>
                  <a:srgbClr val="FF0000"/>
                </a:solidFill>
                <a:effectLst>
                  <a:outerShdw blurRad="38100" dist="38100" dir="2700000" algn="tl">
                    <a:srgbClr val="000000">
                      <a:alpha val="43137"/>
                    </a:srgbClr>
                  </a:outerShdw>
                </a:effectLst>
                <a:sym typeface="Wingdings" pitchFamily="2" charset="2"/>
              </a:rPr>
              <a:t> Pawn on chess board   Action -&gt; Legal move</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nvGraphicFramePr>
        <p:xfrm>
          <a:off x="1447800" y="2971800"/>
          <a:ext cx="2590800" cy="213360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711200">
                <a:tc>
                  <a:txBody>
                    <a:bodyPr/>
                    <a:lstStyle/>
                    <a:p>
                      <a:endParaRPr lang="en-US" dirty="0"/>
                    </a:p>
                  </a:txBody>
                  <a:tcPr/>
                </a:tc>
                <a:tc>
                  <a:txBody>
                    <a:bodyPr/>
                    <a:lstStyle/>
                    <a:p>
                      <a:endParaRPr lang="en-US" dirty="0"/>
                    </a:p>
                  </a:txBody>
                  <a:tcPr/>
                </a:tc>
                <a:tc>
                  <a:txBody>
                    <a:bodyPr/>
                    <a:lstStyle/>
                    <a:p>
                      <a:endParaRPr lang="en-US" dirty="0"/>
                    </a:p>
                  </a:txBody>
                  <a:tcPr>
                    <a:solidFill>
                      <a:schemeClr val="accent5">
                        <a:lumMod val="40000"/>
                        <a:lumOff val="60000"/>
                      </a:schemeClr>
                    </a:solidFill>
                  </a:tcPr>
                </a:tc>
                <a:tc>
                  <a:txBody>
                    <a:bodyPr/>
                    <a:lstStyle/>
                    <a:p>
                      <a:endParaRPr lang="en-US" dirty="0"/>
                    </a:p>
                  </a:txBody>
                  <a:tcPr/>
                </a:tc>
                <a:extLst>
                  <a:ext uri="{0D108BD9-81ED-4DB2-BD59-A6C34878D82A}">
                    <a16:rowId xmlns:a16="http://schemas.microsoft.com/office/drawing/2014/main" val="10000"/>
                  </a:ext>
                </a:extLst>
              </a:tr>
              <a:tr h="711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711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pic>
        <p:nvPicPr>
          <p:cNvPr id="5" name="Picture 4" descr="p1.jpg"/>
          <p:cNvPicPr>
            <a:picLocks noChangeAspect="1"/>
          </p:cNvPicPr>
          <p:nvPr/>
        </p:nvPicPr>
        <p:blipFill>
          <a:blip r:embed="rId2"/>
          <a:stretch>
            <a:fillRect/>
          </a:stretch>
        </p:blipFill>
        <p:spPr>
          <a:xfrm>
            <a:off x="2590800" y="4419600"/>
            <a:ext cx="685800" cy="736600"/>
          </a:xfrm>
          <a:prstGeom prst="rect">
            <a:avLst/>
          </a:prstGeom>
        </p:spPr>
      </p:pic>
      <p:pic>
        <p:nvPicPr>
          <p:cNvPr id="6" name="Picture 5" descr="p2.jpg"/>
          <p:cNvPicPr>
            <a:picLocks noChangeAspect="1"/>
          </p:cNvPicPr>
          <p:nvPr/>
        </p:nvPicPr>
        <p:blipFill>
          <a:blip r:embed="rId3"/>
          <a:stretch>
            <a:fillRect/>
          </a:stretch>
        </p:blipFill>
        <p:spPr>
          <a:xfrm>
            <a:off x="1334656" y="3763820"/>
            <a:ext cx="604837" cy="671512"/>
          </a:xfrm>
          <a:prstGeom prst="rect">
            <a:avLst/>
          </a:prstGeom>
        </p:spPr>
      </p:pic>
      <p:pic>
        <p:nvPicPr>
          <p:cNvPr id="7" name="Picture 6" descr="p3.jpg"/>
          <p:cNvPicPr>
            <a:picLocks noChangeAspect="1"/>
          </p:cNvPicPr>
          <p:nvPr/>
        </p:nvPicPr>
        <p:blipFill>
          <a:blip r:embed="rId4"/>
          <a:stretch>
            <a:fillRect/>
          </a:stretch>
        </p:blipFill>
        <p:spPr>
          <a:xfrm>
            <a:off x="6400800" y="2895600"/>
            <a:ext cx="2190327" cy="2476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fontScale="92500"/>
          </a:bodyPr>
          <a:lstStyle/>
          <a:p>
            <a:r>
              <a:rPr lang="en-US" dirty="0">
                <a:solidFill>
                  <a:srgbClr val="FF0000"/>
                </a:solidFill>
                <a:effectLst>
                  <a:outerShdw blurRad="38100" dist="38100" dir="2700000" algn="tl">
                    <a:srgbClr val="000000">
                      <a:alpha val="43137"/>
                    </a:srgbClr>
                  </a:outerShdw>
                </a:effectLst>
              </a:rPr>
              <a:t>AI Technique</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AI problems span a broad spectrum. </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r>
              <a:rPr lang="en-US" sz="2400" dirty="0">
                <a:solidFill>
                  <a:srgbClr val="00B050"/>
                </a:solidFill>
                <a:effectLst>
                  <a:outerShdw blurRad="38100" dist="38100" dir="2700000" algn="tl">
                    <a:srgbClr val="000000">
                      <a:alpha val="43137"/>
                    </a:srgbClr>
                  </a:outerShdw>
                </a:effectLst>
              </a:rPr>
              <a:t>Are there any techniques that are appropriate for solution of a variety of these Problems?</a:t>
            </a:r>
            <a:r>
              <a:rPr lang="en-US" sz="2400" dirty="0">
                <a:solidFill>
                  <a:srgbClr val="FF0000"/>
                </a:solidFill>
                <a:effectLst>
                  <a:outerShdw blurRad="38100" dist="38100" dir="2700000" algn="tl">
                    <a:srgbClr val="000000">
                      <a:alpha val="43137"/>
                    </a:srgbClr>
                  </a:outerShdw>
                </a:effectLst>
              </a:rPr>
              <a:t>”</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err="1">
                <a:solidFill>
                  <a:srgbClr val="FF0000"/>
                </a:solidFill>
                <a:effectLst>
                  <a:outerShdw blurRad="38100" dist="38100" dir="2700000" algn="tl">
                    <a:srgbClr val="000000">
                      <a:alpha val="43137"/>
                    </a:srgbClr>
                  </a:outerShdw>
                </a:effectLst>
              </a:rPr>
              <a:t>Ans</a:t>
            </a:r>
            <a:r>
              <a:rPr lang="en-US" sz="2400" dirty="0">
                <a:solidFill>
                  <a:srgbClr val="FF0000"/>
                </a:solidFill>
                <a:effectLst>
                  <a:outerShdw blurRad="38100" dist="38100" dir="2700000" algn="tl">
                    <a:srgbClr val="000000">
                      <a:alpha val="43137"/>
                    </a:srgbClr>
                  </a:outerShdw>
                </a:effectLst>
              </a:rPr>
              <a:t> :  Yes…    </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All AI techniques require knowledge to act on symbols…</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002060"/>
                </a:solidFill>
                <a:effectLst>
                  <a:outerShdw blurRad="38100" dist="38100" dir="2700000" algn="tl">
                    <a:srgbClr val="000000">
                      <a:alpha val="43137"/>
                    </a:srgbClr>
                  </a:outerShdw>
                </a:effectLst>
              </a:rPr>
              <a:t>Properties of knowledge :  </a:t>
            </a:r>
            <a:r>
              <a:rPr lang="en-US" sz="2400" dirty="0">
                <a:solidFill>
                  <a:srgbClr val="FF0000"/>
                </a:solidFill>
                <a:effectLst>
                  <a:outerShdw blurRad="38100" dist="38100" dir="2700000" algn="tl">
                    <a:srgbClr val="000000">
                      <a:alpha val="43137"/>
                    </a:srgbClr>
                  </a:outerShdw>
                </a:effectLst>
              </a:rPr>
              <a:t>It is voluminous, Hard to characterize, constantly changing, Differs from data being organized that it is used.</a:t>
            </a:r>
          </a:p>
          <a:p>
            <a:pPr algn="l"/>
            <a:endParaRPr lang="en-US" sz="2400" dirty="0">
              <a:solidFill>
                <a:srgbClr val="FF0000"/>
              </a:solidFill>
              <a:effectLst>
                <a:outerShdw blurRad="38100" dist="38100" dir="2700000" algn="tl">
                  <a:srgbClr val="000000">
                    <a:alpha val="43137"/>
                  </a:srgbClr>
                </a:outerShdw>
              </a:effectLst>
            </a:endParaRPr>
          </a:p>
          <a:p>
            <a:pPr>
              <a:lnSpc>
                <a:spcPct val="90000"/>
              </a:lnSpc>
            </a:pPr>
            <a:r>
              <a:rPr lang="en-US" sz="2400" dirty="0"/>
              <a:t>	</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a:solidFill>
                  <a:srgbClr val="FF0000"/>
                </a:solidFill>
                <a:effectLst>
                  <a:outerShdw blurRad="38100" dist="38100" dir="2700000" algn="tl">
                    <a:srgbClr val="000000">
                      <a:alpha val="43137"/>
                    </a:srgbClr>
                  </a:outerShdw>
                </a:effectLst>
              </a:rPr>
              <a:t>Definition of AI Technique</a:t>
            </a: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r>
              <a:rPr lang="en-US" sz="2400" dirty="0">
                <a:solidFill>
                  <a:srgbClr val="00B050"/>
                </a:solidFill>
                <a:effectLst>
                  <a:outerShdw blurRad="38100" dist="38100" dir="2700000" algn="tl">
                    <a:srgbClr val="000000">
                      <a:alpha val="43137"/>
                    </a:srgbClr>
                  </a:outerShdw>
                </a:effectLst>
              </a:rPr>
              <a:t>AI technique is a method that exploits knowledge and should be represented such that”</a:t>
            </a: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marL="457200" indent="-457200" algn="l">
              <a:buAutoNum type="arabicPeriod"/>
            </a:pPr>
            <a:r>
              <a:rPr lang="en-US" sz="2400" dirty="0">
                <a:solidFill>
                  <a:srgbClr val="FF0000"/>
                </a:solidFill>
                <a:effectLst>
                  <a:outerShdw blurRad="38100" dist="38100" dir="2700000" algn="tl">
                    <a:srgbClr val="000000">
                      <a:alpha val="43137"/>
                    </a:srgbClr>
                  </a:outerShdw>
                </a:effectLst>
              </a:rPr>
              <a:t>Knowledge captures generalizations.</a:t>
            </a:r>
          </a:p>
          <a:p>
            <a:pPr marL="457200" indent="-457200" algn="l">
              <a:buAutoNum type="arabicPeriod"/>
            </a:pPr>
            <a:r>
              <a:rPr lang="en-US" sz="2400" dirty="0">
                <a:solidFill>
                  <a:srgbClr val="FF0000"/>
                </a:solidFill>
                <a:effectLst>
                  <a:outerShdw blurRad="38100" dist="38100" dir="2700000" algn="tl">
                    <a:srgbClr val="000000">
                      <a:alpha val="43137"/>
                    </a:srgbClr>
                  </a:outerShdw>
                </a:effectLst>
              </a:rPr>
              <a:t>Is to be understood by people who use it. </a:t>
            </a:r>
          </a:p>
          <a:p>
            <a:pPr marL="457200" indent="-457200" algn="l">
              <a:buAutoNum type="arabicPeriod"/>
            </a:pPr>
            <a:r>
              <a:rPr lang="en-US" sz="2400" dirty="0">
                <a:solidFill>
                  <a:srgbClr val="FF0000"/>
                </a:solidFill>
                <a:effectLst>
                  <a:outerShdw blurRad="38100" dist="38100" dir="2700000" algn="tl">
                    <a:srgbClr val="000000">
                      <a:alpha val="43137"/>
                    </a:srgbClr>
                  </a:outerShdw>
                </a:effectLst>
              </a:rPr>
              <a:t>It can be easily modified to correct errors and reflect real world</a:t>
            </a:r>
          </a:p>
          <a:p>
            <a:pPr marL="457200" indent="-457200" algn="l">
              <a:buAutoNum type="arabicPeriod"/>
            </a:pPr>
            <a:r>
              <a:rPr lang="en-US" sz="2400" dirty="0">
                <a:solidFill>
                  <a:srgbClr val="FF0000"/>
                </a:solidFill>
                <a:effectLst>
                  <a:outerShdw blurRad="38100" dist="38100" dir="2700000" algn="tl">
                    <a:srgbClr val="000000">
                      <a:alpha val="43137"/>
                    </a:srgbClr>
                  </a:outerShdw>
                </a:effectLst>
              </a:rPr>
              <a:t>It can be used in great many situations</a:t>
            </a:r>
          </a:p>
          <a:p>
            <a:pPr marL="457200" indent="-457200" algn="l">
              <a:buAutoNum type="arabicPeriod"/>
            </a:pPr>
            <a:r>
              <a:rPr lang="en-US" sz="2400" dirty="0">
                <a:solidFill>
                  <a:srgbClr val="FF0000"/>
                </a:solidFill>
                <a:effectLst>
                  <a:outerShdw blurRad="38100" dist="38100" dir="2700000" algn="tl">
                    <a:srgbClr val="000000">
                      <a:alpha val="43137"/>
                    </a:srgbClr>
                  </a:outerShdw>
                </a:effectLst>
              </a:rPr>
              <a:t>It can be used to help overcome its own sheer bulk by narrowing the range of </a:t>
            </a:r>
            <a:r>
              <a:rPr lang="en-US" sz="2400" dirty="0" err="1">
                <a:solidFill>
                  <a:srgbClr val="FF0000"/>
                </a:solidFill>
                <a:effectLst>
                  <a:outerShdw blurRad="38100" dist="38100" dir="2700000" algn="tl">
                    <a:srgbClr val="000000">
                      <a:alpha val="43137"/>
                    </a:srgbClr>
                  </a:outerShdw>
                </a:effectLst>
              </a:rPr>
              <a:t>possibilites</a:t>
            </a:r>
            <a:r>
              <a:rPr lang="en-US" sz="2400" dirty="0">
                <a:solidFill>
                  <a:srgbClr val="FF0000"/>
                </a:solidFill>
                <a:effectLst>
                  <a:outerShdw blurRad="38100" dist="38100" dir="2700000" algn="tl">
                    <a:srgbClr val="000000">
                      <a:alpha val="43137"/>
                    </a:srgbClr>
                  </a:outerShdw>
                </a:effectLst>
              </a:rPr>
              <a:t>.</a:t>
            </a:r>
          </a:p>
          <a:p>
            <a:pPr>
              <a:lnSpc>
                <a:spcPct val="90000"/>
              </a:lnSpc>
            </a:pPr>
            <a:r>
              <a:rPr lang="en-US" sz="2400" dirty="0"/>
              <a:t>	</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Examples :</a:t>
            </a: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Tick Tack Toe…</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p>
          <a:p>
            <a:pPr>
              <a:lnSpc>
                <a:spcPct val="90000"/>
              </a:lnSpc>
            </a:pPr>
            <a:r>
              <a:rPr lang="en-US" sz="2400" dirty="0"/>
              <a:t>	</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cxnSp>
        <p:nvCxnSpPr>
          <p:cNvPr id="5" name="Straight Connector 4"/>
          <p:cNvCxnSpPr/>
          <p:nvPr/>
        </p:nvCxnSpPr>
        <p:spPr>
          <a:xfrm rot="5400000">
            <a:off x="876300" y="3924300"/>
            <a:ext cx="2667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rot="5400000">
            <a:off x="1639094" y="3923506"/>
            <a:ext cx="2667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rot="5400000">
            <a:off x="2401094" y="3923506"/>
            <a:ext cx="2667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1905000" y="3200400"/>
            <a:ext cx="2971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Straight Connector 9"/>
          <p:cNvCxnSpPr/>
          <p:nvPr/>
        </p:nvCxnSpPr>
        <p:spPr>
          <a:xfrm>
            <a:off x="1905000" y="3810000"/>
            <a:ext cx="3048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Straight Connector 10"/>
          <p:cNvCxnSpPr/>
          <p:nvPr/>
        </p:nvCxnSpPr>
        <p:spPr>
          <a:xfrm>
            <a:off x="1981200" y="4419600"/>
            <a:ext cx="28956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12" name="Cross 11"/>
          <p:cNvSpPr/>
          <p:nvPr/>
        </p:nvSpPr>
        <p:spPr>
          <a:xfrm>
            <a:off x="2438400" y="3352800"/>
            <a:ext cx="381000" cy="3810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62400" y="3352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rot="5400000">
            <a:off x="3163094" y="3923506"/>
            <a:ext cx="2667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1981200" y="4953000"/>
            <a:ext cx="28956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22" name="Oval 21"/>
          <p:cNvSpPr/>
          <p:nvPr/>
        </p:nvSpPr>
        <p:spPr>
          <a:xfrm>
            <a:off x="32004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038600" y="4495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2438400" y="4495800"/>
            <a:ext cx="381000" cy="3810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dirty="0">
                <a:solidFill>
                  <a:srgbClr val="FF0000"/>
                </a:solidFill>
                <a:effectLst>
                  <a:outerShdw blurRad="38100" dist="38100" dir="2700000" algn="tl">
                    <a:srgbClr val="000000">
                      <a:alpha val="43137"/>
                    </a:srgbClr>
                  </a:outerShdw>
                </a:effectLst>
              </a:rPr>
              <a:t>Level of the Model</a:t>
            </a:r>
          </a:p>
          <a:p>
            <a:pPr algn="l"/>
            <a:r>
              <a:rPr lang="en-US" sz="2400" dirty="0">
                <a:solidFill>
                  <a:srgbClr val="FF0000"/>
                </a:solidFill>
                <a:effectLst>
                  <a:outerShdw blurRad="38100" dist="38100" dir="2700000" algn="tl">
                    <a:srgbClr val="000000">
                      <a:alpha val="43137"/>
                    </a:srgbClr>
                  </a:outerShdw>
                </a:effectLst>
              </a:rPr>
              <a:t>Question :</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a:t>
            </a:r>
            <a:r>
              <a:rPr lang="en-US" sz="2400" dirty="0">
                <a:solidFill>
                  <a:srgbClr val="00B050"/>
                </a:solidFill>
                <a:effectLst>
                  <a:outerShdw blurRad="38100" dist="38100" dir="2700000" algn="tl">
                    <a:srgbClr val="000000">
                      <a:alpha val="43137"/>
                    </a:srgbClr>
                  </a:outerShdw>
                </a:effectLst>
              </a:rPr>
              <a:t>What is our goal in trying to produce programs that do the intelligent things that people do?</a:t>
            </a:r>
            <a:r>
              <a:rPr lang="en-US" sz="2400" dirty="0">
                <a:solidFill>
                  <a:srgbClr val="FF0000"/>
                </a:solidFill>
                <a:effectLst>
                  <a:outerShdw blurRad="38100" dist="38100" dir="2700000" algn="tl">
                    <a:srgbClr val="000000">
                      <a:alpha val="43137"/>
                    </a:srgbClr>
                  </a:outerShdw>
                </a:effectLst>
              </a:rPr>
              <a:t>”</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Goals :  </a:t>
            </a:r>
          </a:p>
          <a:p>
            <a:pPr algn="l"/>
            <a:r>
              <a:rPr lang="en-US" sz="2400" dirty="0">
                <a:solidFill>
                  <a:srgbClr val="FF0000"/>
                </a:solidFill>
                <a:effectLst>
                  <a:outerShdw blurRad="38100" dist="38100" dir="2700000" algn="tl">
                    <a:srgbClr val="000000">
                      <a:alpha val="43137"/>
                    </a:srgbClr>
                  </a:outerShdw>
                </a:effectLst>
              </a:rPr>
              <a:t>  </a:t>
            </a:r>
          </a:p>
          <a:p>
            <a:pPr algn="l"/>
            <a:r>
              <a:rPr lang="en-US" sz="2400" dirty="0">
                <a:solidFill>
                  <a:srgbClr val="FF0000"/>
                </a:solidFill>
                <a:effectLst>
                  <a:outerShdw blurRad="38100" dist="38100" dir="2700000" algn="tl">
                    <a:srgbClr val="000000">
                      <a:alpha val="43137"/>
                    </a:srgbClr>
                  </a:outerShdw>
                </a:effectLst>
              </a:rPr>
              <a:t>   </a:t>
            </a:r>
            <a:r>
              <a:rPr lang="en-US" sz="2600" dirty="0">
                <a:solidFill>
                  <a:srgbClr val="FF0000"/>
                </a:solidFill>
                <a:effectLst>
                  <a:outerShdw blurRad="38100" dist="38100" dir="2700000" algn="tl">
                    <a:srgbClr val="000000">
                      <a:alpha val="43137"/>
                    </a:srgbClr>
                  </a:outerShdw>
                </a:effectLst>
              </a:rPr>
              <a:t>1. Produce programs that do tasks the same way people do..</a:t>
            </a:r>
          </a:p>
          <a:p>
            <a:pPr algn="l"/>
            <a:r>
              <a:rPr lang="en-US" sz="2600" dirty="0">
                <a:solidFill>
                  <a:srgbClr val="FF0000"/>
                </a:solidFill>
                <a:effectLst>
                  <a:outerShdw blurRad="38100" dist="38100" dir="2700000" algn="tl">
                    <a:srgbClr val="000000">
                      <a:alpha val="43137"/>
                    </a:srgbClr>
                  </a:outerShdw>
                </a:effectLst>
              </a:rPr>
              <a:t>   </a:t>
            </a:r>
          </a:p>
          <a:p>
            <a:pPr algn="l"/>
            <a:r>
              <a:rPr lang="en-US" sz="2600" dirty="0">
                <a:solidFill>
                  <a:srgbClr val="FF0000"/>
                </a:solidFill>
                <a:effectLst>
                  <a:outerShdw blurRad="38100" dist="38100" dir="2700000" algn="tl">
                    <a:srgbClr val="000000">
                      <a:alpha val="43137"/>
                    </a:srgbClr>
                  </a:outerShdw>
                </a:effectLst>
              </a:rPr>
              <a:t>   2. Produce programs that simply do the tasks whatever way </a:t>
            </a:r>
          </a:p>
          <a:p>
            <a:pPr algn="l"/>
            <a:r>
              <a:rPr lang="en-US" sz="2600" dirty="0">
                <a:solidFill>
                  <a:srgbClr val="FF0000"/>
                </a:solidFill>
                <a:effectLst>
                  <a:outerShdw blurRad="38100" dist="38100" dir="2700000" algn="tl">
                    <a:srgbClr val="000000">
                      <a:alpha val="43137"/>
                    </a:srgbClr>
                  </a:outerShdw>
                </a:effectLst>
              </a:rPr>
              <a:t>       appears easiest.</a:t>
            </a: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p>
          <a:p>
            <a:pPr>
              <a:lnSpc>
                <a:spcPct val="90000"/>
              </a:lnSpc>
            </a:pPr>
            <a:r>
              <a:rPr lang="en-US" sz="2400" dirty="0"/>
              <a:t>	</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Level of the Model</a:t>
            </a: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Goal 1 Model  </a:t>
            </a:r>
          </a:p>
          <a:p>
            <a:pPr algn="l"/>
            <a:endParaRPr lang="en-US" sz="2600" dirty="0">
              <a:solidFill>
                <a:srgbClr val="FF0000"/>
              </a:solidFill>
              <a:effectLst>
                <a:outerShdw blurRad="38100" dist="38100" dir="2700000" algn="tl">
                  <a:srgbClr val="000000">
                    <a:alpha val="43137"/>
                  </a:srgbClr>
                </a:outerShdw>
              </a:effectLst>
            </a:endParaRPr>
          </a:p>
          <a:p>
            <a:pPr algn="l"/>
            <a:r>
              <a:rPr lang="en-US" sz="2600" dirty="0">
                <a:solidFill>
                  <a:srgbClr val="FF0000"/>
                </a:solidFill>
                <a:effectLst>
                  <a:outerShdw blurRad="38100" dist="38100" dir="2700000" algn="tl">
                    <a:srgbClr val="000000">
                      <a:alpha val="43137"/>
                    </a:srgbClr>
                  </a:outerShdw>
                </a:effectLst>
              </a:rPr>
              <a:t>       Produce programs that do tasks the same way people do..</a:t>
            </a:r>
          </a:p>
          <a:p>
            <a:pPr algn="l"/>
            <a:r>
              <a:rPr lang="en-US" sz="2600" dirty="0">
                <a:solidFill>
                  <a:srgbClr val="FF0000"/>
                </a:solidFill>
                <a:effectLst>
                  <a:outerShdw blurRad="38100" dist="38100" dir="2700000" algn="tl">
                    <a:srgbClr val="000000">
                      <a:alpha val="43137"/>
                    </a:srgbClr>
                  </a:outerShdw>
                </a:effectLst>
              </a:rPr>
              <a:t>   </a:t>
            </a:r>
          </a:p>
          <a:p>
            <a:pPr algn="l"/>
            <a:r>
              <a:rPr lang="en-US" sz="2600" dirty="0">
                <a:solidFill>
                  <a:srgbClr val="FF0000"/>
                </a:solidFill>
                <a:effectLst>
                  <a:outerShdw blurRad="38100" dist="38100" dir="2700000" algn="tl">
                    <a:srgbClr val="000000">
                      <a:alpha val="43137"/>
                    </a:srgbClr>
                  </a:outerShdw>
                </a:effectLst>
              </a:rPr>
              <a:t>   </a:t>
            </a:r>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p>
          <a:p>
            <a:pPr>
              <a:lnSpc>
                <a:spcPct val="90000"/>
              </a:lnSpc>
            </a:pPr>
            <a:r>
              <a:rPr lang="en-US" sz="2400" dirty="0"/>
              <a:t>	</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cxnSp>
        <p:nvCxnSpPr>
          <p:cNvPr id="5" name="Straight Connector 4"/>
          <p:cNvCxnSpPr/>
          <p:nvPr/>
        </p:nvCxnSpPr>
        <p:spPr>
          <a:xfrm rot="5400000">
            <a:off x="4038600" y="3581400"/>
            <a:ext cx="6096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362200" y="3886200"/>
            <a:ext cx="4114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rot="5400000">
            <a:off x="2057400" y="4191000"/>
            <a:ext cx="609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rot="5400000">
            <a:off x="6172994" y="4190206"/>
            <a:ext cx="609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66800" y="4495800"/>
            <a:ext cx="2895600" cy="1754326"/>
          </a:xfrm>
          <a:prstGeom prst="rect">
            <a:avLst/>
          </a:prstGeom>
          <a:noFill/>
          <a:ln>
            <a:solidFill>
              <a:schemeClr val="accent1"/>
            </a:solidFill>
          </a:ln>
        </p:spPr>
        <p:txBody>
          <a:bodyPr wrap="square" rtlCol="0">
            <a:spAutoFit/>
          </a:bodyPr>
          <a:lstStyle/>
          <a:p>
            <a:r>
              <a:rPr lang="en-US" dirty="0"/>
              <a:t>Programs that do not fit our definition of AI task</a:t>
            </a:r>
          </a:p>
          <a:p>
            <a:endParaRPr lang="en-US" dirty="0"/>
          </a:p>
          <a:p>
            <a:r>
              <a:rPr lang="en-US" dirty="0"/>
              <a:t>Problems the computer can easily solve : Memorizing syllables</a:t>
            </a:r>
          </a:p>
        </p:txBody>
      </p:sp>
      <p:sp>
        <p:nvSpPr>
          <p:cNvPr id="13" name="TextBox 12"/>
          <p:cNvSpPr txBox="1"/>
          <p:nvPr/>
        </p:nvSpPr>
        <p:spPr>
          <a:xfrm>
            <a:off x="5105400" y="4495800"/>
            <a:ext cx="3429000" cy="1754326"/>
          </a:xfrm>
          <a:prstGeom prst="rect">
            <a:avLst/>
          </a:prstGeom>
          <a:noFill/>
          <a:ln>
            <a:solidFill>
              <a:schemeClr val="accent1"/>
            </a:solidFill>
          </a:ln>
        </p:spPr>
        <p:txBody>
          <a:bodyPr wrap="square" rtlCol="0">
            <a:spAutoFit/>
          </a:bodyPr>
          <a:lstStyle/>
          <a:p>
            <a:r>
              <a:rPr lang="en-US" dirty="0"/>
              <a:t>Programs that  Attempt to model human performance and fit our definition of AI task</a:t>
            </a:r>
          </a:p>
          <a:p>
            <a:r>
              <a:rPr lang="en-US" dirty="0"/>
              <a:t>Problems that are non-trivial for a computer : Read news paper story and answer a question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Level of the Model</a:t>
            </a:r>
            <a:endParaRPr lang="en-US" sz="2400" dirty="0">
              <a:solidFill>
                <a:srgbClr val="FF0000"/>
              </a:solidFill>
              <a:effectLst>
                <a:outerShdw blurRad="38100" dist="38100" dir="2700000" algn="tl">
                  <a:srgbClr val="000000">
                    <a:alpha val="43137"/>
                  </a:srgbClr>
                </a:outerShdw>
              </a:effectLst>
            </a:endParaRPr>
          </a:p>
          <a:p>
            <a:pPr algn="l"/>
            <a:r>
              <a:rPr lang="en-US" sz="2400" dirty="0" err="1">
                <a:solidFill>
                  <a:srgbClr val="FF0000"/>
                </a:solidFill>
                <a:effectLst>
                  <a:outerShdw blurRad="38100" dist="38100" dir="2700000" algn="tl">
                    <a:srgbClr val="000000">
                      <a:alpha val="43137"/>
                    </a:srgbClr>
                  </a:outerShdw>
                </a:effectLst>
              </a:rPr>
              <a:t>McClloch</a:t>
            </a:r>
            <a:r>
              <a:rPr lang="en-US" sz="2400" dirty="0">
                <a:solidFill>
                  <a:srgbClr val="FF0000"/>
                </a:solidFill>
                <a:effectLst>
                  <a:outerShdw blurRad="38100" dist="38100" dir="2700000" algn="tl">
                    <a:srgbClr val="000000">
                      <a:alpha val="43137"/>
                    </a:srgbClr>
                  </a:outerShdw>
                </a:effectLst>
              </a:rPr>
              <a:t> &amp; Pitts Model  </a:t>
            </a:r>
          </a:p>
          <a:p>
            <a:pPr algn="l"/>
            <a:endParaRPr lang="en-US" sz="2600" dirty="0">
              <a:solidFill>
                <a:srgbClr val="FF0000"/>
              </a:solidFill>
              <a:effectLst>
                <a:outerShdw blurRad="38100" dist="38100" dir="2700000" algn="tl">
                  <a:srgbClr val="000000">
                    <a:alpha val="43137"/>
                  </a:srgbClr>
                </a:outerShdw>
              </a:effectLst>
            </a:endParaRPr>
          </a:p>
          <a:p>
            <a:pPr algn="just"/>
            <a:r>
              <a:rPr lang="en-US" sz="2600" dirty="0">
                <a:solidFill>
                  <a:srgbClr val="FF0000"/>
                </a:solidFill>
                <a:effectLst>
                  <a:outerShdw blurRad="38100" dist="38100" dir="2700000" algn="tl">
                    <a:srgbClr val="000000">
                      <a:alpha val="43137"/>
                    </a:srgbClr>
                  </a:outerShdw>
                </a:effectLst>
              </a:rPr>
              <a:t>       Based on Biological Neuron called </a:t>
            </a:r>
            <a:r>
              <a:rPr lang="en-US" sz="2600" dirty="0" err="1">
                <a:solidFill>
                  <a:srgbClr val="FF0000"/>
                </a:solidFill>
                <a:effectLst>
                  <a:outerShdw blurRad="38100" dist="38100" dir="2700000" algn="tl">
                    <a:srgbClr val="000000">
                      <a:alpha val="43137"/>
                    </a:srgbClr>
                  </a:outerShdw>
                </a:effectLst>
              </a:rPr>
              <a:t>perceptrons</a:t>
            </a:r>
            <a:r>
              <a:rPr lang="en-US" sz="2600" dirty="0">
                <a:solidFill>
                  <a:srgbClr val="FF0000"/>
                </a:solidFill>
                <a:effectLst>
                  <a:outerShdw blurRad="38100" dist="38100" dir="2700000" algn="tl">
                    <a:srgbClr val="000000">
                      <a:alpha val="43137"/>
                    </a:srgbClr>
                  </a:outerShdw>
                </a:effectLst>
              </a:rPr>
              <a:t>, but this failed to produce minimal intelligent behavior. Newer Neural network architectures were proposed that have overcome limitations of </a:t>
            </a:r>
            <a:r>
              <a:rPr lang="en-US" sz="2600" dirty="0" err="1">
                <a:solidFill>
                  <a:srgbClr val="FF0000"/>
                </a:solidFill>
                <a:effectLst>
                  <a:outerShdw blurRad="38100" dist="38100" dir="2700000" algn="tl">
                    <a:srgbClr val="000000">
                      <a:alpha val="43137"/>
                    </a:srgbClr>
                  </a:outerShdw>
                </a:effectLst>
              </a:rPr>
              <a:t>perceptrons</a:t>
            </a:r>
            <a:r>
              <a:rPr lang="en-US" sz="2600" dirty="0">
                <a:solidFill>
                  <a:srgbClr val="FF0000"/>
                </a:solidFill>
                <a:effectLst>
                  <a:outerShdw blurRad="38100" dist="38100" dir="2700000" algn="tl">
                    <a:srgbClr val="000000">
                      <a:alpha val="43137"/>
                    </a:srgbClr>
                  </a:outerShdw>
                </a:effectLst>
              </a:rPr>
              <a:t>. All neurons in the NN work </a:t>
            </a:r>
            <a:r>
              <a:rPr lang="en-US" sz="2600" dirty="0" err="1">
                <a:solidFill>
                  <a:srgbClr val="FF0000"/>
                </a:solidFill>
                <a:effectLst>
                  <a:outerShdw blurRad="38100" dist="38100" dir="2700000" algn="tl">
                    <a:srgbClr val="000000">
                      <a:alpha val="43137"/>
                    </a:srgbClr>
                  </a:outerShdw>
                </a:effectLst>
              </a:rPr>
              <a:t>parallelly</a:t>
            </a:r>
            <a:r>
              <a:rPr lang="en-US" sz="2600" dirty="0">
                <a:solidFill>
                  <a:srgbClr val="FF0000"/>
                </a:solidFill>
                <a:effectLst>
                  <a:outerShdw blurRad="38100" dist="38100" dir="2700000" algn="tl">
                    <a:srgbClr val="000000">
                      <a:alpha val="43137"/>
                    </a:srgbClr>
                  </a:outerShdw>
                </a:effectLst>
              </a:rPr>
              <a:t> as do a human brain works.</a:t>
            </a:r>
          </a:p>
          <a:p>
            <a:pPr algn="just"/>
            <a:r>
              <a:rPr lang="en-US" sz="2600" dirty="0">
                <a:solidFill>
                  <a:srgbClr val="FF0000"/>
                </a:solidFill>
                <a:effectLst>
                  <a:outerShdw blurRad="38100" dist="38100" dir="2700000" algn="tl">
                    <a:srgbClr val="000000">
                      <a:alpha val="43137"/>
                    </a:srgbClr>
                  </a:outerShdw>
                </a:effectLst>
              </a:rPr>
              <a:t>   </a:t>
            </a:r>
          </a:p>
          <a:p>
            <a:pPr algn="l"/>
            <a:r>
              <a:rPr lang="en-US" sz="2600" dirty="0">
                <a:solidFill>
                  <a:srgbClr val="FF0000"/>
                </a:solidFill>
                <a:effectLst>
                  <a:outerShdw blurRad="38100" dist="38100" dir="2700000" algn="tl">
                    <a:srgbClr val="000000">
                      <a:alpha val="43137"/>
                    </a:srgbClr>
                  </a:outerShdw>
                </a:effectLst>
              </a:rPr>
              <a:t>   </a:t>
            </a:r>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p>
          <a:p>
            <a:pPr>
              <a:lnSpc>
                <a:spcPct val="90000"/>
              </a:lnSpc>
            </a:pPr>
            <a:r>
              <a:rPr lang="en-US" sz="2400" dirty="0"/>
              <a:t>	</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pic>
        <p:nvPicPr>
          <p:cNvPr id="14" name="Picture 13" descr="neuron1.gif"/>
          <p:cNvPicPr>
            <a:picLocks noChangeAspect="1"/>
          </p:cNvPicPr>
          <p:nvPr/>
        </p:nvPicPr>
        <p:blipFill>
          <a:blip r:embed="rId2"/>
          <a:stretch>
            <a:fillRect/>
          </a:stretch>
        </p:blipFill>
        <p:spPr>
          <a:xfrm>
            <a:off x="533400" y="4267200"/>
            <a:ext cx="2514600" cy="1695450"/>
          </a:xfrm>
          <a:prstGeom prst="rect">
            <a:avLst/>
          </a:prstGeom>
        </p:spPr>
      </p:pic>
      <p:pic>
        <p:nvPicPr>
          <p:cNvPr id="15" name="Picture 14" descr="nn2.png"/>
          <p:cNvPicPr>
            <a:picLocks noChangeAspect="1"/>
          </p:cNvPicPr>
          <p:nvPr/>
        </p:nvPicPr>
        <p:blipFill>
          <a:blip r:embed="rId3"/>
          <a:stretch>
            <a:fillRect/>
          </a:stretch>
        </p:blipFill>
        <p:spPr>
          <a:xfrm>
            <a:off x="6096000" y="4267200"/>
            <a:ext cx="2762250" cy="1600200"/>
          </a:xfrm>
          <a:prstGeom prst="rect">
            <a:avLst/>
          </a:prstGeom>
        </p:spPr>
      </p:pic>
      <p:pic>
        <p:nvPicPr>
          <p:cNvPr id="16" name="Picture 15" descr="nn1.jpg"/>
          <p:cNvPicPr>
            <a:picLocks noChangeAspect="1"/>
          </p:cNvPicPr>
          <p:nvPr/>
        </p:nvPicPr>
        <p:blipFill>
          <a:blip r:embed="rId4" cstate="print"/>
          <a:stretch>
            <a:fillRect/>
          </a:stretch>
        </p:blipFill>
        <p:spPr>
          <a:xfrm>
            <a:off x="3276600" y="4191000"/>
            <a:ext cx="2667000" cy="1676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Criteria for Success</a:t>
            </a:r>
          </a:p>
          <a:p>
            <a:endParaRPr lang="en-US" dirty="0">
              <a:solidFill>
                <a:srgbClr val="FF0000"/>
              </a:solidFill>
              <a:effectLst>
                <a:outerShdw blurRad="38100" dist="38100" dir="2700000" algn="tl">
                  <a:srgbClr val="000000">
                    <a:alpha val="43137"/>
                  </a:srgbClr>
                </a:outerShdw>
              </a:effectLst>
            </a:endParaRPr>
          </a:p>
          <a:p>
            <a:r>
              <a:rPr lang="en-US" dirty="0">
                <a:solidFill>
                  <a:srgbClr val="FF0000"/>
                </a:solidFill>
                <a:effectLst>
                  <a:outerShdw blurRad="38100" dist="38100" dir="2700000" algn="tl">
                    <a:srgbClr val="000000">
                      <a:alpha val="43137"/>
                    </a:srgbClr>
                  </a:outerShdw>
                </a:effectLst>
              </a:rPr>
              <a:t>Turing Test</a:t>
            </a:r>
          </a:p>
          <a:p>
            <a:endParaRPr lang="en-US" dirty="0">
              <a:solidFill>
                <a:srgbClr val="FF0000"/>
              </a:solidFill>
              <a:effectLst>
                <a:outerShdw blurRad="38100" dist="38100" dir="2700000" algn="tl">
                  <a:srgbClr val="000000">
                    <a:alpha val="43137"/>
                  </a:srgbClr>
                </a:outerShdw>
              </a:effectLst>
            </a:endParaRPr>
          </a:p>
          <a:p>
            <a:endParaRPr lang="en-US"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graphicFrame>
        <p:nvGraphicFramePr>
          <p:cNvPr id="9" name="Table 8"/>
          <p:cNvGraphicFramePr>
            <a:graphicFrameLocks noGrp="1"/>
          </p:cNvGraphicFramePr>
          <p:nvPr/>
        </p:nvGraphicFramePr>
        <p:xfrm>
          <a:off x="1600200" y="3048000"/>
          <a:ext cx="6096000" cy="3022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22600">
                <a:tc>
                  <a:txBody>
                    <a:bodyPr/>
                    <a:lstStyle/>
                    <a:p>
                      <a:r>
                        <a:rPr lang="en-US" dirty="0">
                          <a:solidFill>
                            <a:srgbClr val="FF0000"/>
                          </a:solidFill>
                        </a:rPr>
                        <a:t>Room 1</a:t>
                      </a:r>
                    </a:p>
                  </a:txBody>
                  <a:tcPr>
                    <a:solidFill>
                      <a:schemeClr val="accent6">
                        <a:lumMod val="20000"/>
                        <a:lumOff val="80000"/>
                      </a:schemeClr>
                    </a:solidFill>
                  </a:tcPr>
                </a:tc>
                <a:tc>
                  <a:txBody>
                    <a:bodyPr/>
                    <a:lstStyle/>
                    <a:p>
                      <a:r>
                        <a:rPr lang="en-US" dirty="0"/>
                        <a:t> </a:t>
                      </a:r>
                      <a:r>
                        <a:rPr lang="en-US" dirty="0">
                          <a:solidFill>
                            <a:srgbClr val="C00000"/>
                          </a:solidFill>
                        </a:rPr>
                        <a:t>Room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5" name="Straight Connector 14"/>
          <p:cNvCxnSpPr/>
          <p:nvPr/>
        </p:nvCxnSpPr>
        <p:spPr>
          <a:xfrm rot="5400000">
            <a:off x="3162300" y="4533900"/>
            <a:ext cx="29718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1600200" y="3048000"/>
            <a:ext cx="60960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robot1.jpg"/>
          <p:cNvPicPr>
            <a:picLocks noChangeAspect="1"/>
          </p:cNvPicPr>
          <p:nvPr/>
        </p:nvPicPr>
        <p:blipFill>
          <a:blip r:embed="rId2" cstate="print"/>
          <a:stretch>
            <a:fillRect/>
          </a:stretch>
        </p:blipFill>
        <p:spPr>
          <a:xfrm>
            <a:off x="2667000" y="3200400"/>
            <a:ext cx="1306286" cy="1219200"/>
          </a:xfrm>
          <a:prstGeom prst="rect">
            <a:avLst/>
          </a:prstGeom>
        </p:spPr>
      </p:pic>
      <p:pic>
        <p:nvPicPr>
          <p:cNvPr id="20" name="Picture 19" descr="h1.jpg"/>
          <p:cNvPicPr>
            <a:picLocks noChangeAspect="1"/>
          </p:cNvPicPr>
          <p:nvPr/>
        </p:nvPicPr>
        <p:blipFill>
          <a:blip r:embed="rId3"/>
          <a:stretch>
            <a:fillRect/>
          </a:stretch>
        </p:blipFill>
        <p:spPr>
          <a:xfrm>
            <a:off x="2133600" y="4724400"/>
            <a:ext cx="923925" cy="1200150"/>
          </a:xfrm>
          <a:prstGeom prst="rect">
            <a:avLst/>
          </a:prstGeom>
        </p:spPr>
      </p:pic>
      <p:pic>
        <p:nvPicPr>
          <p:cNvPr id="22" name="Picture 21" descr="h2.jpg"/>
          <p:cNvPicPr>
            <a:picLocks noChangeAspect="1"/>
          </p:cNvPicPr>
          <p:nvPr/>
        </p:nvPicPr>
        <p:blipFill>
          <a:blip r:embed="rId4"/>
          <a:stretch>
            <a:fillRect/>
          </a:stretch>
        </p:blipFill>
        <p:spPr>
          <a:xfrm>
            <a:off x="4953000" y="3581400"/>
            <a:ext cx="1981200" cy="1981200"/>
          </a:xfrm>
          <a:prstGeom prst="rect">
            <a:avLst/>
          </a:prstGeom>
        </p:spPr>
      </p:pic>
      <p:sp>
        <p:nvSpPr>
          <p:cNvPr id="23" name="TextBox 22"/>
          <p:cNvSpPr txBox="1"/>
          <p:nvPr/>
        </p:nvSpPr>
        <p:spPr>
          <a:xfrm>
            <a:off x="2286000" y="3733800"/>
            <a:ext cx="381000" cy="381000"/>
          </a:xfrm>
          <a:prstGeom prst="rect">
            <a:avLst/>
          </a:prstGeom>
          <a:noFill/>
        </p:spPr>
        <p:txBody>
          <a:bodyPr wrap="square" rtlCol="0">
            <a:spAutoFit/>
          </a:bodyPr>
          <a:lstStyle/>
          <a:p>
            <a:r>
              <a:rPr lang="en-US" dirty="0"/>
              <a:t>A</a:t>
            </a:r>
          </a:p>
        </p:txBody>
      </p:sp>
      <p:sp>
        <p:nvSpPr>
          <p:cNvPr id="24" name="TextBox 23"/>
          <p:cNvSpPr txBox="1"/>
          <p:nvPr/>
        </p:nvSpPr>
        <p:spPr>
          <a:xfrm>
            <a:off x="3352800" y="5181600"/>
            <a:ext cx="381000" cy="381000"/>
          </a:xfrm>
          <a:prstGeom prst="rect">
            <a:avLst/>
          </a:prstGeom>
          <a:noFill/>
        </p:spPr>
        <p:txBody>
          <a:bodyPr wrap="square" rtlCol="0">
            <a:spAutoFit/>
          </a:bodyPr>
          <a:lstStyle/>
          <a:p>
            <a:r>
              <a:rPr lang="en-US" dirty="0"/>
              <a:t>B</a:t>
            </a:r>
          </a:p>
        </p:txBody>
      </p:sp>
      <p:cxnSp>
        <p:nvCxnSpPr>
          <p:cNvPr id="26" name="Straight Arrow Connector 25"/>
          <p:cNvCxnSpPr/>
          <p:nvPr/>
        </p:nvCxnSpPr>
        <p:spPr>
          <a:xfrm rot="10800000">
            <a:off x="3962400" y="4572000"/>
            <a:ext cx="9144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fontScale="40000" lnSpcReduction="20000"/>
          </a:bodyPr>
          <a:lstStyle/>
          <a:p>
            <a:r>
              <a:rPr lang="en-US" sz="7000" dirty="0">
                <a:solidFill>
                  <a:srgbClr val="FF0000"/>
                </a:solidFill>
                <a:effectLst>
                  <a:outerShdw blurRad="38100" dist="38100" dir="2700000" algn="tl">
                    <a:srgbClr val="000000">
                      <a:alpha val="43137"/>
                    </a:srgbClr>
                  </a:outerShdw>
                </a:effectLst>
              </a:rPr>
              <a:t>One Final word and Beyond</a:t>
            </a: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endParaRPr lang="en-US" sz="5100" dirty="0">
              <a:solidFill>
                <a:srgbClr val="FF0000"/>
              </a:solidFill>
              <a:effectLst>
                <a:outerShdw blurRad="38100" dist="38100" dir="2700000" algn="tl">
                  <a:srgbClr val="000000">
                    <a:alpha val="43137"/>
                  </a:srgbClr>
                </a:outerShdw>
              </a:effectLst>
            </a:endParaRPr>
          </a:p>
          <a:p>
            <a:pPr algn="l"/>
            <a:endParaRPr lang="en-US" sz="5100" dirty="0">
              <a:solidFill>
                <a:srgbClr val="FF0000"/>
              </a:solidFill>
              <a:effectLst>
                <a:outerShdw blurRad="38100" dist="38100" dir="2700000" algn="tl">
                  <a:srgbClr val="000000">
                    <a:alpha val="43137"/>
                  </a:srgbClr>
                </a:outerShdw>
              </a:effectLst>
            </a:endParaRPr>
          </a:p>
          <a:p>
            <a:pPr algn="l"/>
            <a:r>
              <a:rPr lang="en-US" sz="5100" dirty="0">
                <a:solidFill>
                  <a:srgbClr val="FF0000"/>
                </a:solidFill>
                <a:effectLst>
                  <a:outerShdw blurRad="38100" dist="38100" dir="2700000" algn="tl">
                    <a:srgbClr val="000000">
                      <a:alpha val="43137"/>
                    </a:srgbClr>
                  </a:outerShdw>
                </a:effectLst>
              </a:rPr>
              <a:t>We must do our best to develop programs to solve AI tasks to help understand how human beings think and act..</a:t>
            </a:r>
          </a:p>
          <a:p>
            <a:pPr algn="l"/>
            <a:endParaRPr lang="en-US" sz="5100" dirty="0">
              <a:solidFill>
                <a:srgbClr val="FF0000"/>
              </a:solidFill>
              <a:effectLst>
                <a:outerShdw blurRad="38100" dist="38100" dir="2700000" algn="tl">
                  <a:srgbClr val="000000">
                    <a:alpha val="43137"/>
                  </a:srgbClr>
                </a:outerShdw>
              </a:effectLst>
            </a:endParaRPr>
          </a:p>
          <a:p>
            <a:pPr algn="l"/>
            <a:endParaRPr lang="en-US" sz="5100" dirty="0">
              <a:solidFill>
                <a:srgbClr val="FF0000"/>
              </a:solidFill>
              <a:effectLst>
                <a:outerShdw blurRad="38100" dist="38100" dir="2700000" algn="tl">
                  <a:srgbClr val="000000">
                    <a:alpha val="43137"/>
                  </a:srgbClr>
                </a:outerShdw>
              </a:effectLst>
            </a:endParaRPr>
          </a:p>
          <a:p>
            <a:pPr algn="l"/>
            <a:r>
              <a:rPr lang="en-US" sz="5100" dirty="0">
                <a:solidFill>
                  <a:srgbClr val="FF0000"/>
                </a:solidFill>
                <a:effectLst>
                  <a:outerShdw blurRad="38100" dist="38100" dir="2700000" algn="tl">
                    <a:srgbClr val="000000">
                      <a:alpha val="43137"/>
                    </a:srgbClr>
                  </a:outerShdw>
                </a:effectLst>
              </a:rPr>
              <a:t>All AI techniques must contain a lot of knowledge..if it has to solve some non-trivial problems</a:t>
            </a:r>
          </a:p>
          <a:p>
            <a:pPr algn="l"/>
            <a:endParaRPr lang="en-US" sz="5100" dirty="0">
              <a:solidFill>
                <a:srgbClr val="FF0000"/>
              </a:solidFill>
              <a:effectLst>
                <a:outerShdw blurRad="38100" dist="38100" dir="2700000" algn="tl">
                  <a:srgbClr val="000000">
                    <a:alpha val="43137"/>
                  </a:srgbClr>
                </a:outerShdw>
              </a:effectLst>
            </a:endParaRPr>
          </a:p>
          <a:p>
            <a:pPr algn="l"/>
            <a:endParaRPr lang="en-US" sz="5100" dirty="0">
              <a:solidFill>
                <a:srgbClr val="FF0000"/>
              </a:solidFill>
              <a:effectLst>
                <a:outerShdw blurRad="38100" dist="38100" dir="2700000" algn="tl">
                  <a:srgbClr val="000000">
                    <a:alpha val="43137"/>
                  </a:srgbClr>
                </a:outerShdw>
              </a:effectLst>
            </a:endParaRPr>
          </a:p>
          <a:p>
            <a:pPr algn="l"/>
            <a:r>
              <a:rPr lang="en-US" sz="5100" dirty="0">
                <a:solidFill>
                  <a:srgbClr val="FF0000"/>
                </a:solidFill>
                <a:effectLst>
                  <a:outerShdw blurRad="38100" dist="38100" dir="2700000" algn="tl">
                    <a:srgbClr val="000000">
                      <a:alpha val="43137"/>
                    </a:srgbClr>
                  </a:outerShdw>
                </a:effectLst>
              </a:rPr>
              <a:t>But as size of knowledge grows, it becomes harder to access appropriate things when needed.</a:t>
            </a:r>
          </a:p>
          <a:p>
            <a:pPr algn="l"/>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endParaRPr lang="en-US" sz="2600" dirty="0">
              <a:solidFill>
                <a:srgbClr val="FF0000"/>
              </a:solidFill>
              <a:effectLst>
                <a:outerShdw blurRad="38100" dist="38100" dir="2700000" algn="tl">
                  <a:srgbClr val="000000">
                    <a:alpha val="43137"/>
                  </a:srgbClr>
                </a:outerShdw>
              </a:effectLst>
            </a:endParaRPr>
          </a:p>
          <a:p>
            <a:pPr algn="l"/>
            <a:r>
              <a:rPr lang="en-US" sz="2600" dirty="0">
                <a:solidFill>
                  <a:srgbClr val="FF0000"/>
                </a:solidFill>
                <a:effectLst>
                  <a:outerShdw blurRad="38100" dist="38100" dir="2700000" algn="tl">
                    <a:srgbClr val="000000">
                      <a:alpha val="43137"/>
                    </a:srgbClr>
                  </a:outerShdw>
                </a:effectLst>
              </a:rPr>
              <a:t>       </a:t>
            </a:r>
          </a:p>
          <a:p>
            <a:pPr algn="l"/>
            <a:r>
              <a:rPr lang="en-US" sz="2600" dirty="0">
                <a:solidFill>
                  <a:srgbClr val="FF0000"/>
                </a:solidFill>
                <a:effectLst>
                  <a:outerShdw blurRad="38100" dist="38100" dir="2700000" algn="tl">
                    <a:srgbClr val="000000">
                      <a:alpha val="43137"/>
                    </a:srgbClr>
                  </a:outerShdw>
                </a:effectLst>
              </a:rPr>
              <a:t>   </a:t>
            </a:r>
          </a:p>
          <a:p>
            <a:pPr algn="l"/>
            <a:r>
              <a:rPr lang="en-US" sz="2600" dirty="0">
                <a:solidFill>
                  <a:srgbClr val="FF0000"/>
                </a:solidFill>
                <a:effectLst>
                  <a:outerShdw blurRad="38100" dist="38100" dir="2700000" algn="tl">
                    <a:srgbClr val="000000">
                      <a:alpha val="43137"/>
                    </a:srgbClr>
                  </a:outerShdw>
                </a:effectLst>
              </a:rPr>
              <a:t>   </a:t>
            </a:r>
            <a:endParaRPr lang="en-US" sz="2400" dirty="0">
              <a:solidFill>
                <a:srgbClr val="FF0000"/>
              </a:solidFill>
              <a:effectLst>
                <a:outerShdw blurRad="38100" dist="38100" dir="2700000" algn="tl">
                  <a:srgbClr val="000000">
                    <a:alpha val="43137"/>
                  </a:srgbClr>
                </a:outerShdw>
              </a:effectLst>
            </a:endParaRP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 </a:t>
            </a:r>
          </a:p>
          <a:p>
            <a:pPr>
              <a:lnSpc>
                <a:spcPct val="90000"/>
              </a:lnSpc>
            </a:pPr>
            <a:r>
              <a:rPr lang="en-US" sz="2400" dirty="0"/>
              <a:t>	</a:t>
            </a:r>
            <a:endParaRPr lang="en-US" sz="2400" dirty="0">
              <a:solidFill>
                <a:srgbClr val="FF0000"/>
              </a:solidFill>
              <a:effectLst>
                <a:outerShdw blurRad="38100" dist="38100" dir="2700000" algn="tl">
                  <a:srgbClr val="000000">
                    <a:alpha val="43137"/>
                  </a:srgbClr>
                </a:outerShdw>
              </a:effectLst>
            </a:endParaRPr>
          </a:p>
          <a:p>
            <a:pPr algn="l">
              <a:lnSpc>
                <a:spcPct val="90000"/>
              </a:lnSpc>
            </a:pPr>
            <a:endParaRPr lang="en-US" sz="24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US" dirty="0">
                <a:solidFill>
                  <a:srgbClr val="FF0000"/>
                </a:solidFill>
                <a:effectLst>
                  <a:outerShdw blurRad="38100" dist="38100" dir="2700000" algn="tl">
                    <a:srgbClr val="000000">
                      <a:alpha val="43137"/>
                    </a:srgbClr>
                  </a:outerShdw>
                </a:effectLst>
              </a:rPr>
              <a:t>Intelligence   </a:t>
            </a:r>
          </a:p>
          <a:p>
            <a:endParaRPr lang="en-US" dirty="0">
              <a:solidFill>
                <a:srgbClr val="FF0000"/>
              </a:solidFill>
              <a:effectLst>
                <a:outerShdw blurRad="38100" dist="38100" dir="2700000" algn="tl">
                  <a:srgbClr val="000000">
                    <a:alpha val="43137"/>
                  </a:srgbClr>
                </a:outerShdw>
              </a:effectLst>
            </a:endParaRPr>
          </a:p>
          <a:p>
            <a:pPr lvl="1"/>
            <a:r>
              <a:rPr lang="en-US" dirty="0"/>
              <a:t>“The capacity to learn and solve problems” </a:t>
            </a:r>
          </a:p>
          <a:p>
            <a:pPr lvl="1"/>
            <a:endParaRPr lang="en-US" dirty="0"/>
          </a:p>
          <a:p>
            <a:pPr lvl="1"/>
            <a:r>
              <a:rPr lang="en-US" dirty="0"/>
              <a:t>in particular,</a:t>
            </a:r>
          </a:p>
          <a:p>
            <a:pPr lvl="1"/>
            <a:endParaRPr lang="en-US" dirty="0"/>
          </a:p>
          <a:p>
            <a:pPr lvl="2" algn="l"/>
            <a:r>
              <a:rPr lang="en-US" dirty="0"/>
              <a:t>               1. </a:t>
            </a:r>
            <a:r>
              <a:rPr lang="en-US" i="1" dirty="0"/>
              <a:t>the ability to solve novel problems</a:t>
            </a:r>
            <a:endParaRPr lang="en-US" dirty="0"/>
          </a:p>
          <a:p>
            <a:pPr lvl="2" algn="l"/>
            <a:r>
              <a:rPr lang="en-US" i="1" dirty="0"/>
              <a:t>               2. the ability to act rationally</a:t>
            </a:r>
            <a:endParaRPr lang="en-US" dirty="0"/>
          </a:p>
          <a:p>
            <a:pPr lvl="2" algn="l"/>
            <a:r>
              <a:rPr lang="en-US" i="1" dirty="0"/>
              <a:t>               3. the ability to act like humans</a:t>
            </a:r>
            <a:r>
              <a:rPr lang="en-US" dirty="0">
                <a:solidFill>
                  <a:srgbClr val="7030A0"/>
                </a:solidFill>
                <a:effectLst>
                  <a:outerShdw blurRad="38100" dist="38100" dir="2700000" algn="tl">
                    <a:srgbClr val="000000">
                      <a:alpha val="43137"/>
                    </a:srgbClr>
                  </a:outerShdw>
                </a:effectLst>
              </a:rPr>
              <a:t>.</a:t>
            </a:r>
          </a:p>
          <a:p>
            <a:pPr lvl="2" algn="l"/>
            <a:endParaRPr lang="en-US" dirty="0">
              <a:solidFill>
                <a:srgbClr val="00B050"/>
              </a:solidFill>
              <a:effectLst>
                <a:outerShdw blurRad="38100" dist="38100" dir="2700000" algn="tl">
                  <a:srgbClr val="000000">
                    <a:alpha val="43137"/>
                  </a:srgbClr>
                </a:outerShdw>
              </a:effectLst>
            </a:endParaRPr>
          </a:p>
          <a:p>
            <a:r>
              <a:rPr lang="en-US" dirty="0">
                <a:solidFill>
                  <a:srgbClr val="00B050"/>
                </a:solidFill>
                <a:effectLst>
                  <a:outerShdw blurRad="38100" dist="38100" dir="2700000" algn="tl">
                    <a:srgbClr val="000000">
                      <a:alpha val="43137"/>
                    </a:srgbClr>
                  </a:outerShdw>
                </a:effectLst>
              </a:rPr>
              <a:t> Artificial Intelligence</a:t>
            </a:r>
          </a:p>
          <a:p>
            <a:endParaRPr lang="en-US" dirty="0"/>
          </a:p>
          <a:p>
            <a:pPr algn="l"/>
            <a:r>
              <a:rPr lang="en-US" sz="2600" dirty="0"/>
              <a:t>                 1. Build and understand intelligent entities or agents</a:t>
            </a:r>
          </a:p>
          <a:p>
            <a:pPr algn="l"/>
            <a:r>
              <a:rPr lang="en-US" sz="2600" dirty="0"/>
              <a:t>                 2. Main approaches: “engineering” versus “cognitive </a:t>
            </a:r>
          </a:p>
          <a:p>
            <a:pPr algn="l"/>
            <a:r>
              <a:rPr lang="en-US" sz="2600" dirty="0"/>
              <a:t>                     modeling”</a:t>
            </a:r>
          </a:p>
          <a:p>
            <a:pPr algn="l"/>
            <a:endParaRPr lang="en-US" dirty="0">
              <a:solidFill>
                <a:srgbClr val="7030A0"/>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AI Problems   </a:t>
            </a:r>
          </a:p>
          <a:p>
            <a:endParaRPr lang="en-US" dirty="0">
              <a:solidFill>
                <a:srgbClr val="FF0000"/>
              </a:solidFill>
              <a:effectLst>
                <a:outerShdw blurRad="38100" dist="38100" dir="2700000" algn="tl">
                  <a:srgbClr val="000000">
                    <a:alpha val="43137"/>
                  </a:srgbClr>
                </a:outerShdw>
              </a:effectLst>
            </a:endParaRPr>
          </a:p>
          <a:p>
            <a:pPr algn="l"/>
            <a:r>
              <a:rPr lang="en-US" dirty="0">
                <a:solidFill>
                  <a:srgbClr val="7030A0"/>
                </a:solidFill>
                <a:effectLst>
                  <a:outerShdw blurRad="38100" dist="38100" dir="2700000" algn="tl">
                    <a:srgbClr val="000000">
                      <a:alpha val="43137"/>
                    </a:srgbClr>
                  </a:outerShdw>
                </a:effectLst>
              </a:rPr>
              <a:t>Game Playing           </a:t>
            </a:r>
          </a:p>
          <a:p>
            <a:pPr algn="l"/>
            <a:r>
              <a:rPr lang="en-US" dirty="0">
                <a:solidFill>
                  <a:srgbClr val="7030A0"/>
                </a:solidFill>
                <a:effectLst>
                  <a:outerShdw blurRad="38100" dist="38100" dir="2700000" algn="tl">
                    <a:srgbClr val="000000">
                      <a:alpha val="43137"/>
                    </a:srgbClr>
                  </a:outerShdw>
                </a:effectLst>
              </a:rPr>
              <a:t>Theorem Proving             </a:t>
            </a:r>
            <a:r>
              <a:rPr lang="en-US" sz="2000" dirty="0">
                <a:solidFill>
                  <a:srgbClr val="FF0000"/>
                </a:solidFill>
                <a:effectLst>
                  <a:outerShdw blurRad="38100" dist="38100" dir="2700000" algn="tl">
                    <a:srgbClr val="000000">
                      <a:alpha val="43137"/>
                    </a:srgbClr>
                  </a:outerShdw>
                </a:effectLst>
              </a:rPr>
              <a:t>Both need above average intelligence </a:t>
            </a:r>
          </a:p>
          <a:p>
            <a:pPr algn="l"/>
            <a:endParaRPr lang="en-US" sz="2000" dirty="0">
              <a:solidFill>
                <a:srgbClr val="FF0000"/>
              </a:solidFill>
              <a:effectLst>
                <a:outerShdw blurRad="38100" dist="38100" dir="2700000" algn="tl">
                  <a:srgbClr val="000000">
                    <a:alpha val="43137"/>
                  </a:srgbClr>
                </a:outerShdw>
              </a:effectLst>
            </a:endParaRPr>
          </a:p>
          <a:p>
            <a:pPr algn="l"/>
            <a:endParaRPr lang="en-US" sz="2000" dirty="0">
              <a:solidFill>
                <a:srgbClr val="FF0000"/>
              </a:solidFill>
              <a:effectLst>
                <a:outerShdw blurRad="38100" dist="38100" dir="2700000" algn="tl">
                  <a:srgbClr val="000000">
                    <a:alpha val="43137"/>
                  </a:srgbClr>
                </a:outerShdw>
              </a:effectLst>
            </a:endParaRPr>
          </a:p>
          <a:p>
            <a:pPr algn="l"/>
            <a:r>
              <a:rPr lang="en-US" sz="2000" dirty="0">
                <a:solidFill>
                  <a:srgbClr val="FF0000"/>
                </a:solidFill>
                <a:effectLst>
                  <a:outerShdw blurRad="38100" dist="38100" dir="2700000" algn="tl">
                    <a:srgbClr val="000000">
                      <a:alpha val="43137"/>
                    </a:srgbClr>
                  </a:outerShdw>
                </a:effectLst>
              </a:rPr>
              <a:t> Every day tasks  -- &gt; </a:t>
            </a:r>
            <a:r>
              <a:rPr lang="en-US" sz="2000" dirty="0">
                <a:solidFill>
                  <a:srgbClr val="002060"/>
                </a:solidFill>
                <a:effectLst>
                  <a:outerShdw blurRad="38100" dist="38100" dir="2700000" algn="tl">
                    <a:srgbClr val="000000">
                      <a:alpha val="43137"/>
                    </a:srgbClr>
                  </a:outerShdw>
                </a:effectLst>
              </a:rPr>
              <a:t>Common sense reasoning </a:t>
            </a:r>
            <a:r>
              <a:rPr lang="en-US" sz="2000" dirty="0">
                <a:solidFill>
                  <a:srgbClr val="FF0000"/>
                </a:solidFill>
                <a:effectLst>
                  <a:outerShdw blurRad="38100" dist="38100" dir="2700000" algn="tl">
                    <a:srgbClr val="000000">
                      <a:alpha val="43137"/>
                    </a:srgbClr>
                  </a:outerShdw>
                </a:effectLst>
                <a:sym typeface="Wingdings" pitchFamily="2" charset="2"/>
              </a:rPr>
              <a:t> General Problem Solving (GPS) </a:t>
            </a:r>
          </a:p>
          <a:p>
            <a:pPr algn="l"/>
            <a:endParaRPr lang="en-US" sz="2000" dirty="0">
              <a:solidFill>
                <a:srgbClr val="FF0000"/>
              </a:solidFill>
              <a:effectLst>
                <a:outerShdw blurRad="38100" dist="38100" dir="2700000" algn="tl">
                  <a:srgbClr val="000000">
                    <a:alpha val="43137"/>
                  </a:srgbClr>
                </a:outerShdw>
              </a:effectLst>
              <a:sym typeface="Wingdings" pitchFamily="2" charset="2"/>
            </a:endParaRPr>
          </a:p>
          <a:p>
            <a:pPr algn="l"/>
            <a:r>
              <a:rPr lang="en-US" sz="2000" dirty="0">
                <a:solidFill>
                  <a:srgbClr val="FF0000"/>
                </a:solidFill>
                <a:effectLst>
                  <a:outerShdw blurRad="38100" dist="38100" dir="2700000" algn="tl">
                    <a:srgbClr val="000000">
                      <a:alpha val="43137"/>
                    </a:srgbClr>
                  </a:outerShdw>
                </a:effectLst>
                <a:sym typeface="Wingdings" pitchFamily="2" charset="2"/>
              </a:rPr>
              <a:t>     No need for large knowledge base about a particular problem domain. Only simple tasks are chosen</a:t>
            </a:r>
          </a:p>
          <a:p>
            <a:pPr algn="l"/>
            <a:endParaRPr lang="en-US" sz="2000" dirty="0">
              <a:solidFill>
                <a:srgbClr val="FF0000"/>
              </a:solidFill>
              <a:effectLst>
                <a:outerShdw blurRad="38100" dist="38100" dir="2700000" algn="tl">
                  <a:srgbClr val="000000">
                    <a:alpha val="43137"/>
                  </a:srgbClr>
                </a:outerShdw>
              </a:effectLst>
              <a:sym typeface="Wingdings" pitchFamily="2" charset="2"/>
            </a:endParaRPr>
          </a:p>
          <a:p>
            <a:pPr algn="l"/>
            <a:r>
              <a:rPr lang="en-US" sz="2000" dirty="0">
                <a:solidFill>
                  <a:srgbClr val="FF0000"/>
                </a:solidFill>
                <a:effectLst>
                  <a:outerShdw blurRad="38100" dist="38100" dir="2700000" algn="tl">
                    <a:srgbClr val="000000">
                      <a:alpha val="43137"/>
                    </a:srgbClr>
                  </a:outerShdw>
                </a:effectLst>
                <a:sym typeface="Wingdings" pitchFamily="2" charset="2"/>
              </a:rPr>
              <a:t> Example : Pick and place,  Track a path,  Move in a given direction etc.</a:t>
            </a:r>
            <a:endParaRPr lang="en-US" sz="2000" dirty="0">
              <a:solidFill>
                <a:srgbClr val="FF0000"/>
              </a:solidFill>
              <a:effectLst>
                <a:outerShdw blurRad="38100" dist="38100" dir="2700000" algn="tl">
                  <a:srgbClr val="000000">
                    <a:alpha val="43137"/>
                  </a:srgbClr>
                </a:outerShdw>
              </a:effectLst>
            </a:endParaRPr>
          </a:p>
        </p:txBody>
      </p:sp>
      <p:sp>
        <p:nvSpPr>
          <p:cNvPr id="4" name="Left Brace 3"/>
          <p:cNvSpPr/>
          <p:nvPr/>
        </p:nvSpPr>
        <p:spPr>
          <a:xfrm>
            <a:off x="3657600" y="1676400"/>
            <a:ext cx="5334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a:solidFill>
                  <a:srgbClr val="FF0000"/>
                </a:solidFill>
                <a:effectLst>
                  <a:outerShdw blurRad="38100" dist="38100" dir="2700000" algn="tl">
                    <a:srgbClr val="000000">
                      <a:alpha val="43137"/>
                    </a:srgbClr>
                  </a:outerShdw>
                </a:effectLst>
              </a:rPr>
              <a:t>AI Problems   </a:t>
            </a:r>
          </a:p>
          <a:p>
            <a:endParaRPr lang="en-US" dirty="0">
              <a:solidFill>
                <a:srgbClr val="FF0000"/>
              </a:solidFill>
              <a:effectLst>
                <a:outerShdw blurRad="38100" dist="38100" dir="2700000" algn="tl">
                  <a:srgbClr val="000000">
                    <a:alpha val="43137"/>
                  </a:srgbClr>
                </a:outerShdw>
              </a:effectLst>
            </a:endParaRPr>
          </a:p>
          <a:p>
            <a:pPr algn="l"/>
            <a:r>
              <a:rPr lang="en-US" dirty="0">
                <a:solidFill>
                  <a:srgbClr val="7030A0"/>
                </a:solidFill>
                <a:effectLst>
                  <a:outerShdw blurRad="38100" dist="38100" dir="2700000" algn="tl">
                    <a:srgbClr val="000000">
                      <a:alpha val="43137"/>
                    </a:srgbClr>
                  </a:outerShdw>
                </a:effectLst>
              </a:rPr>
              <a:t>Ability to handle large Knowledge base            </a:t>
            </a:r>
          </a:p>
          <a:p>
            <a:pPr algn="l"/>
            <a:r>
              <a:rPr lang="en-US" dirty="0">
                <a:solidFill>
                  <a:srgbClr val="7030A0"/>
                </a:solidFill>
                <a:effectLst>
                  <a:outerShdw blurRad="38100" dist="38100" dir="2700000" algn="tl">
                    <a:srgbClr val="000000">
                      <a:alpha val="43137"/>
                    </a:srgbClr>
                  </a:outerShdw>
                </a:effectLst>
              </a:rPr>
              <a:t> </a:t>
            </a:r>
            <a:r>
              <a:rPr lang="en-US" sz="2000" dirty="0">
                <a:solidFill>
                  <a:srgbClr val="FF0000"/>
                </a:solidFill>
                <a:effectLst>
                  <a:outerShdw blurRad="38100" dist="38100" dir="2700000" algn="tl">
                    <a:srgbClr val="000000">
                      <a:alpha val="43137"/>
                    </a:srgbClr>
                  </a:outerShdw>
                </a:effectLst>
              </a:rPr>
              <a:t>Having done basis tasks, </a:t>
            </a:r>
            <a:r>
              <a:rPr lang="en-US" sz="2000" dirty="0">
                <a:solidFill>
                  <a:srgbClr val="92D050"/>
                </a:solidFill>
                <a:effectLst>
                  <a:outerShdw blurRad="38100" dist="38100" dir="2700000" algn="tl">
                    <a:srgbClr val="000000">
                      <a:alpha val="43137"/>
                    </a:srgbClr>
                  </a:outerShdw>
                </a:effectLst>
              </a:rPr>
              <a:t>new tasks </a:t>
            </a:r>
            <a:r>
              <a:rPr lang="en-US" sz="2000" dirty="0">
                <a:solidFill>
                  <a:srgbClr val="FF0000"/>
                </a:solidFill>
                <a:effectLst>
                  <a:outerShdw blurRad="38100" dist="38100" dir="2700000" algn="tl">
                    <a:srgbClr val="000000">
                      <a:alpha val="43137"/>
                    </a:srgbClr>
                  </a:outerShdw>
                </a:effectLst>
              </a:rPr>
              <a:t>could be </a:t>
            </a:r>
            <a:r>
              <a:rPr lang="en-US" sz="2000" dirty="0">
                <a:solidFill>
                  <a:srgbClr val="002060"/>
                </a:solidFill>
                <a:effectLst>
                  <a:outerShdw blurRad="38100" dist="38100" dir="2700000" algn="tl">
                    <a:srgbClr val="000000">
                      <a:alpha val="43137"/>
                    </a:srgbClr>
                  </a:outerShdw>
                </a:effectLst>
              </a:rPr>
              <a:t>attempted</a:t>
            </a:r>
          </a:p>
          <a:p>
            <a:pPr algn="l"/>
            <a:endParaRPr lang="en-US" sz="2000" dirty="0">
              <a:solidFill>
                <a:srgbClr val="FF0000"/>
              </a:solidFill>
              <a:effectLst>
                <a:outerShdw blurRad="38100" dist="38100" dir="2700000" algn="tl">
                  <a:srgbClr val="000000">
                    <a:alpha val="43137"/>
                  </a:srgbClr>
                </a:outerShdw>
              </a:effectLst>
            </a:endParaRPr>
          </a:p>
          <a:p>
            <a:pPr algn="l"/>
            <a:r>
              <a:rPr lang="en-US" sz="2000" dirty="0">
                <a:solidFill>
                  <a:srgbClr val="FF0000"/>
                </a:solidFill>
                <a:effectLst>
                  <a:outerShdw blurRad="38100" dist="38100" dir="2700000" algn="tl">
                    <a:srgbClr val="000000">
                      <a:alpha val="43137"/>
                    </a:srgbClr>
                  </a:outerShdw>
                </a:effectLst>
              </a:rPr>
              <a:t>  Perception  --  Vision and Speech</a:t>
            </a:r>
          </a:p>
          <a:p>
            <a:pPr algn="l"/>
            <a:r>
              <a:rPr lang="en-US" sz="2000" dirty="0">
                <a:solidFill>
                  <a:srgbClr val="FF0000"/>
                </a:solidFill>
                <a:effectLst>
                  <a:outerShdw blurRad="38100" dist="38100" dir="2700000" algn="tl">
                    <a:srgbClr val="000000">
                      <a:alpha val="43137"/>
                    </a:srgbClr>
                  </a:outerShdw>
                </a:effectLst>
              </a:rPr>
              <a:t>                             Natural language understanding</a:t>
            </a:r>
          </a:p>
          <a:p>
            <a:pPr algn="l"/>
            <a:r>
              <a:rPr lang="en-US" sz="2000" dirty="0">
                <a:solidFill>
                  <a:srgbClr val="FF0000"/>
                </a:solidFill>
                <a:effectLst>
                  <a:outerShdw blurRad="38100" dist="38100" dir="2700000" algn="tl">
                    <a:srgbClr val="000000">
                      <a:alpha val="43137"/>
                    </a:srgbClr>
                  </a:outerShdw>
                </a:effectLst>
              </a:rPr>
              <a:t>                             Problem solving in specialized domains </a:t>
            </a:r>
          </a:p>
          <a:p>
            <a:pPr algn="l"/>
            <a:r>
              <a:rPr lang="en-US" sz="2000" dirty="0">
                <a:solidFill>
                  <a:srgbClr val="FF0000"/>
                </a:solidFill>
                <a:effectLst>
                  <a:outerShdw blurRad="38100" dist="38100" dir="2700000" algn="tl">
                    <a:srgbClr val="000000">
                      <a:alpha val="43137"/>
                    </a:srgbClr>
                  </a:outerShdw>
                </a:effectLst>
              </a:rPr>
              <a:t>                                                       Medical diagnosis or Chemical analysis</a:t>
            </a:r>
          </a:p>
          <a:p>
            <a:pPr algn="l"/>
            <a:r>
              <a:rPr lang="en-US" sz="2000" dirty="0">
                <a:solidFill>
                  <a:srgbClr val="FF0000"/>
                </a:solidFill>
                <a:effectLst>
                  <a:outerShdw blurRad="38100" dist="38100" dir="2700000" algn="tl">
                    <a:srgbClr val="000000">
                      <a:alpha val="43137"/>
                    </a:srgbClr>
                  </a:outerShdw>
                </a:effectLst>
              </a:rPr>
              <a:t> </a:t>
            </a:r>
            <a:endParaRPr lang="en-US" sz="2000" dirty="0">
              <a:solidFill>
                <a:srgbClr val="FF0000"/>
              </a:solidFill>
              <a:effectLst>
                <a:outerShdw blurRad="38100" dist="38100" dir="2700000" algn="tl">
                  <a:srgbClr val="000000">
                    <a:alpha val="43137"/>
                  </a:srgbClr>
                </a:outerShdw>
              </a:effectLst>
              <a:sym typeface="Wingdings" pitchFamily="2" charset="2"/>
            </a:endParaRPr>
          </a:p>
          <a:p>
            <a:pPr algn="l"/>
            <a:r>
              <a:rPr lang="en-US" sz="2000" dirty="0">
                <a:solidFill>
                  <a:srgbClr val="FF0000"/>
                </a:solidFill>
                <a:effectLst>
                  <a:outerShdw blurRad="38100" dist="38100" dir="2700000" algn="tl">
                    <a:srgbClr val="000000">
                      <a:alpha val="43137"/>
                    </a:srgbClr>
                  </a:outerShdw>
                </a:effectLst>
                <a:sym typeface="Wingdings" pitchFamily="2" charset="2"/>
              </a:rPr>
              <a:t> Perception : Knowing the world around -- &gt; Crucial to survival</a:t>
            </a:r>
          </a:p>
          <a:p>
            <a:pPr algn="l"/>
            <a:r>
              <a:rPr lang="en-US" sz="2000" dirty="0">
                <a:solidFill>
                  <a:srgbClr val="FF0000"/>
                </a:solidFill>
                <a:effectLst>
                  <a:outerShdw blurRad="38100" dist="38100" dir="2700000" algn="tl">
                    <a:srgbClr val="000000">
                      <a:alpha val="43137"/>
                    </a:srgbClr>
                  </a:outerShdw>
                </a:effectLst>
                <a:sym typeface="Wingdings" pitchFamily="2" charset="2"/>
              </a:rPr>
              <a:t> Perceptual task is difficult --?  It involves analog data rather than digital data     </a:t>
            </a:r>
          </a:p>
          <a:p>
            <a:pPr algn="l"/>
            <a:endParaRPr lang="en-US" sz="2000" dirty="0">
              <a:solidFill>
                <a:srgbClr val="FF0000"/>
              </a:solidFill>
              <a:effectLst>
                <a:outerShdw blurRad="38100" dist="38100" dir="2700000" algn="tl">
                  <a:srgbClr val="000000">
                    <a:alpha val="43137"/>
                  </a:srgbClr>
                </a:outerShdw>
              </a:effectLst>
              <a:sym typeface="Wingdings" pitchFamily="2" charset="2"/>
            </a:endParaRPr>
          </a:p>
          <a:p>
            <a:pPr algn="l"/>
            <a:r>
              <a:rPr lang="en-US" sz="2000" dirty="0">
                <a:solidFill>
                  <a:srgbClr val="FF0000"/>
                </a:solidFill>
                <a:effectLst>
                  <a:outerShdw blurRad="38100" dist="38100" dir="2700000" algn="tl">
                    <a:srgbClr val="000000">
                      <a:alpha val="43137"/>
                    </a:srgbClr>
                  </a:outerShdw>
                </a:effectLst>
                <a:sym typeface="Wingdings" pitchFamily="2" charset="2"/>
              </a:rPr>
              <a:t> </a:t>
            </a:r>
            <a:r>
              <a:rPr lang="en-US" sz="2000" dirty="0">
                <a:solidFill>
                  <a:srgbClr val="00B050"/>
                </a:solidFill>
                <a:effectLst>
                  <a:outerShdw blurRad="38100" dist="38100" dir="2700000" algn="tl">
                    <a:srgbClr val="000000">
                      <a:alpha val="43137"/>
                    </a:srgbClr>
                  </a:outerShdw>
                </a:effectLst>
                <a:sym typeface="Wingdings" pitchFamily="2" charset="2"/>
              </a:rPr>
              <a:t>Understanding language </a:t>
            </a:r>
            <a:r>
              <a:rPr lang="en-US" sz="2000" dirty="0">
                <a:solidFill>
                  <a:srgbClr val="FF0000"/>
                </a:solidFill>
                <a:effectLst>
                  <a:outerShdw blurRad="38100" dist="38100" dir="2700000" algn="tl">
                    <a:srgbClr val="000000">
                      <a:alpha val="43137"/>
                    </a:srgbClr>
                  </a:outerShdw>
                </a:effectLst>
                <a:sym typeface="Wingdings" pitchFamily="2" charset="2"/>
              </a:rPr>
              <a:t>is an AI task so also is </a:t>
            </a:r>
            <a:r>
              <a:rPr lang="en-US" sz="2000" dirty="0">
                <a:solidFill>
                  <a:srgbClr val="00B050"/>
                </a:solidFill>
                <a:effectLst>
                  <a:outerShdw blurRad="38100" dist="38100" dir="2700000" algn="tl">
                    <a:srgbClr val="000000">
                      <a:alpha val="43137"/>
                    </a:srgbClr>
                  </a:outerShdw>
                </a:effectLst>
                <a:sym typeface="Wingdings" pitchFamily="2" charset="2"/>
              </a:rPr>
              <a:t>translation</a:t>
            </a:r>
          </a:p>
          <a:p>
            <a:pPr algn="l"/>
            <a:r>
              <a:rPr lang="en-US" sz="2000" dirty="0">
                <a:solidFill>
                  <a:srgbClr val="FF0000"/>
                </a:solidFill>
                <a:effectLst>
                  <a:outerShdw blurRad="38100" dist="38100" dir="2700000" algn="tl">
                    <a:srgbClr val="000000">
                      <a:alpha val="43137"/>
                    </a:srgbClr>
                  </a:outerShdw>
                </a:effectLst>
                <a:sym typeface="Wingdings" pitchFamily="2" charset="2"/>
              </a:rPr>
              <a:t>.</a:t>
            </a:r>
            <a:endParaRPr lang="en-US" sz="2000" dirty="0">
              <a:solidFill>
                <a:srgbClr val="FF0000"/>
              </a:solidFill>
              <a:effectLst>
                <a:outerShdw blurRad="38100" dist="38100" dir="2700000" algn="tl">
                  <a:srgbClr val="000000">
                    <a:alpha val="43137"/>
                  </a:srgbClr>
                </a:outerShdw>
              </a:effectLst>
            </a:endParaRPr>
          </a:p>
        </p:txBody>
      </p:sp>
      <p:cxnSp>
        <p:nvCxnSpPr>
          <p:cNvPr id="6" name="Elbow Connector 5"/>
          <p:cNvCxnSpPr/>
          <p:nvPr/>
        </p:nvCxnSpPr>
        <p:spPr>
          <a:xfrm>
            <a:off x="2514600" y="4114800"/>
            <a:ext cx="838200" cy="228600"/>
          </a:xfrm>
          <a:prstGeom prst="bent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AI Problems   </a:t>
            </a:r>
          </a:p>
          <a:p>
            <a:pPr algn="l"/>
            <a:r>
              <a:rPr lang="en-US" dirty="0">
                <a:solidFill>
                  <a:srgbClr val="7030A0"/>
                </a:solidFill>
                <a:effectLst>
                  <a:outerShdw blurRad="38100" dist="38100" dir="2700000" algn="tl">
                    <a:srgbClr val="000000">
                      <a:alpha val="43137"/>
                    </a:srgbClr>
                  </a:outerShdw>
                </a:effectLst>
              </a:rPr>
              <a:t>More Specialized tasks</a:t>
            </a:r>
          </a:p>
          <a:p>
            <a:pPr algn="l"/>
            <a:r>
              <a:rPr lang="en-US" sz="2000" dirty="0">
                <a:solidFill>
                  <a:srgbClr val="7030A0"/>
                </a:solidFill>
                <a:effectLst>
                  <a:outerShdw blurRad="38100" dist="38100" dir="2700000" algn="tl">
                    <a:srgbClr val="000000">
                      <a:alpha val="43137"/>
                    </a:srgbClr>
                  </a:outerShdw>
                </a:effectLst>
              </a:rPr>
              <a:t>Requires high intelligence -&gt; Engineering Design, Scientific discovery, Financial analysis and planning</a:t>
            </a:r>
            <a:endParaRPr lang="en-US" sz="2000" dirty="0">
              <a:solidFill>
                <a:srgbClr val="FF0000"/>
              </a:solidFill>
              <a:effectLst>
                <a:outerShdw blurRad="38100" dist="38100" dir="2700000" algn="tl">
                  <a:srgbClr val="000000">
                    <a:alpha val="43137"/>
                  </a:srgbClr>
                </a:outerShdw>
              </a:effectLst>
            </a:endParaRPr>
          </a:p>
        </p:txBody>
      </p:sp>
      <p:pic>
        <p:nvPicPr>
          <p:cNvPr id="3074" name="Picture 2" descr="https://www.razorrobotics.com/images/artifical-intelligence-diagram.png"/>
          <p:cNvPicPr>
            <a:picLocks noChangeAspect="1" noChangeArrowheads="1"/>
          </p:cNvPicPr>
          <p:nvPr/>
        </p:nvPicPr>
        <p:blipFill>
          <a:blip r:embed="rId2"/>
          <a:srcRect/>
          <a:stretch>
            <a:fillRect/>
          </a:stretch>
        </p:blipFill>
        <p:spPr bwMode="auto">
          <a:xfrm>
            <a:off x="2057400" y="2133600"/>
            <a:ext cx="5076825" cy="432435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AI Problems   -  </a:t>
            </a:r>
            <a:r>
              <a:rPr lang="en-US" dirty="0">
                <a:solidFill>
                  <a:srgbClr val="7030A0"/>
                </a:solidFill>
                <a:effectLst>
                  <a:outerShdw blurRad="38100" dist="38100" dir="2700000" algn="tl">
                    <a:srgbClr val="000000">
                      <a:alpha val="43137"/>
                    </a:srgbClr>
                  </a:outerShdw>
                </a:effectLst>
              </a:rPr>
              <a:t>Broad categories</a:t>
            </a:r>
          </a:p>
          <a:p>
            <a:pPr algn="l"/>
            <a:r>
              <a:rPr lang="en-US" dirty="0">
                <a:solidFill>
                  <a:srgbClr val="7030A0"/>
                </a:solidFill>
                <a:effectLst>
                  <a:outerShdw blurRad="38100" dist="38100" dir="2700000" algn="tl">
                    <a:srgbClr val="000000">
                      <a:alpha val="43137"/>
                    </a:srgbClr>
                  </a:outerShdw>
                </a:effectLst>
              </a:rPr>
              <a:t> </a:t>
            </a:r>
          </a:p>
        </p:txBody>
      </p:sp>
      <p:sp>
        <p:nvSpPr>
          <p:cNvPr id="4" name="Rounded Rectangle 3"/>
          <p:cNvSpPr/>
          <p:nvPr/>
        </p:nvSpPr>
        <p:spPr>
          <a:xfrm>
            <a:off x="1371600" y="1143000"/>
            <a:ext cx="2743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Rounded Rectangle 4"/>
          <p:cNvSpPr/>
          <p:nvPr/>
        </p:nvSpPr>
        <p:spPr>
          <a:xfrm>
            <a:off x="1371600" y="2895600"/>
            <a:ext cx="2743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Rounded Rectangle 5"/>
          <p:cNvSpPr/>
          <p:nvPr/>
        </p:nvSpPr>
        <p:spPr>
          <a:xfrm>
            <a:off x="1447800" y="4648200"/>
            <a:ext cx="28194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Rounded Rectangle 6"/>
          <p:cNvSpPr/>
          <p:nvPr/>
        </p:nvSpPr>
        <p:spPr>
          <a:xfrm>
            <a:off x="5257800" y="914400"/>
            <a:ext cx="3048000" cy="1524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5257800" y="2667000"/>
            <a:ext cx="2971800" cy="1600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TextBox 8"/>
          <p:cNvSpPr txBox="1"/>
          <p:nvPr/>
        </p:nvSpPr>
        <p:spPr>
          <a:xfrm>
            <a:off x="1905000" y="1295400"/>
            <a:ext cx="1752600" cy="369332"/>
          </a:xfrm>
          <a:prstGeom prst="rect">
            <a:avLst/>
          </a:prstGeom>
          <a:noFill/>
        </p:spPr>
        <p:txBody>
          <a:bodyPr wrap="square" rtlCol="0">
            <a:spAutoFit/>
          </a:bodyPr>
          <a:lstStyle/>
          <a:p>
            <a:r>
              <a:rPr lang="en-US" dirty="0">
                <a:solidFill>
                  <a:srgbClr val="FFFF00"/>
                </a:solidFill>
              </a:rPr>
              <a:t>Mundane Tasks</a:t>
            </a:r>
          </a:p>
        </p:txBody>
      </p:sp>
      <p:sp>
        <p:nvSpPr>
          <p:cNvPr id="10" name="TextBox 9"/>
          <p:cNvSpPr txBox="1"/>
          <p:nvPr/>
        </p:nvSpPr>
        <p:spPr>
          <a:xfrm>
            <a:off x="1828800" y="3048000"/>
            <a:ext cx="1752600" cy="369332"/>
          </a:xfrm>
          <a:prstGeom prst="rect">
            <a:avLst/>
          </a:prstGeom>
          <a:noFill/>
        </p:spPr>
        <p:txBody>
          <a:bodyPr wrap="square" rtlCol="0">
            <a:spAutoFit/>
          </a:bodyPr>
          <a:lstStyle/>
          <a:p>
            <a:r>
              <a:rPr lang="en-US" dirty="0">
                <a:solidFill>
                  <a:srgbClr val="FFFF00"/>
                </a:solidFill>
              </a:rPr>
              <a:t>Formal Tasks</a:t>
            </a:r>
          </a:p>
        </p:txBody>
      </p:sp>
      <p:sp>
        <p:nvSpPr>
          <p:cNvPr id="11" name="TextBox 10"/>
          <p:cNvSpPr txBox="1"/>
          <p:nvPr/>
        </p:nvSpPr>
        <p:spPr>
          <a:xfrm>
            <a:off x="1981200" y="4800600"/>
            <a:ext cx="1752600" cy="369332"/>
          </a:xfrm>
          <a:prstGeom prst="rect">
            <a:avLst/>
          </a:prstGeom>
          <a:noFill/>
        </p:spPr>
        <p:txBody>
          <a:bodyPr wrap="square" rtlCol="0">
            <a:spAutoFit/>
          </a:bodyPr>
          <a:lstStyle/>
          <a:p>
            <a:r>
              <a:rPr lang="en-US" dirty="0">
                <a:solidFill>
                  <a:srgbClr val="FFFF00"/>
                </a:solidFill>
              </a:rPr>
              <a:t>Expert Tasks</a:t>
            </a:r>
          </a:p>
        </p:txBody>
      </p:sp>
      <p:sp>
        <p:nvSpPr>
          <p:cNvPr id="12" name="Rounded Rectangle 11"/>
          <p:cNvSpPr/>
          <p:nvPr/>
        </p:nvSpPr>
        <p:spPr>
          <a:xfrm>
            <a:off x="5257800" y="4572000"/>
            <a:ext cx="2971800" cy="1600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4" name="Straight Arrow Connector 13"/>
          <p:cNvCxnSpPr>
            <a:stCxn id="4" idx="3"/>
          </p:cNvCxnSpPr>
          <p:nvPr/>
        </p:nvCxnSpPr>
        <p:spPr>
          <a:xfrm>
            <a:off x="4114800" y="1447800"/>
            <a:ext cx="1143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5" idx="3"/>
          </p:cNvCxnSpPr>
          <p:nvPr/>
        </p:nvCxnSpPr>
        <p:spPr>
          <a:xfrm>
            <a:off x="4114800" y="3200400"/>
            <a:ext cx="11430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a:stCxn id="6" idx="3"/>
          </p:cNvCxnSpPr>
          <p:nvPr/>
        </p:nvCxnSpPr>
        <p:spPr>
          <a:xfrm>
            <a:off x="4267200" y="4953000"/>
            <a:ext cx="9906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TextBox 18"/>
          <p:cNvSpPr txBox="1"/>
          <p:nvPr/>
        </p:nvSpPr>
        <p:spPr>
          <a:xfrm>
            <a:off x="5410200" y="1143000"/>
            <a:ext cx="2667000" cy="1200329"/>
          </a:xfrm>
          <a:prstGeom prst="rect">
            <a:avLst/>
          </a:prstGeom>
          <a:noFill/>
        </p:spPr>
        <p:txBody>
          <a:bodyPr wrap="square" rtlCol="0">
            <a:spAutoFit/>
          </a:bodyPr>
          <a:lstStyle/>
          <a:p>
            <a:r>
              <a:rPr lang="en-US" dirty="0"/>
              <a:t>Vision, Speech</a:t>
            </a:r>
          </a:p>
          <a:p>
            <a:r>
              <a:rPr lang="en-US" dirty="0"/>
              <a:t>Understanding and Translation, Reasoning, Robot control</a:t>
            </a:r>
          </a:p>
        </p:txBody>
      </p:sp>
      <p:sp>
        <p:nvSpPr>
          <p:cNvPr id="21" name="TextBox 20"/>
          <p:cNvSpPr txBox="1"/>
          <p:nvPr/>
        </p:nvSpPr>
        <p:spPr>
          <a:xfrm>
            <a:off x="5410200" y="2895600"/>
            <a:ext cx="2667000" cy="1200329"/>
          </a:xfrm>
          <a:prstGeom prst="rect">
            <a:avLst/>
          </a:prstGeom>
          <a:noFill/>
        </p:spPr>
        <p:txBody>
          <a:bodyPr wrap="square" rtlCol="0">
            <a:spAutoFit/>
          </a:bodyPr>
          <a:lstStyle/>
          <a:p>
            <a:r>
              <a:rPr lang="en-US" dirty="0"/>
              <a:t>Games – Chess, Checkers</a:t>
            </a:r>
          </a:p>
          <a:p>
            <a:r>
              <a:rPr lang="en-US" dirty="0" err="1"/>
              <a:t>Maths</a:t>
            </a:r>
            <a:r>
              <a:rPr lang="en-US" dirty="0"/>
              <a:t> – Geometry, Logic</a:t>
            </a:r>
          </a:p>
          <a:p>
            <a:r>
              <a:rPr lang="en-US" dirty="0"/>
              <a:t>Proving Theorems, Integral calculus</a:t>
            </a:r>
          </a:p>
        </p:txBody>
      </p:sp>
      <p:sp>
        <p:nvSpPr>
          <p:cNvPr id="22" name="TextBox 21"/>
          <p:cNvSpPr txBox="1"/>
          <p:nvPr/>
        </p:nvSpPr>
        <p:spPr>
          <a:xfrm>
            <a:off x="5486400" y="4724400"/>
            <a:ext cx="2667000" cy="1200329"/>
          </a:xfrm>
          <a:prstGeom prst="rect">
            <a:avLst/>
          </a:prstGeom>
          <a:noFill/>
        </p:spPr>
        <p:txBody>
          <a:bodyPr wrap="square" rtlCol="0">
            <a:spAutoFit/>
          </a:bodyPr>
          <a:lstStyle/>
          <a:p>
            <a:r>
              <a:rPr lang="en-US" dirty="0"/>
              <a:t>Engineering – Design, Fault finding, Planning</a:t>
            </a:r>
          </a:p>
          <a:p>
            <a:r>
              <a:rPr lang="en-US" dirty="0"/>
              <a:t>Scientific analysis</a:t>
            </a:r>
          </a:p>
          <a:p>
            <a:r>
              <a:rPr lang="en-US" dirty="0"/>
              <a:t>Financial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AI Scope and Future</a:t>
            </a:r>
          </a:p>
          <a:p>
            <a:pPr algn="l"/>
            <a:r>
              <a:rPr lang="en-US" dirty="0">
                <a:solidFill>
                  <a:srgbClr val="7030A0"/>
                </a:solidFill>
                <a:effectLst>
                  <a:outerShdw blurRad="38100" dist="38100" dir="2700000" algn="tl">
                    <a:srgbClr val="000000">
                      <a:alpha val="43137"/>
                    </a:srgbClr>
                  </a:outerShdw>
                </a:effectLst>
              </a:rPr>
              <a:t>AI is flourishing as a practical discipline and not as a pure research</a:t>
            </a:r>
          </a:p>
          <a:p>
            <a:pPr algn="l"/>
            <a:r>
              <a:rPr lang="en-US" sz="2400" dirty="0">
                <a:solidFill>
                  <a:srgbClr val="7030A0"/>
                </a:solidFill>
                <a:effectLst>
                  <a:outerShdw blurRad="38100" dist="38100" dir="2700000" algn="tl">
                    <a:srgbClr val="000000">
                      <a:alpha val="43137"/>
                    </a:srgbClr>
                  </a:outerShdw>
                </a:effectLst>
              </a:rPr>
              <a:t>Expert Systems various engineering domains provide part or full solutions to all practical problems that previously required human expertise(</a:t>
            </a:r>
            <a:r>
              <a:rPr lang="en-US" sz="2400" dirty="0">
                <a:solidFill>
                  <a:srgbClr val="FF0000"/>
                </a:solidFill>
                <a:effectLst>
                  <a:outerShdw blurRad="38100" dist="38100" dir="2700000" algn="tl">
                    <a:srgbClr val="000000">
                      <a:alpha val="43137"/>
                    </a:srgbClr>
                  </a:outerShdw>
                </a:effectLst>
              </a:rPr>
              <a:t>Which is </a:t>
            </a:r>
            <a:r>
              <a:rPr lang="en-US" sz="2400" dirty="0" err="1">
                <a:solidFill>
                  <a:srgbClr val="FF0000"/>
                </a:solidFill>
                <a:effectLst>
                  <a:outerShdw blurRad="38100" dist="38100" dir="2700000" algn="tl">
                    <a:srgbClr val="000000">
                      <a:alpha val="43137"/>
                    </a:srgbClr>
                  </a:outerShdw>
                </a:effectLst>
              </a:rPr>
              <a:t>scarse</a:t>
            </a:r>
            <a:r>
              <a:rPr lang="en-US" sz="2400" dirty="0">
                <a:solidFill>
                  <a:srgbClr val="7030A0"/>
                </a:solidFill>
                <a:effectLst>
                  <a:outerShdw blurRad="38100" dist="38100" dir="2700000" algn="tl">
                    <a:srgbClr val="000000">
                      <a:alpha val="43137"/>
                    </a:srgbClr>
                  </a:outerShdw>
                </a:effectLst>
              </a:rPr>
              <a:t>)</a:t>
            </a:r>
            <a:endParaRPr lang="en-US" sz="2400" dirty="0">
              <a:solidFill>
                <a:srgbClr val="FF0000"/>
              </a:solidFill>
              <a:effectLst>
                <a:outerShdw blurRad="38100" dist="38100" dir="2700000" algn="tl">
                  <a:srgbClr val="000000">
                    <a:alpha val="43137"/>
                  </a:srgbClr>
                </a:outerShdw>
              </a:effectLst>
            </a:endParaRPr>
          </a:p>
        </p:txBody>
      </p:sp>
      <p:pic>
        <p:nvPicPr>
          <p:cNvPr id="1026" name="Picture 2" descr="http://kryten.mm.rpi.edu/SEP/rationality_diagram_2.jpg"/>
          <p:cNvPicPr>
            <a:picLocks noChangeAspect="1" noChangeArrowheads="1"/>
          </p:cNvPicPr>
          <p:nvPr/>
        </p:nvPicPr>
        <p:blipFill>
          <a:blip r:embed="rId2"/>
          <a:srcRect/>
          <a:stretch>
            <a:fillRect/>
          </a:stretch>
        </p:blipFill>
        <p:spPr bwMode="auto">
          <a:xfrm>
            <a:off x="3200400" y="3200400"/>
            <a:ext cx="5343525" cy="31623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a:solidFill>
                  <a:srgbClr val="FF0000"/>
                </a:solidFill>
                <a:effectLst>
                  <a:outerShdw blurRad="38100" dist="38100" dir="2700000" algn="tl">
                    <a:srgbClr val="000000">
                      <a:alpha val="43137"/>
                    </a:srgbClr>
                  </a:outerShdw>
                </a:effectLst>
              </a:rPr>
              <a:t>Underlying Assumptions</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Physical Symbol Hypothesis</a:t>
            </a:r>
          </a:p>
          <a:p>
            <a:pPr algn="l"/>
            <a:endParaRPr lang="en-US" sz="2400" dirty="0">
              <a:solidFill>
                <a:srgbClr val="FF0000"/>
              </a:solidFill>
              <a:effectLst>
                <a:outerShdw blurRad="38100" dist="38100" dir="2700000" algn="tl">
                  <a:srgbClr val="000000">
                    <a:alpha val="43137"/>
                  </a:srgbClr>
                </a:outerShdw>
              </a:effectLst>
            </a:endParaRPr>
          </a:p>
          <a:p>
            <a:pPr>
              <a:lnSpc>
                <a:spcPct val="90000"/>
              </a:lnSpc>
            </a:pPr>
            <a:r>
              <a:rPr lang="en-US" sz="2400" dirty="0"/>
              <a:t>	• e.g. Turing machine model of information-		processing</a:t>
            </a:r>
          </a:p>
          <a:p>
            <a:pPr>
              <a:lnSpc>
                <a:spcPct val="90000"/>
              </a:lnSpc>
            </a:pPr>
            <a:r>
              <a:rPr lang="en-US" sz="2400" dirty="0"/>
              <a:t>	• associated with classical, symbolic AI</a:t>
            </a:r>
          </a:p>
          <a:p>
            <a:pPr>
              <a:lnSpc>
                <a:spcPct val="90000"/>
              </a:lnSpc>
            </a:pPr>
            <a:endParaRPr lang="en-US" sz="2400" dirty="0"/>
          </a:p>
          <a:p>
            <a:pPr>
              <a:lnSpc>
                <a:spcPct val="90000"/>
              </a:lnSpc>
            </a:pPr>
            <a:r>
              <a:rPr lang="en-US" sz="2400" dirty="0"/>
              <a:t>Symbols are physical patterns</a:t>
            </a:r>
          </a:p>
          <a:p>
            <a:pPr marL="457200" indent="-457200">
              <a:lnSpc>
                <a:spcPct val="90000"/>
              </a:lnSpc>
            </a:pPr>
            <a:r>
              <a:rPr lang="en-US" sz="2400" dirty="0"/>
              <a:t>Symbols can be combined to form complex symbol structures</a:t>
            </a:r>
          </a:p>
          <a:p>
            <a:pPr marL="457200" indent="-457200">
              <a:lnSpc>
                <a:spcPct val="90000"/>
              </a:lnSpc>
              <a:buFontTx/>
              <a:buAutoNum type="arabicParenBoth"/>
            </a:pPr>
            <a:endParaRPr lang="en-US" sz="2400" dirty="0"/>
          </a:p>
          <a:p>
            <a:pPr marL="457200" indent="-457200">
              <a:lnSpc>
                <a:spcPct val="90000"/>
              </a:lnSpc>
            </a:pPr>
            <a:r>
              <a:rPr lang="en-US" sz="2400" dirty="0"/>
              <a:t>The system contains processes for manipulating complex symbol structures</a:t>
            </a:r>
          </a:p>
          <a:p>
            <a:pPr marL="457200" indent="-457200">
              <a:lnSpc>
                <a:spcPct val="90000"/>
              </a:lnSpc>
            </a:pPr>
            <a:r>
              <a:rPr lang="en-US" sz="2400" dirty="0"/>
              <a:t>The processes for representing complex symbol structures can themselves by symbolically represented within the system</a:t>
            </a:r>
          </a:p>
          <a:p>
            <a:pPr>
              <a:lnSpc>
                <a:spcPct val="90000"/>
              </a:lnSpc>
            </a:pPr>
            <a:endParaRPr lang="en-US" sz="2400" dirty="0"/>
          </a:p>
          <a:p>
            <a:pPr algn="l"/>
            <a:endParaRPr lang="en-US" sz="24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rgbClr val="FF0000"/>
                </a:solidFill>
                <a:effectLst>
                  <a:outerShdw blurRad="38100" dist="38100" dir="2700000" algn="tl">
                    <a:srgbClr val="000000">
                      <a:alpha val="43137"/>
                    </a:srgbClr>
                  </a:outerShdw>
                </a:effectLst>
              </a:rPr>
              <a:t>Underlying Assumptions</a:t>
            </a:r>
          </a:p>
          <a:p>
            <a:pPr algn="l"/>
            <a:endParaRPr lang="en-US" sz="2400" dirty="0">
              <a:solidFill>
                <a:srgbClr val="FF0000"/>
              </a:solidFill>
              <a:effectLst>
                <a:outerShdw blurRad="38100" dist="38100" dir="2700000" algn="tl">
                  <a:srgbClr val="000000">
                    <a:alpha val="43137"/>
                  </a:srgbClr>
                </a:outerShdw>
              </a:effectLst>
            </a:endParaRPr>
          </a:p>
          <a:p>
            <a:pPr algn="l"/>
            <a:r>
              <a:rPr lang="en-US" sz="2400" dirty="0">
                <a:solidFill>
                  <a:srgbClr val="FF0000"/>
                </a:solidFill>
                <a:effectLst>
                  <a:outerShdw blurRad="38100" dist="38100" dir="2700000" algn="tl">
                    <a:srgbClr val="000000">
                      <a:alpha val="43137"/>
                    </a:srgbClr>
                  </a:outerShdw>
                </a:effectLst>
              </a:rPr>
              <a:t>Physical Symbol System Hypothesis(PSSH)</a:t>
            </a:r>
          </a:p>
          <a:p>
            <a:pPr algn="l"/>
            <a:endParaRPr lang="en-US" sz="2400" dirty="0">
              <a:solidFill>
                <a:srgbClr val="FF0000"/>
              </a:solidFill>
              <a:effectLst>
                <a:outerShdw blurRad="38100" dist="38100" dir="2700000" algn="tl">
                  <a:srgbClr val="000000">
                    <a:alpha val="43137"/>
                  </a:srgbClr>
                </a:outerShdw>
              </a:effectLst>
            </a:endParaRPr>
          </a:p>
          <a:p>
            <a:pPr algn="l">
              <a:lnSpc>
                <a:spcPct val="90000"/>
              </a:lnSpc>
            </a:pPr>
            <a:r>
              <a:rPr lang="en-US" sz="2400" dirty="0"/>
              <a:t>	Basic components of a </a:t>
            </a:r>
            <a:r>
              <a:rPr lang="en-US" sz="2400" u="sng" dirty="0"/>
              <a:t>representation</a:t>
            </a:r>
          </a:p>
          <a:p>
            <a:pPr algn="l">
              <a:lnSpc>
                <a:spcPct val="90000"/>
              </a:lnSpc>
            </a:pPr>
            <a:endParaRPr lang="en-US" sz="2400" dirty="0"/>
          </a:p>
          <a:p>
            <a:pPr algn="l">
              <a:lnSpc>
                <a:spcPct val="90000"/>
              </a:lnSpc>
            </a:pPr>
            <a:r>
              <a:rPr lang="en-US" sz="2400" dirty="0"/>
              <a:t>		• description of given situation</a:t>
            </a:r>
          </a:p>
          <a:p>
            <a:pPr algn="l">
              <a:lnSpc>
                <a:spcPct val="90000"/>
              </a:lnSpc>
            </a:pPr>
            <a:r>
              <a:rPr lang="en-US" sz="2400" dirty="0"/>
              <a:t>		• operators for changing the situation </a:t>
            </a:r>
          </a:p>
          <a:p>
            <a:pPr algn="l">
              <a:lnSpc>
                <a:spcPct val="90000"/>
              </a:lnSpc>
            </a:pPr>
            <a:r>
              <a:rPr lang="en-US" sz="2400" dirty="0"/>
              <a:t>		• a goal situation</a:t>
            </a:r>
          </a:p>
          <a:p>
            <a:pPr algn="l">
              <a:lnSpc>
                <a:spcPct val="90000"/>
              </a:lnSpc>
            </a:pPr>
            <a:r>
              <a:rPr lang="en-US" sz="2400" dirty="0"/>
              <a:t>		• tests to determine whether the goal has been reached</a:t>
            </a:r>
          </a:p>
          <a:p>
            <a:pPr algn="l"/>
            <a:endParaRPr lang="en-US" sz="24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901</Words>
  <Application>Microsoft Office PowerPoint</Application>
  <PresentationFormat>On-screen Show (4:3)</PresentationFormat>
  <Paragraphs>217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admin</cp:lastModifiedBy>
  <cp:revision>57</cp:revision>
  <dcterms:created xsi:type="dcterms:W3CDTF">2016-02-15T09:31:48Z</dcterms:created>
  <dcterms:modified xsi:type="dcterms:W3CDTF">2022-03-31T06:49:08Z</dcterms:modified>
</cp:coreProperties>
</file>