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374" r:id="rId2"/>
    <p:sldId id="459" r:id="rId3"/>
    <p:sldId id="482" r:id="rId4"/>
    <p:sldId id="483" r:id="rId5"/>
    <p:sldId id="486" r:id="rId6"/>
    <p:sldId id="527" r:id="rId7"/>
    <p:sldId id="474" r:id="rId8"/>
    <p:sldId id="487" r:id="rId9"/>
    <p:sldId id="496" r:id="rId10"/>
    <p:sldId id="480" r:id="rId11"/>
    <p:sldId id="528" r:id="rId12"/>
    <p:sldId id="499" r:id="rId13"/>
    <p:sldId id="500" r:id="rId14"/>
    <p:sldId id="466" r:id="rId15"/>
    <p:sldId id="493" r:id="rId16"/>
    <p:sldId id="524" r:id="rId17"/>
    <p:sldId id="52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00"/>
    <a:srgbClr val="CC00CC"/>
    <a:srgbClr val="66FF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51" autoAdjust="0"/>
    <p:restoredTop sz="87315" autoAdjust="0"/>
  </p:normalViewPr>
  <p:slideViewPr>
    <p:cSldViewPr>
      <p:cViewPr>
        <p:scale>
          <a:sx n="75" d="100"/>
          <a:sy n="75" d="100"/>
        </p:scale>
        <p:origin x="-13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6871068-87B6-4EC8-88D1-46B0CF3D78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A3844-E8ED-45CF-A10E-381D2E4E0A3C}" type="slidenum">
              <a:rPr lang="en-US"/>
              <a:pPr/>
              <a:t>1</a:t>
            </a:fld>
            <a:endParaRPr lang="en-US"/>
          </a:p>
        </p:txBody>
      </p:sp>
      <p:sp>
        <p:nvSpPr>
          <p:cNvPr id="217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E89FC-CDB0-4424-92AD-0498DC574C53}" type="slidenum">
              <a:rPr lang="en-US"/>
              <a:pPr/>
              <a:t>5</a:t>
            </a:fld>
            <a:endParaRPr lang="en-US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0223D-5BB4-4E5E-B887-66C10AE02372}" type="slidenum">
              <a:rPr lang="en-US"/>
              <a:pPr/>
              <a:t>6</a:t>
            </a:fld>
            <a:endParaRPr lang="en-US"/>
          </a:p>
        </p:txBody>
      </p:sp>
      <p:sp>
        <p:nvSpPr>
          <p:cNvPr id="963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3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3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F66A4C-484B-4EEE-8A8B-4C58588FAF53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9760F-44E8-4FA3-817E-E53926E8EFA0}" type="slidenum">
              <a:rPr lang="en-US"/>
              <a:pPr/>
              <a:t>12</a:t>
            </a:fld>
            <a:endParaRPr lang="en-US"/>
          </a:p>
        </p:txBody>
      </p:sp>
      <p:sp>
        <p:nvSpPr>
          <p:cNvPr id="92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0F6FF-4EAD-4626-A746-768B9C060BA0}" type="slidenum">
              <a:rPr lang="en-US"/>
              <a:pPr/>
              <a:t>13</a:t>
            </a:fld>
            <a:endParaRPr lang="en-US"/>
          </a:p>
        </p:txBody>
      </p:sp>
      <p:sp>
        <p:nvSpPr>
          <p:cNvPr id="931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8677" name="Line 5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8678" name="Text Box 6"/>
          <p:cNvSpPr txBox="1">
            <a:spLocks noChangeArrowheads="1"/>
          </p:cNvSpPr>
          <p:nvPr userDrawn="1"/>
        </p:nvSpPr>
        <p:spPr bwMode="auto">
          <a:xfrm>
            <a:off x="7518400" y="6473825"/>
            <a:ext cx="90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900"/>
              <a:t>Carla P. Gomes</a:t>
            </a:r>
          </a:p>
          <a:p>
            <a:pPr algn="ctr"/>
            <a:r>
              <a:rPr lang="en-US" sz="900"/>
              <a:t>CS4700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9" Type="http://schemas.openxmlformats.org/officeDocument/2006/relationships/oleObject" Target="../embeddings/oleObject36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42" Type="http://schemas.openxmlformats.org/officeDocument/2006/relationships/oleObject" Target="../embeddings/oleObject39.bin"/><Relationship Id="rId47" Type="http://schemas.openxmlformats.org/officeDocument/2006/relationships/oleObject" Target="../embeddings/oleObject44.bin"/><Relationship Id="rId50" Type="http://schemas.openxmlformats.org/officeDocument/2006/relationships/oleObject" Target="../embeddings/oleObject47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38" Type="http://schemas.openxmlformats.org/officeDocument/2006/relationships/oleObject" Target="../embeddings/oleObject35.bin"/><Relationship Id="rId46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37" Type="http://schemas.openxmlformats.org/officeDocument/2006/relationships/oleObject" Target="../embeddings/oleObject34.bin"/><Relationship Id="rId40" Type="http://schemas.openxmlformats.org/officeDocument/2006/relationships/oleObject" Target="../embeddings/oleObject37.bin"/><Relationship Id="rId45" Type="http://schemas.openxmlformats.org/officeDocument/2006/relationships/oleObject" Target="../embeddings/oleObject4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3.bin"/><Relationship Id="rId49" Type="http://schemas.openxmlformats.org/officeDocument/2006/relationships/oleObject" Target="../embeddings/oleObject46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41.bin"/><Relationship Id="rId52" Type="http://schemas.openxmlformats.org/officeDocument/2006/relationships/oleObject" Target="../embeddings/oleObject49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40.bin"/><Relationship Id="rId48" Type="http://schemas.openxmlformats.org/officeDocument/2006/relationships/oleObject" Target="../embeddings/oleObject45.bin"/><Relationship Id="rId8" Type="http://schemas.openxmlformats.org/officeDocument/2006/relationships/oleObject" Target="../embeddings/oleObject5.bin"/><Relationship Id="rId51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 4700:</a:t>
            </a:r>
            <a:br>
              <a:rPr lang="en-US"/>
            </a:br>
            <a:r>
              <a:rPr lang="en-US"/>
              <a:t>Foundations of  Artificial Intelligence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Prof. Carla P. Gomes</a:t>
            </a:r>
          </a:p>
          <a:p>
            <a:pPr>
              <a:lnSpc>
                <a:spcPct val="80000"/>
              </a:lnSpc>
            </a:pPr>
            <a:r>
              <a:rPr lang="en-US" sz="1800"/>
              <a:t>gomes@cs.cornell.edu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Module: </a:t>
            </a:r>
          </a:p>
          <a:p>
            <a:pPr>
              <a:lnSpc>
                <a:spcPct val="80000"/>
              </a:lnSpc>
            </a:pPr>
            <a:r>
              <a:rPr lang="en-US" sz="1800"/>
              <a:t>Ensemble Learning</a:t>
            </a:r>
          </a:p>
          <a:p>
            <a:pPr>
              <a:lnSpc>
                <a:spcPct val="80000"/>
              </a:lnSpc>
            </a:pPr>
            <a:r>
              <a:rPr lang="en-US" sz="1800"/>
              <a:t>(Reading: Chapter 18.4)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sz="1800"/>
              <a:t>Originally developed by computational learning theorists to guarantee performance improvements on fitting training data for a </a:t>
            </a:r>
            <a:r>
              <a:rPr lang="en-US" sz="1800" b="1" i="1">
                <a:solidFill>
                  <a:srgbClr val="FF0000"/>
                </a:solidFill>
              </a:rPr>
              <a:t>weak learner </a:t>
            </a:r>
            <a:r>
              <a:rPr lang="en-US" sz="1800"/>
              <a:t>that only needs to generate a hypothesis with a training accuracy greater than 0.5 (Schapire, 1990).</a:t>
            </a:r>
          </a:p>
          <a:p>
            <a:endParaRPr lang="en-US" sz="1800"/>
          </a:p>
          <a:p>
            <a:r>
              <a:rPr lang="en-US" sz="1800"/>
              <a:t>Revised to be a practical algorithm, AdaBoost, for building ensembles that empirically improves generalization performance (Freund &amp; Shapire, 1996).</a:t>
            </a:r>
          </a:p>
          <a:p>
            <a:endParaRPr lang="en-US" sz="1800"/>
          </a:p>
          <a:p>
            <a:r>
              <a:rPr lang="en-US" sz="1800"/>
              <a:t>Key Insights</a:t>
            </a:r>
          </a:p>
          <a:p>
            <a:endParaRPr lang="en-US" sz="1800"/>
          </a:p>
          <a:p>
            <a:r>
              <a:rPr lang="en-US" sz="1800"/>
              <a:t>Instead of sampling (as in bagging) re-weigh examples!</a:t>
            </a:r>
          </a:p>
          <a:p>
            <a:r>
              <a:rPr lang="en-US" sz="1800"/>
              <a:t>Examples are </a:t>
            </a:r>
            <a:r>
              <a:rPr lang="en-US" sz="1800">
                <a:solidFill>
                  <a:srgbClr val="FF0000"/>
                </a:solidFill>
              </a:rPr>
              <a:t>given weights</a:t>
            </a:r>
            <a:r>
              <a:rPr lang="en-US" sz="1800"/>
              <a:t>. At each iteration, a new hypothesis is learned </a:t>
            </a:r>
            <a:r>
              <a:rPr lang="en-US" sz="1800">
                <a:solidFill>
                  <a:srgbClr val="FF0000"/>
                </a:solidFill>
              </a:rPr>
              <a:t>(weak learner)</a:t>
            </a:r>
            <a:r>
              <a:rPr lang="en-US" sz="1800"/>
              <a:t> and the </a:t>
            </a:r>
            <a:r>
              <a:rPr lang="en-US" sz="1800">
                <a:solidFill>
                  <a:srgbClr val="FF0000"/>
                </a:solidFill>
              </a:rPr>
              <a:t>examples are reweighted</a:t>
            </a:r>
            <a:r>
              <a:rPr lang="en-US" sz="1800"/>
              <a:t> to focus the system on examples that the most recently learned classifier got wrong.</a:t>
            </a:r>
          </a:p>
          <a:p>
            <a:r>
              <a:rPr lang="en-US" sz="1800"/>
              <a:t>Final classification based on </a:t>
            </a:r>
            <a:r>
              <a:rPr lang="en-US" sz="1800">
                <a:solidFill>
                  <a:srgbClr val="FF0000"/>
                </a:solidFill>
              </a:rPr>
              <a:t>weighted vote of weak classifiers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Boosting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5029200" cy="4114800"/>
          </a:xfrm>
        </p:spPr>
        <p:txBody>
          <a:bodyPr/>
          <a:lstStyle/>
          <a:p>
            <a:r>
              <a:rPr lang="en-US" sz="1800"/>
              <a:t>Each rectangle corresponds to an example, </a:t>
            </a:r>
          </a:p>
          <a:p>
            <a:r>
              <a:rPr lang="en-US" sz="1800"/>
              <a:t>with </a:t>
            </a:r>
            <a:r>
              <a:rPr lang="en-US" sz="1800">
                <a:solidFill>
                  <a:srgbClr val="FF0000"/>
                </a:solidFill>
              </a:rPr>
              <a:t>weight proportional to its height</a:t>
            </a:r>
            <a:r>
              <a:rPr lang="en-US" sz="1800"/>
              <a:t>.</a:t>
            </a:r>
          </a:p>
          <a:p>
            <a:endParaRPr lang="en-US" sz="1800"/>
          </a:p>
          <a:p>
            <a:r>
              <a:rPr lang="en-US" sz="1800"/>
              <a:t>Crosses correspond to </a:t>
            </a:r>
            <a:r>
              <a:rPr lang="en-US" sz="1800">
                <a:solidFill>
                  <a:srgbClr val="FF0000"/>
                </a:solidFill>
              </a:rPr>
              <a:t>misclassified</a:t>
            </a:r>
            <a:r>
              <a:rPr lang="en-US" sz="1800"/>
              <a:t> examples.</a:t>
            </a:r>
          </a:p>
          <a:p>
            <a:endParaRPr lang="en-US" sz="1800"/>
          </a:p>
          <a:p>
            <a:r>
              <a:rPr lang="en-US" sz="1800"/>
              <a:t>Size of decision tree indicates </a:t>
            </a:r>
            <a:r>
              <a:rPr lang="en-US" sz="1800">
                <a:solidFill>
                  <a:srgbClr val="FF0000"/>
                </a:solidFill>
              </a:rPr>
              <a:t>the weight of that hypothesis</a:t>
            </a:r>
            <a:r>
              <a:rPr lang="en-US" sz="1800"/>
              <a:t> in the final ensemble.</a:t>
            </a:r>
          </a:p>
        </p:txBody>
      </p:sp>
      <p:pic>
        <p:nvPicPr>
          <p:cNvPr id="964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075" y="2395538"/>
            <a:ext cx="771525" cy="2066925"/>
          </a:xfrm>
          <a:prstGeom prst="rect">
            <a:avLst/>
          </a:prstGeom>
          <a:noFill/>
        </p:spPr>
      </p:pic>
      <p:pic>
        <p:nvPicPr>
          <p:cNvPr id="9646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7850" y="2438400"/>
            <a:ext cx="742950" cy="2038350"/>
          </a:xfrm>
          <a:prstGeom prst="rect">
            <a:avLst/>
          </a:prstGeom>
          <a:noFill/>
        </p:spPr>
      </p:pic>
      <p:pic>
        <p:nvPicPr>
          <p:cNvPr id="964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6050" y="2438400"/>
            <a:ext cx="742950" cy="2057400"/>
          </a:xfrm>
          <a:prstGeom prst="rect">
            <a:avLst/>
          </a:prstGeom>
          <a:noFill/>
        </p:spPr>
      </p:pic>
      <p:pic>
        <p:nvPicPr>
          <p:cNvPr id="9646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2438400"/>
            <a:ext cx="790575" cy="2057400"/>
          </a:xfrm>
          <a:prstGeom prst="rect">
            <a:avLst/>
          </a:prstGeom>
          <a:noFill/>
        </p:spPr>
      </p:pic>
      <p:grpSp>
        <p:nvGrpSpPr>
          <p:cNvPr id="964616" name="Group 8"/>
          <p:cNvGrpSpPr>
            <a:grpSpLocks/>
          </p:cNvGrpSpPr>
          <p:nvPr/>
        </p:nvGrpSpPr>
        <p:grpSpPr bwMode="auto">
          <a:xfrm>
            <a:off x="4800600" y="3962400"/>
            <a:ext cx="3419475" cy="1201738"/>
            <a:chOff x="3024" y="2496"/>
            <a:chExt cx="2154" cy="757"/>
          </a:xfrm>
        </p:grpSpPr>
        <p:pic>
          <p:nvPicPr>
            <p:cNvPr id="964617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24" y="2928"/>
              <a:ext cx="1824" cy="325"/>
            </a:xfrm>
            <a:prstGeom prst="rect">
              <a:avLst/>
            </a:prstGeom>
            <a:noFill/>
          </p:spPr>
        </p:pic>
        <p:pic>
          <p:nvPicPr>
            <p:cNvPr id="964618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4" y="2592"/>
              <a:ext cx="264" cy="240"/>
            </a:xfrm>
            <a:prstGeom prst="rect">
              <a:avLst/>
            </a:prstGeom>
            <a:noFill/>
          </p:spPr>
        </p:pic>
        <p:pic>
          <p:nvPicPr>
            <p:cNvPr id="964619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2496"/>
              <a:ext cx="342" cy="336"/>
            </a:xfrm>
            <a:prstGeom prst="rect">
              <a:avLst/>
            </a:prstGeom>
            <a:noFill/>
          </p:spPr>
        </p:pic>
        <p:pic>
          <p:nvPicPr>
            <p:cNvPr id="96462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320" y="2592"/>
              <a:ext cx="282" cy="234"/>
            </a:xfrm>
            <a:prstGeom prst="rect">
              <a:avLst/>
            </a:prstGeom>
            <a:noFill/>
          </p:spPr>
        </p:pic>
        <p:pic>
          <p:nvPicPr>
            <p:cNvPr id="964621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752" y="2496"/>
              <a:ext cx="426" cy="46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>
                <a:ea typeface="MS PGothic" pitchFamily="34" charset="-128"/>
              </a:rPr>
              <a:t>Construct Weak Classifiers</a:t>
            </a:r>
            <a:endParaRPr lang="en-US" altLang="zh-CN" sz="2800">
              <a:ea typeface="MS PGothic" pitchFamily="34" charset="-128"/>
            </a:endParaRP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Using Different Data Distribution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Start with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uniform weighting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During each step of learning</a:t>
            </a:r>
          </a:p>
          <a:p>
            <a:pPr lvl="2"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Increase weights</a:t>
            </a:r>
            <a:r>
              <a:rPr lang="en-US" altLang="ja-JP">
                <a:ea typeface="MS PGothic" pitchFamily="34" charset="-128"/>
              </a:rPr>
              <a:t> of the examples which are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not correctly learned</a:t>
            </a:r>
            <a:r>
              <a:rPr lang="en-US" altLang="ja-JP">
                <a:ea typeface="MS PGothic" pitchFamily="34" charset="-128"/>
              </a:rPr>
              <a:t> by the weak learner</a:t>
            </a:r>
          </a:p>
          <a:p>
            <a:pPr lvl="2"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Decrease weights</a:t>
            </a:r>
            <a:r>
              <a:rPr lang="en-US" altLang="ja-JP">
                <a:ea typeface="MS PGothic" pitchFamily="34" charset="-128"/>
              </a:rPr>
              <a:t> of the examples which are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correctly learned</a:t>
            </a:r>
            <a:r>
              <a:rPr lang="en-US" altLang="ja-JP">
                <a:ea typeface="MS PGothic" pitchFamily="34" charset="-128"/>
              </a:rPr>
              <a:t> by the weak learner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Idea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Focus on difficult examples which are not correctly classified in the previous 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>
                <a:ea typeface="MS PGothic" pitchFamily="34" charset="-128"/>
              </a:rPr>
              <a:t>Combine Weak Classifiers</a:t>
            </a:r>
            <a:endParaRPr lang="en-US" altLang="zh-CN" sz="2800">
              <a:ea typeface="MS PGothic" pitchFamily="34" charset="-128"/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r>
              <a:rPr lang="en-US" altLang="ja-JP">
                <a:ea typeface="MS PGothic" pitchFamily="34" charset="-128"/>
              </a:rPr>
              <a:t>Weighted Voting </a:t>
            </a:r>
          </a:p>
          <a:p>
            <a:pPr lvl="1"/>
            <a:r>
              <a:rPr lang="en-US" altLang="ja-JP">
                <a:ea typeface="MS PGothic" pitchFamily="34" charset="-128"/>
              </a:rPr>
              <a:t>Construct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strong classifier</a:t>
            </a:r>
            <a:r>
              <a:rPr lang="en-US" altLang="ja-JP">
                <a:ea typeface="MS PGothic" pitchFamily="34" charset="-128"/>
              </a:rPr>
              <a:t> by </a:t>
            </a: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weighted voting of the weak classifiers</a:t>
            </a:r>
          </a:p>
          <a:p>
            <a:r>
              <a:rPr lang="en-US" altLang="ja-JP">
                <a:ea typeface="MS PGothic" pitchFamily="34" charset="-128"/>
              </a:rPr>
              <a:t>Idea</a:t>
            </a:r>
          </a:p>
          <a:p>
            <a:pPr lvl="1"/>
            <a:r>
              <a:rPr lang="en-US" altLang="ja-JP">
                <a:ea typeface="MS PGothic" pitchFamily="34" charset="-128"/>
              </a:rPr>
              <a:t>Better weak classifier gets a larger weight</a:t>
            </a:r>
          </a:p>
          <a:p>
            <a:pPr lvl="1"/>
            <a:r>
              <a:rPr lang="en-US" altLang="ja-JP">
                <a:ea typeface="MS PGothic" pitchFamily="34" charset="-128"/>
              </a:rPr>
              <a:t>Iteratively add weak classifiers</a:t>
            </a:r>
          </a:p>
          <a:p>
            <a:pPr lvl="2"/>
            <a:r>
              <a:rPr lang="en-US" altLang="ja-JP">
                <a:ea typeface="MS PGothic" pitchFamily="34" charset="-128"/>
              </a:rPr>
              <a:t>Increase accuracy of the combined classifier through minimization of a cost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Boosting:</a:t>
            </a:r>
            <a:br>
              <a:rPr lang="en-US"/>
            </a:br>
            <a:r>
              <a:rPr lang="en-US"/>
              <a:t>High Level Description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C =0; /* counter*/</a:t>
            </a:r>
          </a:p>
          <a:p>
            <a:pPr>
              <a:lnSpc>
                <a:spcPct val="80000"/>
              </a:lnSpc>
            </a:pPr>
            <a:r>
              <a:rPr lang="en-US" sz="1800"/>
              <a:t>M = m; /* number of hypotheses to generate*/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1 Set   same weight   for all the examples  (typically each example has weight = 1);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2 While (C &lt; M) </a:t>
            </a:r>
          </a:p>
          <a:p>
            <a:pPr>
              <a:lnSpc>
                <a:spcPct val="80000"/>
              </a:lnSpc>
            </a:pPr>
            <a:r>
              <a:rPr lang="en-US" sz="1800"/>
              <a:t>	2.1 Increase counter C by 1.</a:t>
            </a:r>
          </a:p>
          <a:p>
            <a:pPr>
              <a:lnSpc>
                <a:spcPct val="80000"/>
              </a:lnSpc>
            </a:pPr>
            <a:r>
              <a:rPr lang="en-US" sz="1800"/>
              <a:t>	2.2 G</a:t>
            </a:r>
            <a:r>
              <a:rPr lang="en-US" sz="1800">
                <a:sym typeface="Wingdings" pitchFamily="2" charset="2"/>
              </a:rPr>
              <a:t>enerate hypothesis  h</a:t>
            </a:r>
            <a:r>
              <a:rPr lang="en-US" sz="1800" baseline="-25000">
                <a:sym typeface="Wingdings" pitchFamily="2" charset="2"/>
              </a:rPr>
              <a:t>C</a:t>
            </a:r>
            <a:r>
              <a:rPr lang="en-US" sz="1800">
                <a:sym typeface="Wingdings" pitchFamily="2" charset="2"/>
              </a:rPr>
              <a:t> .</a:t>
            </a:r>
          </a:p>
          <a:p>
            <a:pPr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	2.3 Increase the weight of the misclassified examples in  hypothesis h</a:t>
            </a:r>
            <a:r>
              <a:rPr lang="en-US" sz="1800" baseline="-25000">
                <a:sym typeface="Wingdings" pitchFamily="2" charset="2"/>
              </a:rPr>
              <a:t>C</a:t>
            </a:r>
            <a:r>
              <a:rPr lang="en-US" sz="1800">
                <a:sym typeface="Wingdings" pitchFamily="2" charset="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3 Weighted majority combination of all M hypotheses (weights according to how well it performed on the training set).</a:t>
            </a:r>
          </a:p>
          <a:p>
            <a:pPr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</a:rPr>
              <a:t>Many variants depending on how to set the weights and how to combine the hypotheses. ADABOOST </a:t>
            </a:r>
            <a:r>
              <a:rPr lang="en-US" sz="1800">
                <a:solidFill>
                  <a:srgbClr val="FF0000"/>
                </a:solidFill>
                <a:sym typeface="Wingdings" pitchFamily="2" charset="2"/>
              </a:rPr>
              <a:t> quite popular!!!!</a:t>
            </a:r>
            <a:endParaRPr 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Adaboost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Learner = Hypothesis = Classifier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Weak Learner: &lt; 50% error over any distribution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 number of hypothesis in the ensemble.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the </a:t>
            </a:r>
            <a:r>
              <a:rPr lang="en-US">
                <a:solidFill>
                  <a:srgbClr val="FF0000"/>
                </a:solidFill>
              </a:rPr>
              <a:t>input learning is a Weak Learner</a:t>
            </a:r>
            <a:r>
              <a:rPr lang="en-US"/>
              <a:t>, then </a:t>
            </a:r>
            <a:r>
              <a:rPr lang="en-US">
                <a:solidFill>
                  <a:srgbClr val="FF0000"/>
                </a:solidFill>
              </a:rPr>
              <a:t>ADABOOST will return a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hypothesis that classifies the training data perfectly for a large enough M, </a:t>
            </a:r>
          </a:p>
          <a:p>
            <a:pPr>
              <a:lnSpc>
                <a:spcPct val="90000"/>
              </a:lnSpc>
            </a:pPr>
            <a:r>
              <a:rPr lang="en-US"/>
              <a:t>boosting the accuracy of the original learning algorithm on the training </a:t>
            </a:r>
          </a:p>
          <a:p>
            <a:pPr>
              <a:lnSpc>
                <a:spcPct val="90000"/>
              </a:lnSpc>
            </a:pPr>
            <a:r>
              <a:rPr lang="en-US"/>
              <a:t>data.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Strong Classifier:</a:t>
            </a:r>
            <a:r>
              <a:rPr lang="en-US"/>
              <a:t> thresholded linear combination of weak learner outputs.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772400" cy="4114800"/>
          </a:xfrm>
        </p:spPr>
        <p:txBody>
          <a:bodyPr/>
          <a:lstStyle/>
          <a:p>
            <a:r>
              <a:rPr lang="en-US"/>
              <a:t>Part VI --- LEARNING (chapt. 18, and 20.4, 20.5,and 20.6</a:t>
            </a:r>
          </a:p>
          <a:p>
            <a:r>
              <a:rPr lang="en-US"/>
              <a:t>e.g.</a:t>
            </a:r>
          </a:p>
          <a:p>
            <a:r>
              <a:rPr lang="en-US"/>
              <a:t>--- k-nearest neighbor</a:t>
            </a:r>
          </a:p>
          <a:p>
            <a:r>
              <a:rPr lang="en-US"/>
              <a:t>--- neural network learning</a:t>
            </a:r>
          </a:p>
          <a:p>
            <a:r>
              <a:rPr lang="en-US"/>
              <a:t>--- structure of networks</a:t>
            </a:r>
          </a:p>
          <a:p>
            <a:r>
              <a:rPr lang="en-US"/>
              <a:t>--- perceptron ("equations")</a:t>
            </a:r>
          </a:p>
          <a:p>
            <a:r>
              <a:rPr lang="en-US"/>
              <a:t>--- multi-layer networks</a:t>
            </a:r>
          </a:p>
          <a:p>
            <a:r>
              <a:rPr lang="en-US"/>
              <a:t>--- backpropagation (not details of  the derivation)</a:t>
            </a:r>
          </a:p>
          <a:p>
            <a:r>
              <a:rPr lang="en-US"/>
              <a:t>---SVM (not in the final)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65636" name="Text Box 4"/>
          <p:cNvSpPr txBox="1">
            <a:spLocks noChangeArrowheads="1"/>
          </p:cNvSpPr>
          <p:nvPr/>
        </p:nvSpPr>
        <p:spPr bwMode="auto">
          <a:xfrm>
            <a:off x="3886200" y="3048000"/>
            <a:ext cx="16652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The End </a:t>
            </a:r>
            <a:r>
              <a:rPr lang="en-US">
                <a:sym typeface="Wingdings" pitchFamily="2" charset="2"/>
              </a:rPr>
              <a:t>!</a:t>
            </a:r>
          </a:p>
          <a:p>
            <a:pPr algn="ctr"/>
            <a:endParaRPr lang="en-US">
              <a:sym typeface="Wingdings" pitchFamily="2" charset="2"/>
            </a:endParaRPr>
          </a:p>
          <a:p>
            <a:pPr algn="ctr"/>
            <a:r>
              <a:rPr lang="en-US"/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Learning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– learning methods that learn a </a:t>
            </a:r>
            <a:r>
              <a:rPr lang="en-US">
                <a:solidFill>
                  <a:srgbClr val="FF0000"/>
                </a:solidFill>
              </a:rPr>
              <a:t>single hypothesis</a:t>
            </a:r>
            <a:r>
              <a:rPr lang="en-US"/>
              <a:t>, chosen form a hypothesis space that is used  to make predictions.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Ensemble learning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select a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collection (ensemble) of hypotheses</a:t>
            </a:r>
            <a:r>
              <a:rPr lang="en-US">
                <a:sym typeface="Wingdings" pitchFamily="2" charset="2"/>
              </a:rPr>
              <a:t> and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combine their predictions</a:t>
            </a:r>
            <a:r>
              <a:rPr lang="en-US">
                <a:sym typeface="Wingdings" pitchFamily="2" charset="2"/>
              </a:rPr>
              <a:t>. 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Example 1 - generate 100 different decision trees from the same or different  training set and have them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vote on the best classification</a:t>
            </a:r>
            <a:r>
              <a:rPr lang="en-US">
                <a:sym typeface="Wingdings" pitchFamily="2" charset="2"/>
              </a:rPr>
              <a:t> for a new example.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Key motivation:</a:t>
            </a:r>
            <a:r>
              <a:rPr lang="en-US">
                <a:sym typeface="Wingdings" pitchFamily="2" charset="2"/>
              </a:rPr>
              <a:t> reduce the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error rate.</a:t>
            </a:r>
            <a:r>
              <a:rPr lang="en-US">
                <a:sym typeface="Wingdings" pitchFamily="2" charset="2"/>
              </a:rPr>
              <a:t> Hope is that it will  become much more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unlikely that the ensemble of    will misclassify an example.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Ensembles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137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Learn multiple alternative definitions of a concept </a:t>
            </a:r>
            <a:r>
              <a:rPr lang="en-US" sz="1800">
                <a:solidFill>
                  <a:srgbClr val="FF0000"/>
                </a:solidFill>
              </a:rPr>
              <a:t>using different training data</a:t>
            </a:r>
            <a:r>
              <a:rPr lang="en-US" sz="1800"/>
              <a:t> or </a:t>
            </a:r>
            <a:r>
              <a:rPr lang="en-US" sz="1800">
                <a:solidFill>
                  <a:srgbClr val="FF0000"/>
                </a:solidFill>
              </a:rPr>
              <a:t>different learning algorithms.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Combine decisions</a:t>
            </a:r>
            <a:r>
              <a:rPr lang="en-US" sz="1800"/>
              <a:t> of multiple definitions, e.g. using </a:t>
            </a:r>
            <a:r>
              <a:rPr lang="en-US" sz="1800">
                <a:solidFill>
                  <a:srgbClr val="FF0000"/>
                </a:solidFill>
              </a:rPr>
              <a:t>weighted voting</a:t>
            </a:r>
            <a:r>
              <a:rPr lang="en-US" sz="1800"/>
              <a:t>.</a:t>
            </a:r>
          </a:p>
        </p:txBody>
      </p:sp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4371975" y="293846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grpSp>
        <p:nvGrpSpPr>
          <p:cNvPr id="903173" name="Group 5"/>
          <p:cNvGrpSpPr>
            <a:grpSpLocks/>
          </p:cNvGrpSpPr>
          <p:nvPr/>
        </p:nvGrpSpPr>
        <p:grpSpPr bwMode="auto">
          <a:xfrm>
            <a:off x="3498850" y="2705100"/>
            <a:ext cx="1938338" cy="596900"/>
            <a:chOff x="2265" y="2165"/>
            <a:chExt cx="1221" cy="376"/>
          </a:xfrm>
        </p:grpSpPr>
        <p:sp>
          <p:nvSpPr>
            <p:cNvPr id="903174" name="Text Box 6"/>
            <p:cNvSpPr txBox="1">
              <a:spLocks noChangeArrowheads="1"/>
            </p:cNvSpPr>
            <p:nvPr/>
          </p:nvSpPr>
          <p:spPr bwMode="auto">
            <a:xfrm>
              <a:off x="2370" y="2229"/>
              <a:ext cx="10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Training Data</a:t>
              </a:r>
            </a:p>
          </p:txBody>
        </p:sp>
        <p:sp>
          <p:nvSpPr>
            <p:cNvPr id="903175" name="Oval 7"/>
            <p:cNvSpPr>
              <a:spLocks noChangeArrowheads="1"/>
            </p:cNvSpPr>
            <p:nvPr/>
          </p:nvSpPr>
          <p:spPr bwMode="auto">
            <a:xfrm>
              <a:off x="2265" y="2165"/>
              <a:ext cx="1221" cy="3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03176" name="Group 8"/>
          <p:cNvGrpSpPr>
            <a:grpSpLocks/>
          </p:cNvGrpSpPr>
          <p:nvPr/>
        </p:nvGrpSpPr>
        <p:grpSpPr bwMode="auto">
          <a:xfrm>
            <a:off x="1736725" y="3233738"/>
            <a:ext cx="5437188" cy="811212"/>
            <a:chOff x="1094" y="2037"/>
            <a:chExt cx="3425" cy="511"/>
          </a:xfrm>
        </p:grpSpPr>
        <p:grpSp>
          <p:nvGrpSpPr>
            <p:cNvPr id="903177" name="Group 9"/>
            <p:cNvGrpSpPr>
              <a:grpSpLocks/>
            </p:cNvGrpSpPr>
            <p:nvPr/>
          </p:nvGrpSpPr>
          <p:grpSpPr bwMode="auto">
            <a:xfrm>
              <a:off x="1094" y="2219"/>
              <a:ext cx="660" cy="329"/>
              <a:chOff x="1140" y="2654"/>
              <a:chExt cx="660" cy="329"/>
            </a:xfrm>
          </p:grpSpPr>
          <p:sp>
            <p:nvSpPr>
              <p:cNvPr id="903178" name="Text Box 10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4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Data1</a:t>
                </a:r>
              </a:p>
            </p:txBody>
          </p:sp>
          <p:sp>
            <p:nvSpPr>
              <p:cNvPr id="903179" name="Oval 11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3180" name="Group 12"/>
            <p:cNvGrpSpPr>
              <a:grpSpLocks/>
            </p:cNvGrpSpPr>
            <p:nvPr/>
          </p:nvGrpSpPr>
          <p:grpSpPr bwMode="auto">
            <a:xfrm>
              <a:off x="3859" y="2219"/>
              <a:ext cx="660" cy="329"/>
              <a:chOff x="1140" y="2654"/>
              <a:chExt cx="660" cy="329"/>
            </a:xfrm>
          </p:grpSpPr>
          <p:sp>
            <p:nvSpPr>
              <p:cNvPr id="903181" name="Text Box 13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58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 m</a:t>
                </a:r>
              </a:p>
            </p:txBody>
          </p:sp>
          <p:sp>
            <p:nvSpPr>
              <p:cNvPr id="903182" name="Oval 14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3183" name="Group 15"/>
            <p:cNvGrpSpPr>
              <a:grpSpLocks/>
            </p:cNvGrpSpPr>
            <p:nvPr/>
          </p:nvGrpSpPr>
          <p:grpSpPr bwMode="auto">
            <a:xfrm>
              <a:off x="1973" y="2219"/>
              <a:ext cx="660" cy="329"/>
              <a:chOff x="1140" y="2654"/>
              <a:chExt cx="660" cy="329"/>
            </a:xfrm>
          </p:grpSpPr>
          <p:sp>
            <p:nvSpPr>
              <p:cNvPr id="903184" name="Text Box 16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4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Data2</a:t>
                </a:r>
              </a:p>
            </p:txBody>
          </p:sp>
          <p:sp>
            <p:nvSpPr>
              <p:cNvPr id="903185" name="Oval 17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3186" name="Text Box 18"/>
            <p:cNvSpPr txBox="1">
              <a:spLocks noChangeArrowheads="1"/>
            </p:cNvSpPr>
            <p:nvPr/>
          </p:nvSpPr>
          <p:spPr bwMode="auto">
            <a:xfrm>
              <a:off x="2692" y="2115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  <p:cxnSp>
          <p:nvCxnSpPr>
            <p:cNvPr id="903187" name="AutoShape 19"/>
            <p:cNvCxnSpPr>
              <a:cxnSpLocks noChangeShapeType="1"/>
              <a:stCxn id="903175" idx="3"/>
              <a:endCxn id="903179" idx="7"/>
            </p:cNvCxnSpPr>
            <p:nvPr/>
          </p:nvCxnSpPr>
          <p:spPr bwMode="auto">
            <a:xfrm flipH="1">
              <a:off x="1657" y="2037"/>
              <a:ext cx="726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88" name="AutoShape 20"/>
            <p:cNvCxnSpPr>
              <a:cxnSpLocks noChangeShapeType="1"/>
              <a:stCxn id="903175" idx="4"/>
              <a:endCxn id="903185" idx="7"/>
            </p:cNvCxnSpPr>
            <p:nvPr/>
          </p:nvCxnSpPr>
          <p:spPr bwMode="auto">
            <a:xfrm flipH="1">
              <a:off x="2536" y="2092"/>
              <a:ext cx="279" cy="1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89" name="AutoShape 21"/>
            <p:cNvCxnSpPr>
              <a:cxnSpLocks noChangeShapeType="1"/>
              <a:stCxn id="903175" idx="5"/>
              <a:endCxn id="903182" idx="1"/>
            </p:cNvCxnSpPr>
            <p:nvPr/>
          </p:nvCxnSpPr>
          <p:spPr bwMode="auto">
            <a:xfrm>
              <a:off x="3246" y="2037"/>
              <a:ext cx="710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03190" name="Group 22"/>
          <p:cNvGrpSpPr>
            <a:grpSpLocks/>
          </p:cNvGrpSpPr>
          <p:nvPr/>
        </p:nvGrpSpPr>
        <p:grpSpPr bwMode="auto">
          <a:xfrm>
            <a:off x="1701800" y="4064000"/>
            <a:ext cx="5586413" cy="831850"/>
            <a:chOff x="1072" y="2560"/>
            <a:chExt cx="3519" cy="524"/>
          </a:xfrm>
        </p:grpSpPr>
        <p:sp>
          <p:nvSpPr>
            <p:cNvPr id="903191" name="Text Box 23"/>
            <p:cNvSpPr txBox="1">
              <a:spLocks noChangeArrowheads="1"/>
            </p:cNvSpPr>
            <p:nvPr/>
          </p:nvSpPr>
          <p:spPr bwMode="auto">
            <a:xfrm>
              <a:off x="1072" y="2805"/>
              <a:ext cx="715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Learner1</a:t>
              </a:r>
            </a:p>
          </p:txBody>
        </p:sp>
        <p:sp>
          <p:nvSpPr>
            <p:cNvPr id="903192" name="Text Box 24"/>
            <p:cNvSpPr txBox="1">
              <a:spLocks noChangeArrowheads="1"/>
            </p:cNvSpPr>
            <p:nvPr/>
          </p:nvSpPr>
          <p:spPr bwMode="auto">
            <a:xfrm>
              <a:off x="1952" y="2793"/>
              <a:ext cx="715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Learner2</a:t>
              </a:r>
            </a:p>
          </p:txBody>
        </p:sp>
        <p:sp>
          <p:nvSpPr>
            <p:cNvPr id="903193" name="Text Box 25"/>
            <p:cNvSpPr txBox="1">
              <a:spLocks noChangeArrowheads="1"/>
            </p:cNvSpPr>
            <p:nvPr/>
          </p:nvSpPr>
          <p:spPr bwMode="auto">
            <a:xfrm>
              <a:off x="3792" y="2774"/>
              <a:ext cx="799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 m</a:t>
              </a:r>
            </a:p>
          </p:txBody>
        </p:sp>
        <p:cxnSp>
          <p:nvCxnSpPr>
            <p:cNvPr id="903194" name="AutoShape 26"/>
            <p:cNvCxnSpPr>
              <a:cxnSpLocks noChangeShapeType="1"/>
              <a:stCxn id="903179" idx="4"/>
              <a:endCxn id="903191" idx="0"/>
            </p:cNvCxnSpPr>
            <p:nvPr/>
          </p:nvCxnSpPr>
          <p:spPr bwMode="auto">
            <a:xfrm>
              <a:off x="1424" y="2560"/>
              <a:ext cx="6" cy="2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95" name="AutoShape 27"/>
            <p:cNvCxnSpPr>
              <a:cxnSpLocks noChangeShapeType="1"/>
              <a:stCxn id="903185" idx="4"/>
              <a:endCxn id="903192" idx="0"/>
            </p:cNvCxnSpPr>
            <p:nvPr/>
          </p:nvCxnSpPr>
          <p:spPr bwMode="auto">
            <a:xfrm>
              <a:off x="2303" y="2560"/>
              <a:ext cx="7" cy="2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96" name="AutoShape 28"/>
            <p:cNvCxnSpPr>
              <a:cxnSpLocks noChangeShapeType="1"/>
              <a:stCxn id="903182" idx="4"/>
              <a:endCxn id="903193" idx="0"/>
            </p:cNvCxnSpPr>
            <p:nvPr/>
          </p:nvCxnSpPr>
          <p:spPr bwMode="auto">
            <a:xfrm>
              <a:off x="4189" y="2560"/>
              <a:ext cx="3" cy="2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03197" name="Text Box 29"/>
            <p:cNvSpPr txBox="1">
              <a:spLocks noChangeArrowheads="1"/>
            </p:cNvSpPr>
            <p:nvPr/>
          </p:nvSpPr>
          <p:spPr bwMode="auto">
            <a:xfrm>
              <a:off x="2657" y="2719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</p:grpSp>
      <p:grpSp>
        <p:nvGrpSpPr>
          <p:cNvPr id="903198" name="Group 30"/>
          <p:cNvGrpSpPr>
            <a:grpSpLocks/>
          </p:cNvGrpSpPr>
          <p:nvPr/>
        </p:nvGrpSpPr>
        <p:grpSpPr bwMode="auto">
          <a:xfrm>
            <a:off x="1754188" y="4857750"/>
            <a:ext cx="5554662" cy="839788"/>
            <a:chOff x="1105" y="3060"/>
            <a:chExt cx="3499" cy="529"/>
          </a:xfrm>
        </p:grpSpPr>
        <p:grpSp>
          <p:nvGrpSpPr>
            <p:cNvPr id="903199" name="Group 31"/>
            <p:cNvGrpSpPr>
              <a:grpSpLocks/>
            </p:cNvGrpSpPr>
            <p:nvPr/>
          </p:nvGrpSpPr>
          <p:grpSpPr bwMode="auto">
            <a:xfrm>
              <a:off x="1105" y="3260"/>
              <a:ext cx="660" cy="329"/>
              <a:chOff x="1105" y="3383"/>
              <a:chExt cx="660" cy="329"/>
            </a:xfrm>
          </p:grpSpPr>
          <p:sp>
            <p:nvSpPr>
              <p:cNvPr id="903200" name="Text Box 32"/>
              <p:cNvSpPr txBox="1">
                <a:spLocks noChangeArrowheads="1"/>
              </p:cNvSpPr>
              <p:nvPr/>
            </p:nvSpPr>
            <p:spPr bwMode="auto">
              <a:xfrm>
                <a:off x="1144" y="3403"/>
                <a:ext cx="61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Model1</a:t>
                </a:r>
              </a:p>
            </p:txBody>
          </p:sp>
          <p:sp>
            <p:nvSpPr>
              <p:cNvPr id="903201" name="Oval 33"/>
              <p:cNvSpPr>
                <a:spLocks noChangeArrowheads="1"/>
              </p:cNvSpPr>
              <p:nvPr/>
            </p:nvSpPr>
            <p:spPr bwMode="auto">
              <a:xfrm>
                <a:off x="110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3202" name="Group 34"/>
            <p:cNvGrpSpPr>
              <a:grpSpLocks/>
            </p:cNvGrpSpPr>
            <p:nvPr/>
          </p:nvGrpSpPr>
          <p:grpSpPr bwMode="auto">
            <a:xfrm>
              <a:off x="1977" y="3260"/>
              <a:ext cx="660" cy="329"/>
              <a:chOff x="1977" y="3383"/>
              <a:chExt cx="660" cy="329"/>
            </a:xfrm>
          </p:grpSpPr>
          <p:sp>
            <p:nvSpPr>
              <p:cNvPr id="903203" name="Text Box 35"/>
              <p:cNvSpPr txBox="1">
                <a:spLocks noChangeArrowheads="1"/>
              </p:cNvSpPr>
              <p:nvPr/>
            </p:nvSpPr>
            <p:spPr bwMode="auto">
              <a:xfrm>
                <a:off x="2016" y="3403"/>
                <a:ext cx="61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Model2</a:t>
                </a:r>
              </a:p>
            </p:txBody>
          </p:sp>
          <p:sp>
            <p:nvSpPr>
              <p:cNvPr id="903204" name="Oval 36"/>
              <p:cNvSpPr>
                <a:spLocks noChangeArrowheads="1"/>
              </p:cNvSpPr>
              <p:nvPr/>
            </p:nvSpPr>
            <p:spPr bwMode="auto">
              <a:xfrm>
                <a:off x="1977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3205" name="Group 37"/>
            <p:cNvGrpSpPr>
              <a:grpSpLocks/>
            </p:cNvGrpSpPr>
            <p:nvPr/>
          </p:nvGrpSpPr>
          <p:grpSpPr bwMode="auto">
            <a:xfrm>
              <a:off x="3855" y="3260"/>
              <a:ext cx="749" cy="329"/>
              <a:chOff x="3855" y="3383"/>
              <a:chExt cx="660" cy="329"/>
            </a:xfrm>
          </p:grpSpPr>
          <p:sp>
            <p:nvSpPr>
              <p:cNvPr id="903206" name="Text Box 38"/>
              <p:cNvSpPr txBox="1">
                <a:spLocks noChangeArrowheads="1"/>
              </p:cNvSpPr>
              <p:nvPr/>
            </p:nvSpPr>
            <p:spPr bwMode="auto">
              <a:xfrm>
                <a:off x="3894" y="3403"/>
                <a:ext cx="61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 m</a:t>
                </a:r>
              </a:p>
            </p:txBody>
          </p:sp>
          <p:sp>
            <p:nvSpPr>
              <p:cNvPr id="903207" name="Oval 39"/>
              <p:cNvSpPr>
                <a:spLocks noChangeArrowheads="1"/>
              </p:cNvSpPr>
              <p:nvPr/>
            </p:nvSpPr>
            <p:spPr bwMode="auto">
              <a:xfrm>
                <a:off x="385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903208" name="AutoShape 40"/>
            <p:cNvCxnSpPr>
              <a:cxnSpLocks noChangeShapeType="1"/>
              <a:stCxn id="903191" idx="2"/>
              <a:endCxn id="903201" idx="0"/>
            </p:cNvCxnSpPr>
            <p:nvPr/>
          </p:nvCxnSpPr>
          <p:spPr bwMode="auto">
            <a:xfrm>
              <a:off x="1430" y="3091"/>
              <a:ext cx="5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09" name="AutoShape 41"/>
            <p:cNvCxnSpPr>
              <a:cxnSpLocks noChangeShapeType="1"/>
              <a:stCxn id="903192" idx="2"/>
              <a:endCxn id="903204" idx="0"/>
            </p:cNvCxnSpPr>
            <p:nvPr/>
          </p:nvCxnSpPr>
          <p:spPr bwMode="auto">
            <a:xfrm flipH="1">
              <a:off x="2307" y="3079"/>
              <a:ext cx="3" cy="1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0" name="AutoShape 42"/>
            <p:cNvCxnSpPr>
              <a:cxnSpLocks noChangeShapeType="1"/>
              <a:stCxn id="903193" idx="2"/>
              <a:endCxn id="903207" idx="0"/>
            </p:cNvCxnSpPr>
            <p:nvPr/>
          </p:nvCxnSpPr>
          <p:spPr bwMode="auto">
            <a:xfrm>
              <a:off x="4192" y="3060"/>
              <a:ext cx="38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03211" name="Text Box 43"/>
            <p:cNvSpPr txBox="1">
              <a:spLocks noChangeArrowheads="1"/>
            </p:cNvSpPr>
            <p:nvPr/>
          </p:nvSpPr>
          <p:spPr bwMode="auto">
            <a:xfrm>
              <a:off x="2660" y="3169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</p:grpSp>
      <p:grpSp>
        <p:nvGrpSpPr>
          <p:cNvPr id="903212" name="Group 44"/>
          <p:cNvGrpSpPr>
            <a:grpSpLocks/>
          </p:cNvGrpSpPr>
          <p:nvPr/>
        </p:nvGrpSpPr>
        <p:grpSpPr bwMode="auto">
          <a:xfrm>
            <a:off x="2278063" y="5716588"/>
            <a:ext cx="4437062" cy="731837"/>
            <a:chOff x="1435" y="3601"/>
            <a:chExt cx="2795" cy="461"/>
          </a:xfrm>
        </p:grpSpPr>
        <p:sp>
          <p:nvSpPr>
            <p:cNvPr id="903213" name="Text Box 45"/>
            <p:cNvSpPr txBox="1">
              <a:spLocks noChangeArrowheads="1"/>
            </p:cNvSpPr>
            <p:nvPr/>
          </p:nvSpPr>
          <p:spPr bwMode="auto">
            <a:xfrm>
              <a:off x="2016" y="3788"/>
              <a:ext cx="1234" cy="274"/>
            </a:xfrm>
            <a:prstGeom prst="rect">
              <a:avLst/>
            </a:prstGeom>
            <a:noFill/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Model Combiner</a:t>
              </a:r>
            </a:p>
          </p:txBody>
        </p:sp>
        <p:cxnSp>
          <p:nvCxnSpPr>
            <p:cNvPr id="903214" name="AutoShape 46"/>
            <p:cNvCxnSpPr>
              <a:cxnSpLocks noChangeShapeType="1"/>
              <a:stCxn id="903201" idx="4"/>
              <a:endCxn id="903213" idx="0"/>
            </p:cNvCxnSpPr>
            <p:nvPr/>
          </p:nvCxnSpPr>
          <p:spPr bwMode="auto">
            <a:xfrm>
              <a:off x="1435" y="3601"/>
              <a:ext cx="1198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5" name="AutoShape 47"/>
            <p:cNvCxnSpPr>
              <a:cxnSpLocks noChangeShapeType="1"/>
              <a:stCxn id="903204" idx="4"/>
              <a:endCxn id="903213" idx="0"/>
            </p:cNvCxnSpPr>
            <p:nvPr/>
          </p:nvCxnSpPr>
          <p:spPr bwMode="auto">
            <a:xfrm>
              <a:off x="2307" y="3601"/>
              <a:ext cx="326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6" name="AutoShape 48"/>
            <p:cNvCxnSpPr>
              <a:cxnSpLocks noChangeShapeType="1"/>
              <a:stCxn id="903207" idx="4"/>
              <a:endCxn id="903213" idx="0"/>
            </p:cNvCxnSpPr>
            <p:nvPr/>
          </p:nvCxnSpPr>
          <p:spPr bwMode="auto">
            <a:xfrm flipH="1">
              <a:off x="2633" y="3601"/>
              <a:ext cx="1597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03217" name="Group 49"/>
          <p:cNvGrpSpPr>
            <a:grpSpLocks/>
          </p:cNvGrpSpPr>
          <p:nvPr/>
        </p:nvGrpSpPr>
        <p:grpSpPr bwMode="auto">
          <a:xfrm>
            <a:off x="5178425" y="5962650"/>
            <a:ext cx="2814638" cy="522288"/>
            <a:chOff x="3262" y="3756"/>
            <a:chExt cx="1773" cy="329"/>
          </a:xfrm>
        </p:grpSpPr>
        <p:grpSp>
          <p:nvGrpSpPr>
            <p:cNvPr id="903218" name="Group 50"/>
            <p:cNvGrpSpPr>
              <a:grpSpLocks/>
            </p:cNvGrpSpPr>
            <p:nvPr/>
          </p:nvGrpSpPr>
          <p:grpSpPr bwMode="auto">
            <a:xfrm>
              <a:off x="3830" y="3756"/>
              <a:ext cx="1205" cy="329"/>
              <a:chOff x="3855" y="3383"/>
              <a:chExt cx="660" cy="329"/>
            </a:xfrm>
          </p:grpSpPr>
          <p:sp>
            <p:nvSpPr>
              <p:cNvPr id="903219" name="Text Box 51"/>
              <p:cNvSpPr txBox="1">
                <a:spLocks noChangeArrowheads="1"/>
              </p:cNvSpPr>
              <p:nvPr/>
            </p:nvSpPr>
            <p:spPr bwMode="auto">
              <a:xfrm>
                <a:off x="3894" y="3403"/>
                <a:ext cx="52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sz="2000"/>
                  <a:t> Final Model</a:t>
                </a:r>
              </a:p>
            </p:txBody>
          </p:sp>
          <p:sp>
            <p:nvSpPr>
              <p:cNvPr id="903220" name="Oval 52"/>
              <p:cNvSpPr>
                <a:spLocks noChangeArrowheads="1"/>
              </p:cNvSpPr>
              <p:nvPr/>
            </p:nvSpPr>
            <p:spPr bwMode="auto">
              <a:xfrm>
                <a:off x="385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903221" name="AutoShape 53"/>
            <p:cNvCxnSpPr>
              <a:cxnSpLocks noChangeShapeType="1"/>
              <a:stCxn id="903213" idx="3"/>
              <a:endCxn id="903220" idx="2"/>
            </p:cNvCxnSpPr>
            <p:nvPr/>
          </p:nvCxnSpPr>
          <p:spPr bwMode="auto">
            <a:xfrm flipV="1">
              <a:off x="3262" y="3921"/>
              <a:ext cx="556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03222" name="Text Box 54"/>
          <p:cNvSpPr txBox="1">
            <a:spLocks noChangeArrowheads="1"/>
          </p:cNvSpPr>
          <p:nvPr/>
        </p:nvSpPr>
        <p:spPr bwMode="auto">
          <a:xfrm>
            <a:off x="228600" y="6450013"/>
            <a:ext cx="234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Source: Ray Mooney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of Ensembles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“No Free Lunch” Theorem</a:t>
            </a:r>
          </a:p>
          <a:p>
            <a:pPr lvl="1">
              <a:lnSpc>
                <a:spcPct val="90000"/>
              </a:lnSpc>
            </a:pPr>
            <a:r>
              <a:rPr lang="en-US"/>
              <a:t>No single algorithm wins all the time!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combing multiple </a:t>
            </a:r>
            <a:r>
              <a:rPr lang="en-US">
                <a:solidFill>
                  <a:srgbClr val="FF0000"/>
                </a:solidFill>
              </a:rPr>
              <a:t>independent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diverse decisions</a:t>
            </a:r>
            <a:r>
              <a:rPr lang="en-US"/>
              <a:t> each of which is </a:t>
            </a:r>
            <a:r>
              <a:rPr lang="en-US">
                <a:solidFill>
                  <a:srgbClr val="FF0000"/>
                </a:solidFill>
              </a:rPr>
              <a:t>at least more accurate than random guessing</a:t>
            </a:r>
            <a:r>
              <a:rPr lang="en-US"/>
              <a:t>, random errors cancel each other out, </a:t>
            </a:r>
            <a:r>
              <a:rPr lang="en-US">
                <a:solidFill>
                  <a:srgbClr val="FF0000"/>
                </a:solidFill>
              </a:rPr>
              <a:t>correct decisions are reinforced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Examples: Human ensembles are demonstrably better</a:t>
            </a:r>
          </a:p>
          <a:p>
            <a:pPr lvl="1">
              <a:lnSpc>
                <a:spcPct val="90000"/>
              </a:lnSpc>
            </a:pPr>
            <a:r>
              <a:rPr lang="en-US"/>
              <a:t>How many jelly beans in the jar?: Individual estimates vs. group average.</a:t>
            </a:r>
          </a:p>
          <a:p>
            <a:pPr lvl="1">
              <a:lnSpc>
                <a:spcPct val="90000"/>
              </a:lnSpc>
            </a:pPr>
            <a:r>
              <a:rPr lang="en-US"/>
              <a:t>Who Wants to be a Millionaire: Audience vote.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228600" y="6450013"/>
            <a:ext cx="234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Source: Ray Mooney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Example: Weather Forecast</a:t>
            </a:r>
          </a:p>
        </p:txBody>
      </p:sp>
      <p:graphicFrame>
        <p:nvGraphicFramePr>
          <p:cNvPr id="907267" name="Group 3"/>
          <p:cNvGraphicFramePr>
            <a:graphicFrameLocks noGrp="1"/>
          </p:cNvGraphicFramePr>
          <p:nvPr/>
        </p:nvGraphicFramePr>
        <p:xfrm>
          <a:off x="381000" y="1752600"/>
          <a:ext cx="8458200" cy="4572002"/>
        </p:xfrm>
        <a:graphic>
          <a:graphicData uri="http://schemas.openxmlformats.org/drawingml/2006/table">
            <a:tbl>
              <a:tblPr/>
              <a:tblGrid>
                <a:gridCol w="1598613"/>
                <a:gridCol w="979487"/>
                <a:gridCol w="979488"/>
                <a:gridCol w="981075"/>
                <a:gridCol w="979487"/>
                <a:gridCol w="979488"/>
                <a:gridCol w="981075"/>
                <a:gridCol w="979487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Reality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Combine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7341" name="Object 77"/>
          <p:cNvGraphicFramePr>
            <a:graphicFrameLocks noChangeAspect="1"/>
          </p:cNvGraphicFramePr>
          <p:nvPr/>
        </p:nvGraphicFramePr>
        <p:xfrm>
          <a:off x="2022475" y="1776413"/>
          <a:ext cx="838200" cy="698500"/>
        </p:xfrm>
        <a:graphic>
          <a:graphicData uri="http://schemas.openxmlformats.org/presentationml/2006/ole">
            <p:oleObj spid="_x0000_s907341" name="Photo Editor Photo" r:id="rId4" imgW="1486107" imgH="1238423" progId="MSPhotoEd.3">
              <p:embed/>
            </p:oleObj>
          </a:graphicData>
        </a:graphic>
      </p:graphicFrame>
      <p:graphicFrame>
        <p:nvGraphicFramePr>
          <p:cNvPr id="907342" name="Object 78"/>
          <p:cNvGraphicFramePr>
            <a:graphicFrameLocks noChangeAspect="1"/>
          </p:cNvGraphicFramePr>
          <p:nvPr/>
        </p:nvGraphicFramePr>
        <p:xfrm>
          <a:off x="4964113" y="1787525"/>
          <a:ext cx="838200" cy="698500"/>
        </p:xfrm>
        <a:graphic>
          <a:graphicData uri="http://schemas.openxmlformats.org/presentationml/2006/ole">
            <p:oleObj spid="_x0000_s907342" name="Photo Editor Photo" r:id="rId5" imgW="1486107" imgH="1238423" progId="MSPhotoEd.3">
              <p:embed/>
            </p:oleObj>
          </a:graphicData>
        </a:graphic>
      </p:graphicFrame>
      <p:graphicFrame>
        <p:nvGraphicFramePr>
          <p:cNvPr id="907343" name="Object 79"/>
          <p:cNvGraphicFramePr>
            <a:graphicFrameLocks noChangeAspect="1"/>
          </p:cNvGraphicFramePr>
          <p:nvPr/>
        </p:nvGraphicFramePr>
        <p:xfrm>
          <a:off x="5919788" y="1793875"/>
          <a:ext cx="838200" cy="698500"/>
        </p:xfrm>
        <a:graphic>
          <a:graphicData uri="http://schemas.openxmlformats.org/presentationml/2006/ole">
            <p:oleObj spid="_x0000_s907343" name="Photo Editor Photo" r:id="rId6" imgW="1486107" imgH="1238423" progId="MSPhotoEd.3">
              <p:embed/>
            </p:oleObj>
          </a:graphicData>
        </a:graphic>
      </p:graphicFrame>
      <p:graphicFrame>
        <p:nvGraphicFramePr>
          <p:cNvPr id="907344" name="Object 80"/>
          <p:cNvGraphicFramePr>
            <a:graphicFrameLocks noChangeAspect="1"/>
          </p:cNvGraphicFramePr>
          <p:nvPr/>
        </p:nvGraphicFramePr>
        <p:xfrm>
          <a:off x="4167188" y="1835150"/>
          <a:ext cx="533400" cy="533400"/>
        </p:xfrm>
        <a:graphic>
          <a:graphicData uri="http://schemas.openxmlformats.org/presentationml/2006/ole">
            <p:oleObj spid="_x0000_s907344" name="Photo Editor Photo" r:id="rId7" imgW="980952" imgH="980952" progId="MSPhotoEd.3">
              <p:embed/>
            </p:oleObj>
          </a:graphicData>
        </a:graphic>
      </p:graphicFrame>
      <p:graphicFrame>
        <p:nvGraphicFramePr>
          <p:cNvPr id="907345" name="Object 81"/>
          <p:cNvGraphicFramePr>
            <a:graphicFrameLocks noChangeAspect="1"/>
          </p:cNvGraphicFramePr>
          <p:nvPr/>
        </p:nvGraphicFramePr>
        <p:xfrm>
          <a:off x="3206750" y="1839913"/>
          <a:ext cx="533400" cy="533400"/>
        </p:xfrm>
        <a:graphic>
          <a:graphicData uri="http://schemas.openxmlformats.org/presentationml/2006/ole">
            <p:oleObj spid="_x0000_s907345" name="Photo Editor Photo" r:id="rId8" imgW="980952" imgH="980952" progId="MSPhotoEd.3">
              <p:embed/>
            </p:oleObj>
          </a:graphicData>
        </a:graphic>
      </p:graphicFrame>
      <p:graphicFrame>
        <p:nvGraphicFramePr>
          <p:cNvPr id="907346" name="Object 82"/>
          <p:cNvGraphicFramePr>
            <a:graphicFrameLocks noChangeAspect="1"/>
          </p:cNvGraphicFramePr>
          <p:nvPr/>
        </p:nvGraphicFramePr>
        <p:xfrm>
          <a:off x="7073900" y="1804988"/>
          <a:ext cx="533400" cy="533400"/>
        </p:xfrm>
        <a:graphic>
          <a:graphicData uri="http://schemas.openxmlformats.org/presentationml/2006/ole">
            <p:oleObj spid="_x0000_s907346" name="Photo Editor Photo" r:id="rId9" imgW="980952" imgH="980952" progId="MSPhotoEd.3">
              <p:embed/>
            </p:oleObj>
          </a:graphicData>
        </a:graphic>
      </p:graphicFrame>
      <p:graphicFrame>
        <p:nvGraphicFramePr>
          <p:cNvPr id="907347" name="Object 83"/>
          <p:cNvGraphicFramePr>
            <a:graphicFrameLocks noChangeAspect="1"/>
          </p:cNvGraphicFramePr>
          <p:nvPr/>
        </p:nvGraphicFramePr>
        <p:xfrm>
          <a:off x="8062913" y="1822450"/>
          <a:ext cx="533400" cy="533400"/>
        </p:xfrm>
        <a:graphic>
          <a:graphicData uri="http://schemas.openxmlformats.org/presentationml/2006/ole">
            <p:oleObj spid="_x0000_s907347" name="Photo Editor Photo" r:id="rId10" imgW="980952" imgH="980952" progId="MSPhotoEd.3">
              <p:embed/>
            </p:oleObj>
          </a:graphicData>
        </a:graphic>
      </p:graphicFrame>
      <p:graphicFrame>
        <p:nvGraphicFramePr>
          <p:cNvPr id="907348" name="Object 84"/>
          <p:cNvGraphicFramePr>
            <a:graphicFrameLocks noChangeAspect="1"/>
          </p:cNvGraphicFramePr>
          <p:nvPr/>
        </p:nvGraphicFramePr>
        <p:xfrm>
          <a:off x="2057400" y="5702300"/>
          <a:ext cx="838200" cy="698500"/>
        </p:xfrm>
        <a:graphic>
          <a:graphicData uri="http://schemas.openxmlformats.org/presentationml/2006/ole">
            <p:oleObj spid="_x0000_s907348" name="Photo Editor Photo" r:id="rId11" imgW="1486107" imgH="1238423" progId="MSPhotoEd.3">
              <p:embed/>
            </p:oleObj>
          </a:graphicData>
        </a:graphic>
      </p:graphicFrame>
      <p:graphicFrame>
        <p:nvGraphicFramePr>
          <p:cNvPr id="907349" name="Object 85"/>
          <p:cNvGraphicFramePr>
            <a:graphicFrameLocks noChangeAspect="1"/>
          </p:cNvGraphicFramePr>
          <p:nvPr/>
        </p:nvGraphicFramePr>
        <p:xfrm>
          <a:off x="3200400" y="5715000"/>
          <a:ext cx="533400" cy="533400"/>
        </p:xfrm>
        <a:graphic>
          <a:graphicData uri="http://schemas.openxmlformats.org/presentationml/2006/ole">
            <p:oleObj spid="_x0000_s907349" name="Photo Editor Photo" r:id="rId12" imgW="980952" imgH="980952" progId="MSPhotoEd.3">
              <p:embed/>
            </p:oleObj>
          </a:graphicData>
        </a:graphic>
      </p:graphicFrame>
      <p:graphicFrame>
        <p:nvGraphicFramePr>
          <p:cNvPr id="907350" name="Object 86"/>
          <p:cNvGraphicFramePr>
            <a:graphicFrameLocks noChangeAspect="1"/>
          </p:cNvGraphicFramePr>
          <p:nvPr/>
        </p:nvGraphicFramePr>
        <p:xfrm>
          <a:off x="4191000" y="5715000"/>
          <a:ext cx="533400" cy="533400"/>
        </p:xfrm>
        <a:graphic>
          <a:graphicData uri="http://schemas.openxmlformats.org/presentationml/2006/ole">
            <p:oleObj spid="_x0000_s907350" name="Photo Editor Photo" r:id="rId13" imgW="980952" imgH="980952" progId="MSPhotoEd.3">
              <p:embed/>
            </p:oleObj>
          </a:graphicData>
        </a:graphic>
      </p:graphicFrame>
      <p:graphicFrame>
        <p:nvGraphicFramePr>
          <p:cNvPr id="907351" name="Object 87"/>
          <p:cNvGraphicFramePr>
            <a:graphicFrameLocks noChangeAspect="1"/>
          </p:cNvGraphicFramePr>
          <p:nvPr/>
        </p:nvGraphicFramePr>
        <p:xfrm>
          <a:off x="5029200" y="5715000"/>
          <a:ext cx="838200" cy="698500"/>
        </p:xfrm>
        <a:graphic>
          <a:graphicData uri="http://schemas.openxmlformats.org/presentationml/2006/ole">
            <p:oleObj spid="_x0000_s907351" name="Photo Editor Photo" r:id="rId14" imgW="1486107" imgH="1238423" progId="MSPhotoEd.3">
              <p:embed/>
            </p:oleObj>
          </a:graphicData>
        </a:graphic>
      </p:graphicFrame>
      <p:graphicFrame>
        <p:nvGraphicFramePr>
          <p:cNvPr id="907352" name="Object 88"/>
          <p:cNvGraphicFramePr>
            <a:graphicFrameLocks noChangeAspect="1"/>
          </p:cNvGraphicFramePr>
          <p:nvPr/>
        </p:nvGraphicFramePr>
        <p:xfrm>
          <a:off x="6019800" y="5715000"/>
          <a:ext cx="838200" cy="698500"/>
        </p:xfrm>
        <a:graphic>
          <a:graphicData uri="http://schemas.openxmlformats.org/presentationml/2006/ole">
            <p:oleObj spid="_x0000_s907352" name="Photo Editor Photo" r:id="rId15" imgW="1486107" imgH="1238423" progId="MSPhotoEd.3">
              <p:embed/>
            </p:oleObj>
          </a:graphicData>
        </a:graphic>
      </p:graphicFrame>
      <p:graphicFrame>
        <p:nvGraphicFramePr>
          <p:cNvPr id="907353" name="Object 89"/>
          <p:cNvGraphicFramePr>
            <a:graphicFrameLocks noChangeAspect="1"/>
          </p:cNvGraphicFramePr>
          <p:nvPr/>
        </p:nvGraphicFramePr>
        <p:xfrm>
          <a:off x="7092950" y="5715000"/>
          <a:ext cx="533400" cy="533400"/>
        </p:xfrm>
        <a:graphic>
          <a:graphicData uri="http://schemas.openxmlformats.org/presentationml/2006/ole">
            <p:oleObj spid="_x0000_s907353" name="Photo Editor Photo" r:id="rId16" imgW="980952" imgH="980952" progId="MSPhotoEd.3">
              <p:embed/>
            </p:oleObj>
          </a:graphicData>
        </a:graphic>
      </p:graphicFrame>
      <p:graphicFrame>
        <p:nvGraphicFramePr>
          <p:cNvPr id="907354" name="Object 90"/>
          <p:cNvGraphicFramePr>
            <a:graphicFrameLocks noChangeAspect="1"/>
          </p:cNvGraphicFramePr>
          <p:nvPr/>
        </p:nvGraphicFramePr>
        <p:xfrm>
          <a:off x="8105775" y="5715000"/>
          <a:ext cx="533400" cy="533400"/>
        </p:xfrm>
        <a:graphic>
          <a:graphicData uri="http://schemas.openxmlformats.org/presentationml/2006/ole">
            <p:oleObj spid="_x0000_s907354" name="Photo Editor Photo" r:id="rId17" imgW="980952" imgH="980952" progId="MSPhotoEd.3">
              <p:embed/>
            </p:oleObj>
          </a:graphicData>
        </a:graphic>
      </p:graphicFrame>
      <p:grpSp>
        <p:nvGrpSpPr>
          <p:cNvPr id="907355" name="Group 91"/>
          <p:cNvGrpSpPr>
            <a:grpSpLocks/>
          </p:cNvGrpSpPr>
          <p:nvPr/>
        </p:nvGrpSpPr>
        <p:grpSpPr bwMode="auto">
          <a:xfrm>
            <a:off x="2057400" y="3709988"/>
            <a:ext cx="6553200" cy="763587"/>
            <a:chOff x="1296" y="2337"/>
            <a:chExt cx="4128" cy="481"/>
          </a:xfrm>
        </p:grpSpPr>
        <p:graphicFrame>
          <p:nvGraphicFramePr>
            <p:cNvPr id="907356" name="Object 92"/>
            <p:cNvGraphicFramePr>
              <a:graphicFrameLocks noChangeAspect="1"/>
            </p:cNvGraphicFramePr>
            <p:nvPr/>
          </p:nvGraphicFramePr>
          <p:xfrm>
            <a:off x="1296" y="2352"/>
            <a:ext cx="528" cy="440"/>
          </p:xfrm>
          <a:graphic>
            <a:graphicData uri="http://schemas.openxmlformats.org/presentationml/2006/ole">
              <p:oleObj spid="_x0000_s907356" name="Photo Editor Photo" r:id="rId18" imgW="1486107" imgH="1238423" progId="MSPhotoEd.3">
                <p:embed/>
              </p:oleObj>
            </a:graphicData>
          </a:graphic>
        </p:graphicFrame>
        <p:graphicFrame>
          <p:nvGraphicFramePr>
            <p:cNvPr id="907357" name="Object 93"/>
            <p:cNvGraphicFramePr>
              <a:graphicFrameLocks noChangeAspect="1"/>
            </p:cNvGraphicFramePr>
            <p:nvPr/>
          </p:nvGraphicFramePr>
          <p:xfrm>
            <a:off x="2027" y="2378"/>
            <a:ext cx="336" cy="336"/>
          </p:xfrm>
          <a:graphic>
            <a:graphicData uri="http://schemas.openxmlformats.org/presentationml/2006/ole">
              <p:oleObj spid="_x0000_s907357" name="Photo Editor Photo" r:id="rId19" imgW="980952" imgH="980952" progId="MSPhotoEd.3">
                <p:embed/>
              </p:oleObj>
            </a:graphicData>
          </a:graphic>
        </p:graphicFrame>
        <p:graphicFrame>
          <p:nvGraphicFramePr>
            <p:cNvPr id="907358" name="Object 94"/>
            <p:cNvGraphicFramePr>
              <a:graphicFrameLocks noChangeAspect="1"/>
            </p:cNvGraphicFramePr>
            <p:nvPr/>
          </p:nvGraphicFramePr>
          <p:xfrm>
            <a:off x="2544" y="2378"/>
            <a:ext cx="528" cy="440"/>
          </p:xfrm>
          <a:graphic>
            <a:graphicData uri="http://schemas.openxmlformats.org/presentationml/2006/ole">
              <p:oleObj spid="_x0000_s907358" name="Photo Editor Photo" r:id="rId20" imgW="1486107" imgH="1238423" progId="MSPhotoEd.3">
                <p:embed/>
              </p:oleObj>
            </a:graphicData>
          </a:graphic>
        </p:graphicFrame>
        <p:graphicFrame>
          <p:nvGraphicFramePr>
            <p:cNvPr id="907359" name="Object 95"/>
            <p:cNvGraphicFramePr>
              <a:graphicFrameLocks noChangeAspect="1"/>
            </p:cNvGraphicFramePr>
            <p:nvPr/>
          </p:nvGraphicFramePr>
          <p:xfrm>
            <a:off x="3168" y="2352"/>
            <a:ext cx="528" cy="440"/>
          </p:xfrm>
          <a:graphic>
            <a:graphicData uri="http://schemas.openxmlformats.org/presentationml/2006/ole">
              <p:oleObj spid="_x0000_s907359" name="Photo Editor Photo" r:id="rId21" imgW="1486107" imgH="1238423" progId="MSPhotoEd.3">
                <p:embed/>
              </p:oleObj>
            </a:graphicData>
          </a:graphic>
        </p:graphicFrame>
        <p:graphicFrame>
          <p:nvGraphicFramePr>
            <p:cNvPr id="907360" name="Object 96"/>
            <p:cNvGraphicFramePr>
              <a:graphicFrameLocks noChangeAspect="1"/>
            </p:cNvGraphicFramePr>
            <p:nvPr/>
          </p:nvGraphicFramePr>
          <p:xfrm>
            <a:off x="3840" y="2400"/>
            <a:ext cx="336" cy="336"/>
          </p:xfrm>
          <a:graphic>
            <a:graphicData uri="http://schemas.openxmlformats.org/presentationml/2006/ole">
              <p:oleObj spid="_x0000_s907360" name="Photo Editor Photo" r:id="rId22" imgW="980952" imgH="980952" progId="MSPhotoEd.3">
                <p:embed/>
              </p:oleObj>
            </a:graphicData>
          </a:graphic>
        </p:graphicFrame>
        <p:graphicFrame>
          <p:nvGraphicFramePr>
            <p:cNvPr id="907361" name="Object 97"/>
            <p:cNvGraphicFramePr>
              <a:graphicFrameLocks noChangeAspect="1"/>
            </p:cNvGraphicFramePr>
            <p:nvPr/>
          </p:nvGraphicFramePr>
          <p:xfrm>
            <a:off x="4405" y="2337"/>
            <a:ext cx="528" cy="440"/>
          </p:xfrm>
          <a:graphic>
            <a:graphicData uri="http://schemas.openxmlformats.org/presentationml/2006/ole">
              <p:oleObj spid="_x0000_s907361" name="Photo Editor Photo" r:id="rId23" imgW="1486107" imgH="1238423" progId="MSPhotoEd.3">
                <p:embed/>
              </p:oleObj>
            </a:graphicData>
          </a:graphic>
        </p:graphicFrame>
        <p:graphicFrame>
          <p:nvGraphicFramePr>
            <p:cNvPr id="907362" name="Object 98"/>
            <p:cNvGraphicFramePr>
              <a:graphicFrameLocks noChangeAspect="1"/>
            </p:cNvGraphicFramePr>
            <p:nvPr/>
          </p:nvGraphicFramePr>
          <p:xfrm>
            <a:off x="5088" y="2400"/>
            <a:ext cx="336" cy="336"/>
          </p:xfrm>
          <a:graphic>
            <a:graphicData uri="http://schemas.openxmlformats.org/presentationml/2006/ole">
              <p:oleObj spid="_x0000_s907362" name="Photo Editor Photo" r:id="rId24" imgW="980952" imgH="980952" progId="MSPhotoEd.3">
                <p:embed/>
              </p:oleObj>
            </a:graphicData>
          </a:graphic>
        </p:graphicFrame>
      </p:grpSp>
      <p:grpSp>
        <p:nvGrpSpPr>
          <p:cNvPr id="907363" name="Group 99"/>
          <p:cNvGrpSpPr>
            <a:grpSpLocks/>
          </p:cNvGrpSpPr>
          <p:nvPr/>
        </p:nvGrpSpPr>
        <p:grpSpPr bwMode="auto">
          <a:xfrm>
            <a:off x="2081213" y="4378325"/>
            <a:ext cx="6529387" cy="727075"/>
            <a:chOff x="1311" y="2758"/>
            <a:chExt cx="4113" cy="458"/>
          </a:xfrm>
        </p:grpSpPr>
        <p:graphicFrame>
          <p:nvGraphicFramePr>
            <p:cNvPr id="907364" name="Object 100"/>
            <p:cNvGraphicFramePr>
              <a:graphicFrameLocks noChangeAspect="1"/>
            </p:cNvGraphicFramePr>
            <p:nvPr/>
          </p:nvGraphicFramePr>
          <p:xfrm>
            <a:off x="1311" y="2776"/>
            <a:ext cx="528" cy="440"/>
          </p:xfrm>
          <a:graphic>
            <a:graphicData uri="http://schemas.openxmlformats.org/presentationml/2006/ole">
              <p:oleObj spid="_x0000_s907364" name="Photo Editor Photo" r:id="rId25" imgW="1486107" imgH="1238423" progId="MSPhotoEd.3">
                <p:embed/>
              </p:oleObj>
            </a:graphicData>
          </a:graphic>
        </p:graphicFrame>
        <p:graphicFrame>
          <p:nvGraphicFramePr>
            <p:cNvPr id="907365" name="Object 101"/>
            <p:cNvGraphicFramePr>
              <a:graphicFrameLocks noChangeAspect="1"/>
            </p:cNvGraphicFramePr>
            <p:nvPr/>
          </p:nvGraphicFramePr>
          <p:xfrm>
            <a:off x="2042" y="2773"/>
            <a:ext cx="336" cy="336"/>
          </p:xfrm>
          <a:graphic>
            <a:graphicData uri="http://schemas.openxmlformats.org/presentationml/2006/ole">
              <p:oleObj spid="_x0000_s907365" name="Photo Editor Photo" r:id="rId26" imgW="980952" imgH="980952" progId="MSPhotoEd.3">
                <p:embed/>
              </p:oleObj>
            </a:graphicData>
          </a:graphic>
        </p:graphicFrame>
        <p:graphicFrame>
          <p:nvGraphicFramePr>
            <p:cNvPr id="907366" name="Object 102"/>
            <p:cNvGraphicFramePr>
              <a:graphicFrameLocks noChangeAspect="1"/>
            </p:cNvGraphicFramePr>
            <p:nvPr/>
          </p:nvGraphicFramePr>
          <p:xfrm>
            <a:off x="2544" y="2758"/>
            <a:ext cx="528" cy="440"/>
          </p:xfrm>
          <a:graphic>
            <a:graphicData uri="http://schemas.openxmlformats.org/presentationml/2006/ole">
              <p:oleObj spid="_x0000_s907366" name="Photo Editor Photo" r:id="rId27" imgW="1486107" imgH="1238423" progId="MSPhotoEd.3">
                <p:embed/>
              </p:oleObj>
            </a:graphicData>
          </a:graphic>
        </p:graphicFrame>
        <p:graphicFrame>
          <p:nvGraphicFramePr>
            <p:cNvPr id="907367" name="Object 103"/>
            <p:cNvGraphicFramePr>
              <a:graphicFrameLocks noChangeAspect="1"/>
            </p:cNvGraphicFramePr>
            <p:nvPr/>
          </p:nvGraphicFramePr>
          <p:xfrm>
            <a:off x="3168" y="2758"/>
            <a:ext cx="528" cy="440"/>
          </p:xfrm>
          <a:graphic>
            <a:graphicData uri="http://schemas.openxmlformats.org/presentationml/2006/ole">
              <p:oleObj spid="_x0000_s907367" name="Photo Editor Photo" r:id="rId28" imgW="1486107" imgH="1238423" progId="MSPhotoEd.3">
                <p:embed/>
              </p:oleObj>
            </a:graphicData>
          </a:graphic>
        </p:graphicFrame>
        <p:graphicFrame>
          <p:nvGraphicFramePr>
            <p:cNvPr id="907368" name="Object 104"/>
            <p:cNvGraphicFramePr>
              <a:graphicFrameLocks noChangeAspect="1"/>
            </p:cNvGraphicFramePr>
            <p:nvPr/>
          </p:nvGraphicFramePr>
          <p:xfrm>
            <a:off x="3840" y="2784"/>
            <a:ext cx="336" cy="336"/>
          </p:xfrm>
          <a:graphic>
            <a:graphicData uri="http://schemas.openxmlformats.org/presentationml/2006/ole">
              <p:oleObj spid="_x0000_s907368" name="Photo Editor Photo" r:id="rId29" imgW="980952" imgH="980952" progId="MSPhotoEd.3">
                <p:embed/>
              </p:oleObj>
            </a:graphicData>
          </a:graphic>
        </p:graphicFrame>
        <p:graphicFrame>
          <p:nvGraphicFramePr>
            <p:cNvPr id="907369" name="Object 105"/>
            <p:cNvGraphicFramePr>
              <a:graphicFrameLocks noChangeAspect="1"/>
            </p:cNvGraphicFramePr>
            <p:nvPr/>
          </p:nvGraphicFramePr>
          <p:xfrm>
            <a:off x="4464" y="2784"/>
            <a:ext cx="336" cy="336"/>
          </p:xfrm>
          <a:graphic>
            <a:graphicData uri="http://schemas.openxmlformats.org/presentationml/2006/ole">
              <p:oleObj spid="_x0000_s907369" name="Photo Editor Photo" r:id="rId30" imgW="980952" imgH="980952" progId="MSPhotoEd.3">
                <p:embed/>
              </p:oleObj>
            </a:graphicData>
          </a:graphic>
        </p:graphicFrame>
        <p:graphicFrame>
          <p:nvGraphicFramePr>
            <p:cNvPr id="907370" name="Object 106"/>
            <p:cNvGraphicFramePr>
              <a:graphicFrameLocks noChangeAspect="1"/>
            </p:cNvGraphicFramePr>
            <p:nvPr/>
          </p:nvGraphicFramePr>
          <p:xfrm>
            <a:off x="5088" y="2784"/>
            <a:ext cx="336" cy="336"/>
          </p:xfrm>
          <a:graphic>
            <a:graphicData uri="http://schemas.openxmlformats.org/presentationml/2006/ole">
              <p:oleObj spid="_x0000_s907370" name="Photo Editor Photo" r:id="rId31" imgW="980952" imgH="980952" progId="MSPhotoEd.3">
                <p:embed/>
              </p:oleObj>
            </a:graphicData>
          </a:graphic>
        </p:graphicFrame>
      </p:grpSp>
      <p:grpSp>
        <p:nvGrpSpPr>
          <p:cNvPr id="907371" name="Group 107"/>
          <p:cNvGrpSpPr>
            <a:grpSpLocks/>
          </p:cNvGrpSpPr>
          <p:nvPr/>
        </p:nvGrpSpPr>
        <p:grpSpPr bwMode="auto">
          <a:xfrm>
            <a:off x="2087563" y="5022850"/>
            <a:ext cx="6546850" cy="727075"/>
            <a:chOff x="1315" y="3164"/>
            <a:chExt cx="4124" cy="458"/>
          </a:xfrm>
        </p:grpSpPr>
        <p:graphicFrame>
          <p:nvGraphicFramePr>
            <p:cNvPr id="907372" name="Object 108"/>
            <p:cNvGraphicFramePr>
              <a:graphicFrameLocks noChangeAspect="1"/>
            </p:cNvGraphicFramePr>
            <p:nvPr/>
          </p:nvGraphicFramePr>
          <p:xfrm>
            <a:off x="1315" y="3182"/>
            <a:ext cx="528" cy="440"/>
          </p:xfrm>
          <a:graphic>
            <a:graphicData uri="http://schemas.openxmlformats.org/presentationml/2006/ole">
              <p:oleObj spid="_x0000_s907372" name="Photo Editor Photo" r:id="rId32" imgW="1486107" imgH="1238423" progId="MSPhotoEd.3">
                <p:embed/>
              </p:oleObj>
            </a:graphicData>
          </a:graphic>
        </p:graphicFrame>
        <p:graphicFrame>
          <p:nvGraphicFramePr>
            <p:cNvPr id="907373" name="Object 109"/>
            <p:cNvGraphicFramePr>
              <a:graphicFrameLocks noChangeAspect="1"/>
            </p:cNvGraphicFramePr>
            <p:nvPr/>
          </p:nvGraphicFramePr>
          <p:xfrm>
            <a:off x="1920" y="3168"/>
            <a:ext cx="528" cy="440"/>
          </p:xfrm>
          <a:graphic>
            <a:graphicData uri="http://schemas.openxmlformats.org/presentationml/2006/ole">
              <p:oleObj spid="_x0000_s907373" name="Photo Editor Photo" r:id="rId33" imgW="1486107" imgH="1238423" progId="MSPhotoEd.3">
                <p:embed/>
              </p:oleObj>
            </a:graphicData>
          </a:graphic>
        </p:graphicFrame>
        <p:graphicFrame>
          <p:nvGraphicFramePr>
            <p:cNvPr id="907374" name="Object 110"/>
            <p:cNvGraphicFramePr>
              <a:graphicFrameLocks noChangeAspect="1"/>
            </p:cNvGraphicFramePr>
            <p:nvPr/>
          </p:nvGraphicFramePr>
          <p:xfrm>
            <a:off x="2629" y="3205"/>
            <a:ext cx="336" cy="336"/>
          </p:xfrm>
          <a:graphic>
            <a:graphicData uri="http://schemas.openxmlformats.org/presentationml/2006/ole">
              <p:oleObj spid="_x0000_s907374" name="Photo Editor Photo" r:id="rId34" imgW="980952" imgH="980952" progId="MSPhotoEd.3">
                <p:embed/>
              </p:oleObj>
            </a:graphicData>
          </a:graphic>
        </p:graphicFrame>
        <p:graphicFrame>
          <p:nvGraphicFramePr>
            <p:cNvPr id="907375" name="Object 111"/>
            <p:cNvGraphicFramePr>
              <a:graphicFrameLocks noChangeAspect="1"/>
            </p:cNvGraphicFramePr>
            <p:nvPr/>
          </p:nvGraphicFramePr>
          <p:xfrm>
            <a:off x="3168" y="3164"/>
            <a:ext cx="528" cy="440"/>
          </p:xfrm>
          <a:graphic>
            <a:graphicData uri="http://schemas.openxmlformats.org/presentationml/2006/ole">
              <p:oleObj spid="_x0000_s907375" name="Photo Editor Photo" r:id="rId35" imgW="1486107" imgH="1238423" progId="MSPhotoEd.3">
                <p:embed/>
              </p:oleObj>
            </a:graphicData>
          </a:graphic>
        </p:graphicFrame>
        <p:graphicFrame>
          <p:nvGraphicFramePr>
            <p:cNvPr id="907376" name="Object 112"/>
            <p:cNvGraphicFramePr>
              <a:graphicFrameLocks noChangeAspect="1"/>
            </p:cNvGraphicFramePr>
            <p:nvPr/>
          </p:nvGraphicFramePr>
          <p:xfrm>
            <a:off x="3755" y="3168"/>
            <a:ext cx="528" cy="440"/>
          </p:xfrm>
          <a:graphic>
            <a:graphicData uri="http://schemas.openxmlformats.org/presentationml/2006/ole">
              <p:oleObj spid="_x0000_s907376" name="Photo Editor Photo" r:id="rId36" imgW="1486107" imgH="1238423" progId="MSPhotoEd.3">
                <p:embed/>
              </p:oleObj>
            </a:graphicData>
          </a:graphic>
        </p:graphicFrame>
        <p:graphicFrame>
          <p:nvGraphicFramePr>
            <p:cNvPr id="907377" name="Object 113"/>
            <p:cNvGraphicFramePr>
              <a:graphicFrameLocks noChangeAspect="1"/>
            </p:cNvGraphicFramePr>
            <p:nvPr/>
          </p:nvGraphicFramePr>
          <p:xfrm>
            <a:off x="4368" y="3175"/>
            <a:ext cx="528" cy="440"/>
          </p:xfrm>
          <a:graphic>
            <a:graphicData uri="http://schemas.openxmlformats.org/presentationml/2006/ole">
              <p:oleObj spid="_x0000_s907377" name="Photo Editor Photo" r:id="rId37" imgW="1486107" imgH="1238423" progId="MSPhotoEd.3">
                <p:embed/>
              </p:oleObj>
            </a:graphicData>
          </a:graphic>
        </p:graphicFrame>
        <p:graphicFrame>
          <p:nvGraphicFramePr>
            <p:cNvPr id="907378" name="Object 114"/>
            <p:cNvGraphicFramePr>
              <a:graphicFrameLocks noChangeAspect="1"/>
            </p:cNvGraphicFramePr>
            <p:nvPr/>
          </p:nvGraphicFramePr>
          <p:xfrm>
            <a:off x="5103" y="3205"/>
            <a:ext cx="336" cy="336"/>
          </p:xfrm>
          <a:graphic>
            <a:graphicData uri="http://schemas.openxmlformats.org/presentationml/2006/ole">
              <p:oleObj spid="_x0000_s907378" name="Photo Editor Photo" r:id="rId38" imgW="980952" imgH="980952" progId="MSPhotoEd.3">
                <p:embed/>
              </p:oleObj>
            </a:graphicData>
          </a:graphic>
        </p:graphicFrame>
      </p:grpSp>
      <p:grpSp>
        <p:nvGrpSpPr>
          <p:cNvPr id="907379" name="Group 115"/>
          <p:cNvGrpSpPr>
            <a:grpSpLocks/>
          </p:cNvGrpSpPr>
          <p:nvPr/>
        </p:nvGrpSpPr>
        <p:grpSpPr bwMode="auto">
          <a:xfrm>
            <a:off x="2209800" y="3117850"/>
            <a:ext cx="6553200" cy="715963"/>
            <a:chOff x="1392" y="1964"/>
            <a:chExt cx="4128" cy="451"/>
          </a:xfrm>
        </p:grpSpPr>
        <p:graphicFrame>
          <p:nvGraphicFramePr>
            <p:cNvPr id="907380" name="Object 116"/>
            <p:cNvGraphicFramePr>
              <a:graphicFrameLocks noChangeAspect="1"/>
            </p:cNvGraphicFramePr>
            <p:nvPr/>
          </p:nvGraphicFramePr>
          <p:xfrm>
            <a:off x="1392" y="1968"/>
            <a:ext cx="336" cy="336"/>
          </p:xfrm>
          <a:graphic>
            <a:graphicData uri="http://schemas.openxmlformats.org/presentationml/2006/ole">
              <p:oleObj spid="_x0000_s907380" name="Photo Editor Photo" r:id="rId39" imgW="980952" imgH="980952" progId="MSPhotoEd.3">
                <p:embed/>
              </p:oleObj>
            </a:graphicData>
          </a:graphic>
        </p:graphicFrame>
        <p:graphicFrame>
          <p:nvGraphicFramePr>
            <p:cNvPr id="907381" name="Object 117"/>
            <p:cNvGraphicFramePr>
              <a:graphicFrameLocks noChangeAspect="1"/>
            </p:cNvGraphicFramePr>
            <p:nvPr/>
          </p:nvGraphicFramePr>
          <p:xfrm>
            <a:off x="2016" y="1968"/>
            <a:ext cx="336" cy="336"/>
          </p:xfrm>
          <a:graphic>
            <a:graphicData uri="http://schemas.openxmlformats.org/presentationml/2006/ole">
              <p:oleObj spid="_x0000_s907381" name="Photo Editor Photo" r:id="rId40" imgW="980952" imgH="980952" progId="MSPhotoEd.3">
                <p:embed/>
              </p:oleObj>
            </a:graphicData>
          </a:graphic>
        </p:graphicFrame>
        <p:graphicFrame>
          <p:nvGraphicFramePr>
            <p:cNvPr id="907382" name="Object 118"/>
            <p:cNvGraphicFramePr>
              <a:graphicFrameLocks noChangeAspect="1"/>
            </p:cNvGraphicFramePr>
            <p:nvPr/>
          </p:nvGraphicFramePr>
          <p:xfrm>
            <a:off x="2640" y="1968"/>
            <a:ext cx="336" cy="336"/>
          </p:xfrm>
          <a:graphic>
            <a:graphicData uri="http://schemas.openxmlformats.org/presentationml/2006/ole">
              <p:oleObj spid="_x0000_s907382" name="Photo Editor Photo" r:id="rId41" imgW="980952" imgH="980952" progId="MSPhotoEd.3">
                <p:embed/>
              </p:oleObj>
            </a:graphicData>
          </a:graphic>
        </p:graphicFrame>
        <p:graphicFrame>
          <p:nvGraphicFramePr>
            <p:cNvPr id="907383" name="Object 119"/>
            <p:cNvGraphicFramePr>
              <a:graphicFrameLocks noChangeAspect="1"/>
            </p:cNvGraphicFramePr>
            <p:nvPr/>
          </p:nvGraphicFramePr>
          <p:xfrm>
            <a:off x="3264" y="1968"/>
            <a:ext cx="336" cy="336"/>
          </p:xfrm>
          <a:graphic>
            <a:graphicData uri="http://schemas.openxmlformats.org/presentationml/2006/ole">
              <p:oleObj spid="_x0000_s907383" name="Photo Editor Photo" r:id="rId42" imgW="980952" imgH="980952" progId="MSPhotoEd.3">
                <p:embed/>
              </p:oleObj>
            </a:graphicData>
          </a:graphic>
        </p:graphicFrame>
        <p:graphicFrame>
          <p:nvGraphicFramePr>
            <p:cNvPr id="907384" name="Object 120"/>
            <p:cNvGraphicFramePr>
              <a:graphicFrameLocks noChangeAspect="1"/>
            </p:cNvGraphicFramePr>
            <p:nvPr/>
          </p:nvGraphicFramePr>
          <p:xfrm>
            <a:off x="3770" y="1975"/>
            <a:ext cx="528" cy="440"/>
          </p:xfrm>
          <a:graphic>
            <a:graphicData uri="http://schemas.openxmlformats.org/presentationml/2006/ole">
              <p:oleObj spid="_x0000_s907384" name="Photo Editor Photo" r:id="rId43" imgW="1486107" imgH="1238423" progId="MSPhotoEd.3">
                <p:embed/>
              </p:oleObj>
            </a:graphicData>
          </a:graphic>
        </p:graphicFrame>
        <p:graphicFrame>
          <p:nvGraphicFramePr>
            <p:cNvPr id="907385" name="Object 121"/>
            <p:cNvGraphicFramePr>
              <a:graphicFrameLocks noChangeAspect="1"/>
            </p:cNvGraphicFramePr>
            <p:nvPr/>
          </p:nvGraphicFramePr>
          <p:xfrm>
            <a:off x="4464" y="1968"/>
            <a:ext cx="336" cy="336"/>
          </p:xfrm>
          <a:graphic>
            <a:graphicData uri="http://schemas.openxmlformats.org/presentationml/2006/ole">
              <p:oleObj spid="_x0000_s907385" name="Photo Editor Photo" r:id="rId44" imgW="980952" imgH="980952" progId="MSPhotoEd.3">
                <p:embed/>
              </p:oleObj>
            </a:graphicData>
          </a:graphic>
        </p:graphicFrame>
        <p:graphicFrame>
          <p:nvGraphicFramePr>
            <p:cNvPr id="907386" name="Object 122"/>
            <p:cNvGraphicFramePr>
              <a:graphicFrameLocks noChangeAspect="1"/>
            </p:cNvGraphicFramePr>
            <p:nvPr/>
          </p:nvGraphicFramePr>
          <p:xfrm>
            <a:off x="4992" y="1964"/>
            <a:ext cx="528" cy="440"/>
          </p:xfrm>
          <a:graphic>
            <a:graphicData uri="http://schemas.openxmlformats.org/presentationml/2006/ole">
              <p:oleObj spid="_x0000_s907386" name="Photo Editor Photo" r:id="rId45" imgW="1486107" imgH="1238423" progId="MSPhotoEd.3">
                <p:embed/>
              </p:oleObj>
            </a:graphicData>
          </a:graphic>
        </p:graphicFrame>
      </p:grpSp>
      <p:grpSp>
        <p:nvGrpSpPr>
          <p:cNvPr id="907387" name="Group 123"/>
          <p:cNvGrpSpPr>
            <a:grpSpLocks/>
          </p:cNvGrpSpPr>
          <p:nvPr/>
        </p:nvGrpSpPr>
        <p:grpSpPr bwMode="auto">
          <a:xfrm>
            <a:off x="2046288" y="2432050"/>
            <a:ext cx="6716712" cy="722313"/>
            <a:chOff x="1289" y="1532"/>
            <a:chExt cx="4231" cy="455"/>
          </a:xfrm>
        </p:grpSpPr>
        <p:graphicFrame>
          <p:nvGraphicFramePr>
            <p:cNvPr id="907388" name="Object 124"/>
            <p:cNvGraphicFramePr>
              <a:graphicFrameLocks noChangeAspect="1"/>
            </p:cNvGraphicFramePr>
            <p:nvPr/>
          </p:nvGraphicFramePr>
          <p:xfrm>
            <a:off x="1289" y="1547"/>
            <a:ext cx="528" cy="440"/>
          </p:xfrm>
          <a:graphic>
            <a:graphicData uri="http://schemas.openxmlformats.org/presentationml/2006/ole">
              <p:oleObj spid="_x0000_s907388" name="Photo Editor Photo" r:id="rId46" imgW="1486107" imgH="1238423" progId="MSPhotoEd.3">
                <p:embed/>
              </p:oleObj>
            </a:graphicData>
          </a:graphic>
        </p:graphicFrame>
        <p:graphicFrame>
          <p:nvGraphicFramePr>
            <p:cNvPr id="907389" name="Object 125"/>
            <p:cNvGraphicFramePr>
              <a:graphicFrameLocks noChangeAspect="1"/>
            </p:cNvGraphicFramePr>
            <p:nvPr/>
          </p:nvGraphicFramePr>
          <p:xfrm>
            <a:off x="2625" y="1562"/>
            <a:ext cx="336" cy="336"/>
          </p:xfrm>
          <a:graphic>
            <a:graphicData uri="http://schemas.openxmlformats.org/presentationml/2006/ole">
              <p:oleObj spid="_x0000_s907389" name="Photo Editor Photo" r:id="rId47" imgW="980952" imgH="980952" progId="MSPhotoEd.3">
                <p:embed/>
              </p:oleObj>
            </a:graphicData>
          </a:graphic>
        </p:graphicFrame>
        <p:graphicFrame>
          <p:nvGraphicFramePr>
            <p:cNvPr id="907390" name="Object 126"/>
            <p:cNvGraphicFramePr>
              <a:graphicFrameLocks noChangeAspect="1"/>
            </p:cNvGraphicFramePr>
            <p:nvPr/>
          </p:nvGraphicFramePr>
          <p:xfrm>
            <a:off x="1920" y="1536"/>
            <a:ext cx="528" cy="440"/>
          </p:xfrm>
          <a:graphic>
            <a:graphicData uri="http://schemas.openxmlformats.org/presentationml/2006/ole">
              <p:oleObj spid="_x0000_s907390" name="Photo Editor Photo" r:id="rId48" imgW="1486107" imgH="1238423" progId="MSPhotoEd.3">
                <p:embed/>
              </p:oleObj>
            </a:graphicData>
          </a:graphic>
        </p:graphicFrame>
        <p:graphicFrame>
          <p:nvGraphicFramePr>
            <p:cNvPr id="907391" name="Object 127"/>
            <p:cNvGraphicFramePr>
              <a:graphicFrameLocks noChangeAspect="1"/>
            </p:cNvGraphicFramePr>
            <p:nvPr/>
          </p:nvGraphicFramePr>
          <p:xfrm>
            <a:off x="3264" y="1547"/>
            <a:ext cx="336" cy="336"/>
          </p:xfrm>
          <a:graphic>
            <a:graphicData uri="http://schemas.openxmlformats.org/presentationml/2006/ole">
              <p:oleObj spid="_x0000_s907391" name="Photo Editor Photo" r:id="rId49" imgW="980952" imgH="980952" progId="MSPhotoEd.3">
                <p:embed/>
              </p:oleObj>
            </a:graphicData>
          </a:graphic>
        </p:graphicFrame>
        <p:graphicFrame>
          <p:nvGraphicFramePr>
            <p:cNvPr id="907392" name="Object 128"/>
            <p:cNvGraphicFramePr>
              <a:graphicFrameLocks noChangeAspect="1"/>
            </p:cNvGraphicFramePr>
            <p:nvPr/>
          </p:nvGraphicFramePr>
          <p:xfrm>
            <a:off x="3770" y="1547"/>
            <a:ext cx="528" cy="440"/>
          </p:xfrm>
          <a:graphic>
            <a:graphicData uri="http://schemas.openxmlformats.org/presentationml/2006/ole">
              <p:oleObj spid="_x0000_s907392" name="Photo Editor Photo" r:id="rId50" imgW="1486107" imgH="1238423" progId="MSPhotoEd.3">
                <p:embed/>
              </p:oleObj>
            </a:graphicData>
          </a:graphic>
        </p:graphicFrame>
        <p:graphicFrame>
          <p:nvGraphicFramePr>
            <p:cNvPr id="907393" name="Object 129"/>
            <p:cNvGraphicFramePr>
              <a:graphicFrameLocks noChangeAspect="1"/>
            </p:cNvGraphicFramePr>
            <p:nvPr/>
          </p:nvGraphicFramePr>
          <p:xfrm>
            <a:off x="4479" y="1573"/>
            <a:ext cx="336" cy="336"/>
          </p:xfrm>
          <a:graphic>
            <a:graphicData uri="http://schemas.openxmlformats.org/presentationml/2006/ole">
              <p:oleObj spid="_x0000_s907393" name="Photo Editor Photo" r:id="rId51" imgW="980952" imgH="980952" progId="MSPhotoEd.3">
                <p:embed/>
              </p:oleObj>
            </a:graphicData>
          </a:graphic>
        </p:graphicFrame>
        <p:graphicFrame>
          <p:nvGraphicFramePr>
            <p:cNvPr id="907394" name="Object 130"/>
            <p:cNvGraphicFramePr>
              <a:graphicFrameLocks noChangeAspect="1"/>
            </p:cNvGraphicFramePr>
            <p:nvPr/>
          </p:nvGraphicFramePr>
          <p:xfrm>
            <a:off x="4992" y="1532"/>
            <a:ext cx="528" cy="440"/>
          </p:xfrm>
          <a:graphic>
            <a:graphicData uri="http://schemas.openxmlformats.org/presentationml/2006/ole">
              <p:oleObj spid="_x0000_s907394" name="Photo Editor Photo" r:id="rId52" imgW="1486107" imgH="1238423" progId="MSPhotoEd.3">
                <p:embed/>
              </p:oleObj>
            </a:graphicData>
          </a:graphic>
        </p:graphicFrame>
      </p:grpSp>
      <p:grpSp>
        <p:nvGrpSpPr>
          <p:cNvPr id="907395" name="Group 131"/>
          <p:cNvGrpSpPr>
            <a:grpSpLocks/>
          </p:cNvGrpSpPr>
          <p:nvPr/>
        </p:nvGrpSpPr>
        <p:grpSpPr bwMode="auto">
          <a:xfrm>
            <a:off x="3470275" y="2379663"/>
            <a:ext cx="5046663" cy="938212"/>
            <a:chOff x="2186" y="1499"/>
            <a:chExt cx="3179" cy="591"/>
          </a:xfrm>
        </p:grpSpPr>
        <p:sp>
          <p:nvSpPr>
            <p:cNvPr id="907396" name="Text Box 132"/>
            <p:cNvSpPr txBox="1">
              <a:spLocks noChangeArrowheads="1"/>
            </p:cNvSpPr>
            <p:nvPr/>
          </p:nvSpPr>
          <p:spPr bwMode="auto">
            <a:xfrm>
              <a:off x="2186" y="1703"/>
              <a:ext cx="288" cy="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3200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397" name="Text Box 133"/>
            <p:cNvSpPr txBox="1">
              <a:spLocks noChangeArrowheads="1"/>
            </p:cNvSpPr>
            <p:nvPr/>
          </p:nvSpPr>
          <p:spPr bwMode="auto">
            <a:xfrm>
              <a:off x="3264" y="1525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398" name="Text Box 134"/>
            <p:cNvSpPr txBox="1">
              <a:spLocks noChangeArrowheads="1"/>
            </p:cNvSpPr>
            <p:nvPr/>
          </p:nvSpPr>
          <p:spPr bwMode="auto">
            <a:xfrm>
              <a:off x="5077" y="1499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907399" name="Group 135"/>
          <p:cNvGrpSpPr>
            <a:grpSpLocks/>
          </p:cNvGrpSpPr>
          <p:nvPr/>
        </p:nvGrpSpPr>
        <p:grpSpPr bwMode="auto">
          <a:xfrm>
            <a:off x="2209800" y="3048000"/>
            <a:ext cx="6342063" cy="685800"/>
            <a:chOff x="1392" y="1920"/>
            <a:chExt cx="3995" cy="432"/>
          </a:xfrm>
        </p:grpSpPr>
        <p:sp>
          <p:nvSpPr>
            <p:cNvPr id="907400" name="Text Box 136"/>
            <p:cNvSpPr txBox="1">
              <a:spLocks noChangeArrowheads="1"/>
            </p:cNvSpPr>
            <p:nvPr/>
          </p:nvSpPr>
          <p:spPr bwMode="auto">
            <a:xfrm>
              <a:off x="1392" y="192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1" name="Text Box 137"/>
            <p:cNvSpPr txBox="1">
              <a:spLocks noChangeArrowheads="1"/>
            </p:cNvSpPr>
            <p:nvPr/>
          </p:nvSpPr>
          <p:spPr bwMode="auto">
            <a:xfrm>
              <a:off x="3286" y="192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2" name="Text Box 138"/>
            <p:cNvSpPr txBox="1">
              <a:spLocks noChangeArrowheads="1"/>
            </p:cNvSpPr>
            <p:nvPr/>
          </p:nvSpPr>
          <p:spPr bwMode="auto">
            <a:xfrm>
              <a:off x="5099" y="192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907403" name="Group 139"/>
          <p:cNvGrpSpPr>
            <a:grpSpLocks/>
          </p:cNvGrpSpPr>
          <p:nvPr/>
        </p:nvGrpSpPr>
        <p:grpSpPr bwMode="auto">
          <a:xfrm>
            <a:off x="4249738" y="3703638"/>
            <a:ext cx="3328987" cy="687387"/>
            <a:chOff x="2677" y="2333"/>
            <a:chExt cx="2097" cy="433"/>
          </a:xfrm>
        </p:grpSpPr>
        <p:sp>
          <p:nvSpPr>
            <p:cNvPr id="907404" name="Text Box 140"/>
            <p:cNvSpPr txBox="1">
              <a:spLocks noChangeArrowheads="1"/>
            </p:cNvSpPr>
            <p:nvPr/>
          </p:nvSpPr>
          <p:spPr bwMode="auto">
            <a:xfrm>
              <a:off x="2677" y="2337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5" name="Text Box 141"/>
            <p:cNvSpPr txBox="1">
              <a:spLocks noChangeArrowheads="1"/>
            </p:cNvSpPr>
            <p:nvPr/>
          </p:nvSpPr>
          <p:spPr bwMode="auto">
            <a:xfrm>
              <a:off x="3866" y="233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6" name="Text Box 142"/>
            <p:cNvSpPr txBox="1">
              <a:spLocks noChangeArrowheads="1"/>
            </p:cNvSpPr>
            <p:nvPr/>
          </p:nvSpPr>
          <p:spPr bwMode="auto">
            <a:xfrm>
              <a:off x="4486" y="233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907407" name="Group 143"/>
          <p:cNvGrpSpPr>
            <a:grpSpLocks/>
          </p:cNvGrpSpPr>
          <p:nvPr/>
        </p:nvGrpSpPr>
        <p:grpSpPr bwMode="auto">
          <a:xfrm>
            <a:off x="4219575" y="4319588"/>
            <a:ext cx="2392363" cy="696912"/>
            <a:chOff x="2658" y="2721"/>
            <a:chExt cx="1507" cy="439"/>
          </a:xfrm>
        </p:grpSpPr>
        <p:sp>
          <p:nvSpPr>
            <p:cNvPr id="907408" name="Text Box 144"/>
            <p:cNvSpPr txBox="1">
              <a:spLocks noChangeArrowheads="1"/>
            </p:cNvSpPr>
            <p:nvPr/>
          </p:nvSpPr>
          <p:spPr bwMode="auto">
            <a:xfrm>
              <a:off x="2658" y="2731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9" name="Text Box 145"/>
            <p:cNvSpPr txBox="1">
              <a:spLocks noChangeArrowheads="1"/>
            </p:cNvSpPr>
            <p:nvPr/>
          </p:nvSpPr>
          <p:spPr bwMode="auto">
            <a:xfrm>
              <a:off x="3877" y="2721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907410" name="Group 146"/>
          <p:cNvGrpSpPr>
            <a:grpSpLocks/>
          </p:cNvGrpSpPr>
          <p:nvPr/>
        </p:nvGrpSpPr>
        <p:grpSpPr bwMode="auto">
          <a:xfrm>
            <a:off x="3235325" y="5010150"/>
            <a:ext cx="4330700" cy="687388"/>
            <a:chOff x="2038" y="3156"/>
            <a:chExt cx="2728" cy="433"/>
          </a:xfrm>
        </p:grpSpPr>
        <p:sp>
          <p:nvSpPr>
            <p:cNvPr id="907411" name="Text Box 147"/>
            <p:cNvSpPr txBox="1">
              <a:spLocks noChangeArrowheads="1"/>
            </p:cNvSpPr>
            <p:nvPr/>
          </p:nvSpPr>
          <p:spPr bwMode="auto">
            <a:xfrm>
              <a:off x="2038" y="316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12" name="Text Box 148"/>
            <p:cNvSpPr txBox="1">
              <a:spLocks noChangeArrowheads="1"/>
            </p:cNvSpPr>
            <p:nvPr/>
          </p:nvSpPr>
          <p:spPr bwMode="auto">
            <a:xfrm>
              <a:off x="4478" y="3156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0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0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0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0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0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Content Placeholder 2"/>
          <p:cNvSpPr>
            <a:spLocks noGrp="1"/>
          </p:cNvSpPr>
          <p:nvPr>
            <p:ph idx="4294967295"/>
          </p:nvPr>
        </p:nvSpPr>
        <p:spPr>
          <a:xfrm>
            <a:off x="1143000" y="2332038"/>
            <a:ext cx="8229600" cy="4525962"/>
          </a:xfrm>
        </p:spPr>
        <p:txBody>
          <a:bodyPr/>
          <a:lstStyle/>
          <a:p>
            <a:r>
              <a:rPr lang="en-US" u="sng"/>
              <a:t>Majority vote</a:t>
            </a:r>
          </a:p>
          <a:p>
            <a:r>
              <a:rPr lang="en-US"/>
              <a:t>Suppose we have 5 completely independent classifiers…</a:t>
            </a:r>
          </a:p>
          <a:p>
            <a:pPr lvl="1"/>
            <a:r>
              <a:rPr lang="en-US"/>
              <a:t>If accuracy is 70% for each</a:t>
            </a:r>
          </a:p>
          <a:p>
            <a:pPr lvl="2"/>
            <a:r>
              <a:rPr lang="en-US"/>
              <a:t>(.7</a:t>
            </a:r>
            <a:r>
              <a:rPr lang="en-US" baseline="30000"/>
              <a:t>5</a:t>
            </a:r>
            <a:r>
              <a:rPr lang="en-US"/>
              <a:t>)+5(.7</a:t>
            </a:r>
            <a:r>
              <a:rPr lang="en-US" baseline="30000"/>
              <a:t>4</a:t>
            </a:r>
            <a:r>
              <a:rPr lang="en-US"/>
              <a:t>)(.3)+ 10 (.7</a:t>
            </a:r>
            <a:r>
              <a:rPr lang="en-US" baseline="30000"/>
              <a:t>3</a:t>
            </a:r>
            <a:r>
              <a:rPr lang="en-US"/>
              <a:t>)(.3</a:t>
            </a:r>
            <a:r>
              <a:rPr lang="en-US" baseline="30000"/>
              <a:t>2</a:t>
            </a:r>
            <a:r>
              <a:rPr lang="en-US"/>
              <a:t>) </a:t>
            </a:r>
          </a:p>
          <a:p>
            <a:pPr lvl="2"/>
            <a:r>
              <a:rPr lang="en-US" b="1"/>
              <a:t>83.7% majority vote accuracy</a:t>
            </a:r>
          </a:p>
          <a:p>
            <a:pPr lvl="1"/>
            <a:r>
              <a:rPr lang="en-US"/>
              <a:t>101 such classifiers</a:t>
            </a:r>
          </a:p>
          <a:p>
            <a:pPr lvl="2"/>
            <a:r>
              <a:rPr lang="en-US" b="1"/>
              <a:t>99.9% majority vote accuracy</a:t>
            </a:r>
          </a:p>
          <a:p>
            <a:pPr lvl="1"/>
            <a:endParaRPr lang="en-US" b="1"/>
          </a:p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Intuitions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26988" y="5334000"/>
            <a:ext cx="911701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/>
              <a:t>Note: Binomial Distribution:</a:t>
            </a:r>
            <a:r>
              <a:rPr lang="en-US" sz="1600"/>
              <a:t> The probability of observing </a:t>
            </a:r>
            <a:r>
              <a:rPr lang="en-US" sz="1600" i="1"/>
              <a:t>x</a:t>
            </a:r>
            <a:r>
              <a:rPr lang="en-US" sz="1600"/>
              <a:t> heads in a sample of </a:t>
            </a:r>
            <a:r>
              <a:rPr lang="en-US" sz="1600" i="1"/>
              <a:t>n</a:t>
            </a:r>
            <a:r>
              <a:rPr lang="en-US" sz="1600"/>
              <a:t> independent coin tosses,</a:t>
            </a:r>
          </a:p>
          <a:p>
            <a:pPr>
              <a:spcBef>
                <a:spcPct val="20000"/>
              </a:spcBef>
            </a:pPr>
            <a:r>
              <a:rPr lang="en-US" sz="1600"/>
              <a:t>where in each toss the probability of heads is </a:t>
            </a:r>
            <a:r>
              <a:rPr lang="en-US" sz="1600" i="1"/>
              <a:t>p</a:t>
            </a:r>
            <a:r>
              <a:rPr lang="en-US" sz="1600"/>
              <a:t>, is</a:t>
            </a:r>
          </a:p>
        </p:txBody>
      </p:sp>
      <p:pic>
        <p:nvPicPr>
          <p:cNvPr id="96256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52600" y="6096000"/>
            <a:ext cx="4968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Learning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way of thinking about ensemble learning: 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  way of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enlarging the hypothesis space</a:t>
            </a:r>
            <a:r>
              <a:rPr lang="en-US">
                <a:sym typeface="Wingdings" pitchFamily="2" charset="2"/>
              </a:rPr>
              <a:t>, i.e., the ensemble itself is a hypothesis and the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new hypothesis space is the set of all possible ensembles constructible form hypotheses of the original space.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785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962400"/>
            <a:ext cx="3200400" cy="2613025"/>
          </a:xfrm>
          <a:prstGeom prst="rect">
            <a:avLst/>
          </a:prstGeom>
          <a:noFill/>
        </p:spPr>
      </p:pic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3409950" y="4114800"/>
            <a:ext cx="54673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Increasing power of ensemble learning:</a:t>
            </a:r>
          </a:p>
          <a:p>
            <a:endParaRPr lang="en-US" sz="2000">
              <a:solidFill>
                <a:srgbClr val="FF0000"/>
              </a:solidFill>
            </a:endParaRPr>
          </a:p>
          <a:p>
            <a:r>
              <a:rPr lang="en-US" sz="1600"/>
              <a:t>Three linear threshold hypothesis </a:t>
            </a:r>
          </a:p>
          <a:p>
            <a:r>
              <a:rPr lang="en-US" sz="1600"/>
              <a:t>(positive examples on the non-shaded side);</a:t>
            </a:r>
          </a:p>
          <a:p>
            <a:r>
              <a:rPr lang="en-US" sz="1600"/>
              <a:t>Ensemble classifies as positive any example classified </a:t>
            </a:r>
          </a:p>
          <a:p>
            <a:r>
              <a:rPr lang="en-US" sz="1600"/>
              <a:t>positively be all three. </a:t>
            </a:r>
            <a:r>
              <a:rPr lang="en-US" sz="1600">
                <a:solidFill>
                  <a:srgbClr val="FF0000"/>
                </a:solidFill>
              </a:rPr>
              <a:t>The resulting triangular region</a:t>
            </a:r>
            <a:r>
              <a:rPr lang="en-US" sz="1600"/>
              <a:t> hypothesis</a:t>
            </a:r>
          </a:p>
          <a:p>
            <a:r>
              <a:rPr lang="en-US" sz="1600"/>
              <a:t>is not expressible in the original hypothesis space.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 Learners  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7772400" cy="4114800"/>
          </a:xfrm>
        </p:spPr>
        <p:txBody>
          <a:bodyPr/>
          <a:lstStyle/>
          <a:p>
            <a:r>
              <a:rPr lang="en-US"/>
              <a:t>Different learning </a:t>
            </a:r>
            <a:r>
              <a:rPr lang="en-US">
                <a:solidFill>
                  <a:srgbClr val="FF0000"/>
                </a:solidFill>
              </a:rPr>
              <a:t>algorithms</a:t>
            </a:r>
          </a:p>
          <a:p>
            <a:r>
              <a:rPr lang="en-US"/>
              <a:t>Algorithms with different choice for </a:t>
            </a:r>
            <a:r>
              <a:rPr lang="en-US">
                <a:solidFill>
                  <a:srgbClr val="FF0000"/>
                </a:solidFill>
              </a:rPr>
              <a:t>parameters</a:t>
            </a:r>
          </a:p>
          <a:p>
            <a:r>
              <a:rPr lang="en-US"/>
              <a:t>Data set with different </a:t>
            </a:r>
            <a:r>
              <a:rPr lang="en-US">
                <a:solidFill>
                  <a:srgbClr val="FF0000"/>
                </a:solidFill>
              </a:rPr>
              <a:t>features</a:t>
            </a:r>
          </a:p>
          <a:p>
            <a:r>
              <a:rPr lang="en-US"/>
              <a:t>Data set = different </a:t>
            </a:r>
            <a:r>
              <a:rPr lang="en-US">
                <a:solidFill>
                  <a:srgbClr val="FF0000"/>
                </a:solidFill>
              </a:rPr>
              <a:t>subsets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19400"/>
            <a:ext cx="7772400" cy="1143000"/>
          </a:xfrm>
        </p:spPr>
        <p:txBody>
          <a:bodyPr/>
          <a:lstStyle/>
          <a:p>
            <a:r>
              <a:rPr lang="en-US"/>
              <a:t>Boosting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textwidth20.5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$P(X=x|p,n)=\frac{n!}{r!(n-x)!} p^x (1-p)^{n-x}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361.875"/>
  <p:tag name="PICTUREFILESIZE" val="2559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50673</TotalTime>
  <Words>932</Words>
  <Application>Microsoft PowerPoint</Application>
  <PresentationFormat>On-screen Show (4:3)</PresentationFormat>
  <Paragraphs>169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Times New Roman</vt:lpstr>
      <vt:lpstr>Wingdings</vt:lpstr>
      <vt:lpstr>Symbol</vt:lpstr>
      <vt:lpstr>SimSun</vt:lpstr>
      <vt:lpstr>Comic Sans MS</vt:lpstr>
      <vt:lpstr>Trebuchet MS</vt:lpstr>
      <vt:lpstr>MS PGothic</vt:lpstr>
      <vt:lpstr>Calibri</vt:lpstr>
      <vt:lpstr>Arial</vt:lpstr>
      <vt:lpstr>Default Design</vt:lpstr>
      <vt:lpstr>Microsoft Photo Editor 3.0 Photo</vt:lpstr>
      <vt:lpstr>CS 4700: Foundations of  Artificial Intelligence</vt:lpstr>
      <vt:lpstr>Ensemble Learning</vt:lpstr>
      <vt:lpstr>Learning Ensembles</vt:lpstr>
      <vt:lpstr>Value of Ensembles</vt:lpstr>
      <vt:lpstr>Example: Weather Forecast</vt:lpstr>
      <vt:lpstr>Slide 6</vt:lpstr>
      <vt:lpstr>Ensemble Learning</vt:lpstr>
      <vt:lpstr>Different  Learners  </vt:lpstr>
      <vt:lpstr>Boosting</vt:lpstr>
      <vt:lpstr>AdaBoosting</vt:lpstr>
      <vt:lpstr>Adaptive Boosting</vt:lpstr>
      <vt:lpstr>Construct Weak Classifiers</vt:lpstr>
      <vt:lpstr>Combine Weak Classifiers</vt:lpstr>
      <vt:lpstr>Adaptive Boosting: High Level Description</vt:lpstr>
      <vt:lpstr>Performance of Adaboost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864</cp:revision>
  <dcterms:created xsi:type="dcterms:W3CDTF">1601-01-01T00:00:00Z</dcterms:created>
  <dcterms:modified xsi:type="dcterms:W3CDTF">2016-06-07T09:56:14Z</dcterms:modified>
</cp:coreProperties>
</file>