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5" r:id="rId8"/>
    <p:sldId id="263" r:id="rId9"/>
    <p:sldId id="266" r:id="rId10"/>
    <p:sldId id="267" r:id="rId11"/>
    <p:sldId id="268" r:id="rId12"/>
    <p:sldId id="269" r:id="rId13"/>
    <p:sldId id="288" r:id="rId14"/>
    <p:sldId id="289" r:id="rId15"/>
    <p:sldId id="296" r:id="rId16"/>
    <p:sldId id="270" r:id="rId17"/>
    <p:sldId id="271" r:id="rId18"/>
    <p:sldId id="272" r:id="rId19"/>
    <p:sldId id="273" r:id="rId20"/>
    <p:sldId id="274" r:id="rId21"/>
    <p:sldId id="275" r:id="rId22"/>
    <p:sldId id="276" r:id="rId23"/>
    <p:sldId id="277" r:id="rId24"/>
    <p:sldId id="278" r:id="rId25"/>
    <p:sldId id="279" r:id="rId26"/>
    <p:sldId id="291" r:id="rId27"/>
    <p:sldId id="292" r:id="rId28"/>
    <p:sldId id="293" r:id="rId29"/>
    <p:sldId id="294" r:id="rId30"/>
    <p:sldId id="295" r:id="rId31"/>
    <p:sldId id="280" r:id="rId32"/>
    <p:sldId id="281" r:id="rId33"/>
    <p:sldId id="282" r:id="rId34"/>
    <p:sldId id="283" r:id="rId35"/>
    <p:sldId id="284" r:id="rId36"/>
    <p:sldId id="285" r:id="rId37"/>
    <p:sldId id="286" r:id="rId38"/>
    <p:sldId id="297" r:id="rId39"/>
    <p:sldId id="298" r:id="rId40"/>
    <p:sldId id="299" r:id="rId41"/>
    <p:sldId id="300" r:id="rId42"/>
    <p:sldId id="302" r:id="rId43"/>
    <p:sldId id="303" r:id="rId44"/>
    <p:sldId id="304" r:id="rId45"/>
    <p:sldId id="305" r:id="rId46"/>
    <p:sldId id="306" r:id="rId47"/>
    <p:sldId id="307" r:id="rId48"/>
    <p:sldId id="308" r:id="rId49"/>
    <p:sldId id="309" r:id="rId50"/>
    <p:sldId id="310" r:id="rId51"/>
    <p:sldId id="30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838200"/>
          </a:xfrm>
        </p:spPr>
        <p:txBody>
          <a:bodyPr>
            <a:normAutofit/>
          </a:bodyPr>
          <a:lstStyle/>
          <a:p>
            <a:r>
              <a:rPr lang="en-US" dirty="0" smtClean="0"/>
              <a:t>Code Generation</a:t>
            </a:r>
            <a:endParaRPr lang="en-US" dirty="0"/>
          </a:p>
        </p:txBody>
      </p:sp>
      <p:sp>
        <p:nvSpPr>
          <p:cNvPr id="3" name="Subtitle 2"/>
          <p:cNvSpPr>
            <a:spLocks noGrp="1"/>
          </p:cNvSpPr>
          <p:nvPr>
            <p:ph type="subTitle" idx="1"/>
          </p:nvPr>
        </p:nvSpPr>
        <p:spPr>
          <a:xfrm>
            <a:off x="381000" y="1600200"/>
            <a:ext cx="8153400" cy="5029200"/>
          </a:xfrm>
        </p:spPr>
        <p:txBody>
          <a:bodyPr>
            <a:normAutofit/>
          </a:bodyPr>
          <a:lstStyle/>
          <a:p>
            <a:pPr algn="l">
              <a:buFont typeface="Arial" pitchFamily="34" charset="0"/>
              <a:buChar char="•"/>
            </a:pPr>
            <a:r>
              <a:rPr lang="en-US" sz="2800" dirty="0" smtClean="0"/>
              <a:t>Introduction</a:t>
            </a:r>
          </a:p>
          <a:p>
            <a:pPr algn="l">
              <a:buFont typeface="Arial" pitchFamily="34" charset="0"/>
              <a:buChar char="•"/>
            </a:pPr>
            <a:r>
              <a:rPr lang="en-US" sz="2800" dirty="0" smtClean="0"/>
              <a:t>Difficulties and Issues in the Design of Code generator</a:t>
            </a:r>
          </a:p>
          <a:p>
            <a:pPr algn="l">
              <a:buFont typeface="Arial" pitchFamily="34" charset="0"/>
              <a:buChar char="•"/>
            </a:pPr>
            <a:r>
              <a:rPr lang="en-US" sz="2800" dirty="0" smtClean="0"/>
              <a:t>Target Language and Target machine</a:t>
            </a:r>
          </a:p>
          <a:p>
            <a:pPr algn="l">
              <a:buFont typeface="Arial" pitchFamily="34" charset="0"/>
              <a:buChar char="•"/>
            </a:pPr>
            <a:r>
              <a:rPr lang="en-US" sz="2800" dirty="0" smtClean="0"/>
              <a:t>Program and instruction Cost.</a:t>
            </a:r>
          </a:p>
          <a:p>
            <a:pPr algn="l">
              <a:buFont typeface="Arial" pitchFamily="34" charset="0"/>
              <a:buChar char="•"/>
            </a:pPr>
            <a:r>
              <a:rPr lang="en-US" sz="2800" dirty="0" smtClean="0"/>
              <a:t>Code optimization principles</a:t>
            </a:r>
          </a:p>
          <a:p>
            <a:pPr algn="l">
              <a:buFont typeface="Arial" pitchFamily="34" charset="0"/>
              <a:buChar char="•"/>
            </a:pPr>
            <a:r>
              <a:rPr lang="en-US" sz="2800" dirty="0" smtClean="0"/>
              <a:t>Code generation Algorithm </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optimization ?</a:t>
            </a:r>
            <a:endParaRPr lang="en-US" dirty="0"/>
          </a:p>
        </p:txBody>
      </p:sp>
      <p:sp>
        <p:nvSpPr>
          <p:cNvPr id="3" name="Content Placeholder 2"/>
          <p:cNvSpPr>
            <a:spLocks noGrp="1"/>
          </p:cNvSpPr>
          <p:nvPr>
            <p:ph idx="1"/>
          </p:nvPr>
        </p:nvSpPr>
        <p:spPr/>
        <p:txBody>
          <a:bodyPr/>
          <a:lstStyle/>
          <a:p>
            <a:r>
              <a:rPr lang="en-US" dirty="0" smtClean="0"/>
              <a:t>Code optimization is some technique of transformation employed by the complier in order to get the optimal object program which is most obvious for a given source program.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the object program</a:t>
            </a:r>
            <a:endParaRPr lang="en-US" dirty="0"/>
          </a:p>
        </p:txBody>
      </p:sp>
      <p:sp>
        <p:nvSpPr>
          <p:cNvPr id="3" name="Content Placeholder 2"/>
          <p:cNvSpPr>
            <a:spLocks noGrp="1"/>
          </p:cNvSpPr>
          <p:nvPr>
            <p:ph idx="1"/>
          </p:nvPr>
        </p:nvSpPr>
        <p:spPr/>
        <p:txBody>
          <a:bodyPr/>
          <a:lstStyle/>
          <a:p>
            <a:pPr algn="just"/>
            <a:r>
              <a:rPr lang="en-US" dirty="0" smtClean="0"/>
              <a:t>The quality of the object program is basically measured in terms of size and running time. Also the machine on which the object program is executed.</a:t>
            </a:r>
          </a:p>
          <a:p>
            <a:pPr algn="just"/>
            <a:r>
              <a:rPr lang="en-US" dirty="0" smtClean="0"/>
              <a:t> For large computers running time is important and for small computers memory size is particularly important.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Possible Sources of optimization</a:t>
            </a:r>
            <a:endParaRPr lang="en-US" dirty="0"/>
          </a:p>
        </p:txBody>
      </p:sp>
      <p:sp>
        <p:nvSpPr>
          <p:cNvPr id="3" name="Content Placeholder 2"/>
          <p:cNvSpPr>
            <a:spLocks noGrp="1"/>
          </p:cNvSpPr>
          <p:nvPr>
            <p:ph idx="1"/>
          </p:nvPr>
        </p:nvSpPr>
        <p:spPr>
          <a:xfrm>
            <a:off x="457200" y="914400"/>
            <a:ext cx="8229600" cy="5562600"/>
          </a:xfrm>
        </p:spPr>
        <p:txBody>
          <a:bodyPr>
            <a:normAutofit fontScale="70000" lnSpcReduction="20000"/>
          </a:bodyPr>
          <a:lstStyle/>
          <a:p>
            <a:pPr>
              <a:buNone/>
            </a:pPr>
            <a:r>
              <a:rPr lang="en-US" sz="3100" dirty="0" smtClean="0"/>
              <a:t>1. Detecting patterns in the program and replacing these patterns by equivalent and more efficient construct.</a:t>
            </a:r>
          </a:p>
          <a:p>
            <a:pPr lvl="1"/>
            <a:r>
              <a:rPr lang="en-US" sz="2300" dirty="0" smtClean="0">
                <a:solidFill>
                  <a:srgbClr val="FF0000"/>
                </a:solidFill>
              </a:rPr>
              <a:t>Example could be multiplication operation may be replaced by addition and division operation may be replaced by subtraction  </a:t>
            </a:r>
          </a:p>
          <a:p>
            <a:pPr>
              <a:buNone/>
            </a:pPr>
            <a:r>
              <a:rPr lang="en-US" sz="3100" dirty="0" smtClean="0"/>
              <a:t>2. The richest source of optimization is in the efficient utilization of registers and instructions from the instruction set of the machine. </a:t>
            </a:r>
          </a:p>
          <a:p>
            <a:pPr lvl="1"/>
            <a:r>
              <a:rPr lang="en-US" sz="2300" dirty="0" smtClean="0">
                <a:solidFill>
                  <a:srgbClr val="FF0000"/>
                </a:solidFill>
              </a:rPr>
              <a:t>This is achieved during the code generation by maintaining the register descriptor and  register descriptor.</a:t>
            </a:r>
          </a:p>
          <a:p>
            <a:pPr>
              <a:buNone/>
            </a:pPr>
            <a:r>
              <a:rPr lang="en-US" sz="3100" dirty="0" smtClean="0"/>
              <a:t>3.  An identification of common sub expression and replacement of run time computation by compile time computation. </a:t>
            </a:r>
          </a:p>
          <a:p>
            <a:pPr lvl="1"/>
            <a:r>
              <a:rPr lang="en-US" sz="2300" dirty="0" smtClean="0">
                <a:solidFill>
                  <a:srgbClr val="FF0000"/>
                </a:solidFill>
              </a:rPr>
              <a:t>DAG is used to catch the common sub-expression. </a:t>
            </a:r>
          </a:p>
          <a:p>
            <a:pPr lvl="1"/>
            <a:r>
              <a:rPr lang="en-US" sz="2300" dirty="0" smtClean="0">
                <a:solidFill>
                  <a:srgbClr val="FF0000"/>
                </a:solidFill>
              </a:rPr>
              <a:t>For example A[I+1] = B[i+1] statement could be replaced by T=I+1 and A[T]=B[T]</a:t>
            </a:r>
          </a:p>
          <a:p>
            <a:pPr lvl="1">
              <a:buNone/>
            </a:pPr>
            <a:r>
              <a:rPr lang="en-US" sz="2300" dirty="0" smtClean="0">
                <a:solidFill>
                  <a:srgbClr val="FF0000"/>
                </a:solidFill>
              </a:rPr>
              <a:t>      or a= b*c            </a:t>
            </a:r>
          </a:p>
          <a:p>
            <a:pPr lvl="1">
              <a:buNone/>
            </a:pPr>
            <a:r>
              <a:rPr lang="en-US" sz="2300" dirty="0" smtClean="0">
                <a:solidFill>
                  <a:srgbClr val="FF0000"/>
                </a:solidFill>
              </a:rPr>
              <a:t>           x=b*c +5   </a:t>
            </a:r>
          </a:p>
          <a:p>
            <a:pPr lvl="1">
              <a:buNone/>
            </a:pPr>
            <a:r>
              <a:rPr lang="en-US" sz="2300" dirty="0" smtClean="0">
                <a:solidFill>
                  <a:srgbClr val="FF0000"/>
                </a:solidFill>
              </a:rPr>
              <a:t>       could be replaced by          t1= b*c</a:t>
            </a:r>
          </a:p>
          <a:p>
            <a:pPr lvl="1">
              <a:buNone/>
            </a:pPr>
            <a:r>
              <a:rPr lang="en-US" sz="2300" dirty="0" smtClean="0">
                <a:solidFill>
                  <a:srgbClr val="FF0000"/>
                </a:solidFill>
              </a:rPr>
              <a:t>                                                        a= t1</a:t>
            </a:r>
          </a:p>
          <a:p>
            <a:pPr lvl="1">
              <a:buNone/>
            </a:pPr>
            <a:r>
              <a:rPr lang="en-US" sz="2300" dirty="0" smtClean="0">
                <a:solidFill>
                  <a:srgbClr val="FF0000"/>
                </a:solidFill>
              </a:rPr>
              <a:t>			                           t2= t1 + 5</a:t>
            </a:r>
          </a:p>
          <a:p>
            <a:pPr lvl="1">
              <a:buNone/>
            </a:pPr>
            <a:r>
              <a:rPr lang="en-US" sz="2300" dirty="0" smtClean="0">
                <a:solidFill>
                  <a:srgbClr val="FF0000"/>
                </a:solidFill>
              </a:rPr>
              <a:t>			                             x=t2 </a:t>
            </a:r>
          </a:p>
          <a:p>
            <a:pPr lvl="1">
              <a:buNone/>
            </a:pPr>
            <a:r>
              <a:rPr lang="en-US" sz="2300" dirty="0" smtClean="0">
                <a:solidFill>
                  <a:srgbClr val="FF0000"/>
                </a:solidFill>
              </a:rPr>
              <a:t>                                           </a:t>
            </a:r>
            <a:endParaRPr lang="en-US" sz="2200" dirty="0" smtClean="0">
              <a:solidFill>
                <a:srgbClr val="FF0000"/>
              </a:solidFill>
            </a:endParaRPr>
          </a:p>
          <a:p>
            <a:pPr lvl="1">
              <a:buNone/>
            </a:pPr>
            <a:r>
              <a:rPr lang="en-US" sz="2200" dirty="0" smtClean="0">
                <a:solidFill>
                  <a:srgbClr val="FF0000"/>
                </a:solidFill>
              </a:rPr>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Loop Unrolling</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marL="457200" indent="-457200">
              <a:buAutoNum type="arabicPeriod" startAt="4"/>
            </a:pPr>
            <a:r>
              <a:rPr lang="en-US" sz="3400" dirty="0" smtClean="0"/>
              <a:t>In Loop unrolling : If number of iterations are constant then we can reduce the replicating the body of the loop to reduce the number of iterations. </a:t>
            </a:r>
          </a:p>
          <a:p>
            <a:pPr marL="457200" indent="-457200">
              <a:buNone/>
            </a:pPr>
            <a:r>
              <a:rPr lang="en-US" sz="3400" dirty="0" smtClean="0"/>
              <a:t>	For example : </a:t>
            </a:r>
          </a:p>
          <a:p>
            <a:endParaRPr lang="en-US" sz="2000" dirty="0" smtClean="0"/>
          </a:p>
          <a:p>
            <a:pPr lvl="2"/>
            <a:r>
              <a:rPr lang="en-US" dirty="0" smtClean="0">
                <a:solidFill>
                  <a:srgbClr val="FF0000"/>
                </a:solidFill>
              </a:rPr>
              <a:t>I=1</a:t>
            </a:r>
          </a:p>
          <a:p>
            <a:pPr lvl="2">
              <a:buNone/>
            </a:pPr>
            <a:r>
              <a:rPr lang="en-US" dirty="0" smtClean="0">
                <a:solidFill>
                  <a:srgbClr val="FF0000"/>
                </a:solidFill>
              </a:rPr>
              <a:t>    While(I&lt;100)</a:t>
            </a:r>
          </a:p>
          <a:p>
            <a:pPr lvl="2">
              <a:buNone/>
            </a:pPr>
            <a:r>
              <a:rPr lang="en-US" dirty="0" smtClean="0">
                <a:solidFill>
                  <a:srgbClr val="FF0000"/>
                </a:solidFill>
              </a:rPr>
              <a:t>    {</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  </a:t>
            </a:r>
          </a:p>
          <a:p>
            <a:pPr lvl="2">
              <a:buNone/>
            </a:pPr>
            <a:r>
              <a:rPr lang="en-US" dirty="0" smtClean="0">
                <a:solidFill>
                  <a:srgbClr val="FF0000"/>
                </a:solidFill>
              </a:rPr>
              <a:t>The above segment of code could be replaced by</a:t>
            </a:r>
          </a:p>
          <a:p>
            <a:pPr lvl="2"/>
            <a:r>
              <a:rPr lang="en-US" dirty="0" smtClean="0">
                <a:solidFill>
                  <a:srgbClr val="FF0000"/>
                </a:solidFill>
              </a:rPr>
              <a:t>I=1</a:t>
            </a:r>
          </a:p>
          <a:p>
            <a:pPr lvl="2">
              <a:buNone/>
            </a:pPr>
            <a:r>
              <a:rPr lang="en-US" dirty="0" smtClean="0">
                <a:solidFill>
                  <a:srgbClr val="FF0000"/>
                </a:solidFill>
              </a:rPr>
              <a:t>    While(I&lt;50)</a:t>
            </a:r>
          </a:p>
          <a:p>
            <a:pPr lvl="2">
              <a:buNone/>
            </a:pPr>
            <a:r>
              <a:rPr lang="en-US" dirty="0" smtClean="0">
                <a:solidFill>
                  <a:srgbClr val="FF0000"/>
                </a:solidFill>
              </a:rPr>
              <a:t>     {</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x[I]=0;</a:t>
            </a:r>
          </a:p>
          <a:p>
            <a:pPr lvl="2">
              <a:buNone/>
            </a:pPr>
            <a:r>
              <a:rPr lang="en-US" dirty="0" smtClean="0">
                <a:solidFill>
                  <a:srgbClr val="FF0000"/>
                </a:solidFill>
              </a:rPr>
              <a:t>          I=I+1;</a:t>
            </a:r>
          </a:p>
          <a:p>
            <a:pPr lvl="2">
              <a:buNone/>
            </a:pPr>
            <a:r>
              <a:rPr lang="en-US" dirty="0" smtClean="0">
                <a:solidFill>
                  <a:srgbClr val="FF0000"/>
                </a:solidFill>
              </a:rPr>
              <a:t>      }</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US" dirty="0" smtClean="0"/>
              <a:t>5. </a:t>
            </a:r>
            <a:r>
              <a:rPr lang="en-US" sz="3600" dirty="0" smtClean="0"/>
              <a:t>Code optimization by Copy propagation or variable propagation</a:t>
            </a:r>
            <a:endParaRPr lang="en-US" dirty="0"/>
          </a:p>
        </p:txBody>
      </p:sp>
      <p:sp>
        <p:nvSpPr>
          <p:cNvPr id="3" name="Content Placeholder 2"/>
          <p:cNvSpPr>
            <a:spLocks noGrp="1"/>
          </p:cNvSpPr>
          <p:nvPr>
            <p:ph idx="1"/>
          </p:nvPr>
        </p:nvSpPr>
        <p:spPr>
          <a:xfrm>
            <a:off x="457200" y="1219200"/>
            <a:ext cx="8229600" cy="5638800"/>
          </a:xfrm>
        </p:spPr>
        <p:txBody>
          <a:bodyPr>
            <a:normAutofit fontScale="55000" lnSpcReduction="20000"/>
          </a:bodyPr>
          <a:lstStyle/>
          <a:p>
            <a:pPr algn="just"/>
            <a:r>
              <a:rPr lang="en-US" sz="4400" dirty="0" smtClean="0"/>
              <a:t>Copy propagation technique could be applied  for assignment statement of the form  </a:t>
            </a:r>
            <a:r>
              <a:rPr lang="en-US" sz="4400" b="1" dirty="0" smtClean="0"/>
              <a:t>f=g. Though it is not a direct optimization but it gives an opportunity to remove dead code and identification of common sub-expression.</a:t>
            </a:r>
          </a:p>
          <a:p>
            <a:pPr lvl="1"/>
            <a:r>
              <a:rPr lang="en-US" sz="3600" b="1" dirty="0" smtClean="0">
                <a:solidFill>
                  <a:srgbClr val="FF0000"/>
                </a:solidFill>
              </a:rPr>
              <a:t>Example 1:</a:t>
            </a:r>
          </a:p>
          <a:p>
            <a:pPr lvl="1">
              <a:buNone/>
            </a:pPr>
            <a:r>
              <a:rPr lang="en-US" sz="3600" b="1" dirty="0" smtClean="0">
                <a:solidFill>
                  <a:srgbClr val="FF0000"/>
                </a:solidFill>
              </a:rPr>
              <a:t>    		 x= t1                            x= t1</a:t>
            </a:r>
          </a:p>
          <a:p>
            <a:pPr lvl="1">
              <a:buNone/>
            </a:pPr>
            <a:r>
              <a:rPr lang="en-US" sz="3600" b="1" dirty="0" smtClean="0">
                <a:solidFill>
                  <a:srgbClr val="FF0000"/>
                </a:solidFill>
              </a:rPr>
              <a:t>		 a[t2] = t3                    a[t2]= t3</a:t>
            </a:r>
          </a:p>
          <a:p>
            <a:pPr lvl="1">
              <a:buNone/>
            </a:pPr>
            <a:r>
              <a:rPr lang="en-US" sz="3600" b="1" dirty="0" smtClean="0">
                <a:solidFill>
                  <a:srgbClr val="FF0000"/>
                </a:solidFill>
              </a:rPr>
              <a:t>	     a[t3]= x		    a[t3] = t1     </a:t>
            </a:r>
          </a:p>
          <a:p>
            <a:pPr lvl="1">
              <a:buNone/>
            </a:pPr>
            <a:r>
              <a:rPr lang="en-US" sz="3600" b="1" dirty="0" smtClean="0">
                <a:solidFill>
                  <a:srgbClr val="FF0000"/>
                </a:solidFill>
              </a:rPr>
              <a:t>    Here x=t1 is a dead code and could be later eliminated.</a:t>
            </a:r>
          </a:p>
          <a:p>
            <a:pPr lvl="1"/>
            <a:r>
              <a:rPr lang="en-US" sz="3600" b="1" dirty="0" smtClean="0">
                <a:solidFill>
                  <a:srgbClr val="FF0000"/>
                </a:solidFill>
              </a:rPr>
              <a:t>Example 2:</a:t>
            </a:r>
          </a:p>
          <a:p>
            <a:pPr lvl="1">
              <a:buNone/>
            </a:pPr>
            <a:r>
              <a:rPr lang="en-US" sz="3600" b="1" dirty="0" smtClean="0">
                <a:solidFill>
                  <a:srgbClr val="FF0000"/>
                </a:solidFill>
              </a:rPr>
              <a:t>	    c=d                                c=d</a:t>
            </a:r>
          </a:p>
          <a:p>
            <a:pPr lvl="1">
              <a:buNone/>
            </a:pPr>
            <a:r>
              <a:rPr lang="en-US" sz="3600" b="1" dirty="0" smtClean="0">
                <a:solidFill>
                  <a:srgbClr val="FF0000"/>
                </a:solidFill>
              </a:rPr>
              <a:t>	    x= </a:t>
            </a:r>
            <a:r>
              <a:rPr lang="en-US" sz="3600" b="1" dirty="0" err="1" smtClean="0">
                <a:solidFill>
                  <a:srgbClr val="FF0000"/>
                </a:solidFill>
              </a:rPr>
              <a:t>c+e</a:t>
            </a:r>
            <a:r>
              <a:rPr lang="en-US" sz="3600" b="1" dirty="0" smtClean="0">
                <a:solidFill>
                  <a:srgbClr val="FF0000"/>
                </a:solidFill>
              </a:rPr>
              <a:t>                           x=</a:t>
            </a:r>
            <a:r>
              <a:rPr lang="en-US" sz="3600" b="1" dirty="0" err="1" smtClean="0">
                <a:solidFill>
                  <a:srgbClr val="FF0000"/>
                </a:solidFill>
              </a:rPr>
              <a:t>d+e</a:t>
            </a:r>
            <a:endParaRPr lang="en-US" sz="3600" b="1" dirty="0" smtClean="0">
              <a:solidFill>
                <a:srgbClr val="FF0000"/>
              </a:solidFill>
            </a:endParaRPr>
          </a:p>
          <a:p>
            <a:pPr lvl="1">
              <a:buNone/>
            </a:pPr>
            <a:r>
              <a:rPr lang="en-US" sz="3600" b="1" dirty="0" smtClean="0">
                <a:solidFill>
                  <a:srgbClr val="FF0000"/>
                </a:solidFill>
              </a:rPr>
              <a:t>	    z= d+e-10.5                  z=</a:t>
            </a:r>
            <a:r>
              <a:rPr lang="en-US" sz="3600" b="1" dirty="0" err="1" smtClean="0">
                <a:solidFill>
                  <a:srgbClr val="FF0000"/>
                </a:solidFill>
              </a:rPr>
              <a:t>d+e</a:t>
            </a:r>
            <a:r>
              <a:rPr lang="en-US" sz="3600" b="1" dirty="0" smtClean="0">
                <a:solidFill>
                  <a:srgbClr val="FF0000"/>
                </a:solidFill>
              </a:rPr>
              <a:t> -10.5</a:t>
            </a:r>
          </a:p>
          <a:p>
            <a:pPr lvl="1">
              <a:buNone/>
            </a:pPr>
            <a:r>
              <a:rPr lang="en-US" sz="3600" b="1" dirty="0" smtClean="0">
                <a:solidFill>
                  <a:srgbClr val="FF0000"/>
                </a:solidFill>
              </a:rPr>
              <a:t>     Here the statement x= </a:t>
            </a:r>
            <a:r>
              <a:rPr lang="en-US" sz="3600" b="1" dirty="0" err="1" smtClean="0">
                <a:solidFill>
                  <a:srgbClr val="FF0000"/>
                </a:solidFill>
              </a:rPr>
              <a:t>c+e</a:t>
            </a:r>
            <a:r>
              <a:rPr lang="en-US" sz="3600" b="1" dirty="0" smtClean="0">
                <a:solidFill>
                  <a:srgbClr val="FF0000"/>
                </a:solidFill>
              </a:rPr>
              <a:t> could be modified as x= </a:t>
            </a:r>
            <a:r>
              <a:rPr lang="en-US" sz="3600" b="1" dirty="0" err="1" smtClean="0">
                <a:solidFill>
                  <a:srgbClr val="FF0000"/>
                </a:solidFill>
              </a:rPr>
              <a:t>d+e</a:t>
            </a:r>
            <a:r>
              <a:rPr lang="en-US" sz="3600" b="1" dirty="0" smtClean="0">
                <a:solidFill>
                  <a:srgbClr val="FF0000"/>
                </a:solidFill>
              </a:rPr>
              <a:t> by propagating the variable ‘d’ to it.  This creates the possibility of identifying the common sub-</a:t>
            </a:r>
            <a:r>
              <a:rPr lang="en-US" sz="3600" b="1" dirty="0" err="1" smtClean="0">
                <a:solidFill>
                  <a:srgbClr val="FF0000"/>
                </a:solidFill>
              </a:rPr>
              <a:t>exprssion</a:t>
            </a:r>
            <a:endParaRPr lang="en-US" sz="3600" b="1" dirty="0" smtClean="0">
              <a:solidFill>
                <a:srgbClr val="FF0000"/>
              </a:solidFill>
            </a:endParaRPr>
          </a:p>
          <a:p>
            <a:pPr lvl="1">
              <a:buNone/>
            </a:pPr>
            <a:r>
              <a:rPr lang="en-US" sz="3600" b="1" dirty="0" smtClean="0">
                <a:solidFill>
                  <a:srgbClr val="FF0000"/>
                </a:solidFill>
              </a:rPr>
              <a:t>    </a:t>
            </a:r>
            <a:endParaRPr lang="en-US" b="1" dirty="0" smtClean="0">
              <a:solidFill>
                <a:srgbClr val="FF0000"/>
              </a:solidFill>
            </a:endParaRPr>
          </a:p>
          <a:p>
            <a:pPr>
              <a:buNone/>
            </a:pPr>
            <a:r>
              <a:rPr lang="en-US" b="1" dirty="0" smtClean="0">
                <a:solidFill>
                  <a:srgbClr val="FF0000"/>
                </a:solidFill>
              </a:rPr>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868362"/>
          </a:xfrm>
        </p:spPr>
        <p:txBody>
          <a:bodyPr>
            <a:normAutofit fontScale="90000"/>
          </a:bodyPr>
          <a:lstStyle/>
          <a:p>
            <a:r>
              <a:rPr lang="en-US" dirty="0" smtClean="0"/>
              <a:t>6. Compilation Time Computation or Folding</a:t>
            </a:r>
            <a:endParaRPr lang="en-IN"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r>
              <a:rPr lang="en-US" dirty="0" smtClean="0"/>
              <a:t>This is the process of executing the program at compile time where the operand values are known before execution time.</a:t>
            </a:r>
          </a:p>
          <a:p>
            <a:r>
              <a:rPr lang="en-US" dirty="0" smtClean="0"/>
              <a:t>Example :</a:t>
            </a:r>
          </a:p>
          <a:p>
            <a:pPr>
              <a:spcBef>
                <a:spcPts val="0"/>
              </a:spcBef>
            </a:pPr>
            <a:r>
              <a:rPr lang="en-US" dirty="0" smtClean="0"/>
              <a:t>       I  = 4</a:t>
            </a:r>
          </a:p>
          <a:p>
            <a:pPr>
              <a:spcBef>
                <a:spcPts val="0"/>
              </a:spcBef>
              <a:buNone/>
            </a:pPr>
            <a:r>
              <a:rPr lang="en-US" dirty="0" smtClean="0"/>
              <a:t>           J =  I +2       </a:t>
            </a:r>
          </a:p>
          <a:p>
            <a:pPr>
              <a:spcBef>
                <a:spcPts val="0"/>
              </a:spcBef>
              <a:buNone/>
            </a:pPr>
            <a:r>
              <a:rPr lang="en-US" dirty="0" smtClean="0"/>
              <a:t>           A = 2 *j</a:t>
            </a:r>
          </a:p>
          <a:p>
            <a:pPr>
              <a:spcBef>
                <a:spcPts val="0"/>
              </a:spcBef>
              <a:buNone/>
            </a:pPr>
            <a:r>
              <a:rPr lang="en-US" dirty="0" smtClean="0"/>
              <a:t>This can be optimized as : I=4</a:t>
            </a:r>
          </a:p>
          <a:p>
            <a:pPr>
              <a:spcBef>
                <a:spcPts val="0"/>
              </a:spcBef>
              <a:buNone/>
            </a:pPr>
            <a:r>
              <a:rPr lang="en-US" dirty="0" smtClean="0"/>
              <a:t>                                               j=6</a:t>
            </a:r>
          </a:p>
          <a:p>
            <a:pPr>
              <a:spcBef>
                <a:spcPts val="0"/>
              </a:spcBef>
              <a:buNone/>
            </a:pPr>
            <a:r>
              <a:rPr lang="en-US" dirty="0" smtClean="0"/>
              <a:t>                                               A=12</a:t>
            </a:r>
          </a:p>
          <a:p>
            <a:pPr>
              <a:spcBef>
                <a:spcPts val="0"/>
              </a:spcBef>
              <a:buNone/>
            </a:pPr>
            <a:endParaRPr lang="en-US" dirty="0" smtClean="0"/>
          </a:p>
          <a:p>
            <a:pPr>
              <a:spcBef>
                <a:spcPts val="0"/>
              </a:spcBef>
              <a:buNone/>
            </a:pPr>
            <a:r>
              <a:rPr lang="en-US" dirty="0" smtClean="0"/>
              <a:t>       </a:t>
            </a:r>
          </a:p>
          <a:p>
            <a:pPr>
              <a:spcBef>
                <a:spcPts val="0"/>
              </a:spcBef>
              <a:buNone/>
            </a:pPr>
            <a:endParaRPr lang="en-US" dirty="0" smtClean="0"/>
          </a:p>
          <a:p>
            <a:pPr>
              <a:spcBef>
                <a:spcPts val="0"/>
              </a:spcBef>
              <a:buNone/>
            </a:pPr>
            <a:r>
              <a:rPr lang="en-US" dirty="0" smtClean="0"/>
              <a:t>                                                </a:t>
            </a:r>
          </a:p>
          <a:p>
            <a:pPr>
              <a:spcBef>
                <a:spcPts val="0"/>
              </a:spcBef>
              <a:buNone/>
            </a:pPr>
            <a:r>
              <a:rPr lang="en-US" dirty="0" smtClean="0"/>
              <a:t>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7. Loop </a:t>
            </a:r>
            <a:r>
              <a:rPr lang="en-US" dirty="0" smtClean="0"/>
              <a:t>optimization</a:t>
            </a:r>
            <a:endParaRPr lang="en-US" dirty="0"/>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r>
              <a:rPr lang="en-US" dirty="0" smtClean="0"/>
              <a:t>Begin</a:t>
            </a:r>
          </a:p>
          <a:p>
            <a:pPr>
              <a:buNone/>
            </a:pPr>
            <a:r>
              <a:rPr lang="en-US" dirty="0" smtClean="0"/>
              <a:t>             prod=0;</a:t>
            </a:r>
          </a:p>
          <a:p>
            <a:pPr>
              <a:buNone/>
            </a:pPr>
            <a:r>
              <a:rPr lang="en-US" dirty="0" smtClean="0"/>
              <a:t>              I=1;</a:t>
            </a:r>
          </a:p>
          <a:p>
            <a:pPr>
              <a:buNone/>
            </a:pPr>
            <a:r>
              <a:rPr lang="en-US" dirty="0" smtClean="0"/>
              <a:t>              Do</a:t>
            </a:r>
          </a:p>
          <a:p>
            <a:pPr>
              <a:buNone/>
            </a:pPr>
            <a:r>
              <a:rPr lang="en-US" dirty="0" smtClean="0"/>
              <a:t>              Begin</a:t>
            </a:r>
          </a:p>
          <a:p>
            <a:pPr>
              <a:buNone/>
            </a:pPr>
            <a:r>
              <a:rPr lang="en-US" dirty="0" smtClean="0"/>
              <a:t>                      prod=prod + a[</a:t>
            </a:r>
            <a:r>
              <a:rPr lang="en-US" dirty="0" err="1" smtClean="0"/>
              <a:t>i</a:t>
            </a:r>
            <a:r>
              <a:rPr lang="en-US" dirty="0" smtClean="0"/>
              <a:t>] *b[</a:t>
            </a:r>
            <a:r>
              <a:rPr lang="en-US" dirty="0" err="1" smtClean="0"/>
              <a:t>i</a:t>
            </a:r>
            <a:r>
              <a:rPr lang="en-US" dirty="0" smtClean="0"/>
              <a:t>]</a:t>
            </a:r>
          </a:p>
          <a:p>
            <a:pPr>
              <a:buNone/>
            </a:pPr>
            <a:r>
              <a:rPr lang="en-US" dirty="0" smtClean="0"/>
              <a:t>                       I=I+1</a:t>
            </a:r>
          </a:p>
          <a:p>
            <a:pPr>
              <a:buNone/>
            </a:pPr>
            <a:r>
              <a:rPr lang="en-US" dirty="0" smtClean="0"/>
              <a:t>              end Until I &lt;= 20</a:t>
            </a:r>
          </a:p>
          <a:p>
            <a:pPr>
              <a:buNone/>
            </a:pPr>
            <a:r>
              <a:rPr lang="en-US" dirty="0" smtClean="0"/>
              <a:t>     End</a:t>
            </a:r>
          </a:p>
          <a:p>
            <a:pPr>
              <a:buNone/>
            </a:pPr>
            <a:r>
              <a:rPr lang="en-US" dirty="0" smtClean="0"/>
              <a:t>Assumption : Consider the machine with four bytes per  </a:t>
            </a:r>
          </a:p>
          <a:p>
            <a:pPr>
              <a:buNone/>
            </a:pPr>
            <a:r>
              <a:rPr lang="en-US" dirty="0" smtClean="0"/>
              <a:t>                         word. i.e., word length</a:t>
            </a:r>
            <a:endParaRPr lang="en-US" dirty="0"/>
          </a:p>
        </p:txBody>
      </p:sp>
      <p:sp>
        <p:nvSpPr>
          <p:cNvPr id="4" name="Rectangle 3"/>
          <p:cNvSpPr/>
          <p:nvPr/>
        </p:nvSpPr>
        <p:spPr>
          <a:xfrm>
            <a:off x="609600" y="685800"/>
            <a:ext cx="7543800" cy="1200329"/>
          </a:xfrm>
          <a:prstGeom prst="rect">
            <a:avLst/>
          </a:prstGeom>
        </p:spPr>
        <p:txBody>
          <a:bodyPr wrap="square">
            <a:spAutoFit/>
          </a:bodyPr>
          <a:lstStyle/>
          <a:p>
            <a:r>
              <a:rPr lang="en-US" sz="2400" dirty="0" smtClean="0"/>
              <a:t> Next important class concerns the handling of loops which removes the loop invariant computation and the induction variable</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address code statement for the source construct</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000" dirty="0" smtClean="0"/>
              <a:t>prod=0</a:t>
            </a:r>
          </a:p>
          <a:p>
            <a:pPr marL="514350" indent="-514350">
              <a:buAutoNum type="arabicPeriod"/>
            </a:pPr>
            <a:r>
              <a:rPr lang="en-US" sz="2000" dirty="0" smtClean="0"/>
              <a:t>I=1</a:t>
            </a:r>
          </a:p>
          <a:p>
            <a:pPr marL="514350" indent="-514350">
              <a:buAutoNum type="arabicPeriod"/>
            </a:pPr>
            <a:r>
              <a:rPr lang="en-US" sz="2000" dirty="0" smtClean="0"/>
              <a:t>T1 =4*I</a:t>
            </a:r>
          </a:p>
          <a:p>
            <a:pPr marL="514350" indent="-514350">
              <a:buAutoNum type="arabicPeriod"/>
            </a:pPr>
            <a:r>
              <a:rPr lang="en-US" sz="2000" dirty="0" smtClean="0"/>
              <a:t>T2 =add(a) -4</a:t>
            </a:r>
          </a:p>
          <a:p>
            <a:pPr marL="514350" indent="-514350">
              <a:buAutoNum type="arabicPeriod"/>
            </a:pPr>
            <a:r>
              <a:rPr lang="en-US" sz="2000" dirty="0" smtClean="0"/>
              <a:t>T3 = T2[T1]</a:t>
            </a:r>
          </a:p>
          <a:p>
            <a:pPr marL="514350" indent="-514350">
              <a:buAutoNum type="arabicPeriod"/>
            </a:pPr>
            <a:r>
              <a:rPr lang="en-US" sz="2000" dirty="0" smtClean="0"/>
              <a:t>T4= add(b) -4</a:t>
            </a:r>
          </a:p>
          <a:p>
            <a:pPr marL="514350" indent="-514350">
              <a:buAutoNum type="arabicPeriod"/>
            </a:pPr>
            <a:r>
              <a:rPr lang="en-US" sz="2000" dirty="0" smtClean="0"/>
              <a:t>T5 = T4[T1]</a:t>
            </a:r>
          </a:p>
          <a:p>
            <a:pPr marL="514350" indent="-514350">
              <a:buAutoNum type="arabicPeriod"/>
            </a:pPr>
            <a:r>
              <a:rPr lang="en-US" sz="2000" dirty="0" smtClean="0"/>
              <a:t>T6 = T3 * T5</a:t>
            </a:r>
          </a:p>
          <a:p>
            <a:pPr marL="514350" indent="-514350">
              <a:buAutoNum type="arabicPeriod"/>
            </a:pPr>
            <a:r>
              <a:rPr lang="en-US" sz="2000" dirty="0" smtClean="0"/>
              <a:t>Prod = Prod + T6</a:t>
            </a:r>
          </a:p>
          <a:p>
            <a:pPr marL="514350" indent="-514350">
              <a:buAutoNum type="arabicPeriod"/>
            </a:pPr>
            <a:r>
              <a:rPr lang="en-US" sz="2000" dirty="0" smtClean="0"/>
              <a:t>I= I+1</a:t>
            </a:r>
          </a:p>
          <a:p>
            <a:pPr marL="514350" indent="-514350">
              <a:buAutoNum type="arabicPeriod"/>
            </a:pPr>
            <a:r>
              <a:rPr lang="en-US" sz="2000" dirty="0" smtClean="0"/>
              <a:t>If I&lt;=20 </a:t>
            </a:r>
            <a:r>
              <a:rPr lang="en-US" sz="2000" dirty="0" err="1" smtClean="0"/>
              <a:t>Goto</a:t>
            </a:r>
            <a:r>
              <a:rPr lang="en-US" sz="2000" dirty="0" smtClean="0"/>
              <a:t> 3</a:t>
            </a:r>
          </a:p>
          <a:p>
            <a:pPr marL="514350" indent="-514350">
              <a:buAutoNum type="arabicPeriod"/>
            </a:pPr>
            <a:r>
              <a:rPr lang="en-US" sz="2000" dirty="0" smtClean="0"/>
              <a:t>---</a:t>
            </a:r>
          </a:p>
          <a:p>
            <a:pPr marL="514350" indent="-514350">
              <a:buNone/>
            </a:pP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step towards loop optimization is to break or partition the TAC’s into one more basic blocks.</a:t>
            </a:r>
          </a:p>
          <a:p>
            <a:r>
              <a:rPr lang="en-US" dirty="0" smtClean="0"/>
              <a:t>What is Basic Block?</a:t>
            </a:r>
          </a:p>
          <a:p>
            <a:pPr algn="just">
              <a:buNone/>
            </a:pPr>
            <a:r>
              <a:rPr lang="en-US" dirty="0" smtClean="0"/>
              <a:t>          It is a sequence of consecutive TAC statements which may be entered only at the beginning and when entered, all the statements are executed in sequence without halt or possibility of branch. i.e., if one statement is executed then all the statements of that block are executed in sequence without halt or there is possibility of branch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dirty="0" smtClean="0"/>
              <a:t>Algorithm for partitioning the TAC’s into Basic Blocks</a:t>
            </a:r>
            <a:endParaRPr lang="en-US" sz="2800"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eriod"/>
            </a:pPr>
            <a:r>
              <a:rPr lang="en-US" sz="2000" dirty="0" smtClean="0"/>
              <a:t>Determine the set of leaders i.e., the first statements of Basic Blocks.</a:t>
            </a:r>
          </a:p>
          <a:p>
            <a:pPr marL="514350" indent="-514350">
              <a:buNone/>
            </a:pPr>
            <a:r>
              <a:rPr lang="en-US" sz="2000" dirty="0" smtClean="0"/>
              <a:t>         Rules for Leader</a:t>
            </a:r>
          </a:p>
          <a:p>
            <a:pPr marL="514350" indent="-514350">
              <a:buNone/>
            </a:pPr>
            <a:r>
              <a:rPr lang="en-US" sz="2000" dirty="0" smtClean="0"/>
              <a:t>          a. The First TAC statement in the Intermediate code is the leader.</a:t>
            </a:r>
          </a:p>
          <a:p>
            <a:pPr marL="514350" indent="-514350">
              <a:buNone/>
            </a:pPr>
            <a:r>
              <a:rPr lang="en-US" sz="2000" dirty="0" smtClean="0"/>
              <a:t>          b. Any statement which is target of a conditional statement or   </a:t>
            </a:r>
          </a:p>
          <a:p>
            <a:pPr marL="514350" indent="-514350">
              <a:buNone/>
            </a:pPr>
            <a:r>
              <a:rPr lang="en-US" sz="2000" dirty="0" smtClean="0"/>
              <a:t>               unconditional </a:t>
            </a:r>
            <a:r>
              <a:rPr lang="en-US" sz="2000" dirty="0" err="1" smtClean="0"/>
              <a:t>goto</a:t>
            </a:r>
            <a:r>
              <a:rPr lang="en-US" sz="2000" dirty="0" smtClean="0"/>
              <a:t>  statement is a leader.</a:t>
            </a:r>
          </a:p>
          <a:p>
            <a:pPr marL="514350" indent="-514350">
              <a:buNone/>
            </a:pPr>
            <a:r>
              <a:rPr lang="en-US" sz="2000" dirty="0" smtClean="0"/>
              <a:t>          c. Any statement TAC statement which immediately follows  </a:t>
            </a:r>
          </a:p>
          <a:p>
            <a:pPr marL="514350" indent="-514350">
              <a:buNone/>
            </a:pPr>
            <a:r>
              <a:rPr lang="en-US" sz="2000" dirty="0" smtClean="0"/>
              <a:t>              a conditional </a:t>
            </a:r>
            <a:r>
              <a:rPr lang="en-US" sz="2000" dirty="0" err="1" smtClean="0"/>
              <a:t>goto</a:t>
            </a:r>
            <a:r>
              <a:rPr lang="en-US" sz="2000" dirty="0" smtClean="0"/>
              <a:t> is a leader.</a:t>
            </a:r>
          </a:p>
          <a:p>
            <a:pPr marL="514350" indent="-514350">
              <a:buNone/>
            </a:pPr>
            <a:r>
              <a:rPr lang="en-US" sz="2000" dirty="0" smtClean="0"/>
              <a:t>      </a:t>
            </a:r>
          </a:p>
          <a:p>
            <a:pPr marL="514350" indent="-514350">
              <a:buNone/>
            </a:pPr>
            <a:r>
              <a:rPr lang="en-US" sz="2000" dirty="0" smtClean="0"/>
              <a:t>2.      For each leader construct its Basic Block which consists of  the leader and  all the TAC statements up to but not including the next leader or the end of the program.</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pPr algn="just"/>
            <a:r>
              <a:rPr lang="en-US" sz="2400" dirty="0" smtClean="0"/>
              <a:t>This is the final phase  in the compiler model that takes as input the Intermediate Representation(IR) produced by the front end of the compiler along with the relevant information  in the symbol table and produces the semantically equivalent target program.</a:t>
            </a:r>
          </a:p>
          <a:p>
            <a:pPr algn="just"/>
            <a:r>
              <a:rPr lang="en-US" sz="2400" dirty="0" smtClean="0"/>
              <a:t>The target program must preserve the semantic meaning of the source program and be of high quality in terms of space and execution.</a:t>
            </a:r>
          </a:p>
          <a:p>
            <a:pPr algn="just"/>
            <a:r>
              <a:rPr lang="en-US" sz="2400" dirty="0" smtClean="0"/>
              <a:t>The compiler that need to produce target programs must include  optimization phase prior to code generation or during code generation.</a:t>
            </a:r>
          </a:p>
          <a:p>
            <a:pPr algn="just"/>
            <a:r>
              <a:rPr lang="en-US" sz="2400" dirty="0" smtClean="0"/>
              <a:t>The code generation has to perform three major tasks that are  identified as </a:t>
            </a:r>
            <a:r>
              <a:rPr lang="en-US" sz="2400" b="1" dirty="0" smtClean="0">
                <a:solidFill>
                  <a:srgbClr val="FF0000"/>
                </a:solidFill>
              </a:rPr>
              <a:t>Instruction selection, register allocation and assignment</a:t>
            </a:r>
            <a:r>
              <a:rPr lang="en-US" sz="2400" dirty="0" smtClean="0"/>
              <a:t> and </a:t>
            </a:r>
            <a:r>
              <a:rPr lang="en-US" sz="2400" b="1" dirty="0" smtClean="0">
                <a:solidFill>
                  <a:srgbClr val="FF0000"/>
                </a:solidFill>
              </a:rPr>
              <a:t>instruction ordering</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000" dirty="0" smtClean="0"/>
              <a:t>In the above example,</a:t>
            </a:r>
          </a:p>
          <a:p>
            <a:pPr>
              <a:buNone/>
            </a:pPr>
            <a:r>
              <a:rPr lang="en-US" sz="2000" dirty="0" smtClean="0"/>
              <a:t>        Statement 1 is a leader – By rule 1</a:t>
            </a:r>
          </a:p>
          <a:p>
            <a:pPr>
              <a:buNone/>
            </a:pPr>
            <a:r>
              <a:rPr lang="en-US" sz="2000" dirty="0" smtClean="0"/>
              <a:t>        statement 3 is a leader  -  By rule 2</a:t>
            </a:r>
          </a:p>
          <a:p>
            <a:pPr>
              <a:buNone/>
            </a:pPr>
            <a:r>
              <a:rPr lang="en-US" sz="2000" dirty="0" smtClean="0"/>
              <a:t>         statement 12 is a leader – By rule 3</a:t>
            </a:r>
          </a:p>
          <a:p>
            <a:pPr>
              <a:buNone/>
            </a:pPr>
            <a:endParaRPr lang="en-US" sz="2000" dirty="0" smtClean="0"/>
          </a:p>
          <a:p>
            <a:pPr>
              <a:buNone/>
            </a:pPr>
            <a:endParaRPr lang="en-US" sz="2000" dirty="0"/>
          </a:p>
        </p:txBody>
      </p:sp>
      <p:graphicFrame>
        <p:nvGraphicFramePr>
          <p:cNvPr id="4" name="Table 3"/>
          <p:cNvGraphicFramePr>
            <a:graphicFrameLocks noGrp="1"/>
          </p:cNvGraphicFramePr>
          <p:nvPr/>
        </p:nvGraphicFramePr>
        <p:xfrm>
          <a:off x="2133600" y="3048000"/>
          <a:ext cx="3352800" cy="990600"/>
        </p:xfrm>
        <a:graphic>
          <a:graphicData uri="http://schemas.openxmlformats.org/drawingml/2006/table">
            <a:tbl>
              <a:tblPr firstRow="1" bandRow="1">
                <a:tableStyleId>{5C22544A-7EE6-4342-B048-85BDC9FD1C3A}</a:tableStyleId>
              </a:tblPr>
              <a:tblGrid>
                <a:gridCol w="3352800"/>
              </a:tblGrid>
              <a:tr h="990600">
                <a:tc>
                  <a:txBody>
                    <a:bodyPr/>
                    <a:lstStyle/>
                    <a:p>
                      <a:r>
                        <a:rPr lang="en-US" dirty="0" smtClean="0"/>
                        <a:t>Statement</a:t>
                      </a:r>
                      <a:r>
                        <a:rPr lang="en-US" baseline="0" dirty="0" smtClean="0"/>
                        <a:t> 1</a:t>
                      </a:r>
                    </a:p>
                    <a:p>
                      <a:r>
                        <a:rPr lang="en-US" baseline="0" dirty="0" smtClean="0"/>
                        <a:t>Statement 2                    </a:t>
                      </a:r>
                      <a:r>
                        <a:rPr lang="en-US" sz="3600" baseline="0" dirty="0" smtClean="0"/>
                        <a:t>B1</a:t>
                      </a:r>
                      <a:endParaRPr lang="en-US" sz="3600" dirty="0"/>
                    </a:p>
                  </a:txBody>
                  <a:tcPr/>
                </a:tc>
              </a:tr>
            </a:tbl>
          </a:graphicData>
        </a:graphic>
      </p:graphicFrame>
      <p:graphicFrame>
        <p:nvGraphicFramePr>
          <p:cNvPr id="5" name="Table 4"/>
          <p:cNvGraphicFramePr>
            <a:graphicFrameLocks noGrp="1"/>
          </p:cNvGraphicFramePr>
          <p:nvPr/>
        </p:nvGraphicFramePr>
        <p:xfrm>
          <a:off x="2209800" y="4267200"/>
          <a:ext cx="3276600" cy="2133600"/>
        </p:xfrm>
        <a:graphic>
          <a:graphicData uri="http://schemas.openxmlformats.org/drawingml/2006/table">
            <a:tbl>
              <a:tblPr firstRow="1" bandRow="1">
                <a:tableStyleId>{5C22544A-7EE6-4342-B048-85BDC9FD1C3A}</a:tableStyleId>
              </a:tblPr>
              <a:tblGrid>
                <a:gridCol w="3276600"/>
              </a:tblGrid>
              <a:tr h="2133600">
                <a:tc>
                  <a:txBody>
                    <a:bodyPr/>
                    <a:lstStyle/>
                    <a:p>
                      <a:r>
                        <a:rPr lang="en-US" dirty="0" smtClean="0"/>
                        <a:t>Statement</a:t>
                      </a:r>
                      <a:r>
                        <a:rPr lang="en-US" baseline="0" dirty="0" smtClean="0"/>
                        <a:t> 3</a:t>
                      </a:r>
                    </a:p>
                    <a:p>
                      <a:r>
                        <a:rPr lang="en-US" baseline="0" dirty="0" smtClean="0"/>
                        <a:t> ..</a:t>
                      </a:r>
                    </a:p>
                    <a:p>
                      <a:r>
                        <a:rPr lang="en-US" baseline="0" dirty="0" smtClean="0"/>
                        <a:t>….</a:t>
                      </a:r>
                    </a:p>
                    <a:p>
                      <a:r>
                        <a:rPr lang="en-US" baseline="0" dirty="0" smtClean="0"/>
                        <a:t>….</a:t>
                      </a:r>
                    </a:p>
                    <a:p>
                      <a:r>
                        <a:rPr lang="en-US" baseline="0" dirty="0" smtClean="0"/>
                        <a:t>….                                     </a:t>
                      </a:r>
                      <a:r>
                        <a:rPr lang="en-US" sz="3600" baseline="0" dirty="0" smtClean="0"/>
                        <a:t>B2</a:t>
                      </a:r>
                    </a:p>
                    <a:p>
                      <a:r>
                        <a:rPr lang="en-US" baseline="0" dirty="0" smtClean="0"/>
                        <a:t>Statement 11</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Construction of flow graph from basic block.</a:t>
            </a:r>
            <a:endParaRPr lang="en-US" dirty="0"/>
          </a:p>
        </p:txBody>
      </p:sp>
      <p:sp>
        <p:nvSpPr>
          <p:cNvPr id="3" name="Content Placeholder 2"/>
          <p:cNvSpPr>
            <a:spLocks noGrp="1"/>
          </p:cNvSpPr>
          <p:nvPr>
            <p:ph idx="1"/>
          </p:nvPr>
        </p:nvSpPr>
        <p:spPr/>
        <p:txBody>
          <a:bodyPr>
            <a:normAutofit/>
          </a:bodyPr>
          <a:lstStyle/>
          <a:p>
            <a:pPr>
              <a:buNone/>
            </a:pPr>
            <a:r>
              <a:rPr lang="en-US" sz="2400" dirty="0" smtClean="0"/>
              <a:t>What is Flow graph ?</a:t>
            </a:r>
          </a:p>
          <a:p>
            <a:pPr algn="just">
              <a:buNone/>
            </a:pPr>
            <a:r>
              <a:rPr lang="en-US" sz="2400" dirty="0" smtClean="0"/>
              <a:t>             Flow graph is a directed graph that determines the successive relation ship between the basic blocks. Here basic blocks represents the nodes for the flow graph and one node is distinguished as the initial node where it is the basic block whose leader is the first statement. The edges are obtained as follows,</a:t>
            </a:r>
          </a:p>
          <a:p>
            <a:pPr algn="just">
              <a:buNone/>
            </a:pPr>
            <a:r>
              <a:rPr lang="en-US" sz="2400" dirty="0" smtClean="0"/>
              <a:t>           1. There is direct edge from the Block B1 to B2 if B2 could immediately follow B1 during the execution   </a:t>
            </a:r>
            <a:r>
              <a:rPr lang="en-US" sz="3600" dirty="0" smtClean="0"/>
              <a:t>OR</a:t>
            </a:r>
            <a:endParaRPr lang="en-US" sz="2400" dirty="0" smtClean="0"/>
          </a:p>
          <a:p>
            <a:pPr algn="just">
              <a:buNone/>
            </a:pPr>
            <a:r>
              <a:rPr lang="en-US" sz="2400" dirty="0" smtClean="0"/>
              <a:t>           2. There is jump from the last statement of B1 to the first statement of B2</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Graph</a:t>
            </a:r>
            <a:endParaRPr lang="en-US" dirty="0"/>
          </a:p>
        </p:txBody>
      </p:sp>
      <p:graphicFrame>
        <p:nvGraphicFramePr>
          <p:cNvPr id="4" name="Content Placeholder 3"/>
          <p:cNvGraphicFramePr>
            <a:graphicFrameLocks noGrp="1"/>
          </p:cNvGraphicFramePr>
          <p:nvPr>
            <p:ph idx="1"/>
          </p:nvPr>
        </p:nvGraphicFramePr>
        <p:xfrm>
          <a:off x="2362200" y="2133600"/>
          <a:ext cx="3352800" cy="1066800"/>
        </p:xfrm>
        <a:graphic>
          <a:graphicData uri="http://schemas.openxmlformats.org/drawingml/2006/table">
            <a:tbl>
              <a:tblPr firstRow="1" bandRow="1">
                <a:tableStyleId>{5C22544A-7EE6-4342-B048-85BDC9FD1C3A}</a:tableStyleId>
              </a:tblPr>
              <a:tblGrid>
                <a:gridCol w="3352800"/>
              </a:tblGrid>
              <a:tr h="990600">
                <a:tc>
                  <a:txBody>
                    <a:bodyPr/>
                    <a:lstStyle/>
                    <a:p>
                      <a:r>
                        <a:rPr lang="en-US" dirty="0" smtClean="0"/>
                        <a:t>Statement 1</a:t>
                      </a:r>
                    </a:p>
                    <a:p>
                      <a:r>
                        <a:rPr lang="en-US" dirty="0" smtClean="0"/>
                        <a:t>….                                      </a:t>
                      </a:r>
                      <a:r>
                        <a:rPr lang="en-US" sz="2800" dirty="0" smtClean="0"/>
                        <a:t>B1</a:t>
                      </a:r>
                    </a:p>
                    <a:p>
                      <a:r>
                        <a:rPr lang="en-US" dirty="0" smtClean="0"/>
                        <a:t>Statement</a:t>
                      </a:r>
                      <a:r>
                        <a:rPr lang="en-US" baseline="0" dirty="0" smtClean="0"/>
                        <a:t> 2</a:t>
                      </a:r>
                      <a:endParaRPr lang="en-US" dirty="0"/>
                    </a:p>
                  </a:txBody>
                  <a:tcPr/>
                </a:tc>
              </a:tr>
            </a:tbl>
          </a:graphicData>
        </a:graphic>
      </p:graphicFrame>
      <p:graphicFrame>
        <p:nvGraphicFramePr>
          <p:cNvPr id="5" name="Table 4"/>
          <p:cNvGraphicFramePr>
            <a:graphicFrameLocks noGrp="1"/>
          </p:cNvGraphicFramePr>
          <p:nvPr/>
        </p:nvGraphicFramePr>
        <p:xfrm>
          <a:off x="2286000" y="3886200"/>
          <a:ext cx="3429000" cy="1615440"/>
        </p:xfrm>
        <a:graphic>
          <a:graphicData uri="http://schemas.openxmlformats.org/drawingml/2006/table">
            <a:tbl>
              <a:tblPr firstRow="1" bandRow="1">
                <a:tableStyleId>{5C22544A-7EE6-4342-B048-85BDC9FD1C3A}</a:tableStyleId>
              </a:tblPr>
              <a:tblGrid>
                <a:gridCol w="3429000"/>
              </a:tblGrid>
              <a:tr h="1295400">
                <a:tc>
                  <a:txBody>
                    <a:bodyPr/>
                    <a:lstStyle/>
                    <a:p>
                      <a:r>
                        <a:rPr lang="en-US" dirty="0" smtClean="0"/>
                        <a:t>Statement 3</a:t>
                      </a:r>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2800" dirty="0" smtClean="0"/>
                        <a:t>B2</a:t>
                      </a:r>
                    </a:p>
                    <a:p>
                      <a:r>
                        <a:rPr lang="en-US" dirty="0" smtClean="0"/>
                        <a:t> </a:t>
                      </a:r>
                    </a:p>
                    <a:p>
                      <a:r>
                        <a:rPr lang="en-US" dirty="0" smtClean="0"/>
                        <a:t>Statement</a:t>
                      </a:r>
                      <a:r>
                        <a:rPr lang="en-US" baseline="0" dirty="0" smtClean="0"/>
                        <a:t> 11</a:t>
                      </a:r>
                      <a:endParaRPr lang="en-US" dirty="0"/>
                    </a:p>
                  </a:txBody>
                  <a:tcPr/>
                </a:tc>
              </a:tr>
            </a:tbl>
          </a:graphicData>
        </a:graphic>
      </p:graphicFrame>
      <p:cxnSp>
        <p:nvCxnSpPr>
          <p:cNvPr id="7" name="Straight Arrow Connector 6"/>
          <p:cNvCxnSpPr/>
          <p:nvPr/>
        </p:nvCxnSpPr>
        <p:spPr>
          <a:xfrm rot="5400000">
            <a:off x="3581400" y="1828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543300" y="35425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582194"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1524000" y="57150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80206" y="4572000"/>
            <a:ext cx="2286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24000" y="34290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above flow graph we determine the  loop. This is done by checking the loop </a:t>
            </a:r>
          </a:p>
          <a:p>
            <a:r>
              <a:rPr lang="en-US" dirty="0" smtClean="0"/>
              <a:t> to be strongly connected .i.e., loop is a collection of nodes in flow graph which is strongly connected i.e., from any node  in the loop to any other node there is a path of length one or more wholly within the loop.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Code motion : The running time of the program is improved by decreasing the length of one of its loop. By doing this we may increase the length program but the number of iteration may be reduced.</a:t>
            </a:r>
          </a:p>
          <a:p>
            <a:pPr algn="just"/>
            <a:r>
              <a:rPr lang="en-US" dirty="0" smtClean="0"/>
              <a:t>Here we assume that the loop is executed at least once. </a:t>
            </a:r>
          </a:p>
          <a:p>
            <a:pPr algn="just"/>
            <a:r>
              <a:rPr lang="en-US" dirty="0" smtClean="0"/>
              <a:t>We apply code motion technique where the important modification is done in the loop i.e., in this process we determine the loop invariant computations and these computations are placed before the loop</a:t>
            </a:r>
          </a:p>
          <a:p>
            <a:pPr algn="just"/>
            <a:r>
              <a:rPr lang="en-US" dirty="0" smtClean="0"/>
              <a:t>A computations that yields same result, during the  number of iterations of the Loop is called Loop invariant computations.  </a:t>
            </a:r>
          </a:p>
          <a:p>
            <a:pPr algn="just">
              <a:buNone/>
            </a:pPr>
            <a:r>
              <a:rPr lang="en-US" dirty="0" smtClean="0"/>
              <a:t>              </a:t>
            </a:r>
            <a:r>
              <a:rPr lang="en-US" dirty="0" smtClean="0">
                <a:solidFill>
                  <a:srgbClr val="FF0000"/>
                </a:solidFill>
              </a:rPr>
              <a:t>In the example, statement 4 and 6 are loop invariant computations and these are placed before the loop by adding new basic block.</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sz="2800" dirty="0" smtClean="0"/>
              <a:t>Another important optimization which may be applied to the flow graph which actually decreases the number of instructions and speeds up and reduces  the loop iteration is Removal of Induction variable and Reduction in strength.</a:t>
            </a:r>
          </a:p>
          <a:p>
            <a:r>
              <a:rPr lang="en-US" sz="2800" dirty="0" smtClean="0"/>
              <a:t>What is induction variable ? </a:t>
            </a:r>
          </a:p>
          <a:p>
            <a:pPr>
              <a:buNone/>
            </a:pPr>
            <a:r>
              <a:rPr lang="en-US" sz="2800" dirty="0" smtClean="0"/>
              <a:t>        A variables that forms the arithmetic progression is called Induction variable.</a:t>
            </a:r>
          </a:p>
          <a:p>
            <a:pPr>
              <a:buNone/>
            </a:pPr>
            <a:r>
              <a:rPr lang="en-US" sz="2800" dirty="0" smtClean="0"/>
              <a:t>      </a:t>
            </a:r>
            <a:r>
              <a:rPr lang="en-US" sz="2800" dirty="0" smtClean="0">
                <a:solidFill>
                  <a:srgbClr val="FF0000"/>
                </a:solidFill>
              </a:rPr>
              <a:t>In the example I and T1 are Induction variable  since they form arithmetic progression </a:t>
            </a:r>
            <a:r>
              <a:rPr lang="en-US" sz="2800" dirty="0" err="1" smtClean="0">
                <a:solidFill>
                  <a:srgbClr val="FF0000"/>
                </a:solidFill>
              </a:rPr>
              <a:t>i.e</a:t>
            </a:r>
            <a:r>
              <a:rPr lang="en-US" sz="2800" dirty="0" smtClean="0">
                <a:solidFill>
                  <a:srgbClr val="FF0000"/>
                </a:solidFill>
              </a:rPr>
              <a:t> whenever </a:t>
            </a:r>
            <a:r>
              <a:rPr lang="en-US" sz="2800" dirty="0" err="1" smtClean="0">
                <a:solidFill>
                  <a:srgbClr val="FF0000"/>
                </a:solidFill>
              </a:rPr>
              <a:t>i</a:t>
            </a:r>
            <a:r>
              <a:rPr lang="en-US" sz="2800" dirty="0" smtClean="0">
                <a:solidFill>
                  <a:srgbClr val="FF0000"/>
                </a:solidFill>
              </a:rPr>
              <a:t>=1,2….20 T1 is T1*I =4,8……80. So the relation is determined and new statements  ( when </a:t>
            </a:r>
            <a:r>
              <a:rPr lang="en-US" sz="2800" dirty="0" err="1" smtClean="0">
                <a:solidFill>
                  <a:srgbClr val="FF0000"/>
                </a:solidFill>
              </a:rPr>
              <a:t>i</a:t>
            </a:r>
            <a:r>
              <a:rPr lang="en-US" sz="2800" dirty="0" smtClean="0">
                <a:solidFill>
                  <a:srgbClr val="FF0000"/>
                </a:solidFill>
              </a:rPr>
              <a:t>=I +1   the relationship T1=4*I-4 must hold )  T1=0 and T1=T1+4 is added with new Basic Block</a:t>
            </a:r>
          </a:p>
          <a:p>
            <a:pPr>
              <a:buNone/>
            </a:pPr>
            <a:endParaRPr lang="en-US" sz="2800"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Flow graph after applying Code motion</a:t>
            </a: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smtClean="0"/>
              <a:t>                                                 </a:t>
            </a:r>
          </a:p>
          <a:p>
            <a:r>
              <a:rPr lang="en-US" dirty="0" smtClean="0"/>
              <a:t>                                                      </a:t>
            </a:r>
          </a:p>
          <a:p>
            <a:pPr>
              <a:buNone/>
            </a:pPr>
            <a:endParaRPr lang="en-US" dirty="0"/>
          </a:p>
        </p:txBody>
      </p:sp>
      <p:sp>
        <p:nvSpPr>
          <p:cNvPr id="4" name="Rectangle 3"/>
          <p:cNvSpPr/>
          <p:nvPr/>
        </p:nvSpPr>
        <p:spPr>
          <a:xfrm>
            <a:off x="2209800" y="10668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Prod=0</a:t>
            </a:r>
          </a:p>
          <a:p>
            <a:pPr algn="ctr"/>
            <a:r>
              <a:rPr lang="en-US" dirty="0" smtClean="0"/>
              <a:t>                     I=1                       </a:t>
            </a:r>
            <a:r>
              <a:rPr lang="en-US" dirty="0" smtClean="0">
                <a:solidFill>
                  <a:srgbClr val="FF0000"/>
                </a:solidFill>
              </a:rPr>
              <a:t>B1</a:t>
            </a:r>
            <a:r>
              <a:rPr lang="en-US" dirty="0" smtClean="0"/>
              <a:t>     </a:t>
            </a:r>
            <a:endParaRPr lang="en-US" dirty="0"/>
          </a:p>
        </p:txBody>
      </p:sp>
      <p:sp>
        <p:nvSpPr>
          <p:cNvPr id="5" name="Rectangle 4"/>
          <p:cNvSpPr/>
          <p:nvPr/>
        </p:nvSpPr>
        <p:spPr>
          <a:xfrm>
            <a:off x="2133600" y="2133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T2=add(a)-4</a:t>
            </a:r>
          </a:p>
          <a:p>
            <a:pPr algn="ctr"/>
            <a:r>
              <a:rPr lang="en-US" dirty="0" smtClean="0"/>
              <a:t>                   T4=add(b)-4             </a:t>
            </a:r>
            <a:r>
              <a:rPr lang="en-US" dirty="0" smtClean="0">
                <a:solidFill>
                  <a:srgbClr val="FF0000"/>
                </a:solidFill>
              </a:rPr>
              <a:t> B3</a:t>
            </a:r>
            <a:endParaRPr lang="en-US" dirty="0">
              <a:solidFill>
                <a:srgbClr val="FF0000"/>
              </a:solidFill>
            </a:endParaRPr>
          </a:p>
        </p:txBody>
      </p:sp>
      <p:sp>
        <p:nvSpPr>
          <p:cNvPr id="6" name="Rectangle 5"/>
          <p:cNvSpPr/>
          <p:nvPr/>
        </p:nvSpPr>
        <p:spPr>
          <a:xfrm>
            <a:off x="2133600" y="3581400"/>
            <a:ext cx="350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a:pPr>
            <a:r>
              <a:rPr lang="en-US" dirty="0" smtClean="0"/>
              <a:t>T1 =4*I                                  </a:t>
            </a:r>
            <a:r>
              <a:rPr lang="en-US" dirty="0" smtClean="0">
                <a:solidFill>
                  <a:srgbClr val="FF0000"/>
                </a:solidFill>
              </a:rPr>
              <a:t>B2</a:t>
            </a:r>
          </a:p>
          <a:p>
            <a:pPr marL="514350" indent="-514350">
              <a:buAutoNum type="arabicPeriod"/>
            </a:pPr>
            <a:r>
              <a:rPr lang="en-US" dirty="0" smtClean="0">
                <a:solidFill>
                  <a:srgbClr val="FF0000"/>
                </a:solidFill>
              </a:rPr>
              <a:t>T3 = T2[T1]</a:t>
            </a:r>
          </a:p>
          <a:p>
            <a:pPr marL="514350" indent="-514350">
              <a:buAutoNum type="arabicPeriod"/>
            </a:pPr>
            <a:r>
              <a:rPr lang="en-US" dirty="0" smtClean="0"/>
              <a:t>T5 = T4[T1]</a:t>
            </a:r>
          </a:p>
          <a:p>
            <a:pPr marL="514350" indent="-514350">
              <a:buAutoNum type="arabicPeriod"/>
            </a:pPr>
            <a:r>
              <a:rPr lang="en-US" dirty="0" smtClean="0"/>
              <a:t>T6 = T3 * T5</a:t>
            </a:r>
          </a:p>
          <a:p>
            <a:pPr marL="514350" indent="-514350">
              <a:buAutoNum type="arabicPeriod"/>
            </a:pPr>
            <a:r>
              <a:rPr lang="en-US" dirty="0" smtClean="0"/>
              <a:t>Prod = Prod + T6</a:t>
            </a:r>
          </a:p>
          <a:p>
            <a:pPr marL="514350" indent="-514350">
              <a:buAutoNum type="arabicPeriod"/>
            </a:pPr>
            <a:r>
              <a:rPr lang="en-US" dirty="0" smtClean="0"/>
              <a:t>I= I+1</a:t>
            </a:r>
          </a:p>
          <a:p>
            <a:pPr marL="514350" indent="-514350">
              <a:buAutoNum type="arabicPeriod"/>
            </a:pPr>
            <a:r>
              <a:rPr lang="en-US" dirty="0" smtClean="0"/>
              <a:t>If I&lt;=20 </a:t>
            </a:r>
            <a:r>
              <a:rPr lang="en-US" dirty="0" err="1" smtClean="0"/>
              <a:t>Goto</a:t>
            </a:r>
            <a:r>
              <a:rPr lang="en-US" dirty="0" smtClean="0"/>
              <a:t> B2</a:t>
            </a:r>
          </a:p>
        </p:txBody>
      </p:sp>
      <p:cxnSp>
        <p:nvCxnSpPr>
          <p:cNvPr id="8" name="Straight Arrow Connector 7"/>
          <p:cNvCxnSpPr/>
          <p:nvPr/>
        </p:nvCxnSpPr>
        <p:spPr>
          <a:xfrm rot="5400000">
            <a:off x="3695700" y="1943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rot="5400000">
            <a:off x="3695700" y="3390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3657600" y="579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1295400" y="59436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46482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1600" y="3352800"/>
            <a:ext cx="2514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39762"/>
          </a:xfrm>
        </p:spPr>
        <p:txBody>
          <a:bodyPr>
            <a:noAutofit/>
          </a:bodyPr>
          <a:lstStyle/>
          <a:p>
            <a:r>
              <a:rPr lang="en-US" sz="3200" dirty="0" smtClean="0"/>
              <a:t>Flow graph after Removing Induction variable</a:t>
            </a:r>
            <a:endParaRPr lang="en-US" sz="3200" dirty="0"/>
          </a:p>
        </p:txBody>
      </p:sp>
      <p:sp>
        <p:nvSpPr>
          <p:cNvPr id="3" name="Content Placeholder 2"/>
          <p:cNvSpPr>
            <a:spLocks noGrp="1"/>
          </p:cNvSpPr>
          <p:nvPr>
            <p:ph idx="1"/>
          </p:nvPr>
        </p:nvSpPr>
        <p:spPr>
          <a:xfrm>
            <a:off x="457200" y="762000"/>
            <a:ext cx="8229600" cy="5364163"/>
          </a:xfrm>
        </p:spPr>
        <p:txBody>
          <a:bodyPr/>
          <a:lstStyle/>
          <a:p>
            <a:r>
              <a:rPr lang="en-US" dirty="0" smtClean="0"/>
              <a:t>                                                 </a:t>
            </a:r>
          </a:p>
          <a:p>
            <a:r>
              <a:rPr lang="en-US" dirty="0" smtClean="0"/>
              <a:t>                                                      </a:t>
            </a:r>
          </a:p>
          <a:p>
            <a:pPr>
              <a:buNone/>
            </a:pPr>
            <a:endParaRPr lang="en-US" dirty="0"/>
          </a:p>
        </p:txBody>
      </p:sp>
      <p:sp>
        <p:nvSpPr>
          <p:cNvPr id="4" name="Rectangle 3"/>
          <p:cNvSpPr/>
          <p:nvPr/>
        </p:nvSpPr>
        <p:spPr>
          <a:xfrm>
            <a:off x="2209800" y="10668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Prod=0</a:t>
            </a:r>
          </a:p>
          <a:p>
            <a:pPr algn="ctr"/>
            <a:r>
              <a:rPr lang="en-US" dirty="0" smtClean="0"/>
              <a:t>                                            </a:t>
            </a:r>
            <a:r>
              <a:rPr lang="en-US" dirty="0" smtClean="0">
                <a:solidFill>
                  <a:srgbClr val="FF0000"/>
                </a:solidFill>
              </a:rPr>
              <a:t>B1</a:t>
            </a:r>
            <a:r>
              <a:rPr lang="en-US" dirty="0" smtClean="0"/>
              <a:t>     </a:t>
            </a:r>
            <a:endParaRPr lang="en-US" dirty="0"/>
          </a:p>
        </p:txBody>
      </p:sp>
      <p:sp>
        <p:nvSpPr>
          <p:cNvPr id="5" name="Rectangle 4"/>
          <p:cNvSpPr/>
          <p:nvPr/>
        </p:nvSpPr>
        <p:spPr>
          <a:xfrm>
            <a:off x="2133600" y="18288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T2=add(a)-4</a:t>
            </a:r>
          </a:p>
          <a:p>
            <a:pPr algn="ctr"/>
            <a:r>
              <a:rPr lang="en-US" dirty="0" smtClean="0"/>
              <a:t>                   T4=add(b)-4             </a:t>
            </a:r>
            <a:r>
              <a:rPr lang="en-US" dirty="0" smtClean="0">
                <a:solidFill>
                  <a:srgbClr val="FF0000"/>
                </a:solidFill>
              </a:rPr>
              <a:t> B3</a:t>
            </a:r>
            <a:endParaRPr lang="en-US" dirty="0">
              <a:solidFill>
                <a:srgbClr val="FF0000"/>
              </a:solidFill>
            </a:endParaRPr>
          </a:p>
        </p:txBody>
      </p:sp>
      <p:sp>
        <p:nvSpPr>
          <p:cNvPr id="6" name="Rectangle 5"/>
          <p:cNvSpPr/>
          <p:nvPr/>
        </p:nvSpPr>
        <p:spPr>
          <a:xfrm>
            <a:off x="2133600" y="4267200"/>
            <a:ext cx="3505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AutoNum type="arabicPeriod"/>
            </a:pPr>
            <a:r>
              <a:rPr lang="en-US" dirty="0" smtClean="0"/>
              <a:t>T1 =T1+4                                </a:t>
            </a:r>
            <a:r>
              <a:rPr lang="en-US" dirty="0" smtClean="0">
                <a:solidFill>
                  <a:srgbClr val="FF0000"/>
                </a:solidFill>
              </a:rPr>
              <a:t>B2</a:t>
            </a:r>
          </a:p>
          <a:p>
            <a:pPr marL="514350" indent="-514350">
              <a:buAutoNum type="arabicPeriod"/>
            </a:pPr>
            <a:r>
              <a:rPr lang="en-US" dirty="0" smtClean="0"/>
              <a:t>T3 = T2[T1]</a:t>
            </a:r>
          </a:p>
          <a:p>
            <a:pPr marL="514350" indent="-514350">
              <a:buAutoNum type="arabicPeriod"/>
            </a:pPr>
            <a:r>
              <a:rPr lang="en-US" dirty="0" smtClean="0"/>
              <a:t>T5 = T4[T1]</a:t>
            </a:r>
          </a:p>
          <a:p>
            <a:pPr marL="514350" indent="-514350">
              <a:buAutoNum type="arabicPeriod"/>
            </a:pPr>
            <a:r>
              <a:rPr lang="en-US" dirty="0" smtClean="0"/>
              <a:t>T6 = T3 * T5</a:t>
            </a:r>
          </a:p>
          <a:p>
            <a:pPr marL="514350" indent="-514350">
              <a:buAutoNum type="arabicPeriod"/>
            </a:pPr>
            <a:r>
              <a:rPr lang="en-US" dirty="0" smtClean="0"/>
              <a:t>Prod = Prod + T6</a:t>
            </a:r>
          </a:p>
          <a:p>
            <a:pPr marL="514350" indent="-514350">
              <a:buAutoNum type="arabicPeriod"/>
            </a:pPr>
            <a:r>
              <a:rPr lang="en-US" dirty="0" smtClean="0"/>
              <a:t>If T1&lt;=76 </a:t>
            </a:r>
            <a:r>
              <a:rPr lang="en-US" dirty="0" err="1" smtClean="0"/>
              <a:t>Goto</a:t>
            </a:r>
            <a:r>
              <a:rPr lang="en-US" dirty="0" smtClean="0"/>
              <a:t> B2</a:t>
            </a:r>
          </a:p>
        </p:txBody>
      </p:sp>
      <p:cxnSp>
        <p:nvCxnSpPr>
          <p:cNvPr id="10" name="Straight Arrow Connector 9"/>
          <p:cNvCxnSpPr>
            <a:stCxn id="15" idx="2"/>
            <a:endCxn id="6" idx="0"/>
          </p:cNvCxnSpPr>
          <p:nvPr/>
        </p:nvCxnSpPr>
        <p:spPr>
          <a:xfrm rot="5400000">
            <a:off x="3581400" y="3962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3657600" y="6477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1295400" y="6475411"/>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76200" y="5104606"/>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71600" y="3808412"/>
            <a:ext cx="2514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33600" y="3276600"/>
            <a:ext cx="3505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T1=0                     </a:t>
            </a:r>
            <a:r>
              <a:rPr lang="en-US" dirty="0" smtClean="0">
                <a:solidFill>
                  <a:srgbClr val="FF0000"/>
                </a:solidFill>
              </a:rPr>
              <a:t>B4</a:t>
            </a:r>
            <a:endParaRPr lang="en-US" dirty="0">
              <a:solidFill>
                <a:srgbClr val="FF0000"/>
              </a:solidFill>
            </a:endParaRPr>
          </a:p>
        </p:txBody>
      </p:sp>
      <p:cxnSp>
        <p:nvCxnSpPr>
          <p:cNvPr id="21" name="Straight Arrow Connector 20"/>
          <p:cNvCxnSpPr>
            <a:stCxn id="5" idx="2"/>
          </p:cNvCxnSpPr>
          <p:nvPr/>
        </p:nvCxnSpPr>
        <p:spPr>
          <a:xfrm rot="5400000">
            <a:off x="3733800" y="3048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rot="5400000">
            <a:off x="3752850" y="16573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Strength</a:t>
            </a:r>
            <a:endParaRPr lang="en-US" dirty="0"/>
          </a:p>
        </p:txBody>
      </p:sp>
      <p:sp>
        <p:nvSpPr>
          <p:cNvPr id="3" name="Content Placeholder 2"/>
          <p:cNvSpPr>
            <a:spLocks noGrp="1"/>
          </p:cNvSpPr>
          <p:nvPr>
            <p:ph idx="1"/>
          </p:nvPr>
        </p:nvSpPr>
        <p:spPr/>
        <p:txBody>
          <a:bodyPr/>
          <a:lstStyle/>
          <a:p>
            <a:r>
              <a:rPr lang="en-US" dirty="0" smtClean="0"/>
              <a:t>The replacement of expensive operation by cheaper operation is termed as Reduction in strength.</a:t>
            </a:r>
          </a:p>
          <a:p>
            <a:pPr>
              <a:buNone/>
            </a:pPr>
            <a:r>
              <a:rPr lang="en-US" dirty="0" smtClean="0"/>
              <a:t>         In the above example T1=4*I is replaced by T1=T1+4. This replacement definitely is going to speed up the execution as multiplication is replaced by Addition.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idx="1"/>
          </p:nvPr>
        </p:nvSpPr>
        <p:spPr/>
        <p:txBody>
          <a:bodyPr/>
          <a:lstStyle/>
          <a:p>
            <a:r>
              <a:rPr lang="en-US" dirty="0" smtClean="0"/>
              <a:t>For </a:t>
            </a:r>
            <a:r>
              <a:rPr lang="en-US" dirty="0" err="1" smtClean="0"/>
              <a:t>i</a:t>
            </a:r>
            <a:r>
              <a:rPr lang="en-US" dirty="0" smtClean="0"/>
              <a:t> =1 to 10 do</a:t>
            </a:r>
          </a:p>
          <a:p>
            <a:pPr lvl="1">
              <a:buNone/>
            </a:pPr>
            <a:r>
              <a:rPr lang="en-US" dirty="0" smtClean="0"/>
              <a:t>     For j= 1 to 10 do</a:t>
            </a:r>
          </a:p>
          <a:p>
            <a:pPr lvl="1">
              <a:buNone/>
            </a:pPr>
            <a:r>
              <a:rPr lang="en-US" dirty="0" smtClean="0"/>
              <a:t>			a[</a:t>
            </a:r>
            <a:r>
              <a:rPr lang="en-US" dirty="0" err="1" smtClean="0"/>
              <a:t>j,j</a:t>
            </a:r>
            <a:r>
              <a:rPr lang="en-US" dirty="0" smtClean="0"/>
              <a:t>]=1.0; </a:t>
            </a:r>
          </a:p>
          <a:p>
            <a:pPr lvl="1">
              <a:buNone/>
            </a:pPr>
            <a:r>
              <a:rPr lang="en-US" dirty="0" smtClean="0"/>
              <a:t>For </a:t>
            </a:r>
            <a:r>
              <a:rPr lang="en-US" dirty="0" err="1" smtClean="0"/>
              <a:t>i</a:t>
            </a:r>
            <a:r>
              <a:rPr lang="en-US" dirty="0" smtClean="0"/>
              <a:t> =1 to 10 do</a:t>
            </a:r>
          </a:p>
          <a:p>
            <a:pPr lvl="1">
              <a:buNone/>
            </a:pPr>
            <a:r>
              <a:rPr lang="en-US" dirty="0" smtClean="0"/>
              <a:t>                  </a:t>
            </a:r>
            <a:r>
              <a:rPr lang="en-US" dirty="0" smtClean="0"/>
              <a:t>a[</a:t>
            </a:r>
            <a:r>
              <a:rPr lang="en-US" dirty="0" err="1" smtClean="0"/>
              <a:t>i,i</a:t>
            </a:r>
            <a:r>
              <a:rPr lang="en-US" dirty="0" smtClean="0"/>
              <a:t>]=</a:t>
            </a:r>
            <a:r>
              <a:rPr lang="en-US" dirty="0" smtClean="0"/>
              <a:t>1.0;</a:t>
            </a:r>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Difficulties and issues in Code Generation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Deciding what target machine instruction to generate for a particular computation that implements the IR statements i.e.,</a:t>
            </a:r>
            <a:r>
              <a:rPr lang="en-US" b="1" i="1" dirty="0" smtClean="0"/>
              <a:t> Instruction Selection. </a:t>
            </a:r>
          </a:p>
          <a:p>
            <a:r>
              <a:rPr lang="en-US" dirty="0" smtClean="0"/>
              <a:t>Deciding which order of computation should be selected to schedule the execution of statements. i.e., </a:t>
            </a:r>
            <a:r>
              <a:rPr lang="en-US" b="1" i="1" dirty="0" smtClean="0"/>
              <a:t>Instruction ordering. (</a:t>
            </a:r>
            <a:r>
              <a:rPr lang="en-US" dirty="0" smtClean="0"/>
              <a:t> order of computation that uses fewer registers to hold the intermediate results).</a:t>
            </a:r>
          </a:p>
          <a:p>
            <a:r>
              <a:rPr lang="en-US" dirty="0" smtClean="0"/>
              <a:t>Deciding  what value to keep in which registers and optimal assignment of registers to variables. i.e., </a:t>
            </a:r>
            <a:r>
              <a:rPr lang="en-US" b="1" i="1" dirty="0" smtClean="0"/>
              <a:t>Register allocation and assignment.</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Three Address Code statements</a:t>
            </a:r>
            <a:endParaRPr lang="en-US" dirty="0"/>
          </a:p>
        </p:txBody>
      </p:sp>
      <p:sp>
        <p:nvSpPr>
          <p:cNvPr id="3" name="Content Placeholder 2"/>
          <p:cNvSpPr>
            <a:spLocks noGrp="1"/>
          </p:cNvSpPr>
          <p:nvPr>
            <p:ph idx="1"/>
          </p:nvPr>
        </p:nvSpPr>
        <p:spPr>
          <a:xfrm>
            <a:off x="0" y="457200"/>
            <a:ext cx="9144000" cy="6400800"/>
          </a:xfrm>
        </p:spPr>
        <p:txBody>
          <a:bodyPr>
            <a:normAutofit/>
          </a:bodyPr>
          <a:lstStyle/>
          <a:p>
            <a:pPr marL="514350" indent="-514350">
              <a:buFont typeface="Arial" pitchFamily="34" charset="0"/>
              <a:buAutoNum type="arabicPeriod"/>
            </a:pPr>
            <a:r>
              <a:rPr lang="en-US" sz="1800" dirty="0" err="1" smtClean="0"/>
              <a:t>i</a:t>
            </a:r>
            <a:r>
              <a:rPr lang="en-US" sz="1800" dirty="0" smtClean="0"/>
              <a:t>=1	/*</a:t>
            </a:r>
            <a:r>
              <a:rPr lang="en-US" sz="1800" dirty="0" smtClean="0">
                <a:solidFill>
                  <a:schemeClr val="accent2"/>
                </a:solidFill>
              </a:rPr>
              <a:t>(</a:t>
            </a:r>
            <a:r>
              <a:rPr lang="en-US" sz="1800" dirty="0" err="1" smtClean="0">
                <a:solidFill>
                  <a:schemeClr val="accent2"/>
                </a:solidFill>
              </a:rPr>
              <a:t>base</a:t>
            </a:r>
            <a:r>
              <a:rPr lang="en-US" sz="1800" baseline="-25000" dirty="0" err="1" smtClean="0">
                <a:solidFill>
                  <a:schemeClr val="accent2"/>
                </a:solidFill>
              </a:rPr>
              <a:t>a</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*n</a:t>
            </a:r>
            <a:r>
              <a:rPr lang="en-US" sz="1800" baseline="-25000" dirty="0" smtClean="0">
                <a:solidFill>
                  <a:schemeClr val="accent2"/>
                </a:solidFill>
              </a:rPr>
              <a:t>2</a:t>
            </a:r>
            <a:r>
              <a:rPr lang="en-US" sz="1800" dirty="0" smtClean="0">
                <a:solidFill>
                  <a:schemeClr val="accent2"/>
                </a:solidFill>
              </a:rPr>
              <a:t>)+j)*width) n2= no of elements in each row ,  for </a:t>
            </a:r>
            <a:r>
              <a:rPr lang="en-US" sz="1800" dirty="0" err="1" smtClean="0">
                <a:solidFill>
                  <a:schemeClr val="accent2"/>
                </a:solidFill>
              </a:rPr>
              <a:t>i</a:t>
            </a:r>
            <a:r>
              <a:rPr lang="en-US" sz="1800" dirty="0" smtClean="0">
                <a:solidFill>
                  <a:schemeClr val="accent2"/>
                </a:solidFill>
              </a:rPr>
              <a:t>=1 and j=1 		the value is 88 for width 8 bytes.</a:t>
            </a:r>
          </a:p>
          <a:p>
            <a:pPr marL="514350" indent="-514350">
              <a:buAutoNum type="arabicPeriod"/>
            </a:pPr>
            <a:r>
              <a:rPr lang="en-US" sz="1800" dirty="0" smtClean="0"/>
              <a:t>J=1</a:t>
            </a:r>
          </a:p>
          <a:p>
            <a:pPr marL="514350" indent="-514350">
              <a:buAutoNum type="arabicPeriod"/>
            </a:pPr>
            <a:r>
              <a:rPr lang="en-US" sz="1800" dirty="0" smtClean="0"/>
              <a:t>t1= 10*I</a:t>
            </a:r>
          </a:p>
          <a:p>
            <a:pPr marL="514350" indent="-514350">
              <a:buAutoNum type="arabicPeriod"/>
            </a:pPr>
            <a:r>
              <a:rPr lang="en-US" sz="1800" dirty="0" smtClean="0"/>
              <a:t>t2 =t1 + j</a:t>
            </a:r>
          </a:p>
          <a:p>
            <a:pPr marL="514350" indent="-514350">
              <a:buAutoNum type="arabicPeriod"/>
            </a:pPr>
            <a:r>
              <a:rPr lang="en-US" sz="1800" dirty="0" smtClean="0"/>
              <a:t>t3=8*t2</a:t>
            </a:r>
          </a:p>
          <a:p>
            <a:pPr marL="514350" indent="-514350">
              <a:buAutoNum type="arabicPeriod"/>
            </a:pPr>
            <a:r>
              <a:rPr lang="en-US" sz="1800" dirty="0" smtClean="0"/>
              <a:t>t4=t3-88</a:t>
            </a:r>
          </a:p>
          <a:p>
            <a:pPr marL="514350" indent="-514350">
              <a:buAutoNum type="arabicPeriod"/>
            </a:pPr>
            <a:r>
              <a:rPr lang="en-US" sz="1800" dirty="0" smtClean="0"/>
              <a:t>a[t4]=1.0</a:t>
            </a:r>
          </a:p>
          <a:p>
            <a:pPr marL="514350" indent="-514350">
              <a:buAutoNum type="arabicPeriod"/>
            </a:pPr>
            <a:r>
              <a:rPr lang="en-US" sz="1800" dirty="0" smtClean="0"/>
              <a:t>J=j+1</a:t>
            </a:r>
          </a:p>
          <a:p>
            <a:pPr marL="514350" indent="-514350">
              <a:buAutoNum type="arabicPeriod"/>
            </a:pPr>
            <a:r>
              <a:rPr lang="en-US" sz="1800" dirty="0" smtClean="0"/>
              <a:t>If j&lt;=10 </a:t>
            </a:r>
            <a:r>
              <a:rPr lang="en-US" sz="1800" dirty="0" err="1" smtClean="0"/>
              <a:t>goto</a:t>
            </a:r>
            <a:r>
              <a:rPr lang="en-US" sz="1800" dirty="0" smtClean="0"/>
              <a:t> (3)</a:t>
            </a:r>
          </a:p>
          <a:p>
            <a:pPr marL="514350" indent="-514350">
              <a:buFont typeface="Arial" pitchFamily="34" charset="0"/>
              <a:buAutoNum type="arabicPlain" startAt="10"/>
            </a:pPr>
            <a:r>
              <a:rPr lang="en-US" sz="1800" dirty="0" smtClean="0"/>
              <a:t>I = I +1</a:t>
            </a:r>
          </a:p>
          <a:p>
            <a:pPr marL="514350" indent="-514350">
              <a:buFont typeface="Arial" pitchFamily="34" charset="0"/>
              <a:buAutoNum type="arabicPlain" startAt="10"/>
            </a:pPr>
            <a:r>
              <a:rPr lang="en-US" sz="1800" dirty="0" smtClean="0"/>
              <a:t>If  </a:t>
            </a:r>
            <a:r>
              <a:rPr lang="en-US" sz="1800" dirty="0" err="1" smtClean="0"/>
              <a:t>i</a:t>
            </a:r>
            <a:r>
              <a:rPr lang="en-US" sz="1800" dirty="0" smtClean="0"/>
              <a:t>&lt;=10 </a:t>
            </a:r>
            <a:r>
              <a:rPr lang="en-US" sz="1800" dirty="0" err="1" smtClean="0"/>
              <a:t>goto</a:t>
            </a:r>
            <a:r>
              <a:rPr lang="en-US" sz="1800" dirty="0" smtClean="0"/>
              <a:t> (2)</a:t>
            </a:r>
          </a:p>
          <a:p>
            <a:pPr marL="514350" indent="-514350">
              <a:buFont typeface="Arial" pitchFamily="34" charset="0"/>
              <a:buAutoNum type="arabicPlain" startAt="10"/>
            </a:pPr>
            <a:r>
              <a:rPr lang="en-US" sz="1800" dirty="0" err="1" smtClean="0"/>
              <a:t>i</a:t>
            </a:r>
            <a:r>
              <a:rPr lang="en-US" sz="1800" dirty="0" smtClean="0"/>
              <a:t>=1</a:t>
            </a:r>
          </a:p>
          <a:p>
            <a:pPr marL="514350" indent="-514350">
              <a:buFont typeface="Arial" pitchFamily="34" charset="0"/>
              <a:buAutoNum type="arabicPlain" startAt="10"/>
            </a:pPr>
            <a:r>
              <a:rPr lang="en-US" sz="1800" dirty="0" smtClean="0"/>
              <a:t>t5=i-1</a:t>
            </a:r>
          </a:p>
          <a:p>
            <a:pPr marL="514350" indent="-514350">
              <a:buFont typeface="Arial" pitchFamily="34" charset="0"/>
              <a:buAutoNum type="arabicPlain" startAt="10"/>
            </a:pPr>
            <a:r>
              <a:rPr lang="en-US" sz="1800" dirty="0" smtClean="0"/>
              <a:t>t6=88*t5</a:t>
            </a:r>
          </a:p>
          <a:p>
            <a:pPr marL="514350" indent="-514350">
              <a:buFont typeface="Arial" pitchFamily="34" charset="0"/>
              <a:buAutoNum type="arabicPlain" startAt="10"/>
            </a:pPr>
            <a:r>
              <a:rPr lang="en-US" sz="1800" dirty="0" smtClean="0"/>
              <a:t>a[t6]=1.0</a:t>
            </a:r>
          </a:p>
          <a:p>
            <a:pPr marL="514350" indent="-514350">
              <a:buFont typeface="Arial" pitchFamily="34" charset="0"/>
              <a:buAutoNum type="arabicPlain" startAt="10"/>
            </a:pPr>
            <a:r>
              <a:rPr lang="en-US" sz="1800" dirty="0" err="1" smtClean="0"/>
              <a:t>i</a:t>
            </a:r>
            <a:r>
              <a:rPr lang="en-US" sz="1800" dirty="0" smtClean="0"/>
              <a:t>=i+1</a:t>
            </a:r>
          </a:p>
          <a:p>
            <a:pPr marL="514350" indent="-514350">
              <a:buFont typeface="Arial" pitchFamily="34" charset="0"/>
              <a:buAutoNum type="arabicPlain" startAt="10"/>
            </a:pPr>
            <a:r>
              <a:rPr lang="en-US" sz="1800" dirty="0" smtClean="0"/>
              <a:t>If </a:t>
            </a:r>
            <a:r>
              <a:rPr lang="en-US" sz="1800" dirty="0" err="1" smtClean="0"/>
              <a:t>i</a:t>
            </a:r>
            <a:r>
              <a:rPr lang="en-US" sz="1800" dirty="0" smtClean="0"/>
              <a:t>&lt;=10 </a:t>
            </a:r>
            <a:r>
              <a:rPr lang="en-US" sz="1800" dirty="0" err="1" smtClean="0"/>
              <a:t>goto</a:t>
            </a:r>
            <a:r>
              <a:rPr lang="en-US" sz="1800" dirty="0" smtClean="0"/>
              <a:t> (13)</a:t>
            </a:r>
          </a:p>
          <a:p>
            <a:pPr marL="514350" indent="-514350">
              <a:buFont typeface="Arial" pitchFamily="34" charset="0"/>
              <a:buAutoNum type="arabicPlain" startAt="10"/>
            </a:pPr>
            <a:endParaRPr lang="en-US" sz="1400" dirty="0" smtClean="0"/>
          </a:p>
          <a:p>
            <a:pPr marL="514350" indent="-514350">
              <a:buFont typeface="Arial" pitchFamily="34" charset="0"/>
              <a:buAutoNum type="arabicPlain" startAt="10"/>
            </a:pPr>
            <a:endParaRPr lang="en-US" sz="1400" dirty="0" smtClean="0"/>
          </a:p>
          <a:p>
            <a:pPr marL="514350" indent="-514350">
              <a:buFont typeface="Arial" pitchFamily="34" charset="0"/>
              <a:buAutoNum type="arabicPlain" startAt="10"/>
            </a:pPr>
            <a:endParaRPr lang="en-US" sz="1400"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Code generation Algorithm</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dirty="0" smtClean="0"/>
              <a:t>Here we use straight forward strategy to generate assembly code from a quadruples.</a:t>
            </a:r>
          </a:p>
          <a:p>
            <a:pPr algn="just"/>
            <a:r>
              <a:rPr lang="en-US" dirty="0" smtClean="0"/>
              <a:t>The operands in the quadruple are currently available in the register and for each operator there is a corresponding Assembly code available.</a:t>
            </a:r>
          </a:p>
          <a:p>
            <a:pPr algn="just"/>
            <a:r>
              <a:rPr lang="en-US" dirty="0" smtClean="0"/>
              <a:t>We also assume that the computed results are available in register as long as possible.</a:t>
            </a:r>
          </a:p>
          <a:p>
            <a:pPr algn="just"/>
            <a:r>
              <a:rPr lang="en-US" dirty="0" smtClean="0"/>
              <a:t> To make more informed decision about register allocation we compute the </a:t>
            </a:r>
            <a:r>
              <a:rPr lang="en-US" b="1" i="1" dirty="0" smtClean="0"/>
              <a:t>next use </a:t>
            </a:r>
            <a:r>
              <a:rPr lang="en-US" dirty="0" smtClean="0"/>
              <a:t>information and </a:t>
            </a:r>
            <a:r>
              <a:rPr lang="en-US" dirty="0" err="1" smtClean="0"/>
              <a:t>liveness</a:t>
            </a:r>
            <a:r>
              <a:rPr lang="en-US" dirty="0" smtClean="0"/>
              <a:t>  of each name in a quadruple. Where USE is defined as follows.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400" dirty="0" smtClean="0"/>
              <a:t>Suppose quadruple I assigns  a value to ‘A’, if quadruple j has ‘A’ as an operand and control can flow from quadruple I to j along a path that has no intervening assignments to A, Then we say that that quadruple j </a:t>
            </a:r>
            <a:r>
              <a:rPr lang="en-US" sz="2400" b="1" i="1" u="sng" dirty="0" smtClean="0"/>
              <a:t>uses</a:t>
            </a:r>
            <a:r>
              <a:rPr lang="en-US" sz="2400" dirty="0" smtClean="0"/>
              <a:t> the value of A computed at I</a:t>
            </a:r>
          </a:p>
          <a:p>
            <a:pPr algn="just"/>
            <a:r>
              <a:rPr lang="en-US" sz="2400" dirty="0" smtClean="0"/>
              <a:t>We wish to find for each quadruple  A= B op C the next uses of A, B, and C, the algorithm must first scan the stream of quadruple to find the end of basic block . Then scan backwards  to the beginning, recording for each name whether A has next a next use in the block and if not whether it is live on exit from that block.</a:t>
            </a:r>
          </a:p>
          <a:p>
            <a:pPr algn="just"/>
            <a:r>
              <a:rPr lang="en-US" sz="2400" dirty="0" smtClean="0"/>
              <a:t>Suppose in the backward scan we reach quadruple</a:t>
            </a:r>
          </a:p>
          <a:p>
            <a:pPr algn="just">
              <a:buNone/>
            </a:pPr>
            <a:r>
              <a:rPr lang="en-US" sz="2400" dirty="0" smtClean="0"/>
              <a:t>               I : A= B op C. we then do the following.</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eriod"/>
            </a:pPr>
            <a:r>
              <a:rPr lang="en-US" dirty="0" smtClean="0"/>
              <a:t>Attach to quadruple I the information currently found  in the symbol table regarding the ‘next USE’ and ‘</a:t>
            </a:r>
            <a:r>
              <a:rPr lang="en-US" dirty="0" err="1" smtClean="0"/>
              <a:t>liveness</a:t>
            </a:r>
            <a:r>
              <a:rPr lang="en-US" dirty="0" smtClean="0"/>
              <a:t>’ of A, B and C</a:t>
            </a:r>
          </a:p>
          <a:p>
            <a:pPr marL="514350" indent="-514350">
              <a:buAutoNum type="arabicPeriod"/>
            </a:pPr>
            <a:r>
              <a:rPr lang="en-US" dirty="0" smtClean="0"/>
              <a:t>In the symbol table set ‘A’ to ‘not live’ and no ‘next use’ and set B and C to ‘live’ and ‘next use’ for quadruple </a:t>
            </a:r>
            <a:r>
              <a:rPr lang="en-US" dirty="0" err="1" smtClean="0"/>
              <a:t>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buNone/>
            </a:pPr>
            <a:r>
              <a:rPr lang="en-US" sz="2400" dirty="0" smtClean="0"/>
              <a:t>Register descriptor: </a:t>
            </a:r>
          </a:p>
          <a:p>
            <a:pPr algn="just">
              <a:buNone/>
            </a:pPr>
            <a:r>
              <a:rPr lang="en-US" sz="2400" dirty="0" smtClean="0"/>
              <a:t>                 To perform register allocation we use register descriptor that keeps track of what is currently in each register . Whenever we need a register we consult register descriptor.</a:t>
            </a:r>
          </a:p>
          <a:p>
            <a:pPr algn="just">
              <a:buNone/>
            </a:pPr>
            <a:r>
              <a:rPr lang="en-US" sz="2400" dirty="0" smtClean="0"/>
              <a:t>     Initially  register descriptor shows  all registers are empty and as the code generation for blocks progresses each register may hold the value of names used in the program.</a:t>
            </a:r>
          </a:p>
          <a:p>
            <a:pPr algn="just">
              <a:buNone/>
            </a:pPr>
            <a:r>
              <a:rPr lang="en-US" sz="2400" dirty="0" smtClean="0"/>
              <a:t>Address descriptor: </a:t>
            </a:r>
          </a:p>
          <a:p>
            <a:pPr algn="just">
              <a:buNone/>
            </a:pPr>
            <a:r>
              <a:rPr lang="en-US" sz="2400" dirty="0" smtClean="0"/>
              <a:t>                 For each name in the block we shall maintain the address  descriptor that keeps track of the location where the current value of the name can found at runtime. Here the location may be </a:t>
            </a:r>
            <a:r>
              <a:rPr lang="en-US" sz="2400" dirty="0" err="1" smtClean="0"/>
              <a:t>reg</a:t>
            </a:r>
            <a:r>
              <a:rPr lang="en-US" sz="2400" dirty="0" smtClean="0"/>
              <a:t> , stack or memory location</a:t>
            </a:r>
          </a:p>
          <a:p>
            <a:pPr algn="just">
              <a:buNone/>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algorithm uses  </a:t>
            </a:r>
            <a:r>
              <a:rPr lang="en-US" dirty="0" err="1" smtClean="0"/>
              <a:t>getreg</a:t>
            </a:r>
            <a:r>
              <a:rPr lang="en-US" dirty="0" smtClean="0"/>
              <a:t>(I) function which selects registers for each memory location associated with the TAC I. This function has an access to register and  address descriptor for all the variables of the basic block.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 Algorithm</a:t>
            </a:r>
            <a:endParaRPr lang="en-US" dirty="0"/>
          </a:p>
        </p:txBody>
      </p:sp>
      <p:sp>
        <p:nvSpPr>
          <p:cNvPr id="3" name="Content Placeholder 2"/>
          <p:cNvSpPr>
            <a:spLocks noGrp="1"/>
          </p:cNvSpPr>
          <p:nvPr>
            <p:ph idx="1"/>
          </p:nvPr>
        </p:nvSpPr>
        <p:spPr/>
        <p:txBody>
          <a:bodyPr>
            <a:normAutofit/>
          </a:bodyPr>
          <a:lstStyle/>
          <a:p>
            <a:pPr>
              <a:buNone/>
            </a:pPr>
            <a:r>
              <a:rPr lang="en-US" sz="2400" dirty="0" smtClean="0"/>
              <a:t>For a three address code such as x=</a:t>
            </a:r>
            <a:r>
              <a:rPr lang="en-US" sz="2400" dirty="0" err="1" smtClean="0"/>
              <a:t>y+z</a:t>
            </a:r>
            <a:r>
              <a:rPr lang="en-US" sz="2400" dirty="0" smtClean="0"/>
              <a:t> do the following</a:t>
            </a:r>
          </a:p>
          <a:p>
            <a:pPr marL="514350" indent="-514350">
              <a:buAutoNum type="arabicPeriod"/>
            </a:pPr>
            <a:r>
              <a:rPr lang="en-US" sz="2400" dirty="0" smtClean="0"/>
              <a:t>Use </a:t>
            </a:r>
            <a:r>
              <a:rPr lang="en-US" sz="2400" dirty="0" err="1" smtClean="0"/>
              <a:t>getreg</a:t>
            </a:r>
            <a:r>
              <a:rPr lang="en-US" sz="2400" dirty="0" smtClean="0"/>
              <a:t>(x=</a:t>
            </a:r>
            <a:r>
              <a:rPr lang="en-US" sz="2400" dirty="0" err="1" smtClean="0"/>
              <a:t>y+z</a:t>
            </a:r>
            <a:r>
              <a:rPr lang="en-US" sz="2400" dirty="0" smtClean="0"/>
              <a:t>) to select registers for x, y and z. Call these Rx, </a:t>
            </a:r>
            <a:r>
              <a:rPr lang="en-US" sz="2400" dirty="0" err="1" smtClean="0"/>
              <a:t>Ry</a:t>
            </a:r>
            <a:r>
              <a:rPr lang="en-US" sz="2400" dirty="0" smtClean="0"/>
              <a:t> and </a:t>
            </a:r>
            <a:r>
              <a:rPr lang="en-US" sz="2400" dirty="0" err="1" smtClean="0"/>
              <a:t>Rz</a:t>
            </a:r>
            <a:endParaRPr lang="en-US" sz="2400" dirty="0" smtClean="0"/>
          </a:p>
          <a:p>
            <a:pPr marL="514350" indent="-514350">
              <a:buAutoNum type="arabicPeriod"/>
            </a:pPr>
            <a:r>
              <a:rPr lang="en-US" sz="2400" dirty="0" smtClean="0"/>
              <a:t>If y is not in </a:t>
            </a:r>
            <a:r>
              <a:rPr lang="en-US" sz="2400" dirty="0" err="1" smtClean="0"/>
              <a:t>Ry</a:t>
            </a:r>
            <a:r>
              <a:rPr lang="en-US" sz="2400" dirty="0" smtClean="0"/>
              <a:t> ( according to the register descriptor), Then generate an instruction LD </a:t>
            </a:r>
            <a:r>
              <a:rPr lang="en-US" sz="2400" dirty="0" err="1" smtClean="0"/>
              <a:t>Ry</a:t>
            </a:r>
            <a:r>
              <a:rPr lang="en-US" sz="2400" dirty="0" smtClean="0"/>
              <a:t>, y’ where y’ is one of the memory location for y (according to the address descriptor for y).</a:t>
            </a:r>
          </a:p>
          <a:p>
            <a:pPr marL="514350" indent="-514350">
              <a:buAutoNum type="arabicPeriod"/>
            </a:pPr>
            <a:r>
              <a:rPr lang="en-US" sz="2400" dirty="0" smtClean="0"/>
              <a:t>Similarly if z is not in </a:t>
            </a:r>
            <a:r>
              <a:rPr lang="en-US" sz="2400" dirty="0" err="1" smtClean="0"/>
              <a:t>Rz</a:t>
            </a:r>
            <a:r>
              <a:rPr lang="en-US" sz="2400" dirty="0" smtClean="0"/>
              <a:t> then generate an instruction LD </a:t>
            </a:r>
            <a:r>
              <a:rPr lang="en-US" sz="2400" dirty="0" err="1" smtClean="0"/>
              <a:t>Rz,z</a:t>
            </a:r>
            <a:r>
              <a:rPr lang="en-US" sz="2400" dirty="0" smtClean="0"/>
              <a:t>’ where z’ is memory location for z</a:t>
            </a:r>
          </a:p>
          <a:p>
            <a:pPr marL="514350" indent="-514350">
              <a:buAutoNum type="arabicPeriod"/>
            </a:pPr>
            <a:r>
              <a:rPr lang="en-US" sz="2400" dirty="0" smtClean="0"/>
              <a:t>Generate the instruction ADD </a:t>
            </a:r>
            <a:r>
              <a:rPr lang="en-US" sz="2400" dirty="0" err="1" smtClean="0"/>
              <a:t>Rz</a:t>
            </a:r>
            <a:r>
              <a:rPr lang="en-US" sz="2400" dirty="0" smtClean="0"/>
              <a:t>, </a:t>
            </a:r>
            <a:r>
              <a:rPr lang="en-US" sz="2400" dirty="0" err="1" smtClean="0"/>
              <a:t>Ry</a:t>
            </a:r>
            <a:r>
              <a:rPr lang="en-US" sz="2400" dirty="0" smtClean="0"/>
              <a:t>, </a:t>
            </a:r>
            <a:r>
              <a:rPr lang="en-US" sz="2400" dirty="0" err="1" smtClean="0"/>
              <a:t>Rz</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err="1" smtClean="0"/>
              <a:t>Getreg</a:t>
            </a:r>
            <a:r>
              <a:rPr lang="en-US" sz="2400" dirty="0" smtClean="0"/>
              <a:t>(I) function works on the following rules.</a:t>
            </a:r>
          </a:p>
          <a:p>
            <a:pPr>
              <a:buNone/>
            </a:pPr>
            <a:r>
              <a:rPr lang="en-US" sz="2400" dirty="0" smtClean="0"/>
              <a:t>     1. If y is currently in a register, pick a register already containing y as Ry. Do not issue the machine instruction to load this register.</a:t>
            </a:r>
          </a:p>
          <a:p>
            <a:pPr>
              <a:buNone/>
            </a:pPr>
            <a:r>
              <a:rPr lang="en-US" sz="2400" dirty="0" smtClean="0"/>
              <a:t>     2.If y is not in a register, but there is a register that is currently empty, pick one such register as Ry.</a:t>
            </a:r>
          </a:p>
          <a:p>
            <a:pPr>
              <a:buNone/>
            </a:pPr>
            <a:r>
              <a:rPr lang="en-US" sz="2400" dirty="0" smtClean="0"/>
              <a:t>     3. If y is not in a register and there is no register empty, we need to pick up one of the allowable registers  and we need to make it safe to use.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Code Generation Algorithm and Trace</a:t>
            </a:r>
            <a:endParaRPr lang="en-IN" dirty="0"/>
          </a:p>
        </p:txBody>
      </p:sp>
      <p:sp>
        <p:nvSpPr>
          <p:cNvPr id="3" name="Content Placeholder 2"/>
          <p:cNvSpPr>
            <a:spLocks noGrp="1"/>
          </p:cNvSpPr>
          <p:nvPr>
            <p:ph idx="1"/>
          </p:nvPr>
        </p:nvSpPr>
        <p:spPr>
          <a:xfrm>
            <a:off x="457200" y="1219200"/>
            <a:ext cx="8458200" cy="4906963"/>
          </a:xfrm>
        </p:spPr>
        <p:txBody>
          <a:bodyPr/>
          <a:lstStyle/>
          <a:p>
            <a:pPr marL="0" indent="0">
              <a:buNone/>
            </a:pPr>
            <a:r>
              <a:rPr lang="en-US" dirty="0" smtClean="0"/>
              <a:t>Consider a basic Block containing the following TAC statements represented as a quadruple.</a:t>
            </a:r>
          </a:p>
          <a:p>
            <a:pPr marL="0" indent="0">
              <a:buNone/>
            </a:pPr>
            <a:r>
              <a:rPr lang="en-US" dirty="0" smtClean="0"/>
              <a:t> Basic Block:</a:t>
            </a:r>
            <a:endParaRPr lang="en-IN" dirty="0"/>
          </a:p>
        </p:txBody>
      </p:sp>
      <p:sp>
        <p:nvSpPr>
          <p:cNvPr id="6" name="Title 1"/>
          <p:cNvSpPr txBox="1">
            <a:spLocks/>
          </p:cNvSpPr>
          <p:nvPr/>
        </p:nvSpPr>
        <p:spPr>
          <a:xfrm>
            <a:off x="609600" y="2332038"/>
            <a:ext cx="2667000" cy="3382962"/>
          </a:xfrm>
          <a:prstGeom prst="rect">
            <a:avLst/>
          </a:prstGeom>
        </p:spPr>
        <p:txBody>
          <a:bodyPr vert="horz" lIns="91440" tIns="45720" rIns="91440" bIns="45720" rtlCol="0" anchor="ctr">
            <a:normAutofit fontScale="97500"/>
          </a:bodyPr>
          <a:lstStyle/>
          <a:p>
            <a:pPr marL="457200" marR="0" lvl="0" indent="-457200" defTabSz="914400" rtl="0" eaLnBrk="1" fontAlgn="auto" latinLnBrk="0" hangingPunct="1">
              <a:lnSpc>
                <a:spcPct val="100000"/>
              </a:lnSpc>
              <a:spcBef>
                <a:spcPct val="0"/>
              </a:spcBef>
              <a:spcAft>
                <a:spcPts val="0"/>
              </a:spcAft>
              <a:buClrTx/>
              <a:buSzTx/>
              <a:buFontTx/>
              <a:buAutoNum type="arabicPeriod"/>
              <a:tabLst/>
              <a:defRPr/>
            </a:pPr>
            <a:r>
              <a:rPr lang="en-US" sz="3200" dirty="0" smtClean="0">
                <a:latin typeface="+mj-lt"/>
                <a:ea typeface="+mj-ea"/>
                <a:cs typeface="+mj-cs"/>
              </a:rPr>
              <a:t>t = a – b</a:t>
            </a:r>
          </a:p>
          <a:p>
            <a:pPr marL="457200" marR="0" lvl="0" indent="-457200" defTabSz="914400" rtl="0" eaLnBrk="1" fontAlgn="auto" latinLnBrk="0" hangingPunct="1">
              <a:lnSpc>
                <a:spcPct val="100000"/>
              </a:lnSpc>
              <a:spcBef>
                <a:spcPct val="0"/>
              </a:spcBef>
              <a:spcAft>
                <a:spcPts val="0"/>
              </a:spcAft>
              <a:buClrTx/>
              <a:buSzTx/>
              <a:buFontTx/>
              <a:buAutoNum type="arabicPeriod"/>
              <a:tabLst/>
              <a:defRPr/>
            </a:pPr>
            <a:r>
              <a:rPr lang="en-US" sz="3200" dirty="0" smtClean="0">
                <a:latin typeface="+mj-lt"/>
                <a:ea typeface="+mj-ea"/>
                <a:cs typeface="+mj-cs"/>
              </a:rPr>
              <a:t>u =a – c</a:t>
            </a:r>
          </a:p>
          <a:p>
            <a:pPr marL="457200" marR="0" lvl="0" indent="-457200" defTabSz="914400" rtl="0" eaLnBrk="1" fontAlgn="auto" latinLnBrk="0" hangingPunct="1">
              <a:lnSpc>
                <a:spcPct val="100000"/>
              </a:lnSpc>
              <a:spcBef>
                <a:spcPct val="0"/>
              </a:spcBef>
              <a:spcAft>
                <a:spcPts val="0"/>
              </a:spcAft>
              <a:buClrTx/>
              <a:buSzTx/>
              <a:buFontTx/>
              <a:buAutoNum type="arabicPeriod"/>
              <a:tabLst/>
              <a:defRPr/>
            </a:pPr>
            <a:r>
              <a:rPr lang="en-US" sz="3200" dirty="0" smtClean="0">
                <a:latin typeface="+mj-lt"/>
                <a:ea typeface="+mj-ea"/>
                <a:cs typeface="+mj-cs"/>
              </a:rPr>
              <a:t>v = t + u</a:t>
            </a:r>
          </a:p>
          <a:p>
            <a:pPr marL="457200" marR="0" lvl="0" indent="-457200" defTabSz="914400" rtl="0" eaLnBrk="1" fontAlgn="auto" latinLnBrk="0" hangingPunct="1">
              <a:lnSpc>
                <a:spcPct val="100000"/>
              </a:lnSpc>
              <a:spcBef>
                <a:spcPct val="0"/>
              </a:spcBef>
              <a:spcAft>
                <a:spcPts val="0"/>
              </a:spcAft>
              <a:buClrTx/>
              <a:buSzTx/>
              <a:buFontTx/>
              <a:buAutoNum type="arabicPeriod"/>
              <a:tabLst/>
              <a:defRPr/>
            </a:pPr>
            <a:r>
              <a:rPr lang="en-US" sz="3200" dirty="0" smtClean="0">
                <a:latin typeface="+mj-lt"/>
                <a:ea typeface="+mj-ea"/>
                <a:cs typeface="+mj-cs"/>
              </a:rPr>
              <a:t>a = d</a:t>
            </a:r>
          </a:p>
          <a:p>
            <a:pPr marL="457200" marR="0" lvl="0" indent="-457200" defTabSz="914400" rtl="0" eaLnBrk="1" fontAlgn="auto" latinLnBrk="0" hangingPunct="1">
              <a:lnSpc>
                <a:spcPct val="100000"/>
              </a:lnSpc>
              <a:spcBef>
                <a:spcPct val="0"/>
              </a:spcBef>
              <a:spcAft>
                <a:spcPts val="0"/>
              </a:spcAft>
              <a:buClrTx/>
              <a:buSzTx/>
              <a:buFontTx/>
              <a:buAutoNum type="arabicPeriod"/>
              <a:tabLst/>
              <a:defRPr/>
            </a:pPr>
            <a:r>
              <a:rPr lang="en-US" sz="3200" dirty="0" smtClean="0">
                <a:latin typeface="+mj-lt"/>
                <a:ea typeface="+mj-ea"/>
                <a:cs typeface="+mj-cs"/>
              </a:rPr>
              <a:t>d = v + u </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3505200" y="2590800"/>
            <a:ext cx="5181600" cy="2895600"/>
          </a:xfrm>
          <a:prstGeom prst="rect">
            <a:avLst/>
          </a:prstGeom>
        </p:spPr>
        <p:txBody>
          <a:bodyPr vert="horz" lIns="91440" tIns="45720" rIns="91440" bIns="45720" rtlCol="0" anchor="ctr">
            <a:normAutofit fontScale="82500" lnSpcReduction="20000"/>
          </a:bodyPr>
          <a:lstStyle/>
          <a:p>
            <a:pPr marL="457200" marR="0" lvl="0" indent="-457200" defTabSz="914400" rtl="0" eaLnBrk="1" fontAlgn="auto" latinLnBrk="0" hangingPunct="1">
              <a:lnSpc>
                <a:spcPct val="100000"/>
              </a:lnSpc>
              <a:spcBef>
                <a:spcPct val="0"/>
              </a:spcBef>
              <a:spcAft>
                <a:spcPts val="0"/>
              </a:spcAft>
              <a:buClrTx/>
              <a:buSzTx/>
              <a:tabLst/>
              <a:defRPr/>
            </a:pPr>
            <a:r>
              <a:rPr lang="en-US" sz="3200" dirty="0" smtClean="0">
                <a:latin typeface="+mj-lt"/>
                <a:ea typeface="+mj-ea"/>
                <a:cs typeface="+mj-cs"/>
              </a:rPr>
              <a:t>Assumptions : </a:t>
            </a:r>
          </a:p>
          <a:p>
            <a:pPr marL="514350" marR="0" lvl="0" indent="-514350" defTabSz="914400" rtl="0" eaLnBrk="1" fontAlgn="auto" latinLnBrk="0" hangingPunct="1">
              <a:lnSpc>
                <a:spcPct val="100000"/>
              </a:lnSpc>
              <a:spcBef>
                <a:spcPct val="0"/>
              </a:spcBef>
              <a:spcAft>
                <a:spcPts val="0"/>
              </a:spcAft>
              <a:buClrTx/>
              <a:buSzTx/>
              <a:buAutoNum type="arabicPeriod"/>
              <a:tabLst/>
              <a:defRPr/>
            </a:pPr>
            <a:r>
              <a:rPr lang="en-US" sz="3200" dirty="0" smtClean="0">
                <a:latin typeface="+mj-lt"/>
                <a:ea typeface="+mj-ea"/>
                <a:cs typeface="+mj-cs"/>
              </a:rPr>
              <a:t>t, u and v are temporaries and are local to the Basic block on exit the values are no longer available</a:t>
            </a:r>
          </a:p>
          <a:p>
            <a:pPr marL="514350" marR="0" lvl="0" indent="-514350" defTabSz="914400" rtl="0" eaLnBrk="1" fontAlgn="auto" latinLnBrk="0" hangingPunct="1">
              <a:lnSpc>
                <a:spcPct val="100000"/>
              </a:lnSpc>
              <a:spcBef>
                <a:spcPct val="0"/>
              </a:spcBef>
              <a:spcAft>
                <a:spcPts val="0"/>
              </a:spcAft>
              <a:buClrTx/>
              <a:buSzTx/>
              <a:buAutoNum type="arabicPeriod"/>
              <a:tabLst/>
              <a:defRPr/>
            </a:pPr>
            <a:r>
              <a:rPr lang="en-US" sz="3200" dirty="0" smtClean="0">
                <a:latin typeface="+mj-lt"/>
                <a:ea typeface="+mj-ea"/>
                <a:cs typeface="+mj-cs"/>
              </a:rPr>
              <a:t>a, b, c and d are Non Temporaries(variables ) that are live on exit of the basic block</a:t>
            </a:r>
          </a:p>
          <a:p>
            <a:pPr marL="514350" marR="0" lvl="0" indent="-514350" defTabSz="914400" rtl="0" eaLnBrk="1" fontAlgn="auto" latinLnBrk="0" hangingPunct="1">
              <a:lnSpc>
                <a:spcPct val="100000"/>
              </a:lnSpc>
              <a:spcBef>
                <a:spcPct val="0"/>
              </a:spcBef>
              <a:spcAft>
                <a:spcPts val="0"/>
              </a:spcAft>
              <a:buClrTx/>
              <a:buSzTx/>
              <a:buAutoNum type="arabicPeriod"/>
              <a:tabLst/>
              <a:defRPr/>
            </a:pP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pPr algn="l"/>
            <a:r>
              <a:rPr lang="en-US" sz="3200" dirty="0" smtClean="0"/>
              <a:t>Next Use and Live-</a:t>
            </a:r>
            <a:r>
              <a:rPr lang="en-US" sz="3200" dirty="0" err="1" smtClean="0"/>
              <a:t>ness</a:t>
            </a:r>
            <a:r>
              <a:rPr lang="en-US" sz="3200" dirty="0" smtClean="0"/>
              <a:t> Information variables</a:t>
            </a:r>
            <a:endParaRPr lang="en-IN" sz="3200" dirty="0"/>
          </a:p>
        </p:txBody>
      </p:sp>
      <p:graphicFrame>
        <p:nvGraphicFramePr>
          <p:cNvPr id="4" name="Content Placeholder 3"/>
          <p:cNvGraphicFramePr>
            <a:graphicFrameLocks noGrp="1"/>
          </p:cNvGraphicFramePr>
          <p:nvPr>
            <p:ph idx="1"/>
          </p:nvPr>
        </p:nvGraphicFramePr>
        <p:xfrm>
          <a:off x="457200" y="914400"/>
          <a:ext cx="8229600" cy="5628640"/>
        </p:xfrm>
        <a:graphic>
          <a:graphicData uri="http://schemas.openxmlformats.org/drawingml/2006/table">
            <a:tbl>
              <a:tblPr firstRow="1" bandRow="1">
                <a:tableStyleId>{5C22544A-7EE6-4342-B048-85BDC9FD1C3A}</a:tableStyleId>
              </a:tblPr>
              <a:tblGrid>
                <a:gridCol w="762000"/>
                <a:gridCol w="1295400"/>
                <a:gridCol w="914400"/>
                <a:gridCol w="1219200"/>
                <a:gridCol w="4038600"/>
              </a:tblGrid>
              <a:tr h="370840">
                <a:tc>
                  <a:txBody>
                    <a:bodyPr/>
                    <a:lstStyle/>
                    <a:p>
                      <a:r>
                        <a:rPr lang="en-US" dirty="0" err="1" smtClean="0"/>
                        <a:t>S.No</a:t>
                      </a:r>
                      <a:endParaRPr lang="en-IN" dirty="0"/>
                    </a:p>
                  </a:txBody>
                  <a:tcPr/>
                </a:tc>
                <a:tc>
                  <a:txBody>
                    <a:bodyPr/>
                    <a:lstStyle/>
                    <a:p>
                      <a:r>
                        <a:rPr lang="en-US" dirty="0" smtClean="0"/>
                        <a:t>Quadruple</a:t>
                      </a:r>
                      <a:endParaRPr lang="en-IN" dirty="0"/>
                    </a:p>
                  </a:txBody>
                  <a:tcPr/>
                </a:tc>
                <a:tc>
                  <a:txBody>
                    <a:bodyPr/>
                    <a:lstStyle/>
                    <a:p>
                      <a:r>
                        <a:rPr lang="en-US" dirty="0" smtClean="0"/>
                        <a:t>Symbol</a:t>
                      </a:r>
                      <a:endParaRPr lang="en-IN" dirty="0"/>
                    </a:p>
                  </a:txBody>
                  <a:tcPr/>
                </a:tc>
                <a:tc>
                  <a:txBody>
                    <a:bodyPr/>
                    <a:lstStyle/>
                    <a:p>
                      <a:r>
                        <a:rPr lang="en-US" dirty="0" smtClean="0"/>
                        <a:t>Live Ness</a:t>
                      </a:r>
                      <a:endParaRPr lang="en-IN" dirty="0"/>
                    </a:p>
                  </a:txBody>
                  <a:tcPr/>
                </a:tc>
                <a:tc>
                  <a:txBody>
                    <a:bodyPr/>
                    <a:lstStyle/>
                    <a:p>
                      <a:r>
                        <a:rPr lang="en-US" dirty="0" smtClean="0"/>
                        <a:t>Next-Use</a:t>
                      </a:r>
                      <a:endParaRPr lang="en-IN" dirty="0"/>
                    </a:p>
                  </a:txBody>
                  <a:tcPr/>
                </a:tc>
              </a:tr>
              <a:tr h="370840">
                <a:tc>
                  <a:txBody>
                    <a:bodyPr/>
                    <a:lstStyle/>
                    <a:p>
                      <a:r>
                        <a:rPr lang="en-US" dirty="0" smtClean="0"/>
                        <a:t>1.</a:t>
                      </a:r>
                      <a:endParaRPr lang="en-IN" dirty="0"/>
                    </a:p>
                  </a:txBody>
                  <a:tcPr/>
                </a:tc>
                <a:tc>
                  <a:txBody>
                    <a:bodyPr/>
                    <a:lstStyle/>
                    <a:p>
                      <a:pPr>
                        <a:lnSpc>
                          <a:spcPct val="115000"/>
                        </a:lnSpc>
                        <a:spcAft>
                          <a:spcPts val="0"/>
                        </a:spcAft>
                      </a:pPr>
                      <a:r>
                        <a:rPr lang="en-IN" sz="2000" dirty="0">
                          <a:latin typeface="Calibri"/>
                          <a:ea typeface="Times New Roman"/>
                          <a:cs typeface="Times New Roman"/>
                        </a:rPr>
                        <a:t>5. d= v + u</a:t>
                      </a:r>
                    </a:p>
                  </a:txBody>
                  <a:tcPr marL="68580" marR="68580" marT="0" marB="0"/>
                </a:tc>
                <a:tc>
                  <a:txBody>
                    <a:bodyPr/>
                    <a:lstStyle/>
                    <a:p>
                      <a:pPr>
                        <a:lnSpc>
                          <a:spcPct val="115000"/>
                        </a:lnSpc>
                        <a:spcAft>
                          <a:spcPts val="0"/>
                        </a:spcAft>
                      </a:pPr>
                      <a:r>
                        <a:rPr lang="en-US" sz="2000" dirty="0" smtClean="0">
                          <a:latin typeface="Calibri"/>
                          <a:ea typeface="Times New Roman"/>
                          <a:cs typeface="Times New Roman"/>
                        </a:rPr>
                        <a:t>d</a:t>
                      </a:r>
                      <a:endParaRPr lang="en-IN" sz="2000" dirty="0" smtClean="0">
                        <a:latin typeface="Calibri"/>
                        <a:ea typeface="Times New Roman"/>
                        <a:cs typeface="Times New Roman"/>
                      </a:endParaRPr>
                    </a:p>
                    <a:p>
                      <a:pPr>
                        <a:lnSpc>
                          <a:spcPct val="115000"/>
                        </a:lnSpc>
                        <a:spcAft>
                          <a:spcPts val="0"/>
                        </a:spcAft>
                      </a:pPr>
                      <a:r>
                        <a:rPr lang="en-US" sz="2000" dirty="0" smtClean="0">
                          <a:latin typeface="Calibri"/>
                          <a:ea typeface="Times New Roman"/>
                          <a:cs typeface="Times New Roman"/>
                        </a:rPr>
                        <a:t>v</a:t>
                      </a:r>
                    </a:p>
                    <a:p>
                      <a:pPr>
                        <a:lnSpc>
                          <a:spcPct val="115000"/>
                        </a:lnSpc>
                        <a:spcAft>
                          <a:spcPts val="0"/>
                        </a:spcAft>
                      </a:pPr>
                      <a:r>
                        <a:rPr lang="en-US" sz="2000" dirty="0" smtClean="0">
                          <a:latin typeface="Calibri"/>
                          <a:ea typeface="Times New Roman"/>
                          <a:cs typeface="Times New Roman"/>
                        </a:rPr>
                        <a:t>u</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smtClean="0">
                          <a:latin typeface="Calibri"/>
                          <a:ea typeface="Times New Roman"/>
                          <a:cs typeface="Times New Roman"/>
                        </a:rPr>
                        <a:t>Not live</a:t>
                      </a:r>
                    </a:p>
                    <a:p>
                      <a:pPr>
                        <a:lnSpc>
                          <a:spcPct val="115000"/>
                        </a:lnSpc>
                        <a:spcAft>
                          <a:spcPts val="0"/>
                        </a:spcAft>
                      </a:pPr>
                      <a:r>
                        <a:rPr lang="en-US" sz="2000" dirty="0" smtClean="0">
                          <a:latin typeface="Calibri"/>
                          <a:ea typeface="Times New Roman"/>
                          <a:cs typeface="Times New Roman"/>
                        </a:rPr>
                        <a:t>Live</a:t>
                      </a:r>
                    </a:p>
                    <a:p>
                      <a:pPr>
                        <a:lnSpc>
                          <a:spcPct val="115000"/>
                        </a:lnSpc>
                        <a:spcAft>
                          <a:spcPts val="0"/>
                        </a:spcAft>
                      </a:pPr>
                      <a:r>
                        <a:rPr lang="en-US" sz="2000" dirty="0" smtClean="0">
                          <a:latin typeface="Calibri"/>
                          <a:ea typeface="Times New Roman"/>
                          <a:cs typeface="Times New Roman"/>
                        </a:rPr>
                        <a:t>Live</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a:latin typeface="Calibri"/>
                          <a:ea typeface="Times New Roman"/>
                          <a:cs typeface="Times New Roman"/>
                        </a:rPr>
                        <a:t>No </a:t>
                      </a:r>
                      <a:r>
                        <a:rPr lang="en-IN" sz="2000">
                          <a:latin typeface="Calibri"/>
                          <a:ea typeface="Times New Roman"/>
                          <a:cs typeface="Times New Roman"/>
                        </a:rPr>
                        <a:t>Next </a:t>
                      </a:r>
                      <a:r>
                        <a:rPr lang="en-IN" sz="2000" smtClean="0">
                          <a:latin typeface="Calibri"/>
                          <a:ea typeface="Times New Roman"/>
                          <a:cs typeface="Times New Roman"/>
                        </a:rPr>
                        <a:t>Use</a:t>
                      </a:r>
                    </a:p>
                    <a:p>
                      <a:pPr>
                        <a:lnSpc>
                          <a:spcPct val="115000"/>
                        </a:lnSpc>
                        <a:spcAft>
                          <a:spcPts val="0"/>
                        </a:spcAft>
                      </a:pPr>
                      <a:r>
                        <a:rPr lang="en-US" sz="2000" smtClean="0">
                          <a:latin typeface="Calibri"/>
                          <a:ea typeface="Times New Roman"/>
                          <a:cs typeface="Times New Roman"/>
                        </a:rPr>
                        <a:t>Next use at quadruple – 5</a:t>
                      </a:r>
                    </a:p>
                    <a:p>
                      <a:pPr marL="0" marR="0" indent="0" algn="l" defTabSz="914400" rtl="0" eaLnBrk="1" fontAlgn="auto" latinLnBrk="0" hangingPunct="1">
                        <a:lnSpc>
                          <a:spcPct val="115000"/>
                        </a:lnSpc>
                        <a:spcBef>
                          <a:spcPts val="0"/>
                        </a:spcBef>
                        <a:spcAft>
                          <a:spcPts val="0"/>
                        </a:spcAft>
                        <a:buClrTx/>
                        <a:buSzTx/>
                        <a:buFontTx/>
                        <a:buNone/>
                        <a:tabLst/>
                        <a:defRPr/>
                      </a:pPr>
                      <a:r>
                        <a:rPr lang="en-US" sz="2000" smtClean="0">
                          <a:latin typeface="+mn-lt"/>
                          <a:ea typeface="Times New Roman"/>
                          <a:cs typeface="Times New Roman"/>
                        </a:rPr>
                        <a:t>Next use at quadruple – 5</a:t>
                      </a:r>
                      <a:endParaRPr lang="en-IN" sz="2000" dirty="0">
                        <a:latin typeface="Calibri"/>
                        <a:ea typeface="Times New Roman"/>
                        <a:cs typeface="Times New Roman"/>
                      </a:endParaRPr>
                    </a:p>
                  </a:txBody>
                  <a:tcPr marL="68580" marR="68580" marT="0" marB="0"/>
                </a:tc>
              </a:tr>
              <a:tr h="711200">
                <a:tc>
                  <a:txBody>
                    <a:bodyPr/>
                    <a:lstStyle/>
                    <a:p>
                      <a:r>
                        <a:rPr lang="en-US" dirty="0" smtClean="0"/>
                        <a:t>2.</a:t>
                      </a:r>
                      <a:endParaRPr lang="en-IN" dirty="0"/>
                    </a:p>
                  </a:txBody>
                  <a:tcPr/>
                </a:tc>
                <a:tc>
                  <a:txBody>
                    <a:bodyPr/>
                    <a:lstStyle/>
                    <a:p>
                      <a:pPr>
                        <a:lnSpc>
                          <a:spcPct val="115000"/>
                        </a:lnSpc>
                        <a:spcAft>
                          <a:spcPts val="0"/>
                        </a:spcAft>
                      </a:pPr>
                      <a:r>
                        <a:rPr lang="en-IN" sz="2000" dirty="0" smtClean="0">
                          <a:latin typeface="Calibri"/>
                          <a:ea typeface="Times New Roman"/>
                          <a:cs typeface="Times New Roman"/>
                        </a:rPr>
                        <a:t>4.  a = d</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US" sz="2000" dirty="0" smtClean="0">
                          <a:latin typeface="Calibri"/>
                          <a:ea typeface="Times New Roman"/>
                          <a:cs typeface="Times New Roman"/>
                        </a:rPr>
                        <a:t>a</a:t>
                      </a:r>
                      <a:endParaRPr lang="en-IN" sz="2000" dirty="0" smtClean="0">
                        <a:latin typeface="Calibri"/>
                        <a:ea typeface="Times New Roman"/>
                        <a:cs typeface="Times New Roman"/>
                      </a:endParaRPr>
                    </a:p>
                    <a:p>
                      <a:pPr>
                        <a:lnSpc>
                          <a:spcPct val="115000"/>
                        </a:lnSpc>
                        <a:spcAft>
                          <a:spcPts val="0"/>
                        </a:spcAft>
                      </a:pPr>
                      <a:r>
                        <a:rPr lang="en-US" sz="2000" dirty="0" smtClean="0">
                          <a:latin typeface="Calibri"/>
                          <a:ea typeface="Times New Roman"/>
                          <a:cs typeface="Times New Roman"/>
                        </a:rPr>
                        <a:t>d</a:t>
                      </a:r>
                    </a:p>
                  </a:txBody>
                  <a:tcPr marL="68580" marR="68580" marT="0" marB="0"/>
                </a:tc>
                <a:tc>
                  <a:txBody>
                    <a:bodyPr/>
                    <a:lstStyle/>
                    <a:p>
                      <a:pPr>
                        <a:lnSpc>
                          <a:spcPct val="115000"/>
                        </a:lnSpc>
                        <a:spcAft>
                          <a:spcPts val="0"/>
                        </a:spcAft>
                      </a:pPr>
                      <a:r>
                        <a:rPr lang="en-IN" sz="2000" dirty="0" smtClean="0">
                          <a:latin typeface="Calibri"/>
                          <a:ea typeface="Times New Roman"/>
                          <a:cs typeface="Times New Roman"/>
                        </a:rPr>
                        <a:t>Not live</a:t>
                      </a:r>
                    </a:p>
                    <a:p>
                      <a:pPr>
                        <a:lnSpc>
                          <a:spcPct val="115000"/>
                        </a:lnSpc>
                        <a:spcAft>
                          <a:spcPts val="0"/>
                        </a:spcAft>
                      </a:pPr>
                      <a:r>
                        <a:rPr lang="en-US" sz="2000" dirty="0" smtClean="0">
                          <a:latin typeface="Calibri"/>
                          <a:ea typeface="Times New Roman"/>
                          <a:cs typeface="Times New Roman"/>
                        </a:rPr>
                        <a:t>Live</a:t>
                      </a:r>
                    </a:p>
                    <a:p>
                      <a:pPr>
                        <a:lnSpc>
                          <a:spcPct val="115000"/>
                        </a:lnSpc>
                        <a:spcAft>
                          <a:spcPts val="0"/>
                        </a:spcAft>
                      </a:pP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a:latin typeface="Calibri"/>
                          <a:ea typeface="Times New Roman"/>
                          <a:cs typeface="Times New Roman"/>
                        </a:rPr>
                        <a:t>No Next </a:t>
                      </a:r>
                      <a:r>
                        <a:rPr lang="en-IN" sz="2000" dirty="0" smtClean="0">
                          <a:latin typeface="Calibri"/>
                          <a:ea typeface="Times New Roman"/>
                          <a:cs typeface="Times New Roman"/>
                        </a:rPr>
                        <a:t>Use</a:t>
                      </a:r>
                    </a:p>
                    <a:p>
                      <a:pPr>
                        <a:lnSpc>
                          <a:spcPct val="115000"/>
                        </a:lnSpc>
                        <a:spcAft>
                          <a:spcPts val="0"/>
                        </a:spcAft>
                      </a:pPr>
                      <a:r>
                        <a:rPr lang="en-US" sz="2000" dirty="0" smtClean="0">
                          <a:latin typeface="Calibri"/>
                          <a:ea typeface="Times New Roman"/>
                          <a:cs typeface="Times New Roman"/>
                        </a:rPr>
                        <a:t>Next use at quadruple – 4</a:t>
                      </a:r>
                      <a:endParaRPr lang="en-IN" sz="2000" dirty="0">
                        <a:latin typeface="Calibri"/>
                        <a:ea typeface="Times New Roman"/>
                        <a:cs typeface="Times New Roman"/>
                      </a:endParaRPr>
                    </a:p>
                  </a:txBody>
                  <a:tcPr marL="68580" marR="68580" marT="0" marB="0"/>
                </a:tc>
              </a:tr>
              <a:tr h="370840">
                <a:tc>
                  <a:txBody>
                    <a:bodyPr/>
                    <a:lstStyle/>
                    <a:p>
                      <a:r>
                        <a:rPr lang="en-US" dirty="0" smtClean="0"/>
                        <a:t>3.</a:t>
                      </a:r>
                      <a:endParaRPr lang="en-IN" dirty="0"/>
                    </a:p>
                  </a:txBody>
                  <a:tcPr/>
                </a:tc>
                <a:tc>
                  <a:txBody>
                    <a:bodyPr/>
                    <a:lstStyle/>
                    <a:p>
                      <a:pPr>
                        <a:lnSpc>
                          <a:spcPct val="115000"/>
                        </a:lnSpc>
                        <a:spcAft>
                          <a:spcPts val="0"/>
                        </a:spcAft>
                      </a:pPr>
                      <a:r>
                        <a:rPr lang="en-IN" sz="2000" dirty="0">
                          <a:latin typeface="Calibri"/>
                          <a:ea typeface="Times New Roman"/>
                          <a:cs typeface="Times New Roman"/>
                        </a:rPr>
                        <a:t>3</a:t>
                      </a:r>
                      <a:r>
                        <a:rPr lang="en-IN" sz="2000" dirty="0" smtClean="0">
                          <a:latin typeface="Calibri"/>
                          <a:ea typeface="Times New Roman"/>
                          <a:cs typeface="Times New Roman"/>
                        </a:rPr>
                        <a:t>. </a:t>
                      </a:r>
                      <a:r>
                        <a:rPr lang="en-IN" sz="2000" dirty="0">
                          <a:latin typeface="Calibri"/>
                          <a:ea typeface="Times New Roman"/>
                          <a:cs typeface="Times New Roman"/>
                        </a:rPr>
                        <a:t>v</a:t>
                      </a:r>
                      <a:r>
                        <a:rPr lang="en-IN" sz="2000" dirty="0" smtClean="0">
                          <a:latin typeface="Calibri"/>
                          <a:ea typeface="Times New Roman"/>
                          <a:cs typeface="Times New Roman"/>
                        </a:rPr>
                        <a:t>= </a:t>
                      </a:r>
                      <a:r>
                        <a:rPr lang="en-IN" sz="2000" dirty="0">
                          <a:latin typeface="Calibri"/>
                          <a:ea typeface="Times New Roman"/>
                          <a:cs typeface="Times New Roman"/>
                        </a:rPr>
                        <a:t>t</a:t>
                      </a:r>
                      <a:r>
                        <a:rPr lang="en-IN" sz="2000" dirty="0" smtClean="0">
                          <a:latin typeface="Calibri"/>
                          <a:ea typeface="Times New Roman"/>
                          <a:cs typeface="Times New Roman"/>
                        </a:rPr>
                        <a:t> </a:t>
                      </a:r>
                      <a:r>
                        <a:rPr lang="en-IN" sz="2000" dirty="0">
                          <a:latin typeface="Calibri"/>
                          <a:ea typeface="Times New Roman"/>
                          <a:cs typeface="Times New Roman"/>
                        </a:rPr>
                        <a:t>+ u</a:t>
                      </a:r>
                    </a:p>
                  </a:txBody>
                  <a:tcPr marL="68580" marR="68580" marT="0" marB="0"/>
                </a:tc>
                <a:tc>
                  <a:txBody>
                    <a:bodyPr/>
                    <a:lstStyle/>
                    <a:p>
                      <a:pPr>
                        <a:lnSpc>
                          <a:spcPct val="115000"/>
                        </a:lnSpc>
                        <a:spcAft>
                          <a:spcPts val="0"/>
                        </a:spcAft>
                      </a:pPr>
                      <a:r>
                        <a:rPr lang="en-US" sz="2000" dirty="0" smtClean="0">
                          <a:latin typeface="Calibri"/>
                          <a:ea typeface="Times New Roman"/>
                          <a:cs typeface="Times New Roman"/>
                        </a:rPr>
                        <a:t>v</a:t>
                      </a:r>
                      <a:endParaRPr lang="en-IN" sz="2000" dirty="0" smtClean="0">
                        <a:latin typeface="Calibri"/>
                        <a:ea typeface="Times New Roman"/>
                        <a:cs typeface="Times New Roman"/>
                      </a:endParaRPr>
                    </a:p>
                    <a:p>
                      <a:pPr>
                        <a:lnSpc>
                          <a:spcPct val="115000"/>
                        </a:lnSpc>
                        <a:spcAft>
                          <a:spcPts val="0"/>
                        </a:spcAft>
                      </a:pPr>
                      <a:r>
                        <a:rPr lang="en-US" sz="2000" dirty="0" smtClean="0">
                          <a:latin typeface="Calibri"/>
                          <a:ea typeface="Times New Roman"/>
                          <a:cs typeface="Times New Roman"/>
                        </a:rPr>
                        <a:t>t</a:t>
                      </a:r>
                    </a:p>
                    <a:p>
                      <a:pPr>
                        <a:lnSpc>
                          <a:spcPct val="115000"/>
                        </a:lnSpc>
                        <a:spcAft>
                          <a:spcPts val="0"/>
                        </a:spcAft>
                      </a:pPr>
                      <a:r>
                        <a:rPr lang="en-US" sz="2000" dirty="0" smtClean="0">
                          <a:latin typeface="Calibri"/>
                          <a:ea typeface="Times New Roman"/>
                          <a:cs typeface="Times New Roman"/>
                        </a:rPr>
                        <a:t>u</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smtClean="0">
                          <a:latin typeface="Calibri"/>
                          <a:ea typeface="Times New Roman"/>
                          <a:cs typeface="Times New Roman"/>
                        </a:rPr>
                        <a:t>Not live</a:t>
                      </a:r>
                    </a:p>
                    <a:p>
                      <a:pPr>
                        <a:lnSpc>
                          <a:spcPct val="115000"/>
                        </a:lnSpc>
                        <a:spcAft>
                          <a:spcPts val="0"/>
                        </a:spcAft>
                      </a:pPr>
                      <a:r>
                        <a:rPr lang="en-US" sz="2000" dirty="0" smtClean="0">
                          <a:latin typeface="Calibri"/>
                          <a:ea typeface="Times New Roman"/>
                          <a:cs typeface="Times New Roman"/>
                        </a:rPr>
                        <a:t>Live</a:t>
                      </a:r>
                    </a:p>
                    <a:p>
                      <a:pPr>
                        <a:lnSpc>
                          <a:spcPct val="115000"/>
                        </a:lnSpc>
                        <a:spcAft>
                          <a:spcPts val="0"/>
                        </a:spcAft>
                      </a:pPr>
                      <a:r>
                        <a:rPr lang="en-US" sz="2000" dirty="0" smtClean="0">
                          <a:latin typeface="Calibri"/>
                          <a:ea typeface="Times New Roman"/>
                          <a:cs typeface="Times New Roman"/>
                        </a:rPr>
                        <a:t>Live</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a:latin typeface="Calibri"/>
                          <a:ea typeface="Times New Roman"/>
                          <a:cs typeface="Times New Roman"/>
                        </a:rPr>
                        <a:t>No Next </a:t>
                      </a:r>
                      <a:r>
                        <a:rPr lang="en-IN" sz="2000" dirty="0" smtClean="0">
                          <a:latin typeface="Calibri"/>
                          <a:ea typeface="Times New Roman"/>
                          <a:cs typeface="Times New Roman"/>
                        </a:rPr>
                        <a:t>Use</a:t>
                      </a:r>
                    </a:p>
                    <a:p>
                      <a:pPr>
                        <a:lnSpc>
                          <a:spcPct val="115000"/>
                        </a:lnSpc>
                        <a:spcAft>
                          <a:spcPts val="0"/>
                        </a:spcAft>
                      </a:pPr>
                      <a:r>
                        <a:rPr lang="en-US" sz="2000" dirty="0" smtClean="0">
                          <a:latin typeface="Calibri"/>
                          <a:ea typeface="Times New Roman"/>
                          <a:cs typeface="Times New Roman"/>
                        </a:rPr>
                        <a:t>Next use at quadruple – 3</a:t>
                      </a:r>
                    </a:p>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latin typeface="+mn-lt"/>
                          <a:ea typeface="Times New Roman"/>
                          <a:cs typeface="Times New Roman"/>
                        </a:rPr>
                        <a:t>Next use at quadruple – 3</a:t>
                      </a:r>
                      <a:endParaRPr lang="en-IN" sz="2000" dirty="0">
                        <a:latin typeface="Calibri"/>
                        <a:ea typeface="Times New Roman"/>
                        <a:cs typeface="Times New Roman"/>
                      </a:endParaRPr>
                    </a:p>
                  </a:txBody>
                  <a:tcPr marL="68580" marR="68580" marT="0" marB="0"/>
                </a:tc>
              </a:tr>
              <a:tr h="370840">
                <a:tc>
                  <a:txBody>
                    <a:bodyPr/>
                    <a:lstStyle/>
                    <a:p>
                      <a:r>
                        <a:rPr lang="en-US" dirty="0" smtClean="0"/>
                        <a:t>4.</a:t>
                      </a:r>
                      <a:endParaRPr lang="en-IN" dirty="0"/>
                    </a:p>
                  </a:txBody>
                  <a:tcPr/>
                </a:tc>
                <a:tc>
                  <a:txBody>
                    <a:bodyPr/>
                    <a:lstStyle/>
                    <a:p>
                      <a:pPr>
                        <a:lnSpc>
                          <a:spcPct val="115000"/>
                        </a:lnSpc>
                        <a:spcAft>
                          <a:spcPts val="0"/>
                        </a:spcAft>
                      </a:pPr>
                      <a:r>
                        <a:rPr lang="en-IN" sz="2000" dirty="0">
                          <a:latin typeface="Calibri"/>
                          <a:ea typeface="Times New Roman"/>
                          <a:cs typeface="Times New Roman"/>
                        </a:rPr>
                        <a:t>2</a:t>
                      </a:r>
                      <a:r>
                        <a:rPr lang="en-IN" sz="2000" dirty="0" smtClean="0">
                          <a:latin typeface="Calibri"/>
                          <a:ea typeface="Times New Roman"/>
                          <a:cs typeface="Times New Roman"/>
                        </a:rPr>
                        <a:t>. </a:t>
                      </a:r>
                      <a:r>
                        <a:rPr lang="en-IN" sz="2000" dirty="0">
                          <a:latin typeface="Calibri"/>
                          <a:ea typeface="Times New Roman"/>
                          <a:cs typeface="Times New Roman"/>
                        </a:rPr>
                        <a:t>u</a:t>
                      </a:r>
                      <a:r>
                        <a:rPr lang="en-IN" sz="2000" dirty="0" smtClean="0">
                          <a:latin typeface="Calibri"/>
                          <a:ea typeface="Times New Roman"/>
                          <a:cs typeface="Times New Roman"/>
                        </a:rPr>
                        <a:t>= a</a:t>
                      </a:r>
                      <a:r>
                        <a:rPr lang="en-IN" sz="2000" baseline="0" dirty="0" smtClean="0">
                          <a:latin typeface="Calibri"/>
                          <a:ea typeface="Times New Roman"/>
                          <a:cs typeface="Times New Roman"/>
                        </a:rPr>
                        <a:t> - c</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US" sz="2000" dirty="0" smtClean="0">
                          <a:latin typeface="Calibri"/>
                          <a:ea typeface="Times New Roman"/>
                          <a:cs typeface="Times New Roman"/>
                        </a:rPr>
                        <a:t>u</a:t>
                      </a:r>
                      <a:endParaRPr lang="en-IN" sz="2000" dirty="0" smtClean="0">
                        <a:latin typeface="Calibri"/>
                        <a:ea typeface="Times New Roman"/>
                        <a:cs typeface="Times New Roman"/>
                      </a:endParaRPr>
                    </a:p>
                    <a:p>
                      <a:pPr>
                        <a:lnSpc>
                          <a:spcPct val="115000"/>
                        </a:lnSpc>
                        <a:spcAft>
                          <a:spcPts val="0"/>
                        </a:spcAft>
                      </a:pPr>
                      <a:r>
                        <a:rPr lang="en-US" sz="2000" dirty="0" smtClean="0">
                          <a:latin typeface="Calibri"/>
                          <a:ea typeface="Times New Roman"/>
                          <a:cs typeface="Times New Roman"/>
                        </a:rPr>
                        <a:t>a</a:t>
                      </a:r>
                    </a:p>
                    <a:p>
                      <a:pPr>
                        <a:lnSpc>
                          <a:spcPct val="115000"/>
                        </a:lnSpc>
                        <a:spcAft>
                          <a:spcPts val="0"/>
                        </a:spcAft>
                      </a:pPr>
                      <a:r>
                        <a:rPr lang="en-US" sz="2000" dirty="0" smtClean="0">
                          <a:latin typeface="Calibri"/>
                          <a:ea typeface="Times New Roman"/>
                          <a:cs typeface="Times New Roman"/>
                        </a:rPr>
                        <a:t>c</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smtClean="0">
                          <a:latin typeface="Calibri"/>
                          <a:ea typeface="Times New Roman"/>
                          <a:cs typeface="Times New Roman"/>
                        </a:rPr>
                        <a:t>Not live</a:t>
                      </a:r>
                    </a:p>
                    <a:p>
                      <a:pPr>
                        <a:lnSpc>
                          <a:spcPct val="115000"/>
                        </a:lnSpc>
                        <a:spcAft>
                          <a:spcPts val="0"/>
                        </a:spcAft>
                      </a:pPr>
                      <a:r>
                        <a:rPr lang="en-US" sz="2000" dirty="0" smtClean="0">
                          <a:latin typeface="Calibri"/>
                          <a:ea typeface="Times New Roman"/>
                          <a:cs typeface="Times New Roman"/>
                        </a:rPr>
                        <a:t>Live</a:t>
                      </a:r>
                    </a:p>
                    <a:p>
                      <a:pPr>
                        <a:lnSpc>
                          <a:spcPct val="115000"/>
                        </a:lnSpc>
                        <a:spcAft>
                          <a:spcPts val="0"/>
                        </a:spcAft>
                      </a:pPr>
                      <a:r>
                        <a:rPr lang="en-US" sz="2000" dirty="0" smtClean="0">
                          <a:latin typeface="Calibri"/>
                          <a:ea typeface="Times New Roman"/>
                          <a:cs typeface="Times New Roman"/>
                        </a:rPr>
                        <a:t>Live</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a:latin typeface="Calibri"/>
                          <a:ea typeface="Times New Roman"/>
                          <a:cs typeface="Times New Roman"/>
                        </a:rPr>
                        <a:t>No Next </a:t>
                      </a:r>
                      <a:r>
                        <a:rPr lang="en-IN" sz="2000" dirty="0" smtClean="0">
                          <a:latin typeface="Calibri"/>
                          <a:ea typeface="Times New Roman"/>
                          <a:cs typeface="Times New Roman"/>
                        </a:rPr>
                        <a:t>Use</a:t>
                      </a:r>
                    </a:p>
                    <a:p>
                      <a:pPr>
                        <a:lnSpc>
                          <a:spcPct val="115000"/>
                        </a:lnSpc>
                        <a:spcAft>
                          <a:spcPts val="0"/>
                        </a:spcAft>
                      </a:pPr>
                      <a:r>
                        <a:rPr lang="en-US" sz="2000" dirty="0" smtClean="0">
                          <a:latin typeface="Calibri"/>
                          <a:ea typeface="Times New Roman"/>
                          <a:cs typeface="Times New Roman"/>
                        </a:rPr>
                        <a:t>Next use at quadruple – 2</a:t>
                      </a:r>
                    </a:p>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latin typeface="+mn-lt"/>
                          <a:ea typeface="Times New Roman"/>
                          <a:cs typeface="Times New Roman"/>
                        </a:rPr>
                        <a:t>Next use at quadruple – 2</a:t>
                      </a:r>
                      <a:endParaRPr lang="en-IN" sz="2000" dirty="0">
                        <a:latin typeface="Calibri"/>
                        <a:ea typeface="Times New Roman"/>
                        <a:cs typeface="Times New Roman"/>
                      </a:endParaRPr>
                    </a:p>
                  </a:txBody>
                  <a:tcPr marL="68580" marR="68580" marT="0" marB="0"/>
                </a:tc>
              </a:tr>
              <a:tr h="370840">
                <a:tc>
                  <a:txBody>
                    <a:bodyPr/>
                    <a:lstStyle/>
                    <a:p>
                      <a:r>
                        <a:rPr lang="en-US" dirty="0" smtClean="0"/>
                        <a:t>1.</a:t>
                      </a:r>
                      <a:endParaRPr lang="en-IN" dirty="0"/>
                    </a:p>
                  </a:txBody>
                  <a:tcPr/>
                </a:tc>
                <a:tc>
                  <a:txBody>
                    <a:bodyPr/>
                    <a:lstStyle/>
                    <a:p>
                      <a:pPr>
                        <a:lnSpc>
                          <a:spcPct val="115000"/>
                        </a:lnSpc>
                        <a:spcAft>
                          <a:spcPts val="0"/>
                        </a:spcAft>
                      </a:pPr>
                      <a:r>
                        <a:rPr lang="en-IN" sz="2000" dirty="0">
                          <a:latin typeface="Calibri"/>
                          <a:ea typeface="Times New Roman"/>
                          <a:cs typeface="Times New Roman"/>
                        </a:rPr>
                        <a:t>1</a:t>
                      </a:r>
                      <a:r>
                        <a:rPr lang="en-IN" sz="2000" dirty="0" smtClean="0">
                          <a:latin typeface="Calibri"/>
                          <a:ea typeface="Times New Roman"/>
                          <a:cs typeface="Times New Roman"/>
                        </a:rPr>
                        <a:t>. </a:t>
                      </a:r>
                      <a:r>
                        <a:rPr lang="en-IN" sz="2000" dirty="0">
                          <a:latin typeface="Calibri"/>
                          <a:ea typeface="Times New Roman"/>
                          <a:cs typeface="Times New Roman"/>
                        </a:rPr>
                        <a:t>t</a:t>
                      </a:r>
                      <a:r>
                        <a:rPr lang="en-IN" sz="2000" dirty="0" smtClean="0">
                          <a:latin typeface="Calibri"/>
                          <a:ea typeface="Times New Roman"/>
                          <a:cs typeface="Times New Roman"/>
                        </a:rPr>
                        <a:t>= a</a:t>
                      </a:r>
                      <a:r>
                        <a:rPr lang="en-IN" sz="2000" baseline="0" dirty="0" smtClean="0">
                          <a:latin typeface="Calibri"/>
                          <a:ea typeface="Times New Roman"/>
                          <a:cs typeface="Times New Roman"/>
                        </a:rPr>
                        <a:t> - b</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US" sz="2000" dirty="0" smtClean="0">
                          <a:latin typeface="Calibri"/>
                          <a:ea typeface="Times New Roman"/>
                          <a:cs typeface="Times New Roman"/>
                        </a:rPr>
                        <a:t>t</a:t>
                      </a:r>
                      <a:endParaRPr lang="en-IN" sz="2000" dirty="0" smtClean="0">
                        <a:latin typeface="Calibri"/>
                        <a:ea typeface="Times New Roman"/>
                        <a:cs typeface="Times New Roman"/>
                      </a:endParaRPr>
                    </a:p>
                    <a:p>
                      <a:pPr>
                        <a:lnSpc>
                          <a:spcPct val="115000"/>
                        </a:lnSpc>
                        <a:spcAft>
                          <a:spcPts val="0"/>
                        </a:spcAft>
                      </a:pPr>
                      <a:r>
                        <a:rPr lang="en-US" sz="2000" dirty="0" smtClean="0">
                          <a:latin typeface="Calibri"/>
                          <a:ea typeface="Times New Roman"/>
                          <a:cs typeface="Times New Roman"/>
                        </a:rPr>
                        <a:t>a</a:t>
                      </a:r>
                    </a:p>
                    <a:p>
                      <a:pPr>
                        <a:lnSpc>
                          <a:spcPct val="115000"/>
                        </a:lnSpc>
                        <a:spcAft>
                          <a:spcPts val="0"/>
                        </a:spcAft>
                      </a:pPr>
                      <a:r>
                        <a:rPr lang="en-US" sz="2000" dirty="0" smtClean="0">
                          <a:latin typeface="Calibri"/>
                          <a:ea typeface="Times New Roman"/>
                          <a:cs typeface="Times New Roman"/>
                        </a:rPr>
                        <a:t>b</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smtClean="0">
                          <a:latin typeface="Calibri"/>
                          <a:ea typeface="Times New Roman"/>
                          <a:cs typeface="Times New Roman"/>
                        </a:rPr>
                        <a:t>Not live</a:t>
                      </a:r>
                    </a:p>
                    <a:p>
                      <a:pPr>
                        <a:lnSpc>
                          <a:spcPct val="115000"/>
                        </a:lnSpc>
                        <a:spcAft>
                          <a:spcPts val="0"/>
                        </a:spcAft>
                      </a:pPr>
                      <a:r>
                        <a:rPr lang="en-US" sz="2000" dirty="0" smtClean="0">
                          <a:latin typeface="Calibri"/>
                          <a:ea typeface="Times New Roman"/>
                          <a:cs typeface="Times New Roman"/>
                        </a:rPr>
                        <a:t>Live</a:t>
                      </a:r>
                    </a:p>
                    <a:p>
                      <a:pPr>
                        <a:lnSpc>
                          <a:spcPct val="115000"/>
                        </a:lnSpc>
                        <a:spcAft>
                          <a:spcPts val="0"/>
                        </a:spcAft>
                      </a:pPr>
                      <a:r>
                        <a:rPr lang="en-US" sz="2000" dirty="0" smtClean="0">
                          <a:latin typeface="Calibri"/>
                          <a:ea typeface="Times New Roman"/>
                          <a:cs typeface="Times New Roman"/>
                        </a:rPr>
                        <a:t>Live</a:t>
                      </a:r>
                      <a:endParaRPr lang="en-IN" sz="2000" dirty="0">
                        <a:latin typeface="Calibri"/>
                        <a:ea typeface="Times New Roman"/>
                        <a:cs typeface="Times New Roman"/>
                      </a:endParaRPr>
                    </a:p>
                  </a:txBody>
                  <a:tcPr marL="68580" marR="68580" marT="0" marB="0"/>
                </a:tc>
                <a:tc>
                  <a:txBody>
                    <a:bodyPr/>
                    <a:lstStyle/>
                    <a:p>
                      <a:pPr>
                        <a:lnSpc>
                          <a:spcPct val="115000"/>
                        </a:lnSpc>
                        <a:spcAft>
                          <a:spcPts val="0"/>
                        </a:spcAft>
                      </a:pPr>
                      <a:r>
                        <a:rPr lang="en-IN" sz="2000" dirty="0">
                          <a:latin typeface="Calibri"/>
                          <a:ea typeface="Times New Roman"/>
                          <a:cs typeface="Times New Roman"/>
                        </a:rPr>
                        <a:t>No Next </a:t>
                      </a:r>
                      <a:r>
                        <a:rPr lang="en-IN" sz="2000" dirty="0" smtClean="0">
                          <a:latin typeface="Calibri"/>
                          <a:ea typeface="Times New Roman"/>
                          <a:cs typeface="Times New Roman"/>
                        </a:rPr>
                        <a:t>Use</a:t>
                      </a:r>
                    </a:p>
                    <a:p>
                      <a:pPr>
                        <a:lnSpc>
                          <a:spcPct val="115000"/>
                        </a:lnSpc>
                        <a:spcAft>
                          <a:spcPts val="0"/>
                        </a:spcAft>
                      </a:pPr>
                      <a:r>
                        <a:rPr lang="en-US" sz="2000" dirty="0" smtClean="0">
                          <a:latin typeface="Calibri"/>
                          <a:ea typeface="Times New Roman"/>
                          <a:cs typeface="Times New Roman"/>
                        </a:rPr>
                        <a:t>Next use at quadruple – 1</a:t>
                      </a:r>
                    </a:p>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latin typeface="+mn-lt"/>
                          <a:ea typeface="Times New Roman"/>
                          <a:cs typeface="Times New Roman"/>
                        </a:rPr>
                        <a:t>Next use at quadruple – 1</a:t>
                      </a:r>
                      <a:endParaRPr lang="en-IN" sz="2000" dirty="0">
                        <a:latin typeface="Calibri"/>
                        <a:ea typeface="Times New Roman"/>
                        <a:cs typeface="Times New Roman"/>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Target language and machine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sz="2400" dirty="0" smtClean="0"/>
              <a:t>Familiarity with the target machine and its instruction set is a prerequisite for generating a code for the source language.</a:t>
            </a:r>
          </a:p>
          <a:p>
            <a:r>
              <a:rPr lang="en-US" sz="2400" dirty="0" smtClean="0"/>
              <a:t>We shall assume the Target language as the assembly language for a simple computer DEC-PDP –II.</a:t>
            </a:r>
          </a:p>
          <a:p>
            <a:r>
              <a:rPr lang="en-US" sz="2400" dirty="0" smtClean="0"/>
              <a:t>The target computer models a three address machine with load and store operations, computation operations, jump operations and conditional jumps.</a:t>
            </a:r>
          </a:p>
          <a:p>
            <a:r>
              <a:rPr lang="en-US" sz="2400" dirty="0" smtClean="0"/>
              <a:t>The underlying computer is byte addressable machine with a general purpose registers R0,R1……Rn-1.</a:t>
            </a:r>
          </a:p>
          <a:p>
            <a:r>
              <a:rPr lang="en-US" sz="2400" dirty="0" smtClean="0"/>
              <a:t>We shall use a limited set of instructions and assume all operands are of types integer.</a:t>
            </a:r>
          </a:p>
          <a:p>
            <a:r>
              <a:rPr lang="en-US" sz="2400" dirty="0" smtClean="0"/>
              <a:t>Instruction consists of an operator, followed a target, followed by a list of operands  i.e., OP result,op1,op2</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buNone/>
            </a:pPr>
            <a:endParaRPr lang="en-US" dirty="0" smtClean="0"/>
          </a:p>
          <a:p>
            <a:pPr>
              <a:buNone/>
            </a:pPr>
            <a:endParaRPr lang="en-US" dirty="0" smtClean="0"/>
          </a:p>
          <a:p>
            <a:pPr marL="0" indent="0">
              <a:buNone/>
            </a:pPr>
            <a:endParaRPr lang="en-US" dirty="0" smtClean="0"/>
          </a:p>
          <a:p>
            <a:pPr marL="0" indent="0">
              <a:buNone/>
            </a:pPr>
            <a:r>
              <a:rPr lang="en-US" dirty="0" smtClean="0"/>
              <a:t>Let us consider the above status for Register descriptor and Address Descriptor before the code Generation. Assume that we have registers – R1, R2 and R3, initially all are empty a, b, c and are in memory</a:t>
            </a:r>
          </a:p>
          <a:p>
            <a:pPr>
              <a:buNone/>
            </a:pPr>
            <a:r>
              <a:rPr lang="en-US" dirty="0" smtClean="0"/>
              <a:t>Consider Quadruple-No- 1  from basic Block</a:t>
            </a:r>
          </a:p>
          <a:p>
            <a:pPr>
              <a:buNone/>
            </a:pPr>
            <a:r>
              <a:rPr lang="en-US" dirty="0" smtClean="0"/>
              <a:t>1. t </a:t>
            </a:r>
            <a:r>
              <a:rPr lang="en-US" dirty="0" smtClean="0"/>
              <a:t>= a – b</a:t>
            </a:r>
          </a:p>
          <a:p>
            <a:pPr marL="0" indent="0">
              <a:buNone/>
            </a:pPr>
            <a:r>
              <a:rPr lang="en-US" dirty="0" smtClean="0"/>
              <a:t>Code generation alg. calls </a:t>
            </a:r>
            <a:r>
              <a:rPr lang="en-US" dirty="0" err="1" smtClean="0"/>
              <a:t>Getreg</a:t>
            </a:r>
            <a:r>
              <a:rPr lang="en-US" dirty="0" smtClean="0"/>
              <a:t>(t=a – b) function to decide the register usage for the variables  t, a and b</a:t>
            </a:r>
            <a:endParaRPr lang="en-IN" dirty="0"/>
          </a:p>
        </p:txBody>
      </p:sp>
      <p:graphicFrame>
        <p:nvGraphicFramePr>
          <p:cNvPr id="5" name="Table 4"/>
          <p:cNvGraphicFramePr>
            <a:graphicFrameLocks noGrp="1"/>
          </p:cNvGraphicFramePr>
          <p:nvPr/>
        </p:nvGraphicFramePr>
        <p:xfrm>
          <a:off x="685800" y="99060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c>
                  <a:txBody>
                    <a:bodyPr/>
                    <a:lstStyle/>
                    <a:p>
                      <a:r>
                        <a:rPr lang="en-US" dirty="0" smtClean="0"/>
                        <a:t>d</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Since R1 and R2 are empty </a:t>
            </a:r>
            <a:r>
              <a:rPr lang="en-US" dirty="0" err="1" smtClean="0"/>
              <a:t>Getreg</a:t>
            </a:r>
            <a:r>
              <a:rPr lang="en-US" dirty="0" smtClean="0"/>
              <a:t>() function identifies R1 for ‘a’ and R2 for ‘b’. Since ‘b’ has no next-use information which is in memory it’s Register R2 is used to store the result of the operation. i.e. t in R2</a:t>
            </a:r>
          </a:p>
          <a:p>
            <a:r>
              <a:rPr lang="en-US" dirty="0" smtClean="0"/>
              <a:t>Code-gen Algorithm checks the availability of operand values ‘a’ and ‘b’ in the registers R1 and R2. Since the values are not available in the registers R1 and R2 LOAD instruction is generated and ADD instruction is generated.</a:t>
            </a:r>
          </a:p>
          <a:p>
            <a:pPr>
              <a:buNone/>
            </a:pPr>
            <a:r>
              <a:rPr lang="en-US" dirty="0" smtClean="0"/>
              <a:t>    </a:t>
            </a:r>
            <a:r>
              <a:rPr lang="en-US" dirty="0" smtClean="0">
                <a:solidFill>
                  <a:srgbClr val="FF0000"/>
                </a:solidFill>
              </a:rPr>
              <a:t>LD R1, a</a:t>
            </a:r>
          </a:p>
          <a:p>
            <a:pPr>
              <a:buNone/>
            </a:pPr>
            <a:r>
              <a:rPr lang="en-US" dirty="0" smtClean="0">
                <a:solidFill>
                  <a:srgbClr val="FF0000"/>
                </a:solidFill>
              </a:rPr>
              <a:t>    LD R2, b</a:t>
            </a:r>
          </a:p>
          <a:p>
            <a:pPr>
              <a:buNone/>
            </a:pPr>
            <a:r>
              <a:rPr lang="en-US" dirty="0" smtClean="0">
                <a:solidFill>
                  <a:srgbClr val="FF0000"/>
                </a:solidFill>
              </a:rPr>
              <a:t>    ADD R2, R1, R2 </a:t>
            </a:r>
            <a:endParaRPr lang="en-IN"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Once the code is generated  for quadruple No-1, the Register and Address Descriptors are updated</a:t>
            </a:r>
          </a:p>
          <a:p>
            <a:pPr>
              <a:buNone/>
            </a:pPr>
            <a:endParaRPr lang="en-US" dirty="0" smtClean="0"/>
          </a:p>
          <a:p>
            <a:pPr>
              <a:buNone/>
            </a:pPr>
            <a:endParaRPr lang="en-US" dirty="0" smtClean="0"/>
          </a:p>
          <a:p>
            <a:pPr>
              <a:buNone/>
            </a:pPr>
            <a:endParaRPr lang="en-US" dirty="0" smtClean="0"/>
          </a:p>
          <a:p>
            <a:pPr>
              <a:buNone/>
            </a:pPr>
            <a:r>
              <a:rPr lang="en-US" dirty="0" smtClean="0"/>
              <a:t>Consider Quadruple-No- 2 from basic Block</a:t>
            </a:r>
          </a:p>
          <a:p>
            <a:pPr>
              <a:buNone/>
            </a:pPr>
            <a:r>
              <a:rPr lang="en-US" dirty="0" smtClean="0"/>
              <a:t>2. u </a:t>
            </a:r>
            <a:r>
              <a:rPr lang="en-US" dirty="0" smtClean="0"/>
              <a:t>= a – c</a:t>
            </a:r>
          </a:p>
          <a:p>
            <a:pPr marL="0" indent="0">
              <a:buNone/>
            </a:pPr>
            <a:r>
              <a:rPr lang="en-US" dirty="0" smtClean="0"/>
              <a:t>Code generation alg. calls </a:t>
            </a:r>
            <a:r>
              <a:rPr lang="en-US" dirty="0" err="1" smtClean="0"/>
              <a:t>Getreg</a:t>
            </a:r>
            <a:r>
              <a:rPr lang="en-US" dirty="0" smtClean="0"/>
              <a:t>(u = a – c) function to decide the register usage for the variables  u, a and c</a:t>
            </a:r>
            <a:endParaRPr lang="en-IN" dirty="0"/>
          </a:p>
        </p:txBody>
      </p:sp>
      <p:graphicFrame>
        <p:nvGraphicFramePr>
          <p:cNvPr id="5" name="Table 4"/>
          <p:cNvGraphicFramePr>
            <a:graphicFrameLocks noGrp="1"/>
          </p:cNvGraphicFramePr>
          <p:nvPr/>
        </p:nvGraphicFramePr>
        <p:xfrm>
          <a:off x="685800" y="201168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a</a:t>
                      </a:r>
                      <a:endParaRPr lang="en-IN" dirty="0"/>
                    </a:p>
                  </a:txBody>
                  <a:tcPr/>
                </a:tc>
                <a:tc>
                  <a:txBody>
                    <a:bodyPr/>
                    <a:lstStyle/>
                    <a:p>
                      <a:r>
                        <a:rPr lang="en-US" dirty="0" smtClean="0"/>
                        <a:t>t</a:t>
                      </a:r>
                      <a:endParaRPr lang="en-IN" dirty="0"/>
                    </a:p>
                  </a:txBody>
                  <a:tcPr/>
                </a:tc>
                <a:tc>
                  <a:txBody>
                    <a:bodyPr/>
                    <a:lstStyle/>
                    <a:p>
                      <a:r>
                        <a:rPr lang="en-US" dirty="0" smtClean="0"/>
                        <a:t>-</a:t>
                      </a:r>
                      <a:endParaRPr lang="en-IN" dirty="0"/>
                    </a:p>
                  </a:txBody>
                  <a:tcPr/>
                </a:tc>
                <a:tc>
                  <a:txBody>
                    <a:bodyPr/>
                    <a:lstStyle/>
                    <a:p>
                      <a:r>
                        <a:rPr lang="en-US" dirty="0" smtClean="0"/>
                        <a:t>a,</a:t>
                      </a:r>
                      <a:r>
                        <a:rPr lang="en-US" baseline="0" dirty="0" smtClean="0"/>
                        <a:t> R1</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c>
                  <a:txBody>
                    <a:bodyPr/>
                    <a:lstStyle/>
                    <a:p>
                      <a:r>
                        <a:rPr lang="en-US" dirty="0" smtClean="0"/>
                        <a:t>d</a:t>
                      </a:r>
                      <a:endParaRPr lang="en-IN" dirty="0"/>
                    </a:p>
                  </a:txBody>
                  <a:tcPr/>
                </a:tc>
                <a:tc>
                  <a:txBody>
                    <a:bodyPr/>
                    <a:lstStyle/>
                    <a:p>
                      <a:r>
                        <a:rPr lang="en-US" dirty="0" smtClean="0"/>
                        <a:t>R2</a:t>
                      </a:r>
                      <a:endParaRPr lang="en-IN" dirty="0"/>
                    </a:p>
                  </a:txBody>
                  <a:tcPr/>
                </a:tc>
                <a:tc>
                  <a:txBody>
                    <a:bodyPr/>
                    <a:lstStyle/>
                    <a:p>
                      <a:r>
                        <a:rPr lang="en-US" dirty="0" smtClean="0"/>
                        <a:t>-</a:t>
                      </a:r>
                      <a:endParaRPr lang="en-IN" dirty="0"/>
                    </a:p>
                  </a:txBody>
                  <a:tcPr/>
                </a:tc>
                <a:tc>
                  <a:txBody>
                    <a:bodyPr/>
                    <a:lstStyle/>
                    <a:p>
                      <a:r>
                        <a:rPr lang="en-US" dirty="0" smtClean="0"/>
                        <a:t>-</a:t>
                      </a:r>
                      <a:endParaRPr lang="en-IN"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smtClean="0"/>
              <a:t>Since operand ‘a’ is already in register R1 – R1 is decided  for ‘a’ by </a:t>
            </a:r>
            <a:r>
              <a:rPr lang="en-US" dirty="0" err="1" smtClean="0"/>
              <a:t>GetReg</a:t>
            </a:r>
            <a:r>
              <a:rPr lang="en-US" dirty="0" smtClean="0"/>
              <a:t>() function.</a:t>
            </a:r>
          </a:p>
          <a:p>
            <a:r>
              <a:rPr lang="en-US" dirty="0" smtClean="0"/>
              <a:t> </a:t>
            </a:r>
            <a:r>
              <a:rPr lang="en-US" dirty="0" err="1" smtClean="0"/>
              <a:t>GetReg</a:t>
            </a:r>
            <a:r>
              <a:rPr lang="en-US" dirty="0" smtClean="0"/>
              <a:t>() function identifies R3  for ‘b’  as R3 is empty from the register descriptor.</a:t>
            </a:r>
          </a:p>
          <a:p>
            <a:r>
              <a:rPr lang="en-US" dirty="0" smtClean="0"/>
              <a:t> For ‘a’ Since ‘a’ has no next-use information which is in memory it’s Register R1 is used to store the result of the operation. i.e. u is in R1.</a:t>
            </a:r>
          </a:p>
          <a:p>
            <a:r>
              <a:rPr lang="en-US" dirty="0" smtClean="0"/>
              <a:t>Code-gen Algorithm checks the availability of operand values ‘a’ and ‘c’ in the registers R1 and R3. Since the operand ‘a’ is available in R1 No LOAD instruction is generated , however the operand ‘c’ value is not available in the registers R3, LOAD instruction is to get ‘c’ into register R3 and then  SUB instruction is generated.</a:t>
            </a:r>
          </a:p>
          <a:p>
            <a:pPr>
              <a:buNone/>
            </a:pPr>
            <a:r>
              <a:rPr lang="en-US" dirty="0" smtClean="0"/>
              <a:t>    </a:t>
            </a:r>
            <a:r>
              <a:rPr lang="en-US" dirty="0" smtClean="0">
                <a:solidFill>
                  <a:srgbClr val="FF0000"/>
                </a:solidFill>
              </a:rPr>
              <a:t>LD R3, c</a:t>
            </a:r>
          </a:p>
          <a:p>
            <a:pPr>
              <a:buNone/>
            </a:pPr>
            <a:r>
              <a:rPr lang="en-US" dirty="0" smtClean="0">
                <a:solidFill>
                  <a:srgbClr val="FF0000"/>
                </a:solidFill>
              </a:rPr>
              <a:t>    ADD R1, R1, R3 </a:t>
            </a:r>
            <a:endParaRPr lang="en-IN"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Once the code is generated  for quadruple No-2, the Register and Address Descriptors are updated</a:t>
            </a:r>
          </a:p>
          <a:p>
            <a:pPr>
              <a:buNone/>
            </a:pPr>
            <a:endParaRPr lang="en-US" dirty="0" smtClean="0"/>
          </a:p>
          <a:p>
            <a:pPr>
              <a:buNone/>
            </a:pPr>
            <a:endParaRPr lang="en-US" dirty="0" smtClean="0"/>
          </a:p>
          <a:p>
            <a:pPr>
              <a:buNone/>
            </a:pPr>
            <a:endParaRPr lang="en-US" dirty="0" smtClean="0"/>
          </a:p>
          <a:p>
            <a:pPr>
              <a:buNone/>
            </a:pPr>
            <a:r>
              <a:rPr lang="en-US" dirty="0" smtClean="0"/>
              <a:t>Consider Quadruple-No- 3 from basic Block</a:t>
            </a:r>
          </a:p>
          <a:p>
            <a:pPr>
              <a:buNone/>
            </a:pPr>
            <a:r>
              <a:rPr lang="en-US" dirty="0" smtClean="0"/>
              <a:t>3. v </a:t>
            </a:r>
            <a:r>
              <a:rPr lang="en-US" dirty="0" smtClean="0"/>
              <a:t>= t + u</a:t>
            </a:r>
          </a:p>
          <a:p>
            <a:pPr marL="0" indent="0">
              <a:buNone/>
            </a:pPr>
            <a:r>
              <a:rPr lang="en-US" dirty="0" smtClean="0"/>
              <a:t>Code generation alg. calls </a:t>
            </a:r>
            <a:r>
              <a:rPr lang="en-US" dirty="0" err="1" smtClean="0"/>
              <a:t>Getreg</a:t>
            </a:r>
            <a:r>
              <a:rPr lang="en-US" dirty="0" smtClean="0"/>
              <a:t>(v = t + u) function to decide the register usage for the variables  v, t and u</a:t>
            </a:r>
            <a:endParaRPr lang="en-IN" dirty="0"/>
          </a:p>
        </p:txBody>
      </p:sp>
      <p:graphicFrame>
        <p:nvGraphicFramePr>
          <p:cNvPr id="5" name="Table 4"/>
          <p:cNvGraphicFramePr>
            <a:graphicFrameLocks noGrp="1"/>
          </p:cNvGraphicFramePr>
          <p:nvPr/>
        </p:nvGraphicFramePr>
        <p:xfrm>
          <a:off x="685800" y="201168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u</a:t>
                      </a:r>
                      <a:endParaRPr lang="en-IN" dirty="0"/>
                    </a:p>
                  </a:txBody>
                  <a:tcPr/>
                </a:tc>
                <a:tc>
                  <a:txBody>
                    <a:bodyPr/>
                    <a:lstStyle/>
                    <a:p>
                      <a:r>
                        <a:rPr lang="en-US" dirty="0" smtClean="0"/>
                        <a:t>t</a:t>
                      </a:r>
                      <a:endParaRPr lang="en-IN" dirty="0"/>
                    </a:p>
                  </a:txBody>
                  <a:tcPr/>
                </a:tc>
                <a:tc>
                  <a:txBody>
                    <a:bodyPr/>
                    <a:lstStyle/>
                    <a:p>
                      <a:r>
                        <a:rPr lang="en-US" dirty="0" smtClean="0"/>
                        <a:t>c</a:t>
                      </a:r>
                      <a:endParaRPr lang="en-IN" dirty="0"/>
                    </a:p>
                  </a:txBody>
                  <a:tcPr/>
                </a:tc>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r>
                        <a:rPr lang="en-US" baseline="0" dirty="0" smtClean="0"/>
                        <a:t> R3</a:t>
                      </a:r>
                      <a:endParaRPr lang="en-IN" dirty="0"/>
                    </a:p>
                  </a:txBody>
                  <a:tcPr/>
                </a:tc>
                <a:tc>
                  <a:txBody>
                    <a:bodyPr/>
                    <a:lstStyle/>
                    <a:p>
                      <a:r>
                        <a:rPr lang="en-US" dirty="0" smtClean="0"/>
                        <a:t>d</a:t>
                      </a:r>
                      <a:endParaRPr lang="en-IN" dirty="0"/>
                    </a:p>
                  </a:txBody>
                  <a:tcPr/>
                </a:tc>
                <a:tc>
                  <a:txBody>
                    <a:bodyPr/>
                    <a:lstStyle/>
                    <a:p>
                      <a:r>
                        <a:rPr lang="en-US" dirty="0" smtClean="0"/>
                        <a:t>R2</a:t>
                      </a:r>
                      <a:endParaRPr lang="en-IN" dirty="0"/>
                    </a:p>
                  </a:txBody>
                  <a:tcPr/>
                </a:tc>
                <a:tc>
                  <a:txBody>
                    <a:bodyPr/>
                    <a:lstStyle/>
                    <a:p>
                      <a:r>
                        <a:rPr lang="en-US" dirty="0" smtClean="0"/>
                        <a:t>R1</a:t>
                      </a:r>
                      <a:endParaRPr lang="en-IN" dirty="0"/>
                    </a:p>
                  </a:txBody>
                  <a:tcPr/>
                </a:tc>
                <a:tc>
                  <a:txBody>
                    <a:bodyPr/>
                    <a:lstStyle/>
                    <a:p>
                      <a:r>
                        <a:rPr lang="en-US" dirty="0" smtClean="0"/>
                        <a:t>-</a:t>
                      </a:r>
                      <a:endParaRPr lang="en-IN"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Since operand ‘t’ is already in register R2 – R2 is decided  for ‘t’ by </a:t>
            </a:r>
            <a:r>
              <a:rPr lang="en-US" dirty="0" err="1" smtClean="0"/>
              <a:t>GetReg</a:t>
            </a:r>
            <a:r>
              <a:rPr lang="en-US" dirty="0" smtClean="0"/>
              <a:t>() function.</a:t>
            </a:r>
          </a:p>
          <a:p>
            <a:r>
              <a:rPr lang="en-US" dirty="0" smtClean="0"/>
              <a:t> Also operand ‘u’ is already in register R1 – R1 is decided  for ‘u’ by </a:t>
            </a:r>
            <a:r>
              <a:rPr lang="en-US" dirty="0" err="1" smtClean="0"/>
              <a:t>GetReg</a:t>
            </a:r>
            <a:r>
              <a:rPr lang="en-US" dirty="0" smtClean="0"/>
              <a:t>() function.</a:t>
            </a:r>
          </a:p>
          <a:p>
            <a:r>
              <a:rPr lang="en-US" dirty="0" smtClean="0"/>
              <a:t> For ‘c’ Since ‘c’ has no next-use information which is in memory and it’s Register  R3 is used to store the result of the operation. i.e. v is in R3.</a:t>
            </a:r>
          </a:p>
          <a:p>
            <a:r>
              <a:rPr lang="en-US" dirty="0" smtClean="0"/>
              <a:t>Code-gen Algorithm checks the availability of operand values ‘t’ and ‘u’ in the registers R2 and R1. Since the operand ‘t’ is available in R2 and the operand ‘u’ is available in R1 , No LOAD instruction is generated ,.</a:t>
            </a:r>
            <a:endParaRPr lang="en-US" dirty="0" smtClean="0">
              <a:solidFill>
                <a:srgbClr val="FF0000"/>
              </a:solidFill>
            </a:endParaRPr>
          </a:p>
          <a:p>
            <a:pPr>
              <a:buNone/>
            </a:pPr>
            <a:r>
              <a:rPr lang="en-US" dirty="0" smtClean="0">
                <a:solidFill>
                  <a:srgbClr val="FF0000"/>
                </a:solidFill>
              </a:rPr>
              <a:t>    ADD R3, R2, R1 </a:t>
            </a:r>
            <a:endParaRPr lang="en-IN"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457200" y="990600"/>
            <a:ext cx="8229600" cy="5135563"/>
          </a:xfrm>
        </p:spPr>
        <p:txBody>
          <a:bodyPr>
            <a:normAutofit fontScale="92500"/>
          </a:bodyPr>
          <a:lstStyle/>
          <a:p>
            <a:pPr marL="0" indent="0">
              <a:buNone/>
            </a:pPr>
            <a:r>
              <a:rPr lang="en-US" dirty="0" smtClean="0"/>
              <a:t>Once the code is generated  for quadruple No-3, the Register and Address Descriptors are updated</a:t>
            </a:r>
          </a:p>
          <a:p>
            <a:pPr>
              <a:buNone/>
            </a:pPr>
            <a:endParaRPr lang="en-US" dirty="0" smtClean="0"/>
          </a:p>
          <a:p>
            <a:pPr>
              <a:buNone/>
            </a:pPr>
            <a:endParaRPr lang="en-US" dirty="0" smtClean="0"/>
          </a:p>
          <a:p>
            <a:pPr>
              <a:buNone/>
            </a:pPr>
            <a:endParaRPr lang="en-US" dirty="0" smtClean="0"/>
          </a:p>
          <a:p>
            <a:pPr>
              <a:buNone/>
            </a:pPr>
            <a:r>
              <a:rPr lang="en-US" dirty="0" smtClean="0"/>
              <a:t>Consider Quadruple-No- 4 from basic Block</a:t>
            </a:r>
          </a:p>
          <a:p>
            <a:pPr>
              <a:buNone/>
            </a:pPr>
            <a:r>
              <a:rPr lang="en-US" dirty="0" smtClean="0"/>
              <a:t>4. a </a:t>
            </a:r>
            <a:r>
              <a:rPr lang="en-US" dirty="0" smtClean="0"/>
              <a:t>= d</a:t>
            </a:r>
          </a:p>
          <a:p>
            <a:pPr marL="0" indent="0">
              <a:buNone/>
            </a:pPr>
            <a:r>
              <a:rPr lang="en-US" dirty="0" smtClean="0"/>
              <a:t>Code generation alg. calls </a:t>
            </a:r>
            <a:r>
              <a:rPr lang="en-US" dirty="0" err="1" smtClean="0"/>
              <a:t>Getreg</a:t>
            </a:r>
            <a:r>
              <a:rPr lang="en-US" dirty="0" smtClean="0"/>
              <a:t>(a = d) function to decide the register usage for the variables  a and d</a:t>
            </a:r>
          </a:p>
          <a:p>
            <a:pPr marL="0" indent="0">
              <a:buNone/>
            </a:pPr>
            <a:endParaRPr lang="en-IN" dirty="0"/>
          </a:p>
        </p:txBody>
      </p:sp>
      <p:graphicFrame>
        <p:nvGraphicFramePr>
          <p:cNvPr id="5" name="Table 4"/>
          <p:cNvGraphicFramePr>
            <a:graphicFrameLocks noGrp="1"/>
          </p:cNvGraphicFramePr>
          <p:nvPr/>
        </p:nvGraphicFramePr>
        <p:xfrm>
          <a:off x="685800" y="201168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u</a:t>
                      </a:r>
                      <a:endParaRPr lang="en-IN" dirty="0"/>
                    </a:p>
                  </a:txBody>
                  <a:tcPr/>
                </a:tc>
                <a:tc>
                  <a:txBody>
                    <a:bodyPr/>
                    <a:lstStyle/>
                    <a:p>
                      <a:r>
                        <a:rPr lang="en-US" dirty="0" smtClean="0"/>
                        <a:t>t</a:t>
                      </a:r>
                      <a:endParaRPr lang="en-IN" dirty="0"/>
                    </a:p>
                  </a:txBody>
                  <a:tcPr/>
                </a:tc>
                <a:tc>
                  <a:txBody>
                    <a:bodyPr/>
                    <a:lstStyle/>
                    <a:p>
                      <a:r>
                        <a:rPr lang="en-US" dirty="0" smtClean="0"/>
                        <a:t>v</a:t>
                      </a:r>
                      <a:endParaRPr lang="en-IN" dirty="0"/>
                    </a:p>
                  </a:txBody>
                  <a:tcPr/>
                </a:tc>
                <a:tc>
                  <a:txBody>
                    <a:bodyPr/>
                    <a:lstStyle/>
                    <a:p>
                      <a:r>
                        <a:rPr lang="en-US" dirty="0" smtClean="0"/>
                        <a:t>a</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c>
                  <a:txBody>
                    <a:bodyPr/>
                    <a:lstStyle/>
                    <a:p>
                      <a:r>
                        <a:rPr lang="en-US" dirty="0" smtClean="0"/>
                        <a:t>d</a:t>
                      </a:r>
                      <a:endParaRPr lang="en-IN" dirty="0"/>
                    </a:p>
                  </a:txBody>
                  <a:tcPr/>
                </a:tc>
                <a:tc>
                  <a:txBody>
                    <a:bodyPr/>
                    <a:lstStyle/>
                    <a:p>
                      <a:r>
                        <a:rPr lang="en-US" dirty="0" smtClean="0"/>
                        <a:t>R2</a:t>
                      </a:r>
                      <a:endParaRPr lang="en-IN" dirty="0"/>
                    </a:p>
                  </a:txBody>
                  <a:tcPr/>
                </a:tc>
                <a:tc>
                  <a:txBody>
                    <a:bodyPr/>
                    <a:lstStyle/>
                    <a:p>
                      <a:r>
                        <a:rPr lang="en-US" dirty="0" smtClean="0"/>
                        <a:t>R1</a:t>
                      </a:r>
                      <a:endParaRPr lang="en-IN" dirty="0"/>
                    </a:p>
                  </a:txBody>
                  <a:tcPr/>
                </a:tc>
                <a:tc>
                  <a:txBody>
                    <a:bodyPr/>
                    <a:lstStyle/>
                    <a:p>
                      <a:r>
                        <a:rPr lang="en-US" dirty="0" smtClean="0"/>
                        <a:t>R3</a:t>
                      </a:r>
                      <a:endParaRPr lang="en-IN"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smtClean="0"/>
              <a:t>It is a copy instruction, </a:t>
            </a:r>
          </a:p>
          <a:p>
            <a:endParaRPr lang="en-US" dirty="0" smtClean="0"/>
          </a:p>
          <a:p>
            <a:r>
              <a:rPr lang="en-US" dirty="0" smtClean="0"/>
              <a:t>For ‘t’ Since ‘t’ has no next-use information which is temporary and it’s Register  R2 is used to store the result of the operation. i.e.  Both a and d is in R2.</a:t>
            </a:r>
          </a:p>
          <a:p>
            <a:r>
              <a:rPr lang="en-US" dirty="0" smtClean="0"/>
              <a:t>Code-gen Algorithm checks the availability of operand values ‘d’ . Since the operand ‘d’ is not available in R2, so LOAD instruction is generated to “d’ into R2.</a:t>
            </a:r>
            <a:endParaRPr lang="en-US" dirty="0" smtClean="0">
              <a:solidFill>
                <a:srgbClr val="FF0000"/>
              </a:solidFill>
            </a:endParaRPr>
          </a:p>
          <a:p>
            <a:pPr>
              <a:buNone/>
            </a:pPr>
            <a:r>
              <a:rPr lang="en-US" smtClean="0">
                <a:solidFill>
                  <a:srgbClr val="FF0000"/>
                </a:solidFill>
              </a:rPr>
              <a:t>    LD, </a:t>
            </a:r>
            <a:r>
              <a:rPr lang="en-US" dirty="0" smtClean="0">
                <a:solidFill>
                  <a:srgbClr val="FF0000"/>
                </a:solidFill>
              </a:rPr>
              <a:t>R2</a:t>
            </a:r>
            <a:r>
              <a:rPr lang="en-US" smtClean="0">
                <a:solidFill>
                  <a:srgbClr val="FF0000"/>
                </a:solidFill>
              </a:rPr>
              <a:t>, d </a:t>
            </a:r>
            <a:endParaRPr lang="en-IN"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0" indent="0">
              <a:buNone/>
            </a:pPr>
            <a:r>
              <a:rPr lang="en-US" dirty="0" smtClean="0"/>
              <a:t>Once the code is generated  for quadruple </a:t>
            </a:r>
            <a:r>
              <a:rPr lang="en-US" dirty="0" smtClean="0"/>
              <a:t>No-4, </a:t>
            </a:r>
            <a:r>
              <a:rPr lang="en-US" dirty="0" smtClean="0"/>
              <a:t>the Register and Address Descriptors are updated</a:t>
            </a:r>
          </a:p>
          <a:p>
            <a:pPr>
              <a:buNone/>
            </a:pPr>
            <a:endParaRPr lang="en-US" dirty="0" smtClean="0"/>
          </a:p>
          <a:p>
            <a:pPr>
              <a:buNone/>
            </a:pPr>
            <a:endParaRPr lang="en-US" dirty="0" smtClean="0"/>
          </a:p>
          <a:p>
            <a:pPr>
              <a:buNone/>
            </a:pPr>
            <a:endParaRPr lang="en-US" dirty="0" smtClean="0"/>
          </a:p>
          <a:p>
            <a:pPr>
              <a:buNone/>
            </a:pPr>
            <a:r>
              <a:rPr lang="en-US" dirty="0" smtClean="0"/>
              <a:t>Consider Quadruple-No- </a:t>
            </a:r>
            <a:r>
              <a:rPr lang="en-US" dirty="0" smtClean="0"/>
              <a:t>5 </a:t>
            </a:r>
            <a:r>
              <a:rPr lang="en-US" dirty="0" smtClean="0"/>
              <a:t>from basic Block</a:t>
            </a:r>
          </a:p>
          <a:p>
            <a:pPr>
              <a:buNone/>
            </a:pPr>
            <a:r>
              <a:rPr lang="en-US" dirty="0" smtClean="0"/>
              <a:t>5</a:t>
            </a:r>
            <a:r>
              <a:rPr lang="en-US" dirty="0" smtClean="0"/>
              <a:t>. d = v + u</a:t>
            </a:r>
            <a:endParaRPr lang="en-US" dirty="0" smtClean="0"/>
          </a:p>
          <a:p>
            <a:pPr marL="0" indent="0">
              <a:buNone/>
            </a:pPr>
            <a:r>
              <a:rPr lang="en-US" dirty="0" smtClean="0"/>
              <a:t>Code generation alg. calls </a:t>
            </a:r>
            <a:r>
              <a:rPr lang="en-US" dirty="0" err="1" smtClean="0"/>
              <a:t>Getreg</a:t>
            </a:r>
            <a:r>
              <a:rPr lang="en-US" dirty="0" smtClean="0"/>
              <a:t>(</a:t>
            </a:r>
            <a:r>
              <a:rPr lang="en-US" dirty="0" smtClean="0"/>
              <a:t>d </a:t>
            </a:r>
            <a:r>
              <a:rPr lang="en-US" dirty="0" smtClean="0"/>
              <a:t>= v + u) </a:t>
            </a:r>
            <a:r>
              <a:rPr lang="en-US" dirty="0" smtClean="0"/>
              <a:t>function to decide the register usage for the variables  </a:t>
            </a:r>
            <a:r>
              <a:rPr lang="en-US" dirty="0" err="1" smtClean="0"/>
              <a:t>d,v</a:t>
            </a:r>
            <a:r>
              <a:rPr lang="en-US" dirty="0" smtClean="0"/>
              <a:t> </a:t>
            </a:r>
            <a:r>
              <a:rPr lang="en-US" dirty="0" smtClean="0"/>
              <a:t>and </a:t>
            </a:r>
            <a:r>
              <a:rPr lang="en-US" dirty="0" smtClean="0"/>
              <a:t>u</a:t>
            </a:r>
            <a:endParaRPr lang="en-US" dirty="0" smtClean="0"/>
          </a:p>
          <a:p>
            <a:pPr marL="0" indent="0">
              <a:buNone/>
            </a:pPr>
            <a:endParaRPr lang="en-IN" dirty="0"/>
          </a:p>
        </p:txBody>
      </p:sp>
      <p:graphicFrame>
        <p:nvGraphicFramePr>
          <p:cNvPr id="5" name="Table 4"/>
          <p:cNvGraphicFramePr>
            <a:graphicFrameLocks noGrp="1"/>
          </p:cNvGraphicFramePr>
          <p:nvPr/>
        </p:nvGraphicFramePr>
        <p:xfrm>
          <a:off x="685800" y="201168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u</a:t>
                      </a:r>
                      <a:endParaRPr lang="en-IN" dirty="0"/>
                    </a:p>
                  </a:txBody>
                  <a:tcPr/>
                </a:tc>
                <a:tc>
                  <a:txBody>
                    <a:bodyPr/>
                    <a:lstStyle/>
                    <a:p>
                      <a:r>
                        <a:rPr lang="en-US" dirty="0" smtClean="0"/>
                        <a:t>a, d</a:t>
                      </a:r>
                      <a:endParaRPr lang="en-IN" dirty="0"/>
                    </a:p>
                  </a:txBody>
                  <a:tcPr/>
                </a:tc>
                <a:tc>
                  <a:txBody>
                    <a:bodyPr/>
                    <a:lstStyle/>
                    <a:p>
                      <a:r>
                        <a:rPr lang="en-US" dirty="0" smtClean="0"/>
                        <a:t>v</a:t>
                      </a:r>
                      <a:endParaRPr lang="en-IN" dirty="0"/>
                    </a:p>
                  </a:txBody>
                  <a:tcPr/>
                </a:tc>
                <a:tc>
                  <a:txBody>
                    <a:bodyPr/>
                    <a:lstStyle/>
                    <a:p>
                      <a:r>
                        <a:rPr lang="en-US" dirty="0" smtClean="0"/>
                        <a:t>a, R2</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c>
                  <a:txBody>
                    <a:bodyPr/>
                    <a:lstStyle/>
                    <a:p>
                      <a:r>
                        <a:rPr lang="en-US" dirty="0" smtClean="0"/>
                        <a:t>d,</a:t>
                      </a:r>
                      <a:r>
                        <a:rPr lang="en-US" baseline="0" dirty="0" smtClean="0"/>
                        <a:t> R2</a:t>
                      </a:r>
                      <a:endParaRPr lang="en-IN" dirty="0"/>
                    </a:p>
                  </a:txBody>
                  <a:tcPr/>
                </a:tc>
                <a:tc>
                  <a:txBody>
                    <a:bodyPr/>
                    <a:lstStyle/>
                    <a:p>
                      <a:endParaRPr lang="en-IN" dirty="0"/>
                    </a:p>
                  </a:txBody>
                  <a:tcPr/>
                </a:tc>
                <a:tc>
                  <a:txBody>
                    <a:bodyPr/>
                    <a:lstStyle/>
                    <a:p>
                      <a:r>
                        <a:rPr lang="en-US" dirty="0" smtClean="0"/>
                        <a:t>R1</a:t>
                      </a:r>
                      <a:endParaRPr lang="en-IN" dirty="0"/>
                    </a:p>
                  </a:txBody>
                  <a:tcPr/>
                </a:tc>
                <a:tc>
                  <a:txBody>
                    <a:bodyPr/>
                    <a:lstStyle/>
                    <a:p>
                      <a:r>
                        <a:rPr lang="en-US" dirty="0" smtClean="0"/>
                        <a:t>R3</a:t>
                      </a:r>
                      <a:endParaRPr lang="en-IN"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Since operand </a:t>
            </a:r>
            <a:r>
              <a:rPr lang="en-US" dirty="0" smtClean="0"/>
              <a:t>‘v’ </a:t>
            </a:r>
            <a:r>
              <a:rPr lang="en-US" dirty="0" smtClean="0"/>
              <a:t>is already in register </a:t>
            </a:r>
            <a:r>
              <a:rPr lang="en-US" dirty="0" smtClean="0"/>
              <a:t>R3 </a:t>
            </a:r>
            <a:r>
              <a:rPr lang="en-US" dirty="0" smtClean="0"/>
              <a:t>– </a:t>
            </a:r>
            <a:r>
              <a:rPr lang="en-US" dirty="0" smtClean="0"/>
              <a:t>R3 </a:t>
            </a:r>
            <a:r>
              <a:rPr lang="en-US" dirty="0" smtClean="0"/>
              <a:t>is decided  for </a:t>
            </a:r>
            <a:r>
              <a:rPr lang="en-US" dirty="0" smtClean="0"/>
              <a:t>‘v’ </a:t>
            </a:r>
            <a:r>
              <a:rPr lang="en-US" dirty="0" smtClean="0"/>
              <a:t>by </a:t>
            </a:r>
            <a:r>
              <a:rPr lang="en-US" dirty="0" err="1" smtClean="0"/>
              <a:t>GetReg</a:t>
            </a:r>
            <a:r>
              <a:rPr lang="en-US" dirty="0" smtClean="0"/>
              <a:t>() function.</a:t>
            </a:r>
          </a:p>
          <a:p>
            <a:r>
              <a:rPr lang="en-US" dirty="0" smtClean="0"/>
              <a:t> Also operand ‘u’ is already in register R1 – R1 is decided  for ‘u’ by </a:t>
            </a:r>
            <a:r>
              <a:rPr lang="en-US" dirty="0" err="1" smtClean="0"/>
              <a:t>GetReg</a:t>
            </a:r>
            <a:r>
              <a:rPr lang="en-US" dirty="0" smtClean="0"/>
              <a:t>() function.</a:t>
            </a:r>
          </a:p>
          <a:p>
            <a:r>
              <a:rPr lang="en-US" dirty="0" smtClean="0"/>
              <a:t> For </a:t>
            </a:r>
            <a:r>
              <a:rPr lang="en-US" dirty="0" smtClean="0"/>
              <a:t>‘u’ </a:t>
            </a:r>
            <a:r>
              <a:rPr lang="en-US" dirty="0" smtClean="0"/>
              <a:t>Since </a:t>
            </a:r>
            <a:r>
              <a:rPr lang="en-US" dirty="0" smtClean="0"/>
              <a:t>‘u’ </a:t>
            </a:r>
            <a:r>
              <a:rPr lang="en-US" dirty="0" smtClean="0"/>
              <a:t>has no next-use information which is </a:t>
            </a:r>
            <a:r>
              <a:rPr lang="en-US" dirty="0" err="1" smtClean="0"/>
              <a:t>temprory</a:t>
            </a:r>
            <a:r>
              <a:rPr lang="en-US" dirty="0" smtClean="0"/>
              <a:t> </a:t>
            </a:r>
            <a:r>
              <a:rPr lang="en-US" dirty="0" smtClean="0"/>
              <a:t>and it’s Register  </a:t>
            </a:r>
            <a:r>
              <a:rPr lang="en-US" dirty="0" smtClean="0"/>
              <a:t>R1 </a:t>
            </a:r>
            <a:r>
              <a:rPr lang="en-US" dirty="0" smtClean="0"/>
              <a:t>is used to store the result of the operation. i.e. </a:t>
            </a:r>
            <a:r>
              <a:rPr lang="en-US" dirty="0" smtClean="0"/>
              <a:t>d </a:t>
            </a:r>
            <a:r>
              <a:rPr lang="en-US" dirty="0" smtClean="0"/>
              <a:t>is in </a:t>
            </a:r>
            <a:r>
              <a:rPr lang="en-US" dirty="0" smtClean="0"/>
              <a:t>R1.</a:t>
            </a:r>
            <a:endParaRPr lang="en-US" dirty="0" smtClean="0"/>
          </a:p>
          <a:p>
            <a:r>
              <a:rPr lang="en-US" dirty="0" smtClean="0"/>
              <a:t>Code-gen Algorithm checks the availability of operand values </a:t>
            </a:r>
            <a:r>
              <a:rPr lang="en-US" dirty="0" smtClean="0"/>
              <a:t>‘v’ </a:t>
            </a:r>
            <a:r>
              <a:rPr lang="en-US" dirty="0" smtClean="0"/>
              <a:t>and ‘u’ in the registers </a:t>
            </a:r>
            <a:r>
              <a:rPr lang="en-US" dirty="0" smtClean="0"/>
              <a:t>R3 </a:t>
            </a:r>
            <a:r>
              <a:rPr lang="en-US" dirty="0" smtClean="0"/>
              <a:t>and R1. Since the operand </a:t>
            </a:r>
            <a:r>
              <a:rPr lang="en-US" dirty="0" smtClean="0"/>
              <a:t>‘u’ </a:t>
            </a:r>
            <a:r>
              <a:rPr lang="en-US" dirty="0" smtClean="0"/>
              <a:t>is available in </a:t>
            </a:r>
            <a:r>
              <a:rPr lang="en-US" dirty="0" smtClean="0"/>
              <a:t>R3 </a:t>
            </a:r>
            <a:r>
              <a:rPr lang="en-US" dirty="0" smtClean="0"/>
              <a:t>and the operand ‘u’ is available in R1 , No LOAD instruction is generated ,.</a:t>
            </a:r>
            <a:endParaRPr lang="en-US" dirty="0" smtClean="0">
              <a:solidFill>
                <a:srgbClr val="FF0000"/>
              </a:solidFill>
            </a:endParaRPr>
          </a:p>
          <a:p>
            <a:pPr>
              <a:buNone/>
            </a:pPr>
            <a:r>
              <a:rPr lang="en-US" dirty="0" smtClean="0">
                <a:solidFill>
                  <a:srgbClr val="FF0000"/>
                </a:solidFill>
              </a:rPr>
              <a:t>    ADD </a:t>
            </a:r>
            <a:r>
              <a:rPr lang="en-US" dirty="0" smtClean="0">
                <a:solidFill>
                  <a:srgbClr val="FF0000"/>
                </a:solidFill>
              </a:rPr>
              <a:t>R1, R3, </a:t>
            </a:r>
            <a:r>
              <a:rPr lang="en-US" dirty="0" smtClean="0">
                <a:solidFill>
                  <a:srgbClr val="FF0000"/>
                </a:solidFill>
              </a:rPr>
              <a:t>R1 </a:t>
            </a:r>
            <a:endParaRPr lang="en-IN"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smtClean="0"/>
              <a:t>We assume the following kinds of instructions.</a:t>
            </a:r>
          </a:p>
          <a:p>
            <a:pPr>
              <a:buNone/>
            </a:pPr>
            <a:r>
              <a:rPr lang="en-US" sz="2000" dirty="0" smtClean="0"/>
              <a:t>          Load operations                :  LD </a:t>
            </a:r>
            <a:r>
              <a:rPr lang="en-US" sz="2000" dirty="0" err="1" smtClean="0"/>
              <a:t>dst</a:t>
            </a:r>
            <a:r>
              <a:rPr lang="en-US" sz="2000" dirty="0" smtClean="0"/>
              <a:t>, </a:t>
            </a:r>
            <a:r>
              <a:rPr lang="en-US" sz="2000" dirty="0" err="1" smtClean="0"/>
              <a:t>addr</a:t>
            </a:r>
            <a:endParaRPr lang="en-US" sz="2000" dirty="0" smtClean="0"/>
          </a:p>
          <a:p>
            <a:pPr>
              <a:buNone/>
            </a:pPr>
            <a:r>
              <a:rPr lang="en-US" sz="2000" dirty="0" smtClean="0"/>
              <a:t>                                                         Example: LD r, z and LD r1,r2                              </a:t>
            </a:r>
          </a:p>
          <a:p>
            <a:pPr>
              <a:buNone/>
            </a:pPr>
            <a:r>
              <a:rPr lang="en-US" sz="2000" dirty="0" smtClean="0"/>
              <a:t>          Store Operations               :   ST X, r</a:t>
            </a:r>
          </a:p>
          <a:p>
            <a:pPr>
              <a:buNone/>
            </a:pPr>
            <a:r>
              <a:rPr lang="en-US" sz="2000" dirty="0" smtClean="0"/>
              <a:t>          Computation operations : OP </a:t>
            </a:r>
            <a:r>
              <a:rPr lang="en-US" sz="2000" dirty="0" err="1" smtClean="0"/>
              <a:t>dst</a:t>
            </a:r>
            <a:r>
              <a:rPr lang="en-US" sz="2000" dirty="0" smtClean="0"/>
              <a:t>, src1, src2 where OP is a operation code like ADD,SUB…n and </a:t>
            </a:r>
            <a:r>
              <a:rPr lang="en-US" sz="2000" dirty="0" err="1" smtClean="0"/>
              <a:t>dst</a:t>
            </a:r>
            <a:r>
              <a:rPr lang="en-US" sz="2000" dirty="0" smtClean="0"/>
              <a:t> scr1, src2 are memory locations.</a:t>
            </a:r>
          </a:p>
          <a:p>
            <a:pPr>
              <a:buNone/>
            </a:pPr>
            <a:r>
              <a:rPr lang="en-US" sz="2000" dirty="0" smtClean="0"/>
              <a:t>                                                         Example: SUB r1,r2,r3</a:t>
            </a:r>
          </a:p>
          <a:p>
            <a:pPr>
              <a:buNone/>
            </a:pPr>
            <a:r>
              <a:rPr lang="en-US" sz="2000" dirty="0" smtClean="0"/>
              <a:t>           Unconditional Jump        : BR L</a:t>
            </a:r>
          </a:p>
          <a:p>
            <a:pPr>
              <a:buNone/>
            </a:pPr>
            <a:r>
              <a:rPr lang="en-US" sz="2000" dirty="0" smtClean="0"/>
              <a:t>           Conditional jump              : </a:t>
            </a:r>
            <a:r>
              <a:rPr lang="en-US" sz="2000" dirty="0" err="1" smtClean="0"/>
              <a:t>Bcond</a:t>
            </a:r>
            <a:r>
              <a:rPr lang="en-US" sz="2000" dirty="0" smtClean="0"/>
              <a:t> r, L</a:t>
            </a:r>
          </a:p>
          <a:p>
            <a:pPr>
              <a:buNone/>
            </a:pPr>
            <a:r>
              <a:rPr lang="en-US" sz="2000" dirty="0" smtClean="0"/>
              <a:t>                                                            Example : BLTZ r, L</a:t>
            </a:r>
          </a:p>
          <a:p>
            <a:r>
              <a:rPr lang="en-US" sz="2400" dirty="0" smtClean="0"/>
              <a:t> We also assume the standard addressing modes.</a:t>
            </a:r>
          </a:p>
          <a:p>
            <a:pPr>
              <a:buNone/>
            </a:pP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Tracing the Algorithm with example</a:t>
            </a:r>
            <a:endParaRPr lang="en-IN" dirty="0"/>
          </a:p>
        </p:txBody>
      </p:sp>
      <p:sp>
        <p:nvSpPr>
          <p:cNvPr id="3" name="Content Placeholder 2"/>
          <p:cNvSpPr>
            <a:spLocks noGrp="1"/>
          </p:cNvSpPr>
          <p:nvPr>
            <p:ph idx="1"/>
          </p:nvPr>
        </p:nvSpPr>
        <p:spPr>
          <a:xfrm>
            <a:off x="304800" y="838200"/>
            <a:ext cx="8610600" cy="5791200"/>
          </a:xfrm>
        </p:spPr>
        <p:txBody>
          <a:bodyPr>
            <a:normAutofit fontScale="92500" lnSpcReduction="20000"/>
          </a:bodyPr>
          <a:lstStyle/>
          <a:p>
            <a:pPr marL="0" indent="0">
              <a:buNone/>
            </a:pPr>
            <a:r>
              <a:rPr lang="en-US" sz="2800" dirty="0" smtClean="0"/>
              <a:t>Once the code is generated  for quadruple </a:t>
            </a:r>
            <a:r>
              <a:rPr lang="en-US" sz="2800" dirty="0" smtClean="0"/>
              <a:t>No-5, </a:t>
            </a:r>
            <a:r>
              <a:rPr lang="en-US" sz="2800" dirty="0" smtClean="0"/>
              <a:t>the Register and Address Descriptors are </a:t>
            </a:r>
            <a:r>
              <a:rPr lang="en-US" sz="2800" dirty="0" smtClean="0"/>
              <a:t>updated</a:t>
            </a:r>
          </a:p>
          <a:p>
            <a:pPr marL="0" indent="0">
              <a:buNone/>
            </a:pPr>
            <a:endParaRPr lang="en-US" sz="2800" dirty="0" smtClean="0"/>
          </a:p>
          <a:p>
            <a:pPr marL="0" indent="0">
              <a:buNone/>
            </a:pPr>
            <a:endParaRPr lang="en-US" sz="2800" dirty="0" smtClean="0"/>
          </a:p>
          <a:p>
            <a:pPr marL="0" indent="0">
              <a:buNone/>
            </a:pPr>
            <a:endParaRPr lang="en-US" sz="2800" dirty="0" smtClean="0"/>
          </a:p>
          <a:p>
            <a:pPr>
              <a:buNone/>
            </a:pPr>
            <a:endParaRPr lang="en-US" sz="2800" dirty="0" smtClean="0"/>
          </a:p>
          <a:p>
            <a:pPr marL="0" indent="0">
              <a:buNone/>
            </a:pPr>
            <a:r>
              <a:rPr lang="en-US" sz="2800" dirty="0" smtClean="0"/>
              <a:t> </a:t>
            </a:r>
            <a:r>
              <a:rPr lang="en-US" sz="2800" smtClean="0"/>
              <a:t>Once the code </a:t>
            </a:r>
            <a:r>
              <a:rPr lang="en-US" sz="2800" dirty="0" smtClean="0"/>
              <a:t>generated the Code </a:t>
            </a:r>
            <a:r>
              <a:rPr lang="en-US" sz="2800" dirty="0" smtClean="0"/>
              <a:t>generation alg. </a:t>
            </a:r>
            <a:r>
              <a:rPr lang="en-US" sz="2800" dirty="0" smtClean="0"/>
              <a:t> Refers the Register descriptor and Checks for the </a:t>
            </a:r>
            <a:r>
              <a:rPr lang="en-US" sz="2800" dirty="0" smtClean="0"/>
              <a:t>availability of values for Non-</a:t>
            </a:r>
            <a:r>
              <a:rPr lang="en-US" sz="2800" dirty="0" err="1" smtClean="0"/>
              <a:t>temporaies</a:t>
            </a:r>
            <a:r>
              <a:rPr lang="en-US" sz="2800" dirty="0" smtClean="0"/>
              <a:t>, since they are  live on exit and if the values are stored in register then STORE instruction is generated to get the values into their respective memory. In the register descriptor R1 and R2 Holds the value of Two non Temporaries d and a. hence Store instruction is generated.</a:t>
            </a:r>
          </a:p>
          <a:p>
            <a:pPr marL="0" indent="0">
              <a:buNone/>
            </a:pPr>
            <a:r>
              <a:rPr lang="en-US" sz="2800" dirty="0" smtClean="0">
                <a:solidFill>
                  <a:srgbClr val="FF0000"/>
                </a:solidFill>
              </a:rPr>
              <a:t>ST a, R2</a:t>
            </a:r>
          </a:p>
          <a:p>
            <a:pPr marL="0" indent="0">
              <a:buNone/>
            </a:pPr>
            <a:r>
              <a:rPr lang="en-US" sz="2800" dirty="0" smtClean="0">
                <a:solidFill>
                  <a:srgbClr val="FF0000"/>
                </a:solidFill>
              </a:rPr>
              <a:t>ST d, R1</a:t>
            </a:r>
            <a:endParaRPr lang="en-US" sz="2800" dirty="0" smtClean="0">
              <a:solidFill>
                <a:srgbClr val="FF0000"/>
              </a:solidFill>
            </a:endParaRPr>
          </a:p>
          <a:p>
            <a:pPr marL="0" indent="0">
              <a:buNone/>
            </a:pPr>
            <a:endParaRPr lang="en-IN" dirty="0"/>
          </a:p>
        </p:txBody>
      </p:sp>
      <p:graphicFrame>
        <p:nvGraphicFramePr>
          <p:cNvPr id="5" name="Table 4"/>
          <p:cNvGraphicFramePr>
            <a:graphicFrameLocks noGrp="1"/>
          </p:cNvGraphicFramePr>
          <p:nvPr/>
        </p:nvGraphicFramePr>
        <p:xfrm>
          <a:off x="685800" y="1676400"/>
          <a:ext cx="7696200" cy="1112520"/>
        </p:xfrm>
        <a:graphic>
          <a:graphicData uri="http://schemas.openxmlformats.org/drawingml/2006/table">
            <a:tbl>
              <a:tblPr firstRow="1" bandRow="1">
                <a:tableStyleId>{5C22544A-7EE6-4342-B048-85BDC9FD1C3A}</a:tableStyleId>
              </a:tblPr>
              <a:tblGrid>
                <a:gridCol w="769620"/>
                <a:gridCol w="769620"/>
                <a:gridCol w="769620"/>
                <a:gridCol w="769620"/>
                <a:gridCol w="769620"/>
                <a:gridCol w="769620"/>
                <a:gridCol w="769620"/>
                <a:gridCol w="769620"/>
                <a:gridCol w="769620"/>
                <a:gridCol w="769620"/>
              </a:tblGrid>
              <a:tr h="370840">
                <a:tc gridSpan="3">
                  <a:txBody>
                    <a:bodyPr/>
                    <a:lstStyle/>
                    <a:p>
                      <a:r>
                        <a:rPr lang="en-US" dirty="0" smtClean="0"/>
                        <a:t>Register Descriptor</a:t>
                      </a:r>
                      <a:endParaRPr lang="en-IN" dirty="0"/>
                    </a:p>
                  </a:txBody>
                  <a:tcPr/>
                </a:tc>
                <a:tc hMerge="1">
                  <a:txBody>
                    <a:bodyPr/>
                    <a:lstStyle/>
                    <a:p>
                      <a:endParaRPr lang="en-IN" dirty="0"/>
                    </a:p>
                  </a:txBody>
                  <a:tcPr/>
                </a:tc>
                <a:tc hMerge="1">
                  <a:txBody>
                    <a:bodyPr/>
                    <a:lstStyle/>
                    <a:p>
                      <a:endParaRPr lang="en-IN" dirty="0"/>
                    </a:p>
                  </a:txBody>
                  <a:tcPr/>
                </a:tc>
                <a:tc gridSpan="7">
                  <a:txBody>
                    <a:bodyPr/>
                    <a:lstStyle/>
                    <a:p>
                      <a:pPr algn="ctr"/>
                      <a:r>
                        <a:rPr lang="en-US" dirty="0" smtClean="0"/>
                        <a:t>Address Descriptor</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US" b="1" dirty="0" smtClean="0">
                          <a:solidFill>
                            <a:srgbClr val="FF0000"/>
                          </a:solidFill>
                        </a:rPr>
                        <a:t>R1</a:t>
                      </a:r>
                      <a:endParaRPr lang="en-IN" b="1" dirty="0">
                        <a:solidFill>
                          <a:srgbClr val="FF0000"/>
                        </a:solidFill>
                      </a:endParaRPr>
                    </a:p>
                  </a:txBody>
                  <a:tcPr/>
                </a:tc>
                <a:tc>
                  <a:txBody>
                    <a:bodyPr/>
                    <a:lstStyle/>
                    <a:p>
                      <a:r>
                        <a:rPr lang="en-US" b="1" dirty="0" smtClean="0">
                          <a:solidFill>
                            <a:srgbClr val="FF0000"/>
                          </a:solidFill>
                        </a:rPr>
                        <a:t>R2</a:t>
                      </a:r>
                      <a:endParaRPr lang="en-IN" b="1" dirty="0">
                        <a:solidFill>
                          <a:srgbClr val="FF0000"/>
                        </a:solidFill>
                      </a:endParaRPr>
                    </a:p>
                  </a:txBody>
                  <a:tcPr/>
                </a:tc>
                <a:tc>
                  <a:txBody>
                    <a:bodyPr/>
                    <a:lstStyle/>
                    <a:p>
                      <a:r>
                        <a:rPr lang="en-US" b="1" dirty="0" smtClean="0">
                          <a:solidFill>
                            <a:srgbClr val="FF0000"/>
                          </a:solidFill>
                        </a:rPr>
                        <a:t>R3</a:t>
                      </a:r>
                      <a:endParaRPr lang="en-IN" b="1" dirty="0">
                        <a:solidFill>
                          <a:srgbClr val="FF0000"/>
                        </a:solidFill>
                      </a:endParaRPr>
                    </a:p>
                  </a:txBody>
                  <a:tcPr/>
                </a:tc>
                <a:tc>
                  <a:txBody>
                    <a:bodyPr/>
                    <a:lstStyle/>
                    <a:p>
                      <a:r>
                        <a:rPr lang="en-US" b="1" dirty="0" smtClean="0">
                          <a:solidFill>
                            <a:srgbClr val="FF0000"/>
                          </a:solidFill>
                        </a:rPr>
                        <a:t>a</a:t>
                      </a:r>
                      <a:endParaRPr lang="en-IN" b="1" dirty="0">
                        <a:solidFill>
                          <a:srgbClr val="FF0000"/>
                        </a:solidFill>
                      </a:endParaRPr>
                    </a:p>
                  </a:txBody>
                  <a:tcPr/>
                </a:tc>
                <a:tc>
                  <a:txBody>
                    <a:bodyPr/>
                    <a:lstStyle/>
                    <a:p>
                      <a:r>
                        <a:rPr lang="en-US" b="1" dirty="0" smtClean="0">
                          <a:solidFill>
                            <a:srgbClr val="FF0000"/>
                          </a:solidFill>
                        </a:rPr>
                        <a:t>b</a:t>
                      </a:r>
                      <a:endParaRPr lang="en-IN" b="1" dirty="0">
                        <a:solidFill>
                          <a:srgbClr val="FF0000"/>
                        </a:solidFill>
                      </a:endParaRPr>
                    </a:p>
                  </a:txBody>
                  <a:tcPr/>
                </a:tc>
                <a:tc>
                  <a:txBody>
                    <a:bodyPr/>
                    <a:lstStyle/>
                    <a:p>
                      <a:r>
                        <a:rPr lang="en-US" b="1" dirty="0" smtClean="0">
                          <a:solidFill>
                            <a:srgbClr val="FF0000"/>
                          </a:solidFill>
                        </a:rPr>
                        <a:t>c</a:t>
                      </a:r>
                      <a:endParaRPr lang="en-IN" b="1" dirty="0">
                        <a:solidFill>
                          <a:srgbClr val="FF0000"/>
                        </a:solidFill>
                      </a:endParaRPr>
                    </a:p>
                  </a:txBody>
                  <a:tcPr/>
                </a:tc>
                <a:tc>
                  <a:txBody>
                    <a:bodyPr/>
                    <a:lstStyle/>
                    <a:p>
                      <a:r>
                        <a:rPr lang="en-US" b="1" dirty="0" smtClean="0">
                          <a:solidFill>
                            <a:srgbClr val="FF0000"/>
                          </a:solidFill>
                        </a:rPr>
                        <a:t>d</a:t>
                      </a:r>
                      <a:endParaRPr lang="en-IN" b="1" dirty="0">
                        <a:solidFill>
                          <a:srgbClr val="FF0000"/>
                        </a:solidFill>
                      </a:endParaRPr>
                    </a:p>
                  </a:txBody>
                  <a:tcPr/>
                </a:tc>
                <a:tc>
                  <a:txBody>
                    <a:bodyPr/>
                    <a:lstStyle/>
                    <a:p>
                      <a:r>
                        <a:rPr lang="en-US" b="1" dirty="0" smtClean="0">
                          <a:solidFill>
                            <a:srgbClr val="FF0000"/>
                          </a:solidFill>
                        </a:rPr>
                        <a:t>t</a:t>
                      </a:r>
                      <a:endParaRPr lang="en-IN" b="1" dirty="0">
                        <a:solidFill>
                          <a:srgbClr val="FF0000"/>
                        </a:solidFill>
                      </a:endParaRPr>
                    </a:p>
                  </a:txBody>
                  <a:tcPr/>
                </a:tc>
                <a:tc>
                  <a:txBody>
                    <a:bodyPr/>
                    <a:lstStyle/>
                    <a:p>
                      <a:r>
                        <a:rPr lang="en-US" b="1" dirty="0" smtClean="0">
                          <a:solidFill>
                            <a:srgbClr val="FF0000"/>
                          </a:solidFill>
                        </a:rPr>
                        <a:t>u</a:t>
                      </a:r>
                      <a:endParaRPr lang="en-IN" b="1" dirty="0">
                        <a:solidFill>
                          <a:srgbClr val="FF0000"/>
                        </a:solidFill>
                      </a:endParaRPr>
                    </a:p>
                  </a:txBody>
                  <a:tcPr/>
                </a:tc>
                <a:tc>
                  <a:txBody>
                    <a:bodyPr/>
                    <a:lstStyle/>
                    <a:p>
                      <a:r>
                        <a:rPr lang="en-US" b="1" dirty="0" smtClean="0">
                          <a:solidFill>
                            <a:srgbClr val="FF0000"/>
                          </a:solidFill>
                        </a:rPr>
                        <a:t>v</a:t>
                      </a:r>
                      <a:endParaRPr lang="en-IN" b="1" dirty="0">
                        <a:solidFill>
                          <a:srgbClr val="FF0000"/>
                        </a:solidFill>
                      </a:endParaRPr>
                    </a:p>
                  </a:txBody>
                  <a:tcPr/>
                </a:tc>
              </a:tr>
              <a:tr h="370840">
                <a:tc>
                  <a:txBody>
                    <a:bodyPr/>
                    <a:lstStyle/>
                    <a:p>
                      <a:r>
                        <a:rPr lang="en-US" dirty="0" smtClean="0"/>
                        <a:t>d</a:t>
                      </a:r>
                      <a:endParaRPr lang="en-IN" dirty="0"/>
                    </a:p>
                  </a:txBody>
                  <a:tcPr/>
                </a:tc>
                <a:tc>
                  <a:txBody>
                    <a:bodyPr/>
                    <a:lstStyle/>
                    <a:p>
                      <a:r>
                        <a:rPr lang="en-US" dirty="0" smtClean="0"/>
                        <a:t>a</a:t>
                      </a:r>
                      <a:endParaRPr lang="en-IN" dirty="0"/>
                    </a:p>
                  </a:txBody>
                  <a:tcPr/>
                </a:tc>
                <a:tc>
                  <a:txBody>
                    <a:bodyPr/>
                    <a:lstStyle/>
                    <a:p>
                      <a:r>
                        <a:rPr lang="en-US" dirty="0" smtClean="0"/>
                        <a:t>v</a:t>
                      </a:r>
                      <a:endParaRPr lang="en-IN" dirty="0"/>
                    </a:p>
                  </a:txBody>
                  <a:tcPr/>
                </a:tc>
                <a:tc>
                  <a:txBody>
                    <a:bodyPr/>
                    <a:lstStyle/>
                    <a:p>
                      <a:r>
                        <a:rPr lang="en-US" dirty="0" smtClean="0"/>
                        <a:t>a, R2</a:t>
                      </a:r>
                      <a:endParaRPr lang="en-IN" dirty="0"/>
                    </a:p>
                  </a:txBody>
                  <a:tcPr/>
                </a:tc>
                <a:tc>
                  <a:txBody>
                    <a:bodyPr/>
                    <a:lstStyle/>
                    <a:p>
                      <a:r>
                        <a:rPr lang="en-US" dirty="0" smtClean="0"/>
                        <a:t>b</a:t>
                      </a:r>
                      <a:endParaRPr lang="en-IN" dirty="0"/>
                    </a:p>
                  </a:txBody>
                  <a:tcPr/>
                </a:tc>
                <a:tc>
                  <a:txBody>
                    <a:bodyPr/>
                    <a:lstStyle/>
                    <a:p>
                      <a:r>
                        <a:rPr lang="en-US" dirty="0" smtClean="0"/>
                        <a:t>c</a:t>
                      </a:r>
                      <a:endParaRPr lang="en-IN" dirty="0"/>
                    </a:p>
                  </a:txBody>
                  <a:tcPr/>
                </a:tc>
                <a:tc>
                  <a:txBody>
                    <a:bodyPr/>
                    <a:lstStyle/>
                    <a:p>
                      <a:r>
                        <a:rPr lang="en-US" dirty="0" smtClean="0"/>
                        <a:t>d,</a:t>
                      </a:r>
                      <a:r>
                        <a:rPr lang="en-US" baseline="0" dirty="0" smtClean="0"/>
                        <a:t> R1</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R3</a:t>
                      </a:r>
                      <a:endParaRPr lang="en-IN" dirty="0"/>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Examples to generate code for the three address statements assuming all variables are stored in memory locations</a:t>
            </a:r>
            <a:endParaRPr lang="en-US" sz="2400" dirty="0"/>
          </a:p>
        </p:txBody>
      </p:sp>
      <p:sp>
        <p:nvSpPr>
          <p:cNvPr id="3" name="Content Placeholder 2"/>
          <p:cNvSpPr>
            <a:spLocks noGrp="1"/>
          </p:cNvSpPr>
          <p:nvPr>
            <p:ph idx="1"/>
          </p:nvPr>
        </p:nvSpPr>
        <p:spPr/>
        <p:txBody>
          <a:bodyPr>
            <a:normAutofit/>
          </a:bodyPr>
          <a:lstStyle/>
          <a:p>
            <a:pPr>
              <a:buNone/>
            </a:pPr>
            <a:r>
              <a:rPr lang="en-US" sz="2000" dirty="0" smtClean="0"/>
              <a:t>1.x= y-z</a:t>
            </a:r>
          </a:p>
          <a:p>
            <a:pPr>
              <a:buNone/>
            </a:pPr>
            <a:r>
              <a:rPr lang="en-US" sz="2000" dirty="0" smtClean="0"/>
              <a:t>      LD R0, y</a:t>
            </a:r>
          </a:p>
          <a:p>
            <a:pPr>
              <a:buNone/>
            </a:pPr>
            <a:r>
              <a:rPr lang="en-US" sz="2000" dirty="0" smtClean="0"/>
              <a:t>      LD  R1,z</a:t>
            </a:r>
          </a:p>
          <a:p>
            <a:pPr>
              <a:buNone/>
            </a:pPr>
            <a:r>
              <a:rPr lang="en-US" sz="2000" dirty="0" smtClean="0"/>
              <a:t>      SUB R0, R0, R1</a:t>
            </a:r>
          </a:p>
          <a:p>
            <a:pPr>
              <a:buNone/>
            </a:pPr>
            <a:r>
              <a:rPr lang="en-US" sz="2000" dirty="0" smtClean="0"/>
              <a:t>       ST x, R0</a:t>
            </a:r>
          </a:p>
          <a:p>
            <a:pPr>
              <a:buNone/>
            </a:pPr>
            <a:r>
              <a:rPr lang="en-US" sz="2000" dirty="0" smtClean="0"/>
              <a:t>2. b=a[</a:t>
            </a:r>
            <a:r>
              <a:rPr lang="en-US" sz="2000" dirty="0" err="1" smtClean="0"/>
              <a:t>i</a:t>
            </a:r>
            <a:r>
              <a:rPr lang="en-US" sz="2000" dirty="0" smtClean="0"/>
              <a:t>]   : here a is an array whose elements are 8 byte values and      </a:t>
            </a:r>
          </a:p>
          <a:p>
            <a:pPr>
              <a:buNone/>
            </a:pPr>
            <a:r>
              <a:rPr lang="en-US" sz="2000" dirty="0" smtClean="0"/>
              <a:t>                    elements of array a are indexed starting at 0</a:t>
            </a:r>
          </a:p>
          <a:p>
            <a:pPr>
              <a:buNone/>
            </a:pPr>
            <a:r>
              <a:rPr lang="en-US" sz="2000" dirty="0" smtClean="0"/>
              <a:t>LD R1, I</a:t>
            </a:r>
          </a:p>
          <a:p>
            <a:pPr>
              <a:buNone/>
            </a:pPr>
            <a:r>
              <a:rPr lang="en-US" sz="2000" dirty="0" smtClean="0"/>
              <a:t>MUL R1, R1, 8     </a:t>
            </a:r>
          </a:p>
          <a:p>
            <a:pPr>
              <a:buNone/>
            </a:pPr>
            <a:r>
              <a:rPr lang="en-US" sz="2000" dirty="0" smtClean="0"/>
              <a:t>LD R2, a(R1)</a:t>
            </a:r>
          </a:p>
          <a:p>
            <a:pPr>
              <a:buNone/>
            </a:pPr>
            <a:r>
              <a:rPr lang="en-US" sz="2000" dirty="0" smtClean="0"/>
              <a:t>ST b, R2</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sz="2000" dirty="0" smtClean="0"/>
              <a:t>3. a[j]=c </a:t>
            </a:r>
          </a:p>
          <a:p>
            <a:pPr>
              <a:buNone/>
            </a:pPr>
            <a:r>
              <a:rPr lang="en-US" sz="2000" dirty="0" smtClean="0"/>
              <a:t>     LD R1, C</a:t>
            </a:r>
          </a:p>
          <a:p>
            <a:pPr>
              <a:buNone/>
            </a:pPr>
            <a:r>
              <a:rPr lang="en-US" sz="2000" dirty="0" smtClean="0"/>
              <a:t>     LD R2, j</a:t>
            </a:r>
          </a:p>
          <a:p>
            <a:pPr>
              <a:buNone/>
            </a:pPr>
            <a:r>
              <a:rPr lang="en-US" sz="2000" dirty="0" smtClean="0"/>
              <a:t>     MUL R2,R2, 8</a:t>
            </a:r>
          </a:p>
          <a:p>
            <a:pPr>
              <a:buNone/>
            </a:pPr>
            <a:r>
              <a:rPr lang="en-US" sz="2000" dirty="0" smtClean="0"/>
              <a:t>     ST a(R2), R1</a:t>
            </a:r>
          </a:p>
          <a:p>
            <a:pPr>
              <a:buNone/>
            </a:pPr>
            <a:r>
              <a:rPr lang="en-US" sz="2000" dirty="0" smtClean="0"/>
              <a:t>4. If x &lt; y </a:t>
            </a:r>
            <a:r>
              <a:rPr lang="en-US" sz="2000" dirty="0" err="1" smtClean="0"/>
              <a:t>goto</a:t>
            </a:r>
            <a:r>
              <a:rPr lang="en-US" sz="2000" dirty="0" smtClean="0"/>
              <a:t> L</a:t>
            </a:r>
          </a:p>
          <a:p>
            <a:pPr>
              <a:buNone/>
            </a:pPr>
            <a:r>
              <a:rPr lang="en-US" sz="2000" dirty="0" smtClean="0"/>
              <a:t>     LD R1, x</a:t>
            </a:r>
          </a:p>
          <a:p>
            <a:pPr>
              <a:buNone/>
            </a:pPr>
            <a:r>
              <a:rPr lang="en-US" sz="2000" dirty="0" smtClean="0"/>
              <a:t>     LD R2, y</a:t>
            </a:r>
          </a:p>
          <a:p>
            <a:pPr>
              <a:buNone/>
            </a:pPr>
            <a:r>
              <a:rPr lang="en-US" sz="2000" dirty="0" smtClean="0"/>
              <a:t>     SUB R1, R1, R2</a:t>
            </a:r>
          </a:p>
          <a:p>
            <a:pPr>
              <a:buNone/>
            </a:pPr>
            <a:r>
              <a:rPr lang="en-US" sz="2000" dirty="0" smtClean="0"/>
              <a:t>     BLTZ R1, M</a:t>
            </a:r>
          </a:p>
          <a:p>
            <a:pPr>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Program and Instruction cost</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Determining the actual cost of compiling and running a program is a complex problem and finding the optimal target program for a given source program is a un decidable problem.</a:t>
            </a:r>
          </a:p>
          <a:p>
            <a:r>
              <a:rPr lang="en-US" sz="2400" dirty="0" smtClean="0"/>
              <a:t>In general we use heuristic technique that produces good but not necessarily a optimal target program and assume the followings for the target language instructions and their associated cost</a:t>
            </a:r>
          </a:p>
          <a:p>
            <a:pPr>
              <a:buNone/>
            </a:pPr>
            <a:r>
              <a:rPr lang="en-US" sz="2400" dirty="0" smtClean="0"/>
              <a:t>    Instruction LD R0,R1 has a cost one because no additional memory reference</a:t>
            </a:r>
          </a:p>
          <a:p>
            <a:pPr>
              <a:buNone/>
            </a:pPr>
            <a:r>
              <a:rPr lang="en-US" sz="2400" dirty="0" smtClean="0"/>
              <a:t>    Instruction LD R0, M has a cost  two because memory reference.</a:t>
            </a:r>
          </a:p>
          <a:p>
            <a:pPr>
              <a:buNone/>
            </a:pPr>
            <a:r>
              <a:rPr lang="en-US" sz="2400" dirty="0" smtClean="0"/>
              <a:t>    Instruction LD R1, *100(R2) has a cost three because two memory references.</a:t>
            </a:r>
          </a:p>
          <a:p>
            <a:pPr>
              <a:buNone/>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Code optimization Principles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What is code optimization?</a:t>
            </a:r>
          </a:p>
          <a:p>
            <a:r>
              <a:rPr lang="en-US" sz="2400" dirty="0" smtClean="0"/>
              <a:t>How to measure the quality of the object program?</a:t>
            </a:r>
          </a:p>
          <a:p>
            <a:r>
              <a:rPr lang="en-US" sz="2400" dirty="0" smtClean="0"/>
              <a:t>Different sources of optimization</a:t>
            </a:r>
          </a:p>
          <a:p>
            <a:r>
              <a:rPr lang="en-US" sz="2400" dirty="0" smtClean="0"/>
              <a:t>Loop optimization</a:t>
            </a:r>
          </a:p>
          <a:p>
            <a:pPr lvl="1"/>
            <a:r>
              <a:rPr lang="en-US" sz="2000" dirty="0" smtClean="0"/>
              <a:t>       Construction of three address code.</a:t>
            </a:r>
          </a:p>
          <a:p>
            <a:pPr lvl="1"/>
            <a:r>
              <a:rPr lang="en-US" sz="2000" dirty="0" smtClean="0"/>
              <a:t>       Partitioning three address code into Basic block.     </a:t>
            </a:r>
          </a:p>
          <a:p>
            <a:pPr lvl="1"/>
            <a:r>
              <a:rPr lang="en-US" sz="2000" dirty="0" smtClean="0"/>
              <a:t>       Representation of Basic block.</a:t>
            </a:r>
          </a:p>
          <a:p>
            <a:pPr lvl="1"/>
            <a:r>
              <a:rPr lang="en-US" sz="2000" dirty="0" smtClean="0"/>
              <a:t>       Construction of flow graph from basic block.</a:t>
            </a:r>
          </a:p>
          <a:p>
            <a:pPr lvl="1"/>
            <a:r>
              <a:rPr lang="en-US" sz="2000" dirty="0" smtClean="0"/>
              <a:t>       Determination of loop</a:t>
            </a:r>
          </a:p>
          <a:p>
            <a:pPr lvl="1"/>
            <a:r>
              <a:rPr lang="en-US" sz="2000" dirty="0" smtClean="0"/>
              <a:t>        Code motion and Removal of Induction variable </a:t>
            </a:r>
          </a:p>
          <a:p>
            <a:pPr lvl="1"/>
            <a:r>
              <a:rPr lang="en-US" sz="2000" dirty="0" smtClean="0"/>
              <a:t>        Reduction in strength.</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1939</TotalTime>
  <Words>4227</Words>
  <Application>Microsoft Office PowerPoint</Application>
  <PresentationFormat>On-screen Show (4:3)</PresentationFormat>
  <Paragraphs>576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Code Generation</vt:lpstr>
      <vt:lpstr>Introduction</vt:lpstr>
      <vt:lpstr>Difficulties and issues in Code Generation</vt:lpstr>
      <vt:lpstr>Target language and machine</vt:lpstr>
      <vt:lpstr>Slide 5</vt:lpstr>
      <vt:lpstr>Examples to generate code for the three address statements assuming all variables are stored in memory locations</vt:lpstr>
      <vt:lpstr>Slide 7</vt:lpstr>
      <vt:lpstr>Program and Instruction cost</vt:lpstr>
      <vt:lpstr>Code optimization Principles</vt:lpstr>
      <vt:lpstr>What is code optimization ?</vt:lpstr>
      <vt:lpstr>Quality of the object program</vt:lpstr>
      <vt:lpstr>Possible Sources of optimization</vt:lpstr>
      <vt:lpstr>Loop Unrolling</vt:lpstr>
      <vt:lpstr>5. Code optimization by Copy propagation or variable propagation</vt:lpstr>
      <vt:lpstr>6. Compilation Time Computation or Folding</vt:lpstr>
      <vt:lpstr>7. Loop optimization</vt:lpstr>
      <vt:lpstr>Three address code statement for the source construct</vt:lpstr>
      <vt:lpstr>Loop Optimization</vt:lpstr>
      <vt:lpstr>Algorithm for partitioning the TAC’s into Basic Blocks</vt:lpstr>
      <vt:lpstr>Slide 20</vt:lpstr>
      <vt:lpstr>Construction of flow graph from basic block.</vt:lpstr>
      <vt:lpstr>Flow Graph</vt:lpstr>
      <vt:lpstr>Slide 23</vt:lpstr>
      <vt:lpstr>Slide 24</vt:lpstr>
      <vt:lpstr>Slide 25</vt:lpstr>
      <vt:lpstr>Flow graph after applying Code motion</vt:lpstr>
      <vt:lpstr>Flow graph after Removing Induction variable</vt:lpstr>
      <vt:lpstr>Reduction in Strength</vt:lpstr>
      <vt:lpstr>Example - 2</vt:lpstr>
      <vt:lpstr>Three Address Code statements</vt:lpstr>
      <vt:lpstr>Code generation Algorithm</vt:lpstr>
      <vt:lpstr>Slide 32</vt:lpstr>
      <vt:lpstr>Slide 33</vt:lpstr>
      <vt:lpstr>Slide 34</vt:lpstr>
      <vt:lpstr>Slide 35</vt:lpstr>
      <vt:lpstr>Code generation Algorithm</vt:lpstr>
      <vt:lpstr>Slide 37</vt:lpstr>
      <vt:lpstr>Code Generation Algorithm and Trace</vt:lpstr>
      <vt:lpstr>Next Use and Live-ness Information variables</vt:lpstr>
      <vt:lpstr>Tracing the Algorithm with example</vt:lpstr>
      <vt:lpstr>Slide 41</vt:lpstr>
      <vt:lpstr>Tracing the Algorithm with example</vt:lpstr>
      <vt:lpstr>Slide 43</vt:lpstr>
      <vt:lpstr>Tracing the Algorithm with example</vt:lpstr>
      <vt:lpstr>Slide 45</vt:lpstr>
      <vt:lpstr>Tracing the Algorithm with example</vt:lpstr>
      <vt:lpstr>Slide 47</vt:lpstr>
      <vt:lpstr>Tracing the Algorithm with example</vt:lpstr>
      <vt:lpstr>Slide 49</vt:lpstr>
      <vt:lpstr>Tracing the Algorithm with example</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
  <cp:lastModifiedBy>MMMath</cp:lastModifiedBy>
  <cp:revision>125</cp:revision>
  <dcterms:created xsi:type="dcterms:W3CDTF">2006-08-16T00:00:00Z</dcterms:created>
  <dcterms:modified xsi:type="dcterms:W3CDTF">2021-05-26T05:43:58Z</dcterms:modified>
</cp:coreProperties>
</file>