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67"/>
  </p:notesMasterIdLst>
  <p:sldIdLst>
    <p:sldId id="257" r:id="rId2"/>
    <p:sldId id="343" r:id="rId3"/>
    <p:sldId id="306" r:id="rId4"/>
    <p:sldId id="259" r:id="rId5"/>
    <p:sldId id="305" r:id="rId6"/>
    <p:sldId id="308" r:id="rId7"/>
    <p:sldId id="309" r:id="rId8"/>
    <p:sldId id="261" r:id="rId9"/>
    <p:sldId id="262" r:id="rId10"/>
    <p:sldId id="342" r:id="rId11"/>
    <p:sldId id="341" r:id="rId12"/>
    <p:sldId id="263" r:id="rId13"/>
    <p:sldId id="264" r:id="rId14"/>
    <p:sldId id="276" r:id="rId15"/>
    <p:sldId id="310" r:id="rId16"/>
    <p:sldId id="266" r:id="rId17"/>
    <p:sldId id="347" r:id="rId18"/>
    <p:sldId id="267" r:id="rId19"/>
    <p:sldId id="268" r:id="rId20"/>
    <p:sldId id="330" r:id="rId21"/>
    <p:sldId id="352" r:id="rId22"/>
    <p:sldId id="353" r:id="rId23"/>
    <p:sldId id="354" r:id="rId24"/>
    <p:sldId id="355" r:id="rId25"/>
    <p:sldId id="356" r:id="rId26"/>
    <p:sldId id="357" r:id="rId27"/>
    <p:sldId id="269" r:id="rId28"/>
    <p:sldId id="278" r:id="rId29"/>
    <p:sldId id="350" r:id="rId30"/>
    <p:sldId id="351" r:id="rId31"/>
    <p:sldId id="270" r:id="rId32"/>
    <p:sldId id="344" r:id="rId33"/>
    <p:sldId id="348" r:id="rId34"/>
    <p:sldId id="349" r:id="rId35"/>
    <p:sldId id="271" r:id="rId36"/>
    <p:sldId id="346" r:id="rId37"/>
    <p:sldId id="313" r:id="rId38"/>
    <p:sldId id="314" r:id="rId39"/>
    <p:sldId id="315" r:id="rId40"/>
    <p:sldId id="316" r:id="rId41"/>
    <p:sldId id="282" r:id="rId42"/>
    <p:sldId id="320" r:id="rId43"/>
    <p:sldId id="322" r:id="rId44"/>
    <p:sldId id="323" r:id="rId45"/>
    <p:sldId id="321" r:id="rId46"/>
    <p:sldId id="294" r:id="rId47"/>
    <p:sldId id="334" r:id="rId48"/>
    <p:sldId id="339" r:id="rId49"/>
    <p:sldId id="337" r:id="rId50"/>
    <p:sldId id="331" r:id="rId51"/>
    <p:sldId id="332" r:id="rId52"/>
    <p:sldId id="333" r:id="rId53"/>
    <p:sldId id="335" r:id="rId54"/>
    <p:sldId id="329" r:id="rId55"/>
    <p:sldId id="327" r:id="rId56"/>
    <p:sldId id="328" r:id="rId57"/>
    <p:sldId id="325" r:id="rId58"/>
    <p:sldId id="292" r:id="rId59"/>
    <p:sldId id="297" r:id="rId60"/>
    <p:sldId id="338" r:id="rId61"/>
    <p:sldId id="299" r:id="rId62"/>
    <p:sldId id="289" r:id="rId63"/>
    <p:sldId id="302" r:id="rId64"/>
    <p:sldId id="303" r:id="rId65"/>
    <p:sldId id="258" r:id="rId6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94711" autoAdjust="0"/>
  </p:normalViewPr>
  <p:slideViewPr>
    <p:cSldViewPr>
      <p:cViewPr varScale="1">
        <p:scale>
          <a:sx n="69" d="100"/>
          <a:sy n="69" d="100"/>
        </p:scale>
        <p:origin x="-111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2B108C67-2BEE-4692-8A10-B99174884A6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2" name="Freeform 23"/>
            <p:cNvSpPr>
              <a:spLocks/>
            </p:cNvSpPr>
            <p:nvPr/>
          </p:nvSpPr>
          <p:spPr bwMode="hidden">
            <a:xfrm>
              <a:off x="5041" y="0"/>
              <a:ext cx="719" cy="845"/>
            </a:xfrm>
            <a:custGeom>
              <a:avLst/>
              <a:gdLst>
                <a:gd name="T0" fmla="*/ 719 w 717"/>
                <a:gd name="T1" fmla="*/ 845 h 845"/>
                <a:gd name="T2" fmla="*/ 719 w 717"/>
                <a:gd name="T3" fmla="*/ 821 h 845"/>
                <a:gd name="T4" fmla="*/ 576 w 717"/>
                <a:gd name="T5" fmla="*/ 605 h 845"/>
                <a:gd name="T6" fmla="*/ 407 w 717"/>
                <a:gd name="T7" fmla="*/ 396 h 845"/>
                <a:gd name="T8" fmla="*/ 222 w 717"/>
                <a:gd name="T9" fmla="*/ 192 h 845"/>
                <a:gd name="T10" fmla="*/ 17 w 717"/>
                <a:gd name="T11" fmla="*/ 0 h 845"/>
                <a:gd name="T12" fmla="*/ 0 w 717"/>
                <a:gd name="T13" fmla="*/ 0 h 845"/>
                <a:gd name="T14" fmla="*/ 210 w 717"/>
                <a:gd name="T15" fmla="*/ 198 h 845"/>
                <a:gd name="T16" fmla="*/ 401 w 717"/>
                <a:gd name="T17" fmla="*/ 408 h 845"/>
                <a:gd name="T18" fmla="*/ 570 w 717"/>
                <a:gd name="T19" fmla="*/ 623 h 845"/>
                <a:gd name="T20" fmla="*/ 719 w 717"/>
                <a:gd name="T21" fmla="*/ 845 h 845"/>
                <a:gd name="T22" fmla="*/ 71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w="9525">
              <a:noFill/>
              <a:round/>
              <a:headEnd/>
              <a:tailEnd/>
            </a:ln>
          </p:spPr>
          <p:txBody>
            <a:bodyPr/>
            <a:lstStyle/>
            <a:p>
              <a:endParaRPr lang="en-IN"/>
            </a:p>
          </p:txBody>
        </p:sp>
        <p:sp>
          <p:nvSpPr>
            <p:cNvPr id="13" name="Freeform 24"/>
            <p:cNvSpPr>
              <a:spLocks/>
            </p:cNvSpPr>
            <p:nvPr/>
          </p:nvSpPr>
          <p:spPr bwMode="hidden">
            <a:xfrm>
              <a:off x="5352" y="0"/>
              <a:ext cx="408" cy="414"/>
            </a:xfrm>
            <a:custGeom>
              <a:avLst/>
              <a:gdLst>
                <a:gd name="T0" fmla="*/ 408 w 407"/>
                <a:gd name="T1" fmla="*/ 414 h 414"/>
                <a:gd name="T2" fmla="*/ 408 w 407"/>
                <a:gd name="T3" fmla="*/ 396 h 414"/>
                <a:gd name="T4" fmla="*/ 223 w 407"/>
                <a:gd name="T5" fmla="*/ 192 h 414"/>
                <a:gd name="T6" fmla="*/ 12 w 407"/>
                <a:gd name="T7" fmla="*/ 0 h 414"/>
                <a:gd name="T8" fmla="*/ 0 w 407"/>
                <a:gd name="T9" fmla="*/ 0 h 414"/>
                <a:gd name="T10" fmla="*/ 108 w 407"/>
                <a:gd name="T11" fmla="*/ 102 h 414"/>
                <a:gd name="T12" fmla="*/ 217 w 407"/>
                <a:gd name="T13" fmla="*/ 204 h 414"/>
                <a:gd name="T14" fmla="*/ 408 w 407"/>
                <a:gd name="T15" fmla="*/ 414 h 414"/>
                <a:gd name="T16" fmla="*/ 408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w="9525">
              <a:noFill/>
              <a:round/>
              <a:headEnd/>
              <a:tailEnd/>
            </a:ln>
          </p:spPr>
          <p:txBody>
            <a:bodyPr/>
            <a:lstStyle/>
            <a:p>
              <a:endParaRPr lang="en-IN"/>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5" name="Freeform 26"/>
            <p:cNvSpPr>
              <a:spLocks/>
            </p:cNvSpPr>
            <p:nvPr/>
          </p:nvSpPr>
          <p:spPr bwMode="hidden">
            <a:xfrm>
              <a:off x="6" y="0"/>
              <a:ext cx="588" cy="599"/>
            </a:xfrm>
            <a:custGeom>
              <a:avLst/>
              <a:gdLst>
                <a:gd name="T0" fmla="*/ 588 w 586"/>
                <a:gd name="T1" fmla="*/ 0 h 599"/>
                <a:gd name="T2" fmla="*/ 570 w 586"/>
                <a:gd name="T3" fmla="*/ 0 h 599"/>
                <a:gd name="T4" fmla="*/ 408 w 586"/>
                <a:gd name="T5" fmla="*/ 132 h 599"/>
                <a:gd name="T6" fmla="*/ 258 w 586"/>
                <a:gd name="T7" fmla="*/ 270 h 599"/>
                <a:gd name="T8" fmla="*/ 120 w 586"/>
                <a:gd name="T9" fmla="*/ 420 h 599"/>
                <a:gd name="T10" fmla="*/ 0 w 586"/>
                <a:gd name="T11" fmla="*/ 575 h 599"/>
                <a:gd name="T12" fmla="*/ 0 w 586"/>
                <a:gd name="T13" fmla="*/ 599 h 599"/>
                <a:gd name="T14" fmla="*/ 120 w 586"/>
                <a:gd name="T15" fmla="*/ 432 h 599"/>
                <a:gd name="T16" fmla="*/ 258 w 586"/>
                <a:gd name="T17" fmla="*/ 282 h 599"/>
                <a:gd name="T18" fmla="*/ 414 w 586"/>
                <a:gd name="T19" fmla="*/ 138 h 599"/>
                <a:gd name="T20" fmla="*/ 588 w 586"/>
                <a:gd name="T21" fmla="*/ 0 h 599"/>
                <a:gd name="T22" fmla="*/ 58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w="9525">
              <a:noFill/>
              <a:round/>
              <a:headEnd/>
              <a:tailEnd/>
            </a:ln>
          </p:spPr>
          <p:txBody>
            <a:bodyPr/>
            <a:lstStyle/>
            <a:p>
              <a:endParaRPr lang="en-IN"/>
            </a:p>
          </p:txBody>
        </p:sp>
        <p:sp>
          <p:nvSpPr>
            <p:cNvPr id="16" name="Freeform 27"/>
            <p:cNvSpPr>
              <a:spLocks/>
            </p:cNvSpPr>
            <p:nvPr/>
          </p:nvSpPr>
          <p:spPr bwMode="hidden">
            <a:xfrm>
              <a:off x="6" y="0"/>
              <a:ext cx="270" cy="252"/>
            </a:xfrm>
            <a:custGeom>
              <a:avLst/>
              <a:gdLst>
                <a:gd name="T0" fmla="*/ 270 w 269"/>
                <a:gd name="T1" fmla="*/ 0 h 252"/>
                <a:gd name="T2" fmla="*/ 252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0 w 269"/>
                <a:gd name="T15" fmla="*/ 0 h 252"/>
                <a:gd name="T16" fmla="*/ 270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w="9525">
              <a:noFill/>
              <a:round/>
              <a:headEnd/>
              <a:tailEnd/>
            </a:ln>
          </p:spPr>
          <p:txBody>
            <a:bodyPr/>
            <a:lstStyle/>
            <a:p>
              <a:endParaRPr lang="en-IN"/>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p:spPr>
          <p:txBody>
            <a:bodyPr/>
            <a:lstStyle/>
            <a:p>
              <a:endParaRPr lang="en-IN"/>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p:spPr>
          <p:txBody>
            <a:bodyPr/>
            <a:lstStyle/>
            <a:p>
              <a:endParaRPr lang="en-IN"/>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p:spPr>
          <p:txBody>
            <a:bodyPr/>
            <a:lstStyle/>
            <a:p>
              <a:endParaRPr lang="en-IN"/>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p:spPr>
            <p:txBody>
              <a:bodyPr/>
              <a:lstStyle/>
              <a:p>
                <a:endParaRPr lang="en-IN"/>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p:spPr>
            <p:txBody>
              <a:bodyPr/>
              <a:lstStyle/>
              <a:p>
                <a:endParaRPr lang="en-IN"/>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p:spPr>
            <p:txBody>
              <a:bodyPr/>
              <a:lstStyle/>
              <a:p>
                <a:endParaRPr lang="en-IN"/>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p:spPr>
            <p:txBody>
              <a:bodyPr/>
              <a:lstStyle/>
              <a:p>
                <a:endParaRPr lang="en-IN"/>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p:spPr>
            <p:txBody>
              <a:bodyPr/>
              <a:lstStyle/>
              <a:p>
                <a:endParaRPr lang="en-IN"/>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p:spPr>
          <p:txBody>
            <a:bodyPr/>
            <a:lstStyle/>
            <a:p>
              <a:endParaRPr lang="en-IN"/>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p:spPr>
          <p:txBody>
            <a:bodyPr/>
            <a:lstStyle/>
            <a:p>
              <a:endParaRPr lang="en-IN"/>
            </a:p>
          </p:txBody>
        </p:sp>
      </p:grpSp>
      <p:sp>
        <p:nvSpPr>
          <p:cNvPr id="97319"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9732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1" name="Rectangle 41"/>
          <p:cNvSpPr>
            <a:spLocks noGrp="1" noChangeArrowheads="1"/>
          </p:cNvSpPr>
          <p:nvPr>
            <p:ph type="dt" sz="quarter" idx="10"/>
          </p:nvPr>
        </p:nvSpPr>
        <p:spPr/>
        <p:txBody>
          <a:bodyPr/>
          <a:lstStyle>
            <a:lvl1pPr>
              <a:defRPr/>
            </a:lvl1pPr>
          </a:lstStyle>
          <a:p>
            <a:pPr>
              <a:defRPr/>
            </a:pPr>
            <a:fld id="{60D7668E-2148-4999-AA93-25E10704B3F9}" type="datetime1">
              <a:rPr lang="en-US"/>
              <a:pPr>
                <a:defRPr/>
              </a:pPr>
              <a:t>4/30/2021</a:t>
            </a:fld>
            <a:endParaRPr lang="en-US"/>
          </a:p>
        </p:txBody>
      </p:sp>
      <p:sp>
        <p:nvSpPr>
          <p:cNvPr id="42" name="Rectangle 42"/>
          <p:cNvSpPr>
            <a:spLocks noGrp="1" noChangeArrowheads="1"/>
          </p:cNvSpPr>
          <p:nvPr>
            <p:ph type="ftr" sz="quarter" idx="11"/>
          </p:nvPr>
        </p:nvSpPr>
        <p:spPr/>
        <p:txBody>
          <a:bodyPr/>
          <a:lstStyle>
            <a:lvl1pPr>
              <a:defRPr/>
            </a:lvl1pPr>
          </a:lstStyle>
          <a:p>
            <a:pPr>
              <a:defRPr/>
            </a:pPr>
            <a:endParaRPr lang="en-US"/>
          </a:p>
        </p:txBody>
      </p:sp>
      <p:sp>
        <p:nvSpPr>
          <p:cNvPr id="43" name="Rectangle 43"/>
          <p:cNvSpPr>
            <a:spLocks noGrp="1" noChangeArrowheads="1"/>
          </p:cNvSpPr>
          <p:nvPr>
            <p:ph type="sldNum" sz="quarter" idx="12"/>
          </p:nvPr>
        </p:nvSpPr>
        <p:spPr/>
        <p:txBody>
          <a:bodyPr/>
          <a:lstStyle>
            <a:lvl1pPr>
              <a:defRPr/>
            </a:lvl1pPr>
          </a:lstStyle>
          <a:p>
            <a:fld id="{1D54DA61-418A-46AD-BA38-396CF77CD550}" type="slidenum">
              <a:rPr lang="en-US" altLang="en-US"/>
              <a:pPr/>
              <a:t>‹#›</a:t>
            </a:fld>
            <a:endParaRPr lang="en-US"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0"/>
          <p:cNvSpPr>
            <a:spLocks noGrp="1" noChangeArrowheads="1"/>
          </p:cNvSpPr>
          <p:nvPr>
            <p:ph type="dt" sz="half" idx="10"/>
          </p:nvPr>
        </p:nvSpPr>
        <p:spPr>
          <a:ln/>
        </p:spPr>
        <p:txBody>
          <a:bodyPr/>
          <a:lstStyle>
            <a:lvl1pPr>
              <a:defRPr/>
            </a:lvl1pPr>
          </a:lstStyle>
          <a:p>
            <a:pPr>
              <a:defRPr/>
            </a:pPr>
            <a:fld id="{B69F8450-D30D-499F-AC59-86943C0B6BDE}" type="datetime1">
              <a:rPr lang="en-US"/>
              <a:pPr>
                <a:defRPr/>
              </a:pPr>
              <a:t>4/30/2021</a:t>
            </a:fld>
            <a:endParaRPr lang="en-US"/>
          </a:p>
        </p:txBody>
      </p:sp>
      <p:sp>
        <p:nvSpPr>
          <p:cNvPr id="5" name="Rectangle 41"/>
          <p:cNvSpPr>
            <a:spLocks noGrp="1" noChangeArrowheads="1"/>
          </p:cNvSpPr>
          <p:nvPr>
            <p:ph type="ftr" sz="quarter" idx="11"/>
          </p:nvPr>
        </p:nvSpPr>
        <p:spPr>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ln/>
        </p:spPr>
        <p:txBody>
          <a:bodyPr/>
          <a:lstStyle>
            <a:lvl1pPr>
              <a:defRPr/>
            </a:lvl1pPr>
          </a:lstStyle>
          <a:p>
            <a:fld id="{8B22C305-850F-4DEE-8C5D-D5EDE31E9CE9}" type="slidenum">
              <a:rPr lang="en-US" altLang="en-US"/>
              <a:pPr/>
              <a:t>‹#›</a:t>
            </a:fld>
            <a:endParaRPr lang="en-US"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0"/>
          <p:cNvSpPr>
            <a:spLocks noGrp="1" noChangeArrowheads="1"/>
          </p:cNvSpPr>
          <p:nvPr>
            <p:ph type="dt" sz="half" idx="10"/>
          </p:nvPr>
        </p:nvSpPr>
        <p:spPr>
          <a:ln/>
        </p:spPr>
        <p:txBody>
          <a:bodyPr/>
          <a:lstStyle>
            <a:lvl1pPr>
              <a:defRPr/>
            </a:lvl1pPr>
          </a:lstStyle>
          <a:p>
            <a:pPr>
              <a:defRPr/>
            </a:pPr>
            <a:fld id="{377E6EF7-6859-47F8-8E7A-CE543EEB0215}" type="datetime1">
              <a:rPr lang="en-US"/>
              <a:pPr>
                <a:defRPr/>
              </a:pPr>
              <a:t>4/30/2021</a:t>
            </a:fld>
            <a:endParaRPr lang="en-US"/>
          </a:p>
        </p:txBody>
      </p:sp>
      <p:sp>
        <p:nvSpPr>
          <p:cNvPr id="5" name="Rectangle 41"/>
          <p:cNvSpPr>
            <a:spLocks noGrp="1" noChangeArrowheads="1"/>
          </p:cNvSpPr>
          <p:nvPr>
            <p:ph type="ftr" sz="quarter" idx="11"/>
          </p:nvPr>
        </p:nvSpPr>
        <p:spPr>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ln/>
        </p:spPr>
        <p:txBody>
          <a:bodyPr/>
          <a:lstStyle>
            <a:lvl1pPr>
              <a:defRPr/>
            </a:lvl1pPr>
          </a:lstStyle>
          <a:p>
            <a:fld id="{8F5C09F6-783A-4C90-82DD-B29A5A9CDC52}" type="slidenum">
              <a:rPr lang="en-US" altLang="en-US"/>
              <a:pPr/>
              <a:t>‹#›</a:t>
            </a:fld>
            <a:endParaRPr lang="en-US"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fld id="{B8691FBE-1945-4E3D-8351-3FDC9DEE3AAB}" type="datetime1">
              <a:rPr lang="en-US"/>
              <a:pPr>
                <a:defRPr/>
              </a:pPr>
              <a:t>4/30/2021</a:t>
            </a:fld>
            <a:endParaRPr lang="en-US"/>
          </a:p>
        </p:txBody>
      </p:sp>
      <p:sp>
        <p:nvSpPr>
          <p:cNvPr id="5" name="Rectangle 41"/>
          <p:cNvSpPr>
            <a:spLocks noGrp="1" noChangeArrowheads="1"/>
          </p:cNvSpPr>
          <p:nvPr>
            <p:ph type="ftr" sz="quarter" idx="11"/>
          </p:nvPr>
        </p:nvSpPr>
        <p:spPr>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ln/>
        </p:spPr>
        <p:txBody>
          <a:bodyPr/>
          <a:lstStyle>
            <a:lvl1pPr>
              <a:defRPr/>
            </a:lvl1pPr>
          </a:lstStyle>
          <a:p>
            <a:fld id="{2F8C4503-D937-4564-83B9-8502D7EC5656}" type="slidenum">
              <a:rPr lang="en-US" altLang="en-US"/>
              <a:pPr/>
              <a:t>‹#›</a:t>
            </a:fld>
            <a:endParaRPr lang="en-US"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0"/>
          <p:cNvSpPr>
            <a:spLocks noGrp="1" noChangeArrowheads="1"/>
          </p:cNvSpPr>
          <p:nvPr>
            <p:ph type="dt" sz="half" idx="10"/>
          </p:nvPr>
        </p:nvSpPr>
        <p:spPr>
          <a:ln/>
        </p:spPr>
        <p:txBody>
          <a:bodyPr/>
          <a:lstStyle>
            <a:lvl1pPr>
              <a:defRPr/>
            </a:lvl1pPr>
          </a:lstStyle>
          <a:p>
            <a:pPr>
              <a:defRPr/>
            </a:pPr>
            <a:fld id="{DC03E1F7-C166-4458-B199-DF95E2B7E535}" type="datetime1">
              <a:rPr lang="en-US"/>
              <a:pPr>
                <a:defRPr/>
              </a:pPr>
              <a:t>4/30/2021</a:t>
            </a:fld>
            <a:endParaRPr lang="en-US"/>
          </a:p>
        </p:txBody>
      </p:sp>
      <p:sp>
        <p:nvSpPr>
          <p:cNvPr id="5" name="Rectangle 41"/>
          <p:cNvSpPr>
            <a:spLocks noGrp="1" noChangeArrowheads="1"/>
          </p:cNvSpPr>
          <p:nvPr>
            <p:ph type="ftr" sz="quarter" idx="11"/>
          </p:nvPr>
        </p:nvSpPr>
        <p:spPr>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ln/>
        </p:spPr>
        <p:txBody>
          <a:bodyPr/>
          <a:lstStyle>
            <a:lvl1pPr>
              <a:defRPr/>
            </a:lvl1pPr>
          </a:lstStyle>
          <a:p>
            <a:fld id="{67CC0291-C54E-4DF3-AB67-81A4C8E120C5}" type="slidenum">
              <a:rPr lang="en-US" altLang="en-US"/>
              <a:pPr/>
              <a:t>‹#›</a:t>
            </a:fld>
            <a:endParaRPr lang="en-US"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0"/>
          <p:cNvSpPr>
            <a:spLocks noGrp="1" noChangeArrowheads="1"/>
          </p:cNvSpPr>
          <p:nvPr>
            <p:ph type="dt" sz="half" idx="10"/>
          </p:nvPr>
        </p:nvSpPr>
        <p:spPr>
          <a:ln/>
        </p:spPr>
        <p:txBody>
          <a:bodyPr/>
          <a:lstStyle>
            <a:lvl1pPr>
              <a:defRPr/>
            </a:lvl1pPr>
          </a:lstStyle>
          <a:p>
            <a:pPr>
              <a:defRPr/>
            </a:pPr>
            <a:fld id="{D92CC8B8-F50B-4B7C-9B42-C18F2550557E}" type="datetime1">
              <a:rPr lang="en-US"/>
              <a:pPr>
                <a:defRPr/>
              </a:pPr>
              <a:t>4/30/2021</a:t>
            </a:fld>
            <a:endParaRPr lang="en-US"/>
          </a:p>
        </p:txBody>
      </p:sp>
      <p:sp>
        <p:nvSpPr>
          <p:cNvPr id="5" name="Rectangle 41"/>
          <p:cNvSpPr>
            <a:spLocks noGrp="1" noChangeArrowheads="1"/>
          </p:cNvSpPr>
          <p:nvPr>
            <p:ph type="ftr" sz="quarter" idx="11"/>
          </p:nvPr>
        </p:nvSpPr>
        <p:spPr>
          <a:ln/>
        </p:spPr>
        <p:txBody>
          <a:bodyPr/>
          <a:lstStyle>
            <a:lvl1pPr>
              <a:defRPr/>
            </a:lvl1pPr>
          </a:lstStyle>
          <a:p>
            <a:pPr>
              <a:defRPr/>
            </a:pPr>
            <a:endParaRPr lang="en-US"/>
          </a:p>
        </p:txBody>
      </p:sp>
      <p:sp>
        <p:nvSpPr>
          <p:cNvPr id="6" name="Rectangle 42"/>
          <p:cNvSpPr>
            <a:spLocks noGrp="1" noChangeArrowheads="1"/>
          </p:cNvSpPr>
          <p:nvPr>
            <p:ph type="sldNum" sz="quarter" idx="12"/>
          </p:nvPr>
        </p:nvSpPr>
        <p:spPr>
          <a:ln/>
        </p:spPr>
        <p:txBody>
          <a:bodyPr/>
          <a:lstStyle>
            <a:lvl1pPr>
              <a:defRPr/>
            </a:lvl1pPr>
          </a:lstStyle>
          <a:p>
            <a:fld id="{D7E2FEEF-6A7F-4D61-B2CB-71373BF12C07}" type="slidenum">
              <a:rPr lang="en-US" altLang="en-US"/>
              <a:pPr/>
              <a:t>‹#›</a:t>
            </a:fld>
            <a:endParaRPr lang="en-US"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0"/>
          <p:cNvSpPr>
            <a:spLocks noGrp="1" noChangeArrowheads="1"/>
          </p:cNvSpPr>
          <p:nvPr>
            <p:ph type="dt" sz="half" idx="10"/>
          </p:nvPr>
        </p:nvSpPr>
        <p:spPr>
          <a:ln/>
        </p:spPr>
        <p:txBody>
          <a:bodyPr/>
          <a:lstStyle>
            <a:lvl1pPr>
              <a:defRPr/>
            </a:lvl1pPr>
          </a:lstStyle>
          <a:p>
            <a:pPr>
              <a:defRPr/>
            </a:pPr>
            <a:fld id="{DA0B3E22-FD50-4423-908F-59123C34A401}" type="datetime1">
              <a:rPr lang="en-US"/>
              <a:pPr>
                <a:defRPr/>
              </a:pPr>
              <a:t>4/30/2021</a:t>
            </a:fld>
            <a:endParaRPr lang="en-US"/>
          </a:p>
        </p:txBody>
      </p:sp>
      <p:sp>
        <p:nvSpPr>
          <p:cNvPr id="6" name="Rectangle 41"/>
          <p:cNvSpPr>
            <a:spLocks noGrp="1" noChangeArrowheads="1"/>
          </p:cNvSpPr>
          <p:nvPr>
            <p:ph type="ftr" sz="quarter" idx="11"/>
          </p:nvPr>
        </p:nvSpPr>
        <p:spPr>
          <a:ln/>
        </p:spPr>
        <p:txBody>
          <a:bodyPr/>
          <a:lstStyle>
            <a:lvl1pPr>
              <a:defRPr/>
            </a:lvl1pPr>
          </a:lstStyle>
          <a:p>
            <a:pPr>
              <a:defRPr/>
            </a:pPr>
            <a:endParaRPr lang="en-US"/>
          </a:p>
        </p:txBody>
      </p:sp>
      <p:sp>
        <p:nvSpPr>
          <p:cNvPr id="7" name="Rectangle 42"/>
          <p:cNvSpPr>
            <a:spLocks noGrp="1" noChangeArrowheads="1"/>
          </p:cNvSpPr>
          <p:nvPr>
            <p:ph type="sldNum" sz="quarter" idx="12"/>
          </p:nvPr>
        </p:nvSpPr>
        <p:spPr>
          <a:ln/>
        </p:spPr>
        <p:txBody>
          <a:bodyPr/>
          <a:lstStyle>
            <a:lvl1pPr>
              <a:defRPr/>
            </a:lvl1pPr>
          </a:lstStyle>
          <a:p>
            <a:fld id="{634AEE08-7E3D-4F28-A3AA-A831781B5B74}" type="slidenum">
              <a:rPr lang="en-US" altLang="en-US"/>
              <a:pPr/>
              <a:t>‹#›</a:t>
            </a:fld>
            <a:endParaRPr lang="en-US"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0"/>
          <p:cNvSpPr>
            <a:spLocks noGrp="1" noChangeArrowheads="1"/>
          </p:cNvSpPr>
          <p:nvPr>
            <p:ph type="dt" sz="half" idx="10"/>
          </p:nvPr>
        </p:nvSpPr>
        <p:spPr>
          <a:ln/>
        </p:spPr>
        <p:txBody>
          <a:bodyPr/>
          <a:lstStyle>
            <a:lvl1pPr>
              <a:defRPr/>
            </a:lvl1pPr>
          </a:lstStyle>
          <a:p>
            <a:pPr>
              <a:defRPr/>
            </a:pPr>
            <a:fld id="{EEBCBE29-ECBD-4CC9-A135-A016106BC026}" type="datetime1">
              <a:rPr lang="en-US"/>
              <a:pPr>
                <a:defRPr/>
              </a:pPr>
              <a:t>4/30/2021</a:t>
            </a:fld>
            <a:endParaRPr lang="en-US"/>
          </a:p>
        </p:txBody>
      </p:sp>
      <p:sp>
        <p:nvSpPr>
          <p:cNvPr id="8" name="Rectangle 41"/>
          <p:cNvSpPr>
            <a:spLocks noGrp="1" noChangeArrowheads="1"/>
          </p:cNvSpPr>
          <p:nvPr>
            <p:ph type="ftr" sz="quarter" idx="11"/>
          </p:nvPr>
        </p:nvSpPr>
        <p:spPr>
          <a:ln/>
        </p:spPr>
        <p:txBody>
          <a:bodyPr/>
          <a:lstStyle>
            <a:lvl1pPr>
              <a:defRPr/>
            </a:lvl1pPr>
          </a:lstStyle>
          <a:p>
            <a:pPr>
              <a:defRPr/>
            </a:pPr>
            <a:endParaRPr lang="en-US"/>
          </a:p>
        </p:txBody>
      </p:sp>
      <p:sp>
        <p:nvSpPr>
          <p:cNvPr id="9" name="Rectangle 42"/>
          <p:cNvSpPr>
            <a:spLocks noGrp="1" noChangeArrowheads="1"/>
          </p:cNvSpPr>
          <p:nvPr>
            <p:ph type="sldNum" sz="quarter" idx="12"/>
          </p:nvPr>
        </p:nvSpPr>
        <p:spPr>
          <a:ln/>
        </p:spPr>
        <p:txBody>
          <a:bodyPr/>
          <a:lstStyle>
            <a:lvl1pPr>
              <a:defRPr/>
            </a:lvl1pPr>
          </a:lstStyle>
          <a:p>
            <a:fld id="{871021EE-8973-4FBC-AFF7-CEF5E7A341FF}" type="slidenum">
              <a:rPr lang="en-US" altLang="en-US"/>
              <a:pPr/>
              <a:t>‹#›</a:t>
            </a:fld>
            <a:endParaRPr lang="en-US"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0"/>
          <p:cNvSpPr>
            <a:spLocks noGrp="1" noChangeArrowheads="1"/>
          </p:cNvSpPr>
          <p:nvPr>
            <p:ph type="dt" sz="half" idx="10"/>
          </p:nvPr>
        </p:nvSpPr>
        <p:spPr>
          <a:ln/>
        </p:spPr>
        <p:txBody>
          <a:bodyPr/>
          <a:lstStyle>
            <a:lvl1pPr>
              <a:defRPr/>
            </a:lvl1pPr>
          </a:lstStyle>
          <a:p>
            <a:pPr>
              <a:defRPr/>
            </a:pPr>
            <a:fld id="{522A5538-9C2C-46BC-998B-A97D0BD270DE}" type="datetime1">
              <a:rPr lang="en-US"/>
              <a:pPr>
                <a:defRPr/>
              </a:pPr>
              <a:t>4/30/2021</a:t>
            </a:fld>
            <a:endParaRPr lang="en-US"/>
          </a:p>
        </p:txBody>
      </p:sp>
      <p:sp>
        <p:nvSpPr>
          <p:cNvPr id="4" name="Rectangle 41"/>
          <p:cNvSpPr>
            <a:spLocks noGrp="1" noChangeArrowheads="1"/>
          </p:cNvSpPr>
          <p:nvPr>
            <p:ph type="ftr" sz="quarter" idx="11"/>
          </p:nvPr>
        </p:nvSpPr>
        <p:spPr>
          <a:ln/>
        </p:spPr>
        <p:txBody>
          <a:bodyPr/>
          <a:lstStyle>
            <a:lvl1pPr>
              <a:defRPr/>
            </a:lvl1pPr>
          </a:lstStyle>
          <a:p>
            <a:pPr>
              <a:defRPr/>
            </a:pPr>
            <a:endParaRPr lang="en-US"/>
          </a:p>
        </p:txBody>
      </p:sp>
      <p:sp>
        <p:nvSpPr>
          <p:cNvPr id="5" name="Rectangle 42"/>
          <p:cNvSpPr>
            <a:spLocks noGrp="1" noChangeArrowheads="1"/>
          </p:cNvSpPr>
          <p:nvPr>
            <p:ph type="sldNum" sz="quarter" idx="12"/>
          </p:nvPr>
        </p:nvSpPr>
        <p:spPr>
          <a:ln/>
        </p:spPr>
        <p:txBody>
          <a:bodyPr/>
          <a:lstStyle>
            <a:lvl1pPr>
              <a:defRPr/>
            </a:lvl1pPr>
          </a:lstStyle>
          <a:p>
            <a:fld id="{0E316C43-D6B8-457F-8665-15C4C323F7AC}" type="slidenum">
              <a:rPr lang="en-US" altLang="en-US"/>
              <a:pPr/>
              <a:t>‹#›</a:t>
            </a:fld>
            <a:endParaRPr lang="en-US"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fld id="{702B3F17-5C5F-4A4D-B8AD-A7CF4E7F2EF6}" type="datetime1">
              <a:rPr lang="en-US"/>
              <a:pPr>
                <a:defRPr/>
              </a:pPr>
              <a:t>4/30/2021</a:t>
            </a:fld>
            <a:endParaRPr lang="en-US"/>
          </a:p>
        </p:txBody>
      </p:sp>
      <p:sp>
        <p:nvSpPr>
          <p:cNvPr id="3" name="Rectangle 41"/>
          <p:cNvSpPr>
            <a:spLocks noGrp="1" noChangeArrowheads="1"/>
          </p:cNvSpPr>
          <p:nvPr>
            <p:ph type="ftr" sz="quarter" idx="11"/>
          </p:nvPr>
        </p:nvSpPr>
        <p:spPr>
          <a:ln/>
        </p:spPr>
        <p:txBody>
          <a:bodyPr/>
          <a:lstStyle>
            <a:lvl1pPr>
              <a:defRPr/>
            </a:lvl1pPr>
          </a:lstStyle>
          <a:p>
            <a:pPr>
              <a:defRPr/>
            </a:pPr>
            <a:endParaRPr lang="en-US"/>
          </a:p>
        </p:txBody>
      </p:sp>
      <p:sp>
        <p:nvSpPr>
          <p:cNvPr id="4" name="Rectangle 42"/>
          <p:cNvSpPr>
            <a:spLocks noGrp="1" noChangeArrowheads="1"/>
          </p:cNvSpPr>
          <p:nvPr>
            <p:ph type="sldNum" sz="quarter" idx="12"/>
          </p:nvPr>
        </p:nvSpPr>
        <p:spPr>
          <a:ln/>
        </p:spPr>
        <p:txBody>
          <a:bodyPr/>
          <a:lstStyle>
            <a:lvl1pPr>
              <a:defRPr/>
            </a:lvl1pPr>
          </a:lstStyle>
          <a:p>
            <a:fld id="{D6474EDC-96CF-4611-81D5-B6EC87BA9AFB}" type="slidenum">
              <a:rPr lang="en-US" altLang="en-US"/>
              <a:pPr/>
              <a:t>‹#›</a:t>
            </a:fld>
            <a:endParaRPr lang="en-US"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0"/>
          <p:cNvSpPr>
            <a:spLocks noGrp="1" noChangeArrowheads="1"/>
          </p:cNvSpPr>
          <p:nvPr>
            <p:ph type="dt" sz="half" idx="10"/>
          </p:nvPr>
        </p:nvSpPr>
        <p:spPr>
          <a:ln/>
        </p:spPr>
        <p:txBody>
          <a:bodyPr/>
          <a:lstStyle>
            <a:lvl1pPr>
              <a:defRPr/>
            </a:lvl1pPr>
          </a:lstStyle>
          <a:p>
            <a:pPr>
              <a:defRPr/>
            </a:pPr>
            <a:fld id="{83880C81-12E2-49E4-A010-3F93B782D956}" type="datetime1">
              <a:rPr lang="en-US"/>
              <a:pPr>
                <a:defRPr/>
              </a:pPr>
              <a:t>4/30/2021</a:t>
            </a:fld>
            <a:endParaRPr lang="en-US"/>
          </a:p>
        </p:txBody>
      </p:sp>
      <p:sp>
        <p:nvSpPr>
          <p:cNvPr id="6" name="Rectangle 41"/>
          <p:cNvSpPr>
            <a:spLocks noGrp="1" noChangeArrowheads="1"/>
          </p:cNvSpPr>
          <p:nvPr>
            <p:ph type="ftr" sz="quarter" idx="11"/>
          </p:nvPr>
        </p:nvSpPr>
        <p:spPr>
          <a:ln/>
        </p:spPr>
        <p:txBody>
          <a:bodyPr/>
          <a:lstStyle>
            <a:lvl1pPr>
              <a:defRPr/>
            </a:lvl1pPr>
          </a:lstStyle>
          <a:p>
            <a:pPr>
              <a:defRPr/>
            </a:pPr>
            <a:endParaRPr lang="en-US"/>
          </a:p>
        </p:txBody>
      </p:sp>
      <p:sp>
        <p:nvSpPr>
          <p:cNvPr id="7" name="Rectangle 42"/>
          <p:cNvSpPr>
            <a:spLocks noGrp="1" noChangeArrowheads="1"/>
          </p:cNvSpPr>
          <p:nvPr>
            <p:ph type="sldNum" sz="quarter" idx="12"/>
          </p:nvPr>
        </p:nvSpPr>
        <p:spPr>
          <a:ln/>
        </p:spPr>
        <p:txBody>
          <a:bodyPr/>
          <a:lstStyle>
            <a:lvl1pPr>
              <a:defRPr/>
            </a:lvl1pPr>
          </a:lstStyle>
          <a:p>
            <a:fld id="{01F76669-D992-4793-9342-E0DFB219795F}" type="slidenum">
              <a:rPr lang="en-US" altLang="en-US"/>
              <a:pPr/>
              <a:t>‹#›</a:t>
            </a:fld>
            <a:endParaRPr lang="en-US"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0"/>
          <p:cNvSpPr>
            <a:spLocks noGrp="1" noChangeArrowheads="1"/>
          </p:cNvSpPr>
          <p:nvPr>
            <p:ph type="dt" sz="half" idx="10"/>
          </p:nvPr>
        </p:nvSpPr>
        <p:spPr>
          <a:ln/>
        </p:spPr>
        <p:txBody>
          <a:bodyPr/>
          <a:lstStyle>
            <a:lvl1pPr>
              <a:defRPr/>
            </a:lvl1pPr>
          </a:lstStyle>
          <a:p>
            <a:pPr>
              <a:defRPr/>
            </a:pPr>
            <a:fld id="{F78E99BD-5670-4B2B-91D4-A40A30DA85F2}" type="datetime1">
              <a:rPr lang="en-US"/>
              <a:pPr>
                <a:defRPr/>
              </a:pPr>
              <a:t>4/30/2021</a:t>
            </a:fld>
            <a:endParaRPr lang="en-US"/>
          </a:p>
        </p:txBody>
      </p:sp>
      <p:sp>
        <p:nvSpPr>
          <p:cNvPr id="6" name="Rectangle 41"/>
          <p:cNvSpPr>
            <a:spLocks noGrp="1" noChangeArrowheads="1"/>
          </p:cNvSpPr>
          <p:nvPr>
            <p:ph type="ftr" sz="quarter" idx="11"/>
          </p:nvPr>
        </p:nvSpPr>
        <p:spPr>
          <a:ln/>
        </p:spPr>
        <p:txBody>
          <a:bodyPr/>
          <a:lstStyle>
            <a:lvl1pPr>
              <a:defRPr/>
            </a:lvl1pPr>
          </a:lstStyle>
          <a:p>
            <a:pPr>
              <a:defRPr/>
            </a:pPr>
            <a:endParaRPr lang="en-US"/>
          </a:p>
        </p:txBody>
      </p:sp>
      <p:sp>
        <p:nvSpPr>
          <p:cNvPr id="7" name="Rectangle 42"/>
          <p:cNvSpPr>
            <a:spLocks noGrp="1" noChangeArrowheads="1"/>
          </p:cNvSpPr>
          <p:nvPr>
            <p:ph type="sldNum" sz="quarter" idx="12"/>
          </p:nvPr>
        </p:nvSpPr>
        <p:spPr>
          <a:ln/>
        </p:spPr>
        <p:txBody>
          <a:bodyPr/>
          <a:lstStyle>
            <a:lvl1pPr>
              <a:defRPr/>
            </a:lvl1pPr>
          </a:lstStyle>
          <a:p>
            <a:fld id="{5C2405F6-CE3F-45E2-A9C7-2B56E3AFE272}" type="slidenum">
              <a:rPr lang="en-US" altLang="en-US"/>
              <a:pPr/>
              <a:t>‹#›</a:t>
            </a:fld>
            <a:endParaRPr lang="en-US"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96259"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96260"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96261"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grpSp>
          <p:nvGrpSpPr>
            <p:cNvPr id="1035" name="Group 6"/>
            <p:cNvGrpSpPr>
              <a:grpSpLocks/>
            </p:cNvGrpSpPr>
            <p:nvPr/>
          </p:nvGrpSpPr>
          <p:grpSpPr bwMode="auto">
            <a:xfrm>
              <a:off x="288" y="0"/>
              <a:ext cx="5098" cy="4316"/>
              <a:chOff x="288" y="0"/>
              <a:chExt cx="5098" cy="4316"/>
            </a:xfrm>
          </p:grpSpPr>
          <p:sp>
            <p:nvSpPr>
              <p:cNvPr id="96263"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64"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65"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66"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67"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68"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69"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70"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71"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72"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73"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74"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sp>
            <p:nvSpPr>
              <p:cNvPr id="96275"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US"/>
              </a:p>
            </p:txBody>
          </p:sp>
        </p:grpSp>
        <p:sp>
          <p:nvSpPr>
            <p:cNvPr id="96276"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96277"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US"/>
            </a:p>
          </p:txBody>
        </p:sp>
        <p:sp>
          <p:nvSpPr>
            <p:cNvPr id="96278"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039" name="Freeform 23"/>
            <p:cNvSpPr>
              <a:spLocks/>
            </p:cNvSpPr>
            <p:nvPr/>
          </p:nvSpPr>
          <p:spPr bwMode="hidden">
            <a:xfrm>
              <a:off x="5041" y="0"/>
              <a:ext cx="719" cy="845"/>
            </a:xfrm>
            <a:custGeom>
              <a:avLst/>
              <a:gdLst>
                <a:gd name="T0" fmla="*/ 719 w 717"/>
                <a:gd name="T1" fmla="*/ 845 h 845"/>
                <a:gd name="T2" fmla="*/ 719 w 717"/>
                <a:gd name="T3" fmla="*/ 821 h 845"/>
                <a:gd name="T4" fmla="*/ 576 w 717"/>
                <a:gd name="T5" fmla="*/ 605 h 845"/>
                <a:gd name="T6" fmla="*/ 407 w 717"/>
                <a:gd name="T7" fmla="*/ 396 h 845"/>
                <a:gd name="T8" fmla="*/ 222 w 717"/>
                <a:gd name="T9" fmla="*/ 192 h 845"/>
                <a:gd name="T10" fmla="*/ 17 w 717"/>
                <a:gd name="T11" fmla="*/ 0 h 845"/>
                <a:gd name="T12" fmla="*/ 0 w 717"/>
                <a:gd name="T13" fmla="*/ 0 h 845"/>
                <a:gd name="T14" fmla="*/ 210 w 717"/>
                <a:gd name="T15" fmla="*/ 198 h 845"/>
                <a:gd name="T16" fmla="*/ 401 w 717"/>
                <a:gd name="T17" fmla="*/ 408 h 845"/>
                <a:gd name="T18" fmla="*/ 570 w 717"/>
                <a:gd name="T19" fmla="*/ 623 h 845"/>
                <a:gd name="T20" fmla="*/ 719 w 717"/>
                <a:gd name="T21" fmla="*/ 845 h 845"/>
                <a:gd name="T22" fmla="*/ 71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w="9525">
              <a:noFill/>
              <a:round/>
              <a:headEnd/>
              <a:tailEnd/>
            </a:ln>
          </p:spPr>
          <p:txBody>
            <a:bodyPr/>
            <a:lstStyle/>
            <a:p>
              <a:endParaRPr lang="en-IN"/>
            </a:p>
          </p:txBody>
        </p:sp>
        <p:sp>
          <p:nvSpPr>
            <p:cNvPr id="1040" name="Freeform 24"/>
            <p:cNvSpPr>
              <a:spLocks/>
            </p:cNvSpPr>
            <p:nvPr/>
          </p:nvSpPr>
          <p:spPr bwMode="hidden">
            <a:xfrm>
              <a:off x="5352" y="0"/>
              <a:ext cx="408" cy="414"/>
            </a:xfrm>
            <a:custGeom>
              <a:avLst/>
              <a:gdLst>
                <a:gd name="T0" fmla="*/ 408 w 407"/>
                <a:gd name="T1" fmla="*/ 414 h 414"/>
                <a:gd name="T2" fmla="*/ 408 w 407"/>
                <a:gd name="T3" fmla="*/ 396 h 414"/>
                <a:gd name="T4" fmla="*/ 223 w 407"/>
                <a:gd name="T5" fmla="*/ 192 h 414"/>
                <a:gd name="T6" fmla="*/ 12 w 407"/>
                <a:gd name="T7" fmla="*/ 0 h 414"/>
                <a:gd name="T8" fmla="*/ 0 w 407"/>
                <a:gd name="T9" fmla="*/ 0 h 414"/>
                <a:gd name="T10" fmla="*/ 108 w 407"/>
                <a:gd name="T11" fmla="*/ 102 h 414"/>
                <a:gd name="T12" fmla="*/ 217 w 407"/>
                <a:gd name="T13" fmla="*/ 204 h 414"/>
                <a:gd name="T14" fmla="*/ 408 w 407"/>
                <a:gd name="T15" fmla="*/ 414 h 414"/>
                <a:gd name="T16" fmla="*/ 408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w="9525">
              <a:noFill/>
              <a:round/>
              <a:headEnd/>
              <a:tailEnd/>
            </a:ln>
          </p:spPr>
          <p:txBody>
            <a:bodyPr/>
            <a:lstStyle/>
            <a:p>
              <a:endParaRPr lang="en-IN"/>
            </a:p>
          </p:txBody>
        </p:sp>
        <p:sp>
          <p:nvSpPr>
            <p:cNvPr id="96281"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US"/>
            </a:p>
          </p:txBody>
        </p:sp>
        <p:sp>
          <p:nvSpPr>
            <p:cNvPr id="1042" name="Freeform 26"/>
            <p:cNvSpPr>
              <a:spLocks/>
            </p:cNvSpPr>
            <p:nvPr/>
          </p:nvSpPr>
          <p:spPr bwMode="hidden">
            <a:xfrm>
              <a:off x="6" y="0"/>
              <a:ext cx="588" cy="599"/>
            </a:xfrm>
            <a:custGeom>
              <a:avLst/>
              <a:gdLst>
                <a:gd name="T0" fmla="*/ 588 w 586"/>
                <a:gd name="T1" fmla="*/ 0 h 599"/>
                <a:gd name="T2" fmla="*/ 570 w 586"/>
                <a:gd name="T3" fmla="*/ 0 h 599"/>
                <a:gd name="T4" fmla="*/ 408 w 586"/>
                <a:gd name="T5" fmla="*/ 132 h 599"/>
                <a:gd name="T6" fmla="*/ 258 w 586"/>
                <a:gd name="T7" fmla="*/ 270 h 599"/>
                <a:gd name="T8" fmla="*/ 120 w 586"/>
                <a:gd name="T9" fmla="*/ 420 h 599"/>
                <a:gd name="T10" fmla="*/ 0 w 586"/>
                <a:gd name="T11" fmla="*/ 575 h 599"/>
                <a:gd name="T12" fmla="*/ 0 w 586"/>
                <a:gd name="T13" fmla="*/ 599 h 599"/>
                <a:gd name="T14" fmla="*/ 120 w 586"/>
                <a:gd name="T15" fmla="*/ 432 h 599"/>
                <a:gd name="T16" fmla="*/ 258 w 586"/>
                <a:gd name="T17" fmla="*/ 282 h 599"/>
                <a:gd name="T18" fmla="*/ 414 w 586"/>
                <a:gd name="T19" fmla="*/ 138 h 599"/>
                <a:gd name="T20" fmla="*/ 588 w 586"/>
                <a:gd name="T21" fmla="*/ 0 h 599"/>
                <a:gd name="T22" fmla="*/ 58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w="9525">
              <a:noFill/>
              <a:round/>
              <a:headEnd/>
              <a:tailEnd/>
            </a:ln>
          </p:spPr>
          <p:txBody>
            <a:bodyPr/>
            <a:lstStyle/>
            <a:p>
              <a:endParaRPr lang="en-IN"/>
            </a:p>
          </p:txBody>
        </p:sp>
        <p:sp>
          <p:nvSpPr>
            <p:cNvPr id="1043" name="Freeform 27"/>
            <p:cNvSpPr>
              <a:spLocks/>
            </p:cNvSpPr>
            <p:nvPr/>
          </p:nvSpPr>
          <p:spPr bwMode="hidden">
            <a:xfrm>
              <a:off x="6" y="0"/>
              <a:ext cx="270" cy="252"/>
            </a:xfrm>
            <a:custGeom>
              <a:avLst/>
              <a:gdLst>
                <a:gd name="T0" fmla="*/ 270 w 269"/>
                <a:gd name="T1" fmla="*/ 0 h 252"/>
                <a:gd name="T2" fmla="*/ 252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0 w 269"/>
                <a:gd name="T15" fmla="*/ 0 h 252"/>
                <a:gd name="T16" fmla="*/ 270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w="9525">
              <a:noFill/>
              <a:round/>
              <a:headEnd/>
              <a:tailEnd/>
            </a:ln>
          </p:spPr>
          <p:txBody>
            <a:bodyPr/>
            <a:lstStyle/>
            <a:p>
              <a:endParaRPr lang="en-IN"/>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p:spPr>
          <p:txBody>
            <a:bodyPr/>
            <a:lstStyle/>
            <a:p>
              <a:endParaRPr lang="en-IN"/>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p:spPr>
          <p:txBody>
            <a:bodyPr/>
            <a:lstStyle/>
            <a:p>
              <a:endParaRPr lang="en-IN"/>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p:spPr>
          <p:txBody>
            <a:bodyPr/>
            <a:lstStyle/>
            <a:p>
              <a:endParaRPr lang="en-IN"/>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p:spPr>
            <p:txBody>
              <a:bodyPr/>
              <a:lstStyle/>
              <a:p>
                <a:endParaRPr lang="en-IN"/>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p:spPr>
            <p:txBody>
              <a:bodyPr/>
              <a:lstStyle/>
              <a:p>
                <a:endParaRPr lang="en-IN"/>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p:spPr>
            <p:txBody>
              <a:bodyPr/>
              <a:lstStyle/>
              <a:p>
                <a:endParaRPr lang="en-IN"/>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p:spPr>
            <p:txBody>
              <a:bodyPr/>
              <a:lstStyle/>
              <a:p>
                <a:endParaRPr lang="en-IN"/>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p:spPr>
            <p:txBody>
              <a:bodyPr/>
              <a:lstStyle/>
              <a:p>
                <a:endParaRPr lang="en-IN"/>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p:spPr>
          <p:txBody>
            <a:bodyPr/>
            <a:lstStyle/>
            <a:p>
              <a:endParaRPr lang="en-IN"/>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p:spPr>
          <p:txBody>
            <a:bodyPr/>
            <a:lstStyle/>
            <a:p>
              <a:endParaRPr lang="en-IN"/>
            </a:p>
          </p:txBody>
        </p:sp>
      </p:grpSp>
      <p:sp>
        <p:nvSpPr>
          <p:cNvPr id="96295"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96296"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fld id="{E17315C6-7B1C-42F7-98BB-90C8B8125DA3}" type="datetime1">
              <a:rPr lang="en-US"/>
              <a:pPr>
                <a:defRPr/>
              </a:pPr>
              <a:t>4/30/2021</a:t>
            </a:fld>
            <a:endParaRPr lang="en-US"/>
          </a:p>
        </p:txBody>
      </p:sp>
      <p:sp>
        <p:nvSpPr>
          <p:cNvPr id="96297"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p>
        </p:txBody>
      </p:sp>
      <p:sp>
        <p:nvSpPr>
          <p:cNvPr id="96298"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6A1D6B5D-06A1-4CA7-BFF3-E34E5CB7F170}" type="slidenum">
              <a:rPr lang="en-US" altLang="en-US"/>
              <a:pPr/>
              <a:t>‹#›</a:t>
            </a:fld>
            <a:endParaRPr lang="en-US" altLang="en-US"/>
          </a:p>
        </p:txBody>
      </p:sp>
      <p:sp>
        <p:nvSpPr>
          <p:cNvPr id="96299"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156"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5" name="Rectangle 33"/>
          <p:cNvSpPr>
            <a:spLocks noGrp="1" noChangeArrowheads="1"/>
          </p:cNvSpPr>
          <p:nvPr>
            <p:ph type="title"/>
          </p:nvPr>
        </p:nvSpPr>
        <p:spPr>
          <a:xfrm>
            <a:off x="457200" y="0"/>
            <a:ext cx="8229600" cy="714375"/>
          </a:xfrm>
        </p:spPr>
        <p:txBody>
          <a:bodyPr/>
          <a:lstStyle/>
          <a:p>
            <a:pPr algn="l" eaLnBrk="1" hangingPunct="1"/>
            <a:r>
              <a:rPr lang="en-US" altLang="en-US" sz="2800" b="1" u="sng" smtClean="0">
                <a:effectLst/>
              </a:rPr>
              <a:t>Unit -4: Synatx Directed Translation and Intermediate code generation</a:t>
            </a:r>
          </a:p>
        </p:txBody>
      </p:sp>
      <p:sp>
        <p:nvSpPr>
          <p:cNvPr id="3106" name="Rectangle 34"/>
          <p:cNvSpPr>
            <a:spLocks noGrp="1" noChangeArrowheads="1"/>
          </p:cNvSpPr>
          <p:nvPr>
            <p:ph type="body" idx="1"/>
          </p:nvPr>
        </p:nvSpPr>
        <p:spPr>
          <a:xfrm>
            <a:off x="214313" y="857250"/>
            <a:ext cx="8715375" cy="5643563"/>
          </a:xfrm>
        </p:spPr>
        <p:txBody>
          <a:bodyPr/>
          <a:lstStyle/>
          <a:p>
            <a:pPr eaLnBrk="1" hangingPunct="1">
              <a:lnSpc>
                <a:spcPct val="90000"/>
              </a:lnSpc>
              <a:buFont typeface="Wingdings" pitchFamily="2" charset="2"/>
              <a:buNone/>
              <a:defRPr/>
            </a:pPr>
            <a:r>
              <a:rPr lang="en-US" sz="2400" u="sng" dirty="0" smtClean="0"/>
              <a:t>Syllabus:</a:t>
            </a:r>
          </a:p>
          <a:p>
            <a:pPr eaLnBrk="1" hangingPunct="1">
              <a:lnSpc>
                <a:spcPct val="90000"/>
              </a:lnSpc>
              <a:buFont typeface="Wingdings" pitchFamily="2" charset="2"/>
              <a:buNone/>
              <a:defRPr/>
            </a:pPr>
            <a:r>
              <a:rPr lang="en-US" sz="2400" dirty="0" smtClean="0"/>
              <a:t> </a:t>
            </a:r>
            <a:r>
              <a:rPr lang="en-US" sz="2400" dirty="0" smtClean="0">
                <a:solidFill>
                  <a:srgbClr val="FF0000"/>
                </a:solidFill>
              </a:rPr>
              <a:t>A-Syntax Directed Translation (5.1 t0 5.4): </a:t>
            </a:r>
          </a:p>
          <a:p>
            <a:pPr eaLnBrk="1" hangingPunct="1">
              <a:lnSpc>
                <a:spcPct val="90000"/>
              </a:lnSpc>
              <a:buFont typeface="Wingdings" pitchFamily="2" charset="2"/>
              <a:buNone/>
              <a:defRPr/>
            </a:pPr>
            <a:r>
              <a:rPr lang="en-US" sz="2400" dirty="0" smtClean="0">
                <a:solidFill>
                  <a:srgbClr val="FF0000"/>
                </a:solidFill>
              </a:rPr>
              <a:t>    5.1:</a:t>
            </a:r>
            <a:r>
              <a:rPr lang="en-US" sz="2400" dirty="0" smtClean="0"/>
              <a:t>Syntax Directed </a:t>
            </a:r>
            <a:r>
              <a:rPr lang="en-US" sz="2400" dirty="0" err="1" smtClean="0"/>
              <a:t>Defination</a:t>
            </a:r>
            <a:r>
              <a:rPr lang="en-US" sz="2400" dirty="0" smtClean="0"/>
              <a:t>(SDD),</a:t>
            </a:r>
          </a:p>
          <a:p>
            <a:pPr eaLnBrk="1" hangingPunct="1">
              <a:lnSpc>
                <a:spcPct val="90000"/>
              </a:lnSpc>
              <a:buFont typeface="Wingdings" pitchFamily="2" charset="2"/>
              <a:buNone/>
              <a:defRPr/>
            </a:pPr>
            <a:r>
              <a:rPr lang="en-US" sz="2400" dirty="0" smtClean="0"/>
              <a:t>    </a:t>
            </a:r>
            <a:r>
              <a:rPr lang="en-US" sz="2400" dirty="0" smtClean="0">
                <a:solidFill>
                  <a:srgbClr val="FF0000"/>
                </a:solidFill>
              </a:rPr>
              <a:t>5.2: </a:t>
            </a:r>
            <a:r>
              <a:rPr lang="en-US" sz="2400" dirty="0" smtClean="0"/>
              <a:t>Evaluation order for SDD, </a:t>
            </a:r>
          </a:p>
          <a:p>
            <a:pPr eaLnBrk="1" hangingPunct="1">
              <a:lnSpc>
                <a:spcPct val="90000"/>
              </a:lnSpc>
              <a:buFont typeface="Wingdings" pitchFamily="2" charset="2"/>
              <a:buNone/>
              <a:defRPr/>
            </a:pPr>
            <a:r>
              <a:rPr lang="en-US" sz="2400" dirty="0" smtClean="0"/>
              <a:t>    </a:t>
            </a:r>
            <a:r>
              <a:rPr lang="en-US" sz="2400" dirty="0" smtClean="0">
                <a:solidFill>
                  <a:srgbClr val="FF0000"/>
                </a:solidFill>
              </a:rPr>
              <a:t>5.3: </a:t>
            </a:r>
            <a:r>
              <a:rPr lang="en-US" sz="2400" dirty="0" smtClean="0"/>
              <a:t>Application of Syntax Directed Translation : Construction of Syntax Trees(Only S-attributed SDD) </a:t>
            </a:r>
          </a:p>
          <a:p>
            <a:pPr eaLnBrk="1" hangingPunct="1">
              <a:lnSpc>
                <a:spcPct val="90000"/>
              </a:lnSpc>
              <a:buFont typeface="Wingdings" pitchFamily="2" charset="2"/>
              <a:buNone/>
              <a:defRPr/>
            </a:pPr>
            <a:r>
              <a:rPr lang="en-US" sz="2400" dirty="0" smtClean="0"/>
              <a:t>    </a:t>
            </a:r>
            <a:r>
              <a:rPr lang="en-US" sz="2400" dirty="0" smtClean="0">
                <a:solidFill>
                  <a:srgbClr val="FF0000"/>
                </a:solidFill>
              </a:rPr>
              <a:t>5.4:</a:t>
            </a:r>
            <a:r>
              <a:rPr lang="en-US" sz="2400" dirty="0" smtClean="0"/>
              <a:t>Syntax Directed translation Schemes Parser Stack Implementation of Postfix SDT’s</a:t>
            </a:r>
          </a:p>
          <a:p>
            <a:pPr eaLnBrk="1" hangingPunct="1">
              <a:lnSpc>
                <a:spcPct val="90000"/>
              </a:lnSpc>
              <a:buFont typeface="Wingdings" pitchFamily="2" charset="2"/>
              <a:buNone/>
              <a:defRPr/>
            </a:pPr>
            <a:r>
              <a:rPr lang="en-US" sz="2400" dirty="0" smtClean="0"/>
              <a:t> </a:t>
            </a:r>
            <a:r>
              <a:rPr lang="en-US" sz="2400" dirty="0" smtClean="0">
                <a:solidFill>
                  <a:srgbClr val="FF0000"/>
                </a:solidFill>
              </a:rPr>
              <a:t>B-Intermediate Code Generation : </a:t>
            </a:r>
          </a:p>
          <a:p>
            <a:pPr eaLnBrk="1" hangingPunct="1">
              <a:lnSpc>
                <a:spcPct val="90000"/>
              </a:lnSpc>
              <a:buFont typeface="Wingdings" pitchFamily="2" charset="2"/>
              <a:buNone/>
              <a:defRPr/>
            </a:pPr>
            <a:r>
              <a:rPr lang="en-US" sz="2400" dirty="0" smtClean="0">
                <a:solidFill>
                  <a:srgbClr val="FF0000"/>
                </a:solidFill>
              </a:rPr>
              <a:t>    6.1:</a:t>
            </a:r>
            <a:r>
              <a:rPr lang="en-US" sz="2400" dirty="0" smtClean="0"/>
              <a:t>Variants of syntax </a:t>
            </a:r>
            <a:r>
              <a:rPr lang="en-US" sz="2400" smtClean="0"/>
              <a:t>trees -; </a:t>
            </a:r>
            <a:endParaRPr lang="en-US" sz="2400" dirty="0" smtClean="0"/>
          </a:p>
          <a:p>
            <a:pPr eaLnBrk="1" hangingPunct="1">
              <a:lnSpc>
                <a:spcPct val="90000"/>
              </a:lnSpc>
              <a:buFont typeface="Wingdings" pitchFamily="2" charset="2"/>
              <a:buNone/>
              <a:defRPr/>
            </a:pPr>
            <a:r>
              <a:rPr lang="en-US" sz="2400" dirty="0" smtClean="0"/>
              <a:t>    </a:t>
            </a:r>
            <a:r>
              <a:rPr lang="en-US" sz="2400" dirty="0" smtClean="0">
                <a:solidFill>
                  <a:srgbClr val="FF0000"/>
                </a:solidFill>
              </a:rPr>
              <a:t>6.2: </a:t>
            </a:r>
            <a:r>
              <a:rPr lang="en-US" sz="2400" dirty="0" smtClean="0"/>
              <a:t>Three-address code, Translation of expressions</a:t>
            </a:r>
          </a:p>
          <a:p>
            <a:pPr eaLnBrk="1" hangingPunct="1">
              <a:lnSpc>
                <a:spcPct val="90000"/>
              </a:lnSpc>
              <a:buFont typeface="Wingdings" pitchFamily="2" charset="2"/>
              <a:buNone/>
              <a:defRPr/>
            </a:pPr>
            <a:r>
              <a:rPr lang="en-US" sz="2400" dirty="0" smtClean="0"/>
              <a:t>  </a:t>
            </a:r>
            <a:r>
              <a:rPr lang="en-US" sz="2400" dirty="0" smtClean="0">
                <a:solidFill>
                  <a:srgbClr val="FF0000"/>
                </a:solidFill>
              </a:rPr>
              <a:t>Self- Learning : </a:t>
            </a:r>
            <a:r>
              <a:rPr lang="en-US" sz="2400" dirty="0" smtClean="0"/>
              <a:t>Control flow;</a:t>
            </a:r>
            <a:endParaRPr lang="en-US"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fade">
                                      <p:cBhvr>
                                        <p:cTn id="7" dur="2000"/>
                                        <p:tgtEl>
                                          <p:spTgt spid="31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06"/>
                                        </p:tgtEl>
                                        <p:attrNameLst>
                                          <p:attrName>style.visibility</p:attrName>
                                        </p:attrNameLst>
                                      </p:cBhvr>
                                      <p:to>
                                        <p:strVal val="visible"/>
                                      </p:to>
                                    </p:set>
                                    <p:animEffect transition="in" filter="fade">
                                      <p:cBhvr>
                                        <p:cTn id="10" dur="2000"/>
                                        <p:tgtEl>
                                          <p:spTgt spid="3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5" grpId="0"/>
      <p:bldP spid="310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p:txBody>
          <a:bodyPr/>
          <a:lstStyle/>
          <a:p>
            <a:fld id="{BDF90D77-765C-4901-84B1-A5FC5BCAC0D8}" type="slidenum">
              <a:rPr lang="en-US" altLang="en-US">
                <a:latin typeface="Times New Roman" pitchFamily="18" charset="0"/>
              </a:rPr>
              <a:pPr/>
              <a:t>10</a:t>
            </a:fld>
            <a:endParaRPr lang="en-US" altLang="en-US">
              <a:latin typeface="Times New Roman" pitchFamily="18" charset="0"/>
            </a:endParaRPr>
          </a:p>
        </p:txBody>
      </p:sp>
      <p:sp>
        <p:nvSpPr>
          <p:cNvPr id="18435" name="Rectangle 2"/>
          <p:cNvSpPr>
            <a:spLocks noGrp="1" noChangeArrowheads="1"/>
          </p:cNvSpPr>
          <p:nvPr>
            <p:ph type="title"/>
          </p:nvPr>
        </p:nvSpPr>
        <p:spPr>
          <a:xfrm>
            <a:off x="352425" y="152400"/>
            <a:ext cx="8650288" cy="776288"/>
          </a:xfrm>
        </p:spPr>
        <p:txBody>
          <a:bodyPr/>
          <a:lstStyle/>
          <a:p>
            <a:pPr>
              <a:defRPr/>
            </a:pPr>
            <a:r>
              <a:rPr lang="en-US" sz="3200" dirty="0" smtClean="0"/>
              <a:t>SDD for constructing DAG for </a:t>
            </a:r>
            <a:r>
              <a:rPr lang="en-US" sz="3200" dirty="0" err="1" smtClean="0"/>
              <a:t>arithamatic</a:t>
            </a:r>
            <a:r>
              <a:rPr lang="en-US" sz="3200" dirty="0" smtClean="0"/>
              <a:t> </a:t>
            </a:r>
            <a:r>
              <a:rPr lang="en-US" sz="3200" dirty="0" err="1" smtClean="0"/>
              <a:t>Exp</a:t>
            </a:r>
            <a:endParaRPr lang="en-US" sz="3200" dirty="0" smtClean="0"/>
          </a:p>
        </p:txBody>
      </p:sp>
      <p:sp>
        <p:nvSpPr>
          <p:cNvPr id="18436" name="Rectangle 3"/>
          <p:cNvSpPr>
            <a:spLocks noGrp="1" noChangeArrowheads="1"/>
          </p:cNvSpPr>
          <p:nvPr>
            <p:ph type="body" idx="1"/>
          </p:nvPr>
        </p:nvSpPr>
        <p:spPr>
          <a:xfrm>
            <a:off x="352425" y="912813"/>
            <a:ext cx="8650288" cy="5715000"/>
          </a:xfrm>
        </p:spPr>
        <p:txBody>
          <a:bodyPr/>
          <a:lstStyle/>
          <a:p>
            <a:pPr marL="457200" indent="-457200">
              <a:buFontTx/>
              <a:buAutoNum type="arabicPeriod"/>
              <a:defRPr/>
            </a:pPr>
            <a:r>
              <a:rPr lang="en-US" sz="1800" dirty="0" smtClean="0"/>
              <a:t>Like Syntax tree, Each node in the DAG  is implemented as a record with several fields. One field identifies the operator and remaining fields contain pointers to the nodes for the operands.</a:t>
            </a:r>
          </a:p>
          <a:p>
            <a:pPr marL="457200" indent="-457200">
              <a:buFontTx/>
              <a:buAutoNum type="arabicPeriod"/>
              <a:defRPr/>
            </a:pPr>
            <a:r>
              <a:rPr lang="en-US" sz="1800" dirty="0" smtClean="0"/>
              <a:t>We assume three functions to create the nodes for the DAG for expressions with binary operators.</a:t>
            </a:r>
          </a:p>
          <a:p>
            <a:pPr marL="457200" indent="-457200">
              <a:buFontTx/>
              <a:buNone/>
              <a:defRPr/>
            </a:pPr>
            <a:r>
              <a:rPr lang="en-US" sz="1800" dirty="0" smtClean="0"/>
              <a:t>        a) </a:t>
            </a:r>
            <a:r>
              <a:rPr lang="en-US" sz="1800" b="1" i="1" dirty="0" err="1" smtClean="0"/>
              <a:t>mknode</a:t>
            </a:r>
            <a:r>
              <a:rPr lang="en-US" sz="1800" b="1" i="1" dirty="0" smtClean="0"/>
              <a:t>(</a:t>
            </a:r>
            <a:r>
              <a:rPr lang="en-US" sz="1800" b="1" i="1" dirty="0" err="1" smtClean="0"/>
              <a:t>op,left,right</a:t>
            </a:r>
            <a:r>
              <a:rPr lang="en-US" sz="1800" b="1" i="1" dirty="0" smtClean="0"/>
              <a:t>)</a:t>
            </a:r>
            <a:r>
              <a:rPr lang="en-US" sz="1800" dirty="0" smtClean="0"/>
              <a:t> – This creates an operator node with label ‘op’ and two    fields containing pointers to left and right child</a:t>
            </a:r>
          </a:p>
          <a:p>
            <a:pPr marL="457200" indent="-457200">
              <a:buFontTx/>
              <a:buNone/>
              <a:defRPr/>
            </a:pPr>
            <a:r>
              <a:rPr lang="en-US" sz="1800" dirty="0" smtClean="0"/>
              <a:t>        b)</a:t>
            </a:r>
            <a:r>
              <a:rPr lang="en-US" sz="1800" b="1" i="1" dirty="0" err="1" smtClean="0"/>
              <a:t>mkleaf</a:t>
            </a:r>
            <a:r>
              <a:rPr lang="en-US" sz="1800" b="1" i="1" dirty="0" smtClean="0"/>
              <a:t>(id, </a:t>
            </a:r>
            <a:r>
              <a:rPr lang="en-US" sz="1800" b="1" i="1" dirty="0" err="1" smtClean="0"/>
              <a:t>id.entry</a:t>
            </a:r>
            <a:r>
              <a:rPr lang="en-US" sz="1800" b="1" i="1" dirty="0" smtClean="0"/>
              <a:t>)  </a:t>
            </a:r>
            <a:r>
              <a:rPr lang="en-US" sz="1800" dirty="0" smtClean="0"/>
              <a:t>- This creates a leaf node with label id and a field containing entry, a pointer to the symbol entry to the identifier.</a:t>
            </a:r>
          </a:p>
          <a:p>
            <a:pPr marL="457200" indent="-457200">
              <a:buFontTx/>
              <a:buNone/>
              <a:defRPr/>
            </a:pPr>
            <a:r>
              <a:rPr lang="en-US" sz="1800" dirty="0" smtClean="0"/>
              <a:t>        c) </a:t>
            </a:r>
            <a:r>
              <a:rPr lang="en-US" sz="1800" b="1" i="1" dirty="0" err="1" smtClean="0"/>
              <a:t>mkleaf</a:t>
            </a:r>
            <a:r>
              <a:rPr lang="en-US" sz="1800" b="1" i="1" dirty="0" smtClean="0"/>
              <a:t>(num, num.val)  </a:t>
            </a:r>
            <a:r>
              <a:rPr lang="en-US" sz="1800" dirty="0" smtClean="0"/>
              <a:t>- This creates a leaf node with label num and a field containing </a:t>
            </a:r>
            <a:r>
              <a:rPr lang="en-US" sz="1800" dirty="0" err="1" smtClean="0"/>
              <a:t>val</a:t>
            </a:r>
            <a:r>
              <a:rPr lang="en-US" sz="1800" dirty="0" smtClean="0"/>
              <a:t>, the value of the number</a:t>
            </a:r>
          </a:p>
          <a:p>
            <a:pPr eaLnBrk="1" hangingPunct="1">
              <a:lnSpc>
                <a:spcPct val="90000"/>
              </a:lnSpc>
              <a:buFont typeface="Wingdings" pitchFamily="2" charset="2"/>
              <a:buNone/>
              <a:defRPr/>
            </a:pPr>
            <a:r>
              <a:rPr lang="en-US" sz="1800" dirty="0" smtClean="0"/>
              <a:t> note :</a:t>
            </a:r>
            <a:r>
              <a:rPr lang="en-US" sz="1800" dirty="0" smtClean="0">
                <a:effectLst/>
              </a:rPr>
              <a:t> The </a:t>
            </a:r>
            <a:r>
              <a:rPr lang="en-US" sz="1800" dirty="0" err="1" smtClean="0">
                <a:solidFill>
                  <a:srgbClr val="FF0000"/>
                </a:solidFill>
                <a:effectLst/>
              </a:rPr>
              <a:t>mkleaf</a:t>
            </a:r>
            <a:r>
              <a:rPr lang="en-US" sz="1800" dirty="0" smtClean="0">
                <a:solidFill>
                  <a:srgbClr val="FF0000"/>
                </a:solidFill>
                <a:effectLst/>
              </a:rPr>
              <a:t>() or </a:t>
            </a:r>
            <a:r>
              <a:rPr lang="en-US" sz="1800" dirty="0" err="1" smtClean="0">
                <a:solidFill>
                  <a:srgbClr val="FF0000"/>
                </a:solidFill>
                <a:effectLst/>
              </a:rPr>
              <a:t>mknode</a:t>
            </a:r>
            <a:r>
              <a:rPr lang="en-US" sz="1800" dirty="0" smtClean="0">
                <a:solidFill>
                  <a:srgbClr val="FF0000"/>
                </a:solidFill>
                <a:effectLst/>
              </a:rPr>
              <a:t>() </a:t>
            </a:r>
            <a:r>
              <a:rPr lang="en-US" sz="1800" dirty="0" smtClean="0">
                <a:effectLst/>
              </a:rPr>
              <a:t>functions , before creating a new node it needs to check whether an identical node already exists, If such a node exists then only the pointer to existing node is returned otherwise a new node is created and pointer to the created node is returned.</a:t>
            </a:r>
            <a:endParaRPr lang="en-US" sz="1800" dirty="0" smtClean="0"/>
          </a:p>
          <a:p>
            <a:pPr marL="457200" indent="-457200">
              <a:buFontTx/>
              <a:buNone/>
              <a:defRPr/>
            </a:pPr>
            <a:r>
              <a:rPr lang="en-US" sz="1800" b="1" dirty="0" smtClean="0"/>
              <a:t>        </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defRPr/>
            </a:pPr>
            <a:r>
              <a:rPr lang="en-US" dirty="0" smtClean="0"/>
              <a:t>SDD for Directed Acyclic Graph</a:t>
            </a:r>
          </a:p>
        </p:txBody>
      </p:sp>
      <p:sp>
        <p:nvSpPr>
          <p:cNvPr id="19459" name="Content Placeholder 2"/>
          <p:cNvSpPr>
            <a:spLocks noGrp="1"/>
          </p:cNvSpPr>
          <p:nvPr>
            <p:ph idx="1"/>
          </p:nvPr>
        </p:nvSpPr>
        <p:spPr>
          <a:xfrm>
            <a:off x="457200" y="1357313"/>
            <a:ext cx="8229600" cy="4071937"/>
          </a:xfrm>
        </p:spPr>
        <p:txBody>
          <a:bodyPr/>
          <a:lstStyle/>
          <a:p>
            <a:pPr marL="381000" indent="-381000">
              <a:buFontTx/>
              <a:buNone/>
              <a:defRPr/>
            </a:pPr>
            <a:r>
              <a:rPr lang="en-US" sz="2000" b="1" u="sng" dirty="0" smtClean="0"/>
              <a:t>PRODUCTION	SEMANTIC RULES</a:t>
            </a:r>
          </a:p>
          <a:p>
            <a:pPr marL="381000" indent="-381000">
              <a:buFontTx/>
              <a:buNone/>
              <a:defRPr/>
            </a:pPr>
            <a:r>
              <a:rPr lang="en-US" sz="2000" b="1" dirty="0" smtClean="0">
                <a:sym typeface="Symbol" pitchFamily="18" charset="2"/>
              </a:rPr>
              <a:t>E  E</a:t>
            </a:r>
            <a:r>
              <a:rPr lang="en-US" sz="2000" b="1" baseline="-25000" dirty="0" smtClean="0">
                <a:sym typeface="Symbol" pitchFamily="18" charset="2"/>
              </a:rPr>
              <a:t>1</a:t>
            </a:r>
            <a:r>
              <a:rPr lang="en-US" sz="2000" b="1" dirty="0" smtClean="0">
                <a:sym typeface="Symbol" pitchFamily="18" charset="2"/>
              </a:rPr>
              <a:t> </a:t>
            </a:r>
            <a:r>
              <a:rPr lang="en-US" sz="2000" b="1" dirty="0" smtClean="0">
                <a:solidFill>
                  <a:schemeClr val="accent2"/>
                </a:solidFill>
                <a:sym typeface="Symbol" pitchFamily="18" charset="2"/>
              </a:rPr>
              <a:t>+</a:t>
            </a:r>
            <a:r>
              <a:rPr lang="en-US" sz="2000" b="1" dirty="0" smtClean="0">
                <a:sym typeface="Symbol" pitchFamily="18" charset="2"/>
              </a:rPr>
              <a:t> T	          </a:t>
            </a:r>
            <a:r>
              <a:rPr lang="en-US" sz="2000" b="1" dirty="0" err="1" smtClean="0">
                <a:sym typeface="Symbol" pitchFamily="18" charset="2"/>
              </a:rPr>
              <a:t>E.</a:t>
            </a:r>
            <a:r>
              <a:rPr lang="en-US" sz="2000" b="1" i="1" dirty="0" err="1" smtClean="0">
                <a:sym typeface="Symbol" pitchFamily="18" charset="2"/>
              </a:rPr>
              <a:t>nptr</a:t>
            </a:r>
            <a:r>
              <a:rPr lang="en-US" sz="2000" b="1" dirty="0" smtClean="0">
                <a:sym typeface="Symbol" pitchFamily="18" charset="2"/>
              </a:rPr>
              <a:t> = </a:t>
            </a:r>
            <a:r>
              <a:rPr lang="en-US" sz="2000" b="1" i="1" dirty="0" err="1" smtClean="0">
                <a:sym typeface="Symbol" pitchFamily="18" charset="2"/>
              </a:rPr>
              <a:t>mknode</a:t>
            </a:r>
            <a:r>
              <a:rPr lang="en-US" sz="2000" b="1" dirty="0" smtClean="0">
                <a:sym typeface="Symbol" pitchFamily="18" charset="2"/>
              </a:rPr>
              <a:t>(“+”,E</a:t>
            </a:r>
            <a:r>
              <a:rPr lang="en-US" sz="2000" b="1" baseline="-25000" dirty="0" smtClean="0">
                <a:sym typeface="Symbol" pitchFamily="18" charset="2"/>
              </a:rPr>
              <a:t>1</a:t>
            </a:r>
            <a:r>
              <a:rPr lang="en-US" sz="2000" b="1" dirty="0" smtClean="0">
                <a:sym typeface="Symbol" pitchFamily="18" charset="2"/>
              </a:rPr>
              <a:t>.</a:t>
            </a:r>
            <a:r>
              <a:rPr lang="en-US" sz="2000" b="1" i="1" dirty="0" smtClean="0">
                <a:sym typeface="Symbol" pitchFamily="18" charset="2"/>
              </a:rPr>
              <a:t>nptr </a:t>
            </a:r>
            <a:r>
              <a:rPr lang="en-US" sz="2000" b="1" dirty="0" smtClean="0">
                <a:sym typeface="Symbol" pitchFamily="18" charset="2"/>
              </a:rPr>
              <a:t>,</a:t>
            </a:r>
            <a:r>
              <a:rPr lang="en-US" sz="2000" b="1" dirty="0" err="1" smtClean="0">
                <a:sym typeface="Symbol" pitchFamily="18" charset="2"/>
              </a:rPr>
              <a:t>T.</a:t>
            </a:r>
            <a:r>
              <a:rPr lang="en-US" sz="2000" b="1" i="1" dirty="0" err="1" smtClean="0">
                <a:sym typeface="Symbol" pitchFamily="18" charset="2"/>
              </a:rPr>
              <a:t>nptr</a:t>
            </a:r>
            <a:r>
              <a:rPr lang="en-US" sz="2000" b="1" dirty="0" smtClean="0">
                <a:sym typeface="Symbol" pitchFamily="18" charset="2"/>
              </a:rPr>
              <a:t>)</a:t>
            </a:r>
          </a:p>
          <a:p>
            <a:pPr marL="381000" indent="-381000">
              <a:buFontTx/>
              <a:buNone/>
              <a:defRPr/>
            </a:pPr>
            <a:r>
              <a:rPr lang="en-US" sz="2000" b="1" dirty="0" smtClean="0">
                <a:sym typeface="Symbol" pitchFamily="18" charset="2"/>
              </a:rPr>
              <a:t>E  E</a:t>
            </a:r>
            <a:r>
              <a:rPr lang="en-US" sz="2000" b="1" baseline="-25000" dirty="0" smtClean="0">
                <a:sym typeface="Symbol" pitchFamily="18" charset="2"/>
              </a:rPr>
              <a:t>1</a:t>
            </a:r>
            <a:r>
              <a:rPr lang="en-US" sz="2000" b="1" dirty="0" smtClean="0">
                <a:sym typeface="Symbol" pitchFamily="18" charset="2"/>
              </a:rPr>
              <a:t> </a:t>
            </a:r>
            <a:r>
              <a:rPr lang="en-US" sz="2000" b="1" dirty="0" smtClean="0">
                <a:solidFill>
                  <a:schemeClr val="accent2"/>
                </a:solidFill>
                <a:sym typeface="Symbol" pitchFamily="18" charset="2"/>
              </a:rPr>
              <a:t>-</a:t>
            </a:r>
            <a:r>
              <a:rPr lang="en-US" sz="2000" b="1" dirty="0" smtClean="0">
                <a:sym typeface="Symbol" pitchFamily="18" charset="2"/>
              </a:rPr>
              <a:t> T	          </a:t>
            </a:r>
            <a:r>
              <a:rPr lang="en-US" sz="2000" b="1" dirty="0" err="1" smtClean="0">
                <a:sym typeface="Symbol" pitchFamily="18" charset="2"/>
              </a:rPr>
              <a:t>E.</a:t>
            </a:r>
            <a:r>
              <a:rPr lang="en-US" sz="2000" b="1" i="1" dirty="0" err="1" smtClean="0">
                <a:sym typeface="Symbol" pitchFamily="18" charset="2"/>
              </a:rPr>
              <a:t>nptr</a:t>
            </a:r>
            <a:r>
              <a:rPr lang="en-US" sz="2000" b="1" dirty="0" smtClean="0">
                <a:sym typeface="Symbol" pitchFamily="18" charset="2"/>
              </a:rPr>
              <a:t> = </a:t>
            </a:r>
            <a:r>
              <a:rPr lang="en-US" sz="2000" b="1" i="1" dirty="0" err="1" smtClean="0">
                <a:sym typeface="Symbol" pitchFamily="18" charset="2"/>
              </a:rPr>
              <a:t>mknode</a:t>
            </a:r>
            <a:r>
              <a:rPr lang="en-US" sz="2000" b="1" dirty="0" smtClean="0">
                <a:sym typeface="Symbol" pitchFamily="18" charset="2"/>
              </a:rPr>
              <a:t>(“-”,E</a:t>
            </a:r>
            <a:r>
              <a:rPr lang="en-US" sz="2000" b="1" baseline="-25000" dirty="0" smtClean="0">
                <a:sym typeface="Symbol" pitchFamily="18" charset="2"/>
              </a:rPr>
              <a:t>1</a:t>
            </a:r>
            <a:r>
              <a:rPr lang="en-US" sz="2000" b="1" dirty="0" smtClean="0">
                <a:sym typeface="Symbol" pitchFamily="18" charset="2"/>
              </a:rPr>
              <a:t>.</a:t>
            </a:r>
            <a:r>
              <a:rPr lang="en-US" sz="2000" b="1" i="1" dirty="0" smtClean="0">
                <a:sym typeface="Symbol" pitchFamily="18" charset="2"/>
              </a:rPr>
              <a:t>nptr </a:t>
            </a:r>
            <a:r>
              <a:rPr lang="en-US" sz="2000" b="1" dirty="0" smtClean="0">
                <a:sym typeface="Symbol" pitchFamily="18" charset="2"/>
              </a:rPr>
              <a:t>,</a:t>
            </a:r>
            <a:r>
              <a:rPr lang="en-US" sz="2000" b="1" dirty="0" err="1" smtClean="0">
                <a:sym typeface="Symbol" pitchFamily="18" charset="2"/>
              </a:rPr>
              <a:t>T.</a:t>
            </a:r>
            <a:r>
              <a:rPr lang="en-US" sz="2000" b="1" i="1" dirty="0" err="1" smtClean="0">
                <a:sym typeface="Symbol" pitchFamily="18" charset="2"/>
              </a:rPr>
              <a:t>nptr</a:t>
            </a:r>
            <a:r>
              <a:rPr lang="en-US" sz="2000" b="1" dirty="0" smtClean="0">
                <a:sym typeface="Symbol" pitchFamily="18" charset="2"/>
              </a:rPr>
              <a:t>)</a:t>
            </a:r>
          </a:p>
          <a:p>
            <a:pPr marL="381000" indent="-381000">
              <a:buFontTx/>
              <a:buNone/>
              <a:defRPr/>
            </a:pPr>
            <a:r>
              <a:rPr lang="en-US" sz="2000" b="1" dirty="0" smtClean="0">
                <a:sym typeface="Symbol" pitchFamily="18" charset="2"/>
              </a:rPr>
              <a:t>E  T		          </a:t>
            </a:r>
            <a:r>
              <a:rPr lang="en-US" sz="2000" b="1" dirty="0" err="1" smtClean="0">
                <a:sym typeface="Symbol" pitchFamily="18" charset="2"/>
              </a:rPr>
              <a:t>E.</a:t>
            </a:r>
            <a:r>
              <a:rPr lang="en-US" sz="2000" b="1" i="1" dirty="0" err="1" smtClean="0">
                <a:sym typeface="Symbol" pitchFamily="18" charset="2"/>
              </a:rPr>
              <a:t>nptr</a:t>
            </a:r>
            <a:r>
              <a:rPr lang="en-US" sz="2000" b="1" dirty="0" smtClean="0">
                <a:sym typeface="Symbol" pitchFamily="18" charset="2"/>
              </a:rPr>
              <a:t> = </a:t>
            </a:r>
            <a:r>
              <a:rPr lang="en-US" sz="2000" b="1" dirty="0" err="1" smtClean="0">
                <a:sym typeface="Symbol" pitchFamily="18" charset="2"/>
              </a:rPr>
              <a:t>T.</a:t>
            </a:r>
            <a:r>
              <a:rPr lang="en-US" sz="2000" b="1" i="1" dirty="0" err="1" smtClean="0">
                <a:sym typeface="Symbol" pitchFamily="18" charset="2"/>
              </a:rPr>
              <a:t>nptr</a:t>
            </a:r>
            <a:endParaRPr lang="en-US" sz="2000" b="1" i="1" dirty="0" smtClean="0">
              <a:sym typeface="Symbol" pitchFamily="18" charset="2"/>
            </a:endParaRPr>
          </a:p>
          <a:p>
            <a:pPr marL="381000" indent="-381000">
              <a:buFontTx/>
              <a:buNone/>
              <a:defRPr/>
            </a:pPr>
            <a:r>
              <a:rPr lang="en-US" sz="2000" b="1" dirty="0" smtClean="0">
                <a:sym typeface="Symbol" pitchFamily="18" charset="2"/>
              </a:rPr>
              <a:t>T  T * F                </a:t>
            </a:r>
            <a:r>
              <a:rPr lang="en-US" sz="2000" b="1" dirty="0" err="1" smtClean="0">
                <a:sym typeface="Symbol" pitchFamily="18" charset="2"/>
              </a:rPr>
              <a:t>T.</a:t>
            </a:r>
            <a:r>
              <a:rPr lang="en-US" sz="2000" b="1" i="1" dirty="0" err="1" smtClean="0">
                <a:sym typeface="Symbol" pitchFamily="18" charset="2"/>
              </a:rPr>
              <a:t>nptr</a:t>
            </a:r>
            <a:r>
              <a:rPr lang="en-US" sz="2000" b="1" dirty="0" smtClean="0">
                <a:sym typeface="Symbol" pitchFamily="18" charset="2"/>
              </a:rPr>
              <a:t> = </a:t>
            </a:r>
            <a:r>
              <a:rPr lang="en-US" sz="2000" b="1" i="1" dirty="0" err="1" smtClean="0">
                <a:sym typeface="Symbol" pitchFamily="18" charset="2"/>
              </a:rPr>
              <a:t>mknode</a:t>
            </a:r>
            <a:r>
              <a:rPr lang="en-US" sz="2000" b="1" dirty="0" smtClean="0">
                <a:sym typeface="Symbol" pitchFamily="18" charset="2"/>
              </a:rPr>
              <a:t>(“*”,T</a:t>
            </a:r>
            <a:r>
              <a:rPr lang="en-US" sz="2000" b="1" baseline="-25000" dirty="0" smtClean="0">
                <a:sym typeface="Symbol" pitchFamily="18" charset="2"/>
              </a:rPr>
              <a:t>1</a:t>
            </a:r>
            <a:r>
              <a:rPr lang="en-US" sz="2000" b="1" dirty="0" smtClean="0">
                <a:sym typeface="Symbol" pitchFamily="18" charset="2"/>
              </a:rPr>
              <a:t>.</a:t>
            </a:r>
            <a:r>
              <a:rPr lang="en-US" sz="2000" b="1" i="1" dirty="0" smtClean="0">
                <a:sym typeface="Symbol" pitchFamily="18" charset="2"/>
              </a:rPr>
              <a:t>nptr </a:t>
            </a:r>
            <a:r>
              <a:rPr lang="en-US" sz="2000" b="1" dirty="0" smtClean="0">
                <a:sym typeface="Symbol" pitchFamily="18" charset="2"/>
              </a:rPr>
              <a:t>,</a:t>
            </a:r>
            <a:r>
              <a:rPr lang="en-US" sz="2000" b="1" dirty="0" err="1" smtClean="0">
                <a:sym typeface="Symbol" pitchFamily="18" charset="2"/>
              </a:rPr>
              <a:t>F.</a:t>
            </a:r>
            <a:r>
              <a:rPr lang="en-US" sz="2000" b="1" i="1" dirty="0" err="1" smtClean="0">
                <a:sym typeface="Symbol" pitchFamily="18" charset="2"/>
              </a:rPr>
              <a:t>nptr</a:t>
            </a:r>
            <a:r>
              <a:rPr lang="en-US" sz="2000" b="1" dirty="0" smtClean="0">
                <a:sym typeface="Symbol" pitchFamily="18" charset="2"/>
              </a:rPr>
              <a:t>)</a:t>
            </a:r>
          </a:p>
          <a:p>
            <a:pPr marL="381000" indent="-381000">
              <a:buFontTx/>
              <a:buNone/>
              <a:defRPr/>
            </a:pPr>
            <a:r>
              <a:rPr lang="en-US" sz="2000" b="1" dirty="0" smtClean="0">
                <a:sym typeface="Symbol" pitchFamily="18" charset="2"/>
              </a:rPr>
              <a:t>T  F                      </a:t>
            </a:r>
            <a:r>
              <a:rPr lang="en-US" sz="2000" b="1" dirty="0" err="1" smtClean="0">
                <a:sym typeface="Symbol" pitchFamily="18" charset="2"/>
              </a:rPr>
              <a:t>T.</a:t>
            </a:r>
            <a:r>
              <a:rPr lang="en-US" sz="2000" b="1" i="1" dirty="0" err="1" smtClean="0">
                <a:sym typeface="Symbol" pitchFamily="18" charset="2"/>
              </a:rPr>
              <a:t>nptr</a:t>
            </a:r>
            <a:r>
              <a:rPr lang="en-US" sz="2000" b="1" dirty="0" smtClean="0">
                <a:sym typeface="Symbol" pitchFamily="18" charset="2"/>
              </a:rPr>
              <a:t> = </a:t>
            </a:r>
            <a:r>
              <a:rPr lang="en-US" sz="2000" b="1" dirty="0" err="1" smtClean="0">
                <a:sym typeface="Symbol" pitchFamily="18" charset="2"/>
              </a:rPr>
              <a:t>F.</a:t>
            </a:r>
            <a:r>
              <a:rPr lang="en-US" sz="2000" b="1" i="1" dirty="0" err="1" smtClean="0">
                <a:sym typeface="Symbol" pitchFamily="18" charset="2"/>
              </a:rPr>
              <a:t>nptr</a:t>
            </a:r>
            <a:endParaRPr lang="en-US" sz="2000" b="1" dirty="0" smtClean="0">
              <a:sym typeface="Symbol" pitchFamily="18" charset="2"/>
            </a:endParaRPr>
          </a:p>
          <a:p>
            <a:pPr marL="381000" indent="-381000">
              <a:buFontTx/>
              <a:buNone/>
              <a:defRPr/>
            </a:pPr>
            <a:r>
              <a:rPr lang="en-US" sz="2000" b="1" dirty="0" smtClean="0">
                <a:sym typeface="Symbol" pitchFamily="18" charset="2"/>
              </a:rPr>
              <a:t>F  </a:t>
            </a:r>
            <a:r>
              <a:rPr lang="en-US" sz="2000" b="1" dirty="0" smtClean="0">
                <a:solidFill>
                  <a:schemeClr val="accent2"/>
                </a:solidFill>
                <a:sym typeface="Symbol" pitchFamily="18" charset="2"/>
              </a:rPr>
              <a:t>(</a:t>
            </a:r>
            <a:r>
              <a:rPr lang="en-US" sz="2000" b="1" dirty="0" smtClean="0">
                <a:sym typeface="Symbol" pitchFamily="18" charset="2"/>
              </a:rPr>
              <a:t>E</a:t>
            </a:r>
            <a:r>
              <a:rPr lang="en-US" sz="2000" b="1" dirty="0" smtClean="0">
                <a:solidFill>
                  <a:schemeClr val="accent2"/>
                </a:solidFill>
                <a:sym typeface="Symbol" pitchFamily="18" charset="2"/>
              </a:rPr>
              <a:t>)</a:t>
            </a:r>
            <a:r>
              <a:rPr lang="en-US" sz="2000" b="1" dirty="0" smtClean="0">
                <a:sym typeface="Symbol" pitchFamily="18" charset="2"/>
              </a:rPr>
              <a:t> 		</a:t>
            </a:r>
            <a:r>
              <a:rPr lang="en-US" sz="2000" b="1" dirty="0" err="1" smtClean="0">
                <a:sym typeface="Symbol" pitchFamily="18" charset="2"/>
              </a:rPr>
              <a:t>F.</a:t>
            </a:r>
            <a:r>
              <a:rPr lang="en-US" sz="2000" b="1" i="1" dirty="0" err="1" smtClean="0">
                <a:sym typeface="Symbol" pitchFamily="18" charset="2"/>
              </a:rPr>
              <a:t>nptr</a:t>
            </a:r>
            <a:r>
              <a:rPr lang="en-US" sz="2000" b="1" dirty="0" smtClean="0">
                <a:sym typeface="Symbol" pitchFamily="18" charset="2"/>
              </a:rPr>
              <a:t> = </a:t>
            </a:r>
            <a:r>
              <a:rPr lang="en-US" sz="2000" b="1" dirty="0" err="1" smtClean="0">
                <a:sym typeface="Symbol" pitchFamily="18" charset="2"/>
              </a:rPr>
              <a:t>E.</a:t>
            </a:r>
            <a:r>
              <a:rPr lang="en-US" sz="2000" b="1" i="1" dirty="0" err="1" smtClean="0">
                <a:sym typeface="Symbol" pitchFamily="18" charset="2"/>
              </a:rPr>
              <a:t>nptr</a:t>
            </a:r>
            <a:endParaRPr lang="en-US" sz="2000" b="1" dirty="0" smtClean="0">
              <a:sym typeface="Symbol" pitchFamily="18" charset="2"/>
            </a:endParaRPr>
          </a:p>
          <a:p>
            <a:pPr marL="381000" indent="-381000">
              <a:buFontTx/>
              <a:buNone/>
              <a:defRPr/>
            </a:pPr>
            <a:r>
              <a:rPr lang="en-US" sz="2000" b="1" dirty="0" smtClean="0">
                <a:sym typeface="Symbol" pitchFamily="18" charset="2"/>
              </a:rPr>
              <a:t>F  </a:t>
            </a:r>
            <a:r>
              <a:rPr lang="en-US" sz="2000" b="1" dirty="0" smtClean="0">
                <a:solidFill>
                  <a:schemeClr val="accent2"/>
                </a:solidFill>
                <a:sym typeface="Symbol" pitchFamily="18" charset="2"/>
              </a:rPr>
              <a:t>id</a:t>
            </a:r>
            <a:r>
              <a:rPr lang="en-US" sz="2000" b="1" dirty="0" smtClean="0">
                <a:sym typeface="Symbol" pitchFamily="18" charset="2"/>
              </a:rPr>
              <a:t>			</a:t>
            </a:r>
            <a:r>
              <a:rPr lang="en-US" sz="2000" b="1" dirty="0" err="1" smtClean="0">
                <a:sym typeface="Symbol" pitchFamily="18" charset="2"/>
              </a:rPr>
              <a:t>F.</a:t>
            </a:r>
            <a:r>
              <a:rPr lang="en-US" sz="2000" b="1" i="1" dirty="0" err="1" smtClean="0">
                <a:sym typeface="Symbol" pitchFamily="18" charset="2"/>
              </a:rPr>
              <a:t>nptr</a:t>
            </a:r>
            <a:r>
              <a:rPr lang="en-US" sz="2000" b="1" dirty="0" smtClean="0">
                <a:sym typeface="Symbol" pitchFamily="18" charset="2"/>
              </a:rPr>
              <a:t> = </a:t>
            </a:r>
            <a:r>
              <a:rPr lang="en-US" sz="2000" b="1" i="1" dirty="0" err="1" smtClean="0">
                <a:sym typeface="Symbol" pitchFamily="18" charset="2"/>
              </a:rPr>
              <a:t>mkleaf</a:t>
            </a:r>
            <a:r>
              <a:rPr lang="en-US" sz="2000" b="1" dirty="0" smtClean="0">
                <a:sym typeface="Symbol" pitchFamily="18" charset="2"/>
              </a:rPr>
              <a:t>(id, </a:t>
            </a:r>
            <a:r>
              <a:rPr lang="en-US" sz="2000" b="1" dirty="0" err="1" smtClean="0">
                <a:solidFill>
                  <a:schemeClr val="accent2"/>
                </a:solidFill>
                <a:sym typeface="Symbol" pitchFamily="18" charset="2"/>
              </a:rPr>
              <a:t>id</a:t>
            </a:r>
            <a:r>
              <a:rPr lang="en-US" sz="2000" b="1" dirty="0" err="1" smtClean="0">
                <a:sym typeface="Symbol" pitchFamily="18" charset="2"/>
              </a:rPr>
              <a:t>.</a:t>
            </a:r>
            <a:r>
              <a:rPr lang="en-US" sz="2000" b="1" i="1" dirty="0" err="1" smtClean="0">
                <a:sym typeface="Symbol" pitchFamily="18" charset="2"/>
              </a:rPr>
              <a:t>entry</a:t>
            </a:r>
            <a:r>
              <a:rPr lang="en-US" sz="2000" b="1" dirty="0" smtClean="0">
                <a:sym typeface="Symbol" pitchFamily="18" charset="2"/>
              </a:rPr>
              <a:t>)</a:t>
            </a:r>
          </a:p>
          <a:p>
            <a:pPr marL="381000" indent="-381000">
              <a:buFontTx/>
              <a:buNone/>
              <a:defRPr/>
            </a:pPr>
            <a:r>
              <a:rPr lang="en-US" sz="2000" b="1" dirty="0" smtClean="0">
                <a:sym typeface="Symbol" pitchFamily="18" charset="2"/>
              </a:rPr>
              <a:t>F  </a:t>
            </a:r>
            <a:r>
              <a:rPr lang="en-US" sz="2000" b="1" dirty="0" smtClean="0">
                <a:solidFill>
                  <a:schemeClr val="accent2"/>
                </a:solidFill>
                <a:sym typeface="Symbol" pitchFamily="18" charset="2"/>
              </a:rPr>
              <a:t>num</a:t>
            </a:r>
            <a:r>
              <a:rPr lang="en-US" sz="2000" b="1" dirty="0" smtClean="0">
                <a:sym typeface="Symbol" pitchFamily="18" charset="2"/>
              </a:rPr>
              <a:t>		</a:t>
            </a:r>
            <a:r>
              <a:rPr lang="en-US" sz="2000" b="1" dirty="0" err="1" smtClean="0">
                <a:sym typeface="Symbol" pitchFamily="18" charset="2"/>
              </a:rPr>
              <a:t>F.</a:t>
            </a:r>
            <a:r>
              <a:rPr lang="en-US" sz="2000" b="1" i="1" dirty="0" err="1" smtClean="0">
                <a:sym typeface="Symbol" pitchFamily="18" charset="2"/>
              </a:rPr>
              <a:t>nptr</a:t>
            </a:r>
            <a:r>
              <a:rPr lang="en-US" sz="2000" b="1" dirty="0" smtClean="0">
                <a:sym typeface="Symbol" pitchFamily="18" charset="2"/>
              </a:rPr>
              <a:t> = </a:t>
            </a:r>
            <a:r>
              <a:rPr lang="en-US" sz="2000" b="1" i="1" dirty="0" err="1" smtClean="0">
                <a:sym typeface="Symbol" pitchFamily="18" charset="2"/>
              </a:rPr>
              <a:t>mkleaf</a:t>
            </a:r>
            <a:r>
              <a:rPr lang="en-US" sz="2000" b="1" dirty="0" smtClean="0">
                <a:sym typeface="Symbol" pitchFamily="18" charset="2"/>
              </a:rPr>
              <a:t>(num, </a:t>
            </a:r>
            <a:r>
              <a:rPr lang="en-US" sz="2000" b="1" dirty="0" smtClean="0">
                <a:solidFill>
                  <a:schemeClr val="accent2"/>
                </a:solidFill>
                <a:sym typeface="Symbol" pitchFamily="18" charset="2"/>
              </a:rPr>
              <a:t>num</a:t>
            </a:r>
            <a:r>
              <a:rPr lang="en-US" sz="2000" b="1" dirty="0" smtClean="0">
                <a:sym typeface="Symbol" pitchFamily="18" charset="2"/>
              </a:rPr>
              <a:t>.</a:t>
            </a:r>
            <a:r>
              <a:rPr lang="en-US" sz="2000" b="1" i="1" dirty="0" smtClean="0">
                <a:sym typeface="Symbol" pitchFamily="18" charset="2"/>
              </a:rPr>
              <a:t>val</a:t>
            </a:r>
            <a:r>
              <a:rPr lang="en-US" sz="2000" b="1" dirty="0" smtClean="0">
                <a:sym typeface="Symbol" pitchFamily="18" charset="2"/>
              </a:rPr>
              <a:t>)</a:t>
            </a:r>
          </a:p>
          <a:p>
            <a:pPr marL="381000" indent="-381000">
              <a:buFontTx/>
              <a:buNone/>
              <a:defRPr/>
            </a:pPr>
            <a:endParaRPr lang="en-US" b="1" dirty="0" smtClean="0">
              <a:sym typeface="Symbol" pitchFamily="18" charset="2"/>
            </a:endParaRPr>
          </a:p>
        </p:txBody>
      </p:sp>
      <p:sp>
        <p:nvSpPr>
          <p:cNvPr id="19460" name="Slide Number Placeholder 3"/>
          <p:cNvSpPr>
            <a:spLocks noGrp="1"/>
          </p:cNvSpPr>
          <p:nvPr>
            <p:ph type="sldNum" sz="quarter" idx="12"/>
          </p:nvPr>
        </p:nvSpPr>
        <p:spPr/>
        <p:txBody>
          <a:bodyPr/>
          <a:lstStyle/>
          <a:p>
            <a:fld id="{D17A1F1C-646E-4D7A-BDC3-97E7BA71DAC5}" type="slidenum">
              <a:rPr lang="en-US" altLang="en-US">
                <a:latin typeface="Times New Roman" pitchFamily="18" charset="0"/>
              </a:rPr>
              <a:pPr/>
              <a:t>11</a:t>
            </a:fld>
            <a:endParaRPr lang="en-US" altLang="en-US">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68313" y="188913"/>
            <a:ext cx="8229600" cy="1139825"/>
          </a:xfrm>
        </p:spPr>
        <p:txBody>
          <a:bodyPr/>
          <a:lstStyle/>
          <a:p>
            <a:pPr eaLnBrk="1" hangingPunct="1"/>
            <a:r>
              <a:rPr lang="en-US" altLang="en-US" b="1" u="sng" smtClean="0">
                <a:effectLst/>
              </a:rPr>
              <a:t>Representation of DAG by value-number method </a:t>
            </a:r>
          </a:p>
        </p:txBody>
      </p:sp>
      <p:sp>
        <p:nvSpPr>
          <p:cNvPr id="136195" name="Rectangle 3"/>
          <p:cNvSpPr>
            <a:spLocks noGrp="1" noChangeArrowheads="1"/>
          </p:cNvSpPr>
          <p:nvPr>
            <p:ph type="body" idx="1"/>
          </p:nvPr>
        </p:nvSpPr>
        <p:spPr>
          <a:xfrm>
            <a:off x="468313" y="1341438"/>
            <a:ext cx="8229600" cy="5040312"/>
          </a:xfrm>
        </p:spPr>
        <p:txBody>
          <a:bodyPr/>
          <a:lstStyle/>
          <a:p>
            <a:pPr eaLnBrk="1" hangingPunct="1">
              <a:lnSpc>
                <a:spcPct val="90000"/>
              </a:lnSpc>
              <a:buFont typeface="Wingdings" pitchFamily="2" charset="2"/>
              <a:buChar char="v"/>
            </a:pPr>
            <a:r>
              <a:rPr lang="en-US" altLang="en-US" sz="2800" smtClean="0">
                <a:effectLst/>
              </a:rPr>
              <a:t>Nodes of a syntax tree or DAG can be stored as an array of records. Each row of the array represents a node</a:t>
            </a:r>
          </a:p>
          <a:p>
            <a:pPr eaLnBrk="1" hangingPunct="1">
              <a:lnSpc>
                <a:spcPct val="90000"/>
              </a:lnSpc>
              <a:buFont typeface="Wingdings" pitchFamily="2" charset="2"/>
              <a:buChar char="v"/>
            </a:pPr>
            <a:r>
              <a:rPr lang="en-US" altLang="en-US" sz="2800" smtClean="0">
                <a:effectLst/>
              </a:rPr>
              <a:t>In each record the first field represents an operation code</a:t>
            </a:r>
          </a:p>
          <a:p>
            <a:pPr eaLnBrk="1" hangingPunct="1">
              <a:lnSpc>
                <a:spcPct val="90000"/>
              </a:lnSpc>
              <a:buFont typeface="Wingdings" pitchFamily="2" charset="2"/>
              <a:buChar char="v"/>
            </a:pPr>
            <a:r>
              <a:rPr lang="en-US" altLang="en-US" sz="2800" smtClean="0">
                <a:effectLst/>
              </a:rPr>
              <a:t>For leaves one additional field holds the lexical value</a:t>
            </a:r>
          </a:p>
          <a:p>
            <a:pPr eaLnBrk="1" hangingPunct="1">
              <a:lnSpc>
                <a:spcPct val="90000"/>
              </a:lnSpc>
              <a:buFont typeface="Wingdings" pitchFamily="2" charset="2"/>
              <a:buChar char="v"/>
            </a:pPr>
            <a:r>
              <a:rPr lang="en-US" altLang="en-US" sz="2800" smtClean="0">
                <a:effectLst/>
              </a:rPr>
              <a:t>For interior nodes there are two additional fields for left and right children</a:t>
            </a:r>
          </a:p>
          <a:p>
            <a:pPr eaLnBrk="1" hangingPunct="1">
              <a:lnSpc>
                <a:spcPct val="90000"/>
              </a:lnSpc>
              <a:buFont typeface="Wingdings" pitchFamily="2" charset="2"/>
              <a:buChar char="v"/>
            </a:pPr>
            <a:r>
              <a:rPr lang="en-US" altLang="en-US" sz="2800" smtClean="0">
                <a:effectLst/>
              </a:rPr>
              <a:t>We refer to each node with integer index of the array called the value number</a:t>
            </a:r>
          </a:p>
          <a:p>
            <a:pPr eaLnBrk="1" hangingPunct="1">
              <a:lnSpc>
                <a:spcPct val="90000"/>
              </a:lnSpc>
              <a:buFont typeface="Wingdings" pitchFamily="2" charset="2"/>
              <a:buNone/>
            </a:pPr>
            <a:endParaRPr lang="en-US" altLang="en-US" sz="2800" smtClean="0">
              <a:effectLst/>
            </a:endParaRPr>
          </a:p>
          <a:p>
            <a:pPr eaLnBrk="1" hangingPunct="1">
              <a:lnSpc>
                <a:spcPct val="90000"/>
              </a:lnSpc>
              <a:buFont typeface="Wingdings" pitchFamily="2" charset="2"/>
              <a:buChar char="v"/>
            </a:pPr>
            <a:endParaRPr lang="en-US" altLang="en-US" sz="2800" smtClean="0">
              <a:effectLst/>
            </a:endParaRPr>
          </a:p>
          <a:p>
            <a:pPr eaLnBrk="1" hangingPunct="1">
              <a:lnSpc>
                <a:spcPct val="90000"/>
              </a:lnSpc>
              <a:buFont typeface="Wingdings" pitchFamily="2" charset="2"/>
              <a:buChar char="v"/>
            </a:pPr>
            <a:endParaRPr lang="en-US" altLang="en-US" sz="2800" smtClean="0">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p:cTn id="7" dur="1000" fill="hold"/>
                                        <p:tgtEl>
                                          <p:spTgt spid="136194"/>
                                        </p:tgtEl>
                                        <p:attrNameLst>
                                          <p:attrName>ppt_x</p:attrName>
                                        </p:attrNameLst>
                                      </p:cBhvr>
                                      <p:tavLst>
                                        <p:tav tm="0">
                                          <p:val>
                                            <p:strVal val="#ppt_x-.2"/>
                                          </p:val>
                                        </p:tav>
                                        <p:tav tm="100000">
                                          <p:val>
                                            <p:strVal val="#ppt_x"/>
                                          </p:val>
                                        </p:tav>
                                      </p:tavLst>
                                    </p:anim>
                                    <p:anim calcmode="lin" valueType="num">
                                      <p:cBhvr>
                                        <p:cTn id="8" dur="1000" fill="hold"/>
                                        <p:tgtEl>
                                          <p:spTgt spid="13619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6194"/>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36195">
                                            <p:txEl>
                                              <p:pRg st="0" end="0"/>
                                            </p:txEl>
                                          </p:spTgt>
                                        </p:tgtEl>
                                        <p:attrNameLst>
                                          <p:attrName>style.visibility</p:attrName>
                                        </p:attrNameLst>
                                      </p:cBhvr>
                                      <p:to>
                                        <p:strVal val="visible"/>
                                      </p:to>
                                    </p:set>
                                    <p:animEffect transition="in" filter="fade">
                                      <p:cBhvr>
                                        <p:cTn id="13" dur="500"/>
                                        <p:tgtEl>
                                          <p:spTgt spid="136195">
                                            <p:txEl>
                                              <p:pRg st="0" end="0"/>
                                            </p:txEl>
                                          </p:spTgt>
                                        </p:tgtEl>
                                      </p:cBhvr>
                                    </p:animEffect>
                                    <p:anim calcmode="lin" valueType="num">
                                      <p:cBhvr>
                                        <p:cTn id="14" dur="5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36195">
                                            <p:txEl>
                                              <p:pRg st="0" end="0"/>
                                            </p:txEl>
                                          </p:spTgt>
                                        </p:tgtEl>
                                        <p:attrNameLst>
                                          <p:attrName>ppt_y</p:attrName>
                                        </p:attrNameLst>
                                      </p:cBhvr>
                                      <p:tavLst>
                                        <p:tav tm="0">
                                          <p:val>
                                            <p:strVal val="#ppt_y+.05"/>
                                          </p:val>
                                        </p:tav>
                                        <p:tav tm="100000">
                                          <p:val>
                                            <p:strVal val="#ppt_y"/>
                                          </p:val>
                                        </p:tav>
                                      </p:tavLst>
                                    </p:anim>
                                  </p:childTnLst>
                                </p:cTn>
                              </p:par>
                            </p:childTnLst>
                          </p:cTn>
                        </p:par>
                        <p:par>
                          <p:cTn id="16" fill="hold" nodeType="afterGroup">
                            <p:stCondLst>
                              <p:cond delay="1500"/>
                            </p:stCondLst>
                            <p:childTnLst>
                              <p:par>
                                <p:cTn id="17" presetID="44" presetClass="entr" presetSubtype="0" fill="hold" grpId="0" nodeType="afterEffect">
                                  <p:stCondLst>
                                    <p:cond delay="0"/>
                                  </p:stCondLst>
                                  <p:childTnLst>
                                    <p:set>
                                      <p:cBhvr>
                                        <p:cTn id="18" dur="1" fill="hold">
                                          <p:stCondLst>
                                            <p:cond delay="0"/>
                                          </p:stCondLst>
                                        </p:cTn>
                                        <p:tgtEl>
                                          <p:spTgt spid="136195">
                                            <p:txEl>
                                              <p:pRg st="1" end="1"/>
                                            </p:txEl>
                                          </p:spTgt>
                                        </p:tgtEl>
                                        <p:attrNameLst>
                                          <p:attrName>style.visibility</p:attrName>
                                        </p:attrNameLst>
                                      </p:cBhvr>
                                      <p:to>
                                        <p:strVal val="visible"/>
                                      </p:to>
                                    </p:set>
                                    <p:animEffect transition="in" filter="fade">
                                      <p:cBhvr>
                                        <p:cTn id="19" dur="500"/>
                                        <p:tgtEl>
                                          <p:spTgt spid="136195">
                                            <p:txEl>
                                              <p:pRg st="1" end="1"/>
                                            </p:txEl>
                                          </p:spTgt>
                                        </p:tgtEl>
                                      </p:cBhvr>
                                    </p:animEffect>
                                    <p:anim calcmode="lin" valueType="num">
                                      <p:cBhvr>
                                        <p:cTn id="20" dur="5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6195">
                                            <p:txEl>
                                              <p:pRg st="1" end="1"/>
                                            </p:txEl>
                                          </p:spTgt>
                                        </p:tgtEl>
                                        <p:attrNameLst>
                                          <p:attrName>ppt_y</p:attrName>
                                        </p:attrNameLst>
                                      </p:cBhvr>
                                      <p:tavLst>
                                        <p:tav tm="0">
                                          <p:val>
                                            <p:strVal val="#ppt_y+.05"/>
                                          </p:val>
                                        </p:tav>
                                        <p:tav tm="100000">
                                          <p:val>
                                            <p:strVal val="#ppt_y"/>
                                          </p:val>
                                        </p:tav>
                                      </p:tavLst>
                                    </p:anim>
                                  </p:childTnLst>
                                </p:cTn>
                              </p:par>
                            </p:childTnLst>
                          </p:cTn>
                        </p:par>
                        <p:par>
                          <p:cTn id="22" fill="hold" nodeType="afterGroup">
                            <p:stCondLst>
                              <p:cond delay="2000"/>
                            </p:stCondLst>
                            <p:childTnLst>
                              <p:par>
                                <p:cTn id="23" presetID="44" presetClass="entr" presetSubtype="0" fill="hold" grpId="0" nodeType="afterEffect">
                                  <p:stCondLst>
                                    <p:cond delay="0"/>
                                  </p:stCondLst>
                                  <p:childTnLst>
                                    <p:set>
                                      <p:cBhvr>
                                        <p:cTn id="24" dur="1" fill="hold">
                                          <p:stCondLst>
                                            <p:cond delay="0"/>
                                          </p:stCondLst>
                                        </p:cTn>
                                        <p:tgtEl>
                                          <p:spTgt spid="136195">
                                            <p:txEl>
                                              <p:pRg st="2" end="2"/>
                                            </p:txEl>
                                          </p:spTgt>
                                        </p:tgtEl>
                                        <p:attrNameLst>
                                          <p:attrName>style.visibility</p:attrName>
                                        </p:attrNameLst>
                                      </p:cBhvr>
                                      <p:to>
                                        <p:strVal val="visible"/>
                                      </p:to>
                                    </p:set>
                                    <p:animEffect transition="in" filter="fade">
                                      <p:cBhvr>
                                        <p:cTn id="25" dur="500"/>
                                        <p:tgtEl>
                                          <p:spTgt spid="136195">
                                            <p:txEl>
                                              <p:pRg st="2" end="2"/>
                                            </p:txEl>
                                          </p:spTgt>
                                        </p:tgtEl>
                                      </p:cBhvr>
                                    </p:animEffect>
                                    <p:anim calcmode="lin" valueType="num">
                                      <p:cBhvr>
                                        <p:cTn id="26" dur="5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36195">
                                            <p:txEl>
                                              <p:pRg st="2" end="2"/>
                                            </p:txEl>
                                          </p:spTgt>
                                        </p:tgtEl>
                                        <p:attrNameLst>
                                          <p:attrName>ppt_y</p:attrName>
                                        </p:attrNameLst>
                                      </p:cBhvr>
                                      <p:tavLst>
                                        <p:tav tm="0">
                                          <p:val>
                                            <p:strVal val="#ppt_y+.05"/>
                                          </p:val>
                                        </p:tav>
                                        <p:tav tm="100000">
                                          <p:val>
                                            <p:strVal val="#ppt_y"/>
                                          </p:val>
                                        </p:tav>
                                      </p:tavLst>
                                    </p:anim>
                                  </p:childTnLst>
                                </p:cTn>
                              </p:par>
                            </p:childTnLst>
                          </p:cTn>
                        </p:par>
                        <p:par>
                          <p:cTn id="28" fill="hold" nodeType="afterGroup">
                            <p:stCondLst>
                              <p:cond delay="2500"/>
                            </p:stCondLst>
                            <p:childTnLst>
                              <p:par>
                                <p:cTn id="29" presetID="44" presetClass="entr" presetSubtype="0" fill="hold" grpId="0" nodeType="afterEffect">
                                  <p:stCondLst>
                                    <p:cond delay="0"/>
                                  </p:stCondLst>
                                  <p:childTnLst>
                                    <p:set>
                                      <p:cBhvr>
                                        <p:cTn id="30" dur="1" fill="hold">
                                          <p:stCondLst>
                                            <p:cond delay="0"/>
                                          </p:stCondLst>
                                        </p:cTn>
                                        <p:tgtEl>
                                          <p:spTgt spid="136195">
                                            <p:txEl>
                                              <p:pRg st="3" end="3"/>
                                            </p:txEl>
                                          </p:spTgt>
                                        </p:tgtEl>
                                        <p:attrNameLst>
                                          <p:attrName>style.visibility</p:attrName>
                                        </p:attrNameLst>
                                      </p:cBhvr>
                                      <p:to>
                                        <p:strVal val="visible"/>
                                      </p:to>
                                    </p:set>
                                    <p:animEffect transition="in" filter="fade">
                                      <p:cBhvr>
                                        <p:cTn id="31" dur="500"/>
                                        <p:tgtEl>
                                          <p:spTgt spid="136195">
                                            <p:txEl>
                                              <p:pRg st="3" end="3"/>
                                            </p:txEl>
                                          </p:spTgt>
                                        </p:tgtEl>
                                      </p:cBhvr>
                                    </p:animEffect>
                                    <p:anim calcmode="lin" valueType="num">
                                      <p:cBhvr>
                                        <p:cTn id="32" dur="5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36195">
                                            <p:txEl>
                                              <p:pRg st="3" end="3"/>
                                            </p:txEl>
                                          </p:spTgt>
                                        </p:tgtEl>
                                        <p:attrNameLst>
                                          <p:attrName>ppt_y</p:attrName>
                                        </p:attrNameLst>
                                      </p:cBhvr>
                                      <p:tavLst>
                                        <p:tav tm="0">
                                          <p:val>
                                            <p:strVal val="#ppt_y+.05"/>
                                          </p:val>
                                        </p:tav>
                                        <p:tav tm="100000">
                                          <p:val>
                                            <p:strVal val="#ppt_y"/>
                                          </p:val>
                                        </p:tav>
                                      </p:tavLst>
                                    </p:anim>
                                  </p:childTnLst>
                                </p:cTn>
                              </p:par>
                            </p:childTnLst>
                          </p:cTn>
                        </p:par>
                        <p:par>
                          <p:cTn id="34" fill="hold" nodeType="afterGroup">
                            <p:stCondLst>
                              <p:cond delay="3000"/>
                            </p:stCondLst>
                            <p:childTnLst>
                              <p:par>
                                <p:cTn id="35" presetID="44" presetClass="entr" presetSubtype="0" fill="hold" grpId="0" nodeType="afterEffect">
                                  <p:stCondLst>
                                    <p:cond delay="0"/>
                                  </p:stCondLst>
                                  <p:childTnLst>
                                    <p:set>
                                      <p:cBhvr>
                                        <p:cTn id="36" dur="1" fill="hold">
                                          <p:stCondLst>
                                            <p:cond delay="0"/>
                                          </p:stCondLst>
                                        </p:cTn>
                                        <p:tgtEl>
                                          <p:spTgt spid="136195">
                                            <p:txEl>
                                              <p:pRg st="4" end="4"/>
                                            </p:txEl>
                                          </p:spTgt>
                                        </p:tgtEl>
                                        <p:attrNameLst>
                                          <p:attrName>style.visibility</p:attrName>
                                        </p:attrNameLst>
                                      </p:cBhvr>
                                      <p:to>
                                        <p:strVal val="visible"/>
                                      </p:to>
                                    </p:set>
                                    <p:animEffect transition="in" filter="fade">
                                      <p:cBhvr>
                                        <p:cTn id="37" dur="500"/>
                                        <p:tgtEl>
                                          <p:spTgt spid="136195">
                                            <p:txEl>
                                              <p:pRg st="4" end="4"/>
                                            </p:txEl>
                                          </p:spTgt>
                                        </p:tgtEl>
                                      </p:cBhvr>
                                    </p:animEffect>
                                    <p:anim calcmode="lin" valueType="num">
                                      <p:cBhvr>
                                        <p:cTn id="38" dur="500" fill="hold"/>
                                        <p:tgtEl>
                                          <p:spTgt spid="136195">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13619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95288" y="-26988"/>
            <a:ext cx="8229600" cy="1139826"/>
          </a:xfrm>
        </p:spPr>
        <p:txBody>
          <a:bodyPr/>
          <a:lstStyle/>
          <a:p>
            <a:pPr eaLnBrk="1" hangingPunct="1"/>
            <a:r>
              <a:rPr lang="en-US" altLang="en-US" sz="4000" b="1" u="sng" smtClean="0">
                <a:effectLst/>
              </a:rPr>
              <a:t>Algorithm for value-number method</a:t>
            </a:r>
          </a:p>
        </p:txBody>
      </p:sp>
      <p:sp>
        <p:nvSpPr>
          <p:cNvPr id="139267" name="Rectangle 3"/>
          <p:cNvSpPr>
            <a:spLocks noGrp="1" noChangeArrowheads="1"/>
          </p:cNvSpPr>
          <p:nvPr>
            <p:ph type="body" idx="1"/>
          </p:nvPr>
        </p:nvSpPr>
        <p:spPr>
          <a:xfrm>
            <a:off x="457200" y="981075"/>
            <a:ext cx="8229600" cy="5111750"/>
          </a:xfrm>
        </p:spPr>
        <p:txBody>
          <a:bodyPr/>
          <a:lstStyle/>
          <a:p>
            <a:pPr eaLnBrk="1" hangingPunct="1">
              <a:buFont typeface="Wingdings" pitchFamily="2" charset="2"/>
              <a:buNone/>
            </a:pPr>
            <a:r>
              <a:rPr lang="en-US" altLang="en-US" sz="2800" smtClean="0">
                <a:effectLst/>
              </a:rPr>
              <a:t>Suppose that nodes are stored in an array</a:t>
            </a:r>
          </a:p>
          <a:p>
            <a:pPr eaLnBrk="1" hangingPunct="1">
              <a:buFont typeface="Wingdings" pitchFamily="2" charset="2"/>
              <a:buNone/>
            </a:pPr>
            <a:r>
              <a:rPr lang="en-US" altLang="en-US" sz="2800" smtClean="0">
                <a:effectLst/>
              </a:rPr>
              <a:t>and each node is referred to by its value</a:t>
            </a:r>
          </a:p>
          <a:p>
            <a:pPr eaLnBrk="1" hangingPunct="1">
              <a:buFont typeface="Wingdings" pitchFamily="2" charset="2"/>
              <a:buNone/>
            </a:pPr>
            <a:r>
              <a:rPr lang="en-US" altLang="en-US" sz="2800" smtClean="0">
                <a:effectLst/>
              </a:rPr>
              <a:t>number.</a:t>
            </a:r>
          </a:p>
          <a:p>
            <a:pPr eaLnBrk="1" hangingPunct="1">
              <a:buFont typeface="Wingdings" pitchFamily="2" charset="2"/>
              <a:buChar char="v"/>
            </a:pPr>
            <a:r>
              <a:rPr lang="en-US" altLang="en-US" sz="2800" b="1" u="sng" smtClean="0">
                <a:effectLst/>
              </a:rPr>
              <a:t>Input</a:t>
            </a:r>
            <a:r>
              <a:rPr lang="en-US" altLang="en-US" sz="2800" smtClean="0">
                <a:effectLst/>
              </a:rPr>
              <a:t>: label op,node l and node r</a:t>
            </a:r>
          </a:p>
          <a:p>
            <a:pPr eaLnBrk="1" hangingPunct="1">
              <a:buFont typeface="Wingdings" pitchFamily="2" charset="2"/>
              <a:buChar char="v"/>
            </a:pPr>
            <a:r>
              <a:rPr lang="en-US" altLang="en-US" sz="2800" b="1" u="sng" smtClean="0">
                <a:effectLst/>
              </a:rPr>
              <a:t>Output</a:t>
            </a:r>
            <a:r>
              <a:rPr lang="en-US" altLang="en-US" sz="2800" smtClean="0">
                <a:effectLst/>
              </a:rPr>
              <a:t>:the value of node in the array with signature &lt;op, l, r&gt;</a:t>
            </a:r>
          </a:p>
          <a:p>
            <a:pPr eaLnBrk="1" hangingPunct="1">
              <a:buFont typeface="Wingdings" pitchFamily="2" charset="2"/>
              <a:buChar char="v"/>
            </a:pPr>
            <a:r>
              <a:rPr lang="en-US" altLang="en-US" sz="2800" b="1" u="sng" smtClean="0">
                <a:effectLst/>
              </a:rPr>
              <a:t>Method</a:t>
            </a:r>
            <a:r>
              <a:rPr lang="en-US" altLang="en-US" sz="2800" smtClean="0">
                <a:effectLst/>
              </a:rPr>
              <a:t>:search the array for the node with label op,left child l &amp; right child r.If found return its value number.If not found,we create in the array a new node with label op left child l and right child r &amp; return its value number</a:t>
            </a:r>
          </a:p>
          <a:p>
            <a:pPr eaLnBrk="1" hangingPunct="1">
              <a:buFont typeface="Wingdings" pitchFamily="2" charset="2"/>
              <a:buChar char="v"/>
            </a:pPr>
            <a:endParaRPr lang="en-US" altLang="en-US" sz="2800" smtClean="0">
              <a:effectLst/>
            </a:endParaRPr>
          </a:p>
          <a:p>
            <a:pPr eaLnBrk="1" hangingPunct="1">
              <a:buFont typeface="Wingdings" pitchFamily="2" charset="2"/>
              <a:buNone/>
            </a:pPr>
            <a:endParaRPr lang="en-US" altLang="en-US" sz="2800" smtClean="0">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p:cTn id="7" dur="1000" fill="hold"/>
                                        <p:tgtEl>
                                          <p:spTgt spid="139266"/>
                                        </p:tgtEl>
                                        <p:attrNameLst>
                                          <p:attrName>ppt_x</p:attrName>
                                        </p:attrNameLst>
                                      </p:cBhvr>
                                      <p:tavLst>
                                        <p:tav tm="0">
                                          <p:val>
                                            <p:strVal val="#ppt_x-.2"/>
                                          </p:val>
                                        </p:tav>
                                        <p:tav tm="100000">
                                          <p:val>
                                            <p:strVal val="#ppt_x"/>
                                          </p:val>
                                        </p:tav>
                                      </p:tavLst>
                                    </p:anim>
                                    <p:anim calcmode="lin" valueType="num">
                                      <p:cBhvr>
                                        <p:cTn id="8" dur="1000" fill="hold"/>
                                        <p:tgtEl>
                                          <p:spTgt spid="1392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9266"/>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39267">
                                            <p:txEl>
                                              <p:pRg st="0" end="0"/>
                                            </p:txEl>
                                          </p:spTgt>
                                        </p:tgtEl>
                                        <p:attrNameLst>
                                          <p:attrName>style.visibility</p:attrName>
                                        </p:attrNameLst>
                                      </p:cBhvr>
                                      <p:to>
                                        <p:strVal val="visible"/>
                                      </p:to>
                                    </p:set>
                                    <p:animEffect transition="in" filter="fade">
                                      <p:cBhvr>
                                        <p:cTn id="13" dur="500"/>
                                        <p:tgtEl>
                                          <p:spTgt spid="139267">
                                            <p:txEl>
                                              <p:pRg st="0" end="0"/>
                                            </p:txEl>
                                          </p:spTgt>
                                        </p:tgtEl>
                                      </p:cBhvr>
                                    </p:animEffect>
                                    <p:anim calcmode="lin" valueType="num">
                                      <p:cBhvr>
                                        <p:cTn id="14"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39267">
                                            <p:txEl>
                                              <p:pRg st="0" end="0"/>
                                            </p:txEl>
                                          </p:spTgt>
                                        </p:tgtEl>
                                        <p:attrNameLst>
                                          <p:attrName>ppt_y</p:attrName>
                                        </p:attrNameLst>
                                      </p:cBhvr>
                                      <p:tavLst>
                                        <p:tav tm="0">
                                          <p:val>
                                            <p:strVal val="#ppt_y+.05"/>
                                          </p:val>
                                        </p:tav>
                                        <p:tav tm="100000">
                                          <p:val>
                                            <p:strVal val="#ppt_y"/>
                                          </p:val>
                                        </p:tav>
                                      </p:tavLst>
                                    </p:anim>
                                  </p:childTnLst>
                                </p:cTn>
                              </p:par>
                            </p:childTnLst>
                          </p:cTn>
                        </p:par>
                        <p:par>
                          <p:cTn id="16" fill="hold" nodeType="afterGroup">
                            <p:stCondLst>
                              <p:cond delay="1500"/>
                            </p:stCondLst>
                            <p:childTnLst>
                              <p:par>
                                <p:cTn id="17" presetID="44" presetClass="entr" presetSubtype="0" fill="hold" grpId="0" nodeType="afterEffect">
                                  <p:stCondLst>
                                    <p:cond delay="0"/>
                                  </p:stCondLst>
                                  <p:childTnLst>
                                    <p:set>
                                      <p:cBhvr>
                                        <p:cTn id="18" dur="1" fill="hold">
                                          <p:stCondLst>
                                            <p:cond delay="0"/>
                                          </p:stCondLst>
                                        </p:cTn>
                                        <p:tgtEl>
                                          <p:spTgt spid="139267">
                                            <p:txEl>
                                              <p:pRg st="1" end="1"/>
                                            </p:txEl>
                                          </p:spTgt>
                                        </p:tgtEl>
                                        <p:attrNameLst>
                                          <p:attrName>style.visibility</p:attrName>
                                        </p:attrNameLst>
                                      </p:cBhvr>
                                      <p:to>
                                        <p:strVal val="visible"/>
                                      </p:to>
                                    </p:set>
                                    <p:animEffect transition="in" filter="fade">
                                      <p:cBhvr>
                                        <p:cTn id="19" dur="500"/>
                                        <p:tgtEl>
                                          <p:spTgt spid="139267">
                                            <p:txEl>
                                              <p:pRg st="1" end="1"/>
                                            </p:txEl>
                                          </p:spTgt>
                                        </p:tgtEl>
                                      </p:cBhvr>
                                    </p:animEffect>
                                    <p:anim calcmode="lin" valueType="num">
                                      <p:cBhvr>
                                        <p:cTn id="20" dur="500" fill="hold"/>
                                        <p:tgtEl>
                                          <p:spTgt spid="139267">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9267">
                                            <p:txEl>
                                              <p:pRg st="1" end="1"/>
                                            </p:txEl>
                                          </p:spTgt>
                                        </p:tgtEl>
                                        <p:attrNameLst>
                                          <p:attrName>ppt_y</p:attrName>
                                        </p:attrNameLst>
                                      </p:cBhvr>
                                      <p:tavLst>
                                        <p:tav tm="0">
                                          <p:val>
                                            <p:strVal val="#ppt_y+.05"/>
                                          </p:val>
                                        </p:tav>
                                        <p:tav tm="100000">
                                          <p:val>
                                            <p:strVal val="#ppt_y"/>
                                          </p:val>
                                        </p:tav>
                                      </p:tavLst>
                                    </p:anim>
                                  </p:childTnLst>
                                </p:cTn>
                              </p:par>
                            </p:childTnLst>
                          </p:cTn>
                        </p:par>
                        <p:par>
                          <p:cTn id="22" fill="hold" nodeType="afterGroup">
                            <p:stCondLst>
                              <p:cond delay="2000"/>
                            </p:stCondLst>
                            <p:childTnLst>
                              <p:par>
                                <p:cTn id="23" presetID="44" presetClass="entr" presetSubtype="0" fill="hold" grpId="0" nodeType="afterEffect">
                                  <p:stCondLst>
                                    <p:cond delay="0"/>
                                  </p:stCondLst>
                                  <p:childTnLst>
                                    <p:set>
                                      <p:cBhvr>
                                        <p:cTn id="24" dur="1" fill="hold">
                                          <p:stCondLst>
                                            <p:cond delay="0"/>
                                          </p:stCondLst>
                                        </p:cTn>
                                        <p:tgtEl>
                                          <p:spTgt spid="139267">
                                            <p:txEl>
                                              <p:pRg st="2" end="2"/>
                                            </p:txEl>
                                          </p:spTgt>
                                        </p:tgtEl>
                                        <p:attrNameLst>
                                          <p:attrName>style.visibility</p:attrName>
                                        </p:attrNameLst>
                                      </p:cBhvr>
                                      <p:to>
                                        <p:strVal val="visible"/>
                                      </p:to>
                                    </p:set>
                                    <p:animEffect transition="in" filter="fade">
                                      <p:cBhvr>
                                        <p:cTn id="25" dur="500"/>
                                        <p:tgtEl>
                                          <p:spTgt spid="139267">
                                            <p:txEl>
                                              <p:pRg st="2" end="2"/>
                                            </p:txEl>
                                          </p:spTgt>
                                        </p:tgtEl>
                                      </p:cBhvr>
                                    </p:animEffect>
                                    <p:anim calcmode="lin" valueType="num">
                                      <p:cBhvr>
                                        <p:cTn id="26" dur="500" fill="hold"/>
                                        <p:tgtEl>
                                          <p:spTgt spid="139267">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39267">
                                            <p:txEl>
                                              <p:pRg st="2" end="2"/>
                                            </p:txEl>
                                          </p:spTgt>
                                        </p:tgtEl>
                                        <p:attrNameLst>
                                          <p:attrName>ppt_y</p:attrName>
                                        </p:attrNameLst>
                                      </p:cBhvr>
                                      <p:tavLst>
                                        <p:tav tm="0">
                                          <p:val>
                                            <p:strVal val="#ppt_y+.05"/>
                                          </p:val>
                                        </p:tav>
                                        <p:tav tm="100000">
                                          <p:val>
                                            <p:strVal val="#ppt_y"/>
                                          </p:val>
                                        </p:tav>
                                      </p:tavLst>
                                    </p:anim>
                                  </p:childTnLst>
                                </p:cTn>
                              </p:par>
                            </p:childTnLst>
                          </p:cTn>
                        </p:par>
                        <p:par>
                          <p:cTn id="28" fill="hold" nodeType="afterGroup">
                            <p:stCondLst>
                              <p:cond delay="2500"/>
                            </p:stCondLst>
                            <p:childTnLst>
                              <p:par>
                                <p:cTn id="29" presetID="44" presetClass="entr" presetSubtype="0" fill="hold" grpId="0" nodeType="afterEffect">
                                  <p:stCondLst>
                                    <p:cond delay="0"/>
                                  </p:stCondLst>
                                  <p:childTnLst>
                                    <p:set>
                                      <p:cBhvr>
                                        <p:cTn id="30" dur="1" fill="hold">
                                          <p:stCondLst>
                                            <p:cond delay="0"/>
                                          </p:stCondLst>
                                        </p:cTn>
                                        <p:tgtEl>
                                          <p:spTgt spid="139267">
                                            <p:txEl>
                                              <p:pRg st="3" end="3"/>
                                            </p:txEl>
                                          </p:spTgt>
                                        </p:tgtEl>
                                        <p:attrNameLst>
                                          <p:attrName>style.visibility</p:attrName>
                                        </p:attrNameLst>
                                      </p:cBhvr>
                                      <p:to>
                                        <p:strVal val="visible"/>
                                      </p:to>
                                    </p:set>
                                    <p:animEffect transition="in" filter="fade">
                                      <p:cBhvr>
                                        <p:cTn id="31" dur="500"/>
                                        <p:tgtEl>
                                          <p:spTgt spid="139267">
                                            <p:txEl>
                                              <p:pRg st="3" end="3"/>
                                            </p:txEl>
                                          </p:spTgt>
                                        </p:tgtEl>
                                      </p:cBhvr>
                                    </p:animEffect>
                                    <p:anim calcmode="lin" valueType="num">
                                      <p:cBhvr>
                                        <p:cTn id="32" dur="500" fill="hold"/>
                                        <p:tgtEl>
                                          <p:spTgt spid="139267">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39267">
                                            <p:txEl>
                                              <p:pRg st="3" end="3"/>
                                            </p:txEl>
                                          </p:spTgt>
                                        </p:tgtEl>
                                        <p:attrNameLst>
                                          <p:attrName>ppt_y</p:attrName>
                                        </p:attrNameLst>
                                      </p:cBhvr>
                                      <p:tavLst>
                                        <p:tav tm="0">
                                          <p:val>
                                            <p:strVal val="#ppt_y+.05"/>
                                          </p:val>
                                        </p:tav>
                                        <p:tav tm="100000">
                                          <p:val>
                                            <p:strVal val="#ppt_y"/>
                                          </p:val>
                                        </p:tav>
                                      </p:tavLst>
                                    </p:anim>
                                  </p:childTnLst>
                                </p:cTn>
                              </p:par>
                            </p:childTnLst>
                          </p:cTn>
                        </p:par>
                        <p:par>
                          <p:cTn id="34" fill="hold" nodeType="afterGroup">
                            <p:stCondLst>
                              <p:cond delay="3000"/>
                            </p:stCondLst>
                            <p:childTnLst>
                              <p:par>
                                <p:cTn id="35" presetID="44" presetClass="entr" presetSubtype="0" fill="hold" grpId="0" nodeType="afterEffect">
                                  <p:stCondLst>
                                    <p:cond delay="0"/>
                                  </p:stCondLst>
                                  <p:childTnLst>
                                    <p:set>
                                      <p:cBhvr>
                                        <p:cTn id="36" dur="1" fill="hold">
                                          <p:stCondLst>
                                            <p:cond delay="0"/>
                                          </p:stCondLst>
                                        </p:cTn>
                                        <p:tgtEl>
                                          <p:spTgt spid="139267">
                                            <p:txEl>
                                              <p:pRg st="4" end="4"/>
                                            </p:txEl>
                                          </p:spTgt>
                                        </p:tgtEl>
                                        <p:attrNameLst>
                                          <p:attrName>style.visibility</p:attrName>
                                        </p:attrNameLst>
                                      </p:cBhvr>
                                      <p:to>
                                        <p:strVal val="visible"/>
                                      </p:to>
                                    </p:set>
                                    <p:animEffect transition="in" filter="fade">
                                      <p:cBhvr>
                                        <p:cTn id="37" dur="500"/>
                                        <p:tgtEl>
                                          <p:spTgt spid="139267">
                                            <p:txEl>
                                              <p:pRg st="4" end="4"/>
                                            </p:txEl>
                                          </p:spTgt>
                                        </p:tgtEl>
                                      </p:cBhvr>
                                    </p:animEffect>
                                    <p:anim calcmode="lin" valueType="num">
                                      <p:cBhvr>
                                        <p:cTn id="38" dur="500" fill="hold"/>
                                        <p:tgtEl>
                                          <p:spTgt spid="139267">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139267">
                                            <p:txEl>
                                              <p:pRg st="4" end="4"/>
                                            </p:txEl>
                                          </p:spTgt>
                                        </p:tgtEl>
                                        <p:attrNameLst>
                                          <p:attrName>ppt_y</p:attrName>
                                        </p:attrNameLst>
                                      </p:cBhvr>
                                      <p:tavLst>
                                        <p:tav tm="0">
                                          <p:val>
                                            <p:strVal val="#ppt_y+.05"/>
                                          </p:val>
                                        </p:tav>
                                        <p:tav tm="100000">
                                          <p:val>
                                            <p:strVal val="#ppt_y"/>
                                          </p:val>
                                        </p:tav>
                                      </p:tavLst>
                                    </p:anim>
                                  </p:childTnLst>
                                </p:cTn>
                              </p:par>
                            </p:childTnLst>
                          </p:cTn>
                        </p:par>
                        <p:par>
                          <p:cTn id="40" fill="hold" nodeType="afterGroup">
                            <p:stCondLst>
                              <p:cond delay="3500"/>
                            </p:stCondLst>
                            <p:childTnLst>
                              <p:par>
                                <p:cTn id="41" presetID="44" presetClass="entr" presetSubtype="0" fill="hold" grpId="0" nodeType="afterEffect">
                                  <p:stCondLst>
                                    <p:cond delay="0"/>
                                  </p:stCondLst>
                                  <p:childTnLst>
                                    <p:set>
                                      <p:cBhvr>
                                        <p:cTn id="42" dur="1" fill="hold">
                                          <p:stCondLst>
                                            <p:cond delay="0"/>
                                          </p:stCondLst>
                                        </p:cTn>
                                        <p:tgtEl>
                                          <p:spTgt spid="139267">
                                            <p:txEl>
                                              <p:pRg st="5" end="5"/>
                                            </p:txEl>
                                          </p:spTgt>
                                        </p:tgtEl>
                                        <p:attrNameLst>
                                          <p:attrName>style.visibility</p:attrName>
                                        </p:attrNameLst>
                                      </p:cBhvr>
                                      <p:to>
                                        <p:strVal val="visible"/>
                                      </p:to>
                                    </p:set>
                                    <p:animEffect transition="in" filter="fade">
                                      <p:cBhvr>
                                        <p:cTn id="43" dur="500"/>
                                        <p:tgtEl>
                                          <p:spTgt spid="139267">
                                            <p:txEl>
                                              <p:pRg st="5" end="5"/>
                                            </p:txEl>
                                          </p:spTgt>
                                        </p:tgtEl>
                                      </p:cBhvr>
                                    </p:animEffect>
                                    <p:anim calcmode="lin" valueType="num">
                                      <p:cBhvr>
                                        <p:cTn id="44" dur="500" fill="hold"/>
                                        <p:tgtEl>
                                          <p:spTgt spid="139267">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139267">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sz="4000" smtClean="0"/>
              <a:t>DAG Construction</a:t>
            </a:r>
            <a:br>
              <a:rPr lang="en-US" sz="4000" smtClean="0"/>
            </a:br>
            <a:r>
              <a:rPr lang="en-US" sz="4000" smtClean="0"/>
              <a:t>i = i + 10</a:t>
            </a:r>
          </a:p>
        </p:txBody>
      </p:sp>
      <p:graphicFrame>
        <p:nvGraphicFramePr>
          <p:cNvPr id="156739" name="Group 67"/>
          <p:cNvGraphicFramePr>
            <a:graphicFrameLocks noGrp="1"/>
          </p:cNvGraphicFramePr>
          <p:nvPr>
            <p:ph idx="1"/>
          </p:nvPr>
        </p:nvGraphicFramePr>
        <p:xfrm>
          <a:off x="3851275" y="1844675"/>
          <a:ext cx="5113338" cy="3662363"/>
        </p:xfrm>
        <a:graphic>
          <a:graphicData uri="http://schemas.openxmlformats.org/drawingml/2006/table">
            <a:tbl>
              <a:tblPr/>
              <a:tblGrid>
                <a:gridCol w="1296988">
                  <a:extLst>
                    <a:ext uri="{9D8B030D-6E8A-4147-A177-3AD203B41FA5}">
                      <a16:colId xmlns:a16="http://schemas.microsoft.com/office/drawing/2014/main" xmlns="" val="20000"/>
                    </a:ext>
                  </a:extLst>
                </a:gridCol>
                <a:gridCol w="2016125">
                  <a:extLst>
                    <a:ext uri="{9D8B030D-6E8A-4147-A177-3AD203B41FA5}">
                      <a16:colId xmlns:a16="http://schemas.microsoft.com/office/drawing/2014/main" xmlns="" val="20001"/>
                    </a:ext>
                  </a:extLst>
                </a:gridCol>
                <a:gridCol w="760412">
                  <a:extLst>
                    <a:ext uri="{9D8B030D-6E8A-4147-A177-3AD203B41FA5}">
                      <a16:colId xmlns:a16="http://schemas.microsoft.com/office/drawing/2014/main" xmlns="" val="20002"/>
                    </a:ext>
                  </a:extLst>
                </a:gridCol>
                <a:gridCol w="1039813">
                  <a:extLst>
                    <a:ext uri="{9D8B030D-6E8A-4147-A177-3AD203B41FA5}">
                      <a16:colId xmlns:a16="http://schemas.microsoft.com/office/drawing/2014/main" xmlns="" val="20003"/>
                    </a:ext>
                  </a:extLst>
                </a:gridCol>
              </a:tblGrid>
              <a:tr h="9448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id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To entry for I</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9063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num</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10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1"/>
                  </a:ext>
                </a:extLst>
              </a:tr>
              <a:tr h="90477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9063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3</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pSp>
        <p:nvGrpSpPr>
          <p:cNvPr id="17436" name="Group 13"/>
          <p:cNvGrpSpPr>
            <a:grpSpLocks/>
          </p:cNvGrpSpPr>
          <p:nvPr/>
        </p:nvGrpSpPr>
        <p:grpSpPr bwMode="auto">
          <a:xfrm>
            <a:off x="755650" y="1857375"/>
            <a:ext cx="2616200" cy="2744788"/>
            <a:chOff x="755650" y="1857364"/>
            <a:chExt cx="2616200" cy="2744799"/>
          </a:xfrm>
        </p:grpSpPr>
        <p:sp>
          <p:nvSpPr>
            <p:cNvPr id="17437" name="Text Box 61"/>
            <p:cNvSpPr txBox="1">
              <a:spLocks noChangeArrowheads="1"/>
            </p:cNvSpPr>
            <p:nvPr/>
          </p:nvSpPr>
          <p:spPr bwMode="auto">
            <a:xfrm>
              <a:off x="2124075" y="3213100"/>
              <a:ext cx="358775" cy="366713"/>
            </a:xfrm>
            <a:prstGeom prst="rect">
              <a:avLst/>
            </a:prstGeom>
            <a:noFill/>
            <a:ln w="9525">
              <a:noFill/>
              <a:miter lim="800000"/>
              <a:headEnd/>
              <a:tailEnd/>
            </a:ln>
          </p:spPr>
          <p:txBody>
            <a:bodyPr>
              <a:spAutoFit/>
            </a:bodyPr>
            <a:lstStyle/>
            <a:p>
              <a:r>
                <a:rPr lang="en-US" altLang="en-US"/>
                <a:t>+</a:t>
              </a:r>
            </a:p>
          </p:txBody>
        </p:sp>
        <p:sp>
          <p:nvSpPr>
            <p:cNvPr id="17438" name="Text Box 59"/>
            <p:cNvSpPr txBox="1">
              <a:spLocks noChangeArrowheads="1"/>
            </p:cNvSpPr>
            <p:nvPr/>
          </p:nvSpPr>
          <p:spPr bwMode="auto">
            <a:xfrm>
              <a:off x="1258888" y="1857364"/>
              <a:ext cx="371475" cy="385205"/>
            </a:xfrm>
            <a:prstGeom prst="rect">
              <a:avLst/>
            </a:prstGeom>
            <a:noFill/>
            <a:ln w="9525">
              <a:noFill/>
              <a:miter lim="800000"/>
              <a:headEnd/>
              <a:tailEnd/>
            </a:ln>
          </p:spPr>
          <p:txBody>
            <a:bodyPr wrap="none">
              <a:spAutoFit/>
            </a:bodyPr>
            <a:lstStyle/>
            <a:p>
              <a:r>
                <a:rPr lang="en-US" altLang="en-US"/>
                <a:t>=</a:t>
              </a:r>
            </a:p>
          </p:txBody>
        </p:sp>
        <p:sp>
          <p:nvSpPr>
            <p:cNvPr id="17439" name="Text Box 60"/>
            <p:cNvSpPr txBox="1">
              <a:spLocks noChangeArrowheads="1"/>
            </p:cNvSpPr>
            <p:nvPr/>
          </p:nvSpPr>
          <p:spPr bwMode="auto">
            <a:xfrm>
              <a:off x="755650" y="4050201"/>
              <a:ext cx="247650" cy="385206"/>
            </a:xfrm>
            <a:prstGeom prst="rect">
              <a:avLst/>
            </a:prstGeom>
            <a:noFill/>
            <a:ln w="9525">
              <a:noFill/>
              <a:miter lim="800000"/>
              <a:headEnd/>
              <a:tailEnd/>
            </a:ln>
          </p:spPr>
          <p:txBody>
            <a:bodyPr wrap="none">
              <a:spAutoFit/>
            </a:bodyPr>
            <a:lstStyle/>
            <a:p>
              <a:r>
                <a:rPr lang="en-US" altLang="en-US"/>
                <a:t>i</a:t>
              </a:r>
            </a:p>
          </p:txBody>
        </p:sp>
        <p:sp>
          <p:nvSpPr>
            <p:cNvPr id="17440" name="Text Box 62"/>
            <p:cNvSpPr txBox="1">
              <a:spLocks noChangeArrowheads="1"/>
            </p:cNvSpPr>
            <p:nvPr/>
          </p:nvSpPr>
          <p:spPr bwMode="auto">
            <a:xfrm>
              <a:off x="2895600" y="4216957"/>
              <a:ext cx="476250" cy="385206"/>
            </a:xfrm>
            <a:prstGeom prst="rect">
              <a:avLst/>
            </a:prstGeom>
            <a:noFill/>
            <a:ln w="9525">
              <a:noFill/>
              <a:miter lim="800000"/>
              <a:headEnd/>
              <a:tailEnd/>
            </a:ln>
          </p:spPr>
          <p:txBody>
            <a:bodyPr wrap="none">
              <a:spAutoFit/>
            </a:bodyPr>
            <a:lstStyle/>
            <a:p>
              <a:r>
                <a:rPr lang="en-US" altLang="en-US"/>
                <a:t>10</a:t>
              </a:r>
            </a:p>
          </p:txBody>
        </p:sp>
        <p:sp>
          <p:nvSpPr>
            <p:cNvPr id="17441" name="Line 63"/>
            <p:cNvSpPr>
              <a:spLocks noChangeShapeType="1"/>
            </p:cNvSpPr>
            <p:nvPr/>
          </p:nvSpPr>
          <p:spPr bwMode="auto">
            <a:xfrm flipH="1">
              <a:off x="827088" y="2537727"/>
              <a:ext cx="504825" cy="1210646"/>
            </a:xfrm>
            <a:prstGeom prst="line">
              <a:avLst/>
            </a:prstGeom>
            <a:noFill/>
            <a:ln w="9525">
              <a:solidFill>
                <a:schemeClr val="tx1"/>
              </a:solidFill>
              <a:round/>
              <a:headEnd/>
              <a:tailEnd/>
            </a:ln>
          </p:spPr>
          <p:txBody>
            <a:bodyPr/>
            <a:lstStyle/>
            <a:p>
              <a:endParaRPr lang="en-IN"/>
            </a:p>
          </p:txBody>
        </p:sp>
        <p:sp>
          <p:nvSpPr>
            <p:cNvPr id="17442" name="Line 64"/>
            <p:cNvSpPr>
              <a:spLocks noChangeShapeType="1"/>
            </p:cNvSpPr>
            <p:nvPr/>
          </p:nvSpPr>
          <p:spPr bwMode="auto">
            <a:xfrm>
              <a:off x="1619250" y="2537727"/>
              <a:ext cx="649288" cy="605323"/>
            </a:xfrm>
            <a:prstGeom prst="line">
              <a:avLst/>
            </a:prstGeom>
            <a:noFill/>
            <a:ln w="9525">
              <a:solidFill>
                <a:schemeClr val="tx1"/>
              </a:solidFill>
              <a:round/>
              <a:headEnd/>
              <a:tailEnd/>
            </a:ln>
          </p:spPr>
          <p:txBody>
            <a:bodyPr/>
            <a:lstStyle/>
            <a:p>
              <a:endParaRPr lang="en-IN"/>
            </a:p>
          </p:txBody>
        </p:sp>
        <p:sp>
          <p:nvSpPr>
            <p:cNvPr id="17443" name="Line 65"/>
            <p:cNvSpPr>
              <a:spLocks noChangeShapeType="1"/>
            </p:cNvSpPr>
            <p:nvPr/>
          </p:nvSpPr>
          <p:spPr bwMode="auto">
            <a:xfrm flipH="1">
              <a:off x="1331913" y="3521586"/>
              <a:ext cx="792162" cy="605323"/>
            </a:xfrm>
            <a:prstGeom prst="line">
              <a:avLst/>
            </a:prstGeom>
            <a:noFill/>
            <a:ln w="9525">
              <a:solidFill>
                <a:schemeClr val="tx1"/>
              </a:solidFill>
              <a:round/>
              <a:headEnd/>
              <a:tailEnd/>
            </a:ln>
          </p:spPr>
          <p:txBody>
            <a:bodyPr/>
            <a:lstStyle/>
            <a:p>
              <a:endParaRPr lang="en-IN"/>
            </a:p>
          </p:txBody>
        </p:sp>
        <p:sp>
          <p:nvSpPr>
            <p:cNvPr id="17444" name="Line 66"/>
            <p:cNvSpPr>
              <a:spLocks noChangeShapeType="1"/>
            </p:cNvSpPr>
            <p:nvPr/>
          </p:nvSpPr>
          <p:spPr bwMode="auto">
            <a:xfrm>
              <a:off x="2555875" y="3521586"/>
              <a:ext cx="503238" cy="605323"/>
            </a:xfrm>
            <a:prstGeom prst="line">
              <a:avLst/>
            </a:prstGeom>
            <a:noFill/>
            <a:ln w="9525">
              <a:solidFill>
                <a:schemeClr val="tx1"/>
              </a:solidFill>
              <a:round/>
              <a:headEnd/>
              <a:tailEnd/>
            </a:ln>
          </p:spPr>
          <p:txBody>
            <a:bodyPr/>
            <a:lstStyle/>
            <a:p>
              <a:endParaRPr lang="en-IN"/>
            </a:p>
          </p:txBody>
        </p:sp>
      </p:gr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93750"/>
          </a:xfrm>
        </p:spPr>
        <p:txBody>
          <a:bodyPr/>
          <a:lstStyle/>
          <a:p>
            <a:pPr eaLnBrk="1" hangingPunct="1">
              <a:defRPr/>
            </a:pPr>
            <a:r>
              <a:rPr lang="en-US" sz="3600" dirty="0" smtClean="0"/>
              <a:t>Construct the DAG for the expression</a:t>
            </a:r>
          </a:p>
        </p:txBody>
      </p:sp>
      <p:sp>
        <p:nvSpPr>
          <p:cNvPr id="3" name="Content Placeholder 2"/>
          <p:cNvSpPr>
            <a:spLocks noGrp="1"/>
          </p:cNvSpPr>
          <p:nvPr>
            <p:ph idx="1"/>
          </p:nvPr>
        </p:nvSpPr>
        <p:spPr>
          <a:xfrm>
            <a:off x="457200" y="1571625"/>
            <a:ext cx="8229600" cy="4530725"/>
          </a:xfrm>
        </p:spPr>
        <p:txBody>
          <a:bodyPr/>
          <a:lstStyle/>
          <a:p>
            <a:pPr eaLnBrk="1" hangingPunct="1">
              <a:defRPr/>
            </a:pPr>
            <a:r>
              <a:rPr lang="en-US" dirty="0" err="1" smtClean="0"/>
              <a:t>a+b</a:t>
            </a:r>
            <a:r>
              <a:rPr lang="en-US" dirty="0" smtClean="0"/>
              <a:t>+(</a:t>
            </a:r>
            <a:r>
              <a:rPr lang="en-US" dirty="0" err="1" smtClean="0"/>
              <a:t>a+b</a:t>
            </a:r>
            <a:r>
              <a:rPr lang="en-US" dirty="0" smtClean="0"/>
              <a:t>)</a:t>
            </a:r>
          </a:p>
          <a:p>
            <a:pPr eaLnBrk="1" hangingPunct="1">
              <a:defRPr/>
            </a:pPr>
            <a:r>
              <a:rPr lang="en-US" dirty="0" err="1" smtClean="0"/>
              <a:t>a+b+a+b</a:t>
            </a:r>
            <a:endParaRPr lang="en-US" dirty="0" smtClean="0"/>
          </a:p>
          <a:p>
            <a:pPr eaLnBrk="1" hangingPunct="1">
              <a:defRPr/>
            </a:pPr>
            <a:r>
              <a:rPr lang="en-US" dirty="0" smtClean="0"/>
              <a:t>((</a:t>
            </a:r>
            <a:r>
              <a:rPr lang="en-US" dirty="0" err="1" smtClean="0"/>
              <a:t>x+y</a:t>
            </a:r>
            <a:r>
              <a:rPr lang="en-US" dirty="0" smtClean="0"/>
              <a:t>)-((</a:t>
            </a:r>
            <a:r>
              <a:rPr lang="en-US" dirty="0" err="1" smtClean="0"/>
              <a:t>x+y</a:t>
            </a:r>
            <a:r>
              <a:rPr lang="en-US" dirty="0" smtClean="0"/>
              <a:t>)*(x-y))) + ((</a:t>
            </a:r>
            <a:r>
              <a:rPr lang="en-US" dirty="0" err="1" smtClean="0"/>
              <a:t>x+y</a:t>
            </a:r>
            <a:r>
              <a:rPr lang="en-US" dirty="0" smtClean="0"/>
              <a:t>)*(x-y))</a:t>
            </a:r>
          </a:p>
          <a:p>
            <a:pPr eaLnBrk="1" hangingPunct="1">
              <a:defRPr/>
            </a:pPr>
            <a:r>
              <a:rPr lang="en-US" dirty="0" err="1" smtClean="0"/>
              <a:t>a+a</a:t>
            </a:r>
            <a:r>
              <a:rPr lang="en-US" dirty="0" smtClean="0"/>
              <a:t>+((</a:t>
            </a:r>
            <a:r>
              <a:rPr lang="en-US" dirty="0" err="1" smtClean="0"/>
              <a:t>a+a+a</a:t>
            </a:r>
            <a:r>
              <a:rPr lang="en-US" dirty="0" smtClean="0"/>
              <a:t>+(</a:t>
            </a:r>
            <a:r>
              <a:rPr lang="en-US" dirty="0" err="1" smtClean="0"/>
              <a:t>a+a+a+a</a:t>
            </a:r>
            <a:r>
              <a:rPr lang="en-US" dirty="0" smtClean="0"/>
              <a:t>))</a:t>
            </a:r>
          </a:p>
          <a:p>
            <a:pPr eaLnBrk="1" hangingPunct="1">
              <a:defRPr/>
            </a:pPr>
            <a:endParaRPr lang="en-US" dirty="0" smtClean="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altLang="en-US" b="1" u="sng" smtClean="0">
                <a:effectLst/>
              </a:rPr>
              <a:t>Three-address code</a:t>
            </a:r>
          </a:p>
        </p:txBody>
      </p:sp>
      <p:sp>
        <p:nvSpPr>
          <p:cNvPr id="141315" name="Rectangle 3"/>
          <p:cNvSpPr>
            <a:spLocks noGrp="1" noChangeArrowheads="1"/>
          </p:cNvSpPr>
          <p:nvPr>
            <p:ph type="body" idx="1"/>
          </p:nvPr>
        </p:nvSpPr>
        <p:spPr/>
        <p:txBody>
          <a:bodyPr/>
          <a:lstStyle/>
          <a:p>
            <a:pPr eaLnBrk="1" hangingPunct="1">
              <a:lnSpc>
                <a:spcPct val="90000"/>
              </a:lnSpc>
              <a:buFont typeface="Wingdings" pitchFamily="2" charset="2"/>
              <a:buChar char="v"/>
            </a:pPr>
            <a:r>
              <a:rPr lang="en-US" altLang="en-US" sz="2800" smtClean="0">
                <a:effectLst/>
              </a:rPr>
              <a:t>Three address code is built from two concepts: addresses and instructions</a:t>
            </a:r>
          </a:p>
          <a:p>
            <a:pPr eaLnBrk="1" hangingPunct="1">
              <a:lnSpc>
                <a:spcPct val="90000"/>
              </a:lnSpc>
              <a:buFont typeface="Wingdings" pitchFamily="2" charset="2"/>
              <a:buChar char="v"/>
            </a:pPr>
            <a:r>
              <a:rPr lang="en-US" altLang="en-US" sz="2800" smtClean="0">
                <a:effectLst/>
              </a:rPr>
              <a:t>In three-address code, there is at most one operator on the right side of an instuction</a:t>
            </a:r>
          </a:p>
          <a:p>
            <a:pPr eaLnBrk="1" hangingPunct="1">
              <a:lnSpc>
                <a:spcPct val="90000"/>
              </a:lnSpc>
              <a:buFont typeface="Wingdings" pitchFamily="2" charset="2"/>
              <a:buChar char="v"/>
            </a:pPr>
            <a:r>
              <a:rPr lang="en-US" altLang="en-US" sz="2800" smtClean="0">
                <a:effectLst/>
              </a:rPr>
              <a:t>If more than one operator is to be used then they are simplified</a:t>
            </a:r>
          </a:p>
          <a:p>
            <a:pPr eaLnBrk="1" hangingPunct="1">
              <a:lnSpc>
                <a:spcPct val="90000"/>
              </a:lnSpc>
              <a:buFont typeface="Wingdings" pitchFamily="2" charset="2"/>
              <a:buNone/>
            </a:pPr>
            <a:r>
              <a:rPr lang="en-US" altLang="en-US" sz="2800" smtClean="0">
                <a:effectLst/>
              </a:rPr>
              <a:t>Eg.</a:t>
            </a:r>
          </a:p>
          <a:p>
            <a:pPr algn="ctr" eaLnBrk="1" hangingPunct="1">
              <a:lnSpc>
                <a:spcPct val="90000"/>
              </a:lnSpc>
              <a:buFont typeface="Wingdings" pitchFamily="2" charset="2"/>
              <a:buNone/>
            </a:pPr>
            <a:r>
              <a:rPr lang="en-US" altLang="en-US" sz="2800" smtClean="0">
                <a:effectLst/>
              </a:rPr>
              <a:t>X+y*z can be written as </a:t>
            </a:r>
          </a:p>
          <a:p>
            <a:pPr algn="ctr" eaLnBrk="1" hangingPunct="1">
              <a:lnSpc>
                <a:spcPct val="90000"/>
              </a:lnSpc>
              <a:buFont typeface="Wingdings" pitchFamily="2" charset="2"/>
              <a:buNone/>
            </a:pPr>
            <a:r>
              <a:rPr lang="en-US" altLang="en-US" sz="2800" smtClean="0">
                <a:effectLst/>
              </a:rPr>
              <a:t>T1=y*z</a:t>
            </a:r>
          </a:p>
          <a:p>
            <a:pPr algn="ctr" eaLnBrk="1" hangingPunct="1">
              <a:lnSpc>
                <a:spcPct val="90000"/>
              </a:lnSpc>
              <a:buFont typeface="Wingdings" pitchFamily="2" charset="2"/>
              <a:buNone/>
            </a:pPr>
            <a:r>
              <a:rPr lang="en-US" altLang="en-US" sz="2800" smtClean="0">
                <a:effectLst/>
              </a:rPr>
              <a:t>T2=x+T1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p:cTn id="7" dur="1000" fill="hold"/>
                                        <p:tgtEl>
                                          <p:spTgt spid="141314"/>
                                        </p:tgtEl>
                                        <p:attrNameLst>
                                          <p:attrName>ppt_x</p:attrName>
                                        </p:attrNameLst>
                                      </p:cBhvr>
                                      <p:tavLst>
                                        <p:tav tm="0">
                                          <p:val>
                                            <p:strVal val="#ppt_x-.2"/>
                                          </p:val>
                                        </p:tav>
                                        <p:tav tm="100000">
                                          <p:val>
                                            <p:strVal val="#ppt_x"/>
                                          </p:val>
                                        </p:tav>
                                      </p:tavLst>
                                    </p:anim>
                                    <p:anim calcmode="lin" valueType="num">
                                      <p:cBhvr>
                                        <p:cTn id="8" dur="1000" fill="hold"/>
                                        <p:tgtEl>
                                          <p:spTgt spid="1413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1314"/>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41315">
                                            <p:txEl>
                                              <p:pRg st="0" end="0"/>
                                            </p:txEl>
                                          </p:spTgt>
                                        </p:tgtEl>
                                        <p:attrNameLst>
                                          <p:attrName>style.visibility</p:attrName>
                                        </p:attrNameLst>
                                      </p:cBhvr>
                                      <p:to>
                                        <p:strVal val="visible"/>
                                      </p:to>
                                    </p:set>
                                    <p:animEffect transition="in" filter="fade">
                                      <p:cBhvr>
                                        <p:cTn id="13" dur="500"/>
                                        <p:tgtEl>
                                          <p:spTgt spid="141315">
                                            <p:txEl>
                                              <p:pRg st="0" end="0"/>
                                            </p:txEl>
                                          </p:spTgt>
                                        </p:tgtEl>
                                      </p:cBhvr>
                                    </p:animEffect>
                                    <p:anim calcmode="lin" valueType="num">
                                      <p:cBhvr>
                                        <p:cTn id="14" dur="500" fill="hold"/>
                                        <p:tgtEl>
                                          <p:spTgt spid="14131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41315">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4" presetClass="entr" presetSubtype="0" fill="hold" grpId="0" nodeType="clickEffect">
                                  <p:stCondLst>
                                    <p:cond delay="0"/>
                                  </p:stCondLst>
                                  <p:childTnLst>
                                    <p:set>
                                      <p:cBhvr>
                                        <p:cTn id="19" dur="1" fill="hold">
                                          <p:stCondLst>
                                            <p:cond delay="0"/>
                                          </p:stCondLst>
                                        </p:cTn>
                                        <p:tgtEl>
                                          <p:spTgt spid="141315">
                                            <p:txEl>
                                              <p:pRg st="1" end="1"/>
                                            </p:txEl>
                                          </p:spTgt>
                                        </p:tgtEl>
                                        <p:attrNameLst>
                                          <p:attrName>style.visibility</p:attrName>
                                        </p:attrNameLst>
                                      </p:cBhvr>
                                      <p:to>
                                        <p:strVal val="visible"/>
                                      </p:to>
                                    </p:set>
                                    <p:animEffect transition="in" filter="fade">
                                      <p:cBhvr>
                                        <p:cTn id="20" dur="500"/>
                                        <p:tgtEl>
                                          <p:spTgt spid="141315">
                                            <p:txEl>
                                              <p:pRg st="1" end="1"/>
                                            </p:txEl>
                                          </p:spTgt>
                                        </p:tgtEl>
                                      </p:cBhvr>
                                    </p:animEffect>
                                    <p:anim calcmode="lin" valueType="num">
                                      <p:cBhvr>
                                        <p:cTn id="21" dur="500" fill="hold"/>
                                        <p:tgtEl>
                                          <p:spTgt spid="141315">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41315">
                                            <p:txEl>
                                              <p:pRg st="1" end="1"/>
                                            </p:txEl>
                                          </p:spTgt>
                                        </p:tgtEl>
                                        <p:attrNameLst>
                                          <p:attrName>ppt_y</p:attrName>
                                        </p:attrNameLst>
                                      </p:cBhvr>
                                      <p:tavLst>
                                        <p:tav tm="0">
                                          <p:val>
                                            <p:strVal val="#ppt_y+.05"/>
                                          </p:val>
                                        </p:tav>
                                        <p:tav tm="100000">
                                          <p:val>
                                            <p:strVal val="#ppt_y"/>
                                          </p:val>
                                        </p:tav>
                                      </p:tavLst>
                                    </p:anim>
                                  </p:childTnLst>
                                </p:cTn>
                              </p:par>
                            </p:childTnLst>
                          </p:cTn>
                        </p:par>
                        <p:par>
                          <p:cTn id="23" fill="hold" nodeType="afterGroup">
                            <p:stCondLst>
                              <p:cond delay="500"/>
                            </p:stCondLst>
                            <p:childTnLst>
                              <p:par>
                                <p:cTn id="24" presetID="44" presetClass="entr" presetSubtype="0" fill="hold" grpId="0" nodeType="afterEffect">
                                  <p:stCondLst>
                                    <p:cond delay="0"/>
                                  </p:stCondLst>
                                  <p:childTnLst>
                                    <p:set>
                                      <p:cBhvr>
                                        <p:cTn id="25" dur="1" fill="hold">
                                          <p:stCondLst>
                                            <p:cond delay="0"/>
                                          </p:stCondLst>
                                        </p:cTn>
                                        <p:tgtEl>
                                          <p:spTgt spid="141315">
                                            <p:txEl>
                                              <p:pRg st="2" end="2"/>
                                            </p:txEl>
                                          </p:spTgt>
                                        </p:tgtEl>
                                        <p:attrNameLst>
                                          <p:attrName>style.visibility</p:attrName>
                                        </p:attrNameLst>
                                      </p:cBhvr>
                                      <p:to>
                                        <p:strVal val="visible"/>
                                      </p:to>
                                    </p:set>
                                    <p:animEffect transition="in" filter="fade">
                                      <p:cBhvr>
                                        <p:cTn id="26" dur="500"/>
                                        <p:tgtEl>
                                          <p:spTgt spid="141315">
                                            <p:txEl>
                                              <p:pRg st="2" end="2"/>
                                            </p:txEl>
                                          </p:spTgt>
                                        </p:tgtEl>
                                      </p:cBhvr>
                                    </p:animEffect>
                                    <p:anim calcmode="lin" valueType="num">
                                      <p:cBhvr>
                                        <p:cTn id="27" dur="500" fill="hold"/>
                                        <p:tgtEl>
                                          <p:spTgt spid="141315">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141315">
                                            <p:txEl>
                                              <p:pRg st="2" end="2"/>
                                            </p:txEl>
                                          </p:spTgt>
                                        </p:tgtEl>
                                        <p:attrNameLst>
                                          <p:attrName>ppt_y</p:attrName>
                                        </p:attrNameLst>
                                      </p:cBhvr>
                                      <p:tavLst>
                                        <p:tav tm="0">
                                          <p:val>
                                            <p:strVal val="#ppt_y+.05"/>
                                          </p:val>
                                        </p:tav>
                                        <p:tav tm="100000">
                                          <p:val>
                                            <p:strVal val="#ppt_y"/>
                                          </p:val>
                                        </p:tav>
                                      </p:tavLst>
                                    </p:anim>
                                  </p:childTnLst>
                                </p:cTn>
                              </p:par>
                            </p:childTnLst>
                          </p:cTn>
                        </p:par>
                        <p:par>
                          <p:cTn id="29" fill="hold" nodeType="afterGroup">
                            <p:stCondLst>
                              <p:cond delay="1000"/>
                            </p:stCondLst>
                            <p:childTnLst>
                              <p:par>
                                <p:cTn id="30" presetID="44" presetClass="entr" presetSubtype="0" fill="hold" grpId="0" nodeType="afterEffect">
                                  <p:stCondLst>
                                    <p:cond delay="0"/>
                                  </p:stCondLst>
                                  <p:childTnLst>
                                    <p:set>
                                      <p:cBhvr>
                                        <p:cTn id="31" dur="1" fill="hold">
                                          <p:stCondLst>
                                            <p:cond delay="0"/>
                                          </p:stCondLst>
                                        </p:cTn>
                                        <p:tgtEl>
                                          <p:spTgt spid="141315">
                                            <p:txEl>
                                              <p:pRg st="3" end="3"/>
                                            </p:txEl>
                                          </p:spTgt>
                                        </p:tgtEl>
                                        <p:attrNameLst>
                                          <p:attrName>style.visibility</p:attrName>
                                        </p:attrNameLst>
                                      </p:cBhvr>
                                      <p:to>
                                        <p:strVal val="visible"/>
                                      </p:to>
                                    </p:set>
                                    <p:animEffect transition="in" filter="fade">
                                      <p:cBhvr>
                                        <p:cTn id="32" dur="500"/>
                                        <p:tgtEl>
                                          <p:spTgt spid="141315">
                                            <p:txEl>
                                              <p:pRg st="3" end="3"/>
                                            </p:txEl>
                                          </p:spTgt>
                                        </p:tgtEl>
                                      </p:cBhvr>
                                    </p:animEffect>
                                    <p:anim calcmode="lin" valueType="num">
                                      <p:cBhvr>
                                        <p:cTn id="33" dur="5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141315">
                                            <p:txEl>
                                              <p:pRg st="3" end="3"/>
                                            </p:txEl>
                                          </p:spTgt>
                                        </p:tgtEl>
                                        <p:attrNameLst>
                                          <p:attrName>ppt_y</p:attrName>
                                        </p:attrNameLst>
                                      </p:cBhvr>
                                      <p:tavLst>
                                        <p:tav tm="0">
                                          <p:val>
                                            <p:strVal val="#ppt_y+.05"/>
                                          </p:val>
                                        </p:tav>
                                        <p:tav tm="100000">
                                          <p:val>
                                            <p:strVal val="#ppt_y"/>
                                          </p:val>
                                        </p:tav>
                                      </p:tavLst>
                                    </p:anim>
                                  </p:childTnLst>
                                </p:cTn>
                              </p:par>
                            </p:childTnLst>
                          </p:cTn>
                        </p:par>
                        <p:par>
                          <p:cTn id="35" fill="hold" nodeType="afterGroup">
                            <p:stCondLst>
                              <p:cond delay="1500"/>
                            </p:stCondLst>
                            <p:childTnLst>
                              <p:par>
                                <p:cTn id="36" presetID="44" presetClass="entr" presetSubtype="0" fill="hold" grpId="0" nodeType="afterEffect">
                                  <p:stCondLst>
                                    <p:cond delay="0"/>
                                  </p:stCondLst>
                                  <p:childTnLst>
                                    <p:set>
                                      <p:cBhvr>
                                        <p:cTn id="37" dur="1" fill="hold">
                                          <p:stCondLst>
                                            <p:cond delay="0"/>
                                          </p:stCondLst>
                                        </p:cTn>
                                        <p:tgtEl>
                                          <p:spTgt spid="141315">
                                            <p:txEl>
                                              <p:pRg st="4" end="4"/>
                                            </p:txEl>
                                          </p:spTgt>
                                        </p:tgtEl>
                                        <p:attrNameLst>
                                          <p:attrName>style.visibility</p:attrName>
                                        </p:attrNameLst>
                                      </p:cBhvr>
                                      <p:to>
                                        <p:strVal val="visible"/>
                                      </p:to>
                                    </p:set>
                                    <p:animEffect transition="in" filter="fade">
                                      <p:cBhvr>
                                        <p:cTn id="38" dur="500"/>
                                        <p:tgtEl>
                                          <p:spTgt spid="141315">
                                            <p:txEl>
                                              <p:pRg st="4" end="4"/>
                                            </p:txEl>
                                          </p:spTgt>
                                        </p:tgtEl>
                                      </p:cBhvr>
                                    </p:animEffect>
                                    <p:anim calcmode="lin" valueType="num">
                                      <p:cBhvr>
                                        <p:cTn id="39" dur="500" fill="hold"/>
                                        <p:tgtEl>
                                          <p:spTgt spid="141315">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141315">
                                            <p:txEl>
                                              <p:pRg st="4" end="4"/>
                                            </p:txEl>
                                          </p:spTgt>
                                        </p:tgtEl>
                                        <p:attrNameLst>
                                          <p:attrName>ppt_y</p:attrName>
                                        </p:attrNameLst>
                                      </p:cBhvr>
                                      <p:tavLst>
                                        <p:tav tm="0">
                                          <p:val>
                                            <p:strVal val="#ppt_y+.05"/>
                                          </p:val>
                                        </p:tav>
                                        <p:tav tm="100000">
                                          <p:val>
                                            <p:strVal val="#ppt_y"/>
                                          </p:val>
                                        </p:tav>
                                      </p:tavLst>
                                    </p:anim>
                                  </p:childTnLst>
                                </p:cTn>
                              </p:par>
                            </p:childTnLst>
                          </p:cTn>
                        </p:par>
                        <p:par>
                          <p:cTn id="41" fill="hold" nodeType="afterGroup">
                            <p:stCondLst>
                              <p:cond delay="2000"/>
                            </p:stCondLst>
                            <p:childTnLst>
                              <p:par>
                                <p:cTn id="42" presetID="44" presetClass="entr" presetSubtype="0" fill="hold" grpId="0" nodeType="afterEffect">
                                  <p:stCondLst>
                                    <p:cond delay="0"/>
                                  </p:stCondLst>
                                  <p:childTnLst>
                                    <p:set>
                                      <p:cBhvr>
                                        <p:cTn id="43" dur="1" fill="hold">
                                          <p:stCondLst>
                                            <p:cond delay="0"/>
                                          </p:stCondLst>
                                        </p:cTn>
                                        <p:tgtEl>
                                          <p:spTgt spid="141315">
                                            <p:txEl>
                                              <p:pRg st="5" end="5"/>
                                            </p:txEl>
                                          </p:spTgt>
                                        </p:tgtEl>
                                        <p:attrNameLst>
                                          <p:attrName>style.visibility</p:attrName>
                                        </p:attrNameLst>
                                      </p:cBhvr>
                                      <p:to>
                                        <p:strVal val="visible"/>
                                      </p:to>
                                    </p:set>
                                    <p:animEffect transition="in" filter="fade">
                                      <p:cBhvr>
                                        <p:cTn id="44" dur="500"/>
                                        <p:tgtEl>
                                          <p:spTgt spid="141315">
                                            <p:txEl>
                                              <p:pRg st="5" end="5"/>
                                            </p:txEl>
                                          </p:spTgt>
                                        </p:tgtEl>
                                      </p:cBhvr>
                                    </p:animEffect>
                                    <p:anim calcmode="lin" valueType="num">
                                      <p:cBhvr>
                                        <p:cTn id="45" dur="500" fill="hold"/>
                                        <p:tgtEl>
                                          <p:spTgt spid="141315">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141315">
                                            <p:txEl>
                                              <p:pRg st="5" end="5"/>
                                            </p:txEl>
                                          </p:spTgt>
                                        </p:tgtEl>
                                        <p:attrNameLst>
                                          <p:attrName>ppt_y</p:attrName>
                                        </p:attrNameLst>
                                      </p:cBhvr>
                                      <p:tavLst>
                                        <p:tav tm="0">
                                          <p:val>
                                            <p:strVal val="#ppt_y+.05"/>
                                          </p:val>
                                        </p:tav>
                                        <p:tav tm="100000">
                                          <p:val>
                                            <p:strVal val="#ppt_y"/>
                                          </p:val>
                                        </p:tav>
                                      </p:tavLst>
                                    </p:anim>
                                  </p:childTnLst>
                                </p:cTn>
                              </p:par>
                            </p:childTnLst>
                          </p:cTn>
                        </p:par>
                        <p:par>
                          <p:cTn id="47" fill="hold" nodeType="afterGroup">
                            <p:stCondLst>
                              <p:cond delay="2500"/>
                            </p:stCondLst>
                            <p:childTnLst>
                              <p:par>
                                <p:cTn id="48" presetID="44" presetClass="entr" presetSubtype="0" fill="hold" grpId="0" nodeType="afterEffect">
                                  <p:stCondLst>
                                    <p:cond delay="0"/>
                                  </p:stCondLst>
                                  <p:childTnLst>
                                    <p:set>
                                      <p:cBhvr>
                                        <p:cTn id="49" dur="1" fill="hold">
                                          <p:stCondLst>
                                            <p:cond delay="0"/>
                                          </p:stCondLst>
                                        </p:cTn>
                                        <p:tgtEl>
                                          <p:spTgt spid="141315">
                                            <p:txEl>
                                              <p:pRg st="6" end="6"/>
                                            </p:txEl>
                                          </p:spTgt>
                                        </p:tgtEl>
                                        <p:attrNameLst>
                                          <p:attrName>style.visibility</p:attrName>
                                        </p:attrNameLst>
                                      </p:cBhvr>
                                      <p:to>
                                        <p:strVal val="visible"/>
                                      </p:to>
                                    </p:set>
                                    <p:animEffect transition="in" filter="fade">
                                      <p:cBhvr>
                                        <p:cTn id="50" dur="500"/>
                                        <p:tgtEl>
                                          <p:spTgt spid="141315">
                                            <p:txEl>
                                              <p:pRg st="6" end="6"/>
                                            </p:txEl>
                                          </p:spTgt>
                                        </p:tgtEl>
                                      </p:cBhvr>
                                    </p:animEffect>
                                    <p:anim calcmode="lin" valueType="num">
                                      <p:cBhvr>
                                        <p:cTn id="51" dur="500" fill="hold"/>
                                        <p:tgtEl>
                                          <p:spTgt spid="141315">
                                            <p:txEl>
                                              <p:pRg st="6" end="6"/>
                                            </p:txEl>
                                          </p:spTgt>
                                        </p:tgtEl>
                                        <p:attrNameLst>
                                          <p:attrName>ppt_x</p:attrName>
                                        </p:attrNameLst>
                                      </p:cBhvr>
                                      <p:tavLst>
                                        <p:tav tm="0">
                                          <p:val>
                                            <p:strVal val="#ppt_x"/>
                                          </p:val>
                                        </p:tav>
                                        <p:tav tm="100000">
                                          <p:val>
                                            <p:strVal val="#ppt_x"/>
                                          </p:val>
                                        </p:tav>
                                      </p:tavLst>
                                    </p:anim>
                                    <p:anim calcmode="lin" valueType="num">
                                      <p:cBhvr>
                                        <p:cTn id="52" dur="500" fill="hold"/>
                                        <p:tgtEl>
                                          <p:spTgt spid="141315">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7925"/>
          </a:xfrm>
        </p:spPr>
        <p:txBody>
          <a:bodyPr/>
          <a:lstStyle/>
          <a:p>
            <a:pPr>
              <a:defRPr/>
            </a:pPr>
            <a:r>
              <a:rPr lang="en-US" sz="2400" dirty="0" smtClean="0"/>
              <a:t>Invariably the three address code is a </a:t>
            </a:r>
            <a:r>
              <a:rPr lang="en-US" sz="2400" dirty="0" err="1" smtClean="0"/>
              <a:t>linearized</a:t>
            </a:r>
            <a:r>
              <a:rPr lang="en-US" sz="2400" dirty="0" smtClean="0"/>
              <a:t> representation of syntax tree or DAG in which explicit names are given to the corresponding interior nodes of the graph.</a:t>
            </a:r>
          </a:p>
          <a:p>
            <a:pPr>
              <a:defRPr/>
            </a:pPr>
            <a:r>
              <a:rPr lang="en-US" sz="2400" dirty="0" smtClean="0"/>
              <a:t>Example :      </a:t>
            </a:r>
          </a:p>
          <a:p>
            <a:pPr>
              <a:defRPr/>
            </a:pPr>
            <a:r>
              <a:rPr lang="en-US" sz="2400" dirty="0" smtClean="0"/>
              <a:t> DAG                             </a:t>
            </a:r>
          </a:p>
          <a:p>
            <a:pPr>
              <a:buFont typeface="Wingdings" pitchFamily="2" charset="2"/>
              <a:buNone/>
              <a:defRPr/>
            </a:pPr>
            <a:r>
              <a:rPr lang="en-US" sz="2400" dirty="0" smtClean="0"/>
              <a:t>                                      Three Address code</a:t>
            </a:r>
          </a:p>
          <a:p>
            <a:pPr>
              <a:buFont typeface="Wingdings" pitchFamily="2" charset="2"/>
              <a:buNone/>
              <a:defRPr/>
            </a:pPr>
            <a:r>
              <a:rPr lang="en-US" sz="2400" dirty="0" smtClean="0"/>
              <a:t>                                      </a:t>
            </a:r>
          </a:p>
          <a:p>
            <a:pPr>
              <a:buFont typeface="Wingdings" pitchFamily="2" charset="2"/>
              <a:buNone/>
              <a:defRPr/>
            </a:pPr>
            <a:r>
              <a:rPr lang="en-US" sz="2400" dirty="0" smtClean="0"/>
              <a:t>                                       t1 = </a:t>
            </a:r>
            <a:r>
              <a:rPr lang="en-US" sz="2400" dirty="0" err="1" smtClean="0"/>
              <a:t>i</a:t>
            </a:r>
            <a:r>
              <a:rPr lang="en-US" sz="2400" dirty="0" smtClean="0"/>
              <a:t> + 10</a:t>
            </a:r>
          </a:p>
          <a:p>
            <a:pPr>
              <a:buFont typeface="Wingdings" pitchFamily="2" charset="2"/>
              <a:buNone/>
              <a:defRPr/>
            </a:pPr>
            <a:r>
              <a:rPr lang="en-US" sz="2400" dirty="0" smtClean="0"/>
              <a:t>                                        </a:t>
            </a:r>
            <a:r>
              <a:rPr lang="en-US" sz="2400" dirty="0" err="1" smtClean="0"/>
              <a:t>i</a:t>
            </a:r>
            <a:r>
              <a:rPr lang="en-US" sz="2400" dirty="0" smtClean="0"/>
              <a:t> = t1</a:t>
            </a:r>
            <a:endParaRPr lang="en-US" sz="2400" dirty="0"/>
          </a:p>
        </p:txBody>
      </p:sp>
      <p:grpSp>
        <p:nvGrpSpPr>
          <p:cNvPr id="20483" name="Group 29"/>
          <p:cNvGrpSpPr>
            <a:grpSpLocks/>
          </p:cNvGrpSpPr>
          <p:nvPr/>
        </p:nvGrpSpPr>
        <p:grpSpPr bwMode="auto">
          <a:xfrm>
            <a:off x="812800" y="3827463"/>
            <a:ext cx="2616200" cy="2744787"/>
            <a:chOff x="755650" y="1857364"/>
            <a:chExt cx="2616200" cy="2744799"/>
          </a:xfrm>
        </p:grpSpPr>
        <p:sp>
          <p:nvSpPr>
            <p:cNvPr id="20485" name="Text Box 61"/>
            <p:cNvSpPr txBox="1">
              <a:spLocks noChangeArrowheads="1"/>
            </p:cNvSpPr>
            <p:nvPr/>
          </p:nvSpPr>
          <p:spPr bwMode="auto">
            <a:xfrm>
              <a:off x="2124075" y="3213100"/>
              <a:ext cx="358775" cy="366713"/>
            </a:xfrm>
            <a:prstGeom prst="rect">
              <a:avLst/>
            </a:prstGeom>
            <a:noFill/>
            <a:ln w="9525">
              <a:noFill/>
              <a:miter lim="800000"/>
              <a:headEnd/>
              <a:tailEnd/>
            </a:ln>
          </p:spPr>
          <p:txBody>
            <a:bodyPr>
              <a:spAutoFit/>
            </a:bodyPr>
            <a:lstStyle/>
            <a:p>
              <a:r>
                <a:rPr lang="en-US" altLang="en-US"/>
                <a:t>+</a:t>
              </a:r>
            </a:p>
          </p:txBody>
        </p:sp>
        <p:sp>
          <p:nvSpPr>
            <p:cNvPr id="20486" name="Text Box 59"/>
            <p:cNvSpPr txBox="1">
              <a:spLocks noChangeArrowheads="1"/>
            </p:cNvSpPr>
            <p:nvPr/>
          </p:nvSpPr>
          <p:spPr bwMode="auto">
            <a:xfrm>
              <a:off x="1258888" y="1857364"/>
              <a:ext cx="371475" cy="385205"/>
            </a:xfrm>
            <a:prstGeom prst="rect">
              <a:avLst/>
            </a:prstGeom>
            <a:noFill/>
            <a:ln w="9525">
              <a:noFill/>
              <a:miter lim="800000"/>
              <a:headEnd/>
              <a:tailEnd/>
            </a:ln>
          </p:spPr>
          <p:txBody>
            <a:bodyPr wrap="none">
              <a:spAutoFit/>
            </a:bodyPr>
            <a:lstStyle/>
            <a:p>
              <a:r>
                <a:rPr lang="en-US" altLang="en-US"/>
                <a:t>=</a:t>
              </a:r>
            </a:p>
          </p:txBody>
        </p:sp>
        <p:sp>
          <p:nvSpPr>
            <p:cNvPr id="20487" name="Text Box 60"/>
            <p:cNvSpPr txBox="1">
              <a:spLocks noChangeArrowheads="1"/>
            </p:cNvSpPr>
            <p:nvPr/>
          </p:nvSpPr>
          <p:spPr bwMode="auto">
            <a:xfrm>
              <a:off x="755650" y="4050201"/>
              <a:ext cx="247650" cy="385206"/>
            </a:xfrm>
            <a:prstGeom prst="rect">
              <a:avLst/>
            </a:prstGeom>
            <a:noFill/>
            <a:ln w="9525">
              <a:noFill/>
              <a:miter lim="800000"/>
              <a:headEnd/>
              <a:tailEnd/>
            </a:ln>
          </p:spPr>
          <p:txBody>
            <a:bodyPr wrap="none">
              <a:spAutoFit/>
            </a:bodyPr>
            <a:lstStyle/>
            <a:p>
              <a:r>
                <a:rPr lang="en-US" altLang="en-US"/>
                <a:t>i</a:t>
              </a:r>
            </a:p>
          </p:txBody>
        </p:sp>
        <p:sp>
          <p:nvSpPr>
            <p:cNvPr id="20488" name="Text Box 62"/>
            <p:cNvSpPr txBox="1">
              <a:spLocks noChangeArrowheads="1"/>
            </p:cNvSpPr>
            <p:nvPr/>
          </p:nvSpPr>
          <p:spPr bwMode="auto">
            <a:xfrm>
              <a:off x="2895600" y="4216957"/>
              <a:ext cx="476250" cy="385206"/>
            </a:xfrm>
            <a:prstGeom prst="rect">
              <a:avLst/>
            </a:prstGeom>
            <a:noFill/>
            <a:ln w="9525">
              <a:noFill/>
              <a:miter lim="800000"/>
              <a:headEnd/>
              <a:tailEnd/>
            </a:ln>
          </p:spPr>
          <p:txBody>
            <a:bodyPr wrap="none">
              <a:spAutoFit/>
            </a:bodyPr>
            <a:lstStyle/>
            <a:p>
              <a:r>
                <a:rPr lang="en-US" altLang="en-US"/>
                <a:t>10</a:t>
              </a:r>
            </a:p>
          </p:txBody>
        </p:sp>
        <p:sp>
          <p:nvSpPr>
            <p:cNvPr id="20489" name="Line 63"/>
            <p:cNvSpPr>
              <a:spLocks noChangeShapeType="1"/>
            </p:cNvSpPr>
            <p:nvPr/>
          </p:nvSpPr>
          <p:spPr bwMode="auto">
            <a:xfrm flipH="1">
              <a:off x="827088" y="2537727"/>
              <a:ext cx="504825" cy="1210646"/>
            </a:xfrm>
            <a:prstGeom prst="line">
              <a:avLst/>
            </a:prstGeom>
            <a:noFill/>
            <a:ln w="9525">
              <a:solidFill>
                <a:schemeClr val="tx1"/>
              </a:solidFill>
              <a:round/>
              <a:headEnd/>
              <a:tailEnd/>
            </a:ln>
          </p:spPr>
          <p:txBody>
            <a:bodyPr/>
            <a:lstStyle/>
            <a:p>
              <a:endParaRPr lang="en-IN"/>
            </a:p>
          </p:txBody>
        </p:sp>
        <p:sp>
          <p:nvSpPr>
            <p:cNvPr id="20490" name="Line 64"/>
            <p:cNvSpPr>
              <a:spLocks noChangeShapeType="1"/>
            </p:cNvSpPr>
            <p:nvPr/>
          </p:nvSpPr>
          <p:spPr bwMode="auto">
            <a:xfrm>
              <a:off x="1619250" y="2537727"/>
              <a:ext cx="649288" cy="605323"/>
            </a:xfrm>
            <a:prstGeom prst="line">
              <a:avLst/>
            </a:prstGeom>
            <a:noFill/>
            <a:ln w="9525">
              <a:solidFill>
                <a:schemeClr val="tx1"/>
              </a:solidFill>
              <a:round/>
              <a:headEnd/>
              <a:tailEnd/>
            </a:ln>
          </p:spPr>
          <p:txBody>
            <a:bodyPr/>
            <a:lstStyle/>
            <a:p>
              <a:endParaRPr lang="en-IN"/>
            </a:p>
          </p:txBody>
        </p:sp>
        <p:sp>
          <p:nvSpPr>
            <p:cNvPr id="20491" name="Line 65"/>
            <p:cNvSpPr>
              <a:spLocks noChangeShapeType="1"/>
            </p:cNvSpPr>
            <p:nvPr/>
          </p:nvSpPr>
          <p:spPr bwMode="auto">
            <a:xfrm flipH="1">
              <a:off x="1331913" y="3521586"/>
              <a:ext cx="792162" cy="605323"/>
            </a:xfrm>
            <a:prstGeom prst="line">
              <a:avLst/>
            </a:prstGeom>
            <a:noFill/>
            <a:ln w="9525">
              <a:solidFill>
                <a:schemeClr val="tx1"/>
              </a:solidFill>
              <a:round/>
              <a:headEnd/>
              <a:tailEnd/>
            </a:ln>
          </p:spPr>
          <p:txBody>
            <a:bodyPr/>
            <a:lstStyle/>
            <a:p>
              <a:endParaRPr lang="en-IN"/>
            </a:p>
          </p:txBody>
        </p:sp>
        <p:sp>
          <p:nvSpPr>
            <p:cNvPr id="20492" name="Line 66"/>
            <p:cNvSpPr>
              <a:spLocks noChangeShapeType="1"/>
            </p:cNvSpPr>
            <p:nvPr/>
          </p:nvSpPr>
          <p:spPr bwMode="auto">
            <a:xfrm>
              <a:off x="2555875" y="3521586"/>
              <a:ext cx="503238" cy="605323"/>
            </a:xfrm>
            <a:prstGeom prst="line">
              <a:avLst/>
            </a:prstGeom>
            <a:noFill/>
            <a:ln w="9525">
              <a:solidFill>
                <a:schemeClr val="tx1"/>
              </a:solidFill>
              <a:round/>
              <a:headEnd/>
              <a:tailEnd/>
            </a:ln>
          </p:spPr>
          <p:txBody>
            <a:bodyPr/>
            <a:lstStyle/>
            <a:p>
              <a:endParaRPr lang="en-IN"/>
            </a:p>
          </p:txBody>
        </p:sp>
      </p:grpSp>
      <p:sp>
        <p:nvSpPr>
          <p:cNvPr id="39" name="Title 38"/>
          <p:cNvSpPr>
            <a:spLocks noGrp="1"/>
          </p:cNvSpPr>
          <p:nvPr>
            <p:ph type="title"/>
          </p:nvPr>
        </p:nvSpPr>
        <p:spPr>
          <a:xfrm>
            <a:off x="457200" y="277813"/>
            <a:ext cx="8229600" cy="650875"/>
          </a:xfrm>
        </p:spPr>
        <p:txBody>
          <a:bodyPr/>
          <a:lstStyle/>
          <a:p>
            <a:pPr>
              <a:defRPr/>
            </a:pPr>
            <a:endParaRPr lang="en-US" dirty="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ltLang="en-US" b="1" u="sng" smtClean="0">
                <a:effectLst/>
              </a:rPr>
              <a:t>Addresses</a:t>
            </a:r>
          </a:p>
        </p:txBody>
      </p:sp>
      <p:sp>
        <p:nvSpPr>
          <p:cNvPr id="143363" name="Rectangle 3"/>
          <p:cNvSpPr>
            <a:spLocks noGrp="1" noChangeArrowheads="1"/>
          </p:cNvSpPr>
          <p:nvPr>
            <p:ph type="body" idx="1"/>
          </p:nvPr>
        </p:nvSpPr>
        <p:spPr/>
        <p:txBody>
          <a:bodyPr/>
          <a:lstStyle/>
          <a:p>
            <a:pPr eaLnBrk="1" hangingPunct="1">
              <a:buFont typeface="Wingdings" pitchFamily="2" charset="2"/>
              <a:buNone/>
            </a:pPr>
            <a:r>
              <a:rPr lang="en-US" altLang="en-US" smtClean="0">
                <a:effectLst/>
              </a:rPr>
              <a:t>Address are of three types</a:t>
            </a:r>
          </a:p>
          <a:p>
            <a:pPr eaLnBrk="1" hangingPunct="1">
              <a:buFont typeface="Wingdings" pitchFamily="2" charset="2"/>
              <a:buChar char="v"/>
            </a:pPr>
            <a:r>
              <a:rPr lang="en-US" altLang="en-US" smtClean="0">
                <a:effectLst/>
              </a:rPr>
              <a:t>A name: source program names can appear as addresses in three adderss code</a:t>
            </a:r>
          </a:p>
          <a:p>
            <a:pPr eaLnBrk="1" hangingPunct="1">
              <a:buFont typeface="Wingdings" pitchFamily="2" charset="2"/>
              <a:buChar char="v"/>
            </a:pPr>
            <a:r>
              <a:rPr lang="en-US" altLang="en-US" smtClean="0">
                <a:effectLst/>
              </a:rPr>
              <a:t>A constant: compiler must be able to deal with different types of constants</a:t>
            </a:r>
          </a:p>
          <a:p>
            <a:pPr eaLnBrk="1" hangingPunct="1">
              <a:buFont typeface="Wingdings" pitchFamily="2" charset="2"/>
              <a:buChar char="v"/>
            </a:pPr>
            <a:r>
              <a:rPr lang="en-US" altLang="en-US" smtClean="0">
                <a:effectLst/>
              </a:rPr>
              <a:t>A compiler generated temporary are used as addresses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362"/>
                                        </p:tgtEl>
                                        <p:attrNameLst>
                                          <p:attrName>style.visibility</p:attrName>
                                        </p:attrNameLst>
                                      </p:cBhvr>
                                      <p:to>
                                        <p:strVal val="visible"/>
                                      </p:to>
                                    </p:set>
                                    <p:anim calcmode="lin" valueType="num">
                                      <p:cBhvr>
                                        <p:cTn id="7" dur="1000" fill="hold"/>
                                        <p:tgtEl>
                                          <p:spTgt spid="143362"/>
                                        </p:tgtEl>
                                        <p:attrNameLst>
                                          <p:attrName>ppt_x</p:attrName>
                                        </p:attrNameLst>
                                      </p:cBhvr>
                                      <p:tavLst>
                                        <p:tav tm="0">
                                          <p:val>
                                            <p:strVal val="#ppt_x-.2"/>
                                          </p:val>
                                        </p:tav>
                                        <p:tav tm="100000">
                                          <p:val>
                                            <p:strVal val="#ppt_x"/>
                                          </p:val>
                                        </p:tav>
                                      </p:tavLst>
                                    </p:anim>
                                    <p:anim calcmode="lin" valueType="num">
                                      <p:cBhvr>
                                        <p:cTn id="8" dur="1000" fill="hold"/>
                                        <p:tgtEl>
                                          <p:spTgt spid="14336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362"/>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43363">
                                            <p:txEl>
                                              <p:pRg st="0" end="0"/>
                                            </p:txEl>
                                          </p:spTgt>
                                        </p:tgtEl>
                                        <p:attrNameLst>
                                          <p:attrName>style.visibility</p:attrName>
                                        </p:attrNameLst>
                                      </p:cBhvr>
                                      <p:to>
                                        <p:strVal val="visible"/>
                                      </p:to>
                                    </p:set>
                                    <p:animEffect transition="in" filter="fade">
                                      <p:cBhvr>
                                        <p:cTn id="13" dur="500"/>
                                        <p:tgtEl>
                                          <p:spTgt spid="143363">
                                            <p:txEl>
                                              <p:pRg st="0" end="0"/>
                                            </p:txEl>
                                          </p:spTgt>
                                        </p:tgtEl>
                                      </p:cBhvr>
                                    </p:animEffect>
                                    <p:anim calcmode="lin" valueType="num">
                                      <p:cBhvr>
                                        <p:cTn id="14"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43363">
                                            <p:txEl>
                                              <p:pRg st="0" end="0"/>
                                            </p:txEl>
                                          </p:spTgt>
                                        </p:tgtEl>
                                        <p:attrNameLst>
                                          <p:attrName>ppt_y</p:attrName>
                                        </p:attrNameLst>
                                      </p:cBhvr>
                                      <p:tavLst>
                                        <p:tav tm="0">
                                          <p:val>
                                            <p:strVal val="#ppt_y+.05"/>
                                          </p:val>
                                        </p:tav>
                                        <p:tav tm="100000">
                                          <p:val>
                                            <p:strVal val="#ppt_y"/>
                                          </p:val>
                                        </p:tav>
                                      </p:tavLst>
                                    </p:anim>
                                  </p:childTnLst>
                                </p:cTn>
                              </p:par>
                            </p:childTnLst>
                          </p:cTn>
                        </p:par>
                        <p:par>
                          <p:cTn id="16" fill="hold" nodeType="afterGroup">
                            <p:stCondLst>
                              <p:cond delay="1500"/>
                            </p:stCondLst>
                            <p:childTnLst>
                              <p:par>
                                <p:cTn id="17" presetID="44" presetClass="entr" presetSubtype="0" fill="hold" grpId="0" nodeType="afterEffect">
                                  <p:stCondLst>
                                    <p:cond delay="0"/>
                                  </p:stCondLst>
                                  <p:childTnLst>
                                    <p:set>
                                      <p:cBhvr>
                                        <p:cTn id="18" dur="1" fill="hold">
                                          <p:stCondLst>
                                            <p:cond delay="0"/>
                                          </p:stCondLst>
                                        </p:cTn>
                                        <p:tgtEl>
                                          <p:spTgt spid="143363">
                                            <p:txEl>
                                              <p:pRg st="1" end="1"/>
                                            </p:txEl>
                                          </p:spTgt>
                                        </p:tgtEl>
                                        <p:attrNameLst>
                                          <p:attrName>style.visibility</p:attrName>
                                        </p:attrNameLst>
                                      </p:cBhvr>
                                      <p:to>
                                        <p:strVal val="visible"/>
                                      </p:to>
                                    </p:set>
                                    <p:animEffect transition="in" filter="fade">
                                      <p:cBhvr>
                                        <p:cTn id="19" dur="500"/>
                                        <p:tgtEl>
                                          <p:spTgt spid="143363">
                                            <p:txEl>
                                              <p:pRg st="1" end="1"/>
                                            </p:txEl>
                                          </p:spTgt>
                                        </p:tgtEl>
                                      </p:cBhvr>
                                    </p:animEffect>
                                    <p:anim calcmode="lin" valueType="num">
                                      <p:cBhvr>
                                        <p:cTn id="20" dur="500" fill="hold"/>
                                        <p:tgtEl>
                                          <p:spTgt spid="14336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43363">
                                            <p:txEl>
                                              <p:pRg st="1" end="1"/>
                                            </p:txEl>
                                          </p:spTgt>
                                        </p:tgtEl>
                                        <p:attrNameLst>
                                          <p:attrName>ppt_y</p:attrName>
                                        </p:attrNameLst>
                                      </p:cBhvr>
                                      <p:tavLst>
                                        <p:tav tm="0">
                                          <p:val>
                                            <p:strVal val="#ppt_y+.05"/>
                                          </p:val>
                                        </p:tav>
                                        <p:tav tm="100000">
                                          <p:val>
                                            <p:strVal val="#ppt_y"/>
                                          </p:val>
                                        </p:tav>
                                      </p:tavLst>
                                    </p:anim>
                                  </p:childTnLst>
                                </p:cTn>
                              </p:par>
                            </p:childTnLst>
                          </p:cTn>
                        </p:par>
                        <p:par>
                          <p:cTn id="22" fill="hold" nodeType="afterGroup">
                            <p:stCondLst>
                              <p:cond delay="2000"/>
                            </p:stCondLst>
                            <p:childTnLst>
                              <p:par>
                                <p:cTn id="23" presetID="44" presetClass="entr" presetSubtype="0" fill="hold" grpId="0" nodeType="afterEffect">
                                  <p:stCondLst>
                                    <p:cond delay="0"/>
                                  </p:stCondLst>
                                  <p:childTnLst>
                                    <p:set>
                                      <p:cBhvr>
                                        <p:cTn id="24" dur="1" fill="hold">
                                          <p:stCondLst>
                                            <p:cond delay="0"/>
                                          </p:stCondLst>
                                        </p:cTn>
                                        <p:tgtEl>
                                          <p:spTgt spid="143363">
                                            <p:txEl>
                                              <p:pRg st="2" end="2"/>
                                            </p:txEl>
                                          </p:spTgt>
                                        </p:tgtEl>
                                        <p:attrNameLst>
                                          <p:attrName>style.visibility</p:attrName>
                                        </p:attrNameLst>
                                      </p:cBhvr>
                                      <p:to>
                                        <p:strVal val="visible"/>
                                      </p:to>
                                    </p:set>
                                    <p:animEffect transition="in" filter="fade">
                                      <p:cBhvr>
                                        <p:cTn id="25" dur="500"/>
                                        <p:tgtEl>
                                          <p:spTgt spid="143363">
                                            <p:txEl>
                                              <p:pRg st="2" end="2"/>
                                            </p:txEl>
                                          </p:spTgt>
                                        </p:tgtEl>
                                      </p:cBhvr>
                                    </p:animEffect>
                                    <p:anim calcmode="lin" valueType="num">
                                      <p:cBhvr>
                                        <p:cTn id="26"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43363">
                                            <p:txEl>
                                              <p:pRg st="2" end="2"/>
                                            </p:txEl>
                                          </p:spTgt>
                                        </p:tgtEl>
                                        <p:attrNameLst>
                                          <p:attrName>ppt_y</p:attrName>
                                        </p:attrNameLst>
                                      </p:cBhvr>
                                      <p:tavLst>
                                        <p:tav tm="0">
                                          <p:val>
                                            <p:strVal val="#ppt_y+.05"/>
                                          </p:val>
                                        </p:tav>
                                        <p:tav tm="100000">
                                          <p:val>
                                            <p:strVal val="#ppt_y"/>
                                          </p:val>
                                        </p:tav>
                                      </p:tavLst>
                                    </p:anim>
                                  </p:childTnLst>
                                </p:cTn>
                              </p:par>
                            </p:childTnLst>
                          </p:cTn>
                        </p:par>
                        <p:par>
                          <p:cTn id="28" fill="hold" nodeType="afterGroup">
                            <p:stCondLst>
                              <p:cond delay="2500"/>
                            </p:stCondLst>
                            <p:childTnLst>
                              <p:par>
                                <p:cTn id="29" presetID="44" presetClass="entr" presetSubtype="0" fill="hold" grpId="0" nodeType="afterEffect">
                                  <p:stCondLst>
                                    <p:cond delay="0"/>
                                  </p:stCondLst>
                                  <p:childTnLst>
                                    <p:set>
                                      <p:cBhvr>
                                        <p:cTn id="30" dur="1" fill="hold">
                                          <p:stCondLst>
                                            <p:cond delay="0"/>
                                          </p:stCondLst>
                                        </p:cTn>
                                        <p:tgtEl>
                                          <p:spTgt spid="143363">
                                            <p:txEl>
                                              <p:pRg st="3" end="3"/>
                                            </p:txEl>
                                          </p:spTgt>
                                        </p:tgtEl>
                                        <p:attrNameLst>
                                          <p:attrName>style.visibility</p:attrName>
                                        </p:attrNameLst>
                                      </p:cBhvr>
                                      <p:to>
                                        <p:strVal val="visible"/>
                                      </p:to>
                                    </p:set>
                                    <p:animEffect transition="in" filter="fade">
                                      <p:cBhvr>
                                        <p:cTn id="31" dur="500"/>
                                        <p:tgtEl>
                                          <p:spTgt spid="143363">
                                            <p:txEl>
                                              <p:pRg st="3" end="3"/>
                                            </p:txEl>
                                          </p:spTgt>
                                        </p:tgtEl>
                                      </p:cBhvr>
                                    </p:animEffect>
                                    <p:anim calcmode="lin" valueType="num">
                                      <p:cBhvr>
                                        <p:cTn id="32" dur="500" fill="hold"/>
                                        <p:tgtEl>
                                          <p:spTgt spid="14336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43363">
                                            <p:txEl>
                                              <p:pRg st="3" end="3"/>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95288" y="260350"/>
            <a:ext cx="8229600" cy="454025"/>
          </a:xfrm>
        </p:spPr>
        <p:txBody>
          <a:bodyPr/>
          <a:lstStyle/>
          <a:p>
            <a:pPr eaLnBrk="1" hangingPunct="1"/>
            <a:r>
              <a:rPr lang="en-US" altLang="en-US" b="1" u="sng" smtClean="0">
                <a:effectLst/>
              </a:rPr>
              <a:t>Three address instructions</a:t>
            </a:r>
          </a:p>
        </p:txBody>
      </p:sp>
      <p:sp>
        <p:nvSpPr>
          <p:cNvPr id="144387" name="Rectangle 3"/>
          <p:cNvSpPr>
            <a:spLocks noGrp="1" noChangeArrowheads="1"/>
          </p:cNvSpPr>
          <p:nvPr>
            <p:ph type="body" idx="1"/>
          </p:nvPr>
        </p:nvSpPr>
        <p:spPr>
          <a:xfrm>
            <a:off x="457200" y="928688"/>
            <a:ext cx="8229600" cy="5286375"/>
          </a:xfrm>
        </p:spPr>
        <p:txBody>
          <a:bodyPr/>
          <a:lstStyle/>
          <a:p>
            <a:pPr eaLnBrk="1" hangingPunct="1">
              <a:buFont typeface="Wingdings" pitchFamily="2" charset="2"/>
              <a:buChar char="v"/>
            </a:pPr>
            <a:r>
              <a:rPr lang="en-US" altLang="en-US" sz="2400" smtClean="0">
                <a:effectLst/>
              </a:rPr>
              <a:t>Assignment instructions: x=y op z;</a:t>
            </a:r>
          </a:p>
          <a:p>
            <a:pPr eaLnBrk="1" hangingPunct="1">
              <a:buFont typeface="Wingdings" pitchFamily="2" charset="2"/>
              <a:buChar char="v"/>
            </a:pPr>
            <a:r>
              <a:rPr lang="en-US" altLang="en-US" sz="2400" smtClean="0">
                <a:effectLst/>
              </a:rPr>
              <a:t>Assignments of the form: x=op y;</a:t>
            </a:r>
          </a:p>
          <a:p>
            <a:pPr eaLnBrk="1" hangingPunct="1">
              <a:buFont typeface="Wingdings" pitchFamily="2" charset="2"/>
              <a:buChar char="v"/>
            </a:pPr>
            <a:r>
              <a:rPr lang="en-US" altLang="en-US" sz="2400" smtClean="0">
                <a:effectLst/>
              </a:rPr>
              <a:t>Copy instructions: x=u;</a:t>
            </a:r>
          </a:p>
          <a:p>
            <a:pPr eaLnBrk="1" hangingPunct="1">
              <a:buFont typeface="Wingdings" pitchFamily="2" charset="2"/>
              <a:buChar char="v"/>
            </a:pPr>
            <a:r>
              <a:rPr lang="en-US" altLang="en-US" sz="2400" smtClean="0">
                <a:effectLst/>
              </a:rPr>
              <a:t>An unconditional jump: goto L</a:t>
            </a:r>
          </a:p>
          <a:p>
            <a:pPr eaLnBrk="1" hangingPunct="1">
              <a:buFont typeface="Wingdings" pitchFamily="2" charset="2"/>
              <a:buChar char="v"/>
            </a:pPr>
            <a:r>
              <a:rPr lang="en-US" altLang="en-US" sz="2400" smtClean="0">
                <a:effectLst/>
              </a:rPr>
              <a:t>Conditional jumps(1): if x goto L </a:t>
            </a:r>
          </a:p>
          <a:p>
            <a:pPr eaLnBrk="1" hangingPunct="1">
              <a:buFont typeface="Wingdings" pitchFamily="2" charset="2"/>
              <a:buChar char="v"/>
            </a:pPr>
            <a:r>
              <a:rPr lang="en-US" altLang="en-US" sz="2400" smtClean="0">
                <a:effectLst/>
              </a:rPr>
              <a:t>Conditional jumps(2): if x relop y goto L </a:t>
            </a:r>
          </a:p>
          <a:p>
            <a:pPr eaLnBrk="1" hangingPunct="1">
              <a:buFont typeface="Wingdings" pitchFamily="2" charset="2"/>
              <a:buChar char="v"/>
            </a:pPr>
            <a:r>
              <a:rPr lang="en-US" altLang="en-US" sz="2400" smtClean="0">
                <a:effectLst/>
              </a:rPr>
              <a:t>Conditional jumps(3): ifFalse x goto L</a:t>
            </a:r>
          </a:p>
          <a:p>
            <a:pPr eaLnBrk="1" hangingPunct="1">
              <a:buFont typeface="Wingdings" pitchFamily="2" charset="2"/>
              <a:buChar char="v"/>
            </a:pPr>
            <a:r>
              <a:rPr lang="en-US" altLang="en-US" sz="2400" smtClean="0">
                <a:effectLst/>
              </a:rPr>
              <a:t>For procedure calls and returns : param x for parameters; call p,n and y=call p,n for procedure calls and function calls; return y where y is return value (Optional)</a:t>
            </a:r>
          </a:p>
          <a:p>
            <a:pPr eaLnBrk="1" hangingPunct="1">
              <a:buFont typeface="Wingdings" pitchFamily="2" charset="2"/>
              <a:buChar char="v"/>
            </a:pPr>
            <a:r>
              <a:rPr lang="en-US" altLang="en-US" sz="2400" smtClean="0">
                <a:effectLst/>
              </a:rPr>
              <a:t>Indexed copy instructions : x=y[i] and x[i]=y</a:t>
            </a:r>
          </a:p>
          <a:p>
            <a:pPr eaLnBrk="1" hangingPunct="1">
              <a:buFont typeface="Wingdings" pitchFamily="2" charset="2"/>
              <a:buChar char="v"/>
            </a:pPr>
            <a:r>
              <a:rPr lang="en-US" altLang="en-US" sz="2400" smtClean="0">
                <a:effectLst/>
              </a:rPr>
              <a:t>Address and pointer assignments: x=&amp;y, x=*y,*x=y</a:t>
            </a:r>
          </a:p>
          <a:p>
            <a:pPr eaLnBrk="1" hangingPunct="1">
              <a:buFont typeface="Wingdings" pitchFamily="2" charset="2"/>
              <a:buChar char="v"/>
            </a:pPr>
            <a:endParaRPr lang="en-US" altLang="en-US" sz="2400" smtClean="0">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p:cTn id="7" dur="1000" fill="hold"/>
                                        <p:tgtEl>
                                          <p:spTgt spid="144386"/>
                                        </p:tgtEl>
                                        <p:attrNameLst>
                                          <p:attrName>ppt_x</p:attrName>
                                        </p:attrNameLst>
                                      </p:cBhvr>
                                      <p:tavLst>
                                        <p:tav tm="0">
                                          <p:val>
                                            <p:strVal val="#ppt_x-.2"/>
                                          </p:val>
                                        </p:tav>
                                        <p:tav tm="100000">
                                          <p:val>
                                            <p:strVal val="#ppt_x"/>
                                          </p:val>
                                        </p:tav>
                                      </p:tavLst>
                                    </p:anim>
                                    <p:anim calcmode="lin" valueType="num">
                                      <p:cBhvr>
                                        <p:cTn id="8" dur="1000" fill="hold"/>
                                        <p:tgtEl>
                                          <p:spTgt spid="1443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4386"/>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44387">
                                            <p:txEl>
                                              <p:pRg st="0" end="0"/>
                                            </p:txEl>
                                          </p:spTgt>
                                        </p:tgtEl>
                                        <p:attrNameLst>
                                          <p:attrName>style.visibility</p:attrName>
                                        </p:attrNameLst>
                                      </p:cBhvr>
                                      <p:to>
                                        <p:strVal val="visible"/>
                                      </p:to>
                                    </p:set>
                                    <p:animEffect transition="in" filter="fade">
                                      <p:cBhvr>
                                        <p:cTn id="13" dur="500"/>
                                        <p:tgtEl>
                                          <p:spTgt spid="144387">
                                            <p:txEl>
                                              <p:pRg st="0" end="0"/>
                                            </p:txEl>
                                          </p:spTgt>
                                        </p:tgtEl>
                                      </p:cBhvr>
                                    </p:animEffect>
                                    <p:anim calcmode="lin" valueType="num">
                                      <p:cBhvr>
                                        <p:cTn id="14" dur="500" fill="hold"/>
                                        <p:tgtEl>
                                          <p:spTgt spid="14438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44387">
                                            <p:txEl>
                                              <p:pRg st="0" end="0"/>
                                            </p:txEl>
                                          </p:spTgt>
                                        </p:tgtEl>
                                        <p:attrNameLst>
                                          <p:attrName>ppt_y</p:attrName>
                                        </p:attrNameLst>
                                      </p:cBhvr>
                                      <p:tavLst>
                                        <p:tav tm="0">
                                          <p:val>
                                            <p:strVal val="#ppt_y+.05"/>
                                          </p:val>
                                        </p:tav>
                                        <p:tav tm="100000">
                                          <p:val>
                                            <p:strVal val="#ppt_y"/>
                                          </p:val>
                                        </p:tav>
                                      </p:tavLst>
                                    </p:anim>
                                  </p:childTnLst>
                                </p:cTn>
                              </p:par>
                            </p:childTnLst>
                          </p:cTn>
                        </p:par>
                        <p:par>
                          <p:cTn id="16" fill="hold" nodeType="afterGroup">
                            <p:stCondLst>
                              <p:cond delay="1500"/>
                            </p:stCondLst>
                            <p:childTnLst>
                              <p:par>
                                <p:cTn id="17" presetID="44" presetClass="entr" presetSubtype="0" fill="hold" grpId="0" nodeType="afterEffect">
                                  <p:stCondLst>
                                    <p:cond delay="0"/>
                                  </p:stCondLst>
                                  <p:childTnLst>
                                    <p:set>
                                      <p:cBhvr>
                                        <p:cTn id="18" dur="1" fill="hold">
                                          <p:stCondLst>
                                            <p:cond delay="0"/>
                                          </p:stCondLst>
                                        </p:cTn>
                                        <p:tgtEl>
                                          <p:spTgt spid="144387">
                                            <p:txEl>
                                              <p:pRg st="1" end="1"/>
                                            </p:txEl>
                                          </p:spTgt>
                                        </p:tgtEl>
                                        <p:attrNameLst>
                                          <p:attrName>style.visibility</p:attrName>
                                        </p:attrNameLst>
                                      </p:cBhvr>
                                      <p:to>
                                        <p:strVal val="visible"/>
                                      </p:to>
                                    </p:set>
                                    <p:animEffect transition="in" filter="fade">
                                      <p:cBhvr>
                                        <p:cTn id="19" dur="500"/>
                                        <p:tgtEl>
                                          <p:spTgt spid="144387">
                                            <p:txEl>
                                              <p:pRg st="1" end="1"/>
                                            </p:txEl>
                                          </p:spTgt>
                                        </p:tgtEl>
                                      </p:cBhvr>
                                    </p:animEffect>
                                    <p:anim calcmode="lin" valueType="num">
                                      <p:cBhvr>
                                        <p:cTn id="20" dur="500" fill="hold"/>
                                        <p:tgtEl>
                                          <p:spTgt spid="144387">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44387">
                                            <p:txEl>
                                              <p:pRg st="1" end="1"/>
                                            </p:txEl>
                                          </p:spTgt>
                                        </p:tgtEl>
                                        <p:attrNameLst>
                                          <p:attrName>ppt_y</p:attrName>
                                        </p:attrNameLst>
                                      </p:cBhvr>
                                      <p:tavLst>
                                        <p:tav tm="0">
                                          <p:val>
                                            <p:strVal val="#ppt_y+.05"/>
                                          </p:val>
                                        </p:tav>
                                        <p:tav tm="100000">
                                          <p:val>
                                            <p:strVal val="#ppt_y"/>
                                          </p:val>
                                        </p:tav>
                                      </p:tavLst>
                                    </p:anim>
                                  </p:childTnLst>
                                </p:cTn>
                              </p:par>
                            </p:childTnLst>
                          </p:cTn>
                        </p:par>
                        <p:par>
                          <p:cTn id="22" fill="hold" nodeType="afterGroup">
                            <p:stCondLst>
                              <p:cond delay="2000"/>
                            </p:stCondLst>
                            <p:childTnLst>
                              <p:par>
                                <p:cTn id="23" presetID="44" presetClass="entr" presetSubtype="0" fill="hold" grpId="0" nodeType="afterEffect">
                                  <p:stCondLst>
                                    <p:cond delay="0"/>
                                  </p:stCondLst>
                                  <p:childTnLst>
                                    <p:set>
                                      <p:cBhvr>
                                        <p:cTn id="24" dur="1" fill="hold">
                                          <p:stCondLst>
                                            <p:cond delay="0"/>
                                          </p:stCondLst>
                                        </p:cTn>
                                        <p:tgtEl>
                                          <p:spTgt spid="144387">
                                            <p:txEl>
                                              <p:pRg st="2" end="2"/>
                                            </p:txEl>
                                          </p:spTgt>
                                        </p:tgtEl>
                                        <p:attrNameLst>
                                          <p:attrName>style.visibility</p:attrName>
                                        </p:attrNameLst>
                                      </p:cBhvr>
                                      <p:to>
                                        <p:strVal val="visible"/>
                                      </p:to>
                                    </p:set>
                                    <p:animEffect transition="in" filter="fade">
                                      <p:cBhvr>
                                        <p:cTn id="25" dur="500"/>
                                        <p:tgtEl>
                                          <p:spTgt spid="144387">
                                            <p:txEl>
                                              <p:pRg st="2" end="2"/>
                                            </p:txEl>
                                          </p:spTgt>
                                        </p:tgtEl>
                                      </p:cBhvr>
                                    </p:animEffect>
                                    <p:anim calcmode="lin" valueType="num">
                                      <p:cBhvr>
                                        <p:cTn id="26" dur="500" fill="hold"/>
                                        <p:tgtEl>
                                          <p:spTgt spid="144387">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44387">
                                            <p:txEl>
                                              <p:pRg st="2" end="2"/>
                                            </p:txEl>
                                          </p:spTgt>
                                        </p:tgtEl>
                                        <p:attrNameLst>
                                          <p:attrName>ppt_y</p:attrName>
                                        </p:attrNameLst>
                                      </p:cBhvr>
                                      <p:tavLst>
                                        <p:tav tm="0">
                                          <p:val>
                                            <p:strVal val="#ppt_y+.05"/>
                                          </p:val>
                                        </p:tav>
                                        <p:tav tm="100000">
                                          <p:val>
                                            <p:strVal val="#ppt_y"/>
                                          </p:val>
                                        </p:tav>
                                      </p:tavLst>
                                    </p:anim>
                                  </p:childTnLst>
                                </p:cTn>
                              </p:par>
                            </p:childTnLst>
                          </p:cTn>
                        </p:par>
                        <p:par>
                          <p:cTn id="28" fill="hold" nodeType="afterGroup">
                            <p:stCondLst>
                              <p:cond delay="2500"/>
                            </p:stCondLst>
                            <p:childTnLst>
                              <p:par>
                                <p:cTn id="29" presetID="44" presetClass="entr" presetSubtype="0" fill="hold" grpId="0" nodeType="afterEffect">
                                  <p:stCondLst>
                                    <p:cond delay="0"/>
                                  </p:stCondLst>
                                  <p:childTnLst>
                                    <p:set>
                                      <p:cBhvr>
                                        <p:cTn id="30" dur="1" fill="hold">
                                          <p:stCondLst>
                                            <p:cond delay="0"/>
                                          </p:stCondLst>
                                        </p:cTn>
                                        <p:tgtEl>
                                          <p:spTgt spid="144387">
                                            <p:txEl>
                                              <p:pRg st="3" end="3"/>
                                            </p:txEl>
                                          </p:spTgt>
                                        </p:tgtEl>
                                        <p:attrNameLst>
                                          <p:attrName>style.visibility</p:attrName>
                                        </p:attrNameLst>
                                      </p:cBhvr>
                                      <p:to>
                                        <p:strVal val="visible"/>
                                      </p:to>
                                    </p:set>
                                    <p:animEffect transition="in" filter="fade">
                                      <p:cBhvr>
                                        <p:cTn id="31" dur="500"/>
                                        <p:tgtEl>
                                          <p:spTgt spid="144387">
                                            <p:txEl>
                                              <p:pRg st="3" end="3"/>
                                            </p:txEl>
                                          </p:spTgt>
                                        </p:tgtEl>
                                      </p:cBhvr>
                                    </p:animEffect>
                                    <p:anim calcmode="lin" valueType="num">
                                      <p:cBhvr>
                                        <p:cTn id="32" dur="500" fill="hold"/>
                                        <p:tgtEl>
                                          <p:spTgt spid="144387">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44387">
                                            <p:txEl>
                                              <p:pRg st="3" end="3"/>
                                            </p:txEl>
                                          </p:spTgt>
                                        </p:tgtEl>
                                        <p:attrNameLst>
                                          <p:attrName>ppt_y</p:attrName>
                                        </p:attrNameLst>
                                      </p:cBhvr>
                                      <p:tavLst>
                                        <p:tav tm="0">
                                          <p:val>
                                            <p:strVal val="#ppt_y+.05"/>
                                          </p:val>
                                        </p:tav>
                                        <p:tav tm="100000">
                                          <p:val>
                                            <p:strVal val="#ppt_y"/>
                                          </p:val>
                                        </p:tav>
                                      </p:tavLst>
                                    </p:anim>
                                  </p:childTnLst>
                                </p:cTn>
                              </p:par>
                            </p:childTnLst>
                          </p:cTn>
                        </p:par>
                        <p:par>
                          <p:cTn id="34" fill="hold" nodeType="afterGroup">
                            <p:stCondLst>
                              <p:cond delay="3000"/>
                            </p:stCondLst>
                            <p:childTnLst>
                              <p:par>
                                <p:cTn id="35" presetID="44" presetClass="entr" presetSubtype="0" fill="hold" grpId="0" nodeType="afterEffect">
                                  <p:stCondLst>
                                    <p:cond delay="0"/>
                                  </p:stCondLst>
                                  <p:childTnLst>
                                    <p:set>
                                      <p:cBhvr>
                                        <p:cTn id="36" dur="1" fill="hold">
                                          <p:stCondLst>
                                            <p:cond delay="0"/>
                                          </p:stCondLst>
                                        </p:cTn>
                                        <p:tgtEl>
                                          <p:spTgt spid="144387">
                                            <p:txEl>
                                              <p:pRg st="4" end="4"/>
                                            </p:txEl>
                                          </p:spTgt>
                                        </p:tgtEl>
                                        <p:attrNameLst>
                                          <p:attrName>style.visibility</p:attrName>
                                        </p:attrNameLst>
                                      </p:cBhvr>
                                      <p:to>
                                        <p:strVal val="visible"/>
                                      </p:to>
                                    </p:set>
                                    <p:animEffect transition="in" filter="fade">
                                      <p:cBhvr>
                                        <p:cTn id="37" dur="500"/>
                                        <p:tgtEl>
                                          <p:spTgt spid="144387">
                                            <p:txEl>
                                              <p:pRg st="4" end="4"/>
                                            </p:txEl>
                                          </p:spTgt>
                                        </p:tgtEl>
                                      </p:cBhvr>
                                    </p:animEffect>
                                    <p:anim calcmode="lin" valueType="num">
                                      <p:cBhvr>
                                        <p:cTn id="38" dur="500" fill="hold"/>
                                        <p:tgtEl>
                                          <p:spTgt spid="144387">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144387">
                                            <p:txEl>
                                              <p:pRg st="4" end="4"/>
                                            </p:txEl>
                                          </p:spTgt>
                                        </p:tgtEl>
                                        <p:attrNameLst>
                                          <p:attrName>ppt_y</p:attrName>
                                        </p:attrNameLst>
                                      </p:cBhvr>
                                      <p:tavLst>
                                        <p:tav tm="0">
                                          <p:val>
                                            <p:strVal val="#ppt_y+.05"/>
                                          </p:val>
                                        </p:tav>
                                        <p:tav tm="100000">
                                          <p:val>
                                            <p:strVal val="#ppt_y"/>
                                          </p:val>
                                        </p:tav>
                                      </p:tavLst>
                                    </p:anim>
                                  </p:childTnLst>
                                </p:cTn>
                              </p:par>
                            </p:childTnLst>
                          </p:cTn>
                        </p:par>
                        <p:par>
                          <p:cTn id="40" fill="hold" nodeType="afterGroup">
                            <p:stCondLst>
                              <p:cond delay="3500"/>
                            </p:stCondLst>
                            <p:childTnLst>
                              <p:par>
                                <p:cTn id="41" presetID="44" presetClass="entr" presetSubtype="0" fill="hold" grpId="0" nodeType="afterEffect">
                                  <p:stCondLst>
                                    <p:cond delay="0"/>
                                  </p:stCondLst>
                                  <p:childTnLst>
                                    <p:set>
                                      <p:cBhvr>
                                        <p:cTn id="42" dur="1" fill="hold">
                                          <p:stCondLst>
                                            <p:cond delay="0"/>
                                          </p:stCondLst>
                                        </p:cTn>
                                        <p:tgtEl>
                                          <p:spTgt spid="144387">
                                            <p:txEl>
                                              <p:pRg st="5" end="5"/>
                                            </p:txEl>
                                          </p:spTgt>
                                        </p:tgtEl>
                                        <p:attrNameLst>
                                          <p:attrName>style.visibility</p:attrName>
                                        </p:attrNameLst>
                                      </p:cBhvr>
                                      <p:to>
                                        <p:strVal val="visible"/>
                                      </p:to>
                                    </p:set>
                                    <p:animEffect transition="in" filter="fade">
                                      <p:cBhvr>
                                        <p:cTn id="43" dur="500"/>
                                        <p:tgtEl>
                                          <p:spTgt spid="144387">
                                            <p:txEl>
                                              <p:pRg st="5" end="5"/>
                                            </p:txEl>
                                          </p:spTgt>
                                        </p:tgtEl>
                                      </p:cBhvr>
                                    </p:animEffect>
                                    <p:anim calcmode="lin" valueType="num">
                                      <p:cBhvr>
                                        <p:cTn id="44" dur="500" fill="hold"/>
                                        <p:tgtEl>
                                          <p:spTgt spid="144387">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144387">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4" presetClass="entr" presetSubtype="0" fill="hold" grpId="0" nodeType="clickEffect">
                                  <p:stCondLst>
                                    <p:cond delay="0"/>
                                  </p:stCondLst>
                                  <p:childTnLst>
                                    <p:set>
                                      <p:cBhvr>
                                        <p:cTn id="49" dur="1" fill="hold">
                                          <p:stCondLst>
                                            <p:cond delay="0"/>
                                          </p:stCondLst>
                                        </p:cTn>
                                        <p:tgtEl>
                                          <p:spTgt spid="144387">
                                            <p:txEl>
                                              <p:pRg st="6" end="6"/>
                                            </p:txEl>
                                          </p:spTgt>
                                        </p:tgtEl>
                                        <p:attrNameLst>
                                          <p:attrName>style.visibility</p:attrName>
                                        </p:attrNameLst>
                                      </p:cBhvr>
                                      <p:to>
                                        <p:strVal val="visible"/>
                                      </p:to>
                                    </p:set>
                                    <p:animEffect transition="in" filter="fade">
                                      <p:cBhvr>
                                        <p:cTn id="50" dur="500"/>
                                        <p:tgtEl>
                                          <p:spTgt spid="144387">
                                            <p:txEl>
                                              <p:pRg st="6" end="6"/>
                                            </p:txEl>
                                          </p:spTgt>
                                        </p:tgtEl>
                                      </p:cBhvr>
                                    </p:animEffect>
                                    <p:anim calcmode="lin" valueType="num">
                                      <p:cBhvr>
                                        <p:cTn id="51" dur="500" fill="hold"/>
                                        <p:tgtEl>
                                          <p:spTgt spid="144387">
                                            <p:txEl>
                                              <p:pRg st="6" end="6"/>
                                            </p:txEl>
                                          </p:spTgt>
                                        </p:tgtEl>
                                        <p:attrNameLst>
                                          <p:attrName>ppt_x</p:attrName>
                                        </p:attrNameLst>
                                      </p:cBhvr>
                                      <p:tavLst>
                                        <p:tav tm="0">
                                          <p:val>
                                            <p:strVal val="#ppt_x"/>
                                          </p:val>
                                        </p:tav>
                                        <p:tav tm="100000">
                                          <p:val>
                                            <p:strVal val="#ppt_x"/>
                                          </p:val>
                                        </p:tav>
                                      </p:tavLst>
                                    </p:anim>
                                    <p:anim calcmode="lin" valueType="num">
                                      <p:cBhvr>
                                        <p:cTn id="52" dur="500" fill="hold"/>
                                        <p:tgtEl>
                                          <p:spTgt spid="144387">
                                            <p:txEl>
                                              <p:pRg st="6" end="6"/>
                                            </p:txEl>
                                          </p:spTgt>
                                        </p:tgtEl>
                                        <p:attrNameLst>
                                          <p:attrName>ppt_y</p:attrName>
                                        </p:attrNameLst>
                                      </p:cBhvr>
                                      <p:tavLst>
                                        <p:tav tm="0">
                                          <p:val>
                                            <p:strVal val="#ppt_y+.05"/>
                                          </p:val>
                                        </p:tav>
                                        <p:tav tm="100000">
                                          <p:val>
                                            <p:strVal val="#ppt_y"/>
                                          </p:val>
                                        </p:tav>
                                      </p:tavLst>
                                    </p:anim>
                                  </p:childTnLst>
                                </p:cTn>
                              </p:par>
                            </p:childTnLst>
                          </p:cTn>
                        </p:par>
                        <p:par>
                          <p:cTn id="53" fill="hold" nodeType="afterGroup">
                            <p:stCondLst>
                              <p:cond delay="500"/>
                            </p:stCondLst>
                            <p:childTnLst>
                              <p:par>
                                <p:cTn id="54" presetID="44" presetClass="entr" presetSubtype="0" fill="hold" grpId="0" nodeType="afterEffect">
                                  <p:stCondLst>
                                    <p:cond delay="0"/>
                                  </p:stCondLst>
                                  <p:childTnLst>
                                    <p:set>
                                      <p:cBhvr>
                                        <p:cTn id="55" dur="1" fill="hold">
                                          <p:stCondLst>
                                            <p:cond delay="0"/>
                                          </p:stCondLst>
                                        </p:cTn>
                                        <p:tgtEl>
                                          <p:spTgt spid="144387">
                                            <p:txEl>
                                              <p:pRg st="7" end="7"/>
                                            </p:txEl>
                                          </p:spTgt>
                                        </p:tgtEl>
                                        <p:attrNameLst>
                                          <p:attrName>style.visibility</p:attrName>
                                        </p:attrNameLst>
                                      </p:cBhvr>
                                      <p:to>
                                        <p:strVal val="visible"/>
                                      </p:to>
                                    </p:set>
                                    <p:animEffect transition="in" filter="fade">
                                      <p:cBhvr>
                                        <p:cTn id="56" dur="500"/>
                                        <p:tgtEl>
                                          <p:spTgt spid="144387">
                                            <p:txEl>
                                              <p:pRg st="7" end="7"/>
                                            </p:txEl>
                                          </p:spTgt>
                                        </p:tgtEl>
                                      </p:cBhvr>
                                    </p:animEffect>
                                    <p:anim calcmode="lin" valueType="num">
                                      <p:cBhvr>
                                        <p:cTn id="57" dur="500" fill="hold"/>
                                        <p:tgtEl>
                                          <p:spTgt spid="144387">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144387">
                                            <p:txEl>
                                              <p:pRg st="7" end="7"/>
                                            </p:txEl>
                                          </p:spTgt>
                                        </p:tgtEl>
                                        <p:attrNameLst>
                                          <p:attrName>ppt_y</p:attrName>
                                        </p:attrNameLst>
                                      </p:cBhvr>
                                      <p:tavLst>
                                        <p:tav tm="0">
                                          <p:val>
                                            <p:strVal val="#ppt_y+.05"/>
                                          </p:val>
                                        </p:tav>
                                        <p:tav tm="100000">
                                          <p:val>
                                            <p:strVal val="#ppt_y"/>
                                          </p:val>
                                        </p:tav>
                                      </p:tavLst>
                                    </p:anim>
                                  </p:childTnLst>
                                </p:cTn>
                              </p:par>
                            </p:childTnLst>
                          </p:cTn>
                        </p:par>
                        <p:par>
                          <p:cTn id="59" fill="hold" nodeType="afterGroup">
                            <p:stCondLst>
                              <p:cond delay="1000"/>
                            </p:stCondLst>
                            <p:childTnLst>
                              <p:par>
                                <p:cTn id="60" presetID="44" presetClass="entr" presetSubtype="0" fill="hold" grpId="0" nodeType="afterEffect">
                                  <p:stCondLst>
                                    <p:cond delay="0"/>
                                  </p:stCondLst>
                                  <p:childTnLst>
                                    <p:set>
                                      <p:cBhvr>
                                        <p:cTn id="61" dur="1" fill="hold">
                                          <p:stCondLst>
                                            <p:cond delay="0"/>
                                          </p:stCondLst>
                                        </p:cTn>
                                        <p:tgtEl>
                                          <p:spTgt spid="144387">
                                            <p:txEl>
                                              <p:pRg st="8" end="8"/>
                                            </p:txEl>
                                          </p:spTgt>
                                        </p:tgtEl>
                                        <p:attrNameLst>
                                          <p:attrName>style.visibility</p:attrName>
                                        </p:attrNameLst>
                                      </p:cBhvr>
                                      <p:to>
                                        <p:strVal val="visible"/>
                                      </p:to>
                                    </p:set>
                                    <p:animEffect transition="in" filter="fade">
                                      <p:cBhvr>
                                        <p:cTn id="62" dur="500"/>
                                        <p:tgtEl>
                                          <p:spTgt spid="144387">
                                            <p:txEl>
                                              <p:pRg st="8" end="8"/>
                                            </p:txEl>
                                          </p:spTgt>
                                        </p:tgtEl>
                                      </p:cBhvr>
                                    </p:animEffect>
                                    <p:anim calcmode="lin" valueType="num">
                                      <p:cBhvr>
                                        <p:cTn id="63" dur="500" fill="hold"/>
                                        <p:tgtEl>
                                          <p:spTgt spid="144387">
                                            <p:txEl>
                                              <p:pRg st="8" end="8"/>
                                            </p:txEl>
                                          </p:spTgt>
                                        </p:tgtEl>
                                        <p:attrNameLst>
                                          <p:attrName>ppt_x</p:attrName>
                                        </p:attrNameLst>
                                      </p:cBhvr>
                                      <p:tavLst>
                                        <p:tav tm="0">
                                          <p:val>
                                            <p:strVal val="#ppt_x"/>
                                          </p:val>
                                        </p:tav>
                                        <p:tav tm="100000">
                                          <p:val>
                                            <p:strVal val="#ppt_x"/>
                                          </p:val>
                                        </p:tav>
                                      </p:tavLst>
                                    </p:anim>
                                    <p:anim calcmode="lin" valueType="num">
                                      <p:cBhvr>
                                        <p:cTn id="64" dur="500" fill="hold"/>
                                        <p:tgtEl>
                                          <p:spTgt spid="144387">
                                            <p:txEl>
                                              <p:pRg st="8" end="8"/>
                                            </p:txEl>
                                          </p:spTgt>
                                        </p:tgtEl>
                                        <p:attrNameLst>
                                          <p:attrName>ppt_y</p:attrName>
                                        </p:attrNameLst>
                                      </p:cBhvr>
                                      <p:tavLst>
                                        <p:tav tm="0">
                                          <p:val>
                                            <p:strVal val="#ppt_y+.05"/>
                                          </p:val>
                                        </p:tav>
                                        <p:tav tm="100000">
                                          <p:val>
                                            <p:strVal val="#ppt_y"/>
                                          </p:val>
                                        </p:tav>
                                      </p:tavLst>
                                    </p:anim>
                                  </p:childTnLst>
                                </p:cTn>
                              </p:par>
                            </p:childTnLst>
                          </p:cTn>
                        </p:par>
                        <p:par>
                          <p:cTn id="65" fill="hold" nodeType="afterGroup">
                            <p:stCondLst>
                              <p:cond delay="1500"/>
                            </p:stCondLst>
                            <p:childTnLst>
                              <p:par>
                                <p:cTn id="66" presetID="44" presetClass="entr" presetSubtype="0" fill="hold" grpId="0" nodeType="afterEffect">
                                  <p:stCondLst>
                                    <p:cond delay="0"/>
                                  </p:stCondLst>
                                  <p:childTnLst>
                                    <p:set>
                                      <p:cBhvr>
                                        <p:cTn id="67" dur="1" fill="hold">
                                          <p:stCondLst>
                                            <p:cond delay="0"/>
                                          </p:stCondLst>
                                        </p:cTn>
                                        <p:tgtEl>
                                          <p:spTgt spid="144387">
                                            <p:txEl>
                                              <p:pRg st="9" end="9"/>
                                            </p:txEl>
                                          </p:spTgt>
                                        </p:tgtEl>
                                        <p:attrNameLst>
                                          <p:attrName>style.visibility</p:attrName>
                                        </p:attrNameLst>
                                      </p:cBhvr>
                                      <p:to>
                                        <p:strVal val="visible"/>
                                      </p:to>
                                    </p:set>
                                    <p:animEffect transition="in" filter="fade">
                                      <p:cBhvr>
                                        <p:cTn id="68" dur="500"/>
                                        <p:tgtEl>
                                          <p:spTgt spid="144387">
                                            <p:txEl>
                                              <p:pRg st="9" end="9"/>
                                            </p:txEl>
                                          </p:spTgt>
                                        </p:tgtEl>
                                      </p:cBhvr>
                                    </p:animEffect>
                                    <p:anim calcmode="lin" valueType="num">
                                      <p:cBhvr>
                                        <p:cTn id="69" dur="500" fill="hold"/>
                                        <p:tgtEl>
                                          <p:spTgt spid="144387">
                                            <p:txEl>
                                              <p:pRg st="9" end="9"/>
                                            </p:txEl>
                                          </p:spTgt>
                                        </p:tgtEl>
                                        <p:attrNameLst>
                                          <p:attrName>ppt_x</p:attrName>
                                        </p:attrNameLst>
                                      </p:cBhvr>
                                      <p:tavLst>
                                        <p:tav tm="0">
                                          <p:val>
                                            <p:strVal val="#ppt_x"/>
                                          </p:val>
                                        </p:tav>
                                        <p:tav tm="100000">
                                          <p:val>
                                            <p:strVal val="#ppt_x"/>
                                          </p:val>
                                        </p:tav>
                                      </p:tavLst>
                                    </p:anim>
                                    <p:anim calcmode="lin" valueType="num">
                                      <p:cBhvr>
                                        <p:cTn id="70" dur="500" fill="hold"/>
                                        <p:tgtEl>
                                          <p:spTgt spid="144387">
                                            <p:txEl>
                                              <p:pRg st="9" end="9"/>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r>
              <a:rPr lang="en-US" sz="6000" dirty="0" smtClean="0">
                <a:solidFill>
                  <a:srgbClr val="FF0000"/>
                </a:solidFill>
              </a:rPr>
              <a:t>B-Intermediate Code Generation </a:t>
            </a:r>
            <a:r>
              <a:rPr lang="en-US" dirty="0" smtClean="0">
                <a:solidFill>
                  <a:srgbClr val="FF0000"/>
                </a:solidFill>
              </a:rPr>
              <a:t>:</a:t>
            </a:r>
          </a:p>
          <a:p>
            <a:pPr>
              <a:defRPr/>
            </a:pPr>
            <a:endParaRPr lang="en-US" dirty="0"/>
          </a:p>
        </p:txBody>
      </p:sp>
      <p:sp>
        <p:nvSpPr>
          <p:cNvPr id="4" name="Rectangle 3"/>
          <p:cNvSpPr txBox="1">
            <a:spLocks noChangeArrowheads="1"/>
          </p:cNvSpPr>
          <p:nvPr/>
        </p:nvSpPr>
        <p:spPr bwMode="auto">
          <a:xfrm>
            <a:off x="1643063" y="4419600"/>
            <a:ext cx="6934200" cy="1524000"/>
          </a:xfrm>
          <a:prstGeom prst="rect">
            <a:avLst/>
          </a:prstGeom>
          <a:noFill/>
          <a:ln w="9525">
            <a:noFill/>
            <a:miter lim="800000"/>
            <a:headEnd/>
            <a:tailEnd/>
          </a:ln>
        </p:spPr>
        <p:txBody>
          <a:bodyPr/>
          <a:lstStyle/>
          <a:p>
            <a:pPr marL="342900" indent="-342900" algn="r">
              <a:spcBef>
                <a:spcPct val="20000"/>
              </a:spcBef>
              <a:defRPr/>
            </a:pPr>
            <a:r>
              <a:rPr lang="en-US" sz="2800" kern="0" dirty="0">
                <a:latin typeface="+mn-lt"/>
              </a:rPr>
              <a:t>Dr. </a:t>
            </a:r>
            <a:r>
              <a:rPr lang="en-US" sz="2800" kern="0" dirty="0" err="1">
                <a:latin typeface="+mn-lt"/>
              </a:rPr>
              <a:t>M.M.Math</a:t>
            </a:r>
            <a:endParaRPr lang="en-US" sz="2800" kern="0" dirty="0">
              <a:latin typeface="+mn-lt"/>
            </a:endParaRPr>
          </a:p>
          <a:p>
            <a:pPr marL="342900" indent="-342900" algn="r">
              <a:spcBef>
                <a:spcPct val="20000"/>
              </a:spcBef>
              <a:defRPr/>
            </a:pPr>
            <a:r>
              <a:rPr lang="en-US" sz="2800" kern="0" dirty="0">
                <a:latin typeface="+mn-lt"/>
              </a:rPr>
              <a:t> Professor, CSE</a:t>
            </a:r>
          </a:p>
          <a:p>
            <a:pPr marL="342900" indent="-342900" algn="r">
              <a:spcBef>
                <a:spcPct val="20000"/>
              </a:spcBef>
              <a:defRPr/>
            </a:pPr>
            <a:r>
              <a:rPr lang="en-US" sz="2800" kern="0" dirty="0">
                <a:latin typeface="+mn-lt"/>
              </a:rPr>
              <a:t>GIT Belgaum</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919162"/>
          </a:xfrm>
        </p:spPr>
        <p:txBody>
          <a:bodyPr/>
          <a:lstStyle/>
          <a:p>
            <a:pPr algn="l">
              <a:defRPr/>
            </a:pPr>
            <a:r>
              <a:rPr lang="en-US" dirty="0" smtClean="0"/>
              <a:t>Examples</a:t>
            </a:r>
            <a:endParaRPr lang="en-US" dirty="0"/>
          </a:p>
        </p:txBody>
      </p:sp>
      <p:sp>
        <p:nvSpPr>
          <p:cNvPr id="3" name="Content Placeholder 2"/>
          <p:cNvSpPr>
            <a:spLocks noGrp="1"/>
          </p:cNvSpPr>
          <p:nvPr>
            <p:ph idx="1"/>
          </p:nvPr>
        </p:nvSpPr>
        <p:spPr>
          <a:xfrm>
            <a:off x="457200" y="1196975"/>
            <a:ext cx="8229600" cy="4933950"/>
          </a:xfrm>
        </p:spPr>
        <p:txBody>
          <a:bodyPr/>
          <a:lstStyle/>
          <a:p>
            <a:pPr marL="457200" indent="-457200">
              <a:buFont typeface="+mj-lt"/>
              <a:buAutoNum type="arabicPeriod"/>
              <a:defRPr/>
            </a:pPr>
            <a:r>
              <a:rPr lang="en-US" sz="2000" dirty="0" smtClean="0"/>
              <a:t>X=a*(b-c)+(b-c)*d</a:t>
            </a:r>
          </a:p>
          <a:p>
            <a:pPr marL="457200" indent="-457200">
              <a:buFont typeface="+mj-lt"/>
              <a:buAutoNum type="arabicPeriod"/>
              <a:defRPr/>
            </a:pPr>
            <a:r>
              <a:rPr lang="en-US" sz="2000" dirty="0" smtClean="0"/>
              <a:t>A=b*-</a:t>
            </a:r>
            <a:r>
              <a:rPr lang="en-US" sz="2000" dirty="0" err="1" smtClean="0"/>
              <a:t>c+b</a:t>
            </a:r>
            <a:r>
              <a:rPr lang="en-US" sz="2000" dirty="0" smtClean="0"/>
              <a:t>*-c</a:t>
            </a:r>
          </a:p>
          <a:p>
            <a:pPr marL="457200" indent="-457200">
              <a:buFont typeface="+mj-lt"/>
              <a:buAutoNum type="arabicPeriod"/>
              <a:defRPr/>
            </a:pPr>
            <a:r>
              <a:rPr lang="en-US" sz="2000" dirty="0" smtClean="0"/>
              <a:t>If (x&gt;y) then z=</a:t>
            </a:r>
            <a:r>
              <a:rPr lang="en-US" sz="2000" dirty="0" err="1" smtClean="0"/>
              <a:t>x+y</a:t>
            </a:r>
            <a:r>
              <a:rPr lang="en-US" sz="2000" dirty="0" smtClean="0"/>
              <a:t>;</a:t>
            </a:r>
          </a:p>
          <a:p>
            <a:pPr marL="0" indent="0">
              <a:buFont typeface="Wingdings" pitchFamily="2" charset="2"/>
              <a:buNone/>
              <a:defRPr/>
            </a:pPr>
            <a:r>
              <a:rPr lang="en-US" sz="2000" dirty="0" smtClean="0"/>
              <a:t>       Else z=x-y;</a:t>
            </a:r>
          </a:p>
          <a:p>
            <a:pPr marL="0" indent="0">
              <a:buFont typeface="Wingdings" pitchFamily="2" charset="2"/>
              <a:buNone/>
              <a:defRPr/>
            </a:pPr>
            <a:r>
              <a:rPr lang="en-US" sz="2000" dirty="0" smtClean="0"/>
              <a:t>4. While (x&lt;y) Do</a:t>
            </a:r>
          </a:p>
          <a:p>
            <a:pPr marL="457200" indent="-457200">
              <a:buFont typeface="Wingdings" pitchFamily="2" charset="2"/>
              <a:buNone/>
              <a:defRPr/>
            </a:pPr>
            <a:r>
              <a:rPr lang="en-US" sz="2000" dirty="0" smtClean="0"/>
              <a:t>      begin</a:t>
            </a:r>
          </a:p>
          <a:p>
            <a:pPr marL="457200" indent="-457200">
              <a:buFont typeface="Wingdings" pitchFamily="2" charset="2"/>
              <a:buNone/>
              <a:defRPr/>
            </a:pPr>
            <a:r>
              <a:rPr lang="en-US" sz="2000" dirty="0" smtClean="0"/>
              <a:t>         if c&gt;d x=</a:t>
            </a:r>
            <a:r>
              <a:rPr lang="en-US" sz="2000" dirty="0" err="1" smtClean="0"/>
              <a:t>x+y</a:t>
            </a:r>
            <a:endParaRPr lang="en-US" sz="2000" dirty="0" smtClean="0"/>
          </a:p>
          <a:p>
            <a:pPr marL="457200" indent="-457200">
              <a:buFont typeface="Wingdings" pitchFamily="2" charset="2"/>
              <a:buNone/>
              <a:defRPr/>
            </a:pPr>
            <a:r>
              <a:rPr lang="en-US" sz="2000" dirty="0" smtClean="0"/>
              <a:t>       else x=x-y</a:t>
            </a:r>
          </a:p>
          <a:p>
            <a:pPr marL="457200" indent="-457200">
              <a:buFont typeface="Wingdings" pitchFamily="2" charset="2"/>
              <a:buNone/>
              <a:defRPr/>
            </a:pPr>
            <a:r>
              <a:rPr lang="en-US" sz="2000" dirty="0" smtClean="0"/>
              <a:t>       End</a:t>
            </a:r>
          </a:p>
          <a:p>
            <a:pPr marL="0" indent="0">
              <a:buFont typeface="Wingdings" pitchFamily="2" charset="2"/>
              <a:buNone/>
              <a:defRPr/>
            </a:pPr>
            <a:r>
              <a:rPr lang="en-US" sz="2000" dirty="0" smtClean="0"/>
              <a:t>5.  Do </a:t>
            </a:r>
            <a:r>
              <a:rPr lang="en-US" sz="2000" dirty="0" err="1" smtClean="0"/>
              <a:t>i</a:t>
            </a:r>
            <a:r>
              <a:rPr lang="en-US" sz="2000" dirty="0" smtClean="0"/>
              <a:t>=i+1; while(a[</a:t>
            </a:r>
            <a:r>
              <a:rPr lang="en-US" sz="2000" dirty="0" err="1" smtClean="0"/>
              <a:t>i</a:t>
            </a:r>
            <a:r>
              <a:rPr lang="en-US" sz="2000" dirty="0" smtClean="0"/>
              <a:t>]&lt;v);</a:t>
            </a:r>
          </a:p>
          <a:p>
            <a:pPr marL="457200" indent="-457200">
              <a:buFont typeface="+mj-lt"/>
              <a:buAutoNum type="arabicPeriod" startAt="6"/>
              <a:defRPr/>
            </a:pPr>
            <a:r>
              <a:rPr lang="en-US" sz="2000" dirty="0" smtClean="0"/>
              <a:t> If ( x&lt;100 || x &gt;200 &amp;&amp; x !=y) x=0;</a:t>
            </a:r>
          </a:p>
          <a:p>
            <a:pPr marL="457200" indent="-457200">
              <a:buFont typeface="+mj-lt"/>
              <a:buAutoNum type="arabicPeriod" startAt="6"/>
              <a:defRPr/>
            </a:pPr>
            <a:r>
              <a:rPr lang="en-US" sz="2000" dirty="0" smtClean="0"/>
              <a:t>(a&gt;b) &amp;&amp; ((b&gt;c) || a&gt;c))</a:t>
            </a:r>
            <a:endParaRPr lang="en-US" sz="2000" dirty="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t>Example -1</a:t>
            </a:r>
            <a:endParaRPr lang="en-IN" dirty="0"/>
          </a:p>
        </p:txBody>
      </p:sp>
      <p:sp>
        <p:nvSpPr>
          <p:cNvPr id="3" name="Content Placeholder 2"/>
          <p:cNvSpPr>
            <a:spLocks noGrp="1"/>
          </p:cNvSpPr>
          <p:nvPr>
            <p:ph idx="1"/>
          </p:nvPr>
        </p:nvSpPr>
        <p:spPr>
          <a:xfrm>
            <a:off x="457200" y="1600200"/>
            <a:ext cx="8229600" cy="4852988"/>
          </a:xfrm>
        </p:spPr>
        <p:txBody>
          <a:bodyPr/>
          <a:lstStyle/>
          <a:p>
            <a:pPr>
              <a:defRPr/>
            </a:pPr>
            <a:r>
              <a:rPr lang="en-US" dirty="0"/>
              <a:t>X=a*(b-c)+(b-c)*d</a:t>
            </a:r>
          </a:p>
          <a:p>
            <a:pPr>
              <a:defRPr/>
            </a:pPr>
            <a:r>
              <a:rPr lang="en-IN" dirty="0" smtClean="0"/>
              <a:t>Three address code statements</a:t>
            </a:r>
          </a:p>
          <a:p>
            <a:pPr marL="0" indent="0">
              <a:buFont typeface="Wingdings" pitchFamily="2" charset="2"/>
              <a:buNone/>
              <a:defRPr/>
            </a:pPr>
            <a:r>
              <a:rPr lang="en-IN" dirty="0"/>
              <a:t> </a:t>
            </a:r>
            <a:r>
              <a:rPr lang="en-IN" dirty="0" smtClean="0"/>
              <a:t>   t1=b-c</a:t>
            </a:r>
          </a:p>
          <a:p>
            <a:pPr marL="0" indent="0">
              <a:buFont typeface="Wingdings" pitchFamily="2" charset="2"/>
              <a:buNone/>
              <a:defRPr/>
            </a:pPr>
            <a:r>
              <a:rPr lang="en-IN" dirty="0"/>
              <a:t> </a:t>
            </a:r>
            <a:r>
              <a:rPr lang="en-IN" dirty="0" smtClean="0"/>
              <a:t>   t2=a*t1</a:t>
            </a:r>
          </a:p>
          <a:p>
            <a:pPr marL="0" indent="0">
              <a:buFont typeface="Wingdings" pitchFamily="2" charset="2"/>
              <a:buNone/>
              <a:defRPr/>
            </a:pPr>
            <a:r>
              <a:rPr lang="en-IN" dirty="0"/>
              <a:t> </a:t>
            </a:r>
            <a:r>
              <a:rPr lang="en-IN" dirty="0" smtClean="0"/>
              <a:t>   t3=b-c</a:t>
            </a:r>
          </a:p>
          <a:p>
            <a:pPr marL="0" indent="0">
              <a:buFont typeface="Wingdings" pitchFamily="2" charset="2"/>
              <a:buNone/>
              <a:defRPr/>
            </a:pPr>
            <a:r>
              <a:rPr lang="en-IN" dirty="0"/>
              <a:t> </a:t>
            </a:r>
            <a:r>
              <a:rPr lang="en-IN" dirty="0" smtClean="0"/>
              <a:t>   t4=t3*d</a:t>
            </a:r>
          </a:p>
          <a:p>
            <a:pPr marL="0" indent="0">
              <a:buFont typeface="Wingdings" pitchFamily="2" charset="2"/>
              <a:buNone/>
              <a:defRPr/>
            </a:pPr>
            <a:r>
              <a:rPr lang="en-IN" dirty="0"/>
              <a:t> </a:t>
            </a:r>
            <a:r>
              <a:rPr lang="en-IN" dirty="0" smtClean="0"/>
              <a:t>   t5=t2+t4</a:t>
            </a:r>
          </a:p>
          <a:p>
            <a:pPr marL="0" indent="0">
              <a:buFont typeface="Wingdings" pitchFamily="2" charset="2"/>
              <a:buNone/>
              <a:defRPr/>
            </a:pPr>
            <a:r>
              <a:rPr lang="en-IN" dirty="0"/>
              <a:t> </a:t>
            </a:r>
            <a:r>
              <a:rPr lang="en-IN" dirty="0" smtClean="0"/>
              <a:t>    X= t5</a:t>
            </a:r>
            <a:endParaRPr lang="en-IN" dirty="0"/>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487362"/>
          </a:xfrm>
        </p:spPr>
        <p:txBody>
          <a:bodyPr/>
          <a:lstStyle/>
          <a:p>
            <a:pPr>
              <a:defRPr/>
            </a:pPr>
            <a:r>
              <a:rPr lang="en-IN" dirty="0" smtClean="0"/>
              <a:t>Example - 3</a:t>
            </a:r>
            <a:endParaRPr lang="en-IN" dirty="0"/>
          </a:p>
        </p:txBody>
      </p:sp>
      <p:sp>
        <p:nvSpPr>
          <p:cNvPr id="3" name="Content Placeholder 2"/>
          <p:cNvSpPr>
            <a:spLocks noGrp="1"/>
          </p:cNvSpPr>
          <p:nvPr>
            <p:ph idx="1"/>
          </p:nvPr>
        </p:nvSpPr>
        <p:spPr>
          <a:xfrm>
            <a:off x="457200" y="908050"/>
            <a:ext cx="8229600" cy="5761038"/>
          </a:xfrm>
        </p:spPr>
        <p:txBody>
          <a:bodyPr/>
          <a:lstStyle/>
          <a:p>
            <a:pPr marL="0" indent="0">
              <a:buFont typeface="Wingdings" pitchFamily="2" charset="2"/>
              <a:buNone/>
              <a:defRPr/>
            </a:pPr>
            <a:r>
              <a:rPr lang="en-US" dirty="0" smtClean="0"/>
              <a:t>3. If </a:t>
            </a:r>
            <a:r>
              <a:rPr lang="en-US" dirty="0"/>
              <a:t>(x&gt;y) then z=</a:t>
            </a:r>
            <a:r>
              <a:rPr lang="en-US" dirty="0" err="1"/>
              <a:t>x+y</a:t>
            </a:r>
            <a:r>
              <a:rPr lang="en-US" dirty="0"/>
              <a:t>;</a:t>
            </a:r>
          </a:p>
          <a:p>
            <a:pPr marL="0" indent="0">
              <a:buFont typeface="Wingdings" pitchFamily="2" charset="2"/>
              <a:buNone/>
              <a:defRPr/>
            </a:pPr>
            <a:r>
              <a:rPr lang="en-US" dirty="0"/>
              <a:t>     Else z=x-y</a:t>
            </a:r>
            <a:r>
              <a:rPr lang="en-US" dirty="0" smtClean="0"/>
              <a:t>;</a:t>
            </a:r>
          </a:p>
          <a:p>
            <a:pPr marL="0" indent="0">
              <a:buFont typeface="Wingdings" pitchFamily="2" charset="2"/>
              <a:buNone/>
              <a:defRPr/>
            </a:pPr>
            <a:r>
              <a:rPr lang="en-US" sz="2400" dirty="0" smtClean="0"/>
              <a:t>Three address code statements :</a:t>
            </a:r>
          </a:p>
          <a:p>
            <a:pPr marL="0" indent="0">
              <a:buFont typeface="Wingdings" pitchFamily="2" charset="2"/>
              <a:buNone/>
              <a:defRPr/>
            </a:pPr>
            <a:r>
              <a:rPr lang="en-US" sz="2400" dirty="0"/>
              <a:t> </a:t>
            </a:r>
            <a:r>
              <a:rPr lang="en-US" sz="2400" dirty="0" smtClean="0"/>
              <a:t>    t1=x&gt;y</a:t>
            </a:r>
          </a:p>
          <a:p>
            <a:pPr marL="0" indent="0">
              <a:buFont typeface="Wingdings" pitchFamily="2" charset="2"/>
              <a:buNone/>
              <a:defRPr/>
            </a:pPr>
            <a:r>
              <a:rPr lang="en-US" sz="2400" dirty="0"/>
              <a:t> </a:t>
            </a:r>
            <a:r>
              <a:rPr lang="en-US" sz="2400" dirty="0" smtClean="0"/>
              <a:t>    if t1 </a:t>
            </a:r>
            <a:r>
              <a:rPr lang="en-US" sz="2400" dirty="0" err="1" smtClean="0"/>
              <a:t>goto</a:t>
            </a:r>
            <a:r>
              <a:rPr lang="en-US" sz="2400" dirty="0" smtClean="0"/>
              <a:t> L1</a:t>
            </a:r>
          </a:p>
          <a:p>
            <a:pPr marL="0" indent="0">
              <a:buFont typeface="Wingdings" pitchFamily="2" charset="2"/>
              <a:buNone/>
              <a:defRPr/>
            </a:pPr>
            <a:r>
              <a:rPr lang="en-US" sz="2400" dirty="0"/>
              <a:t> </a:t>
            </a:r>
            <a:r>
              <a:rPr lang="en-US" sz="2400" dirty="0" smtClean="0"/>
              <a:t>    t2=x-y</a:t>
            </a:r>
          </a:p>
          <a:p>
            <a:pPr marL="0" indent="0">
              <a:buFont typeface="Wingdings" pitchFamily="2" charset="2"/>
              <a:buNone/>
              <a:defRPr/>
            </a:pPr>
            <a:r>
              <a:rPr lang="en-US" sz="2400" dirty="0" smtClean="0"/>
              <a:t>     z=t2</a:t>
            </a:r>
          </a:p>
          <a:p>
            <a:pPr marL="0" indent="0">
              <a:buFont typeface="Wingdings" pitchFamily="2" charset="2"/>
              <a:buNone/>
              <a:defRPr/>
            </a:pPr>
            <a:r>
              <a:rPr lang="en-US" sz="2400" dirty="0" smtClean="0"/>
              <a:t>     </a:t>
            </a:r>
            <a:r>
              <a:rPr lang="en-US" sz="2400" dirty="0" err="1" smtClean="0"/>
              <a:t>goto</a:t>
            </a:r>
            <a:r>
              <a:rPr lang="en-US" sz="2400" dirty="0" smtClean="0"/>
              <a:t> 20 L2</a:t>
            </a:r>
          </a:p>
          <a:p>
            <a:pPr marL="0" indent="0">
              <a:buFont typeface="Wingdings" pitchFamily="2" charset="2"/>
              <a:buNone/>
              <a:defRPr/>
            </a:pPr>
            <a:r>
              <a:rPr lang="en-US" sz="2400" dirty="0" smtClean="0"/>
              <a:t>L1: t2=</a:t>
            </a:r>
            <a:r>
              <a:rPr lang="en-US" sz="2400" dirty="0" err="1" smtClean="0"/>
              <a:t>x+y</a:t>
            </a:r>
            <a:endParaRPr lang="en-US" sz="2400" dirty="0"/>
          </a:p>
          <a:p>
            <a:pPr marL="0" indent="0">
              <a:buFont typeface="Wingdings" pitchFamily="2" charset="2"/>
              <a:buNone/>
              <a:defRPr/>
            </a:pPr>
            <a:r>
              <a:rPr lang="en-US" sz="2400" dirty="0"/>
              <a:t>     </a:t>
            </a:r>
            <a:r>
              <a:rPr lang="en-US" sz="2400" dirty="0" smtClean="0"/>
              <a:t> z=t2</a:t>
            </a:r>
          </a:p>
          <a:p>
            <a:pPr marL="0" indent="0">
              <a:buFont typeface="Wingdings" pitchFamily="2" charset="2"/>
              <a:buNone/>
              <a:defRPr/>
            </a:pPr>
            <a:r>
              <a:rPr lang="en-US" sz="2400" dirty="0" smtClean="0"/>
              <a:t>L2: ---</a:t>
            </a:r>
          </a:p>
          <a:p>
            <a:pPr marL="0" indent="0">
              <a:buFont typeface="Wingdings" pitchFamily="2" charset="2"/>
              <a:buNone/>
              <a:defRPr/>
            </a:pPr>
            <a:r>
              <a:rPr lang="en-US" sz="2400" dirty="0"/>
              <a:t> </a:t>
            </a:r>
            <a:r>
              <a:rPr lang="en-US" sz="2400" dirty="0" smtClean="0"/>
              <a:t>     ---</a:t>
            </a:r>
            <a:endParaRPr lang="en-US" sz="2400" dirty="0"/>
          </a:p>
          <a:p>
            <a:pPr marL="0" indent="0">
              <a:buFont typeface="Wingdings" pitchFamily="2" charset="2"/>
              <a:buNone/>
              <a:defRPr/>
            </a:pPr>
            <a:endParaRPr lang="en-US" dirty="0"/>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342900"/>
          </a:xfrm>
        </p:spPr>
        <p:txBody>
          <a:bodyPr/>
          <a:lstStyle/>
          <a:p>
            <a:pPr>
              <a:defRPr/>
            </a:pPr>
            <a:r>
              <a:rPr lang="en-IN" dirty="0" smtClean="0"/>
              <a:t>Example - 4</a:t>
            </a:r>
            <a:endParaRPr lang="en-IN" dirty="0"/>
          </a:p>
        </p:txBody>
      </p:sp>
      <p:sp>
        <p:nvSpPr>
          <p:cNvPr id="3" name="Content Placeholder 2"/>
          <p:cNvSpPr>
            <a:spLocks noGrp="1"/>
          </p:cNvSpPr>
          <p:nvPr>
            <p:ph idx="1"/>
          </p:nvPr>
        </p:nvSpPr>
        <p:spPr>
          <a:xfrm>
            <a:off x="179388" y="1600200"/>
            <a:ext cx="4176712" cy="4530725"/>
          </a:xfrm>
        </p:spPr>
        <p:txBody>
          <a:bodyPr/>
          <a:lstStyle/>
          <a:p>
            <a:pPr marL="0" indent="0">
              <a:buFont typeface="Wingdings" pitchFamily="2" charset="2"/>
              <a:buNone/>
              <a:defRPr/>
            </a:pPr>
            <a:r>
              <a:rPr lang="en-US" dirty="0"/>
              <a:t>While (x&lt;y) Do</a:t>
            </a:r>
          </a:p>
          <a:p>
            <a:pPr marL="457200" indent="-457200">
              <a:buFont typeface="Wingdings" pitchFamily="2" charset="2"/>
              <a:buNone/>
              <a:defRPr/>
            </a:pPr>
            <a:r>
              <a:rPr lang="en-US" dirty="0"/>
              <a:t>    </a:t>
            </a:r>
            <a:r>
              <a:rPr lang="en-US" dirty="0" smtClean="0"/>
              <a:t>begin</a:t>
            </a:r>
            <a:endParaRPr lang="en-US" dirty="0"/>
          </a:p>
          <a:p>
            <a:pPr marL="457200" indent="-457200">
              <a:buFont typeface="Wingdings" pitchFamily="2" charset="2"/>
              <a:buNone/>
              <a:defRPr/>
            </a:pPr>
            <a:r>
              <a:rPr lang="en-US" dirty="0"/>
              <a:t>    </a:t>
            </a:r>
            <a:r>
              <a:rPr lang="en-US" dirty="0" smtClean="0"/>
              <a:t>   </a:t>
            </a:r>
            <a:r>
              <a:rPr lang="en-US" dirty="0"/>
              <a:t>if c&gt;d x=</a:t>
            </a:r>
            <a:r>
              <a:rPr lang="en-US" dirty="0" err="1"/>
              <a:t>x+y</a:t>
            </a:r>
            <a:endParaRPr lang="en-US" dirty="0"/>
          </a:p>
          <a:p>
            <a:pPr marL="457200" indent="-457200">
              <a:buFont typeface="Wingdings" pitchFamily="2" charset="2"/>
              <a:buNone/>
              <a:defRPr/>
            </a:pPr>
            <a:r>
              <a:rPr lang="en-US" dirty="0"/>
              <a:t>       else x=x-y</a:t>
            </a:r>
          </a:p>
          <a:p>
            <a:pPr marL="457200" indent="-457200">
              <a:buFont typeface="Wingdings" pitchFamily="2" charset="2"/>
              <a:buNone/>
              <a:defRPr/>
            </a:pPr>
            <a:r>
              <a:rPr lang="en-US" dirty="0"/>
              <a:t>    </a:t>
            </a:r>
            <a:r>
              <a:rPr lang="en-US" dirty="0" smtClean="0"/>
              <a:t>End</a:t>
            </a:r>
            <a:endParaRPr lang="en-US" dirty="0"/>
          </a:p>
        </p:txBody>
      </p:sp>
      <p:sp>
        <p:nvSpPr>
          <p:cNvPr id="4" name="Content Placeholder 2"/>
          <p:cNvSpPr txBox="1">
            <a:spLocks/>
          </p:cNvSpPr>
          <p:nvPr/>
        </p:nvSpPr>
        <p:spPr bwMode="auto">
          <a:xfrm>
            <a:off x="4560888" y="908050"/>
            <a:ext cx="4403725" cy="5761038"/>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a:buFont typeface="Wingdings" panose="05000000000000000000" pitchFamily="2" charset="2"/>
              <a:buNone/>
              <a:defRPr/>
            </a:pPr>
            <a:r>
              <a:rPr lang="en-US" kern="0" dirty="0" smtClean="0"/>
              <a:t>Three address codes:</a:t>
            </a:r>
          </a:p>
          <a:p>
            <a:pPr marL="0" indent="0">
              <a:buFont typeface="Wingdings" panose="05000000000000000000" pitchFamily="2" charset="2"/>
              <a:buNone/>
              <a:defRPr/>
            </a:pPr>
            <a:r>
              <a:rPr lang="en-US" sz="2400" kern="0" dirty="0" smtClean="0"/>
              <a:t>L1 :if x&lt;y </a:t>
            </a:r>
            <a:r>
              <a:rPr lang="en-US" sz="2400" kern="0" dirty="0" err="1" smtClean="0"/>
              <a:t>goto</a:t>
            </a:r>
            <a:r>
              <a:rPr lang="en-US" sz="2400" kern="0" dirty="0" smtClean="0"/>
              <a:t> L2</a:t>
            </a:r>
          </a:p>
          <a:p>
            <a:pPr marL="0" indent="0">
              <a:buFont typeface="Wingdings" panose="05000000000000000000" pitchFamily="2" charset="2"/>
              <a:buNone/>
              <a:defRPr/>
            </a:pPr>
            <a:r>
              <a:rPr lang="en-US" sz="2400" kern="0" dirty="0"/>
              <a:t> </a:t>
            </a:r>
            <a:r>
              <a:rPr lang="en-US" sz="2400" kern="0" dirty="0" smtClean="0"/>
              <a:t>     </a:t>
            </a:r>
            <a:r>
              <a:rPr lang="en-US" sz="2400" kern="0" dirty="0" err="1" smtClean="0"/>
              <a:t>goto</a:t>
            </a:r>
            <a:r>
              <a:rPr lang="en-US" sz="2400" kern="0" dirty="0" smtClean="0"/>
              <a:t> L4</a:t>
            </a:r>
          </a:p>
          <a:p>
            <a:pPr marL="0" indent="0">
              <a:buFont typeface="Wingdings" panose="05000000000000000000" pitchFamily="2" charset="2"/>
              <a:buNone/>
              <a:defRPr/>
            </a:pPr>
            <a:r>
              <a:rPr lang="en-US" sz="2400" kern="0" dirty="0" smtClean="0"/>
              <a:t>L2 : if c &gt; d </a:t>
            </a:r>
            <a:r>
              <a:rPr lang="en-US" sz="2400" kern="0" dirty="0" err="1" smtClean="0"/>
              <a:t>goto</a:t>
            </a:r>
            <a:r>
              <a:rPr lang="en-US" sz="2400" kern="0" dirty="0" smtClean="0"/>
              <a:t> L3</a:t>
            </a:r>
          </a:p>
          <a:p>
            <a:pPr marL="0" indent="0">
              <a:buFont typeface="Wingdings" panose="05000000000000000000" pitchFamily="2" charset="2"/>
              <a:buNone/>
              <a:defRPr/>
            </a:pPr>
            <a:r>
              <a:rPr lang="en-US" sz="2400" kern="0" dirty="0"/>
              <a:t> </a:t>
            </a:r>
            <a:r>
              <a:rPr lang="en-US" sz="2400" kern="0" dirty="0" smtClean="0"/>
              <a:t>      t1=x-y</a:t>
            </a:r>
          </a:p>
          <a:p>
            <a:pPr marL="0" indent="0">
              <a:buFont typeface="Wingdings" panose="05000000000000000000" pitchFamily="2" charset="2"/>
              <a:buNone/>
              <a:defRPr/>
            </a:pPr>
            <a:r>
              <a:rPr lang="en-US" sz="2400" kern="0" dirty="0"/>
              <a:t> </a:t>
            </a:r>
            <a:r>
              <a:rPr lang="en-US" sz="2400" kern="0" dirty="0" smtClean="0"/>
              <a:t>       x=t1</a:t>
            </a:r>
          </a:p>
          <a:p>
            <a:pPr marL="0" indent="0">
              <a:buFont typeface="Wingdings" panose="05000000000000000000" pitchFamily="2" charset="2"/>
              <a:buNone/>
              <a:defRPr/>
            </a:pPr>
            <a:r>
              <a:rPr lang="en-US" sz="2400" kern="0" dirty="0"/>
              <a:t> </a:t>
            </a:r>
            <a:r>
              <a:rPr lang="en-US" sz="2400" kern="0" dirty="0" smtClean="0"/>
              <a:t>        </a:t>
            </a:r>
            <a:r>
              <a:rPr lang="en-US" sz="2400" kern="0" dirty="0" err="1" smtClean="0"/>
              <a:t>goto</a:t>
            </a:r>
            <a:r>
              <a:rPr lang="en-US" sz="2400" kern="0" dirty="0" smtClean="0"/>
              <a:t> L1</a:t>
            </a:r>
          </a:p>
          <a:p>
            <a:pPr marL="0" indent="0">
              <a:buFont typeface="Wingdings" panose="05000000000000000000" pitchFamily="2" charset="2"/>
              <a:buNone/>
              <a:defRPr/>
            </a:pPr>
            <a:r>
              <a:rPr lang="en-US" sz="2400" kern="0" dirty="0" smtClean="0"/>
              <a:t>L3 : t1 = </a:t>
            </a:r>
            <a:r>
              <a:rPr lang="en-US" sz="2400" kern="0" dirty="0" err="1" smtClean="0"/>
              <a:t>x+y</a:t>
            </a:r>
            <a:endParaRPr lang="en-US" sz="2400" kern="0" dirty="0" smtClean="0"/>
          </a:p>
          <a:p>
            <a:pPr marL="0" indent="0">
              <a:buFont typeface="Wingdings" panose="05000000000000000000" pitchFamily="2" charset="2"/>
              <a:buNone/>
              <a:defRPr/>
            </a:pPr>
            <a:r>
              <a:rPr lang="en-US" sz="2400" kern="0" dirty="0"/>
              <a:t> </a:t>
            </a:r>
            <a:r>
              <a:rPr lang="en-US" sz="2400" kern="0" dirty="0" smtClean="0"/>
              <a:t>      x=t1</a:t>
            </a:r>
          </a:p>
          <a:p>
            <a:pPr marL="0" indent="0">
              <a:buFont typeface="Wingdings" panose="05000000000000000000" pitchFamily="2" charset="2"/>
              <a:buNone/>
              <a:defRPr/>
            </a:pPr>
            <a:r>
              <a:rPr lang="en-US" sz="2400" kern="0" dirty="0"/>
              <a:t> </a:t>
            </a:r>
            <a:r>
              <a:rPr lang="en-US" sz="2400" kern="0" dirty="0" smtClean="0"/>
              <a:t>      </a:t>
            </a:r>
            <a:r>
              <a:rPr lang="en-US" sz="2400" kern="0" dirty="0" err="1" smtClean="0"/>
              <a:t>goto</a:t>
            </a:r>
            <a:r>
              <a:rPr lang="en-US" sz="2400" kern="0" dirty="0" smtClean="0"/>
              <a:t> L1</a:t>
            </a:r>
          </a:p>
          <a:p>
            <a:pPr marL="0" indent="0">
              <a:buFont typeface="Wingdings" panose="05000000000000000000" pitchFamily="2" charset="2"/>
              <a:buNone/>
              <a:defRPr/>
            </a:pPr>
            <a:r>
              <a:rPr lang="en-US" sz="2400" kern="0" smtClean="0"/>
              <a:t>L4 </a:t>
            </a:r>
            <a:r>
              <a:rPr lang="en-US" sz="2400" kern="0" dirty="0" smtClean="0"/>
              <a:t>: ---</a:t>
            </a:r>
          </a:p>
          <a:p>
            <a:pPr marL="0" indent="0">
              <a:buFont typeface="Wingdings" panose="05000000000000000000" pitchFamily="2" charset="2"/>
              <a:buNone/>
              <a:defRPr/>
            </a:pPr>
            <a:r>
              <a:rPr lang="en-US" sz="2400" kern="0" dirty="0"/>
              <a:t> </a:t>
            </a:r>
            <a:r>
              <a:rPr lang="en-US" sz="2400" kern="0" dirty="0" smtClean="0"/>
              <a:t>      ---</a:t>
            </a:r>
          </a:p>
          <a:p>
            <a:pPr marL="0" indent="0">
              <a:buFont typeface="Wingdings" panose="05000000000000000000" pitchFamily="2" charset="2"/>
              <a:buNone/>
              <a:defRPr/>
            </a:pPr>
            <a:endParaRPr lang="en-US" sz="2400" kern="0" dirty="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436562"/>
          </a:xfrm>
        </p:spPr>
        <p:txBody>
          <a:bodyPr/>
          <a:lstStyle/>
          <a:p>
            <a:pPr>
              <a:defRPr/>
            </a:pPr>
            <a:r>
              <a:rPr lang="en-IN" dirty="0" smtClean="0"/>
              <a:t>Example - 5</a:t>
            </a:r>
            <a:endParaRPr lang="en-IN" dirty="0"/>
          </a:p>
        </p:txBody>
      </p:sp>
      <p:sp>
        <p:nvSpPr>
          <p:cNvPr id="3" name="Content Placeholder 2"/>
          <p:cNvSpPr>
            <a:spLocks noGrp="1"/>
          </p:cNvSpPr>
          <p:nvPr>
            <p:ph idx="1"/>
          </p:nvPr>
        </p:nvSpPr>
        <p:spPr>
          <a:xfrm>
            <a:off x="457200" y="785813"/>
            <a:ext cx="8229600" cy="592137"/>
          </a:xfrm>
        </p:spPr>
        <p:txBody>
          <a:bodyPr/>
          <a:lstStyle/>
          <a:p>
            <a:pPr marL="0" indent="0">
              <a:buFont typeface="Wingdings" pitchFamily="2" charset="2"/>
              <a:buNone/>
              <a:defRPr/>
            </a:pPr>
            <a:r>
              <a:rPr lang="en-US" dirty="0" smtClean="0"/>
              <a:t>Do </a:t>
            </a:r>
            <a:r>
              <a:rPr lang="en-US" dirty="0" err="1"/>
              <a:t>i</a:t>
            </a:r>
            <a:r>
              <a:rPr lang="en-US" dirty="0"/>
              <a:t>=i+1; while(a[</a:t>
            </a:r>
            <a:r>
              <a:rPr lang="en-US" dirty="0" err="1"/>
              <a:t>i</a:t>
            </a:r>
            <a:r>
              <a:rPr lang="en-US" dirty="0"/>
              <a:t>]&lt;v);</a:t>
            </a:r>
          </a:p>
          <a:p>
            <a:pPr>
              <a:defRPr/>
            </a:pPr>
            <a:endParaRPr lang="en-IN" dirty="0"/>
          </a:p>
        </p:txBody>
      </p:sp>
      <p:sp>
        <p:nvSpPr>
          <p:cNvPr id="4" name="Content Placeholder 2"/>
          <p:cNvSpPr txBox="1">
            <a:spLocks/>
          </p:cNvSpPr>
          <p:nvPr/>
        </p:nvSpPr>
        <p:spPr bwMode="auto">
          <a:xfrm>
            <a:off x="0" y="1571625"/>
            <a:ext cx="4429125" cy="3513138"/>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a:buFont typeface="Wingdings" panose="05000000000000000000" pitchFamily="2" charset="2"/>
              <a:buNone/>
              <a:defRPr/>
            </a:pPr>
            <a:r>
              <a:rPr lang="en-IN" sz="2400" kern="0" dirty="0" smtClean="0"/>
              <a:t>L1 : t1=i+1</a:t>
            </a:r>
          </a:p>
          <a:p>
            <a:pPr marL="0" indent="0">
              <a:buFont typeface="Wingdings" panose="05000000000000000000" pitchFamily="2" charset="2"/>
              <a:buNone/>
              <a:defRPr/>
            </a:pPr>
            <a:r>
              <a:rPr lang="en-IN" sz="2400" kern="0" dirty="0"/>
              <a:t> </a:t>
            </a:r>
            <a:r>
              <a:rPr lang="en-IN" sz="2400" kern="0" dirty="0" smtClean="0"/>
              <a:t>      </a:t>
            </a:r>
            <a:r>
              <a:rPr lang="en-IN" sz="2400" kern="0" dirty="0" err="1" smtClean="0"/>
              <a:t>i</a:t>
            </a:r>
            <a:r>
              <a:rPr lang="en-IN" sz="2400" kern="0" dirty="0" smtClean="0"/>
              <a:t>=t1</a:t>
            </a:r>
          </a:p>
          <a:p>
            <a:pPr marL="0" indent="0">
              <a:buFont typeface="Wingdings" panose="05000000000000000000" pitchFamily="2" charset="2"/>
              <a:buNone/>
              <a:defRPr/>
            </a:pPr>
            <a:r>
              <a:rPr lang="en-IN" sz="2400" kern="0" dirty="0"/>
              <a:t> </a:t>
            </a:r>
            <a:r>
              <a:rPr lang="en-IN" sz="2400" kern="0" dirty="0" smtClean="0"/>
              <a:t>      t2=</a:t>
            </a:r>
            <a:r>
              <a:rPr lang="en-IN" sz="2400" kern="0" dirty="0" err="1" smtClean="0"/>
              <a:t>i</a:t>
            </a:r>
            <a:r>
              <a:rPr lang="en-IN" sz="2400" kern="0" dirty="0" smtClean="0"/>
              <a:t>*8</a:t>
            </a:r>
          </a:p>
          <a:p>
            <a:pPr marL="0" indent="0">
              <a:buFont typeface="Wingdings" panose="05000000000000000000" pitchFamily="2" charset="2"/>
              <a:buNone/>
              <a:defRPr/>
            </a:pPr>
            <a:r>
              <a:rPr lang="en-IN" sz="2400" kern="0" dirty="0"/>
              <a:t> </a:t>
            </a:r>
            <a:r>
              <a:rPr lang="en-IN" sz="2400" kern="0" dirty="0" smtClean="0"/>
              <a:t>      t3=a[t2]</a:t>
            </a:r>
          </a:p>
          <a:p>
            <a:pPr marL="0" indent="0">
              <a:buFont typeface="Wingdings" panose="05000000000000000000" pitchFamily="2" charset="2"/>
              <a:buNone/>
              <a:defRPr/>
            </a:pPr>
            <a:r>
              <a:rPr lang="en-IN" sz="2400" kern="0" dirty="0"/>
              <a:t> </a:t>
            </a:r>
            <a:r>
              <a:rPr lang="en-IN" sz="2400" kern="0" dirty="0" smtClean="0"/>
              <a:t>      if t3 &lt; v </a:t>
            </a:r>
            <a:r>
              <a:rPr lang="en-IN" sz="2400" kern="0" dirty="0" err="1" smtClean="0"/>
              <a:t>goto</a:t>
            </a:r>
            <a:r>
              <a:rPr lang="en-IN" sz="2400" kern="0" dirty="0" smtClean="0"/>
              <a:t> L1 L2 : ---</a:t>
            </a:r>
          </a:p>
          <a:p>
            <a:pPr marL="0" indent="0">
              <a:buFont typeface="Wingdings" panose="05000000000000000000" pitchFamily="2" charset="2"/>
              <a:buNone/>
              <a:defRPr/>
            </a:pPr>
            <a:r>
              <a:rPr lang="en-IN" sz="2400" kern="0" dirty="0"/>
              <a:t> </a:t>
            </a:r>
            <a:r>
              <a:rPr lang="en-IN" sz="2400" kern="0" dirty="0" smtClean="0"/>
              <a:t>      ---</a:t>
            </a:r>
          </a:p>
          <a:p>
            <a:pPr marL="0" indent="0">
              <a:buFont typeface="Wingdings" panose="05000000000000000000" pitchFamily="2" charset="2"/>
              <a:buNone/>
              <a:defRPr/>
            </a:pPr>
            <a:r>
              <a:rPr lang="en-IN" sz="2400" kern="0" dirty="0" smtClean="0">
                <a:solidFill>
                  <a:srgbClr val="FF0000"/>
                </a:solidFill>
              </a:rPr>
              <a:t>  TAC with Symbolic Labels</a:t>
            </a:r>
            <a:endParaRPr lang="en-IN" sz="2400" kern="0" dirty="0">
              <a:solidFill>
                <a:srgbClr val="FF0000"/>
              </a:solidFill>
            </a:endParaRPr>
          </a:p>
        </p:txBody>
      </p:sp>
      <p:sp>
        <p:nvSpPr>
          <p:cNvPr id="5" name="Content Placeholder 2"/>
          <p:cNvSpPr txBox="1">
            <a:spLocks/>
          </p:cNvSpPr>
          <p:nvPr/>
        </p:nvSpPr>
        <p:spPr bwMode="auto">
          <a:xfrm>
            <a:off x="4357688" y="1416050"/>
            <a:ext cx="4535487" cy="3513138"/>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a:buFont typeface="Wingdings" panose="05000000000000000000" pitchFamily="2" charset="2"/>
              <a:buNone/>
              <a:defRPr/>
            </a:pPr>
            <a:r>
              <a:rPr lang="en-IN" sz="2400" kern="0" dirty="0" smtClean="0"/>
              <a:t>10 : t1=i+1</a:t>
            </a:r>
          </a:p>
          <a:p>
            <a:pPr marL="0" indent="0">
              <a:buFont typeface="Wingdings" panose="05000000000000000000" pitchFamily="2" charset="2"/>
              <a:buNone/>
              <a:defRPr/>
            </a:pPr>
            <a:r>
              <a:rPr lang="en-IN" sz="2400" kern="0" dirty="0" smtClean="0"/>
              <a:t>11 : </a:t>
            </a:r>
            <a:r>
              <a:rPr lang="en-IN" sz="2400" kern="0" dirty="0" err="1" smtClean="0"/>
              <a:t>i</a:t>
            </a:r>
            <a:r>
              <a:rPr lang="en-IN" sz="2400" kern="0" dirty="0" smtClean="0"/>
              <a:t>=t1</a:t>
            </a:r>
          </a:p>
          <a:p>
            <a:pPr marL="0" indent="0">
              <a:buFont typeface="Wingdings" panose="05000000000000000000" pitchFamily="2" charset="2"/>
              <a:buNone/>
              <a:defRPr/>
            </a:pPr>
            <a:r>
              <a:rPr lang="en-IN" sz="2400" kern="0" dirty="0" smtClean="0"/>
              <a:t>12 :  t2=</a:t>
            </a:r>
            <a:r>
              <a:rPr lang="en-IN" sz="2400" kern="0" dirty="0" err="1" smtClean="0"/>
              <a:t>i</a:t>
            </a:r>
            <a:r>
              <a:rPr lang="en-IN" sz="2400" kern="0" dirty="0" smtClean="0"/>
              <a:t>*8</a:t>
            </a:r>
          </a:p>
          <a:p>
            <a:pPr marL="0" indent="0">
              <a:buFont typeface="Wingdings" panose="05000000000000000000" pitchFamily="2" charset="2"/>
              <a:buNone/>
              <a:defRPr/>
            </a:pPr>
            <a:r>
              <a:rPr lang="en-IN" sz="2400" kern="0" dirty="0" smtClean="0"/>
              <a:t>13 : t3=a[t2]</a:t>
            </a:r>
          </a:p>
          <a:p>
            <a:pPr marL="0" indent="0">
              <a:buFont typeface="Wingdings" panose="05000000000000000000" pitchFamily="2" charset="2"/>
              <a:buNone/>
              <a:defRPr/>
            </a:pPr>
            <a:r>
              <a:rPr lang="en-IN" sz="2400" kern="0" dirty="0" smtClean="0"/>
              <a:t>14 : if t3 &lt; v </a:t>
            </a:r>
            <a:r>
              <a:rPr lang="en-IN" sz="2400" kern="0" dirty="0" err="1" smtClean="0"/>
              <a:t>goto</a:t>
            </a:r>
            <a:r>
              <a:rPr lang="en-IN" sz="2400" kern="0" dirty="0" smtClean="0"/>
              <a:t> 10 </a:t>
            </a:r>
          </a:p>
          <a:p>
            <a:pPr marL="0" indent="0">
              <a:buFont typeface="Wingdings" panose="05000000000000000000" pitchFamily="2" charset="2"/>
              <a:buNone/>
              <a:defRPr/>
            </a:pPr>
            <a:r>
              <a:rPr lang="en-IN" sz="2400" kern="0" dirty="0" smtClean="0"/>
              <a:t>15 : ---</a:t>
            </a:r>
          </a:p>
          <a:p>
            <a:pPr marL="0" indent="0">
              <a:buFont typeface="Wingdings" panose="05000000000000000000" pitchFamily="2" charset="2"/>
              <a:buNone/>
              <a:defRPr/>
            </a:pPr>
            <a:r>
              <a:rPr lang="en-IN" sz="2400" kern="0" dirty="0"/>
              <a:t> </a:t>
            </a:r>
            <a:r>
              <a:rPr lang="en-IN" sz="2400" kern="0" dirty="0" smtClean="0"/>
              <a:t>      ---</a:t>
            </a:r>
          </a:p>
          <a:p>
            <a:pPr marL="0" indent="0">
              <a:buFont typeface="Wingdings" panose="05000000000000000000" pitchFamily="2" charset="2"/>
              <a:buNone/>
              <a:defRPr/>
            </a:pPr>
            <a:r>
              <a:rPr lang="en-IN" sz="2400" kern="0" dirty="0" smtClean="0">
                <a:solidFill>
                  <a:srgbClr val="FF0000"/>
                </a:solidFill>
              </a:rPr>
              <a:t> TAC with Position Numbers</a:t>
            </a:r>
            <a:endParaRPr lang="en-IN" sz="2400" kern="0" dirty="0">
              <a:solidFill>
                <a:srgbClr val="FF0000"/>
              </a:solidFill>
            </a:endParaRPr>
          </a:p>
        </p:txBody>
      </p:sp>
      <p:sp>
        <p:nvSpPr>
          <p:cNvPr id="6" name="Content Placeholder 2"/>
          <p:cNvSpPr txBox="1">
            <a:spLocks/>
          </p:cNvSpPr>
          <p:nvPr/>
        </p:nvSpPr>
        <p:spPr bwMode="auto">
          <a:xfrm>
            <a:off x="0" y="5000625"/>
            <a:ext cx="9144000" cy="1643063"/>
          </a:xfrm>
          <a:prstGeom prst="rect">
            <a:avLst/>
          </a:prstGeom>
          <a:noFill/>
          <a:ln w="9525">
            <a:noFill/>
            <a:miter lim="800000"/>
            <a:headEnd/>
            <a:tailEnd/>
          </a:ln>
          <a:effectLst/>
        </p:spPr>
        <p:txBody>
          <a:bodyPr/>
          <a:lstStyle/>
          <a:p>
            <a:pPr>
              <a:spcBef>
                <a:spcPct val="20000"/>
              </a:spcBef>
              <a:buClr>
                <a:schemeClr val="hlink"/>
              </a:buClr>
              <a:buSzPct val="60000"/>
              <a:buFont typeface="Wingdings" pitchFamily="2" charset="2"/>
              <a:buNone/>
              <a:defRPr/>
            </a:pPr>
            <a:r>
              <a:rPr lang="en-US" sz="2000" kern="0" dirty="0">
                <a:effectLst>
                  <a:outerShdw blurRad="38100" dist="38100" dir="2700000" algn="tl">
                    <a:srgbClr val="000000"/>
                  </a:outerShdw>
                </a:effectLst>
                <a:latin typeface="+mn-lt"/>
              </a:rPr>
              <a:t>For above construct two types Three address code </a:t>
            </a:r>
            <a:r>
              <a:rPr lang="en-US" sz="2000" kern="0" dirty="0" err="1">
                <a:effectLst>
                  <a:outerShdw blurRad="38100" dist="38100" dir="2700000" algn="tl">
                    <a:srgbClr val="000000"/>
                  </a:outerShdw>
                </a:effectLst>
                <a:latin typeface="+mn-lt"/>
              </a:rPr>
              <a:t>viz</a:t>
            </a:r>
            <a:r>
              <a:rPr lang="en-US" sz="2000" kern="0" dirty="0">
                <a:effectLst>
                  <a:outerShdw blurRad="38100" dist="38100" dir="2700000" algn="tl">
                    <a:srgbClr val="000000"/>
                  </a:outerShdw>
                </a:effectLst>
                <a:latin typeface="+mn-lt"/>
              </a:rPr>
              <a:t> with Symbolic labels or with position numbers can be generated.  In case of array reference  first array index value is calculated in some  temporary by considering space occupied by each element which is either 4 or 8 in case of integer elements or 16 units in case of float</a:t>
            </a:r>
          </a:p>
          <a:p>
            <a:pPr marL="342900" indent="-342900">
              <a:spcBef>
                <a:spcPct val="20000"/>
              </a:spcBef>
              <a:buClr>
                <a:schemeClr val="hlink"/>
              </a:buClr>
              <a:buSzPct val="60000"/>
              <a:buFont typeface="Wingdings" pitchFamily="2" charset="2"/>
              <a:buChar char="n"/>
              <a:defRPr/>
            </a:pPr>
            <a:endParaRPr lang="en-IN" sz="3200" kern="0" dirty="0">
              <a:effectLst>
                <a:outerShdw blurRad="38100" dist="38100" dir="2700000" algn="tl">
                  <a:srgbClr val="000000"/>
                </a:outerShdw>
              </a:effectLst>
              <a:latin typeface="+mn-lt"/>
            </a:endParaRP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74700"/>
          </a:xfrm>
        </p:spPr>
        <p:txBody>
          <a:bodyPr/>
          <a:lstStyle/>
          <a:p>
            <a:pPr>
              <a:defRPr/>
            </a:pPr>
            <a:r>
              <a:rPr lang="en-IN" dirty="0" smtClean="0"/>
              <a:t>Example -6</a:t>
            </a:r>
            <a:endParaRPr lang="en-IN" dirty="0"/>
          </a:p>
        </p:txBody>
      </p:sp>
      <p:sp>
        <p:nvSpPr>
          <p:cNvPr id="3" name="Content Placeholder 2"/>
          <p:cNvSpPr>
            <a:spLocks noGrp="1"/>
          </p:cNvSpPr>
          <p:nvPr>
            <p:ph idx="1"/>
          </p:nvPr>
        </p:nvSpPr>
        <p:spPr>
          <a:xfrm>
            <a:off x="457200" y="1600200"/>
            <a:ext cx="8435975" cy="4530725"/>
          </a:xfrm>
        </p:spPr>
        <p:txBody>
          <a:bodyPr/>
          <a:lstStyle/>
          <a:p>
            <a:pPr>
              <a:defRPr/>
            </a:pPr>
            <a:r>
              <a:rPr lang="en-US" dirty="0"/>
              <a:t> </a:t>
            </a:r>
            <a:r>
              <a:rPr lang="en-US" dirty="0" smtClean="0"/>
              <a:t>if ( </a:t>
            </a:r>
            <a:r>
              <a:rPr lang="en-US" dirty="0"/>
              <a:t>x&lt;100 || x &gt;200 &amp;&amp; x !=y) x=0;</a:t>
            </a:r>
          </a:p>
          <a:p>
            <a:pPr marL="0" indent="0">
              <a:buFont typeface="Wingdings" pitchFamily="2" charset="2"/>
              <a:buNone/>
              <a:defRPr/>
            </a:pPr>
            <a:r>
              <a:rPr lang="en-IN" dirty="0" smtClean="0"/>
              <a:t>  Three address code statements :</a:t>
            </a:r>
          </a:p>
          <a:p>
            <a:pPr marL="0" indent="0">
              <a:buFont typeface="Wingdings" pitchFamily="2" charset="2"/>
              <a:buNone/>
              <a:defRPr/>
            </a:pPr>
            <a:r>
              <a:rPr lang="en-IN" dirty="0"/>
              <a:t>  </a:t>
            </a:r>
            <a:r>
              <a:rPr lang="en-IN" dirty="0" smtClean="0"/>
              <a:t>   Refer Page No : 400 figure6.34 for solution</a:t>
            </a:r>
          </a:p>
          <a:p>
            <a:pPr marL="0" indent="0">
              <a:buFont typeface="Wingdings" pitchFamily="2" charset="2"/>
              <a:buNone/>
              <a:defRPr/>
            </a:pPr>
            <a:endParaRPr lang="en-IN" dirty="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079500"/>
          </a:xfrm>
        </p:spPr>
        <p:txBody>
          <a:bodyPr/>
          <a:lstStyle/>
          <a:p>
            <a:pPr>
              <a:defRPr/>
            </a:pPr>
            <a:r>
              <a:rPr lang="en-IN" dirty="0" smtClean="0"/>
              <a:t>Implementation of Three Address code -TAC</a:t>
            </a:r>
            <a:endParaRPr lang="en-IN" dirty="0"/>
          </a:p>
        </p:txBody>
      </p:sp>
      <p:sp>
        <p:nvSpPr>
          <p:cNvPr id="3" name="Content Placeholder 2"/>
          <p:cNvSpPr>
            <a:spLocks noGrp="1"/>
          </p:cNvSpPr>
          <p:nvPr>
            <p:ph idx="1"/>
          </p:nvPr>
        </p:nvSpPr>
        <p:spPr>
          <a:xfrm>
            <a:off x="457200" y="1600200"/>
            <a:ext cx="8435975" cy="4530725"/>
          </a:xfrm>
        </p:spPr>
        <p:txBody>
          <a:bodyPr/>
          <a:lstStyle/>
          <a:p>
            <a:pPr>
              <a:defRPr/>
            </a:pPr>
            <a:r>
              <a:rPr lang="en-US" dirty="0" smtClean="0"/>
              <a:t>The description of three address code specifies the components of each type of instructions but it does not specifies the representation of these instructions in a data structure. </a:t>
            </a:r>
          </a:p>
          <a:p>
            <a:pPr>
              <a:defRPr/>
            </a:pPr>
            <a:r>
              <a:rPr lang="en-US" dirty="0" smtClean="0"/>
              <a:t>In the compiler implementation these instructions are implemented by Quadruple, triple and indirect triples</a:t>
            </a:r>
            <a:endParaRPr lang="en-IN" dirty="0" smtClean="0"/>
          </a:p>
          <a:p>
            <a:pPr marL="0" indent="0">
              <a:buFont typeface="Wingdings" pitchFamily="2" charset="2"/>
              <a:buNone/>
              <a:defRPr/>
            </a:pPr>
            <a:endParaRPr lang="en-IN" dirty="0"/>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277813"/>
            <a:ext cx="8229600" cy="508000"/>
          </a:xfrm>
        </p:spPr>
        <p:txBody>
          <a:bodyPr/>
          <a:lstStyle/>
          <a:p>
            <a:pPr eaLnBrk="1" hangingPunct="1"/>
            <a:r>
              <a:rPr lang="en-US" altLang="en-US" b="1" u="sng" smtClean="0">
                <a:effectLst/>
              </a:rPr>
              <a:t>Quadruples</a:t>
            </a:r>
          </a:p>
        </p:txBody>
      </p:sp>
      <p:sp>
        <p:nvSpPr>
          <p:cNvPr id="145411" name="Rectangle 3"/>
          <p:cNvSpPr>
            <a:spLocks noGrp="1" noChangeArrowheads="1"/>
          </p:cNvSpPr>
          <p:nvPr>
            <p:ph type="body" idx="1"/>
          </p:nvPr>
        </p:nvSpPr>
        <p:spPr>
          <a:xfrm>
            <a:off x="285750" y="857250"/>
            <a:ext cx="8643938" cy="5595938"/>
          </a:xfrm>
        </p:spPr>
        <p:txBody>
          <a:bodyPr/>
          <a:lstStyle/>
          <a:p>
            <a:pPr eaLnBrk="1" hangingPunct="1">
              <a:lnSpc>
                <a:spcPct val="90000"/>
              </a:lnSpc>
            </a:pPr>
            <a:r>
              <a:rPr lang="en-US" altLang="en-US" sz="2400" smtClean="0">
                <a:effectLst/>
              </a:rPr>
              <a:t>Quadruples are used to implement the three address instructions in compilers. Here Each quadruple is  implemented as a object or record containing four fields: op,arg1,arg2 &amp; result.</a:t>
            </a:r>
          </a:p>
          <a:p>
            <a:pPr eaLnBrk="1" hangingPunct="1">
              <a:lnSpc>
                <a:spcPct val="90000"/>
              </a:lnSpc>
              <a:buFont typeface="Wingdings" pitchFamily="2" charset="2"/>
              <a:buNone/>
            </a:pPr>
            <a:r>
              <a:rPr lang="en-US" altLang="en-US" sz="2400" smtClean="0">
                <a:effectLst/>
              </a:rPr>
              <a:t>For Instance three address instruction  t= x + y is represented by placing ‘+’ is in OP field , x is in arg1, y is in arg2 and t is in result.</a:t>
            </a:r>
          </a:p>
          <a:p>
            <a:pPr eaLnBrk="1" hangingPunct="1">
              <a:lnSpc>
                <a:spcPct val="90000"/>
              </a:lnSpc>
              <a:buFont typeface="Wingdings" pitchFamily="2" charset="2"/>
              <a:buNone/>
            </a:pPr>
            <a:r>
              <a:rPr lang="en-US" altLang="en-US" sz="2400" smtClean="0">
                <a:effectLst/>
              </a:rPr>
              <a:t>Exceptions are:</a:t>
            </a:r>
          </a:p>
          <a:p>
            <a:pPr eaLnBrk="1" hangingPunct="1">
              <a:lnSpc>
                <a:spcPct val="90000"/>
              </a:lnSpc>
              <a:buFont typeface="Wingdings" pitchFamily="2" charset="2"/>
              <a:buChar char="v"/>
            </a:pPr>
            <a:r>
              <a:rPr lang="en-US" altLang="en-US" sz="2400" smtClean="0">
                <a:effectLst/>
              </a:rPr>
              <a:t>Instructions with unary operators Eg x= -y</a:t>
            </a:r>
          </a:p>
          <a:p>
            <a:pPr eaLnBrk="1" hangingPunct="1">
              <a:lnSpc>
                <a:spcPct val="90000"/>
              </a:lnSpc>
              <a:buFont typeface="Wingdings" pitchFamily="2" charset="2"/>
              <a:buNone/>
            </a:pPr>
            <a:r>
              <a:rPr lang="en-US" altLang="en-US" sz="2400" smtClean="0">
                <a:effectLst/>
              </a:rPr>
              <a:t>   do not use arg2</a:t>
            </a:r>
          </a:p>
          <a:p>
            <a:pPr eaLnBrk="1" hangingPunct="1">
              <a:lnSpc>
                <a:spcPct val="90000"/>
              </a:lnSpc>
              <a:buFont typeface="Wingdings" pitchFamily="2" charset="2"/>
              <a:buChar char="v"/>
            </a:pPr>
            <a:r>
              <a:rPr lang="en-US" altLang="en-US" sz="2400" smtClean="0">
                <a:effectLst/>
              </a:rPr>
              <a:t>Conditional &amp; unconditional jumps put the target label in result.</a:t>
            </a:r>
          </a:p>
          <a:p>
            <a:pPr eaLnBrk="1" hangingPunct="1">
              <a:lnSpc>
                <a:spcPct val="90000"/>
              </a:lnSpc>
              <a:buFont typeface="Wingdings" pitchFamily="2" charset="2"/>
              <a:buChar char="v"/>
            </a:pPr>
            <a:r>
              <a:rPr lang="en-US" altLang="en-US" sz="2400" smtClean="0">
                <a:effectLst/>
              </a:rPr>
              <a:t>Operators like param  use neither arg2 nor result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1000" fill="hold"/>
                                        <p:tgtEl>
                                          <p:spTgt spid="145410"/>
                                        </p:tgtEl>
                                        <p:attrNameLst>
                                          <p:attrName>ppt_x</p:attrName>
                                        </p:attrNameLst>
                                      </p:cBhvr>
                                      <p:tavLst>
                                        <p:tav tm="0">
                                          <p:val>
                                            <p:strVal val="#ppt_x-.2"/>
                                          </p:val>
                                        </p:tav>
                                        <p:tav tm="100000">
                                          <p:val>
                                            <p:strVal val="#ppt_x"/>
                                          </p:val>
                                        </p:tav>
                                      </p:tavLst>
                                    </p:anim>
                                    <p:anim calcmode="lin" valueType="num">
                                      <p:cBhvr>
                                        <p:cTn id="8" dur="1000" fill="hold"/>
                                        <p:tgtEl>
                                          <p:spTgt spid="1454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5410"/>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45411">
                                            <p:txEl>
                                              <p:pRg st="0" end="0"/>
                                            </p:txEl>
                                          </p:spTgt>
                                        </p:tgtEl>
                                        <p:attrNameLst>
                                          <p:attrName>style.visibility</p:attrName>
                                        </p:attrNameLst>
                                      </p:cBhvr>
                                      <p:to>
                                        <p:strVal val="visible"/>
                                      </p:to>
                                    </p:set>
                                    <p:animEffect transition="in" filter="fade">
                                      <p:cBhvr>
                                        <p:cTn id="13" dur="500"/>
                                        <p:tgtEl>
                                          <p:spTgt spid="145411">
                                            <p:txEl>
                                              <p:pRg st="0" end="0"/>
                                            </p:txEl>
                                          </p:spTgt>
                                        </p:tgtEl>
                                      </p:cBhvr>
                                    </p:animEffect>
                                    <p:anim calcmode="lin" valueType="num">
                                      <p:cBhvr>
                                        <p:cTn id="14"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4541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4" presetClass="entr" presetSubtype="0" fill="hold" grpId="0" nodeType="clickEffect">
                                  <p:stCondLst>
                                    <p:cond delay="0"/>
                                  </p:stCondLst>
                                  <p:childTnLst>
                                    <p:set>
                                      <p:cBhvr>
                                        <p:cTn id="19" dur="1" fill="hold">
                                          <p:stCondLst>
                                            <p:cond delay="0"/>
                                          </p:stCondLst>
                                        </p:cTn>
                                        <p:tgtEl>
                                          <p:spTgt spid="145411">
                                            <p:txEl>
                                              <p:pRg st="1" end="1"/>
                                            </p:txEl>
                                          </p:spTgt>
                                        </p:tgtEl>
                                        <p:attrNameLst>
                                          <p:attrName>style.visibility</p:attrName>
                                        </p:attrNameLst>
                                      </p:cBhvr>
                                      <p:to>
                                        <p:strVal val="visible"/>
                                      </p:to>
                                    </p:set>
                                    <p:animEffect transition="in" filter="fade">
                                      <p:cBhvr>
                                        <p:cTn id="20" dur="500"/>
                                        <p:tgtEl>
                                          <p:spTgt spid="145411">
                                            <p:txEl>
                                              <p:pRg st="1" end="1"/>
                                            </p:txEl>
                                          </p:spTgt>
                                        </p:tgtEl>
                                      </p:cBhvr>
                                    </p:animEffect>
                                    <p:anim calcmode="lin" valueType="num">
                                      <p:cBhvr>
                                        <p:cTn id="21"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45411">
                                            <p:txEl>
                                              <p:pRg st="1" end="1"/>
                                            </p:txEl>
                                          </p:spTgt>
                                        </p:tgtEl>
                                        <p:attrNameLst>
                                          <p:attrName>ppt_y</p:attrName>
                                        </p:attrNameLst>
                                      </p:cBhvr>
                                      <p:tavLst>
                                        <p:tav tm="0">
                                          <p:val>
                                            <p:strVal val="#ppt_y+.05"/>
                                          </p:val>
                                        </p:tav>
                                        <p:tav tm="100000">
                                          <p:val>
                                            <p:strVal val="#ppt_y"/>
                                          </p:val>
                                        </p:tav>
                                      </p:tavLst>
                                    </p:anim>
                                  </p:childTnLst>
                                </p:cTn>
                              </p:par>
                            </p:childTnLst>
                          </p:cTn>
                        </p:par>
                        <p:par>
                          <p:cTn id="23" fill="hold" nodeType="afterGroup">
                            <p:stCondLst>
                              <p:cond delay="500"/>
                            </p:stCondLst>
                            <p:childTnLst>
                              <p:par>
                                <p:cTn id="24" presetID="44" presetClass="entr" presetSubtype="0" fill="hold" grpId="0" nodeType="afterEffect">
                                  <p:stCondLst>
                                    <p:cond delay="0"/>
                                  </p:stCondLst>
                                  <p:childTnLst>
                                    <p:set>
                                      <p:cBhvr>
                                        <p:cTn id="25" dur="1" fill="hold">
                                          <p:stCondLst>
                                            <p:cond delay="0"/>
                                          </p:stCondLst>
                                        </p:cTn>
                                        <p:tgtEl>
                                          <p:spTgt spid="145411">
                                            <p:txEl>
                                              <p:pRg st="2" end="2"/>
                                            </p:txEl>
                                          </p:spTgt>
                                        </p:tgtEl>
                                        <p:attrNameLst>
                                          <p:attrName>style.visibility</p:attrName>
                                        </p:attrNameLst>
                                      </p:cBhvr>
                                      <p:to>
                                        <p:strVal val="visible"/>
                                      </p:to>
                                    </p:set>
                                    <p:animEffect transition="in" filter="fade">
                                      <p:cBhvr>
                                        <p:cTn id="26" dur="500"/>
                                        <p:tgtEl>
                                          <p:spTgt spid="145411">
                                            <p:txEl>
                                              <p:pRg st="2" end="2"/>
                                            </p:txEl>
                                          </p:spTgt>
                                        </p:tgtEl>
                                      </p:cBhvr>
                                    </p:animEffect>
                                    <p:anim calcmode="lin" valueType="num">
                                      <p:cBhvr>
                                        <p:cTn id="27"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145411">
                                            <p:txEl>
                                              <p:pRg st="2" end="2"/>
                                            </p:txEl>
                                          </p:spTgt>
                                        </p:tgtEl>
                                        <p:attrNameLst>
                                          <p:attrName>ppt_y</p:attrName>
                                        </p:attrNameLst>
                                      </p:cBhvr>
                                      <p:tavLst>
                                        <p:tav tm="0">
                                          <p:val>
                                            <p:strVal val="#ppt_y+.05"/>
                                          </p:val>
                                        </p:tav>
                                        <p:tav tm="100000">
                                          <p:val>
                                            <p:strVal val="#ppt_y"/>
                                          </p:val>
                                        </p:tav>
                                      </p:tavLst>
                                    </p:anim>
                                  </p:childTnLst>
                                </p:cTn>
                              </p:par>
                            </p:childTnLst>
                          </p:cTn>
                        </p:par>
                        <p:par>
                          <p:cTn id="29" fill="hold" nodeType="afterGroup">
                            <p:stCondLst>
                              <p:cond delay="1000"/>
                            </p:stCondLst>
                            <p:childTnLst>
                              <p:par>
                                <p:cTn id="30" presetID="44" presetClass="entr" presetSubtype="0" fill="hold" grpId="0" nodeType="afterEffect">
                                  <p:stCondLst>
                                    <p:cond delay="0"/>
                                  </p:stCondLst>
                                  <p:childTnLst>
                                    <p:set>
                                      <p:cBhvr>
                                        <p:cTn id="31" dur="1" fill="hold">
                                          <p:stCondLst>
                                            <p:cond delay="0"/>
                                          </p:stCondLst>
                                        </p:cTn>
                                        <p:tgtEl>
                                          <p:spTgt spid="145411">
                                            <p:txEl>
                                              <p:pRg st="3" end="3"/>
                                            </p:txEl>
                                          </p:spTgt>
                                        </p:tgtEl>
                                        <p:attrNameLst>
                                          <p:attrName>style.visibility</p:attrName>
                                        </p:attrNameLst>
                                      </p:cBhvr>
                                      <p:to>
                                        <p:strVal val="visible"/>
                                      </p:to>
                                    </p:set>
                                    <p:animEffect transition="in" filter="fade">
                                      <p:cBhvr>
                                        <p:cTn id="32" dur="500"/>
                                        <p:tgtEl>
                                          <p:spTgt spid="145411">
                                            <p:txEl>
                                              <p:pRg st="3" end="3"/>
                                            </p:txEl>
                                          </p:spTgt>
                                        </p:tgtEl>
                                      </p:cBhvr>
                                    </p:animEffect>
                                    <p:anim calcmode="lin" valueType="num">
                                      <p:cBhvr>
                                        <p:cTn id="33"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145411">
                                            <p:txEl>
                                              <p:pRg st="3" end="3"/>
                                            </p:txEl>
                                          </p:spTgt>
                                        </p:tgtEl>
                                        <p:attrNameLst>
                                          <p:attrName>ppt_y</p:attrName>
                                        </p:attrNameLst>
                                      </p:cBhvr>
                                      <p:tavLst>
                                        <p:tav tm="0">
                                          <p:val>
                                            <p:strVal val="#ppt_y+.05"/>
                                          </p:val>
                                        </p:tav>
                                        <p:tav tm="100000">
                                          <p:val>
                                            <p:strVal val="#ppt_y"/>
                                          </p:val>
                                        </p:tav>
                                      </p:tavLst>
                                    </p:anim>
                                  </p:childTnLst>
                                </p:cTn>
                              </p:par>
                            </p:childTnLst>
                          </p:cTn>
                        </p:par>
                        <p:par>
                          <p:cTn id="35" fill="hold" nodeType="afterGroup">
                            <p:stCondLst>
                              <p:cond delay="1500"/>
                            </p:stCondLst>
                            <p:childTnLst>
                              <p:par>
                                <p:cTn id="36" presetID="44" presetClass="entr" presetSubtype="0" fill="hold" grpId="0" nodeType="afterEffect">
                                  <p:stCondLst>
                                    <p:cond delay="0"/>
                                  </p:stCondLst>
                                  <p:childTnLst>
                                    <p:set>
                                      <p:cBhvr>
                                        <p:cTn id="37" dur="1" fill="hold">
                                          <p:stCondLst>
                                            <p:cond delay="0"/>
                                          </p:stCondLst>
                                        </p:cTn>
                                        <p:tgtEl>
                                          <p:spTgt spid="145411">
                                            <p:txEl>
                                              <p:pRg st="4" end="4"/>
                                            </p:txEl>
                                          </p:spTgt>
                                        </p:tgtEl>
                                        <p:attrNameLst>
                                          <p:attrName>style.visibility</p:attrName>
                                        </p:attrNameLst>
                                      </p:cBhvr>
                                      <p:to>
                                        <p:strVal val="visible"/>
                                      </p:to>
                                    </p:set>
                                    <p:animEffect transition="in" filter="fade">
                                      <p:cBhvr>
                                        <p:cTn id="38" dur="500"/>
                                        <p:tgtEl>
                                          <p:spTgt spid="145411">
                                            <p:txEl>
                                              <p:pRg st="4" end="4"/>
                                            </p:txEl>
                                          </p:spTgt>
                                        </p:tgtEl>
                                      </p:cBhvr>
                                    </p:animEffect>
                                    <p:anim calcmode="lin" valueType="num">
                                      <p:cBhvr>
                                        <p:cTn id="39"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145411">
                                            <p:txEl>
                                              <p:pRg st="4" end="4"/>
                                            </p:txEl>
                                          </p:spTgt>
                                        </p:tgtEl>
                                        <p:attrNameLst>
                                          <p:attrName>ppt_y</p:attrName>
                                        </p:attrNameLst>
                                      </p:cBhvr>
                                      <p:tavLst>
                                        <p:tav tm="0">
                                          <p:val>
                                            <p:strVal val="#ppt_y+.05"/>
                                          </p:val>
                                        </p:tav>
                                        <p:tav tm="100000">
                                          <p:val>
                                            <p:strVal val="#ppt_y"/>
                                          </p:val>
                                        </p:tav>
                                      </p:tavLst>
                                    </p:anim>
                                  </p:childTnLst>
                                </p:cTn>
                              </p:par>
                            </p:childTnLst>
                          </p:cTn>
                        </p:par>
                        <p:par>
                          <p:cTn id="41" fill="hold" nodeType="afterGroup">
                            <p:stCondLst>
                              <p:cond delay="2000"/>
                            </p:stCondLst>
                            <p:childTnLst>
                              <p:par>
                                <p:cTn id="42" presetID="44" presetClass="entr" presetSubtype="0" fill="hold" grpId="0" nodeType="afterEffect">
                                  <p:stCondLst>
                                    <p:cond delay="0"/>
                                  </p:stCondLst>
                                  <p:childTnLst>
                                    <p:set>
                                      <p:cBhvr>
                                        <p:cTn id="43" dur="1" fill="hold">
                                          <p:stCondLst>
                                            <p:cond delay="0"/>
                                          </p:stCondLst>
                                        </p:cTn>
                                        <p:tgtEl>
                                          <p:spTgt spid="145411">
                                            <p:txEl>
                                              <p:pRg st="5" end="5"/>
                                            </p:txEl>
                                          </p:spTgt>
                                        </p:tgtEl>
                                        <p:attrNameLst>
                                          <p:attrName>style.visibility</p:attrName>
                                        </p:attrNameLst>
                                      </p:cBhvr>
                                      <p:to>
                                        <p:strVal val="visible"/>
                                      </p:to>
                                    </p:set>
                                    <p:animEffect transition="in" filter="fade">
                                      <p:cBhvr>
                                        <p:cTn id="44" dur="500"/>
                                        <p:tgtEl>
                                          <p:spTgt spid="145411">
                                            <p:txEl>
                                              <p:pRg st="5" end="5"/>
                                            </p:txEl>
                                          </p:spTgt>
                                        </p:tgtEl>
                                      </p:cBhvr>
                                    </p:animEffect>
                                    <p:anim calcmode="lin" valueType="num">
                                      <p:cBhvr>
                                        <p:cTn id="45" dur="500" fill="hold"/>
                                        <p:tgtEl>
                                          <p:spTgt spid="145411">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145411">
                                            <p:txEl>
                                              <p:pRg st="5" end="5"/>
                                            </p:txEl>
                                          </p:spTgt>
                                        </p:tgtEl>
                                        <p:attrNameLst>
                                          <p:attrName>ppt_y</p:attrName>
                                        </p:attrNameLst>
                                      </p:cBhvr>
                                      <p:tavLst>
                                        <p:tav tm="0">
                                          <p:val>
                                            <p:strVal val="#ppt_y+.05"/>
                                          </p:val>
                                        </p:tav>
                                        <p:tav tm="100000">
                                          <p:val>
                                            <p:strVal val="#ppt_y"/>
                                          </p:val>
                                        </p:tav>
                                      </p:tavLst>
                                    </p:anim>
                                  </p:childTnLst>
                                </p:cTn>
                              </p:par>
                            </p:childTnLst>
                          </p:cTn>
                        </p:par>
                        <p:par>
                          <p:cTn id="47" fill="hold" nodeType="afterGroup">
                            <p:stCondLst>
                              <p:cond delay="2500"/>
                            </p:stCondLst>
                            <p:childTnLst>
                              <p:par>
                                <p:cTn id="48" presetID="44" presetClass="entr" presetSubtype="0" fill="hold" grpId="0" nodeType="afterEffect">
                                  <p:stCondLst>
                                    <p:cond delay="0"/>
                                  </p:stCondLst>
                                  <p:childTnLst>
                                    <p:set>
                                      <p:cBhvr>
                                        <p:cTn id="49" dur="1" fill="hold">
                                          <p:stCondLst>
                                            <p:cond delay="0"/>
                                          </p:stCondLst>
                                        </p:cTn>
                                        <p:tgtEl>
                                          <p:spTgt spid="145411">
                                            <p:txEl>
                                              <p:pRg st="6" end="6"/>
                                            </p:txEl>
                                          </p:spTgt>
                                        </p:tgtEl>
                                        <p:attrNameLst>
                                          <p:attrName>style.visibility</p:attrName>
                                        </p:attrNameLst>
                                      </p:cBhvr>
                                      <p:to>
                                        <p:strVal val="visible"/>
                                      </p:to>
                                    </p:set>
                                    <p:animEffect transition="in" filter="fade">
                                      <p:cBhvr>
                                        <p:cTn id="50" dur="500"/>
                                        <p:tgtEl>
                                          <p:spTgt spid="145411">
                                            <p:txEl>
                                              <p:pRg st="6" end="6"/>
                                            </p:txEl>
                                          </p:spTgt>
                                        </p:tgtEl>
                                      </p:cBhvr>
                                    </p:animEffect>
                                    <p:anim calcmode="lin" valueType="num">
                                      <p:cBhvr>
                                        <p:cTn id="51" dur="500" fill="hold"/>
                                        <p:tgtEl>
                                          <p:spTgt spid="145411">
                                            <p:txEl>
                                              <p:pRg st="6" end="6"/>
                                            </p:txEl>
                                          </p:spTgt>
                                        </p:tgtEl>
                                        <p:attrNameLst>
                                          <p:attrName>ppt_x</p:attrName>
                                        </p:attrNameLst>
                                      </p:cBhvr>
                                      <p:tavLst>
                                        <p:tav tm="0">
                                          <p:val>
                                            <p:strVal val="#ppt_x"/>
                                          </p:val>
                                        </p:tav>
                                        <p:tav tm="100000">
                                          <p:val>
                                            <p:strVal val="#ppt_x"/>
                                          </p:val>
                                        </p:tav>
                                      </p:tavLst>
                                    </p:anim>
                                    <p:anim calcmode="lin" valueType="num">
                                      <p:cBhvr>
                                        <p:cTn id="52" dur="500" fill="hold"/>
                                        <p:tgtEl>
                                          <p:spTgt spid="145411">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29" name="Rectangle 61"/>
          <p:cNvSpPr>
            <a:spLocks noGrp="1" noChangeArrowheads="1"/>
          </p:cNvSpPr>
          <p:nvPr>
            <p:ph type="title"/>
          </p:nvPr>
        </p:nvSpPr>
        <p:spPr>
          <a:xfrm>
            <a:off x="457200" y="277813"/>
            <a:ext cx="8229600" cy="1008062"/>
          </a:xfrm>
        </p:spPr>
        <p:txBody>
          <a:bodyPr/>
          <a:lstStyle/>
          <a:p>
            <a:pPr eaLnBrk="1" hangingPunct="1">
              <a:defRPr/>
            </a:pPr>
            <a:r>
              <a:rPr lang="en-US" sz="4000" dirty="0" smtClean="0"/>
              <a:t>Example on Quadruple representation of TAC b* -c + b* -c</a:t>
            </a:r>
          </a:p>
        </p:txBody>
      </p:sp>
      <p:graphicFrame>
        <p:nvGraphicFramePr>
          <p:cNvPr id="160914" name="Group 146"/>
          <p:cNvGraphicFramePr>
            <a:graphicFrameLocks noGrp="1"/>
          </p:cNvGraphicFramePr>
          <p:nvPr>
            <p:ph idx="1"/>
          </p:nvPr>
        </p:nvGraphicFramePr>
        <p:xfrm>
          <a:off x="428625" y="2000250"/>
          <a:ext cx="8362950" cy="4530725"/>
        </p:xfrm>
        <a:graphic>
          <a:graphicData uri="http://schemas.openxmlformats.org/drawingml/2006/table">
            <a:tbl>
              <a:tblPr/>
              <a:tblGrid>
                <a:gridCol w="1646238">
                  <a:extLst>
                    <a:ext uri="{9D8B030D-6E8A-4147-A177-3AD203B41FA5}">
                      <a16:colId xmlns:a16="http://schemas.microsoft.com/office/drawing/2014/main" xmlns="" val="20000"/>
                    </a:ext>
                  </a:extLst>
                </a:gridCol>
                <a:gridCol w="1646237">
                  <a:extLst>
                    <a:ext uri="{9D8B030D-6E8A-4147-A177-3AD203B41FA5}">
                      <a16:colId xmlns:a16="http://schemas.microsoft.com/office/drawing/2014/main" xmlns="" val="20001"/>
                    </a:ext>
                  </a:extLst>
                </a:gridCol>
                <a:gridCol w="1646238">
                  <a:extLst>
                    <a:ext uri="{9D8B030D-6E8A-4147-A177-3AD203B41FA5}">
                      <a16:colId xmlns:a16="http://schemas.microsoft.com/office/drawing/2014/main" xmlns="" val="20002"/>
                    </a:ext>
                  </a:extLst>
                </a:gridCol>
                <a:gridCol w="1646237">
                  <a:extLst>
                    <a:ext uri="{9D8B030D-6E8A-4147-A177-3AD203B41FA5}">
                      <a16:colId xmlns:a16="http://schemas.microsoft.com/office/drawing/2014/main" xmlns="" val="20003"/>
                    </a:ext>
                  </a:extLst>
                </a:gridCol>
                <a:gridCol w="1778000">
                  <a:extLst>
                    <a:ext uri="{9D8B030D-6E8A-4147-A177-3AD203B41FA5}">
                      <a16:colId xmlns:a16="http://schemas.microsoft.com/office/drawing/2014/main" xmlns="" val="20004"/>
                    </a:ext>
                  </a:extLst>
                </a:gridCol>
              </a:tblGrid>
              <a:tr h="566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minus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651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minus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651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29" name="Rectangle 61"/>
          <p:cNvSpPr>
            <a:spLocks noGrp="1" noChangeArrowheads="1"/>
          </p:cNvSpPr>
          <p:nvPr>
            <p:ph type="title"/>
          </p:nvPr>
        </p:nvSpPr>
        <p:spPr>
          <a:xfrm>
            <a:off x="457200" y="277813"/>
            <a:ext cx="8229600" cy="1008062"/>
          </a:xfrm>
        </p:spPr>
        <p:txBody>
          <a:bodyPr/>
          <a:lstStyle/>
          <a:p>
            <a:pPr eaLnBrk="1" hangingPunct="1">
              <a:defRPr/>
            </a:pPr>
            <a:r>
              <a:rPr lang="en-US" sz="4000" dirty="0" smtClean="0"/>
              <a:t>Quadruple representation</a:t>
            </a:r>
            <a:br>
              <a:rPr lang="en-US" sz="4000" dirty="0" smtClean="0"/>
            </a:br>
            <a:r>
              <a:rPr lang="en-US" sz="4000" dirty="0" smtClean="0"/>
              <a:t> if x &gt; y </a:t>
            </a:r>
            <a:r>
              <a:rPr lang="en-US" sz="4000" dirty="0" err="1" smtClean="0"/>
              <a:t>goto</a:t>
            </a:r>
            <a:r>
              <a:rPr lang="en-US" sz="4000" dirty="0" smtClean="0"/>
              <a:t> L and if x </a:t>
            </a:r>
            <a:r>
              <a:rPr lang="en-US" sz="4000" dirty="0" err="1" smtClean="0"/>
              <a:t>goto</a:t>
            </a:r>
            <a:r>
              <a:rPr lang="en-US" sz="4000" dirty="0" smtClean="0"/>
              <a:t> L</a:t>
            </a:r>
          </a:p>
        </p:txBody>
      </p:sp>
      <p:graphicFrame>
        <p:nvGraphicFramePr>
          <p:cNvPr id="160914" name="Group 146"/>
          <p:cNvGraphicFramePr>
            <a:graphicFrameLocks noGrp="1"/>
          </p:cNvGraphicFramePr>
          <p:nvPr>
            <p:ph idx="1"/>
          </p:nvPr>
        </p:nvGraphicFramePr>
        <p:xfrm>
          <a:off x="785813" y="1785938"/>
          <a:ext cx="6929437" cy="1908175"/>
        </p:xfrm>
        <a:graphic>
          <a:graphicData uri="http://schemas.openxmlformats.org/drawingml/2006/table">
            <a:tbl>
              <a:tblPr/>
              <a:tblGrid>
                <a:gridCol w="710288">
                  <a:extLst>
                    <a:ext uri="{9D8B030D-6E8A-4147-A177-3AD203B41FA5}">
                      <a16:colId xmlns:a16="http://schemas.microsoft.com/office/drawing/2014/main" xmlns="" val="20000"/>
                    </a:ext>
                  </a:extLst>
                </a:gridCol>
                <a:gridCol w="1347962">
                  <a:extLst>
                    <a:ext uri="{9D8B030D-6E8A-4147-A177-3AD203B41FA5}">
                      <a16:colId xmlns:a16="http://schemas.microsoft.com/office/drawing/2014/main" xmlns="" val="20001"/>
                    </a:ext>
                  </a:extLst>
                </a:gridCol>
                <a:gridCol w="1085000">
                  <a:extLst>
                    <a:ext uri="{9D8B030D-6E8A-4147-A177-3AD203B41FA5}">
                      <a16:colId xmlns:a16="http://schemas.microsoft.com/office/drawing/2014/main" xmlns="" val="20002"/>
                    </a:ext>
                  </a:extLst>
                </a:gridCol>
                <a:gridCol w="1071562">
                  <a:extLst>
                    <a:ext uri="{9D8B030D-6E8A-4147-A177-3AD203B41FA5}">
                      <a16:colId xmlns:a16="http://schemas.microsoft.com/office/drawing/2014/main" xmlns="" val="20003"/>
                    </a:ext>
                  </a:extLst>
                </a:gridCol>
                <a:gridCol w="2714624">
                  <a:extLst>
                    <a:ext uri="{9D8B030D-6E8A-4147-A177-3AD203B41FA5}">
                      <a16:colId xmlns:a16="http://schemas.microsoft.com/office/drawing/2014/main" xmlns="" val="20004"/>
                    </a:ext>
                  </a:extLst>
                </a:gridCol>
              </a:tblGrid>
              <a:tr h="8718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Op</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Arg1</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Arg2</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result</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81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1</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&gt;</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x</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y</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t1</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81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2</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err="1" smtClean="0">
                          <a:ln>
                            <a:noFill/>
                          </a:ln>
                          <a:solidFill>
                            <a:schemeClr val="tx1"/>
                          </a:solidFill>
                          <a:effectLst>
                            <a:outerShdw blurRad="38100" dist="38100" dir="2700000" algn="tl">
                              <a:srgbClr val="000000"/>
                            </a:outerShdw>
                          </a:effectLst>
                          <a:latin typeface="Verdana" pitchFamily="34" charset="0"/>
                        </a:rPr>
                        <a:t>goto</a:t>
                      </a: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t1</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L</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4" name="Group 146"/>
          <p:cNvGraphicFramePr>
            <a:graphicFrameLocks/>
          </p:cNvGraphicFramePr>
          <p:nvPr/>
        </p:nvGraphicFramePr>
        <p:xfrm>
          <a:off x="785813" y="3949700"/>
          <a:ext cx="6929437" cy="1390650"/>
        </p:xfrm>
        <a:graphic>
          <a:graphicData uri="http://schemas.openxmlformats.org/drawingml/2006/table">
            <a:tbl>
              <a:tblPr/>
              <a:tblGrid>
                <a:gridCol w="710288">
                  <a:extLst>
                    <a:ext uri="{9D8B030D-6E8A-4147-A177-3AD203B41FA5}">
                      <a16:colId xmlns:a16="http://schemas.microsoft.com/office/drawing/2014/main" xmlns="" val="20000"/>
                    </a:ext>
                  </a:extLst>
                </a:gridCol>
                <a:gridCol w="1347962">
                  <a:extLst>
                    <a:ext uri="{9D8B030D-6E8A-4147-A177-3AD203B41FA5}">
                      <a16:colId xmlns:a16="http://schemas.microsoft.com/office/drawing/2014/main" xmlns="" val="20001"/>
                    </a:ext>
                  </a:extLst>
                </a:gridCol>
                <a:gridCol w="1085000">
                  <a:extLst>
                    <a:ext uri="{9D8B030D-6E8A-4147-A177-3AD203B41FA5}">
                      <a16:colId xmlns:a16="http://schemas.microsoft.com/office/drawing/2014/main" xmlns="" val="20002"/>
                    </a:ext>
                  </a:extLst>
                </a:gridCol>
                <a:gridCol w="1071562">
                  <a:extLst>
                    <a:ext uri="{9D8B030D-6E8A-4147-A177-3AD203B41FA5}">
                      <a16:colId xmlns:a16="http://schemas.microsoft.com/office/drawing/2014/main" xmlns="" val="20003"/>
                    </a:ext>
                  </a:extLst>
                </a:gridCol>
                <a:gridCol w="2714624">
                  <a:extLst>
                    <a:ext uri="{9D8B030D-6E8A-4147-A177-3AD203B41FA5}">
                      <a16:colId xmlns:a16="http://schemas.microsoft.com/office/drawing/2014/main" xmlns="" val="20004"/>
                    </a:ext>
                  </a:extLst>
                </a:gridCol>
              </a:tblGrid>
              <a:tr h="87225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Op</a:t>
                      </a:r>
                    </a:p>
                  </a:txBody>
                  <a:tcPr marL="91439" marR="91439"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Arg1</a:t>
                      </a:r>
                    </a:p>
                  </a:txBody>
                  <a:tcPr marL="91439" marR="91439"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Arg2</a:t>
                      </a:r>
                    </a:p>
                  </a:txBody>
                  <a:tcPr marL="91439" marR="91439"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result</a:t>
                      </a:r>
                    </a:p>
                  </a:txBody>
                  <a:tcPr marL="91439" marR="91439"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839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2</a:t>
                      </a:r>
                    </a:p>
                  </a:txBody>
                  <a:tcPr marL="91439" marR="91439"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err="1" smtClean="0">
                          <a:ln>
                            <a:noFill/>
                          </a:ln>
                          <a:solidFill>
                            <a:schemeClr val="tx1"/>
                          </a:solidFill>
                          <a:effectLst>
                            <a:outerShdw blurRad="38100" dist="38100" dir="2700000" algn="tl">
                              <a:srgbClr val="000000"/>
                            </a:outerShdw>
                          </a:effectLst>
                          <a:latin typeface="Verdana" pitchFamily="34" charset="0"/>
                        </a:rPr>
                        <a:t>goto</a:t>
                      </a: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x</a:t>
                      </a:r>
                    </a:p>
                  </a:txBody>
                  <a:tcPr marL="91439" marR="91439"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L</a:t>
                      </a:r>
                    </a:p>
                  </a:txBody>
                  <a:tcPr marL="91439" marR="91439"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Agenda</a:t>
            </a:r>
          </a:p>
        </p:txBody>
      </p:sp>
      <p:sp>
        <p:nvSpPr>
          <p:cNvPr id="3" name="Content Placeholder 2"/>
          <p:cNvSpPr>
            <a:spLocks noGrp="1"/>
          </p:cNvSpPr>
          <p:nvPr>
            <p:ph idx="1"/>
          </p:nvPr>
        </p:nvSpPr>
        <p:spPr/>
        <p:txBody>
          <a:bodyPr/>
          <a:lstStyle/>
          <a:p>
            <a:pPr eaLnBrk="1" hangingPunct="1">
              <a:defRPr/>
            </a:pPr>
            <a:r>
              <a:rPr lang="en-US" dirty="0" smtClean="0"/>
              <a:t>Introduction</a:t>
            </a:r>
          </a:p>
          <a:p>
            <a:pPr eaLnBrk="1" hangingPunct="1">
              <a:defRPr/>
            </a:pPr>
            <a:r>
              <a:rPr lang="en-US" dirty="0" smtClean="0"/>
              <a:t>Benefits of Intermediate codes</a:t>
            </a:r>
          </a:p>
          <a:p>
            <a:pPr eaLnBrk="1" hangingPunct="1">
              <a:defRPr/>
            </a:pPr>
            <a:r>
              <a:rPr lang="en-US" dirty="0" smtClean="0"/>
              <a:t>Different kinds of Intermediate codes</a:t>
            </a:r>
          </a:p>
          <a:p>
            <a:pPr eaLnBrk="1" hangingPunct="1">
              <a:defRPr/>
            </a:pPr>
            <a:r>
              <a:rPr lang="en-US" dirty="0" smtClean="0"/>
              <a:t>Examples of writing Intermediate codes namely DAG, Three Address Codes</a:t>
            </a:r>
          </a:p>
          <a:p>
            <a:pPr eaLnBrk="1" hangingPunct="1">
              <a:defRPr/>
            </a:pPr>
            <a:r>
              <a:rPr lang="en-US" dirty="0" smtClean="0"/>
              <a:t>Syntax Directed Translation for Intermediate code Generation.</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11" name="Rectangle 47"/>
          <p:cNvSpPr>
            <a:spLocks noGrp="1" noChangeArrowheads="1"/>
          </p:cNvSpPr>
          <p:nvPr>
            <p:ph type="title"/>
          </p:nvPr>
        </p:nvSpPr>
        <p:spPr/>
        <p:txBody>
          <a:bodyPr/>
          <a:lstStyle/>
          <a:p>
            <a:pPr eaLnBrk="1" hangingPunct="1">
              <a:defRPr/>
            </a:pPr>
            <a:r>
              <a:rPr lang="en-US" sz="4000" dirty="0" smtClean="0"/>
              <a:t>Quadruple representation</a:t>
            </a:r>
            <a:br>
              <a:rPr lang="en-US" sz="4000" dirty="0" smtClean="0"/>
            </a:br>
            <a:r>
              <a:rPr lang="en-US" sz="4000" dirty="0" smtClean="0"/>
              <a:t>x[</a:t>
            </a:r>
            <a:r>
              <a:rPr lang="en-US" sz="4000" dirty="0" err="1" smtClean="0"/>
              <a:t>i</a:t>
            </a:r>
            <a:r>
              <a:rPr lang="en-US" sz="4000" dirty="0" smtClean="0"/>
              <a:t>]=y and x =y[</a:t>
            </a:r>
            <a:r>
              <a:rPr lang="en-US" sz="4000" dirty="0" err="1" smtClean="0"/>
              <a:t>i</a:t>
            </a:r>
            <a:r>
              <a:rPr lang="en-US" sz="4000" dirty="0" smtClean="0"/>
              <a:t>] </a:t>
            </a:r>
          </a:p>
        </p:txBody>
      </p:sp>
      <p:graphicFrame>
        <p:nvGraphicFramePr>
          <p:cNvPr id="164910" name="Group 46"/>
          <p:cNvGraphicFramePr>
            <a:graphicFrameLocks noGrp="1"/>
          </p:cNvGraphicFramePr>
          <p:nvPr>
            <p:ph idx="1"/>
          </p:nvPr>
        </p:nvGraphicFramePr>
        <p:xfrm>
          <a:off x="1743075" y="1600200"/>
          <a:ext cx="5400675" cy="1941513"/>
        </p:xfrm>
        <a:graphic>
          <a:graphicData uri="http://schemas.openxmlformats.org/drawingml/2006/table">
            <a:tbl>
              <a:tblPr/>
              <a:tblGrid>
                <a:gridCol w="538712">
                  <a:extLst>
                    <a:ext uri="{9D8B030D-6E8A-4147-A177-3AD203B41FA5}">
                      <a16:colId xmlns:a16="http://schemas.microsoft.com/office/drawing/2014/main" xmlns="" val="20000"/>
                    </a:ext>
                  </a:extLst>
                </a:gridCol>
                <a:gridCol w="1432945">
                  <a:extLst>
                    <a:ext uri="{9D8B030D-6E8A-4147-A177-3AD203B41FA5}">
                      <a16:colId xmlns:a16="http://schemas.microsoft.com/office/drawing/2014/main" xmlns="" val="20001"/>
                    </a:ext>
                  </a:extLst>
                </a:gridCol>
                <a:gridCol w="1071568">
                  <a:extLst>
                    <a:ext uri="{9D8B030D-6E8A-4147-A177-3AD203B41FA5}">
                      <a16:colId xmlns:a16="http://schemas.microsoft.com/office/drawing/2014/main" xmlns="" val="20002"/>
                    </a:ext>
                  </a:extLst>
                </a:gridCol>
                <a:gridCol w="1000130">
                  <a:extLst>
                    <a:ext uri="{9D8B030D-6E8A-4147-A177-3AD203B41FA5}">
                      <a16:colId xmlns:a16="http://schemas.microsoft.com/office/drawing/2014/main" xmlns="" val="20003"/>
                    </a:ext>
                  </a:extLst>
                </a:gridCol>
                <a:gridCol w="1357320">
                  <a:extLst>
                    <a:ext uri="{9D8B030D-6E8A-4147-A177-3AD203B41FA5}">
                      <a16:colId xmlns:a16="http://schemas.microsoft.com/office/drawing/2014/main" xmlns="" val="20004"/>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arg2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assign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5" name="Group 46"/>
          <p:cNvGraphicFramePr>
            <a:graphicFrameLocks/>
          </p:cNvGraphicFramePr>
          <p:nvPr/>
        </p:nvGraphicFramePr>
        <p:xfrm>
          <a:off x="1714500" y="3844925"/>
          <a:ext cx="5400675" cy="1941513"/>
        </p:xfrm>
        <a:graphic>
          <a:graphicData uri="http://schemas.openxmlformats.org/drawingml/2006/table">
            <a:tbl>
              <a:tblPr/>
              <a:tblGrid>
                <a:gridCol w="538712">
                  <a:extLst>
                    <a:ext uri="{9D8B030D-6E8A-4147-A177-3AD203B41FA5}">
                      <a16:colId xmlns:a16="http://schemas.microsoft.com/office/drawing/2014/main" xmlns="" val="20000"/>
                    </a:ext>
                  </a:extLst>
                </a:gridCol>
                <a:gridCol w="1432945">
                  <a:extLst>
                    <a:ext uri="{9D8B030D-6E8A-4147-A177-3AD203B41FA5}">
                      <a16:colId xmlns:a16="http://schemas.microsoft.com/office/drawing/2014/main" xmlns="" val="20001"/>
                    </a:ext>
                  </a:extLst>
                </a:gridCol>
                <a:gridCol w="1071568">
                  <a:extLst>
                    <a:ext uri="{9D8B030D-6E8A-4147-A177-3AD203B41FA5}">
                      <a16:colId xmlns:a16="http://schemas.microsoft.com/office/drawing/2014/main" xmlns="" val="20002"/>
                    </a:ext>
                  </a:extLst>
                </a:gridCol>
                <a:gridCol w="1000130">
                  <a:extLst>
                    <a:ext uri="{9D8B030D-6E8A-4147-A177-3AD203B41FA5}">
                      <a16:colId xmlns:a16="http://schemas.microsoft.com/office/drawing/2014/main" xmlns="" val="20003"/>
                    </a:ext>
                  </a:extLst>
                </a:gridCol>
                <a:gridCol w="1357320">
                  <a:extLst>
                    <a:ext uri="{9D8B030D-6E8A-4147-A177-3AD203B41FA5}">
                      <a16:colId xmlns:a16="http://schemas.microsoft.com/office/drawing/2014/main" xmlns="" val="20004"/>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arg2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assign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ltLang="en-US" b="1" u="sng" smtClean="0">
                <a:effectLst/>
              </a:rPr>
              <a:t>TRIPLES</a:t>
            </a:r>
          </a:p>
        </p:txBody>
      </p:sp>
      <p:sp>
        <p:nvSpPr>
          <p:cNvPr id="147459" name="Rectangle 3"/>
          <p:cNvSpPr>
            <a:spLocks noGrp="1" noChangeArrowheads="1"/>
          </p:cNvSpPr>
          <p:nvPr>
            <p:ph type="body" idx="1"/>
          </p:nvPr>
        </p:nvSpPr>
        <p:spPr/>
        <p:txBody>
          <a:bodyPr/>
          <a:lstStyle/>
          <a:p>
            <a:pPr eaLnBrk="1" hangingPunct="1">
              <a:buFont typeface="Wingdings" pitchFamily="2" charset="2"/>
              <a:buChar char="v"/>
              <a:defRPr/>
            </a:pPr>
            <a:r>
              <a:rPr lang="en-US" sz="2800" smtClean="0"/>
              <a:t>They are also used in the implemention of</a:t>
            </a:r>
          </a:p>
          <a:p>
            <a:pPr eaLnBrk="1" hangingPunct="1">
              <a:buFont typeface="Wingdings" pitchFamily="2" charset="2"/>
              <a:buNone/>
              <a:defRPr/>
            </a:pPr>
            <a:r>
              <a:rPr lang="en-US" sz="2800" smtClean="0"/>
              <a:t>three adress instructions </a:t>
            </a:r>
            <a:r>
              <a:rPr lang="en-US" sz="2800" smtClean="0">
                <a:effectLst/>
              </a:rPr>
              <a:t>but</a:t>
            </a:r>
            <a:r>
              <a:rPr lang="en-US" sz="2800" smtClean="0"/>
              <a:t> use only three</a:t>
            </a:r>
          </a:p>
          <a:p>
            <a:pPr eaLnBrk="1" hangingPunct="1">
              <a:buFont typeface="Wingdings" pitchFamily="2" charset="2"/>
              <a:buNone/>
              <a:defRPr/>
            </a:pPr>
            <a:r>
              <a:rPr lang="en-US" sz="2800" smtClean="0"/>
              <a:t>fields. The result field is missing here</a:t>
            </a:r>
          </a:p>
          <a:p>
            <a:pPr eaLnBrk="1" hangingPunct="1">
              <a:buFont typeface="Wingdings" pitchFamily="2" charset="2"/>
              <a:buChar char="v"/>
              <a:defRPr/>
            </a:pPr>
            <a:r>
              <a:rPr lang="en-US" sz="2800" smtClean="0"/>
              <a:t>Using the triples we refer to the result of</a:t>
            </a:r>
          </a:p>
          <a:p>
            <a:pPr eaLnBrk="1" hangingPunct="1">
              <a:buFont typeface="Wingdings" pitchFamily="2" charset="2"/>
              <a:buNone/>
              <a:defRPr/>
            </a:pPr>
            <a:r>
              <a:rPr lang="en-US" sz="2800" smtClean="0"/>
              <a:t>an operation by its position rather than by a</a:t>
            </a:r>
          </a:p>
          <a:p>
            <a:pPr eaLnBrk="1" hangingPunct="1">
              <a:buFont typeface="Wingdings" pitchFamily="2" charset="2"/>
              <a:buNone/>
              <a:defRPr/>
            </a:pPr>
            <a:r>
              <a:rPr lang="en-US" sz="2800" smtClean="0"/>
              <a:t>temporary name.</a:t>
            </a:r>
          </a:p>
          <a:p>
            <a:pPr eaLnBrk="1" hangingPunct="1">
              <a:buFont typeface="Wingdings" pitchFamily="2" charset="2"/>
              <a:buChar char="v"/>
              <a:defRPr/>
            </a:pPr>
            <a:r>
              <a:rPr lang="en-US" sz="2800" smtClean="0"/>
              <a:t>When instructions are moved around we </a:t>
            </a:r>
          </a:p>
          <a:p>
            <a:pPr eaLnBrk="1" hangingPunct="1">
              <a:buFont typeface="Wingdings" pitchFamily="2" charset="2"/>
              <a:buNone/>
              <a:defRPr/>
            </a:pPr>
            <a:r>
              <a:rPr lang="en-US" sz="2800" smtClean="0"/>
              <a:t>need to change all references to that result</a:t>
            </a:r>
          </a:p>
          <a:p>
            <a:pPr eaLnBrk="1" hangingPunct="1">
              <a:buFont typeface="Wingdings" pitchFamily="2" charset="2"/>
              <a:buNone/>
              <a:defRPr/>
            </a:pPr>
            <a:endParaRPr lang="en-US" sz="280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p:cTn id="7" dur="1000" fill="hold"/>
                                        <p:tgtEl>
                                          <p:spTgt spid="147458"/>
                                        </p:tgtEl>
                                        <p:attrNameLst>
                                          <p:attrName>ppt_x</p:attrName>
                                        </p:attrNameLst>
                                      </p:cBhvr>
                                      <p:tavLst>
                                        <p:tav tm="0">
                                          <p:val>
                                            <p:strVal val="#ppt_x-.2"/>
                                          </p:val>
                                        </p:tav>
                                        <p:tav tm="100000">
                                          <p:val>
                                            <p:strVal val="#ppt_x"/>
                                          </p:val>
                                        </p:tav>
                                      </p:tavLst>
                                    </p:anim>
                                    <p:anim calcmode="lin" valueType="num">
                                      <p:cBhvr>
                                        <p:cTn id="8" dur="1000" fill="hold"/>
                                        <p:tgtEl>
                                          <p:spTgt spid="14745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7458"/>
                                        </p:tgtEl>
                                      </p:cBhvr>
                                    </p:animEffect>
                                  </p:childTnLst>
                                </p:cTn>
                              </p:par>
                              <p:par>
                                <p:cTn id="10" presetID="44" presetClass="entr" presetSubtype="0" fill="hold" grpId="0" nodeType="withEffect">
                                  <p:stCondLst>
                                    <p:cond delay="0"/>
                                  </p:stCondLst>
                                  <p:childTnLst>
                                    <p:set>
                                      <p:cBhvr>
                                        <p:cTn id="11" dur="1" fill="hold">
                                          <p:stCondLst>
                                            <p:cond delay="0"/>
                                          </p:stCondLst>
                                        </p:cTn>
                                        <p:tgtEl>
                                          <p:spTgt spid="147459">
                                            <p:txEl>
                                              <p:pRg st="0" end="0"/>
                                            </p:txEl>
                                          </p:spTgt>
                                        </p:tgtEl>
                                        <p:attrNameLst>
                                          <p:attrName>style.visibility</p:attrName>
                                        </p:attrNameLst>
                                      </p:cBhvr>
                                      <p:to>
                                        <p:strVal val="visible"/>
                                      </p:to>
                                    </p:set>
                                    <p:animEffect transition="in" filter="fade">
                                      <p:cBhvr>
                                        <p:cTn id="12" dur="500"/>
                                        <p:tgtEl>
                                          <p:spTgt spid="147459">
                                            <p:txEl>
                                              <p:pRg st="0" end="0"/>
                                            </p:txEl>
                                          </p:spTgt>
                                        </p:tgtEl>
                                      </p:cBhvr>
                                    </p:animEffect>
                                    <p:anim calcmode="lin" valueType="num">
                                      <p:cBhvr>
                                        <p:cTn id="13"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147459">
                                            <p:txEl>
                                              <p:pRg st="0" end="0"/>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147459">
                                            <p:txEl>
                                              <p:pRg st="1" end="1"/>
                                            </p:txEl>
                                          </p:spTgt>
                                        </p:tgtEl>
                                        <p:attrNameLst>
                                          <p:attrName>style.visibility</p:attrName>
                                        </p:attrNameLst>
                                      </p:cBhvr>
                                      <p:to>
                                        <p:strVal val="visible"/>
                                      </p:to>
                                    </p:set>
                                    <p:animEffect transition="in" filter="fade">
                                      <p:cBhvr>
                                        <p:cTn id="17" dur="500"/>
                                        <p:tgtEl>
                                          <p:spTgt spid="147459">
                                            <p:txEl>
                                              <p:pRg st="1" end="1"/>
                                            </p:txEl>
                                          </p:spTgt>
                                        </p:tgtEl>
                                      </p:cBhvr>
                                    </p:animEffect>
                                    <p:anim calcmode="lin" valueType="num">
                                      <p:cBhvr>
                                        <p:cTn id="18" dur="5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147459">
                                            <p:txEl>
                                              <p:pRg st="1" end="1"/>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147459">
                                            <p:txEl>
                                              <p:pRg st="2" end="2"/>
                                            </p:txEl>
                                          </p:spTgt>
                                        </p:tgtEl>
                                        <p:attrNameLst>
                                          <p:attrName>style.visibility</p:attrName>
                                        </p:attrNameLst>
                                      </p:cBhvr>
                                      <p:to>
                                        <p:strVal val="visible"/>
                                      </p:to>
                                    </p:set>
                                    <p:animEffect transition="in" filter="fade">
                                      <p:cBhvr>
                                        <p:cTn id="22" dur="500"/>
                                        <p:tgtEl>
                                          <p:spTgt spid="147459">
                                            <p:txEl>
                                              <p:pRg st="2" end="2"/>
                                            </p:txEl>
                                          </p:spTgt>
                                        </p:tgtEl>
                                      </p:cBhvr>
                                    </p:animEffect>
                                    <p:anim calcmode="lin" valueType="num">
                                      <p:cBhvr>
                                        <p:cTn id="23"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47459">
                                            <p:txEl>
                                              <p:pRg st="2" end="2"/>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147459">
                                            <p:txEl>
                                              <p:pRg st="3" end="3"/>
                                            </p:txEl>
                                          </p:spTgt>
                                        </p:tgtEl>
                                        <p:attrNameLst>
                                          <p:attrName>style.visibility</p:attrName>
                                        </p:attrNameLst>
                                      </p:cBhvr>
                                      <p:to>
                                        <p:strVal val="visible"/>
                                      </p:to>
                                    </p:set>
                                    <p:animEffect transition="in" filter="fade">
                                      <p:cBhvr>
                                        <p:cTn id="27" dur="500"/>
                                        <p:tgtEl>
                                          <p:spTgt spid="147459">
                                            <p:txEl>
                                              <p:pRg st="3" end="3"/>
                                            </p:txEl>
                                          </p:spTgt>
                                        </p:tgtEl>
                                      </p:cBhvr>
                                    </p:animEffect>
                                    <p:anim calcmode="lin" valueType="num">
                                      <p:cBhvr>
                                        <p:cTn id="28" dur="5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147459">
                                            <p:txEl>
                                              <p:pRg st="3" end="3"/>
                                            </p:txEl>
                                          </p:spTgt>
                                        </p:tgtEl>
                                        <p:attrNameLst>
                                          <p:attrName>ppt_y</p:attrName>
                                        </p:attrNameLst>
                                      </p:cBhvr>
                                      <p:tavLst>
                                        <p:tav tm="0">
                                          <p:val>
                                            <p:strVal val="#ppt_y+.05"/>
                                          </p:val>
                                        </p:tav>
                                        <p:tav tm="100000">
                                          <p:val>
                                            <p:strVal val="#ppt_y"/>
                                          </p:val>
                                        </p:tav>
                                      </p:tavLst>
                                    </p:anim>
                                  </p:childTnLst>
                                </p:cTn>
                              </p:par>
                              <p:par>
                                <p:cTn id="30" presetID="44" presetClass="entr" presetSubtype="0" fill="hold" grpId="0" nodeType="withEffect">
                                  <p:stCondLst>
                                    <p:cond delay="0"/>
                                  </p:stCondLst>
                                  <p:childTnLst>
                                    <p:set>
                                      <p:cBhvr>
                                        <p:cTn id="31" dur="1" fill="hold">
                                          <p:stCondLst>
                                            <p:cond delay="0"/>
                                          </p:stCondLst>
                                        </p:cTn>
                                        <p:tgtEl>
                                          <p:spTgt spid="147459">
                                            <p:txEl>
                                              <p:pRg st="4" end="4"/>
                                            </p:txEl>
                                          </p:spTgt>
                                        </p:tgtEl>
                                        <p:attrNameLst>
                                          <p:attrName>style.visibility</p:attrName>
                                        </p:attrNameLst>
                                      </p:cBhvr>
                                      <p:to>
                                        <p:strVal val="visible"/>
                                      </p:to>
                                    </p:set>
                                    <p:animEffect transition="in" filter="fade">
                                      <p:cBhvr>
                                        <p:cTn id="32" dur="500"/>
                                        <p:tgtEl>
                                          <p:spTgt spid="147459">
                                            <p:txEl>
                                              <p:pRg st="4" end="4"/>
                                            </p:txEl>
                                          </p:spTgt>
                                        </p:tgtEl>
                                      </p:cBhvr>
                                    </p:animEffect>
                                    <p:anim calcmode="lin" valueType="num">
                                      <p:cBhvr>
                                        <p:cTn id="33" dur="500" fill="hold"/>
                                        <p:tgtEl>
                                          <p:spTgt spid="147459">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147459">
                                            <p:txEl>
                                              <p:pRg st="4" end="4"/>
                                            </p:txEl>
                                          </p:spTgt>
                                        </p:tgtEl>
                                        <p:attrNameLst>
                                          <p:attrName>ppt_y</p:attrName>
                                        </p:attrNameLst>
                                      </p:cBhvr>
                                      <p:tavLst>
                                        <p:tav tm="0">
                                          <p:val>
                                            <p:strVal val="#ppt_y+.05"/>
                                          </p:val>
                                        </p:tav>
                                        <p:tav tm="100000">
                                          <p:val>
                                            <p:strVal val="#ppt_y"/>
                                          </p:val>
                                        </p:tav>
                                      </p:tavLst>
                                    </p:anim>
                                  </p:childTnLst>
                                </p:cTn>
                              </p:par>
                              <p:par>
                                <p:cTn id="35" presetID="44" presetClass="entr" presetSubtype="0" fill="hold" grpId="0" nodeType="withEffect">
                                  <p:stCondLst>
                                    <p:cond delay="0"/>
                                  </p:stCondLst>
                                  <p:childTnLst>
                                    <p:set>
                                      <p:cBhvr>
                                        <p:cTn id="36" dur="1" fill="hold">
                                          <p:stCondLst>
                                            <p:cond delay="0"/>
                                          </p:stCondLst>
                                        </p:cTn>
                                        <p:tgtEl>
                                          <p:spTgt spid="147459">
                                            <p:txEl>
                                              <p:pRg st="5" end="5"/>
                                            </p:txEl>
                                          </p:spTgt>
                                        </p:tgtEl>
                                        <p:attrNameLst>
                                          <p:attrName>style.visibility</p:attrName>
                                        </p:attrNameLst>
                                      </p:cBhvr>
                                      <p:to>
                                        <p:strVal val="visible"/>
                                      </p:to>
                                    </p:set>
                                    <p:animEffect transition="in" filter="fade">
                                      <p:cBhvr>
                                        <p:cTn id="37" dur="500"/>
                                        <p:tgtEl>
                                          <p:spTgt spid="147459">
                                            <p:txEl>
                                              <p:pRg st="5" end="5"/>
                                            </p:txEl>
                                          </p:spTgt>
                                        </p:tgtEl>
                                      </p:cBhvr>
                                    </p:animEffect>
                                    <p:anim calcmode="lin" valueType="num">
                                      <p:cBhvr>
                                        <p:cTn id="38" dur="500" fill="hold"/>
                                        <p:tgtEl>
                                          <p:spTgt spid="147459">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147459">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4" presetClass="entr" presetSubtype="0" fill="hold" grpId="0" nodeType="clickEffect">
                                  <p:stCondLst>
                                    <p:cond delay="0"/>
                                  </p:stCondLst>
                                  <p:childTnLst>
                                    <p:set>
                                      <p:cBhvr>
                                        <p:cTn id="43" dur="1" fill="hold">
                                          <p:stCondLst>
                                            <p:cond delay="0"/>
                                          </p:stCondLst>
                                        </p:cTn>
                                        <p:tgtEl>
                                          <p:spTgt spid="147459">
                                            <p:txEl>
                                              <p:pRg st="6" end="6"/>
                                            </p:txEl>
                                          </p:spTgt>
                                        </p:tgtEl>
                                        <p:attrNameLst>
                                          <p:attrName>style.visibility</p:attrName>
                                        </p:attrNameLst>
                                      </p:cBhvr>
                                      <p:to>
                                        <p:strVal val="visible"/>
                                      </p:to>
                                    </p:set>
                                    <p:animEffect transition="in" filter="fade">
                                      <p:cBhvr>
                                        <p:cTn id="44" dur="500"/>
                                        <p:tgtEl>
                                          <p:spTgt spid="147459">
                                            <p:txEl>
                                              <p:pRg st="6" end="6"/>
                                            </p:txEl>
                                          </p:spTgt>
                                        </p:tgtEl>
                                      </p:cBhvr>
                                    </p:animEffect>
                                    <p:anim calcmode="lin" valueType="num">
                                      <p:cBhvr>
                                        <p:cTn id="45" dur="500" fill="hold"/>
                                        <p:tgtEl>
                                          <p:spTgt spid="147459">
                                            <p:txEl>
                                              <p:pRg st="6" end="6"/>
                                            </p:txEl>
                                          </p:spTgt>
                                        </p:tgtEl>
                                        <p:attrNameLst>
                                          <p:attrName>ppt_x</p:attrName>
                                        </p:attrNameLst>
                                      </p:cBhvr>
                                      <p:tavLst>
                                        <p:tav tm="0">
                                          <p:val>
                                            <p:strVal val="#ppt_x"/>
                                          </p:val>
                                        </p:tav>
                                        <p:tav tm="100000">
                                          <p:val>
                                            <p:strVal val="#ppt_x"/>
                                          </p:val>
                                        </p:tav>
                                      </p:tavLst>
                                    </p:anim>
                                    <p:anim calcmode="lin" valueType="num">
                                      <p:cBhvr>
                                        <p:cTn id="46" dur="500" fill="hold"/>
                                        <p:tgtEl>
                                          <p:spTgt spid="147459">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4" presetClass="entr" presetSubtype="0" fill="hold" grpId="0" nodeType="clickEffect">
                                  <p:stCondLst>
                                    <p:cond delay="0"/>
                                  </p:stCondLst>
                                  <p:childTnLst>
                                    <p:set>
                                      <p:cBhvr>
                                        <p:cTn id="50" dur="1" fill="hold">
                                          <p:stCondLst>
                                            <p:cond delay="0"/>
                                          </p:stCondLst>
                                        </p:cTn>
                                        <p:tgtEl>
                                          <p:spTgt spid="147459">
                                            <p:txEl>
                                              <p:pRg st="7" end="7"/>
                                            </p:txEl>
                                          </p:spTgt>
                                        </p:tgtEl>
                                        <p:attrNameLst>
                                          <p:attrName>style.visibility</p:attrName>
                                        </p:attrNameLst>
                                      </p:cBhvr>
                                      <p:to>
                                        <p:strVal val="visible"/>
                                      </p:to>
                                    </p:set>
                                    <p:animEffect transition="in" filter="fade">
                                      <p:cBhvr>
                                        <p:cTn id="51" dur="500"/>
                                        <p:tgtEl>
                                          <p:spTgt spid="147459">
                                            <p:txEl>
                                              <p:pRg st="7" end="7"/>
                                            </p:txEl>
                                          </p:spTgt>
                                        </p:tgtEl>
                                      </p:cBhvr>
                                    </p:animEffect>
                                    <p:anim calcmode="lin" valueType="num">
                                      <p:cBhvr>
                                        <p:cTn id="52" dur="500" fill="hold"/>
                                        <p:tgtEl>
                                          <p:spTgt spid="147459">
                                            <p:txEl>
                                              <p:pRg st="7" end="7"/>
                                            </p:txEl>
                                          </p:spTgt>
                                        </p:tgtEl>
                                        <p:attrNameLst>
                                          <p:attrName>ppt_x</p:attrName>
                                        </p:attrNameLst>
                                      </p:cBhvr>
                                      <p:tavLst>
                                        <p:tav tm="0">
                                          <p:val>
                                            <p:strVal val="#ppt_x"/>
                                          </p:val>
                                        </p:tav>
                                        <p:tav tm="100000">
                                          <p:val>
                                            <p:strVal val="#ppt_x"/>
                                          </p:val>
                                        </p:tav>
                                      </p:tavLst>
                                    </p:anim>
                                    <p:anim calcmode="lin" valueType="num">
                                      <p:cBhvr>
                                        <p:cTn id="53" dur="500" fill="hold"/>
                                        <p:tgtEl>
                                          <p:spTgt spid="147459">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p:bldP spid="14745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11" name="Rectangle 47"/>
          <p:cNvSpPr>
            <a:spLocks noGrp="1" noChangeArrowheads="1"/>
          </p:cNvSpPr>
          <p:nvPr>
            <p:ph type="title"/>
          </p:nvPr>
        </p:nvSpPr>
        <p:spPr/>
        <p:txBody>
          <a:bodyPr/>
          <a:lstStyle/>
          <a:p>
            <a:pPr eaLnBrk="1" hangingPunct="1">
              <a:defRPr/>
            </a:pPr>
            <a:r>
              <a:rPr lang="en-US" sz="4000" dirty="0" smtClean="0"/>
              <a:t>Triple representation</a:t>
            </a:r>
            <a:br>
              <a:rPr lang="en-US" sz="4000" dirty="0" smtClean="0"/>
            </a:br>
            <a:r>
              <a:rPr lang="en-US" sz="4000" dirty="0" smtClean="0"/>
              <a:t>b*-c + b*-c</a:t>
            </a:r>
          </a:p>
        </p:txBody>
      </p:sp>
      <p:graphicFrame>
        <p:nvGraphicFramePr>
          <p:cNvPr id="164910" name="Group 46"/>
          <p:cNvGraphicFramePr>
            <a:graphicFrameLocks noGrp="1"/>
          </p:cNvGraphicFramePr>
          <p:nvPr>
            <p:ph idx="1"/>
          </p:nvPr>
        </p:nvGraphicFramePr>
        <p:xfrm>
          <a:off x="457200" y="1600200"/>
          <a:ext cx="8229600" cy="4530725"/>
        </p:xfrm>
        <a:graphic>
          <a:graphicData uri="http://schemas.openxmlformats.org/drawingml/2006/table">
            <a:tbl>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minus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minus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11" name="Rectangle 47"/>
          <p:cNvSpPr>
            <a:spLocks noGrp="1" noChangeArrowheads="1"/>
          </p:cNvSpPr>
          <p:nvPr>
            <p:ph type="title"/>
          </p:nvPr>
        </p:nvSpPr>
        <p:spPr/>
        <p:txBody>
          <a:bodyPr/>
          <a:lstStyle/>
          <a:p>
            <a:pPr eaLnBrk="1" hangingPunct="1">
              <a:defRPr/>
            </a:pPr>
            <a:r>
              <a:rPr lang="en-US" sz="4000" dirty="0" smtClean="0"/>
              <a:t>Triple representation</a:t>
            </a:r>
            <a:br>
              <a:rPr lang="en-US" sz="4000" dirty="0" smtClean="0"/>
            </a:br>
            <a:r>
              <a:rPr lang="en-US" sz="4000" dirty="0" smtClean="0"/>
              <a:t>if x &gt; y </a:t>
            </a:r>
            <a:r>
              <a:rPr lang="en-US" sz="4000" dirty="0" err="1" smtClean="0"/>
              <a:t>goto</a:t>
            </a:r>
            <a:r>
              <a:rPr lang="en-US" sz="4000" dirty="0" smtClean="0"/>
              <a:t> L and if x </a:t>
            </a:r>
            <a:r>
              <a:rPr lang="en-US" sz="4000" dirty="0" err="1" smtClean="0"/>
              <a:t>goto</a:t>
            </a:r>
            <a:r>
              <a:rPr lang="en-US" sz="4000" dirty="0" smtClean="0"/>
              <a:t> L</a:t>
            </a:r>
          </a:p>
        </p:txBody>
      </p:sp>
      <p:graphicFrame>
        <p:nvGraphicFramePr>
          <p:cNvPr id="164910" name="Group 46"/>
          <p:cNvGraphicFramePr>
            <a:graphicFrameLocks noGrp="1"/>
          </p:cNvGraphicFramePr>
          <p:nvPr>
            <p:ph idx="1"/>
          </p:nvPr>
        </p:nvGraphicFramePr>
        <p:xfrm>
          <a:off x="457200" y="1600200"/>
          <a:ext cx="8229600" cy="1941513"/>
        </p:xfrm>
        <a:graphic>
          <a:graphicData uri="http://schemas.openxmlformats.org/drawingml/2006/table">
            <a:tbl>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err="1" smtClean="0">
                          <a:ln>
                            <a:noFill/>
                          </a:ln>
                          <a:solidFill>
                            <a:schemeClr val="tx1"/>
                          </a:solidFill>
                          <a:effectLst>
                            <a:outerShdw blurRad="38100" dist="38100" dir="2700000" algn="tl">
                              <a:srgbClr val="000000"/>
                            </a:outerShdw>
                          </a:effectLst>
                          <a:latin typeface="Verdana" pitchFamily="34" charset="0"/>
                        </a:rPr>
                        <a:t>goto</a:t>
                      </a: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4" name="Group 46"/>
          <p:cNvGraphicFramePr>
            <a:graphicFrameLocks/>
          </p:cNvGraphicFramePr>
          <p:nvPr/>
        </p:nvGraphicFramePr>
        <p:xfrm>
          <a:off x="428625" y="4340225"/>
          <a:ext cx="8229600" cy="1295400"/>
        </p:xfrm>
        <a:graphic>
          <a:graphicData uri="http://schemas.openxmlformats.org/drawingml/2006/table">
            <a:tbl>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err="1" smtClean="0">
                          <a:ln>
                            <a:noFill/>
                          </a:ln>
                          <a:solidFill>
                            <a:schemeClr val="tx1"/>
                          </a:solidFill>
                          <a:effectLst>
                            <a:outerShdw blurRad="38100" dist="38100" dir="2700000" algn="tl">
                              <a:srgbClr val="000000"/>
                            </a:outerShdw>
                          </a:effectLst>
                          <a:latin typeface="Verdana" pitchFamily="34" charset="0"/>
                        </a:rPr>
                        <a:t>goto</a:t>
                      </a: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11" name="Rectangle 47"/>
          <p:cNvSpPr>
            <a:spLocks noGrp="1" noChangeArrowheads="1"/>
          </p:cNvSpPr>
          <p:nvPr>
            <p:ph type="title"/>
          </p:nvPr>
        </p:nvSpPr>
        <p:spPr/>
        <p:txBody>
          <a:bodyPr/>
          <a:lstStyle/>
          <a:p>
            <a:pPr eaLnBrk="1" hangingPunct="1">
              <a:defRPr/>
            </a:pPr>
            <a:r>
              <a:rPr lang="en-US" sz="4000" dirty="0" smtClean="0"/>
              <a:t>Triple representation</a:t>
            </a:r>
            <a:br>
              <a:rPr lang="en-US" sz="4000" dirty="0" smtClean="0"/>
            </a:br>
            <a:r>
              <a:rPr lang="en-US" sz="4000" dirty="0" smtClean="0"/>
              <a:t>x[</a:t>
            </a:r>
            <a:r>
              <a:rPr lang="en-US" sz="4000" dirty="0" err="1" smtClean="0"/>
              <a:t>i</a:t>
            </a:r>
            <a:r>
              <a:rPr lang="en-US" sz="4000" dirty="0" smtClean="0"/>
              <a:t>]=y and x =y[</a:t>
            </a:r>
            <a:r>
              <a:rPr lang="en-US" sz="4000" dirty="0" err="1" smtClean="0"/>
              <a:t>i</a:t>
            </a:r>
            <a:r>
              <a:rPr lang="en-US" sz="4000" dirty="0" smtClean="0"/>
              <a:t>] </a:t>
            </a:r>
          </a:p>
        </p:txBody>
      </p:sp>
      <p:graphicFrame>
        <p:nvGraphicFramePr>
          <p:cNvPr id="164910" name="Group 46"/>
          <p:cNvGraphicFramePr>
            <a:graphicFrameLocks noGrp="1"/>
          </p:cNvGraphicFramePr>
          <p:nvPr>
            <p:ph idx="1"/>
          </p:nvPr>
        </p:nvGraphicFramePr>
        <p:xfrm>
          <a:off x="457200" y="1600200"/>
          <a:ext cx="8229600" cy="1941513"/>
        </p:xfrm>
        <a:graphic>
          <a:graphicData uri="http://schemas.openxmlformats.org/drawingml/2006/table">
            <a:tbl>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assign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4" name="Group 46"/>
          <p:cNvGraphicFramePr>
            <a:graphicFrameLocks/>
          </p:cNvGraphicFramePr>
          <p:nvPr/>
        </p:nvGraphicFramePr>
        <p:xfrm>
          <a:off x="428625" y="4340225"/>
          <a:ext cx="8229600" cy="1943100"/>
        </p:xfrm>
        <a:graphic>
          <a:graphicData uri="http://schemas.openxmlformats.org/drawingml/2006/table">
            <a:tbl>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Arg2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Assign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b="1" u="sng" smtClean="0">
                <a:effectLst/>
              </a:rPr>
              <a:t>Indirect Triples </a:t>
            </a:r>
          </a:p>
        </p:txBody>
      </p:sp>
      <p:sp>
        <p:nvSpPr>
          <p:cNvPr id="38915" name="Rectangle 3"/>
          <p:cNvSpPr>
            <a:spLocks noGrp="1" noChangeArrowheads="1"/>
          </p:cNvSpPr>
          <p:nvPr>
            <p:ph type="body" idx="1"/>
          </p:nvPr>
        </p:nvSpPr>
        <p:spPr/>
        <p:txBody>
          <a:bodyPr/>
          <a:lstStyle/>
          <a:p>
            <a:pPr eaLnBrk="1" hangingPunct="1">
              <a:buFont typeface="Wingdings" pitchFamily="2" charset="2"/>
              <a:buChar char="v"/>
            </a:pPr>
            <a:r>
              <a:rPr lang="en-US" altLang="en-US" sz="2800" smtClean="0">
                <a:effectLst/>
              </a:rPr>
              <a:t>They consist of listing of pointers to tripples.</a:t>
            </a:r>
          </a:p>
          <a:p>
            <a:pPr eaLnBrk="1" hangingPunct="1">
              <a:buFont typeface="Wingdings" pitchFamily="2" charset="2"/>
              <a:buChar char="v"/>
            </a:pPr>
            <a:r>
              <a:rPr lang="en-US" altLang="en-US" sz="2800" smtClean="0">
                <a:effectLst/>
              </a:rPr>
              <a:t>Here we can move an instruction by</a:t>
            </a:r>
          </a:p>
          <a:p>
            <a:pPr eaLnBrk="1" hangingPunct="1">
              <a:buFont typeface="Wingdings" pitchFamily="2" charset="2"/>
              <a:buNone/>
            </a:pPr>
            <a:r>
              <a:rPr lang="en-US" altLang="en-US" sz="2800" smtClean="0">
                <a:effectLst/>
              </a:rPr>
              <a:t>   reordering the instruction list without</a:t>
            </a:r>
          </a:p>
          <a:p>
            <a:pPr eaLnBrk="1" hangingPunct="1">
              <a:buFont typeface="Wingdings" pitchFamily="2" charset="2"/>
              <a:buNone/>
            </a:pPr>
            <a:r>
              <a:rPr lang="en-US" altLang="en-US" sz="2800" smtClean="0">
                <a:effectLst/>
              </a:rPr>
              <a:t>   affecting the tripples themselves.</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11" name="Rectangle 47"/>
          <p:cNvSpPr>
            <a:spLocks noGrp="1" noChangeArrowheads="1"/>
          </p:cNvSpPr>
          <p:nvPr>
            <p:ph type="title"/>
          </p:nvPr>
        </p:nvSpPr>
        <p:spPr/>
        <p:txBody>
          <a:bodyPr/>
          <a:lstStyle/>
          <a:p>
            <a:pPr eaLnBrk="1" hangingPunct="1">
              <a:defRPr/>
            </a:pPr>
            <a:r>
              <a:rPr lang="en-US" sz="4000" dirty="0" smtClean="0"/>
              <a:t>Indirect Triples representation</a:t>
            </a:r>
            <a:br>
              <a:rPr lang="en-US" sz="4000" dirty="0" smtClean="0"/>
            </a:br>
            <a:r>
              <a:rPr lang="en-US" sz="4000" dirty="0" smtClean="0"/>
              <a:t>b*-c + b*-c</a:t>
            </a:r>
          </a:p>
        </p:txBody>
      </p:sp>
      <p:graphicFrame>
        <p:nvGraphicFramePr>
          <p:cNvPr id="164910" name="Group 46"/>
          <p:cNvGraphicFramePr>
            <a:graphicFrameLocks noGrp="1"/>
          </p:cNvGraphicFramePr>
          <p:nvPr>
            <p:ph idx="1"/>
          </p:nvPr>
        </p:nvGraphicFramePr>
        <p:xfrm>
          <a:off x="285750" y="1714500"/>
          <a:ext cx="2357438" cy="4530725"/>
        </p:xfrm>
        <a:graphic>
          <a:graphicData uri="http://schemas.openxmlformats.org/drawingml/2006/table">
            <a:tbl>
              <a:tblPr/>
              <a:tblGrid>
                <a:gridCol w="1143000">
                  <a:extLst>
                    <a:ext uri="{9D8B030D-6E8A-4147-A177-3AD203B41FA5}">
                      <a16:colId xmlns:a16="http://schemas.microsoft.com/office/drawing/2014/main" xmlns="" val="20000"/>
                    </a:ext>
                  </a:extLst>
                </a:gridCol>
                <a:gridCol w="1214438">
                  <a:extLst>
                    <a:ext uri="{9D8B030D-6E8A-4147-A177-3AD203B41FA5}">
                      <a16:colId xmlns:a16="http://schemas.microsoft.com/office/drawing/2014/main" xmlns="" val="20001"/>
                    </a:ext>
                  </a:extLst>
                </a:gridCol>
              </a:tblGrid>
              <a:tr h="64770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Instructions</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6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30</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(0)</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31</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(1)</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32</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(2)</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33</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(3)</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46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34</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(4)</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35</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(5)</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graphicFrame>
        <p:nvGraphicFramePr>
          <p:cNvPr id="4" name="Group 46"/>
          <p:cNvGraphicFramePr>
            <a:graphicFrameLocks/>
          </p:cNvGraphicFramePr>
          <p:nvPr/>
        </p:nvGraphicFramePr>
        <p:xfrm>
          <a:off x="3414713" y="1684338"/>
          <a:ext cx="5300662" cy="4530725"/>
        </p:xfrm>
        <a:graphic>
          <a:graphicData uri="http://schemas.openxmlformats.org/drawingml/2006/table">
            <a:tbl>
              <a:tblPr/>
              <a:tblGrid>
                <a:gridCol w="1657310">
                  <a:extLst>
                    <a:ext uri="{9D8B030D-6E8A-4147-A177-3AD203B41FA5}">
                      <a16:colId xmlns:a16="http://schemas.microsoft.com/office/drawing/2014/main" xmlns="" val="20000"/>
                    </a:ext>
                  </a:extLst>
                </a:gridCol>
                <a:gridCol w="1285889">
                  <a:extLst>
                    <a:ext uri="{9D8B030D-6E8A-4147-A177-3AD203B41FA5}">
                      <a16:colId xmlns:a16="http://schemas.microsoft.com/office/drawing/2014/main" xmlns="" val="20001"/>
                    </a:ext>
                  </a:extLst>
                </a:gridCol>
                <a:gridCol w="1071574">
                  <a:extLst>
                    <a:ext uri="{9D8B030D-6E8A-4147-A177-3AD203B41FA5}">
                      <a16:colId xmlns:a16="http://schemas.microsoft.com/office/drawing/2014/main" xmlns="" val="20002"/>
                    </a:ext>
                  </a:extLst>
                </a:gridCol>
                <a:gridCol w="1285889">
                  <a:extLst>
                    <a:ext uri="{9D8B030D-6E8A-4147-A177-3AD203B41FA5}">
                      <a16:colId xmlns:a16="http://schemas.microsoft.com/office/drawing/2014/main" xmlns="" val="20003"/>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arg2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minus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minus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Translation of an assignment  statement</a:t>
            </a:r>
            <a:endParaRPr lang="en-US" dirty="0"/>
          </a:p>
        </p:txBody>
      </p:sp>
      <p:sp>
        <p:nvSpPr>
          <p:cNvPr id="3" name="Content Placeholder 2"/>
          <p:cNvSpPr>
            <a:spLocks noGrp="1"/>
          </p:cNvSpPr>
          <p:nvPr>
            <p:ph idx="1"/>
          </p:nvPr>
        </p:nvSpPr>
        <p:spPr/>
        <p:txBody>
          <a:bodyPr/>
          <a:lstStyle/>
          <a:p>
            <a:pPr>
              <a:defRPr/>
            </a:pPr>
            <a:r>
              <a:rPr lang="en-US" dirty="0" err="1" smtClean="0"/>
              <a:t>S</a:t>
            </a:r>
            <a:r>
              <a:rPr lang="en-US" dirty="0" err="1" smtClean="0">
                <a:sym typeface="Wingdings" pitchFamily="2" charset="2"/>
              </a:rPr>
              <a:t>id</a:t>
            </a:r>
            <a:r>
              <a:rPr lang="en-US" dirty="0" smtClean="0">
                <a:sym typeface="Wingdings" pitchFamily="2" charset="2"/>
              </a:rPr>
              <a:t> = E,   E</a:t>
            </a:r>
            <a:r>
              <a:rPr lang="en-US" dirty="0" smtClean="0">
                <a:latin typeface="Times New Roman"/>
                <a:cs typeface="Times New Roman"/>
                <a:sym typeface="Wingdings" pitchFamily="2" charset="2"/>
              </a:rPr>
              <a:t>→ E + E │E*E│(E)│-</a:t>
            </a:r>
            <a:r>
              <a:rPr lang="en-US" dirty="0" err="1" smtClean="0">
                <a:latin typeface="Times New Roman"/>
                <a:cs typeface="Times New Roman"/>
                <a:sym typeface="Wingdings" pitchFamily="2" charset="2"/>
              </a:rPr>
              <a:t>E│id</a:t>
            </a:r>
            <a:endParaRPr lang="en-US" dirty="0" smtClean="0">
              <a:sym typeface="Wingdings" pitchFamily="2" charset="2"/>
            </a:endParaRPr>
          </a:p>
          <a:p>
            <a:pPr marL="795338" indent="-795338">
              <a:buFont typeface="Wingdings" pitchFamily="2" charset="2"/>
              <a:buNone/>
              <a:defRPr/>
            </a:pPr>
            <a:r>
              <a:rPr lang="en-US" dirty="0" smtClean="0">
                <a:sym typeface="Wingdings" pitchFamily="2" charset="2"/>
              </a:rPr>
              <a:t>   </a:t>
            </a:r>
            <a:r>
              <a:rPr lang="en-US" sz="2400" dirty="0" smtClean="0">
                <a:sym typeface="Wingdings" pitchFamily="2" charset="2"/>
              </a:rPr>
              <a:t>1. S stands for assignment statement made up of two operators and  all the operands denote primitive data type namely integer.</a:t>
            </a:r>
            <a:endParaRPr lang="en-US" sz="2400" dirty="0" smtClean="0"/>
          </a:p>
          <a:p>
            <a:pPr marL="795338" indent="-795338">
              <a:buFont typeface="Wingdings" pitchFamily="2" charset="2"/>
              <a:buNone/>
              <a:defRPr/>
            </a:pPr>
            <a:r>
              <a:rPr lang="en-US" sz="2400" dirty="0" smtClean="0">
                <a:sym typeface="Wingdings" pitchFamily="2" charset="2"/>
              </a:rPr>
              <a:t>    2.Intermediate code that is to be generated is sequence of Three address code statements.</a:t>
            </a:r>
          </a:p>
          <a:p>
            <a:pPr marL="747713" indent="-747713">
              <a:buFont typeface="Wingdings" pitchFamily="2" charset="2"/>
              <a:buNone/>
              <a:defRPr/>
            </a:pPr>
            <a:r>
              <a:rPr lang="en-US" sz="2400" dirty="0" smtClean="0">
                <a:sym typeface="Wingdings" pitchFamily="2" charset="2"/>
              </a:rPr>
              <a:t>   3. Each Grammar symbol has a synthesize attribute. Hence synthesize attribute </a:t>
            </a:r>
            <a:r>
              <a:rPr lang="en-US" sz="2400" dirty="0" err="1" smtClean="0">
                <a:sym typeface="Wingdings" pitchFamily="2" charset="2"/>
              </a:rPr>
              <a:t>S.code</a:t>
            </a:r>
            <a:r>
              <a:rPr lang="en-US" sz="2400" dirty="0" smtClean="0">
                <a:sym typeface="Wingdings" pitchFamily="2" charset="2"/>
              </a:rPr>
              <a:t> represents a sequence of three codes for the assignment S. </a:t>
            </a:r>
          </a:p>
          <a:p>
            <a:pPr>
              <a:buFont typeface="Wingdings" pitchFamily="2" charset="2"/>
              <a:buNone/>
              <a:defRPr/>
            </a:pPr>
            <a:r>
              <a:rPr lang="en-US" sz="2400" dirty="0" smtClean="0">
                <a:sym typeface="Wingdings" pitchFamily="2" charset="2"/>
              </a:rPr>
              <a:t>      </a:t>
            </a:r>
          </a:p>
          <a:p>
            <a:pPr>
              <a:buFont typeface="Wingdings" pitchFamily="2" charset="2"/>
              <a:buNone/>
              <a:defRPr/>
            </a:pPr>
            <a:r>
              <a:rPr lang="en-US" sz="2400" dirty="0" smtClean="0">
                <a:sym typeface="Wingdings" pitchFamily="2" charset="2"/>
              </a:rPr>
              <a:t>   </a:t>
            </a:r>
            <a:endParaRPr lang="en-US" dirty="0"/>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a:xfrm>
            <a:off x="457200" y="1600200"/>
            <a:ext cx="8472488" cy="4757738"/>
          </a:xfrm>
        </p:spPr>
        <p:txBody>
          <a:bodyPr/>
          <a:lstStyle/>
          <a:p>
            <a:pPr>
              <a:defRPr/>
            </a:pPr>
            <a:r>
              <a:rPr lang="en-US" sz="2400" dirty="0" smtClean="0">
                <a:sym typeface="Wingdings" pitchFamily="2" charset="2"/>
              </a:rPr>
              <a:t>The </a:t>
            </a:r>
            <a:r>
              <a:rPr lang="en-US" sz="2400" dirty="0" err="1" smtClean="0">
                <a:sym typeface="Wingdings" pitchFamily="2" charset="2"/>
              </a:rPr>
              <a:t>Nonterminal</a:t>
            </a:r>
            <a:r>
              <a:rPr lang="en-US" sz="2400" dirty="0" smtClean="0">
                <a:sym typeface="Wingdings" pitchFamily="2" charset="2"/>
              </a:rPr>
              <a:t> E has two attributes namely,</a:t>
            </a:r>
          </a:p>
          <a:p>
            <a:pPr>
              <a:buFont typeface="Wingdings" pitchFamily="2" charset="2"/>
              <a:buNone/>
              <a:defRPr/>
            </a:pPr>
            <a:r>
              <a:rPr lang="en-US" sz="2400" dirty="0" smtClean="0">
                <a:sym typeface="Wingdings" pitchFamily="2" charset="2"/>
              </a:rPr>
              <a:t>     1</a:t>
            </a:r>
            <a:r>
              <a:rPr lang="en-US" sz="1800" dirty="0" smtClean="0">
                <a:sym typeface="Wingdings" pitchFamily="2" charset="2"/>
              </a:rPr>
              <a:t>. </a:t>
            </a:r>
            <a:r>
              <a:rPr lang="en-US" sz="1800" dirty="0" err="1" smtClean="0">
                <a:sym typeface="Wingdings" pitchFamily="2" charset="2"/>
              </a:rPr>
              <a:t>E.addr</a:t>
            </a:r>
            <a:r>
              <a:rPr lang="en-US" sz="1800" dirty="0" smtClean="0">
                <a:sym typeface="Wingdings" pitchFamily="2" charset="2"/>
              </a:rPr>
              <a:t> – denotes the address that hold the value of E. Here the   </a:t>
            </a:r>
          </a:p>
          <a:p>
            <a:pPr>
              <a:buFont typeface="Wingdings" pitchFamily="2" charset="2"/>
              <a:buNone/>
              <a:defRPr/>
            </a:pPr>
            <a:r>
              <a:rPr lang="en-US" sz="1800" dirty="0" smtClean="0">
                <a:sym typeface="Wingdings" pitchFamily="2" charset="2"/>
              </a:rPr>
              <a:t>                        address can be name or compiler generated  </a:t>
            </a:r>
          </a:p>
          <a:p>
            <a:pPr>
              <a:buFont typeface="Wingdings" pitchFamily="2" charset="2"/>
              <a:buNone/>
              <a:defRPr/>
            </a:pPr>
            <a:r>
              <a:rPr lang="en-US" sz="1800" dirty="0" smtClean="0">
                <a:sym typeface="Wingdings" pitchFamily="2" charset="2"/>
              </a:rPr>
              <a:t>                        temporary</a:t>
            </a:r>
          </a:p>
          <a:p>
            <a:pPr>
              <a:buFont typeface="Wingdings" pitchFamily="2" charset="2"/>
              <a:buNone/>
              <a:defRPr/>
            </a:pPr>
            <a:r>
              <a:rPr lang="en-US" sz="1800" dirty="0" smtClean="0">
                <a:sym typeface="Wingdings" pitchFamily="2" charset="2"/>
              </a:rPr>
              <a:t>       2. </a:t>
            </a:r>
            <a:r>
              <a:rPr lang="en-US" sz="1800" dirty="0" err="1" smtClean="0">
                <a:sym typeface="Wingdings" pitchFamily="2" charset="2"/>
              </a:rPr>
              <a:t>E.code</a:t>
            </a:r>
            <a:r>
              <a:rPr lang="en-US" sz="1800" dirty="0" smtClean="0">
                <a:sym typeface="Wingdings" pitchFamily="2" charset="2"/>
              </a:rPr>
              <a:t> - denotes the sequence of three address codes    </a:t>
            </a:r>
          </a:p>
          <a:p>
            <a:pPr>
              <a:buFont typeface="Wingdings" pitchFamily="2" charset="2"/>
              <a:buNone/>
              <a:defRPr/>
            </a:pPr>
            <a:r>
              <a:rPr lang="en-US" sz="1800" dirty="0" smtClean="0">
                <a:sym typeface="Wingdings" pitchFamily="2" charset="2"/>
              </a:rPr>
              <a:t>                        evaluating E.</a:t>
            </a:r>
          </a:p>
          <a:p>
            <a:pPr>
              <a:buFont typeface="Wingdings" pitchFamily="2" charset="2"/>
              <a:buNone/>
              <a:defRPr/>
            </a:pPr>
            <a:r>
              <a:rPr lang="en-US" sz="2400" dirty="0" err="1" smtClean="0"/>
              <a:t>S</a:t>
            </a:r>
            <a:r>
              <a:rPr lang="en-US" sz="2400" dirty="0" err="1" smtClean="0">
                <a:sym typeface="Wingdings" pitchFamily="2" charset="2"/>
              </a:rPr>
              <a:t>id</a:t>
            </a:r>
            <a:r>
              <a:rPr lang="en-US" sz="2400" dirty="0" smtClean="0">
                <a:sym typeface="Wingdings" pitchFamily="2" charset="2"/>
              </a:rPr>
              <a:t> = E    </a:t>
            </a:r>
            <a:r>
              <a:rPr lang="en-US" sz="2000" dirty="0" smtClean="0">
                <a:sym typeface="Wingdings" pitchFamily="2" charset="2"/>
              </a:rPr>
              <a:t>If this production is used for reduction then we must have sequence of TAC (</a:t>
            </a:r>
            <a:r>
              <a:rPr lang="en-US" sz="2000" dirty="0" err="1" smtClean="0">
                <a:sym typeface="Wingdings" pitchFamily="2" charset="2"/>
              </a:rPr>
              <a:t>E.code</a:t>
            </a:r>
            <a:r>
              <a:rPr lang="en-US" sz="2000" dirty="0" smtClean="0">
                <a:sym typeface="Wingdings" pitchFamily="2" charset="2"/>
              </a:rPr>
              <a:t>) to evaluate E into some temporary and then semantic rules will generate the TAC  X=</a:t>
            </a:r>
            <a:r>
              <a:rPr lang="en-US" sz="2000" dirty="0" err="1" smtClean="0">
                <a:sym typeface="Wingdings" pitchFamily="2" charset="2"/>
              </a:rPr>
              <a:t>E.addrs</a:t>
            </a:r>
            <a:r>
              <a:rPr lang="en-US" sz="2000" dirty="0" smtClean="0">
                <a:sym typeface="Wingdings" pitchFamily="2" charset="2"/>
              </a:rPr>
              <a:t> where x is the name  corresponds to id and finally it has to concatenate the sequence of TAC for </a:t>
            </a:r>
            <a:r>
              <a:rPr lang="en-US" sz="2000" dirty="0" err="1" smtClean="0">
                <a:sym typeface="Wingdings" pitchFamily="2" charset="2"/>
              </a:rPr>
              <a:t>E.code</a:t>
            </a:r>
            <a:r>
              <a:rPr lang="en-US" sz="2000" dirty="0" smtClean="0">
                <a:sym typeface="Wingdings" pitchFamily="2" charset="2"/>
              </a:rPr>
              <a:t> with the TAC generated which will be </a:t>
            </a:r>
            <a:r>
              <a:rPr lang="en-US" sz="2000" dirty="0" err="1" smtClean="0">
                <a:sym typeface="Wingdings" pitchFamily="2" charset="2"/>
              </a:rPr>
              <a:t>S.code</a:t>
            </a:r>
            <a:r>
              <a:rPr lang="en-US" sz="2000" dirty="0" smtClean="0">
                <a:sym typeface="Wingdings" pitchFamily="2" charset="2"/>
              </a:rPr>
              <a:t>.</a:t>
            </a:r>
          </a:p>
          <a:p>
            <a:pPr>
              <a:buFont typeface="Wingdings" pitchFamily="2" charset="2"/>
              <a:buNone/>
              <a:defRPr/>
            </a:pPr>
            <a:r>
              <a:rPr lang="en-US" sz="2000" dirty="0" err="1" smtClean="0">
                <a:sym typeface="Wingdings" pitchFamily="2" charset="2"/>
              </a:rPr>
              <a:t>Sid</a:t>
            </a:r>
            <a:r>
              <a:rPr lang="en-US" sz="2000" dirty="0" smtClean="0">
                <a:sym typeface="Wingdings" pitchFamily="2" charset="2"/>
              </a:rPr>
              <a:t> = E    </a:t>
            </a:r>
            <a:r>
              <a:rPr lang="en-US" sz="2000" dirty="0" err="1" smtClean="0">
                <a:sym typeface="Wingdings" pitchFamily="2" charset="2"/>
              </a:rPr>
              <a:t>S.code</a:t>
            </a:r>
            <a:r>
              <a:rPr lang="en-US" sz="2000" dirty="0" smtClean="0">
                <a:sym typeface="Wingdings" pitchFamily="2" charset="2"/>
              </a:rPr>
              <a:t> =</a:t>
            </a:r>
            <a:r>
              <a:rPr lang="en-US" sz="2000" dirty="0" err="1" smtClean="0">
                <a:sym typeface="Wingdings" pitchFamily="2" charset="2"/>
              </a:rPr>
              <a:t>E.code</a:t>
            </a:r>
            <a:r>
              <a:rPr lang="en-US" sz="2000" dirty="0" smtClean="0">
                <a:sym typeface="Wingdings" pitchFamily="2" charset="2"/>
              </a:rPr>
              <a:t> || gen(</a:t>
            </a:r>
            <a:r>
              <a:rPr lang="en-US" sz="2000" dirty="0" err="1" smtClean="0">
                <a:sym typeface="Wingdings" pitchFamily="2" charset="2"/>
              </a:rPr>
              <a:t>top.get</a:t>
            </a:r>
            <a:r>
              <a:rPr lang="en-US" sz="2000" dirty="0" smtClean="0">
                <a:sym typeface="Wingdings" pitchFamily="2" charset="2"/>
              </a:rPr>
              <a:t>(</a:t>
            </a:r>
            <a:r>
              <a:rPr lang="en-US" sz="2000" dirty="0" err="1" smtClean="0">
                <a:sym typeface="Wingdings" pitchFamily="2" charset="2"/>
              </a:rPr>
              <a:t>id.lexme</a:t>
            </a:r>
            <a:r>
              <a:rPr lang="en-US" sz="2000" dirty="0" smtClean="0">
                <a:sym typeface="Wingdings" pitchFamily="2" charset="2"/>
              </a:rPr>
              <a:t>) ‘=‘ </a:t>
            </a:r>
            <a:r>
              <a:rPr lang="en-US" sz="2000" dirty="0" err="1" smtClean="0">
                <a:sym typeface="Wingdings" pitchFamily="2" charset="2"/>
              </a:rPr>
              <a:t>E.addr</a:t>
            </a:r>
            <a:r>
              <a:rPr lang="en-US" sz="2000" dirty="0" smtClean="0">
                <a:sym typeface="Wingdings" pitchFamily="2" charset="2"/>
              </a:rPr>
              <a:t>)</a:t>
            </a:r>
            <a:endParaRPr lang="en-US" sz="2000" dirty="0"/>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buFont typeface="Wingdings" pitchFamily="2" charset="2"/>
              <a:buNone/>
              <a:defRPr/>
            </a:pPr>
            <a:r>
              <a:rPr lang="en-US" sz="2400" dirty="0" smtClean="0"/>
              <a:t>E </a:t>
            </a:r>
            <a:r>
              <a:rPr lang="en-US" sz="2400" dirty="0" smtClean="0">
                <a:sym typeface="Wingdings" pitchFamily="2" charset="2"/>
              </a:rPr>
              <a:t> E1 + E2</a:t>
            </a:r>
          </a:p>
          <a:p>
            <a:pPr>
              <a:buFont typeface="Wingdings" pitchFamily="2" charset="2"/>
              <a:buNone/>
              <a:defRPr/>
            </a:pPr>
            <a:r>
              <a:rPr lang="en-US" sz="2400" dirty="0" smtClean="0">
                <a:sym typeface="Wingdings" pitchFamily="2" charset="2"/>
              </a:rPr>
              <a:t>        In this case we must have sequence of TAC (E1.code and E2.code) to evaluate E1 and E2 into some temp(E1.addr and E2.addr).</a:t>
            </a:r>
          </a:p>
          <a:p>
            <a:pPr>
              <a:buFont typeface="Wingdings" pitchFamily="2" charset="2"/>
              <a:buNone/>
              <a:defRPr/>
            </a:pPr>
            <a:r>
              <a:rPr lang="en-US" sz="2400" dirty="0" smtClean="0">
                <a:sym typeface="Wingdings" pitchFamily="2" charset="2"/>
              </a:rPr>
              <a:t>        Semantic Rule must generate the new TAC </a:t>
            </a:r>
            <a:r>
              <a:rPr lang="en-US" sz="2400" dirty="0" err="1" smtClean="0">
                <a:sym typeface="Wingdings" pitchFamily="2" charset="2"/>
              </a:rPr>
              <a:t>E.addr</a:t>
            </a:r>
            <a:r>
              <a:rPr lang="en-US" sz="2400" dirty="0" smtClean="0">
                <a:sym typeface="Wingdings" pitchFamily="2" charset="2"/>
              </a:rPr>
              <a:t>=E1.addr + E2.addr and concatenate with E1.code and E2.code which will be the TAC for E</a:t>
            </a:r>
          </a:p>
          <a:p>
            <a:pPr>
              <a:buFont typeface="Wingdings" pitchFamily="2" charset="2"/>
              <a:buNone/>
              <a:defRPr/>
            </a:pPr>
            <a:r>
              <a:rPr lang="en-US" sz="2400" dirty="0" smtClean="0">
                <a:sym typeface="Wingdings" pitchFamily="2" charset="2"/>
              </a:rPr>
              <a:t> </a:t>
            </a:r>
            <a:r>
              <a:rPr lang="en-US" sz="2400" dirty="0" smtClean="0"/>
              <a:t>E </a:t>
            </a:r>
            <a:r>
              <a:rPr lang="en-US" sz="2400" dirty="0" smtClean="0">
                <a:sym typeface="Wingdings" pitchFamily="2" charset="2"/>
              </a:rPr>
              <a:t> E1 + E2</a:t>
            </a:r>
          </a:p>
          <a:p>
            <a:pPr>
              <a:buFont typeface="Wingdings" pitchFamily="2" charset="2"/>
              <a:buNone/>
              <a:defRPr/>
            </a:pPr>
            <a:r>
              <a:rPr lang="en-US" sz="2400" dirty="0" smtClean="0">
                <a:sym typeface="Wingdings" pitchFamily="2" charset="2"/>
              </a:rPr>
              <a:t>     </a:t>
            </a:r>
            <a:r>
              <a:rPr lang="en-US" sz="2400" dirty="0" err="1" smtClean="0">
                <a:sym typeface="Wingdings" pitchFamily="2" charset="2"/>
              </a:rPr>
              <a:t>E.addr</a:t>
            </a:r>
            <a:r>
              <a:rPr lang="en-US" sz="2400" dirty="0" smtClean="0">
                <a:sym typeface="Wingdings" pitchFamily="2" charset="2"/>
              </a:rPr>
              <a:t> = new Temp()</a:t>
            </a:r>
          </a:p>
          <a:p>
            <a:pPr>
              <a:buFont typeface="Wingdings" pitchFamily="2" charset="2"/>
              <a:buNone/>
              <a:defRPr/>
            </a:pPr>
            <a:r>
              <a:rPr lang="en-US" sz="2400" dirty="0" smtClean="0">
                <a:sym typeface="Wingdings" pitchFamily="2" charset="2"/>
              </a:rPr>
              <a:t>     </a:t>
            </a:r>
            <a:r>
              <a:rPr lang="en-US" sz="2400" dirty="0" err="1" smtClean="0">
                <a:sym typeface="Wingdings" pitchFamily="2" charset="2"/>
              </a:rPr>
              <a:t>E.code</a:t>
            </a:r>
            <a:r>
              <a:rPr lang="en-US" sz="2400" dirty="0" smtClean="0">
                <a:sym typeface="Wingdings" pitchFamily="2" charset="2"/>
              </a:rPr>
              <a:t> = E1.code || E2.code || Gen(</a:t>
            </a:r>
            <a:r>
              <a:rPr lang="en-US" sz="2400" dirty="0" err="1" smtClean="0">
                <a:sym typeface="Wingdings" pitchFamily="2" charset="2"/>
              </a:rPr>
              <a:t>E.addr</a:t>
            </a:r>
            <a:r>
              <a:rPr lang="en-US" sz="2400" dirty="0" smtClean="0">
                <a:sym typeface="Wingdings" pitchFamily="2" charset="2"/>
              </a:rPr>
              <a:t> ‘=‘ E1.addr ‘+’ E2.addr)      </a:t>
            </a:r>
            <a:endParaRPr lang="en-US" sz="2400" dirty="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68313" y="0"/>
            <a:ext cx="8229600" cy="1139825"/>
          </a:xfrm>
        </p:spPr>
        <p:txBody>
          <a:bodyPr/>
          <a:lstStyle/>
          <a:p>
            <a:pPr eaLnBrk="1" hangingPunct="1"/>
            <a:r>
              <a:rPr lang="en-US" altLang="en-US" sz="4800" b="1" u="sng" smtClean="0">
                <a:effectLst/>
              </a:rPr>
              <a:t>Introduction</a:t>
            </a:r>
          </a:p>
        </p:txBody>
      </p:sp>
      <p:sp>
        <p:nvSpPr>
          <p:cNvPr id="131075" name="Rectangle 3"/>
          <p:cNvSpPr>
            <a:spLocks noGrp="1" noChangeArrowheads="1"/>
          </p:cNvSpPr>
          <p:nvPr>
            <p:ph type="body" idx="1"/>
          </p:nvPr>
        </p:nvSpPr>
        <p:spPr>
          <a:xfrm>
            <a:off x="468313" y="1125538"/>
            <a:ext cx="8229600" cy="4530725"/>
          </a:xfrm>
        </p:spPr>
        <p:txBody>
          <a:bodyPr/>
          <a:lstStyle/>
          <a:p>
            <a:pPr marL="225425" indent="-225425" algn="just" eaLnBrk="1" hangingPunct="1">
              <a:defRPr/>
            </a:pPr>
            <a:r>
              <a:rPr lang="en-US" sz="2400" dirty="0" smtClean="0"/>
              <a:t> Intermediate code is a form of representation of  source statement that is very close to machine instructions and independent of machine code </a:t>
            </a:r>
          </a:p>
          <a:p>
            <a:pPr eaLnBrk="1" hangingPunct="1">
              <a:defRPr/>
            </a:pPr>
            <a:r>
              <a:rPr lang="en-US" sz="2400" dirty="0" smtClean="0"/>
              <a:t>Analysis-synthesis model:</a:t>
            </a:r>
          </a:p>
          <a:p>
            <a:pPr lvl="1" eaLnBrk="1" hangingPunct="1">
              <a:buFont typeface="Wingdings" pitchFamily="2" charset="2"/>
              <a:buChar char="v"/>
              <a:defRPr/>
            </a:pPr>
            <a:r>
              <a:rPr lang="en-US" sz="2000" dirty="0" smtClean="0"/>
              <a:t>Front end analyses a source code and creates an intermediate representation</a:t>
            </a:r>
          </a:p>
          <a:p>
            <a:pPr lvl="1" eaLnBrk="1" hangingPunct="1">
              <a:buFont typeface="Wingdings" pitchFamily="2" charset="2"/>
              <a:buChar char="v"/>
              <a:defRPr/>
            </a:pPr>
            <a:r>
              <a:rPr lang="en-US" sz="2000" dirty="0" smtClean="0"/>
              <a:t>From this intermediate representation the back end generates the object code</a:t>
            </a:r>
          </a:p>
          <a:p>
            <a:pPr lvl="1" eaLnBrk="1" hangingPunct="1">
              <a:buFont typeface="Wingdings" pitchFamily="2" charset="2"/>
              <a:buChar char="v"/>
              <a:defRPr/>
            </a:pPr>
            <a:r>
              <a:rPr lang="en-US" sz="2000" dirty="0" smtClean="0"/>
              <a:t>The front end is program dependent and the back end is machine dependent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randombar(horizontal)">
                                      <p:cBhvr>
                                        <p:cTn id="7" dur="600">
                                          <p:stCondLst>
                                            <p:cond delay="0"/>
                                          </p:stCondLst>
                                        </p:cTn>
                                        <p:tgtEl>
                                          <p:spTgt spid="131074"/>
                                        </p:tgtEl>
                                      </p:cBhvr>
                                    </p:animEffect>
                                  </p:childTnLst>
                                </p:cTn>
                              </p:par>
                            </p:childTnLst>
                          </p:cTn>
                        </p:par>
                        <p:par>
                          <p:cTn id="8" fill="hold" nodeType="afterGroup">
                            <p:stCondLst>
                              <p:cond delay="600"/>
                            </p:stCondLst>
                            <p:childTnLst>
                              <p:par>
                                <p:cTn id="9" presetID="14" presetClass="entr" presetSubtype="10" fill="hold" grpId="0" nodeType="afterEffect">
                                  <p:stCondLst>
                                    <p:cond delay="0"/>
                                  </p:stCondLst>
                                  <p:childTnLst>
                                    <p:set>
                                      <p:cBhvr>
                                        <p:cTn id="10" dur="1" fill="hold">
                                          <p:stCondLst>
                                            <p:cond delay="0"/>
                                          </p:stCondLst>
                                        </p:cTn>
                                        <p:tgtEl>
                                          <p:spTgt spid="131075">
                                            <p:txEl>
                                              <p:pRg st="0" end="0"/>
                                            </p:txEl>
                                          </p:spTgt>
                                        </p:tgtEl>
                                        <p:attrNameLst>
                                          <p:attrName>style.visibility</p:attrName>
                                        </p:attrNameLst>
                                      </p:cBhvr>
                                      <p:to>
                                        <p:strVal val="visible"/>
                                      </p:to>
                                    </p:set>
                                    <p:animEffect transition="in" filter="randombar(horizontal)">
                                      <p:cBhvr>
                                        <p:cTn id="11" dur="500"/>
                                        <p:tgtEl>
                                          <p:spTgt spid="13107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31075">
                                            <p:txEl>
                                              <p:pRg st="1" end="1"/>
                                            </p:txEl>
                                          </p:spTgt>
                                        </p:tgtEl>
                                        <p:attrNameLst>
                                          <p:attrName>style.visibility</p:attrName>
                                        </p:attrNameLst>
                                      </p:cBhvr>
                                      <p:to>
                                        <p:strVal val="visible"/>
                                      </p:to>
                                    </p:set>
                                    <p:animEffect transition="in" filter="randombar(horizontal)">
                                      <p:cBhvr>
                                        <p:cTn id="16" dur="500"/>
                                        <p:tgtEl>
                                          <p:spTgt spid="131075">
                                            <p:txEl>
                                              <p:pRg st="1" end="1"/>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Effect transition="in" filter="randombar(horizontal)">
                                      <p:cBhvr>
                                        <p:cTn id="19" dur="500"/>
                                        <p:tgtEl>
                                          <p:spTgt spid="131075">
                                            <p:txEl>
                                              <p:pRg st="2" end="2"/>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randombar(horizontal)">
                                      <p:cBhvr>
                                        <p:cTn id="22" dur="500"/>
                                        <p:tgtEl>
                                          <p:spTgt spid="131075">
                                            <p:txEl>
                                              <p:pRg st="3" end="3"/>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31075">
                                            <p:txEl>
                                              <p:pRg st="4" end="4"/>
                                            </p:txEl>
                                          </p:spTgt>
                                        </p:tgtEl>
                                        <p:attrNameLst>
                                          <p:attrName>style.visibility</p:attrName>
                                        </p:attrNameLst>
                                      </p:cBhvr>
                                      <p:to>
                                        <p:strVal val="visible"/>
                                      </p:to>
                                    </p:set>
                                    <p:animEffect transition="in" filter="randombar(horizontal)">
                                      <p:cBhvr>
                                        <p:cTn id="25" dur="500"/>
                                        <p:tgtEl>
                                          <p:spTgt spid="131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buFont typeface="Wingdings" pitchFamily="2" charset="2"/>
              <a:buNone/>
              <a:defRPr/>
            </a:pPr>
            <a:r>
              <a:rPr lang="en-US" sz="2000" dirty="0" smtClean="0">
                <a:sym typeface="Wingdings" pitchFamily="2" charset="2"/>
              </a:rPr>
              <a:t>EID</a:t>
            </a:r>
          </a:p>
          <a:p>
            <a:pPr>
              <a:buFont typeface="Wingdings" pitchFamily="2" charset="2"/>
              <a:buNone/>
              <a:defRPr/>
            </a:pPr>
            <a:r>
              <a:rPr lang="en-US" sz="2000" dirty="0" smtClean="0">
                <a:sym typeface="Wingdings" pitchFamily="2" charset="2"/>
              </a:rPr>
              <a:t>      In this case the expression is a single identifier say x and x itself holds the value of the expression. The semantic rule for this production must define </a:t>
            </a:r>
            <a:r>
              <a:rPr lang="en-US" sz="2000" dirty="0" err="1" smtClean="0">
                <a:sym typeface="Wingdings" pitchFamily="2" charset="2"/>
              </a:rPr>
              <a:t>E.addr</a:t>
            </a:r>
            <a:r>
              <a:rPr lang="en-US" sz="2000" dirty="0" smtClean="0">
                <a:sym typeface="Wingdings" pitchFamily="2" charset="2"/>
              </a:rPr>
              <a:t> to point to the symbol table entry  for some instance of ID.</a:t>
            </a:r>
          </a:p>
          <a:p>
            <a:pPr>
              <a:buFont typeface="Wingdings" pitchFamily="2" charset="2"/>
              <a:buNone/>
              <a:defRPr/>
            </a:pPr>
            <a:endParaRPr lang="en-US" sz="2000" dirty="0" smtClean="0">
              <a:sym typeface="Wingdings" pitchFamily="2" charset="2"/>
            </a:endParaRPr>
          </a:p>
          <a:p>
            <a:pPr>
              <a:buFont typeface="Wingdings" pitchFamily="2" charset="2"/>
              <a:buNone/>
              <a:defRPr/>
            </a:pPr>
            <a:r>
              <a:rPr lang="en-US" sz="2000" dirty="0" smtClean="0">
                <a:sym typeface="Wingdings" pitchFamily="2" charset="2"/>
              </a:rPr>
              <a:t>    EID    </a:t>
            </a:r>
            <a:r>
              <a:rPr lang="en-US" sz="2000" dirty="0" err="1" smtClean="0">
                <a:sym typeface="Wingdings" pitchFamily="2" charset="2"/>
              </a:rPr>
              <a:t>E.addr</a:t>
            </a:r>
            <a:r>
              <a:rPr lang="en-US" sz="2000" dirty="0" smtClean="0">
                <a:sym typeface="Wingdings" pitchFamily="2" charset="2"/>
              </a:rPr>
              <a:t> = </a:t>
            </a:r>
            <a:r>
              <a:rPr lang="en-US" sz="2000" dirty="0" err="1" smtClean="0">
                <a:sym typeface="Wingdings" pitchFamily="2" charset="2"/>
              </a:rPr>
              <a:t>top.get</a:t>
            </a:r>
            <a:r>
              <a:rPr lang="en-US" sz="2000" dirty="0" smtClean="0">
                <a:sym typeface="Wingdings" pitchFamily="2" charset="2"/>
              </a:rPr>
              <a:t>(</a:t>
            </a:r>
            <a:r>
              <a:rPr lang="en-US" sz="2000" dirty="0" err="1" smtClean="0">
                <a:sym typeface="Wingdings" pitchFamily="2" charset="2"/>
              </a:rPr>
              <a:t>id.lexme</a:t>
            </a:r>
            <a:r>
              <a:rPr lang="en-US" sz="2000" dirty="0" smtClean="0">
                <a:sym typeface="Wingdings" pitchFamily="2" charset="2"/>
              </a:rPr>
              <a:t>)</a:t>
            </a:r>
          </a:p>
          <a:p>
            <a:pPr>
              <a:buFont typeface="Wingdings" pitchFamily="2" charset="2"/>
              <a:buNone/>
              <a:defRPr/>
            </a:pPr>
            <a:r>
              <a:rPr lang="en-US" sz="2000" dirty="0" smtClean="0"/>
              <a:t>                </a:t>
            </a:r>
            <a:r>
              <a:rPr lang="en-US" sz="2000" dirty="0" err="1" smtClean="0"/>
              <a:t>E.code</a:t>
            </a:r>
            <a:r>
              <a:rPr lang="en-US" sz="2000" dirty="0" smtClean="0"/>
              <a:t> =“ “</a:t>
            </a:r>
          </a:p>
          <a:p>
            <a:pPr>
              <a:buFont typeface="Wingdings" pitchFamily="2" charset="2"/>
              <a:buNone/>
              <a:defRPr/>
            </a:pPr>
            <a:endParaRPr lang="en-US" sz="2000" dirty="0" smtClean="0"/>
          </a:p>
          <a:p>
            <a:pPr>
              <a:buFont typeface="Wingdings" pitchFamily="2" charset="2"/>
              <a:buNone/>
              <a:defRPr/>
            </a:pPr>
            <a:r>
              <a:rPr lang="en-US" sz="2000" dirty="0" smtClean="0"/>
              <a:t>Top denote the current symbol table and </a:t>
            </a:r>
            <a:r>
              <a:rPr lang="en-US" sz="2000" dirty="0" err="1" smtClean="0"/>
              <a:t>top.get</a:t>
            </a:r>
            <a:r>
              <a:rPr lang="en-US" sz="2000" dirty="0" smtClean="0"/>
              <a:t> retrieves entry form the symbol table</a:t>
            </a:r>
            <a:endParaRPr lang="en-US" sz="2000" dirty="0"/>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142875"/>
            <a:ext cx="8229600" cy="865188"/>
          </a:xfrm>
        </p:spPr>
        <p:txBody>
          <a:bodyPr/>
          <a:lstStyle/>
          <a:p>
            <a:pPr eaLnBrk="1" hangingPunct="1">
              <a:defRPr/>
            </a:pPr>
            <a:r>
              <a:rPr lang="en-US" dirty="0" smtClean="0"/>
              <a:t>Translation of expressions</a:t>
            </a:r>
          </a:p>
        </p:txBody>
      </p:sp>
      <p:graphicFrame>
        <p:nvGraphicFramePr>
          <p:cNvPr id="169005" name="Group 45"/>
          <p:cNvGraphicFramePr>
            <a:graphicFrameLocks noGrp="1"/>
          </p:cNvGraphicFramePr>
          <p:nvPr>
            <p:ph idx="1"/>
          </p:nvPr>
        </p:nvGraphicFramePr>
        <p:xfrm>
          <a:off x="214313" y="1162050"/>
          <a:ext cx="8715375" cy="4967288"/>
        </p:xfrm>
        <a:graphic>
          <a:graphicData uri="http://schemas.openxmlformats.org/drawingml/2006/table">
            <a:tbl>
              <a:tblPr/>
              <a:tblGrid>
                <a:gridCol w="2269455">
                  <a:extLst>
                    <a:ext uri="{9D8B030D-6E8A-4147-A177-3AD203B41FA5}">
                      <a16:colId xmlns:a16="http://schemas.microsoft.com/office/drawing/2014/main" xmlns="" val="20000"/>
                    </a:ext>
                  </a:extLst>
                </a:gridCol>
                <a:gridCol w="6445920">
                  <a:extLst>
                    <a:ext uri="{9D8B030D-6E8A-4147-A177-3AD203B41FA5}">
                      <a16:colId xmlns:a16="http://schemas.microsoft.com/office/drawing/2014/main" xmlns="" val="20001"/>
                    </a:ext>
                  </a:extLst>
                </a:gridCol>
              </a:tblGrid>
              <a:tr h="60497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Production </a:t>
                      </a:r>
                    </a:p>
                  </a:txBody>
                  <a:tcPr marL="91439" marR="91439"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Semantic rules</a:t>
                      </a:r>
                    </a:p>
                  </a:txBody>
                  <a:tcPr marL="91439" marR="91439"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01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dirty="0" err="1" smtClean="0">
                          <a:ln>
                            <a:noFill/>
                          </a:ln>
                          <a:solidFill>
                            <a:schemeClr val="tx1"/>
                          </a:solidFill>
                          <a:effectLst>
                            <a:outerShdw blurRad="38100" dist="38100" dir="2700000" algn="tl">
                              <a:srgbClr val="000000"/>
                            </a:outerShdw>
                          </a:effectLst>
                          <a:latin typeface="Verdana" pitchFamily="34" charset="0"/>
                        </a:rPr>
                        <a:t>S</a:t>
                      </a:r>
                      <a:r>
                        <a:rPr kumimoji="0" lang="en-US" sz="1800" b="0" i="0" u="none" strike="noStrike" cap="none" normalizeH="0" baseline="0" dirty="0" err="1" smtClean="0">
                          <a:ln>
                            <a:noFill/>
                          </a:ln>
                          <a:solidFill>
                            <a:schemeClr val="tx1"/>
                          </a:solidFill>
                          <a:effectLst>
                            <a:outerShdw blurRad="38100" dist="38100" dir="2700000" algn="tl">
                              <a:srgbClr val="000000"/>
                            </a:outerShdw>
                          </a:effectLst>
                          <a:latin typeface="Verdana" pitchFamily="34" charset="0"/>
                          <a:sym typeface="Wingdings" pitchFamily="2" charset="2"/>
                        </a:rPr>
                        <a:t>id</a:t>
                      </a: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sym typeface="Wingdings" pitchFamily="2" charset="2"/>
                        </a:rPr>
                        <a:t> = E</a:t>
                      </a:r>
                      <a:endPar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S.CODE = E.CODE|| GEN(TOP.GET(ID.LEXEME ‘=‘ E.ADDR))</a:t>
                      </a:r>
                    </a:p>
                  </a:txBody>
                  <a:tcPr marL="91439" marR="91439"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28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E </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sym typeface="Wingdings" pitchFamily="2" charset="2"/>
                        </a:rPr>
                        <a:t> E1 + E2</a:t>
                      </a: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E.ADDR = NEW TEMP() E.CODE = E1.CODE || E2.CODE || GEN(E.ADDR ‘=‘ E1.ADDR ‘+’ E2.ADDR)</a:t>
                      </a:r>
                    </a:p>
                  </a:txBody>
                  <a:tcPr marL="91439" marR="91439"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81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E </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sym typeface="Wingdings" pitchFamily="2" charset="2"/>
                        </a:rPr>
                        <a:t> E1 *  E2</a:t>
                      </a: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E.ADDR = NEW TEMP() E.CODE = E1.CODE || E2.CODE || GEN(E.ADDR ‘=‘ E1.ADDR ‘*’ E2.ADDR)</a:t>
                      </a:r>
                    </a:p>
                  </a:txBody>
                  <a:tcPr marL="91439" marR="91439"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93544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 -E1</a:t>
                      </a:r>
                    </a:p>
                  </a:txBody>
                  <a:tcPr marL="91439" marR="91439"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E.ADDR = NEW TEMP()</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E.CODE = E1.CODE ||  GEN(E.ADDR ‘=‘ ‘MINUS’ E1.ADDR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L="91439" marR="91439"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4922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 (E1)</a:t>
                      </a:r>
                    </a:p>
                  </a:txBody>
                  <a:tcPr marL="91439" marR="91439"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E.ADDR = E1.ADDR</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 E.CODE = E1.CODE</a:t>
                      </a:r>
                    </a:p>
                  </a:txBody>
                  <a:tcPr marL="91439" marR="91439"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82654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 ID</a:t>
                      </a:r>
                    </a:p>
                  </a:txBody>
                  <a:tcPr marL="91439" marR="91439"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E.ADDR = TOP.GET(ID.LEXEME)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E.CODE = “”</a:t>
                      </a:r>
                    </a:p>
                  </a:txBody>
                  <a:tcPr marL="91439" marR="91439"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t>Translation of mixed type operation in an Expression</a:t>
            </a:r>
            <a:endParaRPr lang="en-US" sz="3200" dirty="0"/>
          </a:p>
        </p:txBody>
      </p:sp>
      <p:sp>
        <p:nvSpPr>
          <p:cNvPr id="3" name="Content Placeholder 2"/>
          <p:cNvSpPr>
            <a:spLocks noGrp="1"/>
          </p:cNvSpPr>
          <p:nvPr>
            <p:ph idx="1"/>
          </p:nvPr>
        </p:nvSpPr>
        <p:spPr/>
        <p:txBody>
          <a:bodyPr/>
          <a:lstStyle/>
          <a:p>
            <a:pPr marL="457200" indent="-457200" algn="just">
              <a:buFont typeface="Wingdings" pitchFamily="2" charset="2"/>
              <a:buAutoNum type="arabicPeriod"/>
              <a:defRPr/>
            </a:pPr>
            <a:r>
              <a:rPr lang="en-US" sz="2400" dirty="0" smtClean="0"/>
              <a:t>Expression may involve different types of variables and constants, so the compiler must either reject the mixed type operations or generate appropriate type conversion statements.</a:t>
            </a:r>
          </a:p>
          <a:p>
            <a:pPr marL="457200" indent="-457200" algn="just">
              <a:buFont typeface="Wingdings" pitchFamily="2" charset="2"/>
              <a:buAutoNum type="arabicPeriod"/>
              <a:defRPr/>
            </a:pPr>
            <a:r>
              <a:rPr lang="en-US" sz="2400" dirty="0" smtClean="0"/>
              <a:t>Let us consider the assignment statement with two types namely float and integer</a:t>
            </a:r>
          </a:p>
          <a:p>
            <a:pPr marL="457200" indent="-457200" algn="just">
              <a:buFont typeface="Wingdings" pitchFamily="2" charset="2"/>
              <a:buAutoNum type="arabicPeriod"/>
              <a:defRPr/>
            </a:pPr>
            <a:r>
              <a:rPr lang="en-US" sz="2400" dirty="0" smtClean="0"/>
              <a:t>For example:  x= y + </a:t>
            </a:r>
            <a:r>
              <a:rPr lang="en-US" sz="2400" dirty="0" err="1" smtClean="0"/>
              <a:t>i</a:t>
            </a:r>
            <a:r>
              <a:rPr lang="en-US" sz="2400" dirty="0" smtClean="0"/>
              <a:t> * j </a:t>
            </a:r>
          </a:p>
          <a:p>
            <a:pPr marL="457200" indent="-457200" algn="just">
              <a:buFont typeface="Wingdings" pitchFamily="2" charset="2"/>
              <a:buNone/>
              <a:defRPr/>
            </a:pPr>
            <a:r>
              <a:rPr lang="en-US" sz="2400" dirty="0" smtClean="0"/>
              <a:t>     assume x and y have type float and </a:t>
            </a:r>
            <a:r>
              <a:rPr lang="en-US" sz="2400" dirty="0" err="1" smtClean="0"/>
              <a:t>i</a:t>
            </a:r>
            <a:r>
              <a:rPr lang="en-US" sz="2400" dirty="0" smtClean="0"/>
              <a:t> and j have type integer</a:t>
            </a:r>
          </a:p>
          <a:p>
            <a:pPr>
              <a:buFont typeface="Wingdings" pitchFamily="2" charset="2"/>
              <a:buNone/>
              <a:defRPr/>
            </a:pPr>
            <a:endParaRPr lang="en-US" sz="2400" dirty="0"/>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r>
              <a:rPr lang="en-US" sz="2400" dirty="0" smtClean="0"/>
              <a:t>Sequence of three address code could be generated as follows.</a:t>
            </a:r>
          </a:p>
          <a:p>
            <a:pPr>
              <a:buFont typeface="Wingdings" pitchFamily="2" charset="2"/>
              <a:buNone/>
              <a:defRPr/>
            </a:pPr>
            <a:r>
              <a:rPr lang="en-US" sz="2400" dirty="0" smtClean="0"/>
              <a:t>          t1= </a:t>
            </a:r>
            <a:r>
              <a:rPr lang="en-US" sz="2400" dirty="0" err="1" smtClean="0"/>
              <a:t>i</a:t>
            </a:r>
            <a:r>
              <a:rPr lang="en-US" sz="2400" dirty="0" smtClean="0"/>
              <a:t> </a:t>
            </a:r>
            <a:r>
              <a:rPr lang="en-US" sz="2400" dirty="0" err="1" smtClean="0"/>
              <a:t>int</a:t>
            </a:r>
            <a:r>
              <a:rPr lang="en-US" sz="2400" dirty="0" smtClean="0"/>
              <a:t>* j</a:t>
            </a:r>
          </a:p>
          <a:p>
            <a:pPr>
              <a:buFont typeface="Wingdings" pitchFamily="2" charset="2"/>
              <a:buNone/>
              <a:defRPr/>
            </a:pPr>
            <a:r>
              <a:rPr lang="en-US" sz="2400" dirty="0" smtClean="0"/>
              <a:t>          t2 = </a:t>
            </a:r>
            <a:r>
              <a:rPr lang="en-US" sz="2400" dirty="0" err="1" smtClean="0"/>
              <a:t>inttofloat</a:t>
            </a:r>
            <a:r>
              <a:rPr lang="en-US" sz="2400" dirty="0" smtClean="0"/>
              <a:t> t1</a:t>
            </a:r>
          </a:p>
          <a:p>
            <a:pPr>
              <a:buFont typeface="Wingdings" pitchFamily="2" charset="2"/>
              <a:buNone/>
              <a:defRPr/>
            </a:pPr>
            <a:r>
              <a:rPr lang="en-US" sz="2400" dirty="0" smtClean="0"/>
              <a:t>          t3 = y real+ t2</a:t>
            </a:r>
          </a:p>
          <a:p>
            <a:pPr>
              <a:buFont typeface="Wingdings" pitchFamily="2" charset="2"/>
              <a:buNone/>
              <a:defRPr/>
            </a:pPr>
            <a:r>
              <a:rPr lang="en-US" sz="2400" dirty="0" smtClean="0"/>
              <a:t>           x= t3</a:t>
            </a:r>
          </a:p>
          <a:p>
            <a:pPr>
              <a:buFont typeface="Wingdings" pitchFamily="2" charset="2"/>
              <a:buNone/>
              <a:defRPr/>
            </a:pPr>
            <a:r>
              <a:rPr lang="en-US" sz="2400" dirty="0" smtClean="0"/>
              <a:t>In addition to two attributes </a:t>
            </a:r>
            <a:r>
              <a:rPr lang="en-US" sz="2400" dirty="0" err="1" smtClean="0"/>
              <a:t>E.code</a:t>
            </a:r>
            <a:r>
              <a:rPr lang="en-US" sz="2400" dirty="0" smtClean="0"/>
              <a:t> and </a:t>
            </a:r>
            <a:r>
              <a:rPr lang="en-US" sz="2400" dirty="0" err="1" smtClean="0"/>
              <a:t>E.addr</a:t>
            </a:r>
            <a:r>
              <a:rPr lang="en-US" sz="2400" dirty="0" smtClean="0"/>
              <a:t> of grammar symbol E we have another attribute called </a:t>
            </a:r>
            <a:r>
              <a:rPr lang="en-US" sz="2400" dirty="0" err="1" smtClean="0"/>
              <a:t>E.type</a:t>
            </a:r>
            <a:r>
              <a:rPr lang="en-US" sz="2400" dirty="0" smtClean="0"/>
              <a:t> that represents type of operation</a:t>
            </a:r>
          </a:p>
          <a:p>
            <a:pPr>
              <a:buFont typeface="Wingdings" pitchFamily="2" charset="2"/>
              <a:buNone/>
              <a:defRPr/>
            </a:pPr>
            <a:r>
              <a:rPr lang="en-US" sz="2400" dirty="0" smtClean="0"/>
              <a:t>The semantic rules must check the type and generate the appropriate Three address code.</a:t>
            </a:r>
            <a:endParaRPr lang="en-US" sz="2400" dirty="0"/>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buFont typeface="Wingdings" pitchFamily="2" charset="2"/>
              <a:buNone/>
              <a:defRPr/>
            </a:pPr>
            <a:r>
              <a:rPr lang="en-US" sz="2000" dirty="0" smtClean="0"/>
              <a:t>E </a:t>
            </a:r>
            <a:r>
              <a:rPr lang="en-US" sz="2000" dirty="0" smtClean="0">
                <a:sym typeface="Wingdings" pitchFamily="2" charset="2"/>
              </a:rPr>
              <a:t> E1 + E2</a:t>
            </a:r>
          </a:p>
          <a:p>
            <a:pPr>
              <a:buFont typeface="Wingdings" pitchFamily="2" charset="2"/>
              <a:buNone/>
              <a:defRPr/>
            </a:pPr>
            <a:r>
              <a:rPr lang="en-US" sz="2000" dirty="0" smtClean="0">
                <a:sym typeface="Wingdings" pitchFamily="2" charset="2"/>
              </a:rPr>
              <a:t>           </a:t>
            </a:r>
            <a:r>
              <a:rPr lang="en-US" sz="2000" dirty="0" smtClean="0"/>
              <a:t>E.ADDR = NEW TEMP();</a:t>
            </a:r>
          </a:p>
          <a:p>
            <a:pPr>
              <a:buFont typeface="Wingdings" pitchFamily="2" charset="2"/>
              <a:buNone/>
              <a:defRPr/>
            </a:pPr>
            <a:r>
              <a:rPr lang="en-US" sz="2000" dirty="0" smtClean="0"/>
              <a:t>           if E1.type = integer and E2.type = integer then</a:t>
            </a:r>
          </a:p>
          <a:p>
            <a:pPr>
              <a:buFont typeface="Wingdings" pitchFamily="2" charset="2"/>
              <a:buNone/>
              <a:defRPr/>
            </a:pPr>
            <a:r>
              <a:rPr lang="en-US" sz="2000" dirty="0" smtClean="0"/>
              <a:t>           Begin</a:t>
            </a:r>
          </a:p>
          <a:p>
            <a:pPr>
              <a:buFont typeface="Wingdings" pitchFamily="2" charset="2"/>
              <a:buNone/>
              <a:defRPr/>
            </a:pPr>
            <a:r>
              <a:rPr lang="en-US" sz="2000" dirty="0" smtClean="0"/>
              <a:t>           E.CODE = E1.CODE || E2.CODE || GEN(E.ADDR ‘=‘  </a:t>
            </a:r>
          </a:p>
          <a:p>
            <a:pPr>
              <a:buFont typeface="Wingdings" pitchFamily="2" charset="2"/>
              <a:buNone/>
              <a:defRPr/>
            </a:pPr>
            <a:r>
              <a:rPr lang="en-US" sz="2000" dirty="0" smtClean="0"/>
              <a:t>                           E1.ADDR  </a:t>
            </a:r>
            <a:r>
              <a:rPr lang="en-US" sz="2000" dirty="0" err="1" smtClean="0"/>
              <a:t>int</a:t>
            </a:r>
            <a:r>
              <a:rPr lang="en-US" sz="2000" dirty="0" smtClean="0"/>
              <a:t> ‘+’ E2.ADDR)</a:t>
            </a:r>
          </a:p>
          <a:p>
            <a:pPr>
              <a:buFont typeface="Wingdings" pitchFamily="2" charset="2"/>
              <a:buNone/>
              <a:defRPr/>
            </a:pPr>
            <a:r>
              <a:rPr lang="en-US" sz="2000" dirty="0" smtClean="0"/>
              <a:t>           </a:t>
            </a:r>
            <a:r>
              <a:rPr lang="en-US" sz="2000" dirty="0" err="1" smtClean="0"/>
              <a:t>E.type</a:t>
            </a:r>
            <a:r>
              <a:rPr lang="en-US" sz="2000" dirty="0" smtClean="0"/>
              <a:t> = integer</a:t>
            </a:r>
          </a:p>
          <a:p>
            <a:pPr>
              <a:buFont typeface="Wingdings" pitchFamily="2" charset="2"/>
              <a:buNone/>
              <a:defRPr/>
            </a:pPr>
            <a:r>
              <a:rPr lang="en-US" sz="2000" dirty="0" smtClean="0"/>
              <a:t>           end</a:t>
            </a:r>
          </a:p>
          <a:p>
            <a:pPr>
              <a:buFont typeface="Wingdings" pitchFamily="2" charset="2"/>
              <a:buNone/>
              <a:defRPr/>
            </a:pPr>
            <a:r>
              <a:rPr lang="en-US" sz="2000" dirty="0" smtClean="0"/>
              <a:t>           else if E1.type = float and E2.type = float then</a:t>
            </a:r>
          </a:p>
          <a:p>
            <a:pPr>
              <a:buFont typeface="Wingdings" pitchFamily="2" charset="2"/>
              <a:buNone/>
              <a:defRPr/>
            </a:pPr>
            <a:r>
              <a:rPr lang="en-US" sz="2000" dirty="0" smtClean="0"/>
              <a:t>           Begin</a:t>
            </a:r>
          </a:p>
          <a:p>
            <a:pPr>
              <a:buFont typeface="Wingdings" pitchFamily="2" charset="2"/>
              <a:buNone/>
              <a:defRPr/>
            </a:pPr>
            <a:r>
              <a:rPr lang="en-US" sz="2000" dirty="0" smtClean="0"/>
              <a:t>           E.CODE = E1.CODE || E2.CODE || GEN(E.ADDR ‘=‘  </a:t>
            </a:r>
          </a:p>
          <a:p>
            <a:pPr>
              <a:buFont typeface="Wingdings" pitchFamily="2" charset="2"/>
              <a:buNone/>
              <a:defRPr/>
            </a:pPr>
            <a:r>
              <a:rPr lang="en-US" sz="2000" dirty="0" smtClean="0"/>
              <a:t>                           E1.ADDR  float ‘+’ E2.ADDR)</a:t>
            </a:r>
          </a:p>
          <a:p>
            <a:pPr>
              <a:buFont typeface="Wingdings" pitchFamily="2" charset="2"/>
              <a:buNone/>
              <a:defRPr/>
            </a:pPr>
            <a:r>
              <a:rPr lang="en-US" sz="2000" dirty="0" smtClean="0"/>
              <a:t>           </a:t>
            </a:r>
            <a:r>
              <a:rPr lang="en-US" sz="2000" dirty="0" err="1" smtClean="0"/>
              <a:t>E.type</a:t>
            </a:r>
            <a:r>
              <a:rPr lang="en-US" sz="2000" dirty="0" smtClean="0"/>
              <a:t> = float</a:t>
            </a:r>
          </a:p>
          <a:p>
            <a:pPr>
              <a:buFont typeface="Wingdings" pitchFamily="2" charset="2"/>
              <a:buNone/>
              <a:defRPr/>
            </a:pPr>
            <a:r>
              <a:rPr lang="en-US" sz="2000" dirty="0" smtClean="0"/>
              <a:t>           end</a:t>
            </a:r>
          </a:p>
          <a:p>
            <a:pPr>
              <a:buFont typeface="Wingdings" pitchFamily="2" charset="2"/>
              <a:buNone/>
              <a:defRPr/>
            </a:pPr>
            <a:r>
              <a:rPr lang="en-US" sz="2000" dirty="0" smtClean="0"/>
              <a:t> </a:t>
            </a:r>
          </a:p>
          <a:p>
            <a:pPr>
              <a:buFont typeface="Wingdings" pitchFamily="2" charset="2"/>
              <a:buNone/>
              <a:defRPr/>
            </a:pPr>
            <a:endParaRPr lang="en-US" dirty="0" smtClean="0"/>
          </a:p>
          <a:p>
            <a:pPr>
              <a:buFont typeface="Wingdings" pitchFamily="2" charset="2"/>
              <a:buNone/>
              <a:defRPr/>
            </a:pPr>
            <a:endParaRPr lang="en-US" dirty="0"/>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buFont typeface="Wingdings" pitchFamily="2" charset="2"/>
              <a:buNone/>
              <a:defRPr/>
            </a:pPr>
            <a:r>
              <a:rPr lang="en-US" sz="1800" dirty="0" smtClean="0"/>
              <a:t>else if E1.type = integer and E2.type = float then</a:t>
            </a:r>
          </a:p>
          <a:p>
            <a:pPr>
              <a:buFont typeface="Wingdings" pitchFamily="2" charset="2"/>
              <a:buNone/>
              <a:defRPr/>
            </a:pPr>
            <a:r>
              <a:rPr lang="en-US" sz="1800" dirty="0" smtClean="0"/>
              <a:t>           Begin</a:t>
            </a:r>
          </a:p>
          <a:p>
            <a:pPr>
              <a:buFont typeface="Wingdings" pitchFamily="2" charset="2"/>
              <a:buNone/>
              <a:defRPr/>
            </a:pPr>
            <a:r>
              <a:rPr lang="en-US" sz="1800" dirty="0" smtClean="0"/>
              <a:t>            u=</a:t>
            </a:r>
            <a:r>
              <a:rPr lang="en-US" sz="1800" dirty="0" err="1" smtClean="0"/>
              <a:t>newtemp</a:t>
            </a:r>
            <a:r>
              <a:rPr lang="en-US" sz="1800" dirty="0" smtClean="0"/>
              <a:t>();</a:t>
            </a:r>
          </a:p>
          <a:p>
            <a:pPr>
              <a:buFont typeface="Wingdings" pitchFamily="2" charset="2"/>
              <a:buNone/>
              <a:defRPr/>
            </a:pPr>
            <a:r>
              <a:rPr lang="en-US" sz="1800" dirty="0" smtClean="0"/>
              <a:t>           E.CODE = E1.CODE || E2.CODE || u ‘=‘ </a:t>
            </a:r>
            <a:r>
              <a:rPr lang="en-US" sz="1800" dirty="0" err="1" smtClean="0"/>
              <a:t>inttofloat</a:t>
            </a:r>
            <a:r>
              <a:rPr lang="en-US" sz="1800" dirty="0" smtClean="0"/>
              <a:t>  E1.addr ||                  </a:t>
            </a:r>
          </a:p>
          <a:p>
            <a:pPr>
              <a:buFont typeface="Wingdings" pitchFamily="2" charset="2"/>
              <a:buNone/>
              <a:defRPr/>
            </a:pPr>
            <a:r>
              <a:rPr lang="en-US" sz="1800" dirty="0" smtClean="0"/>
              <a:t>                           GEN(E.ADDR ‘=‘  E1.ADDR  float ‘+’ E2.ADDR)</a:t>
            </a:r>
          </a:p>
          <a:p>
            <a:pPr>
              <a:buFont typeface="Wingdings" pitchFamily="2" charset="2"/>
              <a:buNone/>
              <a:defRPr/>
            </a:pPr>
            <a:r>
              <a:rPr lang="en-US" sz="1800" dirty="0" smtClean="0"/>
              <a:t>           </a:t>
            </a:r>
            <a:r>
              <a:rPr lang="en-US" sz="1800" dirty="0" err="1" smtClean="0"/>
              <a:t>E.type</a:t>
            </a:r>
            <a:r>
              <a:rPr lang="en-US" sz="1800" dirty="0" smtClean="0"/>
              <a:t> = float</a:t>
            </a:r>
          </a:p>
          <a:p>
            <a:pPr>
              <a:buFont typeface="Wingdings" pitchFamily="2" charset="2"/>
              <a:buNone/>
              <a:defRPr/>
            </a:pPr>
            <a:r>
              <a:rPr lang="en-US" sz="1800" dirty="0" smtClean="0"/>
              <a:t>           end</a:t>
            </a:r>
          </a:p>
          <a:p>
            <a:pPr>
              <a:buFont typeface="Wingdings" pitchFamily="2" charset="2"/>
              <a:buNone/>
              <a:defRPr/>
            </a:pPr>
            <a:r>
              <a:rPr lang="en-US" sz="1800" dirty="0" smtClean="0"/>
              <a:t>else if E1.type = float and E2.type = integer then</a:t>
            </a:r>
          </a:p>
          <a:p>
            <a:pPr>
              <a:buFont typeface="Wingdings" pitchFamily="2" charset="2"/>
              <a:buNone/>
              <a:defRPr/>
            </a:pPr>
            <a:r>
              <a:rPr lang="en-US" sz="1800" dirty="0" smtClean="0"/>
              <a:t>           Begin</a:t>
            </a:r>
          </a:p>
          <a:p>
            <a:pPr>
              <a:buFont typeface="Wingdings" pitchFamily="2" charset="2"/>
              <a:buNone/>
              <a:defRPr/>
            </a:pPr>
            <a:r>
              <a:rPr lang="en-US" sz="1800" dirty="0" smtClean="0"/>
              <a:t>            u=</a:t>
            </a:r>
            <a:r>
              <a:rPr lang="en-US" sz="1800" dirty="0" err="1" smtClean="0"/>
              <a:t>newtemp</a:t>
            </a:r>
            <a:r>
              <a:rPr lang="en-US" sz="1800" dirty="0" smtClean="0"/>
              <a:t>();</a:t>
            </a:r>
          </a:p>
          <a:p>
            <a:pPr>
              <a:buFont typeface="Wingdings" pitchFamily="2" charset="2"/>
              <a:buNone/>
              <a:defRPr/>
            </a:pPr>
            <a:r>
              <a:rPr lang="en-US" sz="1800" dirty="0" smtClean="0"/>
              <a:t>           E.CODE = E1.CODE || E2.CODE || u’=‘</a:t>
            </a:r>
            <a:r>
              <a:rPr lang="en-US" sz="1800" dirty="0" err="1" smtClean="0"/>
              <a:t>inttofloat</a:t>
            </a:r>
            <a:r>
              <a:rPr lang="en-US" sz="1800" dirty="0" smtClean="0"/>
              <a:t> E2.addr  </a:t>
            </a:r>
          </a:p>
          <a:p>
            <a:pPr>
              <a:buFont typeface="Wingdings" pitchFamily="2" charset="2"/>
              <a:buNone/>
              <a:defRPr/>
            </a:pPr>
            <a:r>
              <a:rPr lang="en-US" sz="1800" dirty="0" smtClean="0"/>
              <a:t>           GEN(E.ADDR ‘=‘  E1.ADDR  real ‘+’ E2.ADDR)</a:t>
            </a:r>
          </a:p>
          <a:p>
            <a:pPr>
              <a:buFont typeface="Wingdings" pitchFamily="2" charset="2"/>
              <a:buNone/>
              <a:defRPr/>
            </a:pPr>
            <a:r>
              <a:rPr lang="en-US" sz="1800" dirty="0" smtClean="0"/>
              <a:t>           </a:t>
            </a:r>
            <a:r>
              <a:rPr lang="en-US" sz="1800" dirty="0" err="1" smtClean="0"/>
              <a:t>E.type</a:t>
            </a:r>
            <a:r>
              <a:rPr lang="en-US" sz="1800" dirty="0" smtClean="0"/>
              <a:t> = float</a:t>
            </a:r>
          </a:p>
          <a:p>
            <a:pPr>
              <a:buFont typeface="Wingdings" pitchFamily="2" charset="2"/>
              <a:buNone/>
              <a:defRPr/>
            </a:pPr>
            <a:r>
              <a:rPr lang="en-US" sz="1800" dirty="0" smtClean="0"/>
              <a:t>           end</a:t>
            </a:r>
          </a:p>
          <a:p>
            <a:pPr>
              <a:buFont typeface="Wingdings" pitchFamily="2" charset="2"/>
              <a:buNone/>
              <a:defRPr/>
            </a:pPr>
            <a:r>
              <a:rPr lang="en-US" sz="1800" dirty="0" smtClean="0"/>
              <a:t>Else </a:t>
            </a:r>
            <a:r>
              <a:rPr lang="en-US" sz="1800" dirty="0" err="1" smtClean="0"/>
              <a:t>E.type</a:t>
            </a:r>
            <a:r>
              <a:rPr lang="en-US" sz="1800" dirty="0" smtClean="0"/>
              <a:t> = </a:t>
            </a:r>
            <a:r>
              <a:rPr lang="en-US" sz="1800" dirty="0" err="1" smtClean="0"/>
              <a:t>type_error</a:t>
            </a:r>
            <a:endParaRPr lang="en-US" sz="1800" dirty="0" smtClean="0"/>
          </a:p>
          <a:p>
            <a:pPr>
              <a:buFont typeface="Wingdings" pitchFamily="2" charset="2"/>
              <a:buNone/>
              <a:defRPr/>
            </a:pPr>
            <a:endParaRPr lang="en-US" sz="1800" dirty="0" smtClean="0"/>
          </a:p>
          <a:p>
            <a:pPr>
              <a:defRPr/>
            </a:pPr>
            <a:endParaRPr lang="en-US" dirty="0"/>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b="1" u="sng" smtClean="0">
                <a:effectLst/>
              </a:rPr>
              <a:t>Flow of control statements</a:t>
            </a:r>
          </a:p>
        </p:txBody>
      </p:sp>
      <p:sp>
        <p:nvSpPr>
          <p:cNvPr id="50179" name="Rectangle 3"/>
          <p:cNvSpPr>
            <a:spLocks noGrp="1" noChangeArrowheads="1"/>
          </p:cNvSpPr>
          <p:nvPr>
            <p:ph type="body" idx="1"/>
          </p:nvPr>
        </p:nvSpPr>
        <p:spPr>
          <a:xfrm>
            <a:off x="395288" y="1557338"/>
            <a:ext cx="8280400" cy="4565650"/>
          </a:xfrm>
        </p:spPr>
        <p:txBody>
          <a:bodyPr/>
          <a:lstStyle/>
          <a:p>
            <a:pPr eaLnBrk="1" hangingPunct="1">
              <a:lnSpc>
                <a:spcPct val="80000"/>
              </a:lnSpc>
              <a:buFont typeface="Wingdings" pitchFamily="2" charset="2"/>
              <a:buNone/>
            </a:pPr>
            <a:r>
              <a:rPr lang="en-US" altLang="en-US" sz="2400" smtClean="0">
                <a:effectLst/>
              </a:rPr>
              <a:t>Consider the following statements:</a:t>
            </a:r>
          </a:p>
          <a:p>
            <a:pPr algn="ctr" eaLnBrk="1" hangingPunct="1">
              <a:lnSpc>
                <a:spcPct val="80000"/>
              </a:lnSpc>
              <a:buFont typeface="Wingdings" pitchFamily="2" charset="2"/>
              <a:buNone/>
            </a:pPr>
            <a:r>
              <a:rPr lang="en-US" altLang="en-US" sz="2400" smtClean="0">
                <a:effectLst/>
              </a:rPr>
              <a:t>S-&gt;if (b) s1</a:t>
            </a:r>
          </a:p>
          <a:p>
            <a:pPr eaLnBrk="1" hangingPunct="1">
              <a:lnSpc>
                <a:spcPct val="80000"/>
              </a:lnSpc>
              <a:buFont typeface="Wingdings" pitchFamily="2" charset="2"/>
              <a:buNone/>
            </a:pPr>
            <a:r>
              <a:rPr lang="en-US" altLang="en-US" sz="2400" smtClean="0">
                <a:effectLst/>
              </a:rPr>
              <a:t>where s represents statements and b represents Boolean expressions.</a:t>
            </a:r>
          </a:p>
          <a:p>
            <a:pPr eaLnBrk="1" hangingPunct="1">
              <a:lnSpc>
                <a:spcPct val="80000"/>
              </a:lnSpc>
              <a:buFont typeface="Wingdings" pitchFamily="2" charset="2"/>
              <a:buNone/>
            </a:pPr>
            <a:r>
              <a:rPr lang="en-US" altLang="en-US" sz="2400" smtClean="0">
                <a:effectLst/>
              </a:rPr>
              <a:t>The translation of this </a:t>
            </a:r>
          </a:p>
          <a:p>
            <a:pPr eaLnBrk="1" hangingPunct="1">
              <a:lnSpc>
                <a:spcPct val="80000"/>
              </a:lnSpc>
              <a:buFont typeface="Wingdings" pitchFamily="2" charset="2"/>
              <a:buNone/>
            </a:pPr>
            <a:r>
              <a:rPr lang="en-US" altLang="en-US" sz="2400" smtClean="0">
                <a:effectLst/>
              </a:rPr>
              <a:t>statement consists of </a:t>
            </a:r>
          </a:p>
          <a:p>
            <a:pPr eaLnBrk="1" hangingPunct="1">
              <a:lnSpc>
                <a:spcPct val="80000"/>
              </a:lnSpc>
              <a:buFont typeface="Wingdings" pitchFamily="2" charset="2"/>
              <a:buNone/>
            </a:pPr>
            <a:r>
              <a:rPr lang="en-US" altLang="en-US" sz="2400" smtClean="0">
                <a:effectLst/>
              </a:rPr>
              <a:t>b.code followed by </a:t>
            </a:r>
          </a:p>
          <a:p>
            <a:pPr eaLnBrk="1" hangingPunct="1">
              <a:lnSpc>
                <a:spcPct val="80000"/>
              </a:lnSpc>
              <a:buFont typeface="Wingdings" pitchFamily="2" charset="2"/>
              <a:buNone/>
            </a:pPr>
            <a:r>
              <a:rPr lang="en-US" altLang="en-US" sz="2400" smtClean="0">
                <a:effectLst/>
              </a:rPr>
              <a:t>s1.code as shown.</a:t>
            </a:r>
          </a:p>
          <a:p>
            <a:pPr eaLnBrk="1" hangingPunct="1">
              <a:lnSpc>
                <a:spcPct val="80000"/>
              </a:lnSpc>
              <a:buFont typeface="Wingdings" pitchFamily="2" charset="2"/>
              <a:buNone/>
            </a:pPr>
            <a:r>
              <a:rPr lang="en-US" altLang="en-US" sz="2400" smtClean="0">
                <a:effectLst/>
              </a:rPr>
              <a:t>Based on the values of  </a:t>
            </a:r>
          </a:p>
          <a:p>
            <a:pPr eaLnBrk="1" hangingPunct="1">
              <a:lnSpc>
                <a:spcPct val="80000"/>
              </a:lnSpc>
              <a:buFont typeface="Wingdings" pitchFamily="2" charset="2"/>
              <a:buNone/>
            </a:pPr>
            <a:r>
              <a:rPr lang="en-US" altLang="en-US" sz="2400" smtClean="0">
                <a:effectLst/>
              </a:rPr>
              <a:t>b, there are jumps</a:t>
            </a:r>
          </a:p>
          <a:p>
            <a:pPr eaLnBrk="1" hangingPunct="1">
              <a:lnSpc>
                <a:spcPct val="80000"/>
              </a:lnSpc>
              <a:buFont typeface="Wingdings" pitchFamily="2" charset="2"/>
              <a:buNone/>
            </a:pPr>
            <a:r>
              <a:rPr lang="en-US" altLang="en-US" sz="2400" smtClean="0">
                <a:effectLst/>
              </a:rPr>
              <a:t>within b.code.</a:t>
            </a:r>
          </a:p>
          <a:p>
            <a:pPr eaLnBrk="1" hangingPunct="1">
              <a:lnSpc>
                <a:spcPct val="80000"/>
              </a:lnSpc>
              <a:buFont typeface="Wingdings" pitchFamily="2" charset="2"/>
              <a:buNone/>
            </a:pPr>
            <a:r>
              <a:rPr lang="en-US" altLang="en-US" sz="2400" smtClean="0">
                <a:effectLst/>
              </a:rPr>
              <a:t>Similar are the other flow control statements </a:t>
            </a:r>
          </a:p>
          <a:p>
            <a:pPr eaLnBrk="1" hangingPunct="1">
              <a:lnSpc>
                <a:spcPct val="80000"/>
              </a:lnSpc>
              <a:buFont typeface="Wingdings" pitchFamily="2" charset="2"/>
              <a:buNone/>
            </a:pPr>
            <a:endParaRPr lang="en-US" altLang="en-US" sz="2400" smtClean="0">
              <a:effectLst/>
            </a:endParaRPr>
          </a:p>
          <a:p>
            <a:pPr eaLnBrk="1" hangingPunct="1">
              <a:lnSpc>
                <a:spcPct val="80000"/>
              </a:lnSpc>
              <a:buFont typeface="Wingdings" pitchFamily="2" charset="2"/>
              <a:buNone/>
            </a:pPr>
            <a:r>
              <a:rPr lang="en-US" altLang="en-US" sz="2800" smtClean="0">
                <a:effectLst/>
              </a:rPr>
              <a:t>                                                                       </a:t>
            </a:r>
          </a:p>
        </p:txBody>
      </p:sp>
      <p:sp>
        <p:nvSpPr>
          <p:cNvPr id="50180" name="Line 4"/>
          <p:cNvSpPr>
            <a:spLocks noChangeShapeType="1"/>
          </p:cNvSpPr>
          <p:nvPr/>
        </p:nvSpPr>
        <p:spPr bwMode="auto">
          <a:xfrm>
            <a:off x="7092950" y="3429000"/>
            <a:ext cx="576263" cy="144463"/>
          </a:xfrm>
          <a:prstGeom prst="line">
            <a:avLst/>
          </a:prstGeom>
          <a:noFill/>
          <a:ln w="9525">
            <a:solidFill>
              <a:schemeClr val="tx1"/>
            </a:solidFill>
            <a:round/>
            <a:headEnd/>
            <a:tailEnd type="triangle" w="med" len="med"/>
          </a:ln>
        </p:spPr>
        <p:txBody>
          <a:bodyPr/>
          <a:lstStyle/>
          <a:p>
            <a:endParaRPr lang="en-IN"/>
          </a:p>
        </p:txBody>
      </p:sp>
      <p:sp>
        <p:nvSpPr>
          <p:cNvPr id="50181" name="Line 5"/>
          <p:cNvSpPr>
            <a:spLocks noChangeShapeType="1"/>
          </p:cNvSpPr>
          <p:nvPr/>
        </p:nvSpPr>
        <p:spPr bwMode="auto">
          <a:xfrm flipV="1">
            <a:off x="7092950" y="2997200"/>
            <a:ext cx="574675" cy="215900"/>
          </a:xfrm>
          <a:prstGeom prst="line">
            <a:avLst/>
          </a:prstGeom>
          <a:noFill/>
          <a:ln w="9525">
            <a:solidFill>
              <a:schemeClr val="tx1"/>
            </a:solidFill>
            <a:round/>
            <a:headEnd/>
            <a:tailEnd type="triangle" w="med" len="med"/>
          </a:ln>
        </p:spPr>
        <p:txBody>
          <a:bodyPr/>
          <a:lstStyle/>
          <a:p>
            <a:endParaRPr lang="en-IN"/>
          </a:p>
        </p:txBody>
      </p:sp>
      <p:sp>
        <p:nvSpPr>
          <p:cNvPr id="50182" name="Text Box 6"/>
          <p:cNvSpPr txBox="1">
            <a:spLocks noChangeArrowheads="1"/>
          </p:cNvSpPr>
          <p:nvPr/>
        </p:nvSpPr>
        <p:spPr bwMode="auto">
          <a:xfrm>
            <a:off x="7596188" y="2708275"/>
            <a:ext cx="1296987" cy="396875"/>
          </a:xfrm>
          <a:prstGeom prst="rect">
            <a:avLst/>
          </a:prstGeom>
          <a:noFill/>
          <a:ln w="9525">
            <a:noFill/>
            <a:miter lim="800000"/>
            <a:headEnd/>
            <a:tailEnd/>
          </a:ln>
        </p:spPr>
        <p:txBody>
          <a:bodyPr wrap="none">
            <a:spAutoFit/>
          </a:bodyPr>
          <a:lstStyle/>
          <a:p>
            <a:r>
              <a:rPr lang="en-US" altLang="en-US" sz="2000">
                <a:solidFill>
                  <a:srgbClr val="FFFF00"/>
                </a:solidFill>
              </a:rPr>
              <a:t>to b.true</a:t>
            </a:r>
          </a:p>
        </p:txBody>
      </p:sp>
      <p:sp>
        <p:nvSpPr>
          <p:cNvPr id="50183" name="Text Box 7"/>
          <p:cNvSpPr txBox="1">
            <a:spLocks noChangeArrowheads="1"/>
          </p:cNvSpPr>
          <p:nvPr/>
        </p:nvSpPr>
        <p:spPr bwMode="auto">
          <a:xfrm>
            <a:off x="7627938" y="3357563"/>
            <a:ext cx="1371600" cy="396875"/>
          </a:xfrm>
          <a:prstGeom prst="rect">
            <a:avLst/>
          </a:prstGeom>
          <a:noFill/>
          <a:ln w="9525">
            <a:noFill/>
            <a:miter lim="800000"/>
            <a:headEnd/>
            <a:tailEnd/>
          </a:ln>
        </p:spPr>
        <p:txBody>
          <a:bodyPr wrap="none">
            <a:spAutoFit/>
          </a:bodyPr>
          <a:lstStyle/>
          <a:p>
            <a:r>
              <a:rPr lang="en-US" altLang="en-US" sz="2000">
                <a:solidFill>
                  <a:srgbClr val="FFFF00"/>
                </a:solidFill>
              </a:rPr>
              <a:t>to b.false</a:t>
            </a:r>
          </a:p>
        </p:txBody>
      </p:sp>
      <p:sp>
        <p:nvSpPr>
          <p:cNvPr id="50184" name="Text Box 8"/>
          <p:cNvSpPr txBox="1">
            <a:spLocks noChangeArrowheads="1"/>
          </p:cNvSpPr>
          <p:nvPr/>
        </p:nvSpPr>
        <p:spPr bwMode="auto">
          <a:xfrm>
            <a:off x="5867400" y="3141663"/>
            <a:ext cx="1123950" cy="396875"/>
          </a:xfrm>
          <a:prstGeom prst="rect">
            <a:avLst/>
          </a:prstGeom>
          <a:noFill/>
          <a:ln w="9525">
            <a:noFill/>
            <a:miter lim="800000"/>
            <a:headEnd/>
            <a:tailEnd/>
          </a:ln>
        </p:spPr>
        <p:txBody>
          <a:bodyPr wrap="none">
            <a:spAutoFit/>
          </a:bodyPr>
          <a:lstStyle/>
          <a:p>
            <a:r>
              <a:rPr lang="en-US" altLang="en-US" sz="2000" b="1"/>
              <a:t>b.code</a:t>
            </a:r>
          </a:p>
        </p:txBody>
      </p:sp>
      <p:sp>
        <p:nvSpPr>
          <p:cNvPr id="50185" name="Text Box 9"/>
          <p:cNvSpPr txBox="1">
            <a:spLocks noChangeArrowheads="1"/>
          </p:cNvSpPr>
          <p:nvPr/>
        </p:nvSpPr>
        <p:spPr bwMode="auto">
          <a:xfrm>
            <a:off x="5795963" y="3789363"/>
            <a:ext cx="1308100" cy="396875"/>
          </a:xfrm>
          <a:prstGeom prst="rect">
            <a:avLst/>
          </a:prstGeom>
          <a:noFill/>
          <a:ln w="9525">
            <a:noFill/>
            <a:miter lim="800000"/>
            <a:headEnd/>
            <a:tailEnd/>
          </a:ln>
        </p:spPr>
        <p:txBody>
          <a:bodyPr wrap="none">
            <a:spAutoFit/>
          </a:bodyPr>
          <a:lstStyle/>
          <a:p>
            <a:r>
              <a:rPr lang="en-US" altLang="en-US" sz="2000" b="1"/>
              <a:t>S1.code</a:t>
            </a:r>
          </a:p>
        </p:txBody>
      </p:sp>
      <p:sp>
        <p:nvSpPr>
          <p:cNvPr id="50186" name="Rectangle 10"/>
          <p:cNvSpPr>
            <a:spLocks noChangeArrowheads="1"/>
          </p:cNvSpPr>
          <p:nvPr/>
        </p:nvSpPr>
        <p:spPr bwMode="auto">
          <a:xfrm>
            <a:off x="5795963" y="3141663"/>
            <a:ext cx="1295400" cy="504825"/>
          </a:xfrm>
          <a:prstGeom prst="rect">
            <a:avLst/>
          </a:prstGeom>
          <a:noFill/>
          <a:ln w="9525">
            <a:solidFill>
              <a:schemeClr val="tx1"/>
            </a:solidFill>
            <a:miter lim="800000"/>
            <a:headEnd/>
            <a:tailEnd/>
          </a:ln>
        </p:spPr>
        <p:txBody>
          <a:bodyPr wrap="none" anchor="ctr"/>
          <a:lstStyle/>
          <a:p>
            <a:endParaRPr lang="en-US" altLang="en-US"/>
          </a:p>
        </p:txBody>
      </p:sp>
      <p:sp>
        <p:nvSpPr>
          <p:cNvPr id="50187" name="Rectangle 11"/>
          <p:cNvSpPr>
            <a:spLocks noChangeArrowheads="1"/>
          </p:cNvSpPr>
          <p:nvPr/>
        </p:nvSpPr>
        <p:spPr bwMode="auto">
          <a:xfrm>
            <a:off x="5795963" y="3644900"/>
            <a:ext cx="1295400" cy="647700"/>
          </a:xfrm>
          <a:prstGeom prst="rect">
            <a:avLst/>
          </a:prstGeom>
          <a:noFill/>
          <a:ln w="9525">
            <a:solidFill>
              <a:schemeClr val="tx1"/>
            </a:solidFill>
            <a:miter lim="800000"/>
            <a:headEnd/>
            <a:tailEnd/>
          </a:ln>
        </p:spPr>
        <p:txBody>
          <a:bodyPr wrap="none" anchor="ctr"/>
          <a:lstStyle/>
          <a:p>
            <a:endParaRPr lang="en-US" altLang="en-US"/>
          </a:p>
        </p:txBody>
      </p:sp>
      <p:sp>
        <p:nvSpPr>
          <p:cNvPr id="50188" name="Text Box 12"/>
          <p:cNvSpPr txBox="1">
            <a:spLocks noChangeArrowheads="1"/>
          </p:cNvSpPr>
          <p:nvPr/>
        </p:nvSpPr>
        <p:spPr bwMode="auto">
          <a:xfrm>
            <a:off x="4932363" y="3573463"/>
            <a:ext cx="936625" cy="336550"/>
          </a:xfrm>
          <a:prstGeom prst="rect">
            <a:avLst/>
          </a:prstGeom>
          <a:noFill/>
          <a:ln w="9525">
            <a:noFill/>
            <a:miter lim="800000"/>
            <a:headEnd/>
            <a:tailEnd/>
          </a:ln>
        </p:spPr>
        <p:txBody>
          <a:bodyPr>
            <a:spAutoFit/>
          </a:bodyPr>
          <a:lstStyle/>
          <a:p>
            <a:pPr>
              <a:spcBef>
                <a:spcPct val="50000"/>
              </a:spcBef>
            </a:pPr>
            <a:r>
              <a:rPr lang="en-US" altLang="en-US" sz="1600">
                <a:solidFill>
                  <a:srgbClr val="FFFF00"/>
                </a:solidFill>
              </a:rPr>
              <a:t>b.true:</a:t>
            </a:r>
          </a:p>
        </p:txBody>
      </p:sp>
      <p:sp>
        <p:nvSpPr>
          <p:cNvPr id="50189" name="Rectangle 13"/>
          <p:cNvSpPr>
            <a:spLocks noChangeArrowheads="1"/>
          </p:cNvSpPr>
          <p:nvPr/>
        </p:nvSpPr>
        <p:spPr bwMode="auto">
          <a:xfrm>
            <a:off x="5795963" y="4292600"/>
            <a:ext cx="1296987" cy="504825"/>
          </a:xfrm>
          <a:prstGeom prst="rect">
            <a:avLst/>
          </a:prstGeom>
          <a:noFill/>
          <a:ln w="9525">
            <a:solidFill>
              <a:schemeClr val="tx1"/>
            </a:solidFill>
            <a:miter lim="800000"/>
            <a:headEnd/>
            <a:tailEnd/>
          </a:ln>
        </p:spPr>
        <p:txBody>
          <a:bodyPr wrap="none" anchor="ctr"/>
          <a:lstStyle/>
          <a:p>
            <a:endParaRPr lang="en-US" altLang="en-US"/>
          </a:p>
        </p:txBody>
      </p:sp>
      <p:sp>
        <p:nvSpPr>
          <p:cNvPr id="50190" name="Text Box 14"/>
          <p:cNvSpPr txBox="1">
            <a:spLocks noChangeArrowheads="1"/>
          </p:cNvSpPr>
          <p:nvPr/>
        </p:nvSpPr>
        <p:spPr bwMode="auto">
          <a:xfrm>
            <a:off x="5940425" y="4221163"/>
            <a:ext cx="1079500" cy="274637"/>
          </a:xfrm>
          <a:prstGeom prst="rect">
            <a:avLst/>
          </a:prstGeom>
          <a:noFill/>
          <a:ln w="9525">
            <a:noFill/>
            <a:miter lim="800000"/>
            <a:headEnd/>
            <a:tailEnd/>
          </a:ln>
        </p:spPr>
        <p:txBody>
          <a:bodyPr>
            <a:spAutoFit/>
          </a:bodyPr>
          <a:lstStyle/>
          <a:p>
            <a:pPr>
              <a:spcBef>
                <a:spcPct val="50000"/>
              </a:spcBef>
            </a:pPr>
            <a:r>
              <a:rPr lang="en-US" altLang="en-US" sz="1200"/>
              <a:t>. . . . . . . .</a:t>
            </a:r>
          </a:p>
        </p:txBody>
      </p:sp>
      <p:sp>
        <p:nvSpPr>
          <p:cNvPr id="50191" name="Text Box 15"/>
          <p:cNvSpPr txBox="1">
            <a:spLocks noChangeArrowheads="1"/>
          </p:cNvSpPr>
          <p:nvPr/>
        </p:nvSpPr>
        <p:spPr bwMode="auto">
          <a:xfrm>
            <a:off x="4859338" y="4292600"/>
            <a:ext cx="1079500" cy="336550"/>
          </a:xfrm>
          <a:prstGeom prst="rect">
            <a:avLst/>
          </a:prstGeom>
          <a:noFill/>
          <a:ln w="9525">
            <a:noFill/>
            <a:miter lim="800000"/>
            <a:headEnd/>
            <a:tailEnd/>
          </a:ln>
        </p:spPr>
        <p:txBody>
          <a:bodyPr>
            <a:spAutoFit/>
          </a:bodyPr>
          <a:lstStyle/>
          <a:p>
            <a:pPr>
              <a:spcBef>
                <a:spcPct val="50000"/>
              </a:spcBef>
            </a:pPr>
            <a:r>
              <a:rPr lang="en-US" altLang="en-US" sz="1600">
                <a:solidFill>
                  <a:srgbClr val="FFFF00"/>
                </a:solidFill>
              </a:rPr>
              <a:t>b.false:</a:t>
            </a:r>
          </a:p>
        </p:txBody>
      </p:sp>
      <p:sp>
        <p:nvSpPr>
          <p:cNvPr id="50192" name="Text Box 16"/>
          <p:cNvSpPr txBox="1">
            <a:spLocks noChangeArrowheads="1"/>
          </p:cNvSpPr>
          <p:nvPr/>
        </p:nvSpPr>
        <p:spPr bwMode="auto">
          <a:xfrm>
            <a:off x="5867400" y="4868863"/>
            <a:ext cx="1008063" cy="336550"/>
          </a:xfrm>
          <a:prstGeom prst="rect">
            <a:avLst/>
          </a:prstGeom>
          <a:noFill/>
          <a:ln w="9525">
            <a:noFill/>
            <a:miter lim="800000"/>
            <a:headEnd/>
            <a:tailEnd/>
          </a:ln>
        </p:spPr>
        <p:txBody>
          <a:bodyPr>
            <a:spAutoFit/>
          </a:bodyPr>
          <a:lstStyle/>
          <a:p>
            <a:pPr>
              <a:spcBef>
                <a:spcPct val="50000"/>
              </a:spcBef>
            </a:pPr>
            <a:r>
              <a:rPr lang="en-US" altLang="en-US" sz="1600"/>
              <a:t>If block</a:t>
            </a: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46037"/>
          </a:xfrm>
        </p:spPr>
        <p:txBody>
          <a:bodyPr/>
          <a:lstStyle/>
          <a:p>
            <a:pPr>
              <a:defRPr/>
            </a:pPr>
            <a:endParaRPr lang="en-US" dirty="0"/>
          </a:p>
        </p:txBody>
      </p:sp>
      <p:sp>
        <p:nvSpPr>
          <p:cNvPr id="3" name="Content Placeholder 2"/>
          <p:cNvSpPr>
            <a:spLocks noGrp="1"/>
          </p:cNvSpPr>
          <p:nvPr>
            <p:ph idx="1"/>
          </p:nvPr>
        </p:nvSpPr>
        <p:spPr>
          <a:xfrm>
            <a:off x="457200" y="214313"/>
            <a:ext cx="8229600" cy="6643687"/>
          </a:xfrm>
        </p:spPr>
        <p:txBody>
          <a:bodyPr/>
          <a:lstStyle/>
          <a:p>
            <a:pPr>
              <a:defRPr/>
            </a:pPr>
            <a:r>
              <a:rPr lang="en-US" sz="2000" dirty="0" smtClean="0"/>
              <a:t>With </a:t>
            </a:r>
            <a:r>
              <a:rPr lang="en-US" sz="2000" dirty="0" err="1" smtClean="0"/>
              <a:t>boolean</a:t>
            </a:r>
            <a:r>
              <a:rPr lang="en-US" sz="2000" dirty="0" smtClean="0"/>
              <a:t> expression </a:t>
            </a:r>
            <a:r>
              <a:rPr lang="en-US" sz="2000" dirty="0" smtClean="0">
                <a:solidFill>
                  <a:srgbClr val="FF0000"/>
                </a:solidFill>
              </a:rPr>
              <a:t>B</a:t>
            </a:r>
            <a:r>
              <a:rPr lang="en-US" sz="2000" dirty="0" smtClean="0"/>
              <a:t> we associate two label (attributes) namely</a:t>
            </a:r>
          </a:p>
          <a:p>
            <a:pPr>
              <a:buFont typeface="Wingdings" pitchFamily="2" charset="2"/>
              <a:buNone/>
              <a:defRPr/>
            </a:pPr>
            <a:r>
              <a:rPr lang="en-US" sz="2000" dirty="0" smtClean="0">
                <a:solidFill>
                  <a:srgbClr val="FF0000"/>
                </a:solidFill>
              </a:rPr>
              <a:t>       </a:t>
            </a:r>
            <a:r>
              <a:rPr lang="en-US" sz="2000" dirty="0" err="1" smtClean="0">
                <a:solidFill>
                  <a:srgbClr val="FF0000"/>
                </a:solidFill>
              </a:rPr>
              <a:t>B.true</a:t>
            </a:r>
            <a:r>
              <a:rPr lang="en-US" sz="2000" dirty="0" smtClean="0">
                <a:solidFill>
                  <a:srgbClr val="FF0000"/>
                </a:solidFill>
              </a:rPr>
              <a:t>  </a:t>
            </a:r>
            <a:r>
              <a:rPr lang="en-US" sz="2000" dirty="0" smtClean="0"/>
              <a:t>: The label to which control flows if</a:t>
            </a:r>
            <a:r>
              <a:rPr lang="en-US" sz="2000" dirty="0" smtClean="0">
                <a:solidFill>
                  <a:srgbClr val="FF0000"/>
                </a:solidFill>
              </a:rPr>
              <a:t> B </a:t>
            </a:r>
            <a:r>
              <a:rPr lang="en-US" sz="2000" dirty="0" smtClean="0"/>
              <a:t>is true.</a:t>
            </a:r>
          </a:p>
          <a:p>
            <a:pPr>
              <a:buFont typeface="Wingdings" pitchFamily="2" charset="2"/>
              <a:buNone/>
              <a:defRPr/>
            </a:pPr>
            <a:r>
              <a:rPr lang="en-US" sz="2000" dirty="0" smtClean="0"/>
              <a:t>       </a:t>
            </a:r>
            <a:r>
              <a:rPr lang="en-US" sz="2000" dirty="0" err="1" smtClean="0">
                <a:solidFill>
                  <a:srgbClr val="FF0000"/>
                </a:solidFill>
              </a:rPr>
              <a:t>B.false</a:t>
            </a:r>
            <a:r>
              <a:rPr lang="en-US" sz="2000" dirty="0" smtClean="0"/>
              <a:t> : The label to which control flows if </a:t>
            </a:r>
            <a:r>
              <a:rPr lang="en-US" sz="2000" dirty="0" smtClean="0">
                <a:solidFill>
                  <a:srgbClr val="FF0000"/>
                </a:solidFill>
              </a:rPr>
              <a:t>B</a:t>
            </a:r>
            <a:r>
              <a:rPr lang="en-US" sz="2000" dirty="0" smtClean="0"/>
              <a:t> is false.</a:t>
            </a:r>
          </a:p>
          <a:p>
            <a:pPr>
              <a:buFont typeface="Wingdings" pitchFamily="2" charset="2"/>
              <a:buNone/>
              <a:defRPr/>
            </a:pPr>
            <a:r>
              <a:rPr lang="en-US" sz="2000" dirty="0" smtClean="0"/>
              <a:t>	we also have the following attributes</a:t>
            </a:r>
          </a:p>
          <a:p>
            <a:pPr>
              <a:buFont typeface="Wingdings" pitchFamily="2" charset="2"/>
              <a:buNone/>
              <a:defRPr/>
            </a:pPr>
            <a:r>
              <a:rPr lang="en-US" sz="2000" dirty="0" smtClean="0">
                <a:solidFill>
                  <a:srgbClr val="FF0000"/>
                </a:solidFill>
              </a:rPr>
              <a:t>       </a:t>
            </a:r>
            <a:r>
              <a:rPr lang="en-US" sz="2000" dirty="0" err="1" smtClean="0">
                <a:solidFill>
                  <a:srgbClr val="FF0000"/>
                </a:solidFill>
              </a:rPr>
              <a:t>B.code</a:t>
            </a:r>
            <a:r>
              <a:rPr lang="en-US" sz="2000" dirty="0" smtClean="0">
                <a:solidFill>
                  <a:srgbClr val="FF0000"/>
                </a:solidFill>
              </a:rPr>
              <a:t> </a:t>
            </a:r>
            <a:r>
              <a:rPr lang="en-US" sz="2000" dirty="0" smtClean="0"/>
              <a:t>: sequence of three address codes evaluating    </a:t>
            </a:r>
          </a:p>
          <a:p>
            <a:pPr>
              <a:buFont typeface="Wingdings" pitchFamily="2" charset="2"/>
              <a:buNone/>
              <a:defRPr/>
            </a:pPr>
            <a:r>
              <a:rPr lang="en-US" sz="2000" dirty="0" smtClean="0"/>
              <a:t>                     Boolean expression.</a:t>
            </a:r>
          </a:p>
          <a:p>
            <a:pPr>
              <a:defRPr/>
            </a:pPr>
            <a:r>
              <a:rPr lang="en-US" sz="2000" dirty="0" smtClean="0"/>
              <a:t>With statement </a:t>
            </a:r>
            <a:r>
              <a:rPr lang="en-US" sz="2000" dirty="0" smtClean="0">
                <a:solidFill>
                  <a:srgbClr val="FF0000"/>
                </a:solidFill>
              </a:rPr>
              <a:t>S  S1, S2 (any statement) </a:t>
            </a:r>
            <a:r>
              <a:rPr lang="en-US" sz="2000" dirty="0" smtClean="0"/>
              <a:t>we associate  label (attributes) and string attribute namely</a:t>
            </a:r>
          </a:p>
          <a:p>
            <a:pPr>
              <a:buFont typeface="Wingdings" pitchFamily="2" charset="2"/>
              <a:buNone/>
              <a:defRPr/>
            </a:pPr>
            <a:r>
              <a:rPr lang="en-US" sz="2000" dirty="0" smtClean="0"/>
              <a:t>      </a:t>
            </a:r>
            <a:r>
              <a:rPr lang="en-US" sz="2000" dirty="0" err="1" smtClean="0">
                <a:solidFill>
                  <a:srgbClr val="FF0000"/>
                </a:solidFill>
              </a:rPr>
              <a:t>S.next</a:t>
            </a:r>
            <a:r>
              <a:rPr lang="en-US" sz="2000" dirty="0" smtClean="0"/>
              <a:t>   : The label to Three address code statement that  </a:t>
            </a:r>
          </a:p>
          <a:p>
            <a:pPr>
              <a:buFont typeface="Wingdings" pitchFamily="2" charset="2"/>
              <a:buNone/>
              <a:defRPr/>
            </a:pPr>
            <a:r>
              <a:rPr lang="en-US" sz="2000" dirty="0" smtClean="0"/>
              <a:t>                     follows three address code statement    </a:t>
            </a:r>
          </a:p>
          <a:p>
            <a:pPr>
              <a:buFont typeface="Wingdings" pitchFamily="2" charset="2"/>
              <a:buNone/>
              <a:defRPr/>
            </a:pPr>
            <a:r>
              <a:rPr lang="en-US" sz="2000" dirty="0" smtClean="0"/>
              <a:t>                     for </a:t>
            </a:r>
            <a:r>
              <a:rPr lang="en-US" sz="2000" dirty="0" smtClean="0">
                <a:solidFill>
                  <a:srgbClr val="FF0000"/>
                </a:solidFill>
              </a:rPr>
              <a:t>S</a:t>
            </a:r>
            <a:r>
              <a:rPr lang="en-US" sz="2000" dirty="0" smtClean="0"/>
              <a:t>  </a:t>
            </a:r>
          </a:p>
          <a:p>
            <a:pPr>
              <a:buFont typeface="Wingdings" pitchFamily="2" charset="2"/>
              <a:buNone/>
              <a:defRPr/>
            </a:pPr>
            <a:r>
              <a:rPr lang="en-US" sz="2000" dirty="0" smtClean="0"/>
              <a:t>	 </a:t>
            </a:r>
            <a:r>
              <a:rPr lang="en-US" sz="2000" dirty="0" smtClean="0">
                <a:solidFill>
                  <a:srgbClr val="FF0000"/>
                </a:solidFill>
              </a:rPr>
              <a:t>S1.next</a:t>
            </a:r>
            <a:r>
              <a:rPr lang="en-US" sz="2000" dirty="0" smtClean="0"/>
              <a:t> and </a:t>
            </a:r>
            <a:r>
              <a:rPr lang="en-US" sz="2000" dirty="0" smtClean="0">
                <a:solidFill>
                  <a:srgbClr val="FF0000"/>
                </a:solidFill>
              </a:rPr>
              <a:t>S2.next</a:t>
            </a:r>
            <a:r>
              <a:rPr lang="en-US" sz="2000" dirty="0" smtClean="0"/>
              <a:t> : The label to three address code  </a:t>
            </a:r>
          </a:p>
          <a:p>
            <a:pPr>
              <a:buFont typeface="Wingdings" pitchFamily="2" charset="2"/>
              <a:buNone/>
              <a:defRPr/>
            </a:pPr>
            <a:r>
              <a:rPr lang="en-US" sz="2000" dirty="0" smtClean="0"/>
              <a:t>                                     statement that follows three address </a:t>
            </a:r>
          </a:p>
          <a:p>
            <a:pPr>
              <a:buFont typeface="Wingdings" pitchFamily="2" charset="2"/>
              <a:buNone/>
              <a:defRPr/>
            </a:pPr>
            <a:r>
              <a:rPr lang="en-US" sz="2000" dirty="0" smtClean="0"/>
              <a:t>                                     code statement for </a:t>
            </a:r>
            <a:r>
              <a:rPr lang="en-US" sz="2000" dirty="0" smtClean="0">
                <a:solidFill>
                  <a:srgbClr val="FF0000"/>
                </a:solidFill>
              </a:rPr>
              <a:t>S1 </a:t>
            </a:r>
            <a:r>
              <a:rPr lang="en-US" sz="2000" dirty="0" smtClean="0"/>
              <a:t>and </a:t>
            </a:r>
            <a:r>
              <a:rPr lang="en-US" sz="2000" dirty="0" smtClean="0">
                <a:solidFill>
                  <a:srgbClr val="FF0000"/>
                </a:solidFill>
              </a:rPr>
              <a:t>S2</a:t>
            </a:r>
          </a:p>
          <a:p>
            <a:pPr>
              <a:buFont typeface="Wingdings" pitchFamily="2" charset="2"/>
              <a:buNone/>
              <a:defRPr/>
            </a:pPr>
            <a:r>
              <a:rPr lang="en-US" sz="2000" dirty="0" smtClean="0">
                <a:solidFill>
                  <a:srgbClr val="FF0000"/>
                </a:solidFill>
              </a:rPr>
              <a:t>	  </a:t>
            </a:r>
            <a:r>
              <a:rPr lang="en-US" sz="2000" dirty="0" err="1" smtClean="0">
                <a:solidFill>
                  <a:srgbClr val="FF0000"/>
                </a:solidFill>
              </a:rPr>
              <a:t>S.code</a:t>
            </a:r>
            <a:r>
              <a:rPr lang="en-US" sz="2000" dirty="0" smtClean="0">
                <a:solidFill>
                  <a:srgbClr val="FF0000"/>
                </a:solidFill>
              </a:rPr>
              <a:t>  </a:t>
            </a:r>
            <a:r>
              <a:rPr lang="en-US" sz="2000" dirty="0" smtClean="0"/>
              <a:t>: sequence of three address codes of statement </a:t>
            </a:r>
            <a:r>
              <a:rPr lang="en-US" sz="2000" dirty="0" smtClean="0">
                <a:solidFill>
                  <a:srgbClr val="FF0000"/>
                </a:solidFill>
              </a:rPr>
              <a:t>S.</a:t>
            </a:r>
            <a:r>
              <a:rPr lang="en-US" sz="2000" dirty="0" smtClean="0"/>
              <a:t>             </a:t>
            </a:r>
            <a:r>
              <a:rPr lang="en-US" sz="2000" dirty="0" smtClean="0">
                <a:solidFill>
                  <a:srgbClr val="FF0000"/>
                </a:solidFill>
              </a:rPr>
              <a:t>S1.code</a:t>
            </a:r>
            <a:r>
              <a:rPr lang="en-US" sz="2000" dirty="0" smtClean="0"/>
              <a:t> and </a:t>
            </a:r>
            <a:r>
              <a:rPr lang="en-US" sz="2000" dirty="0" smtClean="0">
                <a:solidFill>
                  <a:srgbClr val="FF0000"/>
                </a:solidFill>
              </a:rPr>
              <a:t>S2.code</a:t>
            </a:r>
            <a:r>
              <a:rPr lang="en-US" sz="2000" dirty="0" smtClean="0"/>
              <a:t> : sequence of three address codes evaluating </a:t>
            </a:r>
            <a:r>
              <a:rPr lang="en-US" sz="2000" dirty="0" smtClean="0">
                <a:solidFill>
                  <a:srgbClr val="FF0000"/>
                </a:solidFill>
              </a:rPr>
              <a:t>S1</a:t>
            </a:r>
            <a:r>
              <a:rPr lang="en-US" sz="2000" dirty="0" smtClean="0"/>
              <a:t> and </a:t>
            </a:r>
            <a:r>
              <a:rPr lang="en-US" sz="2000" dirty="0" smtClean="0">
                <a:solidFill>
                  <a:srgbClr val="FF0000"/>
                </a:solidFill>
              </a:rPr>
              <a:t>S2</a:t>
            </a:r>
          </a:p>
          <a:p>
            <a:pPr>
              <a:buFont typeface="Wingdings" pitchFamily="2" charset="2"/>
              <a:buNone/>
              <a:defRPr/>
            </a:pPr>
            <a:r>
              <a:rPr lang="en-US" sz="2000" dirty="0" smtClean="0"/>
              <a:t>   </a:t>
            </a:r>
            <a:endParaRPr lang="en-US" sz="2000" dirty="0"/>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Semantic rule for </a:t>
            </a:r>
            <a:r>
              <a:rPr lang="en-US" err="1" smtClean="0"/>
              <a:t>boolean</a:t>
            </a:r>
            <a:r>
              <a:rPr lang="en-US" smtClean="0"/>
              <a:t> expression</a:t>
            </a:r>
            <a:endParaRPr lang="en-US" dirty="0"/>
          </a:p>
        </p:txBody>
      </p:sp>
      <p:sp>
        <p:nvSpPr>
          <p:cNvPr id="52227" name="Rectangle 3"/>
          <p:cNvSpPr>
            <a:spLocks noChangeArrowheads="1"/>
          </p:cNvSpPr>
          <p:nvPr/>
        </p:nvSpPr>
        <p:spPr bwMode="auto">
          <a:xfrm>
            <a:off x="1214438" y="2143125"/>
            <a:ext cx="7000875" cy="3429000"/>
          </a:xfrm>
          <a:prstGeom prst="rect">
            <a:avLst/>
          </a:prstGeom>
          <a:solidFill>
            <a:schemeClr val="accent1"/>
          </a:solidFill>
          <a:ln w="9525" algn="ctr">
            <a:solidFill>
              <a:schemeClr val="tx1"/>
            </a:solidFill>
            <a:round/>
            <a:headEnd/>
            <a:tailEnd/>
          </a:ln>
        </p:spPr>
        <p:txBody>
          <a:bodyPr/>
          <a:lstStyle/>
          <a:p>
            <a:r>
              <a:rPr lang="en-US" altLang="en-US"/>
              <a:t>B </a:t>
            </a:r>
            <a:r>
              <a:rPr lang="en-US" altLang="en-US">
                <a:latin typeface="Times New Roman" pitchFamily="18" charset="0"/>
                <a:cs typeface="Times New Roman" pitchFamily="18" charset="0"/>
              </a:rPr>
              <a:t>→ E1 rel E2         B.code = E1.code || E2.CODE ||</a:t>
            </a:r>
          </a:p>
          <a:p>
            <a:r>
              <a:rPr lang="en-US" altLang="en-US">
                <a:latin typeface="Times New Roman" pitchFamily="18" charset="0"/>
                <a:cs typeface="Times New Roman" pitchFamily="18" charset="0"/>
              </a:rPr>
              <a:t>		  GEN( ‘if’ E1.addr rel.op E2.addr  ‘goto’ B.true</a:t>
            </a:r>
          </a:p>
          <a:p>
            <a:r>
              <a:rPr lang="en-US" altLang="en-US">
                <a:latin typeface="Times New Roman" pitchFamily="18" charset="0"/>
                <a:cs typeface="Times New Roman" pitchFamily="18" charset="0"/>
              </a:rPr>
              <a:t>                                   || GEN ( ‘goto’ B.false )</a:t>
            </a:r>
          </a:p>
          <a:p>
            <a:endParaRPr lang="en-US" altLang="en-US">
              <a:latin typeface="Times New Roman" pitchFamily="18" charset="0"/>
              <a:cs typeface="Times New Roman" pitchFamily="18" charset="0"/>
            </a:endParaRPr>
          </a:p>
          <a:p>
            <a:endParaRPr lang="en-US" altLang="en-US">
              <a:latin typeface="Times New Roman" pitchFamily="18" charset="0"/>
              <a:cs typeface="Times New Roman" pitchFamily="18" charset="0"/>
            </a:endParaRPr>
          </a:p>
          <a:p>
            <a:r>
              <a:rPr lang="en-US" altLang="en-US">
                <a:latin typeface="Times New Roman" pitchFamily="18" charset="0"/>
                <a:cs typeface="Times New Roman" pitchFamily="18" charset="0"/>
              </a:rPr>
              <a:t>Example : if a&lt;b goto B.true</a:t>
            </a:r>
          </a:p>
          <a:p>
            <a:r>
              <a:rPr lang="en-US" altLang="en-US">
                <a:latin typeface="Times New Roman" pitchFamily="18" charset="0"/>
                <a:cs typeface="Times New Roman" pitchFamily="18" charset="0"/>
              </a:rPr>
              <a:t>	  goto B.false </a:t>
            </a:r>
            <a:endParaRPr lang="en-US" altLang="en-US"/>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r>
              <a:rPr lang="en-US" dirty="0" err="1" smtClean="0"/>
              <a:t>Newlabel</a:t>
            </a:r>
            <a:r>
              <a:rPr lang="en-US" dirty="0" smtClean="0"/>
              <a:t>() – It creates a </a:t>
            </a:r>
            <a:r>
              <a:rPr lang="en-US" dirty="0" err="1" smtClean="0"/>
              <a:t>newlabel</a:t>
            </a:r>
            <a:r>
              <a:rPr lang="en-US" dirty="0" smtClean="0"/>
              <a:t> 			  each time it is called</a:t>
            </a:r>
          </a:p>
          <a:p>
            <a:pPr>
              <a:defRPr/>
            </a:pPr>
            <a:r>
              <a:rPr lang="en-US" dirty="0" smtClean="0"/>
              <a:t>Label(L)- It attaches label L to the   		   next three address code 		   statement</a:t>
            </a:r>
            <a:endParaRPr lang="en-US" dirty="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258888" y="3716338"/>
            <a:ext cx="1152525" cy="792162"/>
          </a:xfrm>
          <a:prstGeom prst="rect">
            <a:avLst/>
          </a:prstGeom>
          <a:solidFill>
            <a:schemeClr val="accent1"/>
          </a:solidFill>
          <a:ln w="9525">
            <a:solidFill>
              <a:schemeClr val="tx1"/>
            </a:solidFill>
            <a:miter lim="800000"/>
            <a:headEnd/>
            <a:tailEnd/>
          </a:ln>
        </p:spPr>
        <p:txBody>
          <a:bodyPr wrap="none" anchor="ctr"/>
          <a:lstStyle/>
          <a:p>
            <a:pPr algn="ctr"/>
            <a:endParaRPr lang="en-US" altLang="en-US" b="1"/>
          </a:p>
          <a:p>
            <a:pPr algn="ctr"/>
            <a:r>
              <a:rPr lang="en-US" altLang="en-US" b="1"/>
              <a:t>Parser</a:t>
            </a:r>
          </a:p>
          <a:p>
            <a:pPr algn="ctr"/>
            <a:endParaRPr lang="en-US" altLang="en-US" b="1"/>
          </a:p>
        </p:txBody>
      </p:sp>
      <p:sp>
        <p:nvSpPr>
          <p:cNvPr id="8195" name="Rectangle 3"/>
          <p:cNvSpPr>
            <a:spLocks noChangeArrowheads="1"/>
          </p:cNvSpPr>
          <p:nvPr/>
        </p:nvSpPr>
        <p:spPr bwMode="auto">
          <a:xfrm>
            <a:off x="3059113" y="3716338"/>
            <a:ext cx="1439862" cy="792162"/>
          </a:xfrm>
          <a:prstGeom prst="rect">
            <a:avLst/>
          </a:prstGeom>
          <a:solidFill>
            <a:schemeClr val="accent1"/>
          </a:solidFill>
          <a:ln w="9525">
            <a:solidFill>
              <a:schemeClr val="tx1"/>
            </a:solidFill>
            <a:miter lim="800000"/>
            <a:headEnd/>
            <a:tailEnd/>
          </a:ln>
        </p:spPr>
        <p:txBody>
          <a:bodyPr wrap="none" anchor="ctr"/>
          <a:lstStyle/>
          <a:p>
            <a:pPr algn="ctr"/>
            <a:r>
              <a:rPr lang="en-US" altLang="en-US" b="1"/>
              <a:t>Static </a:t>
            </a:r>
          </a:p>
          <a:p>
            <a:pPr algn="ctr"/>
            <a:r>
              <a:rPr lang="en-US" altLang="en-US" b="1"/>
              <a:t>checker</a:t>
            </a:r>
          </a:p>
        </p:txBody>
      </p:sp>
      <p:sp>
        <p:nvSpPr>
          <p:cNvPr id="8196" name="Rectangle 4"/>
          <p:cNvSpPr>
            <a:spLocks noChangeArrowheads="1"/>
          </p:cNvSpPr>
          <p:nvPr/>
        </p:nvSpPr>
        <p:spPr bwMode="auto">
          <a:xfrm>
            <a:off x="5148263" y="3716338"/>
            <a:ext cx="1800225" cy="792162"/>
          </a:xfrm>
          <a:prstGeom prst="rect">
            <a:avLst/>
          </a:prstGeom>
          <a:solidFill>
            <a:schemeClr val="accent1"/>
          </a:solidFill>
          <a:ln w="9525">
            <a:solidFill>
              <a:schemeClr val="tx1"/>
            </a:solidFill>
            <a:miter lim="800000"/>
            <a:headEnd/>
            <a:tailEnd/>
          </a:ln>
        </p:spPr>
        <p:txBody>
          <a:bodyPr wrap="none" anchor="ctr"/>
          <a:lstStyle/>
          <a:p>
            <a:pPr algn="ctr"/>
            <a:r>
              <a:rPr lang="en-US" altLang="en-US" b="1"/>
              <a:t>Intermediate</a:t>
            </a:r>
          </a:p>
          <a:p>
            <a:pPr algn="ctr"/>
            <a:r>
              <a:rPr lang="en-US" altLang="en-US" b="1"/>
              <a:t>Code</a:t>
            </a:r>
          </a:p>
          <a:p>
            <a:pPr algn="ctr"/>
            <a:r>
              <a:rPr lang="en-US" altLang="en-US" b="1"/>
              <a:t>Generator</a:t>
            </a:r>
          </a:p>
        </p:txBody>
      </p:sp>
      <p:sp>
        <p:nvSpPr>
          <p:cNvPr id="8197" name="Rectangle 5"/>
          <p:cNvSpPr>
            <a:spLocks noChangeArrowheads="1"/>
          </p:cNvSpPr>
          <p:nvPr/>
        </p:nvSpPr>
        <p:spPr bwMode="auto">
          <a:xfrm>
            <a:off x="5435600" y="5084763"/>
            <a:ext cx="1439863" cy="792162"/>
          </a:xfrm>
          <a:prstGeom prst="rect">
            <a:avLst/>
          </a:prstGeom>
          <a:solidFill>
            <a:schemeClr val="accent1"/>
          </a:solidFill>
          <a:ln w="9525">
            <a:solidFill>
              <a:schemeClr val="tx1"/>
            </a:solidFill>
            <a:miter lim="800000"/>
            <a:headEnd/>
            <a:tailEnd/>
          </a:ln>
        </p:spPr>
        <p:txBody>
          <a:bodyPr wrap="none" anchor="ctr"/>
          <a:lstStyle/>
          <a:p>
            <a:pPr algn="ctr"/>
            <a:r>
              <a:rPr lang="en-US" altLang="en-US" b="1"/>
              <a:t>Code </a:t>
            </a:r>
          </a:p>
          <a:p>
            <a:pPr algn="ctr"/>
            <a:r>
              <a:rPr lang="en-US" altLang="en-US" b="1"/>
              <a:t>Generator</a:t>
            </a:r>
          </a:p>
        </p:txBody>
      </p:sp>
      <p:sp>
        <p:nvSpPr>
          <p:cNvPr id="8198" name="Line 6"/>
          <p:cNvSpPr>
            <a:spLocks noChangeShapeType="1"/>
          </p:cNvSpPr>
          <p:nvPr/>
        </p:nvSpPr>
        <p:spPr bwMode="auto">
          <a:xfrm>
            <a:off x="2411413" y="4149725"/>
            <a:ext cx="649287" cy="0"/>
          </a:xfrm>
          <a:prstGeom prst="line">
            <a:avLst/>
          </a:prstGeom>
          <a:noFill/>
          <a:ln w="57150">
            <a:solidFill>
              <a:schemeClr val="tx1"/>
            </a:solidFill>
            <a:round/>
            <a:headEnd/>
            <a:tailEnd type="triangle" w="med" len="med"/>
          </a:ln>
        </p:spPr>
        <p:txBody>
          <a:bodyPr/>
          <a:lstStyle/>
          <a:p>
            <a:endParaRPr lang="en-IN"/>
          </a:p>
        </p:txBody>
      </p:sp>
      <p:sp>
        <p:nvSpPr>
          <p:cNvPr id="8199" name="Line 7"/>
          <p:cNvSpPr>
            <a:spLocks noChangeShapeType="1"/>
          </p:cNvSpPr>
          <p:nvPr/>
        </p:nvSpPr>
        <p:spPr bwMode="auto">
          <a:xfrm>
            <a:off x="4500563" y="4149725"/>
            <a:ext cx="647700" cy="0"/>
          </a:xfrm>
          <a:prstGeom prst="line">
            <a:avLst/>
          </a:prstGeom>
          <a:noFill/>
          <a:ln w="57150">
            <a:solidFill>
              <a:schemeClr val="tx1"/>
            </a:solidFill>
            <a:round/>
            <a:headEnd/>
            <a:tailEnd type="triangle" w="med" len="med"/>
          </a:ln>
        </p:spPr>
        <p:txBody>
          <a:bodyPr/>
          <a:lstStyle/>
          <a:p>
            <a:endParaRPr lang="en-IN"/>
          </a:p>
        </p:txBody>
      </p:sp>
      <p:sp>
        <p:nvSpPr>
          <p:cNvPr id="8200" name="Line 8"/>
          <p:cNvSpPr>
            <a:spLocks noChangeShapeType="1"/>
          </p:cNvSpPr>
          <p:nvPr/>
        </p:nvSpPr>
        <p:spPr bwMode="auto">
          <a:xfrm>
            <a:off x="827088" y="4149725"/>
            <a:ext cx="395287" cy="0"/>
          </a:xfrm>
          <a:prstGeom prst="line">
            <a:avLst/>
          </a:prstGeom>
          <a:noFill/>
          <a:ln w="57150">
            <a:solidFill>
              <a:schemeClr val="tx1"/>
            </a:solidFill>
            <a:round/>
            <a:headEnd/>
            <a:tailEnd type="triangle" w="med" len="med"/>
          </a:ln>
        </p:spPr>
        <p:txBody>
          <a:bodyPr/>
          <a:lstStyle/>
          <a:p>
            <a:endParaRPr lang="en-IN"/>
          </a:p>
        </p:txBody>
      </p:sp>
      <p:sp>
        <p:nvSpPr>
          <p:cNvPr id="8201" name="Text Box 9"/>
          <p:cNvSpPr txBox="1">
            <a:spLocks noChangeArrowheads="1"/>
          </p:cNvSpPr>
          <p:nvPr/>
        </p:nvSpPr>
        <p:spPr bwMode="auto">
          <a:xfrm>
            <a:off x="7092950" y="4437063"/>
            <a:ext cx="1943100" cy="779462"/>
          </a:xfrm>
          <a:prstGeom prst="rect">
            <a:avLst/>
          </a:prstGeom>
          <a:noFill/>
          <a:ln w="9525">
            <a:noFill/>
            <a:miter lim="800000"/>
            <a:headEnd/>
            <a:tailEnd/>
          </a:ln>
        </p:spPr>
        <p:txBody>
          <a:bodyPr>
            <a:spAutoFit/>
          </a:bodyPr>
          <a:lstStyle/>
          <a:p>
            <a:pPr>
              <a:spcBef>
                <a:spcPct val="50000"/>
              </a:spcBef>
            </a:pPr>
            <a:r>
              <a:rPr lang="en-US" altLang="en-US"/>
              <a:t>  Intermediate</a:t>
            </a:r>
          </a:p>
          <a:p>
            <a:pPr>
              <a:spcBef>
                <a:spcPct val="50000"/>
              </a:spcBef>
            </a:pPr>
            <a:r>
              <a:rPr lang="en-US" altLang="en-US"/>
              <a:t>       Code</a:t>
            </a:r>
            <a:endParaRPr lang="en-US" altLang="en-US" i="1"/>
          </a:p>
        </p:txBody>
      </p:sp>
      <p:sp>
        <p:nvSpPr>
          <p:cNvPr id="8202" name="Text Box 10"/>
          <p:cNvSpPr txBox="1">
            <a:spLocks noChangeArrowheads="1"/>
          </p:cNvSpPr>
          <p:nvPr/>
        </p:nvSpPr>
        <p:spPr bwMode="auto">
          <a:xfrm>
            <a:off x="323850" y="188913"/>
            <a:ext cx="8569325" cy="2441575"/>
          </a:xfrm>
          <a:prstGeom prst="rect">
            <a:avLst/>
          </a:prstGeom>
          <a:noFill/>
          <a:ln w="9525">
            <a:noFill/>
            <a:miter lim="800000"/>
            <a:headEnd/>
            <a:tailEnd/>
          </a:ln>
        </p:spPr>
        <p:txBody>
          <a:bodyPr>
            <a:spAutoFit/>
          </a:bodyPr>
          <a:lstStyle/>
          <a:p>
            <a:pPr>
              <a:spcBef>
                <a:spcPct val="50000"/>
              </a:spcBef>
            </a:pPr>
            <a:r>
              <a:rPr lang="en-US" altLang="en-US" sz="2800"/>
              <a:t>We assume that a compiler front end is organized as in the figure shown below</a:t>
            </a:r>
          </a:p>
          <a:p>
            <a:pPr>
              <a:spcBef>
                <a:spcPct val="50000"/>
              </a:spcBef>
            </a:pPr>
            <a:r>
              <a:rPr lang="en-US" altLang="en-US" sz="2800"/>
              <a:t>Here parsing, static checking, and intermediate-code generation are done sequentially.</a:t>
            </a:r>
          </a:p>
        </p:txBody>
      </p:sp>
      <p:sp>
        <p:nvSpPr>
          <p:cNvPr id="8203" name="AutoShape 11"/>
          <p:cNvSpPr>
            <a:spLocks noChangeArrowheads="1"/>
          </p:cNvSpPr>
          <p:nvPr/>
        </p:nvSpPr>
        <p:spPr bwMode="auto">
          <a:xfrm rot="5400000">
            <a:off x="6192838" y="4400550"/>
            <a:ext cx="1511300" cy="7207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672" y="9800"/>
                </a:moveTo>
                <a:cubicBezTo>
                  <a:pt x="18169" y="5835"/>
                  <a:pt x="14796" y="2864"/>
                  <a:pt x="10800" y="2864"/>
                </a:cubicBezTo>
                <a:cubicBezTo>
                  <a:pt x="6417" y="2864"/>
                  <a:pt x="2864" y="6417"/>
                  <a:pt x="2864" y="10800"/>
                </a:cubicBezTo>
                <a:lnTo>
                  <a:pt x="0" y="10800"/>
                </a:lnTo>
                <a:cubicBezTo>
                  <a:pt x="0" y="4835"/>
                  <a:pt x="4835" y="0"/>
                  <a:pt x="10800" y="0"/>
                </a:cubicBezTo>
                <a:cubicBezTo>
                  <a:pt x="16238" y="0"/>
                  <a:pt x="20828" y="4043"/>
                  <a:pt x="21513" y="9439"/>
                </a:cubicBezTo>
                <a:lnTo>
                  <a:pt x="24192" y="9098"/>
                </a:lnTo>
                <a:lnTo>
                  <a:pt x="20614" y="13718"/>
                </a:lnTo>
                <a:lnTo>
                  <a:pt x="15994" y="10140"/>
                </a:lnTo>
                <a:lnTo>
                  <a:pt x="18672" y="9800"/>
                </a:lnTo>
                <a:close/>
              </a:path>
            </a:pathLst>
          </a:custGeom>
          <a:solidFill>
            <a:schemeClr val="accent1"/>
          </a:solidFill>
          <a:ln w="9525">
            <a:solidFill>
              <a:schemeClr val="tx1"/>
            </a:solidFill>
            <a:miter lim="800000"/>
            <a:headEnd/>
            <a:tailEnd/>
          </a:ln>
        </p:spPr>
        <p:txBody>
          <a:bodyPr wrap="none" anchor="ctr"/>
          <a:lstStyle/>
          <a:p>
            <a:endParaRPr lang="en-IN"/>
          </a:p>
        </p:txBody>
      </p:sp>
      <p:sp>
        <p:nvSpPr>
          <p:cNvPr id="8204" name="Text Box 12"/>
          <p:cNvSpPr txBox="1">
            <a:spLocks noChangeArrowheads="1"/>
          </p:cNvSpPr>
          <p:nvPr/>
        </p:nvSpPr>
        <p:spPr bwMode="auto">
          <a:xfrm>
            <a:off x="0" y="3716338"/>
            <a:ext cx="1042988" cy="779462"/>
          </a:xfrm>
          <a:prstGeom prst="rect">
            <a:avLst/>
          </a:prstGeom>
          <a:noFill/>
          <a:ln w="9525">
            <a:noFill/>
            <a:miter lim="800000"/>
            <a:headEnd/>
            <a:tailEnd/>
          </a:ln>
        </p:spPr>
        <p:txBody>
          <a:bodyPr>
            <a:spAutoFit/>
          </a:bodyPr>
          <a:lstStyle/>
          <a:p>
            <a:pPr>
              <a:spcBef>
                <a:spcPct val="50000"/>
              </a:spcBef>
            </a:pPr>
            <a:r>
              <a:rPr lang="en-US" altLang="en-US"/>
              <a:t>Source</a:t>
            </a:r>
          </a:p>
          <a:p>
            <a:pPr>
              <a:spcBef>
                <a:spcPct val="50000"/>
              </a:spcBef>
            </a:pPr>
            <a:r>
              <a:rPr lang="en-US" altLang="en-US"/>
              <a:t>Pgm.</a:t>
            </a:r>
          </a:p>
        </p:txBody>
      </p:sp>
      <p:sp>
        <p:nvSpPr>
          <p:cNvPr id="8205" name="Line 13"/>
          <p:cNvSpPr>
            <a:spLocks noChangeShapeType="1"/>
          </p:cNvSpPr>
          <p:nvPr/>
        </p:nvSpPr>
        <p:spPr bwMode="auto">
          <a:xfrm>
            <a:off x="4787900" y="3284538"/>
            <a:ext cx="2160588" cy="0"/>
          </a:xfrm>
          <a:prstGeom prst="line">
            <a:avLst/>
          </a:prstGeom>
          <a:noFill/>
          <a:ln w="9525">
            <a:solidFill>
              <a:schemeClr val="tx1"/>
            </a:solidFill>
            <a:round/>
            <a:headEnd/>
            <a:tailEnd type="triangle" w="med" len="med"/>
          </a:ln>
        </p:spPr>
        <p:txBody>
          <a:bodyPr/>
          <a:lstStyle/>
          <a:p>
            <a:endParaRPr lang="en-IN"/>
          </a:p>
        </p:txBody>
      </p:sp>
      <p:sp>
        <p:nvSpPr>
          <p:cNvPr id="8206" name="Text Box 14"/>
          <p:cNvSpPr txBox="1">
            <a:spLocks noChangeArrowheads="1"/>
          </p:cNvSpPr>
          <p:nvPr/>
        </p:nvSpPr>
        <p:spPr bwMode="auto">
          <a:xfrm>
            <a:off x="3563938" y="3068638"/>
            <a:ext cx="1295400" cy="366712"/>
          </a:xfrm>
          <a:prstGeom prst="rect">
            <a:avLst/>
          </a:prstGeom>
          <a:noFill/>
          <a:ln w="9525">
            <a:noFill/>
            <a:miter lim="800000"/>
            <a:headEnd/>
            <a:tailEnd/>
          </a:ln>
        </p:spPr>
        <p:txBody>
          <a:bodyPr>
            <a:spAutoFit/>
          </a:bodyPr>
          <a:lstStyle/>
          <a:p>
            <a:pPr>
              <a:spcBef>
                <a:spcPct val="50000"/>
              </a:spcBef>
            </a:pPr>
            <a:r>
              <a:rPr lang="en-US" altLang="en-US"/>
              <a:t>Front end</a:t>
            </a:r>
          </a:p>
        </p:txBody>
      </p:sp>
      <p:sp>
        <p:nvSpPr>
          <p:cNvPr id="8207" name="Line 15"/>
          <p:cNvSpPr>
            <a:spLocks noChangeShapeType="1"/>
          </p:cNvSpPr>
          <p:nvPr/>
        </p:nvSpPr>
        <p:spPr bwMode="auto">
          <a:xfrm flipH="1">
            <a:off x="1258888" y="3284538"/>
            <a:ext cx="2305050" cy="0"/>
          </a:xfrm>
          <a:prstGeom prst="line">
            <a:avLst/>
          </a:prstGeom>
          <a:noFill/>
          <a:ln w="9525">
            <a:solidFill>
              <a:schemeClr val="tx1"/>
            </a:solidFill>
            <a:round/>
            <a:headEnd/>
            <a:tailEnd type="triangle" w="med" len="med"/>
          </a:ln>
        </p:spPr>
        <p:txBody>
          <a:bodyPr/>
          <a:lstStyle/>
          <a:p>
            <a:endParaRPr lang="en-IN"/>
          </a:p>
        </p:txBody>
      </p:sp>
      <p:sp>
        <p:nvSpPr>
          <p:cNvPr id="8208" name="Text Box 16"/>
          <p:cNvSpPr txBox="1">
            <a:spLocks noChangeArrowheads="1"/>
          </p:cNvSpPr>
          <p:nvPr/>
        </p:nvSpPr>
        <p:spPr bwMode="auto">
          <a:xfrm>
            <a:off x="5508625" y="6021388"/>
            <a:ext cx="1512888" cy="366712"/>
          </a:xfrm>
          <a:prstGeom prst="rect">
            <a:avLst/>
          </a:prstGeom>
          <a:noFill/>
          <a:ln w="9525">
            <a:noFill/>
            <a:miter lim="800000"/>
            <a:headEnd/>
            <a:tailEnd/>
          </a:ln>
        </p:spPr>
        <p:txBody>
          <a:bodyPr>
            <a:spAutoFit/>
          </a:bodyPr>
          <a:lstStyle/>
          <a:p>
            <a:pPr>
              <a:spcBef>
                <a:spcPct val="50000"/>
              </a:spcBef>
            </a:pPr>
            <a:r>
              <a:rPr lang="en-US" altLang="en-US"/>
              <a:t>Back end</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365125"/>
          </a:xfrm>
        </p:spPr>
        <p:txBody>
          <a:bodyPr/>
          <a:lstStyle/>
          <a:p>
            <a:pPr>
              <a:defRPr/>
            </a:pPr>
            <a:endParaRPr lang="en-US" dirty="0"/>
          </a:p>
        </p:txBody>
      </p:sp>
      <p:sp>
        <p:nvSpPr>
          <p:cNvPr id="3" name="Content Placeholder 2"/>
          <p:cNvSpPr>
            <a:spLocks noGrp="1"/>
          </p:cNvSpPr>
          <p:nvPr>
            <p:ph idx="1"/>
          </p:nvPr>
        </p:nvSpPr>
        <p:spPr>
          <a:xfrm>
            <a:off x="457200" y="1143000"/>
            <a:ext cx="8229600" cy="5500688"/>
          </a:xfrm>
        </p:spPr>
        <p:txBody>
          <a:bodyPr/>
          <a:lstStyle/>
          <a:p>
            <a:pPr>
              <a:defRPr/>
            </a:pPr>
            <a:r>
              <a:rPr lang="en-US" sz="2400" dirty="0" smtClean="0"/>
              <a:t>S→IF (B) S1</a:t>
            </a:r>
            <a:endParaRPr lang="en-US" dirty="0"/>
          </a:p>
        </p:txBody>
      </p:sp>
      <p:sp>
        <p:nvSpPr>
          <p:cNvPr id="54276" name="Rectangle 3"/>
          <p:cNvSpPr>
            <a:spLocks noChangeArrowheads="1"/>
          </p:cNvSpPr>
          <p:nvPr/>
        </p:nvSpPr>
        <p:spPr bwMode="auto">
          <a:xfrm>
            <a:off x="2500313" y="1500188"/>
            <a:ext cx="4071937" cy="3571875"/>
          </a:xfrm>
          <a:prstGeom prst="rect">
            <a:avLst/>
          </a:prstGeom>
          <a:solidFill>
            <a:schemeClr val="accent1"/>
          </a:solidFill>
          <a:ln w="9525" algn="ctr">
            <a:solidFill>
              <a:schemeClr val="tx1"/>
            </a:solidFill>
            <a:round/>
            <a:headEnd/>
            <a:tailEnd/>
          </a:ln>
        </p:spPr>
        <p:txBody>
          <a:bodyPr/>
          <a:lstStyle/>
          <a:p>
            <a:endParaRPr lang="en-US" altLang="en-US"/>
          </a:p>
        </p:txBody>
      </p:sp>
      <p:sp>
        <p:nvSpPr>
          <p:cNvPr id="54277" name="Rectangle 4"/>
          <p:cNvSpPr>
            <a:spLocks noChangeArrowheads="1"/>
          </p:cNvSpPr>
          <p:nvPr/>
        </p:nvSpPr>
        <p:spPr bwMode="auto">
          <a:xfrm>
            <a:off x="2857500" y="1928813"/>
            <a:ext cx="2000250" cy="1000125"/>
          </a:xfrm>
          <a:prstGeom prst="rect">
            <a:avLst/>
          </a:prstGeom>
          <a:solidFill>
            <a:schemeClr val="accent1"/>
          </a:solidFill>
          <a:ln w="9525" algn="ctr">
            <a:solidFill>
              <a:schemeClr val="tx1"/>
            </a:solidFill>
            <a:round/>
            <a:headEnd/>
            <a:tailEnd/>
          </a:ln>
        </p:spPr>
        <p:txBody>
          <a:bodyPr/>
          <a:lstStyle/>
          <a:p>
            <a:r>
              <a:rPr lang="en-US" altLang="en-US"/>
              <a:t>Code to Evaluate B-EXP</a:t>
            </a:r>
          </a:p>
          <a:p>
            <a:r>
              <a:rPr lang="en-US" altLang="en-US"/>
              <a:t>B.Code</a:t>
            </a:r>
          </a:p>
        </p:txBody>
      </p:sp>
      <p:sp>
        <p:nvSpPr>
          <p:cNvPr id="54278" name="Rectangle 5"/>
          <p:cNvSpPr>
            <a:spLocks noChangeArrowheads="1"/>
          </p:cNvSpPr>
          <p:nvPr/>
        </p:nvSpPr>
        <p:spPr bwMode="auto">
          <a:xfrm>
            <a:off x="2714625" y="3643313"/>
            <a:ext cx="2143125" cy="1071562"/>
          </a:xfrm>
          <a:prstGeom prst="rect">
            <a:avLst/>
          </a:prstGeom>
          <a:solidFill>
            <a:schemeClr val="accent1"/>
          </a:solidFill>
          <a:ln w="9525" algn="ctr">
            <a:solidFill>
              <a:schemeClr val="tx1"/>
            </a:solidFill>
            <a:round/>
            <a:headEnd/>
            <a:tailEnd/>
          </a:ln>
        </p:spPr>
        <p:txBody>
          <a:bodyPr/>
          <a:lstStyle/>
          <a:p>
            <a:r>
              <a:rPr lang="en-US" altLang="en-US"/>
              <a:t>Code for S1</a:t>
            </a:r>
          </a:p>
          <a:p>
            <a:r>
              <a:rPr lang="en-US" altLang="en-US"/>
              <a:t>B.TRUE :S1.code</a:t>
            </a:r>
          </a:p>
        </p:txBody>
      </p:sp>
      <p:sp>
        <p:nvSpPr>
          <p:cNvPr id="54279" name="Rectangle 10"/>
          <p:cNvSpPr>
            <a:spLocks noChangeArrowheads="1"/>
          </p:cNvSpPr>
          <p:nvPr/>
        </p:nvSpPr>
        <p:spPr bwMode="auto">
          <a:xfrm>
            <a:off x="3929063" y="3214688"/>
            <a:ext cx="1143000" cy="357187"/>
          </a:xfrm>
          <a:prstGeom prst="rect">
            <a:avLst/>
          </a:prstGeom>
          <a:noFill/>
          <a:ln w="9525" algn="ctr">
            <a:noFill/>
            <a:round/>
            <a:headEnd/>
            <a:tailEnd/>
          </a:ln>
        </p:spPr>
        <p:txBody>
          <a:bodyPr/>
          <a:lstStyle/>
          <a:p>
            <a:r>
              <a:rPr lang="en-US" altLang="en-US"/>
              <a:t>B.TRUE</a:t>
            </a:r>
          </a:p>
        </p:txBody>
      </p:sp>
      <p:cxnSp>
        <p:nvCxnSpPr>
          <p:cNvPr id="54280" name="Straight Arrow Connector 12"/>
          <p:cNvCxnSpPr>
            <a:cxnSpLocks noChangeShapeType="1"/>
            <a:stCxn id="54277" idx="3"/>
          </p:cNvCxnSpPr>
          <p:nvPr/>
        </p:nvCxnSpPr>
        <p:spPr bwMode="auto">
          <a:xfrm>
            <a:off x="4857750" y="2428875"/>
            <a:ext cx="642938" cy="1588"/>
          </a:xfrm>
          <a:prstGeom prst="straightConnector1">
            <a:avLst/>
          </a:prstGeom>
          <a:noFill/>
          <a:ln w="9525" algn="ctr">
            <a:solidFill>
              <a:schemeClr val="tx1"/>
            </a:solidFill>
            <a:round/>
            <a:headEnd/>
            <a:tailEnd type="arrow" w="med" len="med"/>
          </a:ln>
        </p:spPr>
      </p:cxnSp>
      <p:cxnSp>
        <p:nvCxnSpPr>
          <p:cNvPr id="54281" name="Straight Arrow Connector 16"/>
          <p:cNvCxnSpPr>
            <a:cxnSpLocks noChangeShapeType="1"/>
          </p:cNvCxnSpPr>
          <p:nvPr/>
        </p:nvCxnSpPr>
        <p:spPr bwMode="auto">
          <a:xfrm>
            <a:off x="4857750" y="4143375"/>
            <a:ext cx="642938" cy="1588"/>
          </a:xfrm>
          <a:prstGeom prst="straightConnector1">
            <a:avLst/>
          </a:prstGeom>
          <a:noFill/>
          <a:ln w="9525" algn="ctr">
            <a:solidFill>
              <a:schemeClr val="tx1"/>
            </a:solidFill>
            <a:round/>
            <a:headEnd/>
            <a:tailEnd type="arrow" w="med" len="med"/>
          </a:ln>
        </p:spPr>
      </p:cxnSp>
      <p:cxnSp>
        <p:nvCxnSpPr>
          <p:cNvPr id="54282" name="Straight Connector 19"/>
          <p:cNvCxnSpPr>
            <a:cxnSpLocks noChangeShapeType="1"/>
          </p:cNvCxnSpPr>
          <p:nvPr/>
        </p:nvCxnSpPr>
        <p:spPr bwMode="auto">
          <a:xfrm rot="5400000">
            <a:off x="4642644" y="3285331"/>
            <a:ext cx="1714500" cy="1588"/>
          </a:xfrm>
          <a:prstGeom prst="line">
            <a:avLst/>
          </a:prstGeom>
          <a:noFill/>
          <a:ln w="9525" algn="ctr">
            <a:solidFill>
              <a:schemeClr val="tx1"/>
            </a:solidFill>
            <a:round/>
            <a:headEnd/>
            <a:tailEnd/>
          </a:ln>
        </p:spPr>
      </p:cxnSp>
      <p:cxnSp>
        <p:nvCxnSpPr>
          <p:cNvPr id="54283" name="Straight Connector 21"/>
          <p:cNvCxnSpPr>
            <a:cxnSpLocks noChangeShapeType="1"/>
          </p:cNvCxnSpPr>
          <p:nvPr/>
        </p:nvCxnSpPr>
        <p:spPr bwMode="auto">
          <a:xfrm>
            <a:off x="5500688" y="3286125"/>
            <a:ext cx="1428750" cy="1588"/>
          </a:xfrm>
          <a:prstGeom prst="line">
            <a:avLst/>
          </a:prstGeom>
          <a:noFill/>
          <a:ln w="9525" algn="ctr">
            <a:solidFill>
              <a:schemeClr val="tx1"/>
            </a:solidFill>
            <a:round/>
            <a:headEnd/>
            <a:tailEnd/>
          </a:ln>
        </p:spPr>
      </p:cxnSp>
      <p:sp>
        <p:nvSpPr>
          <p:cNvPr id="54284" name="Rectangle 22"/>
          <p:cNvSpPr>
            <a:spLocks noChangeArrowheads="1"/>
          </p:cNvSpPr>
          <p:nvPr/>
        </p:nvSpPr>
        <p:spPr bwMode="auto">
          <a:xfrm>
            <a:off x="4929188" y="2071688"/>
            <a:ext cx="1214437" cy="428625"/>
          </a:xfrm>
          <a:prstGeom prst="rect">
            <a:avLst/>
          </a:prstGeom>
          <a:noFill/>
          <a:ln w="9525" algn="ctr">
            <a:noFill/>
            <a:round/>
            <a:headEnd/>
            <a:tailEnd/>
          </a:ln>
        </p:spPr>
        <p:txBody>
          <a:bodyPr/>
          <a:lstStyle/>
          <a:p>
            <a:r>
              <a:rPr lang="en-US" altLang="en-US"/>
              <a:t>B.FALSE</a:t>
            </a:r>
          </a:p>
        </p:txBody>
      </p:sp>
      <p:sp>
        <p:nvSpPr>
          <p:cNvPr id="54285" name="Rectangle 23"/>
          <p:cNvSpPr>
            <a:spLocks noChangeArrowheads="1"/>
          </p:cNvSpPr>
          <p:nvPr/>
        </p:nvSpPr>
        <p:spPr bwMode="auto">
          <a:xfrm>
            <a:off x="5000625" y="4429125"/>
            <a:ext cx="1500188" cy="500063"/>
          </a:xfrm>
          <a:prstGeom prst="rect">
            <a:avLst/>
          </a:prstGeom>
          <a:noFill/>
          <a:ln w="9525" algn="ctr">
            <a:noFill/>
            <a:round/>
            <a:headEnd/>
            <a:tailEnd/>
          </a:ln>
        </p:spPr>
        <p:txBody>
          <a:bodyPr/>
          <a:lstStyle/>
          <a:p>
            <a:r>
              <a:rPr lang="en-US" altLang="en-US"/>
              <a:t>NEXT of S1</a:t>
            </a:r>
          </a:p>
        </p:txBody>
      </p:sp>
      <p:sp>
        <p:nvSpPr>
          <p:cNvPr id="54286" name="Rectangle 24"/>
          <p:cNvSpPr>
            <a:spLocks noChangeArrowheads="1"/>
          </p:cNvSpPr>
          <p:nvPr/>
        </p:nvSpPr>
        <p:spPr bwMode="auto">
          <a:xfrm>
            <a:off x="7000875" y="2571750"/>
            <a:ext cx="1214438" cy="1857375"/>
          </a:xfrm>
          <a:prstGeom prst="rect">
            <a:avLst/>
          </a:prstGeom>
          <a:solidFill>
            <a:schemeClr val="accent1"/>
          </a:solidFill>
          <a:ln w="9525" algn="ctr">
            <a:solidFill>
              <a:schemeClr val="tx1"/>
            </a:solidFill>
            <a:round/>
            <a:headEnd/>
            <a:tailEnd/>
          </a:ln>
        </p:spPr>
        <p:txBody>
          <a:bodyPr/>
          <a:lstStyle/>
          <a:p>
            <a:r>
              <a:rPr lang="en-US" altLang="en-US"/>
              <a:t>Next of IF-THEN</a:t>
            </a:r>
          </a:p>
          <a:p>
            <a:r>
              <a:rPr lang="en-US" altLang="en-US"/>
              <a:t>Statement ( S )</a:t>
            </a:r>
          </a:p>
        </p:txBody>
      </p:sp>
      <p:sp>
        <p:nvSpPr>
          <p:cNvPr id="54287" name="Rectangle 25"/>
          <p:cNvSpPr>
            <a:spLocks noChangeArrowheads="1"/>
          </p:cNvSpPr>
          <p:nvPr/>
        </p:nvSpPr>
        <p:spPr bwMode="auto">
          <a:xfrm>
            <a:off x="1500188" y="5429250"/>
            <a:ext cx="6643687" cy="928688"/>
          </a:xfrm>
          <a:prstGeom prst="rect">
            <a:avLst/>
          </a:prstGeom>
          <a:solidFill>
            <a:schemeClr val="accent1"/>
          </a:solidFill>
          <a:ln w="9525" algn="ctr">
            <a:solidFill>
              <a:schemeClr val="tx1"/>
            </a:solidFill>
            <a:round/>
            <a:headEnd/>
            <a:tailEnd/>
          </a:ln>
        </p:spPr>
        <p:txBody>
          <a:bodyPr/>
          <a:lstStyle/>
          <a:p>
            <a:r>
              <a:rPr lang="en-US" altLang="en-US"/>
              <a:t>B.true=newlabel()</a:t>
            </a:r>
          </a:p>
          <a:p>
            <a:r>
              <a:rPr lang="en-US" altLang="en-US"/>
              <a:t>B.FALSE=S1.next=S.next</a:t>
            </a:r>
          </a:p>
          <a:p>
            <a:r>
              <a:rPr lang="en-US" altLang="en-US"/>
              <a:t>S.code= B.code || label(B.true) || s1.code </a:t>
            </a:r>
          </a:p>
          <a:p>
            <a:endParaRPr lang="en-US" altLang="en-US"/>
          </a:p>
        </p:txBody>
      </p:sp>
      <p:cxnSp>
        <p:nvCxnSpPr>
          <p:cNvPr id="54288" name="Straight Arrow Connector 20"/>
          <p:cNvCxnSpPr>
            <a:cxnSpLocks noChangeShapeType="1"/>
          </p:cNvCxnSpPr>
          <p:nvPr/>
        </p:nvCxnSpPr>
        <p:spPr bwMode="auto">
          <a:xfrm rot="5400000">
            <a:off x="3143250" y="3286126"/>
            <a:ext cx="714375" cy="0"/>
          </a:xfrm>
          <a:prstGeom prst="straightConnector1">
            <a:avLst/>
          </a:prstGeom>
          <a:noFill/>
          <a:ln w="9525" algn="ctr">
            <a:solidFill>
              <a:schemeClr val="tx1"/>
            </a:solidFill>
            <a:round/>
            <a:headEnd/>
            <a:tailEnd type="arrow" w="med" len="med"/>
          </a:ln>
        </p:spPr>
      </p:cxn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365125"/>
          </a:xfrm>
        </p:spPr>
        <p:txBody>
          <a:bodyPr/>
          <a:lstStyle/>
          <a:p>
            <a:pPr>
              <a:defRPr/>
            </a:pPr>
            <a:endParaRPr lang="en-US" dirty="0"/>
          </a:p>
        </p:txBody>
      </p:sp>
      <p:sp>
        <p:nvSpPr>
          <p:cNvPr id="3" name="Content Placeholder 2"/>
          <p:cNvSpPr>
            <a:spLocks noGrp="1"/>
          </p:cNvSpPr>
          <p:nvPr>
            <p:ph idx="1"/>
          </p:nvPr>
        </p:nvSpPr>
        <p:spPr>
          <a:xfrm>
            <a:off x="457200" y="1143000"/>
            <a:ext cx="8229600" cy="5500688"/>
          </a:xfrm>
        </p:spPr>
        <p:txBody>
          <a:bodyPr/>
          <a:lstStyle/>
          <a:p>
            <a:pPr>
              <a:defRPr/>
            </a:pPr>
            <a:r>
              <a:rPr lang="en-US" sz="2800" dirty="0" smtClean="0"/>
              <a:t>If (B) S1 else S2</a:t>
            </a:r>
            <a:endParaRPr lang="en-US" dirty="0"/>
          </a:p>
        </p:txBody>
      </p:sp>
      <p:sp>
        <p:nvSpPr>
          <p:cNvPr id="55300" name="Rectangle 3"/>
          <p:cNvSpPr>
            <a:spLocks noChangeArrowheads="1"/>
          </p:cNvSpPr>
          <p:nvPr/>
        </p:nvSpPr>
        <p:spPr bwMode="auto">
          <a:xfrm>
            <a:off x="2214563" y="1643063"/>
            <a:ext cx="5643562" cy="3571875"/>
          </a:xfrm>
          <a:prstGeom prst="rect">
            <a:avLst/>
          </a:prstGeom>
          <a:solidFill>
            <a:schemeClr val="accent1"/>
          </a:solidFill>
          <a:ln w="9525" algn="ctr">
            <a:solidFill>
              <a:schemeClr val="tx1"/>
            </a:solidFill>
            <a:round/>
            <a:headEnd/>
            <a:tailEnd/>
          </a:ln>
        </p:spPr>
        <p:txBody>
          <a:bodyPr/>
          <a:lstStyle/>
          <a:p>
            <a:endParaRPr lang="en-US" altLang="en-US"/>
          </a:p>
        </p:txBody>
      </p:sp>
      <p:sp>
        <p:nvSpPr>
          <p:cNvPr id="55301" name="Rectangle 4"/>
          <p:cNvSpPr>
            <a:spLocks noChangeArrowheads="1"/>
          </p:cNvSpPr>
          <p:nvPr/>
        </p:nvSpPr>
        <p:spPr bwMode="auto">
          <a:xfrm>
            <a:off x="2571750" y="2000250"/>
            <a:ext cx="2000250" cy="1000125"/>
          </a:xfrm>
          <a:prstGeom prst="rect">
            <a:avLst/>
          </a:prstGeom>
          <a:solidFill>
            <a:schemeClr val="accent1"/>
          </a:solidFill>
          <a:ln w="9525" algn="ctr">
            <a:solidFill>
              <a:schemeClr val="tx1"/>
            </a:solidFill>
            <a:round/>
            <a:headEnd/>
            <a:tailEnd/>
          </a:ln>
        </p:spPr>
        <p:txBody>
          <a:bodyPr/>
          <a:lstStyle/>
          <a:p>
            <a:r>
              <a:rPr lang="en-US" altLang="en-US"/>
              <a:t>Code to Evaluate B-EXP</a:t>
            </a:r>
          </a:p>
          <a:p>
            <a:r>
              <a:rPr lang="en-US" altLang="en-US"/>
              <a:t>B.Code</a:t>
            </a:r>
          </a:p>
        </p:txBody>
      </p:sp>
      <p:sp>
        <p:nvSpPr>
          <p:cNvPr id="55302" name="Rectangle 5"/>
          <p:cNvSpPr>
            <a:spLocks noChangeArrowheads="1"/>
          </p:cNvSpPr>
          <p:nvPr/>
        </p:nvSpPr>
        <p:spPr bwMode="auto">
          <a:xfrm>
            <a:off x="2571750" y="3643313"/>
            <a:ext cx="2143125" cy="1071562"/>
          </a:xfrm>
          <a:prstGeom prst="rect">
            <a:avLst/>
          </a:prstGeom>
          <a:solidFill>
            <a:schemeClr val="accent1"/>
          </a:solidFill>
          <a:ln w="9525" algn="ctr">
            <a:solidFill>
              <a:schemeClr val="tx1"/>
            </a:solidFill>
            <a:round/>
            <a:headEnd/>
            <a:tailEnd/>
          </a:ln>
        </p:spPr>
        <p:txBody>
          <a:bodyPr/>
          <a:lstStyle/>
          <a:p>
            <a:r>
              <a:rPr lang="en-US" altLang="en-US"/>
              <a:t>Code for S1</a:t>
            </a:r>
          </a:p>
          <a:p>
            <a:r>
              <a:rPr lang="en-US" altLang="en-US"/>
              <a:t>B.True :S1.code and ‘goto’ S.next</a:t>
            </a:r>
          </a:p>
        </p:txBody>
      </p:sp>
      <p:cxnSp>
        <p:nvCxnSpPr>
          <p:cNvPr id="55303" name="Straight Arrow Connector 9"/>
          <p:cNvCxnSpPr>
            <a:cxnSpLocks noChangeShapeType="1"/>
            <a:stCxn id="55301" idx="2"/>
          </p:cNvCxnSpPr>
          <p:nvPr/>
        </p:nvCxnSpPr>
        <p:spPr bwMode="auto">
          <a:xfrm rot="5400000">
            <a:off x="3284538" y="3286125"/>
            <a:ext cx="573088" cy="1587"/>
          </a:xfrm>
          <a:prstGeom prst="straightConnector1">
            <a:avLst/>
          </a:prstGeom>
          <a:noFill/>
          <a:ln w="9525" algn="ctr">
            <a:solidFill>
              <a:schemeClr val="tx1"/>
            </a:solidFill>
            <a:round/>
            <a:headEnd/>
            <a:tailEnd type="arrow" w="med" len="med"/>
          </a:ln>
        </p:spPr>
      </p:cxnSp>
      <p:sp>
        <p:nvSpPr>
          <p:cNvPr id="55304" name="Rectangle 10"/>
          <p:cNvSpPr>
            <a:spLocks noChangeArrowheads="1"/>
          </p:cNvSpPr>
          <p:nvPr/>
        </p:nvSpPr>
        <p:spPr bwMode="auto">
          <a:xfrm>
            <a:off x="3929063" y="3214688"/>
            <a:ext cx="1143000" cy="357187"/>
          </a:xfrm>
          <a:prstGeom prst="rect">
            <a:avLst/>
          </a:prstGeom>
          <a:noFill/>
          <a:ln w="9525" algn="ctr">
            <a:noFill/>
            <a:round/>
            <a:headEnd/>
            <a:tailEnd/>
          </a:ln>
        </p:spPr>
        <p:txBody>
          <a:bodyPr/>
          <a:lstStyle/>
          <a:p>
            <a:r>
              <a:rPr lang="en-US" altLang="en-US"/>
              <a:t>B.TRUE</a:t>
            </a:r>
          </a:p>
        </p:txBody>
      </p:sp>
      <p:cxnSp>
        <p:nvCxnSpPr>
          <p:cNvPr id="55305" name="Straight Arrow Connector 12"/>
          <p:cNvCxnSpPr>
            <a:cxnSpLocks noChangeShapeType="1"/>
            <a:stCxn id="55301" idx="3"/>
            <a:endCxn id="55309" idx="1"/>
          </p:cNvCxnSpPr>
          <p:nvPr/>
        </p:nvCxnSpPr>
        <p:spPr bwMode="auto">
          <a:xfrm flipV="1">
            <a:off x="4572000" y="2463800"/>
            <a:ext cx="1000125" cy="36513"/>
          </a:xfrm>
          <a:prstGeom prst="straightConnector1">
            <a:avLst/>
          </a:prstGeom>
          <a:noFill/>
          <a:ln w="9525" algn="ctr">
            <a:solidFill>
              <a:schemeClr val="tx1"/>
            </a:solidFill>
            <a:round/>
            <a:headEnd/>
            <a:tailEnd type="arrow" w="med" len="med"/>
          </a:ln>
        </p:spPr>
      </p:cxnSp>
      <p:cxnSp>
        <p:nvCxnSpPr>
          <p:cNvPr id="55306" name="Straight Arrow Connector 16"/>
          <p:cNvCxnSpPr>
            <a:cxnSpLocks noChangeShapeType="1"/>
          </p:cNvCxnSpPr>
          <p:nvPr/>
        </p:nvCxnSpPr>
        <p:spPr bwMode="auto">
          <a:xfrm>
            <a:off x="4643438" y="4143375"/>
            <a:ext cx="642937" cy="1588"/>
          </a:xfrm>
          <a:prstGeom prst="straightConnector1">
            <a:avLst/>
          </a:prstGeom>
          <a:noFill/>
          <a:ln w="9525" algn="ctr">
            <a:solidFill>
              <a:schemeClr val="tx1"/>
            </a:solidFill>
            <a:round/>
            <a:headEnd/>
            <a:tailEnd type="arrow" w="med" len="med"/>
          </a:ln>
        </p:spPr>
      </p:cxnSp>
      <p:sp>
        <p:nvSpPr>
          <p:cNvPr id="55307" name="Rectangle 22"/>
          <p:cNvSpPr>
            <a:spLocks noChangeArrowheads="1"/>
          </p:cNvSpPr>
          <p:nvPr/>
        </p:nvSpPr>
        <p:spPr bwMode="auto">
          <a:xfrm>
            <a:off x="4500563" y="2071688"/>
            <a:ext cx="1214437" cy="428625"/>
          </a:xfrm>
          <a:prstGeom prst="rect">
            <a:avLst/>
          </a:prstGeom>
          <a:noFill/>
          <a:ln w="9525" algn="ctr">
            <a:noFill/>
            <a:round/>
            <a:headEnd/>
            <a:tailEnd/>
          </a:ln>
        </p:spPr>
        <p:txBody>
          <a:bodyPr/>
          <a:lstStyle/>
          <a:p>
            <a:r>
              <a:rPr lang="en-US" altLang="en-US"/>
              <a:t>B.FALSE</a:t>
            </a:r>
          </a:p>
        </p:txBody>
      </p:sp>
      <p:sp>
        <p:nvSpPr>
          <p:cNvPr id="55308" name="Rectangle 23"/>
          <p:cNvSpPr>
            <a:spLocks noChangeArrowheads="1"/>
          </p:cNvSpPr>
          <p:nvPr/>
        </p:nvSpPr>
        <p:spPr bwMode="auto">
          <a:xfrm>
            <a:off x="5000625" y="4429125"/>
            <a:ext cx="1500188" cy="500063"/>
          </a:xfrm>
          <a:prstGeom prst="rect">
            <a:avLst/>
          </a:prstGeom>
          <a:noFill/>
          <a:ln w="9525" algn="ctr">
            <a:noFill/>
            <a:round/>
            <a:headEnd/>
            <a:tailEnd/>
          </a:ln>
        </p:spPr>
        <p:txBody>
          <a:bodyPr/>
          <a:lstStyle/>
          <a:p>
            <a:r>
              <a:rPr lang="en-US" altLang="en-US"/>
              <a:t>NEXT of S</a:t>
            </a:r>
          </a:p>
        </p:txBody>
      </p:sp>
      <p:sp>
        <p:nvSpPr>
          <p:cNvPr id="55309" name="Rectangle 17"/>
          <p:cNvSpPr>
            <a:spLocks noChangeArrowheads="1"/>
          </p:cNvSpPr>
          <p:nvPr/>
        </p:nvSpPr>
        <p:spPr bwMode="auto">
          <a:xfrm>
            <a:off x="5572125" y="1928813"/>
            <a:ext cx="2143125" cy="1071562"/>
          </a:xfrm>
          <a:prstGeom prst="rect">
            <a:avLst/>
          </a:prstGeom>
          <a:solidFill>
            <a:schemeClr val="accent1"/>
          </a:solidFill>
          <a:ln w="9525" algn="ctr">
            <a:solidFill>
              <a:schemeClr val="tx1"/>
            </a:solidFill>
            <a:round/>
            <a:headEnd/>
            <a:tailEnd/>
          </a:ln>
        </p:spPr>
        <p:txBody>
          <a:bodyPr/>
          <a:lstStyle/>
          <a:p>
            <a:r>
              <a:rPr lang="en-US" altLang="en-US"/>
              <a:t>Code for S2</a:t>
            </a:r>
          </a:p>
          <a:p>
            <a:r>
              <a:rPr lang="en-US" altLang="en-US"/>
              <a:t>B.False :S2.code</a:t>
            </a:r>
          </a:p>
        </p:txBody>
      </p:sp>
      <p:sp>
        <p:nvSpPr>
          <p:cNvPr id="55310" name="Rectangle 33"/>
          <p:cNvSpPr>
            <a:spLocks noChangeArrowheads="1"/>
          </p:cNvSpPr>
          <p:nvPr/>
        </p:nvSpPr>
        <p:spPr bwMode="auto">
          <a:xfrm>
            <a:off x="6072188" y="3357563"/>
            <a:ext cx="1500187" cy="500062"/>
          </a:xfrm>
          <a:prstGeom prst="rect">
            <a:avLst/>
          </a:prstGeom>
          <a:noFill/>
          <a:ln w="9525" algn="ctr">
            <a:noFill/>
            <a:round/>
            <a:headEnd/>
            <a:tailEnd/>
          </a:ln>
        </p:spPr>
        <p:txBody>
          <a:bodyPr/>
          <a:lstStyle/>
          <a:p>
            <a:r>
              <a:rPr lang="en-US" altLang="en-US"/>
              <a:t>NEXT of S</a:t>
            </a:r>
          </a:p>
        </p:txBody>
      </p:sp>
      <p:cxnSp>
        <p:nvCxnSpPr>
          <p:cNvPr id="55311" name="Straight Arrow Connector 35"/>
          <p:cNvCxnSpPr>
            <a:cxnSpLocks noChangeShapeType="1"/>
            <a:stCxn id="55309" idx="2"/>
          </p:cNvCxnSpPr>
          <p:nvPr/>
        </p:nvCxnSpPr>
        <p:spPr bwMode="auto">
          <a:xfrm rot="5400000">
            <a:off x="6429375" y="3214688"/>
            <a:ext cx="430213" cy="1587"/>
          </a:xfrm>
          <a:prstGeom prst="straightConnector1">
            <a:avLst/>
          </a:prstGeom>
          <a:noFill/>
          <a:ln w="9525" algn="ctr">
            <a:solidFill>
              <a:schemeClr val="tx1"/>
            </a:solidFill>
            <a:round/>
            <a:headEnd/>
            <a:tailEnd type="arrow" w="med" len="med"/>
          </a:ln>
        </p:spPr>
      </p:cxn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4" name="Content Placeholder 3"/>
          <p:cNvSpPr>
            <a:spLocks noGrp="1"/>
          </p:cNvSpPr>
          <p:nvPr>
            <p:ph idx="1"/>
          </p:nvPr>
        </p:nvSpPr>
        <p:spPr>
          <a:xfrm>
            <a:off x="457200" y="1600200"/>
            <a:ext cx="8229600" cy="2114550"/>
          </a:xfrm>
          <a:solidFill>
            <a:schemeClr val="accent1"/>
          </a:solidFill>
          <a:ln cap="flat" algn="ctr">
            <a:solidFill>
              <a:schemeClr val="tx1"/>
            </a:solidFill>
            <a:round/>
            <a:headEnd type="none" w="med" len="med"/>
            <a:tailEnd type="none" w="med" len="med"/>
          </a:ln>
        </p:spPr>
        <p:txBody>
          <a:bodyPr rtlCol="0"/>
          <a:lstStyle/>
          <a:p>
            <a:pPr marL="0" indent="0">
              <a:spcBef>
                <a:spcPct val="0"/>
              </a:spcBef>
              <a:buClrTx/>
              <a:buSzTx/>
              <a:buFontTx/>
              <a:buNone/>
              <a:defRPr/>
            </a:pPr>
            <a:r>
              <a:rPr lang="en-US" sz="1800" dirty="0" err="1" smtClean="0">
                <a:effectLst/>
              </a:rPr>
              <a:t>B.true</a:t>
            </a:r>
            <a:r>
              <a:rPr lang="en-US" sz="1800" dirty="0" smtClean="0">
                <a:effectLst/>
              </a:rPr>
              <a:t>=</a:t>
            </a:r>
            <a:r>
              <a:rPr lang="en-US" sz="1800" dirty="0" err="1" smtClean="0">
                <a:effectLst/>
              </a:rPr>
              <a:t>newlabel</a:t>
            </a:r>
            <a:r>
              <a:rPr lang="en-US" sz="1800" dirty="0" smtClean="0">
                <a:effectLst/>
              </a:rPr>
              <a:t>()</a:t>
            </a:r>
          </a:p>
          <a:p>
            <a:pPr marL="0" indent="0">
              <a:spcBef>
                <a:spcPct val="0"/>
              </a:spcBef>
              <a:buClrTx/>
              <a:buSzTx/>
              <a:buFontTx/>
              <a:buNone/>
              <a:defRPr/>
            </a:pPr>
            <a:r>
              <a:rPr lang="en-US" sz="1800" dirty="0" err="1" smtClean="0">
                <a:effectLst/>
              </a:rPr>
              <a:t>B.False</a:t>
            </a:r>
            <a:r>
              <a:rPr lang="en-US" sz="1800" dirty="0" smtClean="0">
                <a:effectLst/>
              </a:rPr>
              <a:t>=</a:t>
            </a:r>
            <a:r>
              <a:rPr lang="en-US" sz="1800" dirty="0" err="1" smtClean="0">
                <a:effectLst/>
              </a:rPr>
              <a:t>newlabel</a:t>
            </a:r>
            <a:r>
              <a:rPr lang="en-US" sz="1800" dirty="0" smtClean="0">
                <a:effectLst/>
              </a:rPr>
              <a:t>()</a:t>
            </a:r>
          </a:p>
          <a:p>
            <a:pPr marL="0" indent="0">
              <a:spcBef>
                <a:spcPct val="0"/>
              </a:spcBef>
              <a:buClrTx/>
              <a:buSzTx/>
              <a:buFontTx/>
              <a:buNone/>
              <a:defRPr/>
            </a:pPr>
            <a:r>
              <a:rPr lang="en-US" dirty="0" smtClean="0"/>
              <a:t>S2.next=S1.next=</a:t>
            </a:r>
            <a:r>
              <a:rPr lang="en-US" dirty="0" err="1" smtClean="0"/>
              <a:t>S.next</a:t>
            </a:r>
            <a:endParaRPr lang="en-US" dirty="0" smtClean="0"/>
          </a:p>
          <a:p>
            <a:pPr marL="0" indent="0">
              <a:spcBef>
                <a:spcPct val="0"/>
              </a:spcBef>
              <a:buClrTx/>
              <a:buSzTx/>
              <a:buFont typeface="Wingdings" pitchFamily="2" charset="2"/>
              <a:buNone/>
              <a:defRPr/>
            </a:pPr>
            <a:r>
              <a:rPr lang="en-US" sz="1800" dirty="0" err="1" smtClean="0">
                <a:effectLst/>
              </a:rPr>
              <a:t>S.code</a:t>
            </a:r>
            <a:r>
              <a:rPr lang="en-US" sz="1800" dirty="0" smtClean="0">
                <a:effectLst/>
              </a:rPr>
              <a:t>= </a:t>
            </a:r>
            <a:r>
              <a:rPr lang="en-US" sz="1800" dirty="0" err="1" smtClean="0">
                <a:effectLst/>
              </a:rPr>
              <a:t>B.code</a:t>
            </a:r>
            <a:r>
              <a:rPr lang="en-US" sz="1800" dirty="0" smtClean="0">
                <a:effectLst/>
              </a:rPr>
              <a:t> || label(</a:t>
            </a:r>
            <a:r>
              <a:rPr lang="en-US" sz="1800" dirty="0" err="1" smtClean="0">
                <a:effectLst/>
              </a:rPr>
              <a:t>B.true</a:t>
            </a:r>
            <a:r>
              <a:rPr lang="en-US" sz="1800" dirty="0" smtClean="0">
                <a:effectLst/>
              </a:rPr>
              <a:t>) || s1.code || Gen(‘</a:t>
            </a:r>
            <a:r>
              <a:rPr lang="en-US" sz="1800" dirty="0" err="1" smtClean="0">
                <a:effectLst/>
              </a:rPr>
              <a:t>goto</a:t>
            </a:r>
            <a:r>
              <a:rPr lang="en-US" sz="1800" dirty="0" smtClean="0">
                <a:effectLst/>
              </a:rPr>
              <a:t>’ </a:t>
            </a:r>
            <a:r>
              <a:rPr lang="en-US" sz="1800" dirty="0" err="1" smtClean="0">
                <a:effectLst/>
              </a:rPr>
              <a:t>s.next</a:t>
            </a:r>
            <a:r>
              <a:rPr lang="en-US" sz="1800" dirty="0" smtClean="0">
                <a:effectLst/>
              </a:rPr>
              <a:t>) || 	  label(</a:t>
            </a:r>
            <a:r>
              <a:rPr lang="en-US" sz="1800" dirty="0" err="1" smtClean="0">
                <a:effectLst/>
              </a:rPr>
              <a:t>B.False</a:t>
            </a:r>
            <a:r>
              <a:rPr lang="en-US" sz="1800" dirty="0" smtClean="0">
                <a:effectLst/>
              </a:rPr>
              <a:t>) || s2.code </a:t>
            </a:r>
          </a:p>
          <a:p>
            <a:pPr marL="0" indent="0">
              <a:spcBef>
                <a:spcPct val="0"/>
              </a:spcBef>
              <a:buClrTx/>
              <a:buSzTx/>
              <a:buFontTx/>
              <a:buNone/>
              <a:defRPr/>
            </a:pPr>
            <a:endParaRPr lang="en-US" sz="1800" dirty="0" smtClean="0">
              <a:effectLst/>
            </a:endParaRPr>
          </a:p>
          <a:p>
            <a:pPr marL="0" indent="0">
              <a:spcBef>
                <a:spcPct val="0"/>
              </a:spcBef>
              <a:buClrTx/>
              <a:buSzTx/>
              <a:buFontTx/>
              <a:buNone/>
              <a:defRPr/>
            </a:pPr>
            <a:endParaRPr lang="en-US" sz="1800" dirty="0" smtClean="0">
              <a:effectLst/>
            </a:endParaRP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365125"/>
          </a:xfrm>
        </p:spPr>
        <p:txBody>
          <a:bodyPr/>
          <a:lstStyle/>
          <a:p>
            <a:pPr>
              <a:defRPr/>
            </a:pPr>
            <a:endParaRPr lang="en-US" dirty="0"/>
          </a:p>
        </p:txBody>
      </p:sp>
      <p:sp>
        <p:nvSpPr>
          <p:cNvPr id="3" name="Content Placeholder 2"/>
          <p:cNvSpPr>
            <a:spLocks noGrp="1"/>
          </p:cNvSpPr>
          <p:nvPr>
            <p:ph idx="1"/>
          </p:nvPr>
        </p:nvSpPr>
        <p:spPr>
          <a:xfrm>
            <a:off x="457200" y="1143000"/>
            <a:ext cx="8229600" cy="5500688"/>
          </a:xfrm>
        </p:spPr>
        <p:txBody>
          <a:bodyPr/>
          <a:lstStyle/>
          <a:p>
            <a:pPr>
              <a:defRPr/>
            </a:pPr>
            <a:r>
              <a:rPr lang="en-US" dirty="0" smtClean="0"/>
              <a:t>S</a:t>
            </a:r>
            <a:r>
              <a:rPr lang="en-US" dirty="0" smtClean="0">
                <a:latin typeface="Times New Roman"/>
                <a:cs typeface="Times New Roman"/>
              </a:rPr>
              <a:t>→ </a:t>
            </a:r>
            <a:r>
              <a:rPr lang="en-US" dirty="0" smtClean="0"/>
              <a:t>while (b) Do s1</a:t>
            </a:r>
          </a:p>
          <a:p>
            <a:pPr>
              <a:defRPr/>
            </a:pPr>
            <a:endParaRPr lang="en-US" dirty="0"/>
          </a:p>
        </p:txBody>
      </p:sp>
      <p:sp>
        <p:nvSpPr>
          <p:cNvPr id="57348" name="Rectangle 3"/>
          <p:cNvSpPr>
            <a:spLocks noChangeArrowheads="1"/>
          </p:cNvSpPr>
          <p:nvPr/>
        </p:nvSpPr>
        <p:spPr bwMode="auto">
          <a:xfrm>
            <a:off x="2214563" y="1643063"/>
            <a:ext cx="5643562" cy="3571875"/>
          </a:xfrm>
          <a:prstGeom prst="rect">
            <a:avLst/>
          </a:prstGeom>
          <a:solidFill>
            <a:schemeClr val="accent1"/>
          </a:solidFill>
          <a:ln w="9525" algn="ctr">
            <a:solidFill>
              <a:schemeClr val="tx1"/>
            </a:solidFill>
            <a:round/>
            <a:headEnd/>
            <a:tailEnd/>
          </a:ln>
        </p:spPr>
        <p:txBody>
          <a:bodyPr/>
          <a:lstStyle/>
          <a:p>
            <a:endParaRPr lang="en-US" altLang="en-US"/>
          </a:p>
        </p:txBody>
      </p:sp>
      <p:sp>
        <p:nvSpPr>
          <p:cNvPr id="57349" name="Rectangle 4"/>
          <p:cNvSpPr>
            <a:spLocks noChangeArrowheads="1"/>
          </p:cNvSpPr>
          <p:nvPr/>
        </p:nvSpPr>
        <p:spPr bwMode="auto">
          <a:xfrm>
            <a:off x="2571750" y="2000250"/>
            <a:ext cx="2000250" cy="1000125"/>
          </a:xfrm>
          <a:prstGeom prst="rect">
            <a:avLst/>
          </a:prstGeom>
          <a:solidFill>
            <a:schemeClr val="accent1"/>
          </a:solidFill>
          <a:ln w="9525" algn="ctr">
            <a:solidFill>
              <a:schemeClr val="tx1"/>
            </a:solidFill>
            <a:round/>
            <a:headEnd/>
            <a:tailEnd/>
          </a:ln>
        </p:spPr>
        <p:txBody>
          <a:bodyPr/>
          <a:lstStyle/>
          <a:p>
            <a:r>
              <a:rPr lang="en-US" altLang="en-US"/>
              <a:t>Code to Evaluate B-EXP</a:t>
            </a:r>
          </a:p>
          <a:p>
            <a:r>
              <a:rPr lang="en-US" altLang="en-US"/>
              <a:t>B.Code</a:t>
            </a:r>
          </a:p>
        </p:txBody>
      </p:sp>
      <p:sp>
        <p:nvSpPr>
          <p:cNvPr id="57350" name="Rectangle 5"/>
          <p:cNvSpPr>
            <a:spLocks noChangeArrowheads="1"/>
          </p:cNvSpPr>
          <p:nvPr/>
        </p:nvSpPr>
        <p:spPr bwMode="auto">
          <a:xfrm>
            <a:off x="2571750" y="3643313"/>
            <a:ext cx="2143125" cy="1071562"/>
          </a:xfrm>
          <a:prstGeom prst="rect">
            <a:avLst/>
          </a:prstGeom>
          <a:solidFill>
            <a:schemeClr val="accent1"/>
          </a:solidFill>
          <a:ln w="9525" algn="ctr">
            <a:solidFill>
              <a:schemeClr val="tx1"/>
            </a:solidFill>
            <a:round/>
            <a:headEnd/>
            <a:tailEnd/>
          </a:ln>
        </p:spPr>
        <p:txBody>
          <a:bodyPr/>
          <a:lstStyle/>
          <a:p>
            <a:r>
              <a:rPr lang="en-US" altLang="en-US"/>
              <a:t>Code for S1</a:t>
            </a:r>
          </a:p>
          <a:p>
            <a:r>
              <a:rPr lang="en-US" altLang="en-US"/>
              <a:t>B.True :S1.code</a:t>
            </a:r>
          </a:p>
          <a:p>
            <a:r>
              <a:rPr lang="en-US" altLang="en-US"/>
              <a:t>Goto s.begin</a:t>
            </a:r>
          </a:p>
        </p:txBody>
      </p:sp>
      <p:cxnSp>
        <p:nvCxnSpPr>
          <p:cNvPr id="57351" name="Straight Arrow Connector 9"/>
          <p:cNvCxnSpPr>
            <a:cxnSpLocks noChangeShapeType="1"/>
            <a:stCxn id="57349" idx="2"/>
          </p:cNvCxnSpPr>
          <p:nvPr/>
        </p:nvCxnSpPr>
        <p:spPr bwMode="auto">
          <a:xfrm rot="5400000">
            <a:off x="3284538" y="3286125"/>
            <a:ext cx="573088" cy="1587"/>
          </a:xfrm>
          <a:prstGeom prst="straightConnector1">
            <a:avLst/>
          </a:prstGeom>
          <a:noFill/>
          <a:ln w="9525" algn="ctr">
            <a:solidFill>
              <a:schemeClr val="tx1"/>
            </a:solidFill>
            <a:round/>
            <a:headEnd/>
            <a:tailEnd type="arrow" w="med" len="med"/>
          </a:ln>
        </p:spPr>
      </p:cxnSp>
      <p:sp>
        <p:nvSpPr>
          <p:cNvPr id="57352" name="Rectangle 10"/>
          <p:cNvSpPr>
            <a:spLocks noChangeArrowheads="1"/>
          </p:cNvSpPr>
          <p:nvPr/>
        </p:nvSpPr>
        <p:spPr bwMode="auto">
          <a:xfrm>
            <a:off x="3929063" y="3214688"/>
            <a:ext cx="1143000" cy="357187"/>
          </a:xfrm>
          <a:prstGeom prst="rect">
            <a:avLst/>
          </a:prstGeom>
          <a:noFill/>
          <a:ln w="9525" algn="ctr">
            <a:noFill/>
            <a:round/>
            <a:headEnd/>
            <a:tailEnd/>
          </a:ln>
        </p:spPr>
        <p:txBody>
          <a:bodyPr/>
          <a:lstStyle/>
          <a:p>
            <a:r>
              <a:rPr lang="en-US" altLang="en-US"/>
              <a:t>B.TRUE</a:t>
            </a:r>
          </a:p>
        </p:txBody>
      </p:sp>
      <p:cxnSp>
        <p:nvCxnSpPr>
          <p:cNvPr id="57353" name="Straight Arrow Connector 12"/>
          <p:cNvCxnSpPr>
            <a:cxnSpLocks noChangeShapeType="1"/>
            <a:stCxn id="57349" idx="3"/>
            <a:endCxn id="57357" idx="1"/>
          </p:cNvCxnSpPr>
          <p:nvPr/>
        </p:nvCxnSpPr>
        <p:spPr bwMode="auto">
          <a:xfrm flipV="1">
            <a:off x="4572000" y="2463800"/>
            <a:ext cx="1000125" cy="36513"/>
          </a:xfrm>
          <a:prstGeom prst="straightConnector1">
            <a:avLst/>
          </a:prstGeom>
          <a:noFill/>
          <a:ln w="9525" algn="ctr">
            <a:solidFill>
              <a:schemeClr val="tx1"/>
            </a:solidFill>
            <a:round/>
            <a:headEnd/>
            <a:tailEnd type="arrow" w="med" len="med"/>
          </a:ln>
        </p:spPr>
      </p:cxnSp>
      <p:cxnSp>
        <p:nvCxnSpPr>
          <p:cNvPr id="57354" name="Straight Arrow Connector 16"/>
          <p:cNvCxnSpPr>
            <a:cxnSpLocks noChangeShapeType="1"/>
          </p:cNvCxnSpPr>
          <p:nvPr/>
        </p:nvCxnSpPr>
        <p:spPr bwMode="auto">
          <a:xfrm>
            <a:off x="4643438" y="4143375"/>
            <a:ext cx="642937" cy="1588"/>
          </a:xfrm>
          <a:prstGeom prst="straightConnector1">
            <a:avLst/>
          </a:prstGeom>
          <a:noFill/>
          <a:ln w="9525" algn="ctr">
            <a:solidFill>
              <a:schemeClr val="tx1"/>
            </a:solidFill>
            <a:round/>
            <a:headEnd/>
            <a:tailEnd type="arrow" w="med" len="med"/>
          </a:ln>
        </p:spPr>
      </p:cxnSp>
      <p:sp>
        <p:nvSpPr>
          <p:cNvPr id="57355" name="Rectangle 22"/>
          <p:cNvSpPr>
            <a:spLocks noChangeArrowheads="1"/>
          </p:cNvSpPr>
          <p:nvPr/>
        </p:nvSpPr>
        <p:spPr bwMode="auto">
          <a:xfrm>
            <a:off x="4500563" y="2071688"/>
            <a:ext cx="1214437" cy="428625"/>
          </a:xfrm>
          <a:prstGeom prst="rect">
            <a:avLst/>
          </a:prstGeom>
          <a:noFill/>
          <a:ln w="9525" algn="ctr">
            <a:noFill/>
            <a:round/>
            <a:headEnd/>
            <a:tailEnd/>
          </a:ln>
        </p:spPr>
        <p:txBody>
          <a:bodyPr/>
          <a:lstStyle/>
          <a:p>
            <a:r>
              <a:rPr lang="en-US" altLang="en-US"/>
              <a:t>B.FALSE</a:t>
            </a:r>
          </a:p>
        </p:txBody>
      </p:sp>
      <p:sp>
        <p:nvSpPr>
          <p:cNvPr id="57356" name="Rectangle 23"/>
          <p:cNvSpPr>
            <a:spLocks noChangeArrowheads="1"/>
          </p:cNvSpPr>
          <p:nvPr/>
        </p:nvSpPr>
        <p:spPr bwMode="auto">
          <a:xfrm>
            <a:off x="5000625" y="4429125"/>
            <a:ext cx="1500188" cy="500063"/>
          </a:xfrm>
          <a:prstGeom prst="rect">
            <a:avLst/>
          </a:prstGeom>
          <a:noFill/>
          <a:ln w="9525" algn="ctr">
            <a:noFill/>
            <a:round/>
            <a:headEnd/>
            <a:tailEnd/>
          </a:ln>
        </p:spPr>
        <p:txBody>
          <a:bodyPr/>
          <a:lstStyle/>
          <a:p>
            <a:r>
              <a:rPr lang="en-US" altLang="en-US"/>
              <a:t>NEXT of S</a:t>
            </a:r>
          </a:p>
        </p:txBody>
      </p:sp>
      <p:sp>
        <p:nvSpPr>
          <p:cNvPr id="57357" name="Rectangle 17"/>
          <p:cNvSpPr>
            <a:spLocks noChangeArrowheads="1"/>
          </p:cNvSpPr>
          <p:nvPr/>
        </p:nvSpPr>
        <p:spPr bwMode="auto">
          <a:xfrm>
            <a:off x="5572125" y="1928813"/>
            <a:ext cx="2143125" cy="1071562"/>
          </a:xfrm>
          <a:prstGeom prst="rect">
            <a:avLst/>
          </a:prstGeom>
          <a:solidFill>
            <a:schemeClr val="accent1"/>
          </a:solidFill>
          <a:ln w="9525" algn="ctr">
            <a:solidFill>
              <a:schemeClr val="tx1"/>
            </a:solidFill>
            <a:round/>
            <a:headEnd/>
            <a:tailEnd/>
          </a:ln>
        </p:spPr>
        <p:txBody>
          <a:bodyPr/>
          <a:lstStyle/>
          <a:p>
            <a:r>
              <a:rPr lang="en-US" altLang="en-US"/>
              <a:t>Code for S2</a:t>
            </a:r>
          </a:p>
          <a:p>
            <a:r>
              <a:rPr lang="en-US" altLang="en-US"/>
              <a:t>B.False :S2.code</a:t>
            </a:r>
          </a:p>
        </p:txBody>
      </p:sp>
      <p:sp>
        <p:nvSpPr>
          <p:cNvPr id="57358" name="Rectangle 33"/>
          <p:cNvSpPr>
            <a:spLocks noChangeArrowheads="1"/>
          </p:cNvSpPr>
          <p:nvPr/>
        </p:nvSpPr>
        <p:spPr bwMode="auto">
          <a:xfrm>
            <a:off x="6072188" y="3357563"/>
            <a:ext cx="1500187" cy="500062"/>
          </a:xfrm>
          <a:prstGeom prst="rect">
            <a:avLst/>
          </a:prstGeom>
          <a:noFill/>
          <a:ln w="9525" algn="ctr">
            <a:noFill/>
            <a:round/>
            <a:headEnd/>
            <a:tailEnd/>
          </a:ln>
        </p:spPr>
        <p:txBody>
          <a:bodyPr/>
          <a:lstStyle/>
          <a:p>
            <a:r>
              <a:rPr lang="en-US" altLang="en-US"/>
              <a:t>NEXT of S</a:t>
            </a:r>
          </a:p>
        </p:txBody>
      </p:sp>
      <p:cxnSp>
        <p:nvCxnSpPr>
          <p:cNvPr id="57359" name="Straight Arrow Connector 35"/>
          <p:cNvCxnSpPr>
            <a:cxnSpLocks noChangeShapeType="1"/>
            <a:stCxn id="57357" idx="2"/>
          </p:cNvCxnSpPr>
          <p:nvPr/>
        </p:nvCxnSpPr>
        <p:spPr bwMode="auto">
          <a:xfrm rot="5400000">
            <a:off x="6429375" y="3214688"/>
            <a:ext cx="430213" cy="1587"/>
          </a:xfrm>
          <a:prstGeom prst="straightConnector1">
            <a:avLst/>
          </a:prstGeom>
          <a:noFill/>
          <a:ln w="9525" algn="ctr">
            <a:solidFill>
              <a:schemeClr val="tx1"/>
            </a:solidFill>
            <a:round/>
            <a:headEnd/>
            <a:tailEnd type="arrow" w="med" len="med"/>
          </a:ln>
        </p:spPr>
      </p:cxn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buFont typeface="Wingdings" pitchFamily="2" charset="2"/>
              <a:buNone/>
              <a:defRPr/>
            </a:pPr>
            <a:r>
              <a:rPr lang="en-US" dirty="0" smtClean="0"/>
              <a:t>S-&gt;If (b) s1</a:t>
            </a:r>
          </a:p>
          <a:p>
            <a:pPr>
              <a:buFont typeface="Wingdings" pitchFamily="2" charset="2"/>
              <a:buNone/>
              <a:defRPr/>
            </a:pPr>
            <a:endParaRPr lang="en-US" dirty="0" smtClean="0"/>
          </a:p>
          <a:p>
            <a:pPr>
              <a:buFont typeface="Wingdings" pitchFamily="2" charset="2"/>
              <a:buNone/>
              <a:defRPr/>
            </a:pPr>
            <a:endParaRPr lang="en-US" dirty="0"/>
          </a:p>
        </p:txBody>
      </p:sp>
      <p:graphicFrame>
        <p:nvGraphicFramePr>
          <p:cNvPr id="4" name="Table 3"/>
          <p:cNvGraphicFramePr>
            <a:graphicFrameLocks noGrp="1"/>
          </p:cNvGraphicFramePr>
          <p:nvPr/>
        </p:nvGraphicFramePr>
        <p:xfrm>
          <a:off x="1857375" y="3444875"/>
          <a:ext cx="3214688" cy="1096963"/>
        </p:xfrm>
        <a:graphic>
          <a:graphicData uri="http://schemas.openxmlformats.org/drawingml/2006/table">
            <a:tbl>
              <a:tblPr firstRow="1" bandRow="1">
                <a:tableStyleId>{5C22544A-7EE6-4342-B048-85BDC9FD1C3A}</a:tableStyleId>
              </a:tblPr>
              <a:tblGrid>
                <a:gridCol w="3214688">
                  <a:extLst>
                    <a:ext uri="{9D8B030D-6E8A-4147-A177-3AD203B41FA5}">
                      <a16:colId xmlns:a16="http://schemas.microsoft.com/office/drawing/2014/main" xmlns="" val="20000"/>
                    </a:ext>
                  </a:extLst>
                </a:gridCol>
              </a:tblGrid>
              <a:tr h="365654">
                <a:tc>
                  <a:txBody>
                    <a:bodyPr/>
                    <a:lstStyle/>
                    <a:p>
                      <a:r>
                        <a:rPr lang="en-US" sz="1800" dirty="0" smtClean="0"/>
                        <a:t>              </a:t>
                      </a:r>
                      <a:r>
                        <a:rPr lang="en-US" sz="1800" dirty="0" err="1" smtClean="0"/>
                        <a:t>b.code</a:t>
                      </a:r>
                      <a:endParaRPr lang="en-US" sz="1800" dirty="0"/>
                    </a:p>
                  </a:txBody>
                  <a:tcPr marL="91439" marR="91439" marT="45697" marB="45697"/>
                </a:tc>
                <a:extLst>
                  <a:ext uri="{0D108BD9-81ED-4DB2-BD59-A6C34878D82A}">
                    <a16:rowId xmlns:a16="http://schemas.microsoft.com/office/drawing/2014/main" xmlns="" val="10000"/>
                  </a:ext>
                </a:extLst>
              </a:tr>
              <a:tr h="365654">
                <a:tc>
                  <a:txBody>
                    <a:bodyPr/>
                    <a:lstStyle/>
                    <a:p>
                      <a:r>
                        <a:rPr lang="en-US" sz="1800" dirty="0" smtClean="0"/>
                        <a:t> </a:t>
                      </a:r>
                      <a:r>
                        <a:rPr lang="en-US" sz="1800" dirty="0" err="1" smtClean="0"/>
                        <a:t>b.true</a:t>
                      </a:r>
                      <a:r>
                        <a:rPr lang="en-US" sz="1800" dirty="0" smtClean="0"/>
                        <a:t>:   s1.code</a:t>
                      </a:r>
                      <a:endParaRPr lang="en-US" sz="1800" dirty="0"/>
                    </a:p>
                  </a:txBody>
                  <a:tcPr marL="91439" marR="91439" marT="45697" marB="45697"/>
                </a:tc>
                <a:extLst>
                  <a:ext uri="{0D108BD9-81ED-4DB2-BD59-A6C34878D82A}">
                    <a16:rowId xmlns:a16="http://schemas.microsoft.com/office/drawing/2014/main" xmlns="" val="10001"/>
                  </a:ext>
                </a:extLst>
              </a:tr>
              <a:tr h="365654">
                <a:tc>
                  <a:txBody>
                    <a:bodyPr/>
                    <a:lstStyle/>
                    <a:p>
                      <a:r>
                        <a:rPr lang="en-US" sz="1800" dirty="0" smtClean="0"/>
                        <a:t> </a:t>
                      </a:r>
                      <a:r>
                        <a:rPr lang="en-US" sz="1800" dirty="0" err="1" smtClean="0"/>
                        <a:t>s.next</a:t>
                      </a:r>
                      <a:r>
                        <a:rPr lang="en-US" sz="1800" dirty="0" smtClean="0"/>
                        <a:t>:        ……</a:t>
                      </a:r>
                      <a:endParaRPr lang="en-US" sz="1800" dirty="0"/>
                    </a:p>
                  </a:txBody>
                  <a:tcPr marL="91439" marR="91439" marT="45697" marB="45697"/>
                </a:tc>
                <a:extLst>
                  <a:ext uri="{0D108BD9-81ED-4DB2-BD59-A6C34878D82A}">
                    <a16:rowId xmlns:a16="http://schemas.microsoft.com/office/drawing/2014/main" xmlns="" val="10002"/>
                  </a:ext>
                </a:extLst>
              </a:tr>
            </a:tbl>
          </a:graphicData>
        </a:graphic>
      </p:graphicFrame>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6" name="Content Placeholder 5"/>
          <p:cNvSpPr>
            <a:spLocks noGrp="1"/>
          </p:cNvSpPr>
          <p:nvPr>
            <p:ph idx="1"/>
          </p:nvPr>
        </p:nvSpPr>
        <p:spPr/>
        <p:txBody>
          <a:bodyPr/>
          <a:lstStyle/>
          <a:p>
            <a:pPr>
              <a:buFont typeface="Wingdings" pitchFamily="2" charset="2"/>
              <a:buNone/>
              <a:defRPr/>
            </a:pPr>
            <a:r>
              <a:rPr lang="en-US" dirty="0" smtClean="0"/>
              <a:t>If (b) then s1 else s2</a:t>
            </a:r>
          </a:p>
          <a:p>
            <a:pPr>
              <a:buFont typeface="Wingdings" pitchFamily="2" charset="2"/>
              <a:buNone/>
              <a:defRPr/>
            </a:pPr>
            <a:endParaRPr lang="en-US" dirty="0" smtClean="0"/>
          </a:p>
          <a:p>
            <a:pPr>
              <a:buFont typeface="Wingdings" pitchFamily="2" charset="2"/>
              <a:buNone/>
              <a:defRPr/>
            </a:pPr>
            <a:endParaRPr lang="en-US" dirty="0"/>
          </a:p>
        </p:txBody>
      </p:sp>
      <p:graphicFrame>
        <p:nvGraphicFramePr>
          <p:cNvPr id="7" name="Table 6"/>
          <p:cNvGraphicFramePr>
            <a:graphicFrameLocks noGrp="1"/>
          </p:cNvGraphicFramePr>
          <p:nvPr/>
        </p:nvGraphicFramePr>
        <p:xfrm>
          <a:off x="2643188" y="3714750"/>
          <a:ext cx="3357562" cy="1900238"/>
        </p:xfrm>
        <a:graphic>
          <a:graphicData uri="http://schemas.openxmlformats.org/drawingml/2006/table">
            <a:tbl>
              <a:tblPr firstRow="1" bandRow="1">
                <a:tableStyleId>{5C22544A-7EE6-4342-B048-85BDC9FD1C3A}</a:tableStyleId>
              </a:tblPr>
              <a:tblGrid>
                <a:gridCol w="3357562">
                  <a:extLst>
                    <a:ext uri="{9D8B030D-6E8A-4147-A177-3AD203B41FA5}">
                      <a16:colId xmlns:a16="http://schemas.microsoft.com/office/drawing/2014/main" xmlns="" val="20000"/>
                    </a:ext>
                  </a:extLst>
                </a:gridCol>
              </a:tblGrid>
              <a:tr h="380048">
                <a:tc>
                  <a:txBody>
                    <a:bodyPr/>
                    <a:lstStyle/>
                    <a:p>
                      <a:r>
                        <a:rPr lang="en-US" sz="1800" dirty="0" smtClean="0"/>
                        <a:t>                    </a:t>
                      </a:r>
                      <a:r>
                        <a:rPr lang="en-US" sz="1800" dirty="0" err="1" smtClean="0"/>
                        <a:t>b.code</a:t>
                      </a:r>
                      <a:r>
                        <a:rPr lang="en-US" sz="1800" dirty="0" smtClean="0"/>
                        <a:t>  </a:t>
                      </a:r>
                      <a:endParaRPr lang="en-US" sz="1800" dirty="0"/>
                    </a:p>
                  </a:txBody>
                  <a:tcPr marL="91439" marR="91439"/>
                </a:tc>
                <a:extLst>
                  <a:ext uri="{0D108BD9-81ED-4DB2-BD59-A6C34878D82A}">
                    <a16:rowId xmlns:a16="http://schemas.microsoft.com/office/drawing/2014/main" xmlns="" val="10000"/>
                  </a:ext>
                </a:extLst>
              </a:tr>
              <a:tr h="380048">
                <a:tc>
                  <a:txBody>
                    <a:bodyPr/>
                    <a:lstStyle/>
                    <a:p>
                      <a:r>
                        <a:rPr lang="en-US" sz="1800" dirty="0" smtClean="0"/>
                        <a:t>  </a:t>
                      </a:r>
                      <a:r>
                        <a:rPr lang="en-US" sz="1800" dirty="0" err="1" smtClean="0"/>
                        <a:t>b.true</a:t>
                      </a:r>
                      <a:r>
                        <a:rPr lang="en-US" sz="1800" dirty="0" smtClean="0"/>
                        <a:t>:       s1.code</a:t>
                      </a:r>
                      <a:endParaRPr lang="en-US" sz="1800" dirty="0"/>
                    </a:p>
                  </a:txBody>
                  <a:tcPr marL="91439" marR="91439"/>
                </a:tc>
                <a:extLst>
                  <a:ext uri="{0D108BD9-81ED-4DB2-BD59-A6C34878D82A}">
                    <a16:rowId xmlns:a16="http://schemas.microsoft.com/office/drawing/2014/main" xmlns="" val="10001"/>
                  </a:ext>
                </a:extLst>
              </a:tr>
              <a:tr h="380048">
                <a:tc>
                  <a:txBody>
                    <a:bodyPr/>
                    <a:lstStyle/>
                    <a:p>
                      <a:r>
                        <a:rPr lang="en-US" sz="1800" dirty="0" smtClean="0"/>
                        <a:t>                   </a:t>
                      </a:r>
                      <a:r>
                        <a:rPr lang="en-US" sz="1800" dirty="0" err="1" smtClean="0"/>
                        <a:t>goto</a:t>
                      </a:r>
                      <a:r>
                        <a:rPr lang="en-US" sz="1800" dirty="0" smtClean="0"/>
                        <a:t> </a:t>
                      </a:r>
                      <a:r>
                        <a:rPr lang="en-US" sz="1800" dirty="0" err="1" smtClean="0"/>
                        <a:t>s.next</a:t>
                      </a:r>
                      <a:endParaRPr lang="en-US" sz="1800" dirty="0"/>
                    </a:p>
                  </a:txBody>
                  <a:tcPr marL="91439" marR="91439"/>
                </a:tc>
                <a:extLst>
                  <a:ext uri="{0D108BD9-81ED-4DB2-BD59-A6C34878D82A}">
                    <a16:rowId xmlns:a16="http://schemas.microsoft.com/office/drawing/2014/main" xmlns="" val="10002"/>
                  </a:ext>
                </a:extLst>
              </a:tr>
              <a:tr h="380048">
                <a:tc>
                  <a:txBody>
                    <a:bodyPr/>
                    <a:lstStyle/>
                    <a:p>
                      <a:r>
                        <a:rPr lang="en-US" sz="1800" dirty="0" smtClean="0"/>
                        <a:t>  </a:t>
                      </a:r>
                      <a:r>
                        <a:rPr lang="en-US" sz="1800" dirty="0" err="1" smtClean="0"/>
                        <a:t>b.false</a:t>
                      </a:r>
                      <a:r>
                        <a:rPr lang="en-US" sz="1800" dirty="0" smtClean="0"/>
                        <a:t>:      s2.code</a:t>
                      </a:r>
                      <a:endParaRPr lang="en-US" sz="1800" dirty="0"/>
                    </a:p>
                  </a:txBody>
                  <a:tcPr marL="91439" marR="91439"/>
                </a:tc>
                <a:extLst>
                  <a:ext uri="{0D108BD9-81ED-4DB2-BD59-A6C34878D82A}">
                    <a16:rowId xmlns:a16="http://schemas.microsoft.com/office/drawing/2014/main" xmlns="" val="10003"/>
                  </a:ext>
                </a:extLst>
              </a:tr>
              <a:tr h="380048">
                <a:tc>
                  <a:txBody>
                    <a:bodyPr/>
                    <a:lstStyle/>
                    <a:p>
                      <a:r>
                        <a:rPr lang="en-US" sz="1800" dirty="0" smtClean="0"/>
                        <a:t>   </a:t>
                      </a:r>
                      <a:r>
                        <a:rPr lang="en-US" sz="1800" dirty="0" err="1" smtClean="0"/>
                        <a:t>s.next</a:t>
                      </a:r>
                      <a:r>
                        <a:rPr lang="en-US" sz="1800" dirty="0" smtClean="0"/>
                        <a:t>:          ……</a:t>
                      </a:r>
                      <a:endParaRPr lang="en-US" sz="1800" dirty="0"/>
                    </a:p>
                  </a:txBody>
                  <a:tcPr marL="91439" marR="91439"/>
                </a:tc>
                <a:extLst>
                  <a:ext uri="{0D108BD9-81ED-4DB2-BD59-A6C34878D82A}">
                    <a16:rowId xmlns:a16="http://schemas.microsoft.com/office/drawing/2014/main" xmlns="" val="10004"/>
                  </a:ext>
                </a:extLst>
              </a:tr>
            </a:tbl>
          </a:graphicData>
        </a:graphic>
      </p:graphicFrame>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r>
              <a:rPr lang="en-US" dirty="0" smtClean="0"/>
              <a:t>S-&gt; while (b) Do s1</a:t>
            </a:r>
          </a:p>
          <a:p>
            <a:pPr>
              <a:defRPr/>
            </a:pPr>
            <a:endParaRPr lang="en-US" dirty="0" smtClean="0"/>
          </a:p>
          <a:p>
            <a:pPr>
              <a:defRPr/>
            </a:pPr>
            <a:endParaRPr lang="en-US" dirty="0" smtClean="0"/>
          </a:p>
          <a:p>
            <a:pPr>
              <a:defRPr/>
            </a:pPr>
            <a:endParaRPr lang="en-US" dirty="0" smtClean="0"/>
          </a:p>
          <a:p>
            <a:pPr>
              <a:buFont typeface="Wingdings" pitchFamily="2" charset="2"/>
              <a:buNone/>
              <a:defRPr/>
            </a:pPr>
            <a:endParaRPr lang="en-US" dirty="0"/>
          </a:p>
        </p:txBody>
      </p:sp>
      <p:graphicFrame>
        <p:nvGraphicFramePr>
          <p:cNvPr id="5" name="Table 4"/>
          <p:cNvGraphicFramePr>
            <a:graphicFrameLocks noGrp="1"/>
          </p:cNvGraphicFramePr>
          <p:nvPr/>
        </p:nvGraphicFramePr>
        <p:xfrm>
          <a:off x="2571750" y="3214688"/>
          <a:ext cx="3500438" cy="1463675"/>
        </p:xfrm>
        <a:graphic>
          <a:graphicData uri="http://schemas.openxmlformats.org/drawingml/2006/table">
            <a:tbl>
              <a:tblPr firstRow="1" bandRow="1">
                <a:tableStyleId>{5C22544A-7EE6-4342-B048-85BDC9FD1C3A}</a:tableStyleId>
              </a:tblPr>
              <a:tblGrid>
                <a:gridCol w="3500438">
                  <a:extLst>
                    <a:ext uri="{9D8B030D-6E8A-4147-A177-3AD203B41FA5}">
                      <a16:colId xmlns:a16="http://schemas.microsoft.com/office/drawing/2014/main" xmlns="" val="20000"/>
                    </a:ext>
                  </a:extLst>
                </a:gridCol>
              </a:tblGrid>
              <a:tr h="365919">
                <a:tc>
                  <a:txBody>
                    <a:bodyPr/>
                    <a:lstStyle/>
                    <a:p>
                      <a:r>
                        <a:rPr lang="en-US" sz="1800" dirty="0" smtClean="0"/>
                        <a:t> </a:t>
                      </a:r>
                      <a:r>
                        <a:rPr lang="en-US" sz="1800" dirty="0" err="1" smtClean="0"/>
                        <a:t>s.begin</a:t>
                      </a:r>
                      <a:r>
                        <a:rPr lang="en-US" sz="1800" dirty="0" smtClean="0"/>
                        <a:t> :       </a:t>
                      </a:r>
                      <a:r>
                        <a:rPr lang="en-US" sz="1800" dirty="0" err="1" smtClean="0"/>
                        <a:t>b.code</a:t>
                      </a:r>
                      <a:endParaRPr lang="en-US" sz="1800" dirty="0"/>
                    </a:p>
                  </a:txBody>
                  <a:tcPr marL="91439" marR="91439" marT="45740" marB="45740"/>
                </a:tc>
                <a:extLst>
                  <a:ext uri="{0D108BD9-81ED-4DB2-BD59-A6C34878D82A}">
                    <a16:rowId xmlns:a16="http://schemas.microsoft.com/office/drawing/2014/main" xmlns="" val="10000"/>
                  </a:ext>
                </a:extLst>
              </a:tr>
              <a:tr h="365919">
                <a:tc>
                  <a:txBody>
                    <a:bodyPr/>
                    <a:lstStyle/>
                    <a:p>
                      <a:r>
                        <a:rPr lang="en-US" sz="1800" dirty="0" smtClean="0"/>
                        <a:t>   </a:t>
                      </a:r>
                      <a:r>
                        <a:rPr lang="en-US" sz="1800" dirty="0" err="1" smtClean="0"/>
                        <a:t>b.true</a:t>
                      </a:r>
                      <a:r>
                        <a:rPr lang="en-US" sz="1800" dirty="0" smtClean="0"/>
                        <a:t> :        s1.code</a:t>
                      </a:r>
                      <a:endParaRPr lang="en-US" sz="1800" dirty="0"/>
                    </a:p>
                  </a:txBody>
                  <a:tcPr marL="91439" marR="91439" marT="45740" marB="45740"/>
                </a:tc>
                <a:extLst>
                  <a:ext uri="{0D108BD9-81ED-4DB2-BD59-A6C34878D82A}">
                    <a16:rowId xmlns:a16="http://schemas.microsoft.com/office/drawing/2014/main" xmlns="" val="10001"/>
                  </a:ext>
                </a:extLst>
              </a:tr>
              <a:tr h="365919">
                <a:tc>
                  <a:txBody>
                    <a:bodyPr/>
                    <a:lstStyle/>
                    <a:p>
                      <a:r>
                        <a:rPr lang="en-US" sz="1800" dirty="0" smtClean="0"/>
                        <a:t>                     </a:t>
                      </a:r>
                      <a:r>
                        <a:rPr lang="en-US" sz="1800" dirty="0" err="1" smtClean="0"/>
                        <a:t>goto</a:t>
                      </a:r>
                      <a:r>
                        <a:rPr lang="en-US" sz="1800" dirty="0" smtClean="0"/>
                        <a:t> </a:t>
                      </a:r>
                      <a:r>
                        <a:rPr lang="en-US" sz="1800" dirty="0" err="1" smtClean="0"/>
                        <a:t>s.begin</a:t>
                      </a:r>
                      <a:endParaRPr lang="en-US" sz="1800" dirty="0"/>
                    </a:p>
                  </a:txBody>
                  <a:tcPr marL="91439" marR="91439" marT="45740" marB="45740"/>
                </a:tc>
                <a:extLst>
                  <a:ext uri="{0D108BD9-81ED-4DB2-BD59-A6C34878D82A}">
                    <a16:rowId xmlns:a16="http://schemas.microsoft.com/office/drawing/2014/main" xmlns="" val="10002"/>
                  </a:ext>
                </a:extLst>
              </a:tr>
              <a:tr h="365919">
                <a:tc>
                  <a:txBody>
                    <a:bodyPr/>
                    <a:lstStyle/>
                    <a:p>
                      <a:r>
                        <a:rPr lang="en-US" sz="1800" dirty="0" smtClean="0"/>
                        <a:t>   </a:t>
                      </a:r>
                      <a:r>
                        <a:rPr lang="en-US" sz="1800" dirty="0" err="1" smtClean="0"/>
                        <a:t>b.false</a:t>
                      </a:r>
                      <a:r>
                        <a:rPr lang="en-US" sz="1800" dirty="0" smtClean="0"/>
                        <a:t>:        ………..</a:t>
                      </a:r>
                      <a:endParaRPr lang="en-US" sz="1800" dirty="0"/>
                    </a:p>
                  </a:txBody>
                  <a:tcPr marL="91439" marR="91439" marT="45740" marB="45740"/>
                </a:tc>
                <a:extLst>
                  <a:ext uri="{0D108BD9-81ED-4DB2-BD59-A6C34878D82A}">
                    <a16:rowId xmlns:a16="http://schemas.microsoft.com/office/drawing/2014/main" xmlns="" val="10003"/>
                  </a:ext>
                </a:extLst>
              </a:tr>
            </a:tbl>
          </a:graphicData>
        </a:graphic>
      </p:graphicFrame>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buFont typeface="Wingdings" pitchFamily="2" charset="2"/>
              <a:buNone/>
              <a:defRPr/>
            </a:pPr>
            <a:r>
              <a:rPr lang="en-US" sz="2000" dirty="0" smtClean="0"/>
              <a:t>The semantic rule for translating if control statement must first contain sequence of TAC’s of Boolean expression(</a:t>
            </a:r>
            <a:r>
              <a:rPr lang="en-US" sz="2000" dirty="0" err="1" smtClean="0"/>
              <a:t>b.code</a:t>
            </a:r>
            <a:r>
              <a:rPr lang="en-US" sz="2000" dirty="0" smtClean="0"/>
              <a:t>) followed by sequence TAC’s of statement S1 with label </a:t>
            </a:r>
            <a:r>
              <a:rPr lang="en-US" sz="2000" dirty="0" err="1" smtClean="0"/>
              <a:t>b.true</a:t>
            </a:r>
            <a:r>
              <a:rPr lang="en-US" sz="2000" dirty="0" smtClean="0"/>
              <a:t> for the first statement</a:t>
            </a:r>
          </a:p>
          <a:p>
            <a:pPr>
              <a:buFont typeface="Wingdings" pitchFamily="2" charset="2"/>
              <a:buNone/>
              <a:defRPr/>
            </a:pPr>
            <a:endParaRPr lang="en-US" sz="2000" dirty="0" smtClean="0"/>
          </a:p>
          <a:p>
            <a:pPr>
              <a:buFont typeface="Wingdings" pitchFamily="2" charset="2"/>
              <a:buNone/>
              <a:defRPr/>
            </a:pPr>
            <a:r>
              <a:rPr lang="en-US" sz="2000" dirty="0" smtClean="0"/>
              <a:t>       </a:t>
            </a:r>
            <a:r>
              <a:rPr lang="en-US" sz="2000" dirty="0" err="1" smtClean="0"/>
              <a:t>b.true</a:t>
            </a:r>
            <a:r>
              <a:rPr lang="en-US" sz="2000" dirty="0" smtClean="0"/>
              <a:t> = </a:t>
            </a:r>
            <a:r>
              <a:rPr lang="en-US" sz="2000" dirty="0" err="1" smtClean="0"/>
              <a:t>newlabel</a:t>
            </a:r>
            <a:endParaRPr lang="en-US" sz="2000" dirty="0" smtClean="0"/>
          </a:p>
          <a:p>
            <a:pPr>
              <a:buFont typeface="Wingdings" pitchFamily="2" charset="2"/>
              <a:buNone/>
              <a:defRPr/>
            </a:pPr>
            <a:r>
              <a:rPr lang="en-US" sz="2000" dirty="0" smtClean="0"/>
              <a:t>       </a:t>
            </a:r>
            <a:r>
              <a:rPr lang="en-US" sz="2000" dirty="0" err="1" smtClean="0"/>
              <a:t>b.false</a:t>
            </a:r>
            <a:r>
              <a:rPr lang="en-US" sz="2000" dirty="0" smtClean="0"/>
              <a:t> = s1.next = </a:t>
            </a:r>
            <a:r>
              <a:rPr lang="en-US" sz="2000" dirty="0" err="1" smtClean="0"/>
              <a:t>s.next</a:t>
            </a:r>
            <a:endParaRPr lang="en-US" sz="2000" dirty="0" smtClean="0"/>
          </a:p>
          <a:p>
            <a:pPr>
              <a:buFont typeface="Wingdings" pitchFamily="2" charset="2"/>
              <a:buNone/>
              <a:defRPr/>
            </a:pPr>
            <a:r>
              <a:rPr lang="en-US" sz="2000" dirty="0" smtClean="0"/>
              <a:t>      </a:t>
            </a:r>
          </a:p>
          <a:p>
            <a:pPr>
              <a:buFont typeface="Wingdings" pitchFamily="2" charset="2"/>
              <a:buNone/>
              <a:defRPr/>
            </a:pPr>
            <a:r>
              <a:rPr lang="en-US" sz="2000" dirty="0" err="1" smtClean="0"/>
              <a:t>i.e</a:t>
            </a:r>
            <a:r>
              <a:rPr lang="en-US" sz="2000" dirty="0" smtClean="0"/>
              <a:t>  </a:t>
            </a:r>
            <a:r>
              <a:rPr lang="en-US" sz="2000" dirty="0" err="1" smtClean="0"/>
              <a:t>s.code</a:t>
            </a:r>
            <a:r>
              <a:rPr lang="en-US" sz="2000" dirty="0" smtClean="0"/>
              <a:t> = </a:t>
            </a:r>
            <a:r>
              <a:rPr lang="en-US" sz="2000" dirty="0" err="1" smtClean="0"/>
              <a:t>b.code</a:t>
            </a:r>
            <a:r>
              <a:rPr lang="en-US" sz="2000" dirty="0" smtClean="0"/>
              <a:t> || label </a:t>
            </a:r>
            <a:r>
              <a:rPr lang="en-US" sz="2000" dirty="0" err="1" smtClean="0"/>
              <a:t>b.true</a:t>
            </a:r>
            <a:r>
              <a:rPr lang="en-US" sz="2000" dirty="0" smtClean="0"/>
              <a:t> || s1.code</a:t>
            </a:r>
            <a:endParaRPr lang="en-US" sz="2000" dirty="0"/>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58" name="Rectangle 34"/>
          <p:cNvSpPr>
            <a:spLocks noGrp="1" noChangeArrowheads="1"/>
          </p:cNvSpPr>
          <p:nvPr>
            <p:ph type="title"/>
          </p:nvPr>
        </p:nvSpPr>
        <p:spPr/>
        <p:txBody>
          <a:bodyPr/>
          <a:lstStyle/>
          <a:p>
            <a:pPr eaLnBrk="1" hangingPunct="1">
              <a:defRPr/>
            </a:pPr>
            <a:r>
              <a:rPr lang="en-US" sz="4000" smtClean="0"/>
              <a:t>Sdd for some control statements</a:t>
            </a:r>
          </a:p>
        </p:txBody>
      </p:sp>
      <p:graphicFrame>
        <p:nvGraphicFramePr>
          <p:cNvPr id="180273" name="Group 49"/>
          <p:cNvGraphicFramePr>
            <a:graphicFrameLocks noGrp="1"/>
          </p:cNvGraphicFramePr>
          <p:nvPr>
            <p:ph idx="1"/>
          </p:nvPr>
        </p:nvGraphicFramePr>
        <p:xfrm>
          <a:off x="457200" y="1341438"/>
          <a:ext cx="8229600" cy="3959225"/>
        </p:xfrm>
        <a:graphic>
          <a:graphicData uri="http://schemas.openxmlformats.org/drawingml/2006/table">
            <a:tbl>
              <a:tblPr/>
              <a:tblGrid>
                <a:gridCol w="2386013">
                  <a:extLst>
                    <a:ext uri="{9D8B030D-6E8A-4147-A177-3AD203B41FA5}">
                      <a16:colId xmlns:a16="http://schemas.microsoft.com/office/drawing/2014/main" xmlns="" val="20000"/>
                    </a:ext>
                  </a:extLst>
                </a:gridCol>
                <a:gridCol w="5843587">
                  <a:extLst>
                    <a:ext uri="{9D8B030D-6E8A-4147-A177-3AD203B41FA5}">
                      <a16:colId xmlns:a16="http://schemas.microsoft.com/office/drawing/2014/main" xmlns="" val="20001"/>
                    </a:ext>
                  </a:extLst>
                </a:gridCol>
              </a:tblGrid>
              <a:tr h="836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Semantic rules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57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S-&gt;if(b) s1</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b.true</a:t>
                      </a:r>
                      <a:r>
                        <a:rPr kumimoji="0" lang="en-US" sz="1600" b="0" i="0" u="none" strike="noStrike" cap="none" normalizeH="0" baseline="0" dirty="0" smtClean="0">
                          <a:ln>
                            <a:noFill/>
                          </a:ln>
                          <a:solidFill>
                            <a:schemeClr val="tx1"/>
                          </a:solidFill>
                          <a:effectLst/>
                          <a:latin typeface="Verdana" pitchFamily="34" charset="0"/>
                        </a:rPr>
                        <a:t>= </a:t>
                      </a:r>
                      <a:r>
                        <a:rPr kumimoji="0" lang="en-US" sz="1600" b="0" i="0" u="none" strike="noStrike" cap="none" normalizeH="0" baseline="0" dirty="0" err="1" smtClean="0">
                          <a:ln>
                            <a:noFill/>
                          </a:ln>
                          <a:solidFill>
                            <a:schemeClr val="tx1"/>
                          </a:solidFill>
                          <a:effectLst/>
                          <a:latin typeface="Verdana" pitchFamily="34" charset="0"/>
                        </a:rPr>
                        <a:t>newlabel</a:t>
                      </a:r>
                      <a:r>
                        <a:rPr kumimoji="0" lang="en-US" sz="1600" b="0" i="0" u="none" strike="noStrike" cap="none" normalizeH="0" baseline="0" dirty="0" smtClean="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b.false</a:t>
                      </a:r>
                      <a:r>
                        <a:rPr kumimoji="0" lang="en-US" sz="1600" b="0" i="0" u="none" strike="noStrike" cap="none" normalizeH="0" baseline="0" dirty="0" smtClean="0">
                          <a:ln>
                            <a:noFill/>
                          </a:ln>
                          <a:solidFill>
                            <a:schemeClr val="tx1"/>
                          </a:solidFill>
                          <a:effectLst/>
                          <a:latin typeface="Verdana" pitchFamily="34" charset="0"/>
                        </a:rPr>
                        <a:t>=s1.next=</a:t>
                      </a:r>
                      <a:r>
                        <a:rPr kumimoji="0" lang="en-US" sz="1600" b="0" i="0" u="none" strike="noStrike" cap="none" normalizeH="0" baseline="0" dirty="0" err="1" smtClean="0">
                          <a:ln>
                            <a:noFill/>
                          </a:ln>
                          <a:solidFill>
                            <a:schemeClr val="tx1"/>
                          </a:solidFill>
                          <a:effectLst/>
                          <a:latin typeface="Verdana" pitchFamily="34" charset="0"/>
                        </a:rPr>
                        <a:t>s.next</a:t>
                      </a:r>
                      <a:endParaRPr kumimoji="0" lang="en-US" sz="1600" b="0" i="0" u="none" strike="noStrike" cap="none" normalizeH="0" baseline="0" dirty="0" smtClean="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s.code</a:t>
                      </a:r>
                      <a:r>
                        <a:rPr kumimoji="0" lang="en-US" sz="1600" b="0" i="0" u="none" strike="noStrike" cap="none" normalizeH="0" baseline="0" dirty="0" smtClean="0">
                          <a:ln>
                            <a:noFill/>
                          </a:ln>
                          <a:solidFill>
                            <a:schemeClr val="tx1"/>
                          </a:solidFill>
                          <a:effectLst/>
                          <a:latin typeface="Verdana" pitchFamily="34" charset="0"/>
                        </a:rPr>
                        <a:t>=</a:t>
                      </a:r>
                      <a:r>
                        <a:rPr kumimoji="0" lang="en-US" sz="1600" b="0" i="0" u="none" strike="noStrike" cap="none" normalizeH="0" baseline="0" dirty="0" err="1" smtClean="0">
                          <a:ln>
                            <a:noFill/>
                          </a:ln>
                          <a:solidFill>
                            <a:schemeClr val="tx1"/>
                          </a:solidFill>
                          <a:effectLst/>
                          <a:latin typeface="Verdana" pitchFamily="34" charset="0"/>
                        </a:rPr>
                        <a:t>b.code</a:t>
                      </a:r>
                      <a:r>
                        <a:rPr kumimoji="0" lang="en-US" sz="1600" b="0" i="0" u="none" strike="noStrike" cap="none" normalizeH="0" baseline="0" dirty="0" smtClean="0">
                          <a:ln>
                            <a:noFill/>
                          </a:ln>
                          <a:solidFill>
                            <a:schemeClr val="tx1"/>
                          </a:solidFill>
                          <a:effectLst/>
                          <a:latin typeface="Verdana" pitchFamily="34" charset="0"/>
                        </a:rPr>
                        <a:t>||label(</a:t>
                      </a:r>
                      <a:r>
                        <a:rPr kumimoji="0" lang="en-US" sz="1600" b="0" i="0" u="none" strike="noStrike" cap="none" normalizeH="0" baseline="0" dirty="0" err="1" smtClean="0">
                          <a:ln>
                            <a:noFill/>
                          </a:ln>
                          <a:solidFill>
                            <a:schemeClr val="tx1"/>
                          </a:solidFill>
                          <a:effectLst/>
                          <a:latin typeface="Verdana" pitchFamily="34" charset="0"/>
                        </a:rPr>
                        <a:t>b.true</a:t>
                      </a:r>
                      <a:r>
                        <a:rPr kumimoji="0" lang="en-US" sz="1600" b="0" i="0" u="none" strike="noStrike" cap="none" normalizeH="0" baseline="0" dirty="0" smtClean="0">
                          <a:ln>
                            <a:noFill/>
                          </a:ln>
                          <a:solidFill>
                            <a:schemeClr val="tx1"/>
                          </a:solidFill>
                          <a:effectLst/>
                          <a:latin typeface="Verdana" pitchFamily="34" charset="0"/>
                        </a:rPr>
                        <a:t> ‘ : ‘) ||s1.code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86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S-&gt;if(b)s1 else 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b.true</a:t>
                      </a:r>
                      <a:r>
                        <a:rPr kumimoji="0" lang="en-US" sz="1600" b="0" i="0" u="none" strike="noStrike" cap="none" normalizeH="0" baseline="0" dirty="0" smtClean="0">
                          <a:ln>
                            <a:noFill/>
                          </a:ln>
                          <a:solidFill>
                            <a:schemeClr val="tx1"/>
                          </a:solidFill>
                          <a:effectLst/>
                          <a:latin typeface="Verdana" pitchFamily="34" charset="0"/>
                        </a:rPr>
                        <a:t>=</a:t>
                      </a:r>
                      <a:r>
                        <a:rPr kumimoji="0" lang="en-US" sz="1600" b="0" i="0" u="none" strike="noStrike" cap="none" normalizeH="0" baseline="0" dirty="0" err="1" smtClean="0">
                          <a:ln>
                            <a:noFill/>
                          </a:ln>
                          <a:solidFill>
                            <a:schemeClr val="tx1"/>
                          </a:solidFill>
                          <a:effectLst/>
                          <a:latin typeface="Verdana" pitchFamily="34" charset="0"/>
                        </a:rPr>
                        <a:t>newlabel</a:t>
                      </a:r>
                      <a:r>
                        <a:rPr kumimoji="0" lang="en-US" sz="1600" b="0" i="0" u="none" strike="noStrike" cap="none" normalizeH="0" baseline="0" dirty="0" smtClean="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b.false</a:t>
                      </a:r>
                      <a:r>
                        <a:rPr kumimoji="0" lang="en-US" sz="1600" b="0" i="0" u="none" strike="noStrike" cap="none" normalizeH="0" baseline="0" dirty="0" smtClean="0">
                          <a:ln>
                            <a:noFill/>
                          </a:ln>
                          <a:solidFill>
                            <a:schemeClr val="tx1"/>
                          </a:solidFill>
                          <a:effectLst/>
                          <a:latin typeface="Verdana" pitchFamily="34" charset="0"/>
                        </a:rPr>
                        <a:t>=</a:t>
                      </a:r>
                      <a:r>
                        <a:rPr kumimoji="0" lang="en-US" sz="1600" b="0" i="0" u="none" strike="noStrike" cap="none" normalizeH="0" baseline="0" dirty="0" err="1" smtClean="0">
                          <a:ln>
                            <a:noFill/>
                          </a:ln>
                          <a:solidFill>
                            <a:schemeClr val="tx1"/>
                          </a:solidFill>
                          <a:effectLst/>
                          <a:latin typeface="Verdana" pitchFamily="34" charset="0"/>
                        </a:rPr>
                        <a:t>newlabel</a:t>
                      </a:r>
                      <a:r>
                        <a:rPr kumimoji="0" lang="en-US" sz="1600" b="0" i="0" u="none" strike="noStrike" cap="none" normalizeH="0" baseline="0" dirty="0" smtClean="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S1.next=s2.next=</a:t>
                      </a:r>
                      <a:r>
                        <a:rPr kumimoji="0" lang="en-US" sz="1600" b="0" i="0" u="none" strike="noStrike" cap="none" normalizeH="0" baseline="0" dirty="0" err="1" smtClean="0">
                          <a:ln>
                            <a:noFill/>
                          </a:ln>
                          <a:solidFill>
                            <a:schemeClr val="tx1"/>
                          </a:solidFill>
                          <a:effectLst/>
                          <a:latin typeface="Verdana" pitchFamily="34" charset="0"/>
                        </a:rPr>
                        <a:t>s.next</a:t>
                      </a:r>
                      <a:endParaRPr kumimoji="0" lang="en-US" sz="1600" b="0" i="0" u="none" strike="noStrike" cap="none" normalizeH="0" baseline="0" dirty="0" smtClean="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s.code</a:t>
                      </a:r>
                      <a:r>
                        <a:rPr kumimoji="0" lang="en-US" sz="1600" b="0" i="0" u="none" strike="noStrike" cap="none" normalizeH="0" baseline="0" dirty="0" smtClean="0">
                          <a:ln>
                            <a:noFill/>
                          </a:ln>
                          <a:solidFill>
                            <a:schemeClr val="tx1"/>
                          </a:solidFill>
                          <a:effectLst/>
                          <a:latin typeface="Verdana" pitchFamily="34" charset="0"/>
                        </a:rPr>
                        <a:t>=</a:t>
                      </a:r>
                      <a:r>
                        <a:rPr kumimoji="0" lang="en-US" sz="1600" b="0" i="0" u="none" strike="noStrike" cap="none" normalizeH="0" baseline="0" dirty="0" err="1" smtClean="0">
                          <a:ln>
                            <a:noFill/>
                          </a:ln>
                          <a:solidFill>
                            <a:schemeClr val="tx1"/>
                          </a:solidFill>
                          <a:effectLst/>
                          <a:latin typeface="Verdana" pitchFamily="34" charset="0"/>
                        </a:rPr>
                        <a:t>b.code</a:t>
                      </a:r>
                      <a:r>
                        <a:rPr kumimoji="0" lang="en-US" sz="1600" b="0" i="0" u="none" strike="noStrike" cap="none" normalizeH="0" baseline="0" dirty="0" smtClean="0">
                          <a:ln>
                            <a:noFill/>
                          </a:ln>
                          <a:solidFill>
                            <a:schemeClr val="tx1"/>
                          </a:solidFill>
                          <a:effectLst/>
                          <a:latin typeface="Verdana" pitchFamily="34" charset="0"/>
                        </a:rPr>
                        <a:t>  || label(</a:t>
                      </a:r>
                      <a:r>
                        <a:rPr kumimoji="0" lang="en-US" sz="1600" b="0" i="0" u="none" strike="noStrike" cap="none" normalizeH="0" baseline="0" dirty="0" err="1" smtClean="0">
                          <a:ln>
                            <a:noFill/>
                          </a:ln>
                          <a:solidFill>
                            <a:schemeClr val="tx1"/>
                          </a:solidFill>
                          <a:effectLst/>
                          <a:latin typeface="Verdana" pitchFamily="34" charset="0"/>
                        </a:rPr>
                        <a:t>b.true</a:t>
                      </a:r>
                      <a:r>
                        <a:rPr kumimoji="0" lang="en-US" sz="1600" b="0" i="0" u="none" strike="noStrike" cap="none" normalizeH="0" baseline="0" dirty="0" smtClean="0">
                          <a:ln>
                            <a:noFill/>
                          </a:ln>
                          <a:solidFill>
                            <a:schemeClr val="tx1"/>
                          </a:solidFill>
                          <a:effectLst/>
                          <a:latin typeface="Verdana" pitchFamily="34" charset="0"/>
                        </a:rPr>
                        <a:t> ‘ : ‘)|| s1.code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       ||gen(‘</a:t>
                      </a:r>
                      <a:r>
                        <a:rPr kumimoji="0" lang="en-US" sz="1600" b="0" i="0" u="none" strike="noStrike" cap="none" normalizeH="0" baseline="0" dirty="0" err="1" smtClean="0">
                          <a:ln>
                            <a:noFill/>
                          </a:ln>
                          <a:solidFill>
                            <a:schemeClr val="tx1"/>
                          </a:solidFill>
                          <a:effectLst/>
                          <a:latin typeface="Verdana" pitchFamily="34" charset="0"/>
                        </a:rPr>
                        <a:t>goto</a:t>
                      </a:r>
                      <a:r>
                        <a:rPr kumimoji="0" lang="en-US" sz="1600" b="0" i="0" u="none" strike="noStrike" cap="none" normalizeH="0" baseline="0" dirty="0" smtClean="0">
                          <a:ln>
                            <a:noFill/>
                          </a:ln>
                          <a:solidFill>
                            <a:schemeClr val="tx1"/>
                          </a:solidFill>
                          <a:effectLst/>
                          <a:latin typeface="Verdana" pitchFamily="34" charset="0"/>
                        </a:rPr>
                        <a:t>’ </a:t>
                      </a:r>
                      <a:r>
                        <a:rPr kumimoji="0" lang="en-US" sz="1600" b="0" i="0" u="none" strike="noStrike" cap="none" normalizeH="0" baseline="0" dirty="0" err="1" smtClean="0">
                          <a:ln>
                            <a:noFill/>
                          </a:ln>
                          <a:solidFill>
                            <a:schemeClr val="tx1"/>
                          </a:solidFill>
                          <a:effectLst/>
                          <a:latin typeface="Verdana" pitchFamily="34" charset="0"/>
                        </a:rPr>
                        <a:t>s.next</a:t>
                      </a:r>
                      <a:r>
                        <a:rPr kumimoji="0" lang="en-US" sz="1600" b="0" i="0" u="none" strike="noStrike" cap="none" normalizeH="0" baseline="0" dirty="0" smtClean="0">
                          <a:ln>
                            <a:noFill/>
                          </a:ln>
                          <a:solidFill>
                            <a:schemeClr val="tx1"/>
                          </a:solidFill>
                          <a:effectLst/>
                          <a:latin typeface="Verdana" pitchFamily="34" charset="0"/>
                        </a:rPr>
                        <a:t>) || label(</a:t>
                      </a:r>
                      <a:r>
                        <a:rPr kumimoji="0" lang="en-US" sz="1600" b="0" i="0" u="none" strike="noStrike" cap="none" normalizeH="0" baseline="0" dirty="0" err="1" smtClean="0">
                          <a:ln>
                            <a:noFill/>
                          </a:ln>
                          <a:solidFill>
                            <a:schemeClr val="tx1"/>
                          </a:solidFill>
                          <a:effectLst/>
                          <a:latin typeface="Verdana" pitchFamily="34" charset="0"/>
                        </a:rPr>
                        <a:t>b.false</a:t>
                      </a:r>
                      <a:r>
                        <a:rPr kumimoji="0" lang="en-US" sz="1600" b="0" i="0" u="none" strike="noStrike" cap="none" normalizeH="0" baseline="0" dirty="0" smtClean="0">
                          <a:ln>
                            <a:noFill/>
                          </a:ln>
                          <a:solidFill>
                            <a:schemeClr val="tx1"/>
                          </a:solidFill>
                          <a:effectLst/>
                          <a:latin typeface="Verdana" pitchFamily="34" charset="0"/>
                        </a:rPr>
                        <a:t> ‘ : ‘)|| s2.code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en-US" sz="4000" smtClean="0"/>
              <a:t>Sdd for some control statements </a:t>
            </a:r>
            <a:r>
              <a:rPr lang="en-US" sz="2000" smtClean="0"/>
              <a:t>contd</a:t>
            </a:r>
          </a:p>
        </p:txBody>
      </p:sp>
      <p:graphicFrame>
        <p:nvGraphicFramePr>
          <p:cNvPr id="186406" name="Group 38"/>
          <p:cNvGraphicFramePr>
            <a:graphicFrameLocks noGrp="1"/>
          </p:cNvGraphicFramePr>
          <p:nvPr>
            <p:ph idx="1"/>
          </p:nvPr>
        </p:nvGraphicFramePr>
        <p:xfrm>
          <a:off x="395288" y="1341438"/>
          <a:ext cx="8229600" cy="3225800"/>
        </p:xfrm>
        <a:graphic>
          <a:graphicData uri="http://schemas.openxmlformats.org/drawingml/2006/table">
            <a:tbl>
              <a:tblPr/>
              <a:tblGrid>
                <a:gridCol w="2459037">
                  <a:extLst>
                    <a:ext uri="{9D8B030D-6E8A-4147-A177-3AD203B41FA5}">
                      <a16:colId xmlns:a16="http://schemas.microsoft.com/office/drawing/2014/main" xmlns="" val="20000"/>
                    </a:ext>
                  </a:extLst>
                </a:gridCol>
                <a:gridCol w="5770563">
                  <a:extLst>
                    <a:ext uri="{9D8B030D-6E8A-4147-A177-3AD203B41FA5}">
                      <a16:colId xmlns:a16="http://schemas.microsoft.com/office/drawing/2014/main" xmlns="" val="20001"/>
                    </a:ext>
                  </a:extLst>
                </a:gridCol>
              </a:tblGrid>
              <a:tr h="842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rPr>
                        <a:t>production</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rPr>
                        <a:t>Semantic rules</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3831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S-&gt;while(b) s1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s.begin</a:t>
                      </a:r>
                      <a:r>
                        <a:rPr kumimoji="0" lang="en-US" sz="1600" b="0" i="0" u="none" strike="noStrike" cap="none" normalizeH="0" baseline="0" dirty="0" smtClean="0">
                          <a:ln>
                            <a:noFill/>
                          </a:ln>
                          <a:solidFill>
                            <a:schemeClr val="tx1"/>
                          </a:solidFill>
                          <a:effectLst/>
                          <a:latin typeface="Verdana" pitchFamily="34" charset="0"/>
                        </a:rPr>
                        <a:t>=</a:t>
                      </a:r>
                      <a:r>
                        <a:rPr kumimoji="0" lang="en-US" sz="1600" b="0" i="0" u="none" strike="noStrike" cap="none" normalizeH="0" baseline="0" dirty="0" err="1" smtClean="0">
                          <a:ln>
                            <a:noFill/>
                          </a:ln>
                          <a:solidFill>
                            <a:schemeClr val="tx1"/>
                          </a:solidFill>
                          <a:effectLst/>
                          <a:latin typeface="Verdana" pitchFamily="34" charset="0"/>
                        </a:rPr>
                        <a:t>newlabel</a:t>
                      </a:r>
                      <a:r>
                        <a:rPr kumimoji="0" lang="en-US" sz="1600" b="0" i="0" u="none" strike="noStrike" cap="none" normalizeH="0" baseline="0" dirty="0" smtClean="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b.true</a:t>
                      </a:r>
                      <a:r>
                        <a:rPr kumimoji="0" lang="en-US" sz="1600" b="0" i="0" u="none" strike="noStrike" cap="none" normalizeH="0" baseline="0" dirty="0" smtClean="0">
                          <a:ln>
                            <a:noFill/>
                          </a:ln>
                          <a:solidFill>
                            <a:schemeClr val="tx1"/>
                          </a:solidFill>
                          <a:effectLst/>
                          <a:latin typeface="Verdana" pitchFamily="34" charset="0"/>
                        </a:rPr>
                        <a:t>=</a:t>
                      </a:r>
                      <a:r>
                        <a:rPr kumimoji="0" lang="en-US" sz="1600" b="0" i="0" u="none" strike="noStrike" cap="none" normalizeH="0" baseline="0" dirty="0" err="1" smtClean="0">
                          <a:ln>
                            <a:noFill/>
                          </a:ln>
                          <a:solidFill>
                            <a:schemeClr val="tx1"/>
                          </a:solidFill>
                          <a:effectLst/>
                          <a:latin typeface="Verdana" pitchFamily="34" charset="0"/>
                        </a:rPr>
                        <a:t>newlabel</a:t>
                      </a:r>
                      <a:r>
                        <a:rPr kumimoji="0" lang="en-US" sz="1600" b="0" i="0" u="none" strike="noStrike" cap="none" normalizeH="0" baseline="0" dirty="0" smtClean="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b.false</a:t>
                      </a:r>
                      <a:r>
                        <a:rPr kumimoji="0" lang="en-US" sz="1600" b="0" i="0" u="none" strike="noStrike" cap="none" normalizeH="0" baseline="0" dirty="0" smtClean="0">
                          <a:ln>
                            <a:noFill/>
                          </a:ln>
                          <a:solidFill>
                            <a:schemeClr val="tx1"/>
                          </a:solidFill>
                          <a:effectLst/>
                          <a:latin typeface="Verdana" pitchFamily="34" charset="0"/>
                        </a:rPr>
                        <a:t>=</a:t>
                      </a:r>
                      <a:r>
                        <a:rPr kumimoji="0" lang="en-US" sz="1600" b="0" i="0" u="none" strike="noStrike" cap="none" normalizeH="0" baseline="0" dirty="0" err="1" smtClean="0">
                          <a:ln>
                            <a:noFill/>
                          </a:ln>
                          <a:solidFill>
                            <a:schemeClr val="tx1"/>
                          </a:solidFill>
                          <a:effectLst/>
                          <a:latin typeface="Verdana" pitchFamily="34" charset="0"/>
                        </a:rPr>
                        <a:t>s.next</a:t>
                      </a:r>
                      <a:endParaRPr kumimoji="0" lang="en-US" sz="1600" b="0" i="0" u="none" strike="noStrike" cap="none" normalizeH="0" baseline="0" dirty="0" smtClean="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s1.next=</a:t>
                      </a:r>
                      <a:r>
                        <a:rPr kumimoji="0" lang="en-US" sz="1600" b="0" i="0" u="none" strike="noStrike" cap="none" normalizeH="0" baseline="0" dirty="0" err="1" smtClean="0">
                          <a:ln>
                            <a:noFill/>
                          </a:ln>
                          <a:solidFill>
                            <a:schemeClr val="tx1"/>
                          </a:solidFill>
                          <a:effectLst/>
                          <a:latin typeface="Verdana" pitchFamily="34" charset="0"/>
                        </a:rPr>
                        <a:t>s.begin</a:t>
                      </a:r>
                      <a:endParaRPr kumimoji="0" lang="en-US" sz="1600" b="0" i="0" u="none" strike="noStrike" cap="none" normalizeH="0" baseline="0" dirty="0" smtClean="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err="1" smtClean="0">
                          <a:ln>
                            <a:noFill/>
                          </a:ln>
                          <a:solidFill>
                            <a:schemeClr val="tx1"/>
                          </a:solidFill>
                          <a:effectLst/>
                          <a:latin typeface="Verdana" pitchFamily="34" charset="0"/>
                        </a:rPr>
                        <a:t>s.code</a:t>
                      </a:r>
                      <a:r>
                        <a:rPr kumimoji="0" lang="en-US" sz="1600" b="0" i="0" u="none" strike="noStrike" cap="none" normalizeH="0" baseline="0" dirty="0" smtClean="0">
                          <a:ln>
                            <a:noFill/>
                          </a:ln>
                          <a:solidFill>
                            <a:schemeClr val="tx1"/>
                          </a:solidFill>
                          <a:effectLst/>
                          <a:latin typeface="Verdana" pitchFamily="34" charset="0"/>
                        </a:rPr>
                        <a:t>=label(</a:t>
                      </a:r>
                      <a:r>
                        <a:rPr kumimoji="0" lang="en-US" sz="1600" b="0" i="0" u="none" strike="noStrike" cap="none" normalizeH="0" baseline="0" dirty="0" err="1" smtClean="0">
                          <a:ln>
                            <a:noFill/>
                          </a:ln>
                          <a:solidFill>
                            <a:schemeClr val="tx1"/>
                          </a:solidFill>
                          <a:effectLst/>
                          <a:latin typeface="Verdana" pitchFamily="34" charset="0"/>
                        </a:rPr>
                        <a:t>s.begin</a:t>
                      </a:r>
                      <a:r>
                        <a:rPr kumimoji="0" lang="en-US" sz="1600" b="0" i="0" u="none" strike="noStrike" cap="none" normalizeH="0" baseline="0" dirty="0" smtClean="0">
                          <a:ln>
                            <a:noFill/>
                          </a:ln>
                          <a:solidFill>
                            <a:schemeClr val="tx1"/>
                          </a:solidFill>
                          <a:effectLst/>
                          <a:latin typeface="Verdana" pitchFamily="34" charset="0"/>
                        </a:rPr>
                        <a:t> :) ||  </a:t>
                      </a:r>
                      <a:r>
                        <a:rPr kumimoji="0" lang="en-US" sz="1600" b="0" i="0" u="none" strike="noStrike" cap="none" normalizeH="0" baseline="0" dirty="0" err="1" smtClean="0">
                          <a:ln>
                            <a:noFill/>
                          </a:ln>
                          <a:solidFill>
                            <a:schemeClr val="tx1"/>
                          </a:solidFill>
                          <a:effectLst/>
                          <a:latin typeface="Verdana" pitchFamily="34" charset="0"/>
                        </a:rPr>
                        <a:t>b.code</a:t>
                      </a:r>
                      <a:endParaRPr kumimoji="0" lang="en-US" sz="1600" b="0" i="0" u="none" strike="noStrike" cap="none" normalizeH="0" baseline="0" dirty="0" smtClean="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             || label (</a:t>
                      </a:r>
                      <a:r>
                        <a:rPr kumimoji="0" lang="en-US" sz="1600" b="0" i="0" u="none" strike="noStrike" cap="none" normalizeH="0" baseline="0" dirty="0" err="1" smtClean="0">
                          <a:ln>
                            <a:noFill/>
                          </a:ln>
                          <a:solidFill>
                            <a:schemeClr val="tx1"/>
                          </a:solidFill>
                          <a:effectLst/>
                          <a:latin typeface="Verdana" pitchFamily="34" charset="0"/>
                        </a:rPr>
                        <a:t>b.true</a:t>
                      </a:r>
                      <a:r>
                        <a:rPr kumimoji="0" lang="en-US" sz="1600" b="0" i="0" u="none" strike="noStrike" cap="none" normalizeH="0" baseline="0" dirty="0" smtClean="0">
                          <a:ln>
                            <a:noFill/>
                          </a:ln>
                          <a:solidFill>
                            <a:schemeClr val="tx1"/>
                          </a:solidFill>
                          <a:effectLst/>
                          <a:latin typeface="Verdana" pitchFamily="34" charset="0"/>
                        </a:rPr>
                        <a:t> ‘ : ‘)||s1.code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Verdana" pitchFamily="34" charset="0"/>
                        </a:rPr>
                        <a:t>             || gen(‘</a:t>
                      </a:r>
                      <a:r>
                        <a:rPr kumimoji="0" lang="en-US" sz="1600" b="0" i="0" u="none" strike="noStrike" cap="none" normalizeH="0" baseline="0" dirty="0" err="1" smtClean="0">
                          <a:ln>
                            <a:noFill/>
                          </a:ln>
                          <a:solidFill>
                            <a:schemeClr val="tx1"/>
                          </a:solidFill>
                          <a:effectLst/>
                          <a:latin typeface="Verdana" pitchFamily="34" charset="0"/>
                        </a:rPr>
                        <a:t>goto</a:t>
                      </a:r>
                      <a:r>
                        <a:rPr kumimoji="0" lang="en-US" sz="1600" b="0" i="0" u="none" strike="noStrike" cap="none" normalizeH="0" baseline="0" dirty="0" smtClean="0">
                          <a:ln>
                            <a:noFill/>
                          </a:ln>
                          <a:solidFill>
                            <a:schemeClr val="tx1"/>
                          </a:solidFill>
                          <a:effectLst/>
                          <a:latin typeface="Verdana" pitchFamily="34" charset="0"/>
                        </a:rPr>
                        <a:t>’ </a:t>
                      </a:r>
                      <a:r>
                        <a:rPr kumimoji="0" lang="en-US" sz="1600" b="0" i="0" u="none" strike="noStrike" cap="none" normalizeH="0" baseline="0" dirty="0" err="1" smtClean="0">
                          <a:ln>
                            <a:noFill/>
                          </a:ln>
                          <a:solidFill>
                            <a:schemeClr val="tx1"/>
                          </a:solidFill>
                          <a:effectLst/>
                          <a:latin typeface="Verdana" pitchFamily="34" charset="0"/>
                        </a:rPr>
                        <a:t>s.begin</a:t>
                      </a:r>
                      <a:r>
                        <a:rPr kumimoji="0" lang="en-US" sz="1600" b="0" i="0" u="none" strike="noStrike" cap="none" normalizeH="0" baseline="0" dirty="0" smtClean="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pPr eaLnBrk="1" hangingPunct="1">
              <a:defRPr/>
            </a:pPr>
            <a:r>
              <a:rPr lang="en-US" sz="3600" dirty="0" smtClean="0"/>
              <a:t>Benefits of Intermediate codes</a:t>
            </a:r>
            <a:br>
              <a:rPr lang="en-US" sz="3600" dirty="0" smtClean="0"/>
            </a:br>
            <a:endParaRPr lang="en-US" sz="3600" dirty="0" smtClean="0"/>
          </a:p>
        </p:txBody>
      </p:sp>
      <p:sp>
        <p:nvSpPr>
          <p:cNvPr id="3" name="Content Placeholder 2"/>
          <p:cNvSpPr>
            <a:spLocks noGrp="1"/>
          </p:cNvSpPr>
          <p:nvPr>
            <p:ph idx="1"/>
          </p:nvPr>
        </p:nvSpPr>
        <p:spPr/>
        <p:txBody>
          <a:bodyPr/>
          <a:lstStyle/>
          <a:p>
            <a:pPr marL="514350" indent="-514350" eaLnBrk="1" hangingPunct="1">
              <a:buFont typeface="Wingdings" pitchFamily="2" charset="2"/>
              <a:buAutoNum type="arabicPeriod"/>
              <a:defRPr/>
            </a:pPr>
            <a:r>
              <a:rPr lang="en-US" sz="2400" dirty="0" smtClean="0"/>
              <a:t>Intermediate code is  closer to the target machine than the source language, and hence easier to generate the code form</a:t>
            </a:r>
          </a:p>
          <a:p>
            <a:pPr marL="514350" indent="-514350" eaLnBrk="1" hangingPunct="1">
              <a:buFont typeface="Wingdings" pitchFamily="2" charset="2"/>
              <a:buAutoNum type="arabicPeriod"/>
              <a:defRPr/>
            </a:pPr>
            <a:r>
              <a:rPr lang="en-US" sz="2400" dirty="0" smtClean="0"/>
              <a:t>Unlike machine language, intermediate code is machine independent. This makes it easier to retarget </a:t>
            </a:r>
            <a:r>
              <a:rPr lang="en-US" sz="2400" smtClean="0"/>
              <a:t>compiler optimization.</a:t>
            </a:r>
            <a:endParaRPr lang="en-US" sz="2400" dirty="0" smtClean="0"/>
          </a:p>
          <a:p>
            <a:pPr marL="514350" indent="-514350" eaLnBrk="1" hangingPunct="1">
              <a:buFont typeface="Wingdings" pitchFamily="2" charset="2"/>
              <a:buAutoNum type="arabicPeriod"/>
              <a:defRPr/>
            </a:pPr>
            <a:r>
              <a:rPr lang="en-US" sz="2400" dirty="0" smtClean="0"/>
              <a:t>It allows  a variety of machine independent optimizations to be performed.</a:t>
            </a:r>
          </a:p>
          <a:p>
            <a:pPr marL="514350" indent="-514350" eaLnBrk="1" hangingPunct="1">
              <a:buFont typeface="Wingdings" pitchFamily="2" charset="2"/>
              <a:buAutoNum type="arabicPeriod"/>
              <a:defRPr/>
            </a:pPr>
            <a:r>
              <a:rPr lang="en-US" sz="2400" dirty="0" smtClean="0"/>
              <a:t>Typically, intermediate code generation can be implemented via SDTs and thus can be folded into parsing and Type checking.</a:t>
            </a:r>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64515" name="Rectangle 3"/>
          <p:cNvSpPr>
            <a:spLocks noChangeArrowheads="1"/>
          </p:cNvSpPr>
          <p:nvPr/>
        </p:nvSpPr>
        <p:spPr bwMode="auto">
          <a:xfrm>
            <a:off x="1214438" y="2143125"/>
            <a:ext cx="7000875" cy="3429000"/>
          </a:xfrm>
          <a:prstGeom prst="rect">
            <a:avLst/>
          </a:prstGeom>
          <a:solidFill>
            <a:schemeClr val="accent1"/>
          </a:solidFill>
          <a:ln w="9525" algn="ctr">
            <a:solidFill>
              <a:schemeClr val="tx1"/>
            </a:solidFill>
            <a:round/>
            <a:headEnd/>
            <a:tailEnd/>
          </a:ln>
        </p:spPr>
        <p:txBody>
          <a:bodyPr/>
          <a:lstStyle/>
          <a:p>
            <a:r>
              <a:rPr lang="en-US" altLang="en-US"/>
              <a:t>B </a:t>
            </a:r>
            <a:r>
              <a:rPr lang="en-US" altLang="en-US">
                <a:latin typeface="Times New Roman" pitchFamily="18" charset="0"/>
                <a:cs typeface="Times New Roman" pitchFamily="18" charset="0"/>
              </a:rPr>
              <a:t>→ E1 rel E2         B.code = E1.code || E2.CODE ||</a:t>
            </a:r>
          </a:p>
          <a:p>
            <a:r>
              <a:rPr lang="en-US" altLang="en-US">
                <a:latin typeface="Times New Roman" pitchFamily="18" charset="0"/>
                <a:cs typeface="Times New Roman" pitchFamily="18" charset="0"/>
              </a:rPr>
              <a:t>		  GEN( ‘if’ E1.addr rel.op E2.addr  ‘goto’ B.true</a:t>
            </a:r>
          </a:p>
          <a:p>
            <a:r>
              <a:rPr lang="en-US" altLang="en-US">
                <a:latin typeface="Times New Roman" pitchFamily="18" charset="0"/>
                <a:cs typeface="Times New Roman" pitchFamily="18" charset="0"/>
              </a:rPr>
              <a:t>                                   || GEN ( ‘goto’ B.false )</a:t>
            </a:r>
          </a:p>
          <a:p>
            <a:endParaRPr lang="en-US" altLang="en-US">
              <a:latin typeface="Times New Roman" pitchFamily="18" charset="0"/>
              <a:cs typeface="Times New Roman" pitchFamily="18" charset="0"/>
            </a:endParaRPr>
          </a:p>
          <a:p>
            <a:endParaRPr lang="en-US" altLang="en-US">
              <a:latin typeface="Times New Roman" pitchFamily="18" charset="0"/>
              <a:cs typeface="Times New Roman" pitchFamily="18" charset="0"/>
            </a:endParaRPr>
          </a:p>
          <a:p>
            <a:r>
              <a:rPr lang="en-US" altLang="en-US">
                <a:latin typeface="Times New Roman" pitchFamily="18" charset="0"/>
                <a:cs typeface="Times New Roman" pitchFamily="18" charset="0"/>
              </a:rPr>
              <a:t>Example : if a&lt;b goto B.true</a:t>
            </a:r>
          </a:p>
          <a:p>
            <a:r>
              <a:rPr lang="en-US" altLang="en-US">
                <a:latin typeface="Times New Roman" pitchFamily="18" charset="0"/>
                <a:cs typeface="Times New Roman" pitchFamily="18" charset="0"/>
              </a:rPr>
              <a:t>	  goto B.false </a:t>
            </a:r>
            <a:endParaRPr lang="en-US" altLang="en-US"/>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b="1" u="sng" smtClean="0">
                <a:effectLst/>
              </a:rPr>
              <a:t>Switch Statements</a:t>
            </a:r>
          </a:p>
        </p:txBody>
      </p:sp>
      <p:sp>
        <p:nvSpPr>
          <p:cNvPr id="188419" name="Rectangle 3"/>
          <p:cNvSpPr>
            <a:spLocks noGrp="1" noChangeArrowheads="1"/>
          </p:cNvSpPr>
          <p:nvPr>
            <p:ph type="body" idx="1"/>
          </p:nvPr>
        </p:nvSpPr>
        <p:spPr>
          <a:xfrm>
            <a:off x="468313" y="2060575"/>
            <a:ext cx="8229600" cy="4133850"/>
          </a:xfrm>
        </p:spPr>
        <p:txBody>
          <a:bodyPr/>
          <a:lstStyle/>
          <a:p>
            <a:pPr eaLnBrk="1" hangingPunct="1">
              <a:lnSpc>
                <a:spcPct val="90000"/>
              </a:lnSpc>
              <a:buFont typeface="Wingdings" pitchFamily="2" charset="2"/>
              <a:buChar char="v"/>
              <a:defRPr/>
            </a:pPr>
            <a:r>
              <a:rPr lang="en-US" sz="2800" smtClean="0"/>
              <a:t>There is a selector expression which needs to be evaluated followed by a set of values that it can take.</a:t>
            </a:r>
          </a:p>
          <a:p>
            <a:pPr eaLnBrk="1" hangingPunct="1">
              <a:lnSpc>
                <a:spcPct val="90000"/>
              </a:lnSpc>
              <a:buFont typeface="Wingdings" pitchFamily="2" charset="2"/>
              <a:buChar char="v"/>
              <a:defRPr/>
            </a:pPr>
            <a:r>
              <a:rPr lang="en-US" sz="2800" smtClean="0"/>
              <a:t>The expression is evaluated and depending on the value generated particular set of statements are executed</a:t>
            </a:r>
          </a:p>
          <a:p>
            <a:pPr eaLnBrk="1" hangingPunct="1">
              <a:lnSpc>
                <a:spcPct val="90000"/>
              </a:lnSpc>
              <a:buFont typeface="Wingdings" pitchFamily="2" charset="2"/>
              <a:buChar char="v"/>
              <a:defRPr/>
            </a:pPr>
            <a:r>
              <a:rPr lang="en-US" sz="2800" smtClean="0"/>
              <a:t>There is always a set of default statements which is executed if no other value matches the expression</a:t>
            </a: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r>
              <a:rPr lang="en-US" sz="4000" smtClean="0"/>
              <a:t>Translation of a switch statement</a:t>
            </a:r>
          </a:p>
        </p:txBody>
      </p:sp>
      <p:sp>
        <p:nvSpPr>
          <p:cNvPr id="177155" name="Rectangle 3"/>
          <p:cNvSpPr>
            <a:spLocks noGrp="1" noChangeArrowheads="1"/>
          </p:cNvSpPr>
          <p:nvPr>
            <p:ph type="body" idx="1"/>
          </p:nvPr>
        </p:nvSpPr>
        <p:spPr>
          <a:xfrm>
            <a:off x="457200" y="1600200"/>
            <a:ext cx="8229600" cy="4781550"/>
          </a:xfrm>
        </p:spPr>
        <p:txBody>
          <a:bodyPr/>
          <a:lstStyle/>
          <a:p>
            <a:pPr eaLnBrk="1" hangingPunct="1">
              <a:lnSpc>
                <a:spcPct val="90000"/>
              </a:lnSpc>
              <a:buFont typeface="Wingdings" pitchFamily="2" charset="2"/>
              <a:buNone/>
              <a:defRPr/>
            </a:pPr>
            <a:r>
              <a:rPr lang="en-US" sz="2000" smtClean="0"/>
              <a:t>Code to evaluate E into t</a:t>
            </a:r>
          </a:p>
          <a:p>
            <a:pPr eaLnBrk="1" hangingPunct="1">
              <a:lnSpc>
                <a:spcPct val="90000"/>
              </a:lnSpc>
              <a:buFont typeface="Wingdings" pitchFamily="2" charset="2"/>
              <a:buNone/>
              <a:defRPr/>
            </a:pPr>
            <a:r>
              <a:rPr lang="en-US" sz="2000" smtClean="0"/>
              <a:t>goto test</a:t>
            </a:r>
          </a:p>
          <a:p>
            <a:pPr eaLnBrk="1" hangingPunct="1">
              <a:lnSpc>
                <a:spcPct val="90000"/>
              </a:lnSpc>
              <a:buFont typeface="Wingdings" pitchFamily="2" charset="2"/>
              <a:buNone/>
              <a:defRPr/>
            </a:pPr>
            <a:r>
              <a:rPr lang="en-US" sz="2000" smtClean="0"/>
              <a:t>L1: code for S1</a:t>
            </a:r>
          </a:p>
          <a:p>
            <a:pPr eaLnBrk="1" hangingPunct="1">
              <a:lnSpc>
                <a:spcPct val="90000"/>
              </a:lnSpc>
              <a:buFont typeface="Wingdings" pitchFamily="2" charset="2"/>
              <a:buNone/>
              <a:defRPr/>
            </a:pPr>
            <a:r>
              <a:rPr lang="en-US" sz="2000" smtClean="0"/>
              <a:t>		goto next</a:t>
            </a:r>
          </a:p>
          <a:p>
            <a:pPr eaLnBrk="1" hangingPunct="1">
              <a:lnSpc>
                <a:spcPct val="90000"/>
              </a:lnSpc>
              <a:buFont typeface="Wingdings" pitchFamily="2" charset="2"/>
              <a:buNone/>
              <a:defRPr/>
            </a:pPr>
            <a:r>
              <a:rPr lang="en-US" sz="2000" smtClean="0"/>
              <a:t>L2: code for S2</a:t>
            </a:r>
          </a:p>
          <a:p>
            <a:pPr eaLnBrk="1" hangingPunct="1">
              <a:lnSpc>
                <a:spcPct val="90000"/>
              </a:lnSpc>
              <a:buFont typeface="Wingdings" pitchFamily="2" charset="2"/>
              <a:buNone/>
              <a:defRPr/>
            </a:pPr>
            <a:r>
              <a:rPr lang="en-US" sz="2000" smtClean="0"/>
              <a:t>		goto next</a:t>
            </a:r>
          </a:p>
          <a:p>
            <a:pPr eaLnBrk="1" hangingPunct="1">
              <a:lnSpc>
                <a:spcPct val="90000"/>
              </a:lnSpc>
              <a:buFont typeface="Wingdings" pitchFamily="2" charset="2"/>
              <a:buNone/>
              <a:defRPr/>
            </a:pPr>
            <a:r>
              <a:rPr lang="en-US" sz="2000" smtClean="0"/>
              <a:t>			….</a:t>
            </a:r>
          </a:p>
          <a:p>
            <a:pPr eaLnBrk="1" hangingPunct="1">
              <a:lnSpc>
                <a:spcPct val="90000"/>
              </a:lnSpc>
              <a:buFont typeface="Wingdings" pitchFamily="2" charset="2"/>
              <a:buNone/>
              <a:defRPr/>
            </a:pPr>
            <a:r>
              <a:rPr lang="en-US" sz="2000" smtClean="0"/>
              <a:t>Ln: code for Sn</a:t>
            </a:r>
          </a:p>
          <a:p>
            <a:pPr eaLnBrk="1" hangingPunct="1">
              <a:lnSpc>
                <a:spcPct val="90000"/>
              </a:lnSpc>
              <a:buFont typeface="Wingdings" pitchFamily="2" charset="2"/>
              <a:buNone/>
              <a:defRPr/>
            </a:pPr>
            <a:r>
              <a:rPr lang="en-US" sz="2000" smtClean="0"/>
              <a:t>		goto next</a:t>
            </a:r>
          </a:p>
          <a:p>
            <a:pPr eaLnBrk="1" hangingPunct="1">
              <a:lnSpc>
                <a:spcPct val="90000"/>
              </a:lnSpc>
              <a:buFont typeface="Wingdings" pitchFamily="2" charset="2"/>
              <a:buNone/>
              <a:defRPr/>
            </a:pPr>
            <a:r>
              <a:rPr lang="en-US" sz="2000" smtClean="0"/>
              <a:t>test:  if t=V1 goto L1</a:t>
            </a:r>
          </a:p>
          <a:p>
            <a:pPr eaLnBrk="1" hangingPunct="1">
              <a:lnSpc>
                <a:spcPct val="90000"/>
              </a:lnSpc>
              <a:buFont typeface="Wingdings" pitchFamily="2" charset="2"/>
              <a:buNone/>
              <a:defRPr/>
            </a:pPr>
            <a:r>
              <a:rPr lang="en-US" sz="2000" smtClean="0"/>
              <a:t>		if t=V2 goto L2   …</a:t>
            </a:r>
          </a:p>
          <a:p>
            <a:pPr eaLnBrk="1" hangingPunct="1">
              <a:lnSpc>
                <a:spcPct val="90000"/>
              </a:lnSpc>
              <a:buFont typeface="Wingdings" pitchFamily="2" charset="2"/>
              <a:buNone/>
              <a:defRPr/>
            </a:pPr>
            <a:r>
              <a:rPr lang="en-US" sz="2000" smtClean="0"/>
              <a:t>		goto Ln</a:t>
            </a:r>
          </a:p>
          <a:p>
            <a:pPr eaLnBrk="1" hangingPunct="1">
              <a:lnSpc>
                <a:spcPct val="90000"/>
              </a:lnSpc>
              <a:buFont typeface="Wingdings" pitchFamily="2" charset="2"/>
              <a:buNone/>
              <a:defRPr/>
            </a:pPr>
            <a:r>
              <a:rPr lang="en-US" sz="2000" smtClean="0"/>
              <a:t>next:</a:t>
            </a: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sz="4000" b="1" u="sng" smtClean="0">
                <a:effectLst/>
              </a:rPr>
              <a:t>Translation of switch-statement</a:t>
            </a:r>
          </a:p>
        </p:txBody>
      </p:sp>
      <p:sp>
        <p:nvSpPr>
          <p:cNvPr id="67587" name="Rectangle 3"/>
          <p:cNvSpPr>
            <a:spLocks noGrp="1" noChangeArrowheads="1"/>
          </p:cNvSpPr>
          <p:nvPr>
            <p:ph type="body" idx="1"/>
          </p:nvPr>
        </p:nvSpPr>
        <p:spPr>
          <a:xfrm>
            <a:off x="611188" y="2327275"/>
            <a:ext cx="8229600" cy="3549650"/>
          </a:xfrm>
        </p:spPr>
        <p:txBody>
          <a:bodyPr/>
          <a:lstStyle/>
          <a:p>
            <a:pPr eaLnBrk="1" hangingPunct="1">
              <a:buFont typeface="Wingdings" pitchFamily="2" charset="2"/>
              <a:buChar char="v"/>
            </a:pPr>
            <a:r>
              <a:rPr lang="en-US" altLang="en-US" sz="2800" smtClean="0">
                <a:effectLst/>
              </a:rPr>
              <a:t>If the number of cases is small say 10 then we use a sequence of conditional jumps</a:t>
            </a:r>
          </a:p>
          <a:p>
            <a:pPr eaLnBrk="1" hangingPunct="1">
              <a:buFont typeface="Wingdings" pitchFamily="2" charset="2"/>
              <a:buChar char="v"/>
            </a:pPr>
            <a:r>
              <a:rPr lang="en-US" altLang="en-US" sz="2800" smtClean="0">
                <a:effectLst/>
              </a:rPr>
              <a:t>If the number of values exceeds 10 it is more efficient to construct a hash table for the values with labels of the various statements as entries.</a:t>
            </a:r>
          </a:p>
          <a:p>
            <a:pPr eaLnBrk="1" hangingPunct="1">
              <a:buFont typeface="Wingdings" pitchFamily="2" charset="2"/>
              <a:buNone/>
            </a:pPr>
            <a:endParaRPr lang="en-US" altLang="en-US" sz="2800" smtClean="0">
              <a:effectLst/>
            </a:endParaRPr>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b="1" u="sng" smtClean="0">
                <a:effectLst/>
              </a:rPr>
              <a:t>Intermediate code procedures</a:t>
            </a:r>
          </a:p>
        </p:txBody>
      </p:sp>
      <p:sp>
        <p:nvSpPr>
          <p:cNvPr id="6861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en-US" sz="2800" smtClean="0">
                <a:effectLst/>
              </a:rPr>
              <a:t>  </a:t>
            </a:r>
            <a:r>
              <a:rPr lang="en-US" altLang="en-US" sz="2600" smtClean="0">
                <a:effectLst/>
              </a:rPr>
              <a:t>In three address code a function call is unraveled into the evaluation of parameters in preparation of a call followed by the call itself.</a:t>
            </a:r>
          </a:p>
          <a:p>
            <a:pPr eaLnBrk="1" hangingPunct="1">
              <a:lnSpc>
                <a:spcPct val="90000"/>
              </a:lnSpc>
              <a:buFont typeface="Wingdings" pitchFamily="2" charset="2"/>
              <a:buNone/>
            </a:pPr>
            <a:r>
              <a:rPr lang="en-US" altLang="en-US" sz="2600" smtClean="0">
                <a:effectLst/>
              </a:rPr>
              <a:t>   the statement: </a:t>
            </a:r>
            <a:r>
              <a:rPr lang="en-US" altLang="en-US" sz="2600" smtClean="0">
                <a:solidFill>
                  <a:srgbClr val="FFFF00"/>
                </a:solidFill>
                <a:effectLst/>
              </a:rPr>
              <a:t>n=f(a[i]);</a:t>
            </a:r>
            <a:r>
              <a:rPr lang="en-US" altLang="en-US" sz="2600" smtClean="0">
                <a:effectLst/>
              </a:rPr>
              <a:t> is translated to:</a:t>
            </a:r>
          </a:p>
          <a:p>
            <a:pPr eaLnBrk="1" hangingPunct="1">
              <a:lnSpc>
                <a:spcPct val="90000"/>
              </a:lnSpc>
              <a:buFont typeface="Wingdings" pitchFamily="2" charset="2"/>
              <a:buNone/>
            </a:pPr>
            <a:r>
              <a:rPr lang="en-US" altLang="en-US" sz="2600" smtClean="0">
                <a:effectLst/>
              </a:rPr>
              <a:t>      </a:t>
            </a:r>
            <a:r>
              <a:rPr lang="en-US" altLang="en-US" sz="2600" smtClean="0">
                <a:solidFill>
                  <a:srgbClr val="FFFF00"/>
                </a:solidFill>
                <a:effectLst/>
              </a:rPr>
              <a:t>1)	  t1=i * 4</a:t>
            </a:r>
          </a:p>
          <a:p>
            <a:pPr eaLnBrk="1" hangingPunct="1">
              <a:lnSpc>
                <a:spcPct val="90000"/>
              </a:lnSpc>
              <a:buFont typeface="Wingdings" pitchFamily="2" charset="2"/>
              <a:buNone/>
            </a:pPr>
            <a:r>
              <a:rPr lang="en-US" altLang="en-US" sz="2600" smtClean="0">
                <a:solidFill>
                  <a:srgbClr val="FFFF00"/>
                </a:solidFill>
                <a:effectLst/>
              </a:rPr>
              <a:t>      2)	  t2=a[t1]</a:t>
            </a:r>
          </a:p>
          <a:p>
            <a:pPr eaLnBrk="1" hangingPunct="1">
              <a:lnSpc>
                <a:spcPct val="90000"/>
              </a:lnSpc>
              <a:buFont typeface="Wingdings" pitchFamily="2" charset="2"/>
              <a:buNone/>
            </a:pPr>
            <a:r>
              <a:rPr lang="en-US" altLang="en-US" sz="2600" smtClean="0">
                <a:solidFill>
                  <a:srgbClr val="FFFF00"/>
                </a:solidFill>
                <a:effectLst/>
              </a:rPr>
              <a:t>      3)	 param t2   </a:t>
            </a:r>
            <a:r>
              <a:rPr lang="en-US" altLang="en-US" sz="1600" smtClean="0">
                <a:solidFill>
                  <a:srgbClr val="FFFF00"/>
                </a:solidFill>
                <a:effectLst/>
              </a:rPr>
              <a:t>/* makes t2 an actual parameter */</a:t>
            </a:r>
          </a:p>
          <a:p>
            <a:pPr eaLnBrk="1" hangingPunct="1">
              <a:lnSpc>
                <a:spcPct val="90000"/>
              </a:lnSpc>
              <a:buFont typeface="Wingdings" pitchFamily="2" charset="2"/>
              <a:buNone/>
            </a:pPr>
            <a:r>
              <a:rPr lang="en-US" altLang="en-US" sz="2600" smtClean="0">
                <a:solidFill>
                  <a:srgbClr val="FFFF00"/>
                </a:solidFill>
                <a:effectLst/>
              </a:rPr>
              <a:t>      4)	 t3=call f,1</a:t>
            </a:r>
          </a:p>
          <a:p>
            <a:pPr eaLnBrk="1" hangingPunct="1">
              <a:lnSpc>
                <a:spcPct val="90000"/>
              </a:lnSpc>
              <a:buFont typeface="Wingdings" pitchFamily="2" charset="2"/>
              <a:buNone/>
            </a:pPr>
            <a:r>
              <a:rPr lang="en-US" altLang="en-US" sz="2600" smtClean="0">
                <a:solidFill>
                  <a:srgbClr val="FFFF00"/>
                </a:solidFill>
                <a:effectLst/>
              </a:rPr>
              <a:t>      5)	 n=t3 </a:t>
            </a:r>
          </a:p>
          <a:p>
            <a:pPr eaLnBrk="1" hangingPunct="1">
              <a:lnSpc>
                <a:spcPct val="90000"/>
              </a:lnSpc>
              <a:buFont typeface="Wingdings" pitchFamily="2" charset="2"/>
              <a:buNone/>
            </a:pPr>
            <a:endParaRPr lang="en-US" altLang="en-US" sz="2600" smtClean="0">
              <a:solidFill>
                <a:srgbClr val="FFFF00"/>
              </a:solidFill>
              <a:effectLst/>
            </a:endParaRP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9634" name="Picture 4" descr="j0195384"/>
          <p:cNvPicPr>
            <a:picLocks noChangeAspect="1" noChangeArrowheads="1"/>
          </p:cNvPicPr>
          <p:nvPr>
            <p:ph idx="4294967295"/>
          </p:nvPr>
        </p:nvPicPr>
        <p:blipFill>
          <a:blip r:embed="rId2"/>
          <a:srcRect/>
          <a:stretch>
            <a:fillRect/>
          </a:stretch>
        </p:blipFill>
        <p:spPr>
          <a:xfrm>
            <a:off x="1116013" y="620713"/>
            <a:ext cx="1795462" cy="1833562"/>
          </a:xfrm>
          <a:noFill/>
        </p:spPr>
      </p:pic>
      <p:pic>
        <p:nvPicPr>
          <p:cNvPr id="69635" name="Picture 7" descr="j0195812"/>
          <p:cNvPicPr>
            <a:picLocks noChangeAspect="1" noChangeArrowheads="1"/>
          </p:cNvPicPr>
          <p:nvPr>
            <p:ph sz="quarter" idx="4294967295"/>
          </p:nvPr>
        </p:nvPicPr>
        <p:blipFill>
          <a:blip r:embed="rId3"/>
          <a:srcRect/>
          <a:stretch>
            <a:fillRect/>
          </a:stretch>
        </p:blipFill>
        <p:spPr>
          <a:xfrm>
            <a:off x="6443663" y="2781300"/>
            <a:ext cx="1773237" cy="1824038"/>
          </a:xfrm>
          <a:noFill/>
        </p:spPr>
      </p:pic>
      <p:pic>
        <p:nvPicPr>
          <p:cNvPr id="69636" name="Picture 10" descr="j0285750"/>
          <p:cNvPicPr>
            <a:picLocks noChangeAspect="1" noChangeArrowheads="1"/>
          </p:cNvPicPr>
          <p:nvPr>
            <p:ph sz="quarter" idx="4294967295"/>
          </p:nvPr>
        </p:nvPicPr>
        <p:blipFill>
          <a:blip r:embed="rId4"/>
          <a:srcRect/>
          <a:stretch>
            <a:fillRect/>
          </a:stretch>
        </p:blipFill>
        <p:spPr>
          <a:xfrm>
            <a:off x="684213" y="4437063"/>
            <a:ext cx="1824037" cy="1120775"/>
          </a:xfrm>
          <a:noFill/>
        </p:spPr>
      </p:pic>
      <p:pic>
        <p:nvPicPr>
          <p:cNvPr id="69637" name="Picture 13" descr="j0301252"/>
          <p:cNvPicPr>
            <a:picLocks noChangeAspect="1" noChangeArrowheads="1"/>
          </p:cNvPicPr>
          <p:nvPr>
            <p:ph sz="quarter" idx="4294967295"/>
          </p:nvPr>
        </p:nvPicPr>
        <p:blipFill>
          <a:blip r:embed="rId5"/>
          <a:srcRect/>
          <a:stretch>
            <a:fillRect/>
          </a:stretch>
        </p:blipFill>
        <p:spPr>
          <a:xfrm>
            <a:off x="6084888" y="4365625"/>
            <a:ext cx="1830387" cy="1565275"/>
          </a:xfrm>
          <a:noFill/>
        </p:spPr>
      </p:pic>
      <p:sp>
        <p:nvSpPr>
          <p:cNvPr id="69638" name="Litebulb"/>
          <p:cNvSpPr>
            <a:spLocks noEditPoints="1" noChangeArrowheads="1"/>
          </p:cNvSpPr>
          <p:nvPr/>
        </p:nvSpPr>
        <p:spPr bwMode="auto">
          <a:xfrm>
            <a:off x="3708400" y="3500438"/>
            <a:ext cx="1609725" cy="2309812"/>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en-IN"/>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Different kinds of Intermediate codes</a:t>
            </a:r>
            <a:br>
              <a:rPr lang="en-US" sz="3600" dirty="0" smtClean="0"/>
            </a:br>
            <a:endParaRPr lang="en-US" sz="3600" dirty="0" smtClean="0"/>
          </a:p>
        </p:txBody>
      </p:sp>
      <p:sp>
        <p:nvSpPr>
          <p:cNvPr id="3" name="Content Placeholder 2"/>
          <p:cNvSpPr>
            <a:spLocks noGrp="1"/>
          </p:cNvSpPr>
          <p:nvPr>
            <p:ph idx="1"/>
          </p:nvPr>
        </p:nvSpPr>
        <p:spPr>
          <a:xfrm>
            <a:off x="457200" y="928688"/>
            <a:ext cx="8229600" cy="5202237"/>
          </a:xfrm>
        </p:spPr>
        <p:txBody>
          <a:bodyPr/>
          <a:lstStyle/>
          <a:p>
            <a:pPr eaLnBrk="1" hangingPunct="1">
              <a:defRPr/>
            </a:pPr>
            <a:r>
              <a:rPr lang="en-US" smtClean="0"/>
              <a:t>There are Two kinds of intermediate forms namely</a:t>
            </a:r>
          </a:p>
          <a:p>
            <a:pPr marL="914400" lvl="1" indent="-514350" eaLnBrk="1" hangingPunct="1">
              <a:buFontTx/>
              <a:buAutoNum type="arabicPeriod"/>
              <a:defRPr/>
            </a:pPr>
            <a:r>
              <a:rPr lang="en-US" smtClean="0"/>
              <a:t> High level Intermediate representation</a:t>
            </a:r>
          </a:p>
          <a:p>
            <a:pPr marL="914400" lvl="1" indent="-514350" algn="just" eaLnBrk="1" hangingPunct="1">
              <a:buFontTx/>
              <a:buNone/>
              <a:defRPr/>
            </a:pPr>
            <a:r>
              <a:rPr lang="en-US" smtClean="0"/>
              <a:t> </a:t>
            </a:r>
            <a:r>
              <a:rPr lang="en-US" sz="2000" smtClean="0"/>
              <a:t>         These representations expresses high level structure of the program which is closer to source program and can be generated  easily form the input program</a:t>
            </a:r>
          </a:p>
          <a:p>
            <a:pPr marL="914400" lvl="1" indent="-514350" eaLnBrk="1" hangingPunct="1">
              <a:buFontTx/>
              <a:buNone/>
              <a:defRPr/>
            </a:pPr>
            <a:r>
              <a:rPr lang="en-US" sz="2000" smtClean="0"/>
              <a:t>            Example : Abstract syntax tree and DAG</a:t>
            </a:r>
          </a:p>
          <a:p>
            <a:pPr marL="914400" lvl="1" indent="-514350" eaLnBrk="1" hangingPunct="1">
              <a:buFontTx/>
              <a:buNone/>
              <a:defRPr/>
            </a:pPr>
            <a:r>
              <a:rPr lang="en-US" sz="2000" smtClean="0"/>
              <a:t>2</a:t>
            </a:r>
            <a:r>
              <a:rPr lang="en-US" smtClean="0"/>
              <a:t>.    Low level Intermediate representation</a:t>
            </a:r>
          </a:p>
          <a:p>
            <a:pPr marL="914400" lvl="1" indent="-514350" eaLnBrk="1" hangingPunct="1">
              <a:buFontTx/>
              <a:buNone/>
              <a:defRPr/>
            </a:pPr>
            <a:r>
              <a:rPr lang="en-US" sz="2000" smtClean="0"/>
              <a:t>          These representations expresses low level structure of the program which is closer to M/c program and generations may involve some work</a:t>
            </a:r>
          </a:p>
          <a:p>
            <a:pPr marL="914400" lvl="1" indent="-514350" eaLnBrk="1" hangingPunct="1">
              <a:buFontTx/>
              <a:buNone/>
              <a:defRPr/>
            </a:pPr>
            <a:r>
              <a:rPr lang="en-US" sz="2000" smtClean="0"/>
              <a:t>        Example : Three address code, P-code, Diana and Byte code</a:t>
            </a:r>
          </a:p>
          <a:p>
            <a:pPr marL="914400" lvl="1" indent="-514350" eaLnBrk="1" hangingPunct="1">
              <a:buFontTx/>
              <a:buNone/>
              <a:defRPr/>
            </a:pPr>
            <a:endParaRPr lang="en-US" sz="2000" smtClean="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en-US" sz="4000" smtClean="0"/>
              <a:t> </a:t>
            </a:r>
            <a:r>
              <a:rPr lang="en-US" sz="4000" b="1" u="sng" smtClean="0">
                <a:effectLst/>
              </a:rPr>
              <a:t>Directed Acyclic Graphs (DAG)</a:t>
            </a:r>
          </a:p>
        </p:txBody>
      </p:sp>
      <p:sp>
        <p:nvSpPr>
          <p:cNvPr id="134147" name="Rectangle 3"/>
          <p:cNvSpPr>
            <a:spLocks noGrp="1" noChangeArrowheads="1"/>
          </p:cNvSpPr>
          <p:nvPr>
            <p:ph type="body" idx="1"/>
          </p:nvPr>
        </p:nvSpPr>
        <p:spPr/>
        <p:txBody>
          <a:bodyPr/>
          <a:lstStyle/>
          <a:p>
            <a:pPr eaLnBrk="1" hangingPunct="1">
              <a:buFont typeface="Wingdings" pitchFamily="2" charset="2"/>
              <a:buChar char="v"/>
              <a:defRPr/>
            </a:pPr>
            <a:r>
              <a:rPr lang="en-US" sz="2800" dirty="0" smtClean="0"/>
              <a:t>Leaves correspond to atomic operands</a:t>
            </a:r>
          </a:p>
          <a:p>
            <a:pPr eaLnBrk="1" hangingPunct="1">
              <a:buFont typeface="Wingdings" pitchFamily="2" charset="2"/>
              <a:buChar char="v"/>
              <a:defRPr/>
            </a:pPr>
            <a:r>
              <a:rPr lang="en-US" sz="2800" dirty="0" smtClean="0"/>
              <a:t>Interior nodes correspond to operators</a:t>
            </a:r>
          </a:p>
          <a:p>
            <a:pPr eaLnBrk="1" hangingPunct="1">
              <a:buFont typeface="Wingdings" pitchFamily="2" charset="2"/>
              <a:buChar char="v"/>
              <a:defRPr/>
            </a:pPr>
            <a:r>
              <a:rPr lang="en-US" sz="2800" dirty="0" smtClean="0"/>
              <a:t>A node N in a DAG can have more than one parent if N represents a common </a:t>
            </a:r>
            <a:r>
              <a:rPr lang="en-US" sz="2800" dirty="0" err="1" smtClean="0"/>
              <a:t>subexpression</a:t>
            </a:r>
            <a:endParaRPr lang="en-US" sz="2800" dirty="0" smtClean="0"/>
          </a:p>
          <a:p>
            <a:pPr eaLnBrk="1" hangingPunct="1">
              <a:buFont typeface="Wingdings" pitchFamily="2" charset="2"/>
              <a:buNone/>
              <a:defRPr/>
            </a:pPr>
            <a:r>
              <a:rPr lang="en-US" sz="2800" b="1" u="sng" dirty="0" smtClean="0">
                <a:effectLst/>
              </a:rPr>
              <a:t>Advantages:</a:t>
            </a:r>
          </a:p>
          <a:p>
            <a:pPr eaLnBrk="1" hangingPunct="1">
              <a:buFont typeface="Wingdings" pitchFamily="2" charset="2"/>
              <a:buChar char="v"/>
              <a:defRPr/>
            </a:pPr>
            <a:r>
              <a:rPr lang="en-US" sz="2800" dirty="0" smtClean="0"/>
              <a:t>Represents expressions more succinctly</a:t>
            </a:r>
          </a:p>
          <a:p>
            <a:pPr eaLnBrk="1" hangingPunct="1">
              <a:buFont typeface="Wingdings" pitchFamily="2" charset="2"/>
              <a:buChar char="v"/>
              <a:defRPr/>
            </a:pPr>
            <a:r>
              <a:rPr lang="en-US" sz="2800" dirty="0" smtClean="0"/>
              <a:t>Gives the compiler more clues for generation of efficient code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1000" fill="hold"/>
                                        <p:tgtEl>
                                          <p:spTgt spid="134146"/>
                                        </p:tgtEl>
                                        <p:attrNameLst>
                                          <p:attrName>ppt_x</p:attrName>
                                        </p:attrNameLst>
                                      </p:cBhvr>
                                      <p:tavLst>
                                        <p:tav tm="0">
                                          <p:val>
                                            <p:strVal val="#ppt_x-.2"/>
                                          </p:val>
                                        </p:tav>
                                        <p:tav tm="100000">
                                          <p:val>
                                            <p:strVal val="#ppt_x"/>
                                          </p:val>
                                        </p:tav>
                                      </p:tavLst>
                                    </p:anim>
                                    <p:anim calcmode="lin" valueType="num">
                                      <p:cBhvr>
                                        <p:cTn id="8" dur="1000" fill="hold"/>
                                        <p:tgtEl>
                                          <p:spTgt spid="1341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4146"/>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34147">
                                            <p:txEl>
                                              <p:pRg st="0" end="0"/>
                                            </p:txEl>
                                          </p:spTgt>
                                        </p:tgtEl>
                                        <p:attrNameLst>
                                          <p:attrName>style.visibility</p:attrName>
                                        </p:attrNameLst>
                                      </p:cBhvr>
                                      <p:to>
                                        <p:strVal val="visible"/>
                                      </p:to>
                                    </p:set>
                                    <p:animEffect transition="in" filter="fade">
                                      <p:cBhvr>
                                        <p:cTn id="13" dur="500"/>
                                        <p:tgtEl>
                                          <p:spTgt spid="134147">
                                            <p:txEl>
                                              <p:pRg st="0" end="0"/>
                                            </p:txEl>
                                          </p:spTgt>
                                        </p:tgtEl>
                                      </p:cBhvr>
                                    </p:animEffect>
                                    <p:anim calcmode="lin" valueType="num">
                                      <p:cBhvr>
                                        <p:cTn id="14" dur="5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34147">
                                            <p:txEl>
                                              <p:pRg st="0" end="0"/>
                                            </p:txEl>
                                          </p:spTgt>
                                        </p:tgtEl>
                                        <p:attrNameLst>
                                          <p:attrName>ppt_y</p:attrName>
                                        </p:attrNameLst>
                                      </p:cBhvr>
                                      <p:tavLst>
                                        <p:tav tm="0">
                                          <p:val>
                                            <p:strVal val="#ppt_y+.05"/>
                                          </p:val>
                                        </p:tav>
                                        <p:tav tm="100000">
                                          <p:val>
                                            <p:strVal val="#ppt_y"/>
                                          </p:val>
                                        </p:tav>
                                      </p:tavLst>
                                    </p:anim>
                                  </p:childTnLst>
                                </p:cTn>
                              </p:par>
                            </p:childTnLst>
                          </p:cTn>
                        </p:par>
                        <p:par>
                          <p:cTn id="16" fill="hold" nodeType="afterGroup">
                            <p:stCondLst>
                              <p:cond delay="1500"/>
                            </p:stCondLst>
                            <p:childTnLst>
                              <p:par>
                                <p:cTn id="17" presetID="44" presetClass="entr" presetSubtype="0" fill="hold" grpId="0" nodeType="afterEffect">
                                  <p:stCondLst>
                                    <p:cond delay="0"/>
                                  </p:stCondLst>
                                  <p:childTnLst>
                                    <p:set>
                                      <p:cBhvr>
                                        <p:cTn id="18" dur="1" fill="hold">
                                          <p:stCondLst>
                                            <p:cond delay="0"/>
                                          </p:stCondLst>
                                        </p:cTn>
                                        <p:tgtEl>
                                          <p:spTgt spid="134147">
                                            <p:txEl>
                                              <p:pRg st="1" end="1"/>
                                            </p:txEl>
                                          </p:spTgt>
                                        </p:tgtEl>
                                        <p:attrNameLst>
                                          <p:attrName>style.visibility</p:attrName>
                                        </p:attrNameLst>
                                      </p:cBhvr>
                                      <p:to>
                                        <p:strVal val="visible"/>
                                      </p:to>
                                    </p:set>
                                    <p:animEffect transition="in" filter="fade">
                                      <p:cBhvr>
                                        <p:cTn id="19" dur="500"/>
                                        <p:tgtEl>
                                          <p:spTgt spid="134147">
                                            <p:txEl>
                                              <p:pRg st="1" end="1"/>
                                            </p:txEl>
                                          </p:spTgt>
                                        </p:tgtEl>
                                      </p:cBhvr>
                                    </p:animEffect>
                                    <p:anim calcmode="lin" valueType="num">
                                      <p:cBhvr>
                                        <p:cTn id="20" dur="500" fill="hold"/>
                                        <p:tgtEl>
                                          <p:spTgt spid="134147">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4147">
                                            <p:txEl>
                                              <p:pRg st="1" end="1"/>
                                            </p:txEl>
                                          </p:spTgt>
                                        </p:tgtEl>
                                        <p:attrNameLst>
                                          <p:attrName>ppt_y</p:attrName>
                                        </p:attrNameLst>
                                      </p:cBhvr>
                                      <p:tavLst>
                                        <p:tav tm="0">
                                          <p:val>
                                            <p:strVal val="#ppt_y+.05"/>
                                          </p:val>
                                        </p:tav>
                                        <p:tav tm="100000">
                                          <p:val>
                                            <p:strVal val="#ppt_y"/>
                                          </p:val>
                                        </p:tav>
                                      </p:tavLst>
                                    </p:anim>
                                  </p:childTnLst>
                                </p:cTn>
                              </p:par>
                            </p:childTnLst>
                          </p:cTn>
                        </p:par>
                        <p:par>
                          <p:cTn id="22" fill="hold" nodeType="afterGroup">
                            <p:stCondLst>
                              <p:cond delay="2000"/>
                            </p:stCondLst>
                            <p:childTnLst>
                              <p:par>
                                <p:cTn id="23" presetID="44" presetClass="entr" presetSubtype="0" fill="hold" grpId="0" nodeType="afterEffect">
                                  <p:stCondLst>
                                    <p:cond delay="0"/>
                                  </p:stCondLst>
                                  <p:childTnLst>
                                    <p:set>
                                      <p:cBhvr>
                                        <p:cTn id="24" dur="1" fill="hold">
                                          <p:stCondLst>
                                            <p:cond delay="0"/>
                                          </p:stCondLst>
                                        </p:cTn>
                                        <p:tgtEl>
                                          <p:spTgt spid="134147">
                                            <p:txEl>
                                              <p:pRg st="2" end="2"/>
                                            </p:txEl>
                                          </p:spTgt>
                                        </p:tgtEl>
                                        <p:attrNameLst>
                                          <p:attrName>style.visibility</p:attrName>
                                        </p:attrNameLst>
                                      </p:cBhvr>
                                      <p:to>
                                        <p:strVal val="visible"/>
                                      </p:to>
                                    </p:set>
                                    <p:animEffect transition="in" filter="fade">
                                      <p:cBhvr>
                                        <p:cTn id="25" dur="500"/>
                                        <p:tgtEl>
                                          <p:spTgt spid="134147">
                                            <p:txEl>
                                              <p:pRg st="2" end="2"/>
                                            </p:txEl>
                                          </p:spTgt>
                                        </p:tgtEl>
                                      </p:cBhvr>
                                    </p:animEffect>
                                    <p:anim calcmode="lin" valueType="num">
                                      <p:cBhvr>
                                        <p:cTn id="26" dur="5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34147">
                                            <p:txEl>
                                              <p:pRg st="2" end="2"/>
                                            </p:txEl>
                                          </p:spTgt>
                                        </p:tgtEl>
                                        <p:attrNameLst>
                                          <p:attrName>ppt_y</p:attrName>
                                        </p:attrNameLst>
                                      </p:cBhvr>
                                      <p:tavLst>
                                        <p:tav tm="0">
                                          <p:val>
                                            <p:strVal val="#ppt_y+.05"/>
                                          </p:val>
                                        </p:tav>
                                        <p:tav tm="100000">
                                          <p:val>
                                            <p:strVal val="#ppt_y"/>
                                          </p:val>
                                        </p:tav>
                                      </p:tavLst>
                                    </p:anim>
                                  </p:childTnLst>
                                </p:cTn>
                              </p:par>
                            </p:childTnLst>
                          </p:cTn>
                        </p:par>
                        <p:par>
                          <p:cTn id="28" fill="hold" nodeType="afterGroup">
                            <p:stCondLst>
                              <p:cond delay="2500"/>
                            </p:stCondLst>
                            <p:childTnLst>
                              <p:par>
                                <p:cTn id="29" presetID="44" presetClass="entr" presetSubtype="0" fill="hold" grpId="0" nodeType="afterEffect">
                                  <p:stCondLst>
                                    <p:cond delay="0"/>
                                  </p:stCondLst>
                                  <p:childTnLst>
                                    <p:set>
                                      <p:cBhvr>
                                        <p:cTn id="30" dur="1" fill="hold">
                                          <p:stCondLst>
                                            <p:cond delay="0"/>
                                          </p:stCondLst>
                                        </p:cTn>
                                        <p:tgtEl>
                                          <p:spTgt spid="134147">
                                            <p:txEl>
                                              <p:pRg st="3" end="3"/>
                                            </p:txEl>
                                          </p:spTgt>
                                        </p:tgtEl>
                                        <p:attrNameLst>
                                          <p:attrName>style.visibility</p:attrName>
                                        </p:attrNameLst>
                                      </p:cBhvr>
                                      <p:to>
                                        <p:strVal val="visible"/>
                                      </p:to>
                                    </p:set>
                                    <p:animEffect transition="in" filter="fade">
                                      <p:cBhvr>
                                        <p:cTn id="31" dur="500"/>
                                        <p:tgtEl>
                                          <p:spTgt spid="134147">
                                            <p:txEl>
                                              <p:pRg st="3" end="3"/>
                                            </p:txEl>
                                          </p:spTgt>
                                        </p:tgtEl>
                                      </p:cBhvr>
                                    </p:animEffect>
                                    <p:anim calcmode="lin" valueType="num">
                                      <p:cBhvr>
                                        <p:cTn id="32" dur="500" fill="hold"/>
                                        <p:tgtEl>
                                          <p:spTgt spid="134147">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34147">
                                            <p:txEl>
                                              <p:pRg st="3" end="3"/>
                                            </p:txEl>
                                          </p:spTgt>
                                        </p:tgtEl>
                                        <p:attrNameLst>
                                          <p:attrName>ppt_y</p:attrName>
                                        </p:attrNameLst>
                                      </p:cBhvr>
                                      <p:tavLst>
                                        <p:tav tm="0">
                                          <p:val>
                                            <p:strVal val="#ppt_y+.05"/>
                                          </p:val>
                                        </p:tav>
                                        <p:tav tm="100000">
                                          <p:val>
                                            <p:strVal val="#ppt_y"/>
                                          </p:val>
                                        </p:tav>
                                      </p:tavLst>
                                    </p:anim>
                                  </p:childTnLst>
                                </p:cTn>
                              </p:par>
                            </p:childTnLst>
                          </p:cTn>
                        </p:par>
                        <p:par>
                          <p:cTn id="34" fill="hold" nodeType="afterGroup">
                            <p:stCondLst>
                              <p:cond delay="3000"/>
                            </p:stCondLst>
                            <p:childTnLst>
                              <p:par>
                                <p:cTn id="35" presetID="44" presetClass="entr" presetSubtype="0" fill="hold" grpId="0" nodeType="afterEffect">
                                  <p:stCondLst>
                                    <p:cond delay="0"/>
                                  </p:stCondLst>
                                  <p:childTnLst>
                                    <p:set>
                                      <p:cBhvr>
                                        <p:cTn id="36" dur="1" fill="hold">
                                          <p:stCondLst>
                                            <p:cond delay="0"/>
                                          </p:stCondLst>
                                        </p:cTn>
                                        <p:tgtEl>
                                          <p:spTgt spid="134147">
                                            <p:txEl>
                                              <p:pRg st="4" end="4"/>
                                            </p:txEl>
                                          </p:spTgt>
                                        </p:tgtEl>
                                        <p:attrNameLst>
                                          <p:attrName>style.visibility</p:attrName>
                                        </p:attrNameLst>
                                      </p:cBhvr>
                                      <p:to>
                                        <p:strVal val="visible"/>
                                      </p:to>
                                    </p:set>
                                    <p:animEffect transition="in" filter="fade">
                                      <p:cBhvr>
                                        <p:cTn id="37" dur="500"/>
                                        <p:tgtEl>
                                          <p:spTgt spid="134147">
                                            <p:txEl>
                                              <p:pRg st="4" end="4"/>
                                            </p:txEl>
                                          </p:spTgt>
                                        </p:tgtEl>
                                      </p:cBhvr>
                                    </p:animEffect>
                                    <p:anim calcmode="lin" valueType="num">
                                      <p:cBhvr>
                                        <p:cTn id="38" dur="500" fill="hold"/>
                                        <p:tgtEl>
                                          <p:spTgt spid="134147">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134147">
                                            <p:txEl>
                                              <p:pRg st="4" end="4"/>
                                            </p:txEl>
                                          </p:spTgt>
                                        </p:tgtEl>
                                        <p:attrNameLst>
                                          <p:attrName>ppt_y</p:attrName>
                                        </p:attrNameLst>
                                      </p:cBhvr>
                                      <p:tavLst>
                                        <p:tav tm="0">
                                          <p:val>
                                            <p:strVal val="#ppt_y+.05"/>
                                          </p:val>
                                        </p:tav>
                                        <p:tav tm="100000">
                                          <p:val>
                                            <p:strVal val="#ppt_y"/>
                                          </p:val>
                                        </p:tav>
                                      </p:tavLst>
                                    </p:anim>
                                  </p:childTnLst>
                                </p:cTn>
                              </p:par>
                            </p:childTnLst>
                          </p:cTn>
                        </p:par>
                        <p:par>
                          <p:cTn id="40" fill="hold" nodeType="afterGroup">
                            <p:stCondLst>
                              <p:cond delay="3500"/>
                            </p:stCondLst>
                            <p:childTnLst>
                              <p:par>
                                <p:cTn id="41" presetID="44" presetClass="entr" presetSubtype="0" fill="hold" grpId="0" nodeType="afterEffect">
                                  <p:stCondLst>
                                    <p:cond delay="0"/>
                                  </p:stCondLst>
                                  <p:childTnLst>
                                    <p:set>
                                      <p:cBhvr>
                                        <p:cTn id="42" dur="1" fill="hold">
                                          <p:stCondLst>
                                            <p:cond delay="0"/>
                                          </p:stCondLst>
                                        </p:cTn>
                                        <p:tgtEl>
                                          <p:spTgt spid="134147">
                                            <p:txEl>
                                              <p:pRg st="5" end="5"/>
                                            </p:txEl>
                                          </p:spTgt>
                                        </p:tgtEl>
                                        <p:attrNameLst>
                                          <p:attrName>style.visibility</p:attrName>
                                        </p:attrNameLst>
                                      </p:cBhvr>
                                      <p:to>
                                        <p:strVal val="visible"/>
                                      </p:to>
                                    </p:set>
                                    <p:animEffect transition="in" filter="fade">
                                      <p:cBhvr>
                                        <p:cTn id="43" dur="500"/>
                                        <p:tgtEl>
                                          <p:spTgt spid="134147">
                                            <p:txEl>
                                              <p:pRg st="5" end="5"/>
                                            </p:txEl>
                                          </p:spTgt>
                                        </p:tgtEl>
                                      </p:cBhvr>
                                    </p:animEffect>
                                    <p:anim calcmode="lin" valueType="num">
                                      <p:cBhvr>
                                        <p:cTn id="44" dur="500" fill="hold"/>
                                        <p:tgtEl>
                                          <p:spTgt spid="134147">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134147">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en-US" sz="3200" b="1" u="sng" smtClean="0">
                <a:effectLst/>
              </a:rPr>
              <a:t>Constructing a DAG </a:t>
            </a:r>
            <a:br>
              <a:rPr lang="en-US" altLang="en-US" sz="3200" b="1" u="sng" smtClean="0">
                <a:effectLst/>
              </a:rPr>
            </a:br>
            <a:r>
              <a:rPr lang="en-US" altLang="en-US" sz="3200" b="1" u="sng" smtClean="0">
                <a:solidFill>
                  <a:srgbClr val="FF0000"/>
                </a:solidFill>
                <a:effectLst/>
              </a:rPr>
              <a:t>( Refer SDD for Syntax Tree )</a:t>
            </a:r>
          </a:p>
        </p:txBody>
      </p:sp>
      <p:sp>
        <p:nvSpPr>
          <p:cNvPr id="135171" name="Rectangle 3"/>
          <p:cNvSpPr>
            <a:spLocks noGrp="1" noChangeArrowheads="1"/>
          </p:cNvSpPr>
          <p:nvPr>
            <p:ph type="body" idx="1"/>
          </p:nvPr>
        </p:nvSpPr>
        <p:spPr/>
        <p:txBody>
          <a:bodyPr/>
          <a:lstStyle/>
          <a:p>
            <a:pPr eaLnBrk="1" hangingPunct="1">
              <a:lnSpc>
                <a:spcPct val="90000"/>
              </a:lnSpc>
              <a:buFont typeface="Wingdings" pitchFamily="2" charset="2"/>
              <a:buChar char="v"/>
            </a:pPr>
            <a:r>
              <a:rPr lang="en-US" altLang="en-US" sz="2800" smtClean="0">
                <a:effectLst/>
              </a:rPr>
              <a:t>A syntax directed definition is used to construct a DAG</a:t>
            </a:r>
          </a:p>
          <a:p>
            <a:pPr eaLnBrk="1" hangingPunct="1">
              <a:lnSpc>
                <a:spcPct val="90000"/>
              </a:lnSpc>
              <a:buFont typeface="Wingdings" pitchFamily="2" charset="2"/>
              <a:buChar char="v"/>
            </a:pPr>
            <a:r>
              <a:rPr lang="en-US" altLang="en-US" sz="2800" smtClean="0">
                <a:effectLst/>
              </a:rPr>
              <a:t>The steps are similar to the construction of syntax trees</a:t>
            </a:r>
          </a:p>
          <a:p>
            <a:pPr eaLnBrk="1" hangingPunct="1">
              <a:lnSpc>
                <a:spcPct val="90000"/>
              </a:lnSpc>
              <a:buFont typeface="Wingdings" pitchFamily="2" charset="2"/>
              <a:buChar char="v"/>
            </a:pPr>
            <a:r>
              <a:rPr lang="en-US" altLang="en-US" sz="2800" smtClean="0">
                <a:effectLst/>
              </a:rPr>
              <a:t>But before creating a new node we need to check whether an identical node already exists</a:t>
            </a:r>
          </a:p>
          <a:p>
            <a:pPr eaLnBrk="1" hangingPunct="1">
              <a:lnSpc>
                <a:spcPct val="90000"/>
              </a:lnSpc>
              <a:buFont typeface="Wingdings" pitchFamily="2" charset="2"/>
              <a:buChar char="v"/>
            </a:pPr>
            <a:r>
              <a:rPr lang="en-US" altLang="en-US" sz="2800" smtClean="0">
                <a:effectLst/>
              </a:rPr>
              <a:t>If such a node exists the existing node is returned </a:t>
            </a:r>
          </a:p>
          <a:p>
            <a:pPr eaLnBrk="1" hangingPunct="1">
              <a:lnSpc>
                <a:spcPct val="90000"/>
              </a:lnSpc>
              <a:buFont typeface="Wingdings" pitchFamily="2" charset="2"/>
              <a:buChar char="v"/>
            </a:pPr>
            <a:r>
              <a:rPr lang="en-US" altLang="en-US" sz="2800" smtClean="0">
                <a:effectLst/>
              </a:rPr>
              <a:t>else a new node is created.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5170"/>
                                        </p:tgtEl>
                                        <p:attrNameLst>
                                          <p:attrName>style.visibility</p:attrName>
                                        </p:attrNameLst>
                                      </p:cBhvr>
                                      <p:to>
                                        <p:strVal val="visible"/>
                                      </p:to>
                                    </p:set>
                                    <p:anim calcmode="lin" valueType="num">
                                      <p:cBhvr>
                                        <p:cTn id="7" dur="1000" fill="hold"/>
                                        <p:tgtEl>
                                          <p:spTgt spid="135170"/>
                                        </p:tgtEl>
                                        <p:attrNameLst>
                                          <p:attrName>ppt_x</p:attrName>
                                        </p:attrNameLst>
                                      </p:cBhvr>
                                      <p:tavLst>
                                        <p:tav tm="0">
                                          <p:val>
                                            <p:strVal val="#ppt_x-.2"/>
                                          </p:val>
                                        </p:tav>
                                        <p:tav tm="100000">
                                          <p:val>
                                            <p:strVal val="#ppt_x"/>
                                          </p:val>
                                        </p:tav>
                                      </p:tavLst>
                                    </p:anim>
                                    <p:anim calcmode="lin" valueType="num">
                                      <p:cBhvr>
                                        <p:cTn id="8" dur="1000" fill="hold"/>
                                        <p:tgtEl>
                                          <p:spTgt spid="13517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5170"/>
                                        </p:tgtEl>
                                      </p:cBhvr>
                                    </p:animEffect>
                                  </p:childTnLst>
                                </p:cTn>
                              </p:par>
                            </p:childTnLst>
                          </p:cTn>
                        </p:par>
                        <p:par>
                          <p:cTn id="10" fill="hold" nodeType="afterGroup">
                            <p:stCondLst>
                              <p:cond delay="1000"/>
                            </p:stCondLst>
                            <p:childTnLst>
                              <p:par>
                                <p:cTn id="11" presetID="44" presetClass="entr" presetSubtype="0" fill="hold" grpId="0" nodeType="afterEffect">
                                  <p:stCondLst>
                                    <p:cond delay="0"/>
                                  </p:stCondLst>
                                  <p:childTnLst>
                                    <p:set>
                                      <p:cBhvr>
                                        <p:cTn id="12" dur="1" fill="hold">
                                          <p:stCondLst>
                                            <p:cond delay="0"/>
                                          </p:stCondLst>
                                        </p:cTn>
                                        <p:tgtEl>
                                          <p:spTgt spid="135171">
                                            <p:txEl>
                                              <p:pRg st="0" end="0"/>
                                            </p:txEl>
                                          </p:spTgt>
                                        </p:tgtEl>
                                        <p:attrNameLst>
                                          <p:attrName>style.visibility</p:attrName>
                                        </p:attrNameLst>
                                      </p:cBhvr>
                                      <p:to>
                                        <p:strVal val="visible"/>
                                      </p:to>
                                    </p:set>
                                    <p:animEffect transition="in" filter="fade">
                                      <p:cBhvr>
                                        <p:cTn id="13" dur="500"/>
                                        <p:tgtEl>
                                          <p:spTgt spid="135171">
                                            <p:txEl>
                                              <p:pRg st="0" end="0"/>
                                            </p:txEl>
                                          </p:spTgt>
                                        </p:tgtEl>
                                      </p:cBhvr>
                                    </p:animEffect>
                                    <p:anim calcmode="lin" valueType="num">
                                      <p:cBhvr>
                                        <p:cTn id="14"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35171">
                                            <p:txEl>
                                              <p:pRg st="0" end="0"/>
                                            </p:txEl>
                                          </p:spTgt>
                                        </p:tgtEl>
                                        <p:attrNameLst>
                                          <p:attrName>ppt_y</p:attrName>
                                        </p:attrNameLst>
                                      </p:cBhvr>
                                      <p:tavLst>
                                        <p:tav tm="0">
                                          <p:val>
                                            <p:strVal val="#ppt_y+.05"/>
                                          </p:val>
                                        </p:tav>
                                        <p:tav tm="100000">
                                          <p:val>
                                            <p:strVal val="#ppt_y"/>
                                          </p:val>
                                        </p:tav>
                                      </p:tavLst>
                                    </p:anim>
                                  </p:childTnLst>
                                </p:cTn>
                              </p:par>
                            </p:childTnLst>
                          </p:cTn>
                        </p:par>
                        <p:par>
                          <p:cTn id="16" fill="hold" nodeType="afterGroup">
                            <p:stCondLst>
                              <p:cond delay="1500"/>
                            </p:stCondLst>
                            <p:childTnLst>
                              <p:par>
                                <p:cTn id="17" presetID="44" presetClass="entr" presetSubtype="0" fill="hold" grpId="0" nodeType="afterEffect">
                                  <p:stCondLst>
                                    <p:cond delay="0"/>
                                  </p:stCondLst>
                                  <p:childTnLst>
                                    <p:set>
                                      <p:cBhvr>
                                        <p:cTn id="18" dur="1" fill="hold">
                                          <p:stCondLst>
                                            <p:cond delay="0"/>
                                          </p:stCondLst>
                                        </p:cTn>
                                        <p:tgtEl>
                                          <p:spTgt spid="135171">
                                            <p:txEl>
                                              <p:pRg st="1" end="1"/>
                                            </p:txEl>
                                          </p:spTgt>
                                        </p:tgtEl>
                                        <p:attrNameLst>
                                          <p:attrName>style.visibility</p:attrName>
                                        </p:attrNameLst>
                                      </p:cBhvr>
                                      <p:to>
                                        <p:strVal val="visible"/>
                                      </p:to>
                                    </p:set>
                                    <p:animEffect transition="in" filter="fade">
                                      <p:cBhvr>
                                        <p:cTn id="19" dur="500"/>
                                        <p:tgtEl>
                                          <p:spTgt spid="135171">
                                            <p:txEl>
                                              <p:pRg st="1" end="1"/>
                                            </p:txEl>
                                          </p:spTgt>
                                        </p:tgtEl>
                                      </p:cBhvr>
                                    </p:animEffect>
                                    <p:anim calcmode="lin" valueType="num">
                                      <p:cBhvr>
                                        <p:cTn id="20" dur="500" fill="hold"/>
                                        <p:tgtEl>
                                          <p:spTgt spid="135171">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35171">
                                            <p:txEl>
                                              <p:pRg st="1" end="1"/>
                                            </p:txEl>
                                          </p:spTgt>
                                        </p:tgtEl>
                                        <p:attrNameLst>
                                          <p:attrName>ppt_y</p:attrName>
                                        </p:attrNameLst>
                                      </p:cBhvr>
                                      <p:tavLst>
                                        <p:tav tm="0">
                                          <p:val>
                                            <p:strVal val="#ppt_y+.05"/>
                                          </p:val>
                                        </p:tav>
                                        <p:tav tm="100000">
                                          <p:val>
                                            <p:strVal val="#ppt_y"/>
                                          </p:val>
                                        </p:tav>
                                      </p:tavLst>
                                    </p:anim>
                                  </p:childTnLst>
                                </p:cTn>
                              </p:par>
                            </p:childTnLst>
                          </p:cTn>
                        </p:par>
                        <p:par>
                          <p:cTn id="22" fill="hold" nodeType="afterGroup">
                            <p:stCondLst>
                              <p:cond delay="2000"/>
                            </p:stCondLst>
                            <p:childTnLst>
                              <p:par>
                                <p:cTn id="23" presetID="44" presetClass="entr" presetSubtype="0" fill="hold" grpId="0" nodeType="afterEffect">
                                  <p:stCondLst>
                                    <p:cond delay="0"/>
                                  </p:stCondLst>
                                  <p:childTnLst>
                                    <p:set>
                                      <p:cBhvr>
                                        <p:cTn id="24" dur="1" fill="hold">
                                          <p:stCondLst>
                                            <p:cond delay="0"/>
                                          </p:stCondLst>
                                        </p:cTn>
                                        <p:tgtEl>
                                          <p:spTgt spid="135171">
                                            <p:txEl>
                                              <p:pRg st="2" end="2"/>
                                            </p:txEl>
                                          </p:spTgt>
                                        </p:tgtEl>
                                        <p:attrNameLst>
                                          <p:attrName>style.visibility</p:attrName>
                                        </p:attrNameLst>
                                      </p:cBhvr>
                                      <p:to>
                                        <p:strVal val="visible"/>
                                      </p:to>
                                    </p:set>
                                    <p:animEffect transition="in" filter="fade">
                                      <p:cBhvr>
                                        <p:cTn id="25" dur="500"/>
                                        <p:tgtEl>
                                          <p:spTgt spid="135171">
                                            <p:txEl>
                                              <p:pRg st="2" end="2"/>
                                            </p:txEl>
                                          </p:spTgt>
                                        </p:tgtEl>
                                      </p:cBhvr>
                                    </p:animEffect>
                                    <p:anim calcmode="lin" valueType="num">
                                      <p:cBhvr>
                                        <p:cTn id="26" dur="500" fill="hold"/>
                                        <p:tgtEl>
                                          <p:spTgt spid="135171">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35171">
                                            <p:txEl>
                                              <p:pRg st="2" end="2"/>
                                            </p:txEl>
                                          </p:spTgt>
                                        </p:tgtEl>
                                        <p:attrNameLst>
                                          <p:attrName>ppt_y</p:attrName>
                                        </p:attrNameLst>
                                      </p:cBhvr>
                                      <p:tavLst>
                                        <p:tav tm="0">
                                          <p:val>
                                            <p:strVal val="#ppt_y+.05"/>
                                          </p:val>
                                        </p:tav>
                                        <p:tav tm="100000">
                                          <p:val>
                                            <p:strVal val="#ppt_y"/>
                                          </p:val>
                                        </p:tav>
                                      </p:tavLst>
                                    </p:anim>
                                  </p:childTnLst>
                                </p:cTn>
                              </p:par>
                            </p:childTnLst>
                          </p:cTn>
                        </p:par>
                        <p:par>
                          <p:cTn id="28" fill="hold" nodeType="afterGroup">
                            <p:stCondLst>
                              <p:cond delay="2500"/>
                            </p:stCondLst>
                            <p:childTnLst>
                              <p:par>
                                <p:cTn id="29" presetID="44" presetClass="entr" presetSubtype="0" fill="hold" grpId="0" nodeType="afterEffect">
                                  <p:stCondLst>
                                    <p:cond delay="0"/>
                                  </p:stCondLst>
                                  <p:childTnLst>
                                    <p:set>
                                      <p:cBhvr>
                                        <p:cTn id="30" dur="1" fill="hold">
                                          <p:stCondLst>
                                            <p:cond delay="0"/>
                                          </p:stCondLst>
                                        </p:cTn>
                                        <p:tgtEl>
                                          <p:spTgt spid="135171">
                                            <p:txEl>
                                              <p:pRg st="3" end="3"/>
                                            </p:txEl>
                                          </p:spTgt>
                                        </p:tgtEl>
                                        <p:attrNameLst>
                                          <p:attrName>style.visibility</p:attrName>
                                        </p:attrNameLst>
                                      </p:cBhvr>
                                      <p:to>
                                        <p:strVal val="visible"/>
                                      </p:to>
                                    </p:set>
                                    <p:animEffect transition="in" filter="fade">
                                      <p:cBhvr>
                                        <p:cTn id="31" dur="500"/>
                                        <p:tgtEl>
                                          <p:spTgt spid="135171">
                                            <p:txEl>
                                              <p:pRg st="3" end="3"/>
                                            </p:txEl>
                                          </p:spTgt>
                                        </p:tgtEl>
                                      </p:cBhvr>
                                    </p:animEffect>
                                    <p:anim calcmode="lin" valueType="num">
                                      <p:cBhvr>
                                        <p:cTn id="32" dur="500" fill="hold"/>
                                        <p:tgtEl>
                                          <p:spTgt spid="135171">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35171">
                                            <p:txEl>
                                              <p:pRg st="3" end="3"/>
                                            </p:txEl>
                                          </p:spTgt>
                                        </p:tgtEl>
                                        <p:attrNameLst>
                                          <p:attrName>ppt_y</p:attrName>
                                        </p:attrNameLst>
                                      </p:cBhvr>
                                      <p:tavLst>
                                        <p:tav tm="0">
                                          <p:val>
                                            <p:strVal val="#ppt_y+.05"/>
                                          </p:val>
                                        </p:tav>
                                        <p:tav tm="100000">
                                          <p:val>
                                            <p:strVal val="#ppt_y"/>
                                          </p:val>
                                        </p:tav>
                                      </p:tavLst>
                                    </p:anim>
                                  </p:childTnLst>
                                </p:cTn>
                              </p:par>
                            </p:childTnLst>
                          </p:cTn>
                        </p:par>
                        <p:par>
                          <p:cTn id="34" fill="hold" nodeType="afterGroup">
                            <p:stCondLst>
                              <p:cond delay="3000"/>
                            </p:stCondLst>
                            <p:childTnLst>
                              <p:par>
                                <p:cTn id="35" presetID="44" presetClass="entr" presetSubtype="0" fill="hold" grpId="0" nodeType="afterEffect">
                                  <p:stCondLst>
                                    <p:cond delay="0"/>
                                  </p:stCondLst>
                                  <p:childTnLst>
                                    <p:set>
                                      <p:cBhvr>
                                        <p:cTn id="36" dur="1" fill="hold">
                                          <p:stCondLst>
                                            <p:cond delay="0"/>
                                          </p:stCondLst>
                                        </p:cTn>
                                        <p:tgtEl>
                                          <p:spTgt spid="135171">
                                            <p:txEl>
                                              <p:pRg st="4" end="4"/>
                                            </p:txEl>
                                          </p:spTgt>
                                        </p:tgtEl>
                                        <p:attrNameLst>
                                          <p:attrName>style.visibility</p:attrName>
                                        </p:attrNameLst>
                                      </p:cBhvr>
                                      <p:to>
                                        <p:strVal val="visible"/>
                                      </p:to>
                                    </p:set>
                                    <p:animEffect transition="in" filter="fade">
                                      <p:cBhvr>
                                        <p:cTn id="37" dur="500"/>
                                        <p:tgtEl>
                                          <p:spTgt spid="135171">
                                            <p:txEl>
                                              <p:pRg st="4" end="4"/>
                                            </p:txEl>
                                          </p:spTgt>
                                        </p:tgtEl>
                                      </p:cBhvr>
                                    </p:animEffect>
                                    <p:anim calcmode="lin" valueType="num">
                                      <p:cBhvr>
                                        <p:cTn id="38" dur="500" fill="hold"/>
                                        <p:tgtEl>
                                          <p:spTgt spid="135171">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135171">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1" grpId="0" build="p"/>
    </p:bldLst>
  </p:timing>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3122</TotalTime>
  <Words>3529</Words>
  <Application>Microsoft Office PowerPoint</Application>
  <PresentationFormat>On-screen Show (4:3)</PresentationFormat>
  <Paragraphs>717</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Verdana</vt:lpstr>
      <vt:lpstr>Arial</vt:lpstr>
      <vt:lpstr>Wingdings</vt:lpstr>
      <vt:lpstr>Times New Roman</vt:lpstr>
      <vt:lpstr>Symbol</vt:lpstr>
      <vt:lpstr>Globe</vt:lpstr>
      <vt:lpstr>Unit -4: Synatx Directed Translation and Intermediate code generation</vt:lpstr>
      <vt:lpstr>Slide 2</vt:lpstr>
      <vt:lpstr>Agenda</vt:lpstr>
      <vt:lpstr>Introduction</vt:lpstr>
      <vt:lpstr>Slide 5</vt:lpstr>
      <vt:lpstr>Benefits of Intermediate codes </vt:lpstr>
      <vt:lpstr>Different kinds of Intermediate codes </vt:lpstr>
      <vt:lpstr> Directed Acyclic Graphs (DAG)</vt:lpstr>
      <vt:lpstr>Constructing a DAG  ( Refer SDD for Syntax Tree )</vt:lpstr>
      <vt:lpstr>SDD for constructing DAG for arithamatic Exp</vt:lpstr>
      <vt:lpstr>SDD for Directed Acyclic Graph</vt:lpstr>
      <vt:lpstr>Representation of DAG by value-number method </vt:lpstr>
      <vt:lpstr>Algorithm for value-number method</vt:lpstr>
      <vt:lpstr>DAG Construction i = i + 10</vt:lpstr>
      <vt:lpstr>Construct the DAG for the expression</vt:lpstr>
      <vt:lpstr>Three-address code</vt:lpstr>
      <vt:lpstr>Slide 17</vt:lpstr>
      <vt:lpstr>Addresses</vt:lpstr>
      <vt:lpstr>Three address instructions</vt:lpstr>
      <vt:lpstr>Examples</vt:lpstr>
      <vt:lpstr>Example -1</vt:lpstr>
      <vt:lpstr>Example - 3</vt:lpstr>
      <vt:lpstr>Example - 4</vt:lpstr>
      <vt:lpstr>Example - 5</vt:lpstr>
      <vt:lpstr>Example -6</vt:lpstr>
      <vt:lpstr>Implementation of Three Address code -TAC</vt:lpstr>
      <vt:lpstr>Quadruples</vt:lpstr>
      <vt:lpstr>Example on Quadruple representation of TAC b* -c + b* -c</vt:lpstr>
      <vt:lpstr>Quadruple representation  if x &gt; y goto L and if x goto L</vt:lpstr>
      <vt:lpstr>Quadruple representation x[i]=y and x =y[i] </vt:lpstr>
      <vt:lpstr>TRIPLES</vt:lpstr>
      <vt:lpstr>Triple representation b*-c + b*-c</vt:lpstr>
      <vt:lpstr>Triple representation if x &gt; y goto L and if x goto L</vt:lpstr>
      <vt:lpstr>Triple representation x[i]=y and x =y[i] </vt:lpstr>
      <vt:lpstr>Indirect Triples </vt:lpstr>
      <vt:lpstr>Indirect Triples representation b*-c + b*-c</vt:lpstr>
      <vt:lpstr>Translation of an assignment  statement</vt:lpstr>
      <vt:lpstr>Slide 38</vt:lpstr>
      <vt:lpstr>Slide 39</vt:lpstr>
      <vt:lpstr>Slide 40</vt:lpstr>
      <vt:lpstr>Translation of expressions</vt:lpstr>
      <vt:lpstr>Translation of mixed type operation in an Expression</vt:lpstr>
      <vt:lpstr>Slide 43</vt:lpstr>
      <vt:lpstr>Slide 44</vt:lpstr>
      <vt:lpstr>Slide 45</vt:lpstr>
      <vt:lpstr>Flow of control statements</vt:lpstr>
      <vt:lpstr>Slide 47</vt:lpstr>
      <vt:lpstr>Semantic rule for boolean expression</vt:lpstr>
      <vt:lpstr>Slide 49</vt:lpstr>
      <vt:lpstr>Slide 50</vt:lpstr>
      <vt:lpstr>Slide 51</vt:lpstr>
      <vt:lpstr>Slide 52</vt:lpstr>
      <vt:lpstr>Slide 53</vt:lpstr>
      <vt:lpstr>Slide 54</vt:lpstr>
      <vt:lpstr>Slide 55</vt:lpstr>
      <vt:lpstr>Slide 56</vt:lpstr>
      <vt:lpstr>Slide 57</vt:lpstr>
      <vt:lpstr>Sdd for some control statements</vt:lpstr>
      <vt:lpstr>Sdd for some control statements contd</vt:lpstr>
      <vt:lpstr>Slide 60</vt:lpstr>
      <vt:lpstr>Switch Statements</vt:lpstr>
      <vt:lpstr>Translation of a switch statement</vt:lpstr>
      <vt:lpstr>Translation of switch-statement</vt:lpstr>
      <vt:lpstr>Intermediate code procedures</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MMMath</cp:lastModifiedBy>
  <cp:revision>184</cp:revision>
  <dcterms:created xsi:type="dcterms:W3CDTF">2009-01-29T16:52:36Z</dcterms:created>
  <dcterms:modified xsi:type="dcterms:W3CDTF">2021-04-30T01:58:21Z</dcterms:modified>
</cp:coreProperties>
</file>