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332" r:id="rId2"/>
    <p:sldId id="333" r:id="rId3"/>
    <p:sldId id="312" r:id="rId4"/>
    <p:sldId id="313" r:id="rId5"/>
    <p:sldId id="314" r:id="rId6"/>
    <p:sldId id="315" r:id="rId7"/>
    <p:sldId id="316" r:id="rId8"/>
    <p:sldId id="258" r:id="rId9"/>
    <p:sldId id="259" r:id="rId10"/>
    <p:sldId id="317" r:id="rId11"/>
    <p:sldId id="261" r:id="rId12"/>
    <p:sldId id="318" r:id="rId13"/>
    <p:sldId id="263" r:id="rId14"/>
    <p:sldId id="265" r:id="rId15"/>
    <p:sldId id="264" r:id="rId16"/>
    <p:sldId id="267" r:id="rId17"/>
    <p:sldId id="268" r:id="rId18"/>
    <p:sldId id="309" r:id="rId19"/>
    <p:sldId id="319" r:id="rId20"/>
    <p:sldId id="310" r:id="rId21"/>
    <p:sldId id="327" r:id="rId22"/>
    <p:sldId id="328" r:id="rId23"/>
    <p:sldId id="329" r:id="rId24"/>
    <p:sldId id="311" r:id="rId25"/>
    <p:sldId id="330" r:id="rId26"/>
    <p:sldId id="331" r:id="rId27"/>
    <p:sldId id="321" r:id="rId28"/>
    <p:sldId id="269" r:id="rId29"/>
    <p:sldId id="324" r:id="rId30"/>
    <p:sldId id="325" r:id="rId31"/>
    <p:sldId id="270" r:id="rId32"/>
    <p:sldId id="326" r:id="rId33"/>
    <p:sldId id="271" r:id="rId34"/>
    <p:sldId id="284" r:id="rId35"/>
    <p:sldId id="285" r:id="rId36"/>
  </p:sldIdLst>
  <p:sldSz cx="9906000" cy="6858000" type="A4"/>
  <p:notesSz cx="69977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778" autoAdjust="0"/>
    <p:restoredTop sz="94737" autoAdjust="0"/>
  </p:normalViewPr>
  <p:slideViewPr>
    <p:cSldViewPr>
      <p:cViewPr>
        <p:scale>
          <a:sx n="70" d="100"/>
          <a:sy n="70" d="100"/>
        </p:scale>
        <p:origin x="-1254" y="-84"/>
      </p:cViewPr>
      <p:guideLst>
        <p:guide orient="horz" pos="1680"/>
        <p:guide pos="307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98" y="-78"/>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3032125" cy="457200"/>
          </a:xfrm>
          <a:prstGeom prst="rect">
            <a:avLst/>
          </a:prstGeom>
          <a:noFill/>
          <a:ln w="9525">
            <a:noFill/>
            <a:miter lim="800000"/>
            <a:headEnd/>
            <a:tailEnd/>
          </a:ln>
          <a:effectLst/>
        </p:spPr>
        <p:txBody>
          <a:bodyPr vert="horz" wrap="square" lIns="91156" tIns="45578" rIns="91156" bIns="45578" numCol="1" anchor="t" anchorCtr="0" compatLnSpc="1">
            <a:prstTxWarp prst="textNoShape">
              <a:avLst/>
            </a:prstTxWarp>
          </a:bodyPr>
          <a:lstStyle>
            <a:lvl1pPr defTabSz="912813">
              <a:defRPr sz="1200">
                <a:latin typeface="Times New Roman" charset="0"/>
              </a:defRPr>
            </a:lvl1pPr>
          </a:lstStyle>
          <a:p>
            <a:pPr>
              <a:defRPr/>
            </a:pPr>
            <a:endParaRPr lang="en-US"/>
          </a:p>
        </p:txBody>
      </p:sp>
      <p:sp>
        <p:nvSpPr>
          <p:cNvPr id="221187" name="Rectangle 3"/>
          <p:cNvSpPr>
            <a:spLocks noGrp="1" noChangeArrowheads="1"/>
          </p:cNvSpPr>
          <p:nvPr>
            <p:ph type="dt" sz="quarter" idx="1"/>
          </p:nvPr>
        </p:nvSpPr>
        <p:spPr bwMode="auto">
          <a:xfrm>
            <a:off x="3941763" y="0"/>
            <a:ext cx="3032125" cy="457200"/>
          </a:xfrm>
          <a:prstGeom prst="rect">
            <a:avLst/>
          </a:prstGeom>
          <a:noFill/>
          <a:ln w="9525">
            <a:noFill/>
            <a:miter lim="800000"/>
            <a:headEnd/>
            <a:tailEnd/>
          </a:ln>
          <a:effectLst/>
        </p:spPr>
        <p:txBody>
          <a:bodyPr vert="horz" wrap="square" lIns="91156" tIns="45578" rIns="91156" bIns="45578" numCol="1" anchor="t" anchorCtr="0" compatLnSpc="1">
            <a:prstTxWarp prst="textNoShape">
              <a:avLst/>
            </a:prstTxWarp>
          </a:bodyPr>
          <a:lstStyle>
            <a:lvl1pPr algn="r" defTabSz="912813">
              <a:defRPr sz="1200">
                <a:latin typeface="Times New Roman" charset="0"/>
              </a:defRPr>
            </a:lvl1pPr>
          </a:lstStyle>
          <a:p>
            <a:pPr>
              <a:defRPr/>
            </a:pPr>
            <a:fld id="{51EFE08F-079C-498B-B7B1-3A1FF6D9169F}" type="datetime4">
              <a:rPr lang="en-US"/>
              <a:pPr>
                <a:defRPr/>
              </a:pPr>
              <a:t>April 30, 2021</a:t>
            </a:fld>
            <a:endParaRPr lang="en-US"/>
          </a:p>
        </p:txBody>
      </p:sp>
      <p:sp>
        <p:nvSpPr>
          <p:cNvPr id="221188" name="Rectangle 4"/>
          <p:cNvSpPr>
            <a:spLocks noGrp="1" noChangeArrowheads="1"/>
          </p:cNvSpPr>
          <p:nvPr>
            <p:ph type="ftr" sz="quarter" idx="2"/>
          </p:nvPr>
        </p:nvSpPr>
        <p:spPr bwMode="auto">
          <a:xfrm>
            <a:off x="0" y="8826500"/>
            <a:ext cx="3032125" cy="457200"/>
          </a:xfrm>
          <a:prstGeom prst="rect">
            <a:avLst/>
          </a:prstGeom>
          <a:noFill/>
          <a:ln w="9525">
            <a:noFill/>
            <a:miter lim="800000"/>
            <a:headEnd/>
            <a:tailEnd/>
          </a:ln>
          <a:effectLst/>
        </p:spPr>
        <p:txBody>
          <a:bodyPr vert="horz" wrap="square" lIns="91156" tIns="45578" rIns="91156" bIns="45578" numCol="1" anchor="b" anchorCtr="0" compatLnSpc="1">
            <a:prstTxWarp prst="textNoShape">
              <a:avLst/>
            </a:prstTxWarp>
          </a:bodyPr>
          <a:lstStyle>
            <a:lvl1pPr defTabSz="912813">
              <a:defRPr sz="1200">
                <a:latin typeface="Times New Roman" charset="0"/>
              </a:defRPr>
            </a:lvl1pPr>
          </a:lstStyle>
          <a:p>
            <a:pPr>
              <a:defRPr/>
            </a:pPr>
            <a:endParaRPr lang="en-US"/>
          </a:p>
        </p:txBody>
      </p:sp>
      <p:sp>
        <p:nvSpPr>
          <p:cNvPr id="221189" name="Rectangle 5"/>
          <p:cNvSpPr>
            <a:spLocks noGrp="1" noChangeArrowheads="1"/>
          </p:cNvSpPr>
          <p:nvPr>
            <p:ph type="sldNum" sz="quarter" idx="3"/>
          </p:nvPr>
        </p:nvSpPr>
        <p:spPr bwMode="auto">
          <a:xfrm>
            <a:off x="3941763" y="8826500"/>
            <a:ext cx="3032125" cy="457200"/>
          </a:xfrm>
          <a:prstGeom prst="rect">
            <a:avLst/>
          </a:prstGeom>
          <a:noFill/>
          <a:ln w="9525">
            <a:noFill/>
            <a:miter lim="800000"/>
            <a:headEnd/>
            <a:tailEnd/>
          </a:ln>
          <a:effectLst/>
        </p:spPr>
        <p:txBody>
          <a:bodyPr vert="horz" wrap="square" lIns="91156" tIns="45578" rIns="91156" bIns="45578" numCol="1" anchor="b" anchorCtr="0" compatLnSpc="1">
            <a:prstTxWarp prst="textNoShape">
              <a:avLst/>
            </a:prstTxWarp>
          </a:bodyPr>
          <a:lstStyle>
            <a:lvl1pPr algn="r" defTabSz="912813">
              <a:defRPr sz="1200">
                <a:latin typeface="Times New Roman" charset="0"/>
              </a:defRPr>
            </a:lvl1pPr>
          </a:lstStyle>
          <a:p>
            <a:pPr>
              <a:defRPr/>
            </a:pPr>
            <a:fld id="{8AACAE1B-4838-4650-999E-D0BFACA322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2125" cy="465138"/>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lvl1pPr defTabSz="930275">
              <a:defRPr sz="1200">
                <a:latin typeface="Times New Roman" charset="0"/>
              </a:defRPr>
            </a:lvl1pPr>
          </a:lstStyle>
          <a:p>
            <a:pPr>
              <a:defRPr/>
            </a:pPr>
            <a:endParaRPr lang="en-US"/>
          </a:p>
        </p:txBody>
      </p:sp>
      <p:sp>
        <p:nvSpPr>
          <p:cNvPr id="38915" name="Rectangle 3"/>
          <p:cNvSpPr>
            <a:spLocks noGrp="1" noChangeArrowheads="1"/>
          </p:cNvSpPr>
          <p:nvPr>
            <p:ph type="dt" idx="1"/>
          </p:nvPr>
        </p:nvSpPr>
        <p:spPr bwMode="auto">
          <a:xfrm>
            <a:off x="3965575" y="0"/>
            <a:ext cx="3032125" cy="465138"/>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lvl1pPr algn="r" defTabSz="930275">
              <a:defRPr sz="1200">
                <a:latin typeface="Times New Roman" charset="0"/>
              </a:defRPr>
            </a:lvl1pPr>
          </a:lstStyle>
          <a:p>
            <a:pPr>
              <a:defRPr/>
            </a:pPr>
            <a:fld id="{B9F78D2D-6D15-452D-89C8-371B068362AE}" type="datetime4">
              <a:rPr lang="en-US"/>
              <a:pPr>
                <a:defRPr/>
              </a:pPr>
              <a:t>April 30, 2021</a:t>
            </a:fld>
            <a:endParaRPr lang="en-US"/>
          </a:p>
        </p:txBody>
      </p:sp>
      <p:sp>
        <p:nvSpPr>
          <p:cNvPr id="37892" name="Rectangle 4"/>
          <p:cNvSpPr>
            <a:spLocks noChangeArrowheads="1" noTextEdit="1"/>
          </p:cNvSpPr>
          <p:nvPr>
            <p:ph type="sldImg" idx="2"/>
          </p:nvPr>
        </p:nvSpPr>
        <p:spPr bwMode="auto">
          <a:xfrm>
            <a:off x="985838" y="695325"/>
            <a:ext cx="5029200" cy="3481388"/>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933450" y="4411663"/>
            <a:ext cx="5130800" cy="4176712"/>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8818563"/>
            <a:ext cx="3032125" cy="465137"/>
          </a:xfrm>
          <a:prstGeom prst="rect">
            <a:avLst/>
          </a:prstGeom>
          <a:noFill/>
          <a:ln w="9525">
            <a:noFill/>
            <a:miter lim="800000"/>
            <a:headEnd/>
            <a:tailEnd/>
          </a:ln>
          <a:effectLst/>
        </p:spPr>
        <p:txBody>
          <a:bodyPr vert="horz" wrap="square" lIns="93025" tIns="46512" rIns="93025" bIns="46512" numCol="1" anchor="b" anchorCtr="0" compatLnSpc="1">
            <a:prstTxWarp prst="textNoShape">
              <a:avLst/>
            </a:prstTxWarp>
          </a:bodyPr>
          <a:lstStyle>
            <a:lvl1pPr defTabSz="930275">
              <a:defRPr sz="1200">
                <a:latin typeface="Times New Roman" charset="0"/>
              </a:defRPr>
            </a:lvl1pPr>
          </a:lstStyle>
          <a:p>
            <a:pPr>
              <a:defRPr/>
            </a:pPr>
            <a:endParaRPr lang="en-US"/>
          </a:p>
        </p:txBody>
      </p:sp>
      <p:sp>
        <p:nvSpPr>
          <p:cNvPr id="38919" name="Rectangle 7"/>
          <p:cNvSpPr>
            <a:spLocks noGrp="1" noChangeArrowheads="1"/>
          </p:cNvSpPr>
          <p:nvPr>
            <p:ph type="sldNum" sz="quarter" idx="5"/>
          </p:nvPr>
        </p:nvSpPr>
        <p:spPr bwMode="auto">
          <a:xfrm>
            <a:off x="3965575" y="8818563"/>
            <a:ext cx="3032125" cy="465137"/>
          </a:xfrm>
          <a:prstGeom prst="rect">
            <a:avLst/>
          </a:prstGeom>
          <a:noFill/>
          <a:ln w="9525">
            <a:noFill/>
            <a:miter lim="800000"/>
            <a:headEnd/>
            <a:tailEnd/>
          </a:ln>
          <a:effectLst/>
        </p:spPr>
        <p:txBody>
          <a:bodyPr vert="horz" wrap="square" lIns="93025" tIns="46512" rIns="93025" bIns="46512" numCol="1" anchor="b" anchorCtr="0" compatLnSpc="1">
            <a:prstTxWarp prst="textNoShape">
              <a:avLst/>
            </a:prstTxWarp>
          </a:bodyPr>
          <a:lstStyle>
            <a:lvl1pPr algn="r" defTabSz="930275">
              <a:defRPr sz="1200">
                <a:latin typeface="Times New Roman" charset="0"/>
              </a:defRPr>
            </a:lvl1pPr>
          </a:lstStyle>
          <a:p>
            <a:pPr>
              <a:defRPr/>
            </a:pPr>
            <a:fld id="{09C7BA76-9F33-4C3D-9DBA-FD6B232EAB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CA1FD2-2882-428F-9A19-A3712CAC9E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B66EE3-3079-4DBE-8F9F-B580AC246F4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0450" y="152400"/>
            <a:ext cx="23431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8770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8CD1B-2D59-4F5C-A32A-83D06A8539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3AC520-16E3-4B6C-91DD-D58E1140DD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391B8B-B370-42BB-BDC9-0CD34307EB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6101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219200"/>
            <a:ext cx="46101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D22940-B8C2-4CC7-A60B-9491C0C9FF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50E1BF-386E-47F8-8BEF-4945697016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21705FF-1B0A-40DF-B4CE-434C594AFA1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9A35B44-E3DD-47F7-A9A3-39E40D2097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FDA16B-8E93-4D4A-937F-5793C74107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785942-7B79-429B-810C-B415BDA5919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9372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219200"/>
            <a:ext cx="9372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1000" y="6477000"/>
            <a:ext cx="20637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054350" y="6477000"/>
            <a:ext cx="37147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7620000" y="6477000"/>
            <a:ext cx="20637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Times New Roman" charset="0"/>
              </a:defRPr>
            </a:lvl1pPr>
          </a:lstStyle>
          <a:p>
            <a:pPr>
              <a:defRPr/>
            </a:pPr>
            <a:fld id="{6C4C016E-AFB6-4BF9-A4EB-94CB03561C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charset="0"/>
        </a:defRPr>
      </a:lvl2pPr>
      <a:lvl3pPr algn="ctr" rtl="0" eaLnBrk="0" fontAlgn="base" hangingPunct="0">
        <a:spcBef>
          <a:spcPct val="0"/>
        </a:spcBef>
        <a:spcAft>
          <a:spcPct val="0"/>
        </a:spcAft>
        <a:defRPr sz="3200" b="1">
          <a:solidFill>
            <a:schemeClr val="tx2"/>
          </a:solidFill>
          <a:latin typeface="Times New Roman" charset="0"/>
        </a:defRPr>
      </a:lvl3pPr>
      <a:lvl4pPr algn="ctr" rtl="0" eaLnBrk="0" fontAlgn="base" hangingPunct="0">
        <a:spcBef>
          <a:spcPct val="0"/>
        </a:spcBef>
        <a:spcAft>
          <a:spcPct val="0"/>
        </a:spcAft>
        <a:defRPr sz="3200" b="1">
          <a:solidFill>
            <a:schemeClr val="tx2"/>
          </a:solidFill>
          <a:latin typeface="Times New Roman" charset="0"/>
        </a:defRPr>
      </a:lvl4pPr>
      <a:lvl5pPr algn="ctr" rtl="0" eaLnBrk="0" fontAlgn="base" hangingPunct="0">
        <a:spcBef>
          <a:spcPct val="0"/>
        </a:spcBef>
        <a:spcAft>
          <a:spcPct val="0"/>
        </a:spcAft>
        <a:defRPr sz="3200" b="1">
          <a:solidFill>
            <a:schemeClr val="tx2"/>
          </a:solidFill>
          <a:latin typeface="Times New Roman" charset="0"/>
        </a:defRPr>
      </a:lvl5pPr>
      <a:lvl6pPr marL="457200" algn="ctr" rtl="0" eaLnBrk="0" fontAlgn="base" hangingPunct="0">
        <a:spcBef>
          <a:spcPct val="0"/>
        </a:spcBef>
        <a:spcAft>
          <a:spcPct val="0"/>
        </a:spcAft>
        <a:defRPr sz="3200" b="1">
          <a:solidFill>
            <a:schemeClr val="tx2"/>
          </a:solidFill>
          <a:latin typeface="Times New Roman" charset="0"/>
        </a:defRPr>
      </a:lvl6pPr>
      <a:lvl7pPr marL="914400" algn="ctr" rtl="0" eaLnBrk="0" fontAlgn="base" hangingPunct="0">
        <a:spcBef>
          <a:spcPct val="0"/>
        </a:spcBef>
        <a:spcAft>
          <a:spcPct val="0"/>
        </a:spcAft>
        <a:defRPr sz="3200" b="1">
          <a:solidFill>
            <a:schemeClr val="tx2"/>
          </a:solidFill>
          <a:latin typeface="Times New Roman" charset="0"/>
        </a:defRPr>
      </a:lvl7pPr>
      <a:lvl8pPr marL="1371600" algn="ctr" rtl="0" eaLnBrk="0" fontAlgn="base" hangingPunct="0">
        <a:spcBef>
          <a:spcPct val="0"/>
        </a:spcBef>
        <a:spcAft>
          <a:spcPct val="0"/>
        </a:spcAft>
        <a:defRPr sz="3200" b="1">
          <a:solidFill>
            <a:schemeClr val="tx2"/>
          </a:solidFill>
          <a:latin typeface="Times New Roman" charset="0"/>
        </a:defRPr>
      </a:lvl8pPr>
      <a:lvl9pPr marL="1828800" algn="ctr" rtl="0" eaLnBrk="0" fontAlgn="base" hangingPunct="0">
        <a:spcBef>
          <a:spcPct val="0"/>
        </a:spcBef>
        <a:spcAft>
          <a:spcPct val="0"/>
        </a:spcAft>
        <a:defRPr sz="3200" b="1">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5" name="Rectangle 33"/>
          <p:cNvSpPr>
            <a:spLocks noGrp="1" noChangeArrowheads="1"/>
          </p:cNvSpPr>
          <p:nvPr>
            <p:ph type="title"/>
          </p:nvPr>
        </p:nvSpPr>
        <p:spPr>
          <a:xfrm>
            <a:off x="495300" y="0"/>
            <a:ext cx="8915400" cy="914400"/>
          </a:xfrm>
        </p:spPr>
        <p:txBody>
          <a:bodyPr/>
          <a:lstStyle/>
          <a:p>
            <a:pPr algn="l" eaLnBrk="1" hangingPunct="1"/>
            <a:r>
              <a:rPr lang="en-US" sz="2800" u="sng" smtClean="0"/>
              <a:t>Unit -4: Synatx Directed Translation and Intermediate code generation</a:t>
            </a:r>
          </a:p>
        </p:txBody>
      </p:sp>
      <p:sp>
        <p:nvSpPr>
          <p:cNvPr id="3106" name="Rectangle 34"/>
          <p:cNvSpPr>
            <a:spLocks noGrp="1" noChangeArrowheads="1"/>
          </p:cNvSpPr>
          <p:nvPr>
            <p:ph type="body" idx="1"/>
          </p:nvPr>
        </p:nvSpPr>
        <p:spPr>
          <a:xfrm>
            <a:off x="231775" y="857250"/>
            <a:ext cx="9442450" cy="5643563"/>
          </a:xfrm>
        </p:spPr>
        <p:txBody>
          <a:bodyPr/>
          <a:lstStyle/>
          <a:p>
            <a:pPr eaLnBrk="1" hangingPunct="1">
              <a:lnSpc>
                <a:spcPct val="90000"/>
              </a:lnSpc>
              <a:buFont typeface="Wingdings" pitchFamily="2" charset="2"/>
              <a:buNone/>
            </a:pPr>
            <a:r>
              <a:rPr lang="en-US" u="sng" smtClean="0"/>
              <a:t>Syllabus:</a:t>
            </a:r>
          </a:p>
          <a:p>
            <a:pPr eaLnBrk="1" hangingPunct="1">
              <a:lnSpc>
                <a:spcPct val="90000"/>
              </a:lnSpc>
              <a:buFont typeface="Wingdings" pitchFamily="2" charset="2"/>
              <a:buNone/>
            </a:pPr>
            <a:r>
              <a:rPr lang="en-US" smtClean="0"/>
              <a:t> </a:t>
            </a:r>
            <a:r>
              <a:rPr lang="en-US" b="1" i="1" smtClean="0">
                <a:solidFill>
                  <a:srgbClr val="FF0000"/>
                </a:solidFill>
              </a:rPr>
              <a:t>A-Syntax Directed Translation (5.1 t0 5.4): </a:t>
            </a:r>
          </a:p>
          <a:p>
            <a:pPr eaLnBrk="1" hangingPunct="1">
              <a:lnSpc>
                <a:spcPct val="90000"/>
              </a:lnSpc>
              <a:buFont typeface="Wingdings" pitchFamily="2" charset="2"/>
              <a:buNone/>
            </a:pPr>
            <a:r>
              <a:rPr lang="en-US" smtClean="0">
                <a:solidFill>
                  <a:srgbClr val="FF0000"/>
                </a:solidFill>
              </a:rPr>
              <a:t>    5.1:</a:t>
            </a:r>
            <a:r>
              <a:rPr lang="en-US" smtClean="0"/>
              <a:t>Syntax Directed Defination(SDD),</a:t>
            </a:r>
          </a:p>
          <a:p>
            <a:pPr eaLnBrk="1" hangingPunct="1">
              <a:lnSpc>
                <a:spcPct val="90000"/>
              </a:lnSpc>
              <a:buFont typeface="Wingdings" pitchFamily="2" charset="2"/>
              <a:buNone/>
            </a:pPr>
            <a:r>
              <a:rPr lang="en-US" smtClean="0"/>
              <a:t>    </a:t>
            </a:r>
            <a:r>
              <a:rPr lang="en-US" smtClean="0">
                <a:solidFill>
                  <a:srgbClr val="FF0000"/>
                </a:solidFill>
              </a:rPr>
              <a:t>5.2: </a:t>
            </a:r>
            <a:r>
              <a:rPr lang="en-US" smtClean="0"/>
              <a:t>Evaluation order for SDD, </a:t>
            </a:r>
          </a:p>
          <a:p>
            <a:pPr eaLnBrk="1" hangingPunct="1">
              <a:lnSpc>
                <a:spcPct val="90000"/>
              </a:lnSpc>
              <a:buFont typeface="Wingdings" pitchFamily="2" charset="2"/>
              <a:buNone/>
            </a:pPr>
            <a:r>
              <a:rPr lang="en-US" smtClean="0"/>
              <a:t>    </a:t>
            </a:r>
            <a:r>
              <a:rPr lang="en-US" smtClean="0">
                <a:solidFill>
                  <a:srgbClr val="FF0000"/>
                </a:solidFill>
              </a:rPr>
              <a:t>5.3: </a:t>
            </a:r>
            <a:r>
              <a:rPr lang="en-US" smtClean="0"/>
              <a:t>Application of Syntax Directed Translation : Construction of Syntax Trees(Only S-attributed SDD) </a:t>
            </a:r>
          </a:p>
          <a:p>
            <a:pPr eaLnBrk="1" hangingPunct="1">
              <a:lnSpc>
                <a:spcPct val="90000"/>
              </a:lnSpc>
              <a:buFont typeface="Wingdings" pitchFamily="2" charset="2"/>
              <a:buNone/>
            </a:pPr>
            <a:r>
              <a:rPr lang="en-US" smtClean="0"/>
              <a:t>    </a:t>
            </a:r>
            <a:r>
              <a:rPr lang="en-US" smtClean="0">
                <a:solidFill>
                  <a:srgbClr val="FF0000"/>
                </a:solidFill>
              </a:rPr>
              <a:t>5.4:</a:t>
            </a:r>
            <a:r>
              <a:rPr lang="en-US" smtClean="0"/>
              <a:t>Syntax Directed translation Schemes Parser Stack Implementation of Postfix SDT’s</a:t>
            </a:r>
          </a:p>
          <a:p>
            <a:pPr eaLnBrk="1" hangingPunct="1">
              <a:lnSpc>
                <a:spcPct val="90000"/>
              </a:lnSpc>
              <a:buFont typeface="Wingdings" pitchFamily="2" charset="2"/>
              <a:buNone/>
            </a:pPr>
            <a:r>
              <a:rPr lang="en-US" smtClean="0"/>
              <a:t> </a:t>
            </a:r>
            <a:r>
              <a:rPr lang="en-US" b="1" i="1" smtClean="0">
                <a:solidFill>
                  <a:srgbClr val="FF0000"/>
                </a:solidFill>
              </a:rPr>
              <a:t>B-Intermediate Code Generation : </a:t>
            </a:r>
          </a:p>
          <a:p>
            <a:pPr eaLnBrk="1" hangingPunct="1">
              <a:lnSpc>
                <a:spcPct val="90000"/>
              </a:lnSpc>
              <a:buFont typeface="Wingdings" pitchFamily="2" charset="2"/>
              <a:buNone/>
            </a:pPr>
            <a:r>
              <a:rPr lang="en-US" smtClean="0">
                <a:solidFill>
                  <a:srgbClr val="FF0000"/>
                </a:solidFill>
              </a:rPr>
              <a:t>    6.1:</a:t>
            </a:r>
            <a:r>
              <a:rPr lang="en-US" smtClean="0"/>
              <a:t>Variants of syntax trees; </a:t>
            </a:r>
          </a:p>
          <a:p>
            <a:pPr eaLnBrk="1" hangingPunct="1">
              <a:lnSpc>
                <a:spcPct val="90000"/>
              </a:lnSpc>
              <a:buFont typeface="Wingdings" pitchFamily="2" charset="2"/>
              <a:buNone/>
            </a:pPr>
            <a:r>
              <a:rPr lang="en-US" smtClean="0"/>
              <a:t>    </a:t>
            </a:r>
            <a:r>
              <a:rPr lang="en-US" smtClean="0">
                <a:solidFill>
                  <a:srgbClr val="FF0000"/>
                </a:solidFill>
              </a:rPr>
              <a:t>6.2: </a:t>
            </a:r>
            <a:r>
              <a:rPr lang="en-US" smtClean="0"/>
              <a:t>Three-address code, Translation of expressions</a:t>
            </a:r>
          </a:p>
          <a:p>
            <a:pPr eaLnBrk="1" hangingPunct="1">
              <a:lnSpc>
                <a:spcPct val="90000"/>
              </a:lnSpc>
              <a:buFont typeface="Wingdings" pitchFamily="2" charset="2"/>
              <a:buNone/>
            </a:pPr>
            <a:r>
              <a:rPr lang="en-US" smtClean="0"/>
              <a:t>  </a:t>
            </a:r>
            <a:r>
              <a:rPr lang="en-US" b="1" i="1" smtClean="0">
                <a:solidFill>
                  <a:srgbClr val="FF0000"/>
                </a:solidFill>
              </a:rPr>
              <a:t>Self- Learning : </a:t>
            </a:r>
            <a:r>
              <a:rPr lang="en-US" smtClean="0"/>
              <a:t>Control flow;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fade">
                                      <p:cBhvr>
                                        <p:cTn id="7" dur="2000"/>
                                        <p:tgtEl>
                                          <p:spTgt spid="3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06"/>
                                        </p:tgtEl>
                                        <p:attrNameLst>
                                          <p:attrName>style.visibility</p:attrName>
                                        </p:attrNameLst>
                                      </p:cBhvr>
                                      <p:to>
                                        <p:strVal val="visible"/>
                                      </p:to>
                                    </p:set>
                                    <p:animEffect transition="in" filter="fade">
                                      <p:cBhvr>
                                        <p:cTn id="10" dur="2000"/>
                                        <p:tgtEl>
                                          <p:spTgt spid="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5" grpId="0"/>
      <p:bldP spid="310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Dependency Graph</a:t>
            </a:r>
          </a:p>
        </p:txBody>
      </p:sp>
      <p:sp>
        <p:nvSpPr>
          <p:cNvPr id="11267" name="Content Placeholder 2"/>
          <p:cNvSpPr>
            <a:spLocks noGrp="1"/>
          </p:cNvSpPr>
          <p:nvPr>
            <p:ph idx="1"/>
          </p:nvPr>
        </p:nvSpPr>
        <p:spPr>
          <a:xfrm>
            <a:off x="228600" y="914400"/>
            <a:ext cx="9525000" cy="5943600"/>
          </a:xfrm>
        </p:spPr>
        <p:txBody>
          <a:bodyPr/>
          <a:lstStyle/>
          <a:p>
            <a:pPr algn="just" eaLnBrk="1" hangingPunct="1"/>
            <a:r>
              <a:rPr lang="en-US" smtClean="0"/>
              <a:t>A dependency graph  is a useful tool that are used to determine the order of computation of attributes  in parse tree. Annotated parse tree shows the values of attributes at each node and Dependency graph helps us determine how these values can be computed.</a:t>
            </a:r>
          </a:p>
          <a:p>
            <a:pPr eaLnBrk="1" hangingPunct="1"/>
            <a:r>
              <a:rPr lang="en-US" smtClean="0"/>
              <a:t>Dependency graph</a:t>
            </a:r>
          </a:p>
          <a:p>
            <a:pPr lvl="1" eaLnBrk="1" hangingPunct="1"/>
            <a:r>
              <a:rPr lang="en-US" smtClean="0"/>
              <a:t>For each parse tree, the parse tree has a node for each attribute associated with that node</a:t>
            </a:r>
          </a:p>
          <a:p>
            <a:pPr lvl="1" eaLnBrk="1" hangingPunct="1"/>
            <a:r>
              <a:rPr lang="en-US" smtClean="0"/>
              <a:t>If a semantic rule defines the value of synthesized attribute </a:t>
            </a:r>
            <a:r>
              <a:rPr lang="en-US" b="1" smtClean="0">
                <a:solidFill>
                  <a:srgbClr val="FF0000"/>
                </a:solidFill>
              </a:rPr>
              <a:t>A.b</a:t>
            </a:r>
            <a:r>
              <a:rPr lang="en-US" smtClean="0"/>
              <a:t> in terms of the value of </a:t>
            </a:r>
            <a:r>
              <a:rPr lang="en-US" b="1" smtClean="0">
                <a:solidFill>
                  <a:srgbClr val="FF0000"/>
                </a:solidFill>
              </a:rPr>
              <a:t>X.c</a:t>
            </a:r>
            <a:r>
              <a:rPr lang="en-US" smtClean="0"/>
              <a:t> then the dependency graph has an edge from </a:t>
            </a:r>
            <a:r>
              <a:rPr lang="en-US" b="1" smtClean="0">
                <a:solidFill>
                  <a:srgbClr val="FF0000"/>
                </a:solidFill>
              </a:rPr>
              <a:t>X.c</a:t>
            </a:r>
            <a:r>
              <a:rPr lang="en-US" smtClean="0"/>
              <a:t> to </a:t>
            </a:r>
            <a:r>
              <a:rPr lang="en-US" b="1" smtClean="0">
                <a:solidFill>
                  <a:srgbClr val="FF0000"/>
                </a:solidFill>
              </a:rPr>
              <a:t>A.b</a:t>
            </a:r>
          </a:p>
          <a:p>
            <a:pPr lvl="1" eaLnBrk="1" hangingPunct="1"/>
            <a:r>
              <a:rPr lang="en-US" smtClean="0"/>
              <a:t>If a semantic rule defines the value of inherited attribute </a:t>
            </a:r>
            <a:r>
              <a:rPr lang="en-US" b="1" smtClean="0">
                <a:solidFill>
                  <a:srgbClr val="FF0000"/>
                </a:solidFill>
              </a:rPr>
              <a:t>B.c</a:t>
            </a:r>
            <a:r>
              <a:rPr lang="en-US" smtClean="0"/>
              <a:t> in terms of the value of </a:t>
            </a:r>
            <a:r>
              <a:rPr lang="en-US" b="1" smtClean="0">
                <a:solidFill>
                  <a:srgbClr val="FF0000"/>
                </a:solidFill>
              </a:rPr>
              <a:t>X.a</a:t>
            </a:r>
            <a:r>
              <a:rPr lang="en-US" smtClean="0"/>
              <a:t> then the dependency graph has an edge from </a:t>
            </a:r>
            <a:r>
              <a:rPr lang="en-US" b="1" smtClean="0">
                <a:solidFill>
                  <a:srgbClr val="FF0000"/>
                </a:solidFill>
              </a:rPr>
              <a:t>X.a to B.c</a:t>
            </a:r>
          </a:p>
          <a:p>
            <a:endParaRPr lang="en-US" sz="2800" b="1" smtClean="0">
              <a:solidFill>
                <a:srgbClr val="FF0000"/>
              </a:solidFill>
            </a:endParaRPr>
          </a:p>
        </p:txBody>
      </p:sp>
      <p:sp>
        <p:nvSpPr>
          <p:cNvPr id="11268" name="Slide Number Placeholder 3"/>
          <p:cNvSpPr>
            <a:spLocks noGrp="1"/>
          </p:cNvSpPr>
          <p:nvPr>
            <p:ph type="sldNum" sz="quarter" idx="12"/>
          </p:nvPr>
        </p:nvSpPr>
        <p:spPr>
          <a:noFill/>
        </p:spPr>
        <p:txBody>
          <a:bodyPr/>
          <a:lstStyle/>
          <a:p>
            <a:fld id="{B39AC98B-72ED-4B5F-AD51-5681506D074A}" type="slidenum">
              <a:rPr lang="en-US" smtClean="0">
                <a:latin typeface="Times New Roman" pitchFamily="18" charset="0"/>
              </a:rPr>
              <a:pPr/>
              <a:t>10</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BCF059D0-C75C-4047-A512-D92329DB4BA7}" type="slidenum">
              <a:rPr lang="en-US" smtClean="0">
                <a:latin typeface="Times New Roman" pitchFamily="18" charset="0"/>
              </a:rPr>
              <a:pPr/>
              <a:t>11</a:t>
            </a:fld>
            <a:endParaRPr lang="en-US" smtClean="0">
              <a:latin typeface="Times New Roman" pitchFamily="18" charset="0"/>
            </a:endParaRPr>
          </a:p>
        </p:txBody>
      </p:sp>
      <p:sp>
        <p:nvSpPr>
          <p:cNvPr id="12291" name="Rectangle 2"/>
          <p:cNvSpPr>
            <a:spLocks noGrp="1" noChangeArrowheads="1"/>
          </p:cNvSpPr>
          <p:nvPr>
            <p:ph type="title"/>
          </p:nvPr>
        </p:nvSpPr>
        <p:spPr/>
        <p:txBody>
          <a:bodyPr/>
          <a:lstStyle/>
          <a:p>
            <a:r>
              <a:rPr lang="en-US" smtClean="0"/>
              <a:t>Attribute Grammar</a:t>
            </a:r>
          </a:p>
        </p:txBody>
      </p:sp>
      <p:sp>
        <p:nvSpPr>
          <p:cNvPr id="12292" name="Rectangle 3"/>
          <p:cNvSpPr>
            <a:spLocks noGrp="1" noChangeArrowheads="1"/>
          </p:cNvSpPr>
          <p:nvPr>
            <p:ph type="body" idx="1"/>
          </p:nvPr>
        </p:nvSpPr>
        <p:spPr/>
        <p:txBody>
          <a:bodyPr/>
          <a:lstStyle/>
          <a:p>
            <a:r>
              <a:rPr lang="en-US" sz="2000" smtClean="0"/>
              <a:t>So, a semantic rule </a:t>
            </a:r>
            <a:r>
              <a:rPr lang="en-US" sz="2000" i="1" smtClean="0">
                <a:cs typeface="Times New Roman" pitchFamily="18" charset="0"/>
              </a:rPr>
              <a:t>b=f(c</a:t>
            </a:r>
            <a:r>
              <a:rPr lang="en-US" sz="2000" i="1" baseline="-25000" smtClean="0">
                <a:cs typeface="Times New Roman" pitchFamily="18" charset="0"/>
              </a:rPr>
              <a:t>1</a:t>
            </a:r>
            <a:r>
              <a:rPr lang="en-US" sz="2000" i="1" smtClean="0">
                <a:cs typeface="Times New Roman" pitchFamily="18" charset="0"/>
              </a:rPr>
              <a:t>,c</a:t>
            </a:r>
            <a:r>
              <a:rPr lang="en-US" sz="2000" i="1" baseline="-25000" smtClean="0">
                <a:cs typeface="Times New Roman" pitchFamily="18" charset="0"/>
              </a:rPr>
              <a:t>2</a:t>
            </a:r>
            <a:r>
              <a:rPr lang="en-US" sz="2000" i="1" smtClean="0">
                <a:cs typeface="Times New Roman" pitchFamily="18" charset="0"/>
              </a:rPr>
              <a:t>,…,c</a:t>
            </a:r>
            <a:r>
              <a:rPr lang="en-US" sz="2000" i="1" baseline="-25000" smtClean="0">
                <a:cs typeface="Times New Roman" pitchFamily="18" charset="0"/>
              </a:rPr>
              <a:t>n</a:t>
            </a:r>
            <a:r>
              <a:rPr lang="en-US" sz="2000" i="1" smtClean="0">
                <a:cs typeface="Times New Roman" pitchFamily="18" charset="0"/>
              </a:rPr>
              <a:t>)  </a:t>
            </a:r>
            <a:r>
              <a:rPr lang="en-US" sz="2000" smtClean="0">
                <a:cs typeface="Times New Roman" pitchFamily="18" charset="0"/>
              </a:rPr>
              <a:t>indicates that the attribute b </a:t>
            </a:r>
            <a:r>
              <a:rPr lang="en-US" sz="2000" i="1" smtClean="0">
                <a:cs typeface="Times New Roman" pitchFamily="18" charset="0"/>
              </a:rPr>
              <a:t>depends</a:t>
            </a:r>
            <a:r>
              <a:rPr lang="en-US" sz="2000" smtClean="0">
                <a:cs typeface="Times New Roman" pitchFamily="18" charset="0"/>
              </a:rPr>
              <a:t> o</a:t>
            </a:r>
            <a:r>
              <a:rPr lang="en-US" sz="2000" i="1" smtClean="0">
                <a:cs typeface="Times New Roman" pitchFamily="18" charset="0"/>
              </a:rPr>
              <a:t>n</a:t>
            </a:r>
            <a:r>
              <a:rPr lang="en-US" sz="2000" smtClean="0">
                <a:cs typeface="Times New Roman" pitchFamily="18" charset="0"/>
              </a:rPr>
              <a:t>  attributes </a:t>
            </a:r>
            <a:r>
              <a:rPr lang="en-US" sz="2000" i="1" smtClean="0">
                <a:cs typeface="Times New Roman" pitchFamily="18" charset="0"/>
              </a:rPr>
              <a:t>c</a:t>
            </a:r>
            <a:r>
              <a:rPr lang="en-US" sz="2000" i="1" baseline="-25000" smtClean="0">
                <a:cs typeface="Times New Roman" pitchFamily="18" charset="0"/>
              </a:rPr>
              <a:t>1</a:t>
            </a:r>
            <a:r>
              <a:rPr lang="en-US" sz="2000" i="1" smtClean="0">
                <a:cs typeface="Times New Roman" pitchFamily="18" charset="0"/>
              </a:rPr>
              <a:t>,c</a:t>
            </a:r>
            <a:r>
              <a:rPr lang="en-US" sz="2000" i="1" baseline="-25000" smtClean="0">
                <a:cs typeface="Times New Roman" pitchFamily="18" charset="0"/>
              </a:rPr>
              <a:t>2</a:t>
            </a:r>
            <a:r>
              <a:rPr lang="en-US" sz="2000" i="1" smtClean="0">
                <a:cs typeface="Times New Roman" pitchFamily="18" charset="0"/>
              </a:rPr>
              <a:t>,…,c</a:t>
            </a:r>
            <a:r>
              <a:rPr lang="en-US" sz="2000" i="1" baseline="-25000" smtClean="0">
                <a:cs typeface="Times New Roman" pitchFamily="18" charset="0"/>
              </a:rPr>
              <a:t>n</a:t>
            </a:r>
            <a:r>
              <a:rPr lang="en-US" sz="2000" i="1" smtClean="0">
                <a:cs typeface="Times New Roman" pitchFamily="18" charset="0"/>
              </a:rPr>
              <a:t>.</a:t>
            </a:r>
          </a:p>
          <a:p>
            <a:endParaRPr lang="en-US" sz="2000" i="1" smtClean="0">
              <a:cs typeface="Times New Roman" pitchFamily="18" charset="0"/>
            </a:endParaRPr>
          </a:p>
          <a:p>
            <a:r>
              <a:rPr lang="en-US" sz="2000" smtClean="0">
                <a:cs typeface="Times New Roman" pitchFamily="18" charset="0"/>
              </a:rPr>
              <a:t>In a </a:t>
            </a:r>
            <a:r>
              <a:rPr lang="en-US" sz="2000" b="1" smtClean="0">
                <a:cs typeface="Times New Roman" pitchFamily="18" charset="0"/>
              </a:rPr>
              <a:t>syntax-directed definition</a:t>
            </a:r>
            <a:r>
              <a:rPr lang="en-US" sz="2000" smtClean="0">
                <a:cs typeface="Times New Roman" pitchFamily="18" charset="0"/>
              </a:rPr>
              <a:t>, a semantic rule may just evaluate  a value of an attribute or it may have some side effects such as    printing values.</a:t>
            </a:r>
          </a:p>
          <a:p>
            <a:endParaRPr lang="en-US" sz="2000" smtClean="0">
              <a:cs typeface="Times New Roman" pitchFamily="18" charset="0"/>
            </a:endParaRPr>
          </a:p>
          <a:p>
            <a:r>
              <a:rPr lang="en-US" sz="2000" smtClean="0">
                <a:cs typeface="Times New Roman" pitchFamily="18" charset="0"/>
              </a:rPr>
              <a:t>An </a:t>
            </a:r>
            <a:r>
              <a:rPr lang="en-US" sz="2000" b="1" smtClean="0">
                <a:cs typeface="Times New Roman" pitchFamily="18" charset="0"/>
              </a:rPr>
              <a:t>attribute grammar</a:t>
            </a:r>
            <a:r>
              <a:rPr lang="en-US" sz="2000" smtClean="0">
                <a:cs typeface="Times New Roman" pitchFamily="18" charset="0"/>
              </a:rPr>
              <a:t> is a syntax-directed definition in which the functions in the semantic rules cannot have side effects  (they can only evaluate values of attributes).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5D61F4B2-E05F-43D2-B545-D654192E994E}" type="slidenum">
              <a:rPr lang="en-US" smtClean="0">
                <a:latin typeface="Times New Roman" pitchFamily="18" charset="0"/>
              </a:rPr>
              <a:pPr/>
              <a:t>12</a:t>
            </a:fld>
            <a:endParaRPr lang="en-US" smtClean="0">
              <a:latin typeface="Times New Roman" pitchFamily="18" charset="0"/>
            </a:endParaRPr>
          </a:p>
        </p:txBody>
      </p:sp>
      <p:sp>
        <p:nvSpPr>
          <p:cNvPr id="13315" name="Rectangle 2"/>
          <p:cNvSpPr>
            <a:spLocks noGrp="1" noChangeArrowheads="1"/>
          </p:cNvSpPr>
          <p:nvPr>
            <p:ph type="title"/>
          </p:nvPr>
        </p:nvSpPr>
        <p:spPr/>
        <p:txBody>
          <a:bodyPr/>
          <a:lstStyle/>
          <a:p>
            <a:r>
              <a:rPr lang="en-US" smtClean="0"/>
              <a:t>Syntax-Directed Definition of a Simple Desk Calculator -- Example</a:t>
            </a:r>
          </a:p>
        </p:txBody>
      </p:sp>
      <p:sp>
        <p:nvSpPr>
          <p:cNvPr id="13316" name="Rectangle 3"/>
          <p:cNvSpPr>
            <a:spLocks noGrp="1" noChangeArrowheads="1"/>
          </p:cNvSpPr>
          <p:nvPr>
            <p:ph type="body" idx="1"/>
          </p:nvPr>
        </p:nvSpPr>
        <p:spPr/>
        <p:txBody>
          <a:bodyPr/>
          <a:lstStyle/>
          <a:p>
            <a:pPr marL="457200" indent="-457200">
              <a:buFontTx/>
              <a:buNone/>
            </a:pPr>
            <a:r>
              <a:rPr lang="en-US" sz="2800" b="1" smtClean="0"/>
              <a:t>	</a:t>
            </a:r>
            <a:r>
              <a:rPr lang="en-US" sz="2800" b="1" u="sng" smtClean="0"/>
              <a:t>Production</a:t>
            </a:r>
            <a:r>
              <a:rPr lang="en-US" smtClean="0"/>
              <a:t> 		</a:t>
            </a:r>
            <a:r>
              <a:rPr lang="en-US" sz="2800" b="1" u="sng" smtClean="0"/>
              <a:t>Semantic Rules</a:t>
            </a:r>
          </a:p>
          <a:p>
            <a:pPr marL="457200" indent="-457200">
              <a:buFontTx/>
              <a:buNone/>
            </a:pPr>
            <a:r>
              <a:rPr lang="en-US" sz="2000" smtClean="0"/>
              <a:t>	L </a:t>
            </a:r>
            <a:r>
              <a:rPr lang="en-US" sz="2000" smtClean="0">
                <a:cs typeface="Times New Roman" pitchFamily="18" charset="0"/>
              </a:rPr>
              <a:t>→ E </a:t>
            </a:r>
            <a:r>
              <a:rPr lang="en-US" sz="2000" b="1" smtClean="0">
                <a:cs typeface="Times New Roman" pitchFamily="18" charset="0"/>
              </a:rPr>
              <a:t>return</a:t>
            </a:r>
            <a:r>
              <a:rPr lang="en-US" sz="2000" smtClean="0">
                <a:cs typeface="Times New Roman" pitchFamily="18" charset="0"/>
              </a:rPr>
              <a:t>		print(E.val)</a:t>
            </a:r>
          </a:p>
          <a:p>
            <a:pPr marL="457200" indent="-457200">
              <a:buFontTx/>
              <a:buNone/>
            </a:pPr>
            <a:r>
              <a:rPr lang="en-US" sz="2000" smtClean="0">
                <a:cs typeface="Times New Roman" pitchFamily="18" charset="0"/>
              </a:rPr>
              <a:t>	E → E</a:t>
            </a:r>
            <a:r>
              <a:rPr lang="en-US" sz="2000" baseline="-25000" smtClean="0">
                <a:cs typeface="Times New Roman" pitchFamily="18" charset="0"/>
              </a:rPr>
              <a:t>1</a:t>
            </a:r>
            <a:r>
              <a:rPr lang="en-US" sz="2000" smtClean="0">
                <a:cs typeface="Times New Roman" pitchFamily="18" charset="0"/>
              </a:rPr>
              <a:t> + T			E.val = E</a:t>
            </a:r>
            <a:r>
              <a:rPr lang="en-US" sz="2000" baseline="-25000" smtClean="0">
                <a:cs typeface="Times New Roman" pitchFamily="18" charset="0"/>
              </a:rPr>
              <a:t>1</a:t>
            </a:r>
            <a:r>
              <a:rPr lang="en-US" sz="2000" smtClean="0">
                <a:cs typeface="Times New Roman" pitchFamily="18" charset="0"/>
              </a:rPr>
              <a:t>.val + T.val</a:t>
            </a:r>
          </a:p>
          <a:p>
            <a:pPr marL="457200" indent="-457200">
              <a:buFontTx/>
              <a:buNone/>
            </a:pPr>
            <a:r>
              <a:rPr lang="en-US" sz="2000" smtClean="0">
                <a:cs typeface="Times New Roman" pitchFamily="18" charset="0"/>
              </a:rPr>
              <a:t>	E → T			E.val = T.val</a:t>
            </a:r>
          </a:p>
          <a:p>
            <a:pPr marL="457200" indent="-457200">
              <a:buFontTx/>
              <a:buNone/>
            </a:pPr>
            <a:r>
              <a:rPr lang="en-US" sz="2000" smtClean="0">
                <a:cs typeface="Times New Roman" pitchFamily="18" charset="0"/>
              </a:rPr>
              <a:t>	T → T</a:t>
            </a:r>
            <a:r>
              <a:rPr lang="en-US" sz="2000" baseline="-25000" smtClean="0">
                <a:cs typeface="Times New Roman" pitchFamily="18" charset="0"/>
              </a:rPr>
              <a:t>1</a:t>
            </a:r>
            <a:r>
              <a:rPr lang="en-US" sz="2000" smtClean="0">
                <a:cs typeface="Times New Roman" pitchFamily="18" charset="0"/>
              </a:rPr>
              <a:t> * F			T.val = T</a:t>
            </a:r>
            <a:r>
              <a:rPr lang="en-US" sz="2000" baseline="-25000" smtClean="0">
                <a:cs typeface="Times New Roman" pitchFamily="18" charset="0"/>
              </a:rPr>
              <a:t>1</a:t>
            </a:r>
            <a:r>
              <a:rPr lang="en-US" sz="2000" smtClean="0">
                <a:cs typeface="Times New Roman" pitchFamily="18" charset="0"/>
              </a:rPr>
              <a:t>.val * F.val</a:t>
            </a:r>
          </a:p>
          <a:p>
            <a:pPr marL="457200" indent="-457200">
              <a:buFontTx/>
              <a:buNone/>
            </a:pPr>
            <a:r>
              <a:rPr lang="en-US" sz="2000" smtClean="0">
                <a:cs typeface="Times New Roman" pitchFamily="18" charset="0"/>
              </a:rPr>
              <a:t>	T → F			T.val = F.val</a:t>
            </a:r>
          </a:p>
          <a:p>
            <a:pPr marL="457200" indent="-457200">
              <a:buFontTx/>
              <a:buNone/>
            </a:pPr>
            <a:r>
              <a:rPr lang="en-US" sz="2000" smtClean="0">
                <a:cs typeface="Times New Roman" pitchFamily="18" charset="0"/>
              </a:rPr>
              <a:t>	F → ( E )			F.val = E.val</a:t>
            </a:r>
          </a:p>
          <a:p>
            <a:pPr marL="457200" indent="-457200">
              <a:buFontTx/>
              <a:buNone/>
            </a:pPr>
            <a:r>
              <a:rPr lang="en-US" sz="2000" smtClean="0">
                <a:cs typeface="Times New Roman" pitchFamily="18" charset="0"/>
              </a:rPr>
              <a:t>	F → </a:t>
            </a:r>
            <a:r>
              <a:rPr lang="en-US" sz="2000" b="1" smtClean="0">
                <a:cs typeface="Times New Roman" pitchFamily="18" charset="0"/>
              </a:rPr>
              <a:t>digit</a:t>
            </a:r>
            <a:r>
              <a:rPr lang="en-US" sz="2000" smtClean="0">
                <a:cs typeface="Times New Roman" pitchFamily="18" charset="0"/>
              </a:rPr>
              <a:t>			F.val = </a:t>
            </a:r>
            <a:r>
              <a:rPr lang="en-US" sz="2000" b="1" smtClean="0">
                <a:cs typeface="Times New Roman" pitchFamily="18" charset="0"/>
              </a:rPr>
              <a:t>digit</a:t>
            </a:r>
            <a:r>
              <a:rPr lang="en-US" sz="2000" smtClean="0">
                <a:cs typeface="Times New Roman" pitchFamily="18" charset="0"/>
              </a:rPr>
              <a:t>.lexval</a:t>
            </a:r>
          </a:p>
          <a:p>
            <a:pPr marL="457200" indent="-457200">
              <a:buFontTx/>
              <a:buAutoNum type="arabicPeriod"/>
            </a:pPr>
            <a:r>
              <a:rPr lang="en-US" sz="2000" smtClean="0">
                <a:cs typeface="Times New Roman" pitchFamily="18" charset="0"/>
              </a:rPr>
              <a:t>Symbols E, T, and F are associated with a synthesized attribute </a:t>
            </a:r>
            <a:r>
              <a:rPr lang="en-US" sz="2000" i="1" smtClean="0">
                <a:cs typeface="Times New Roman" pitchFamily="18" charset="0"/>
              </a:rPr>
              <a:t>val</a:t>
            </a:r>
            <a:r>
              <a:rPr lang="en-US" sz="2000" smtClean="0">
                <a:cs typeface="Times New Roman" pitchFamily="18" charset="0"/>
              </a:rPr>
              <a:t>.</a:t>
            </a:r>
          </a:p>
          <a:p>
            <a:pPr marL="457200" indent="-457200">
              <a:buFontTx/>
              <a:buAutoNum type="arabicPeriod"/>
            </a:pPr>
            <a:r>
              <a:rPr lang="en-US" sz="2000" smtClean="0">
                <a:cs typeface="Times New Roman" pitchFamily="18" charset="0"/>
              </a:rPr>
              <a:t>The token </a:t>
            </a:r>
            <a:r>
              <a:rPr lang="en-US" sz="2000" b="1" smtClean="0">
                <a:cs typeface="Times New Roman" pitchFamily="18" charset="0"/>
              </a:rPr>
              <a:t>digit</a:t>
            </a:r>
            <a:r>
              <a:rPr lang="en-US" sz="2000" smtClean="0">
                <a:cs typeface="Times New Roman" pitchFamily="18" charset="0"/>
              </a:rPr>
              <a:t> has a synthesized attribute </a:t>
            </a:r>
            <a:r>
              <a:rPr lang="en-US" sz="2000" i="1" smtClean="0">
                <a:cs typeface="Times New Roman" pitchFamily="18" charset="0"/>
              </a:rPr>
              <a:t>lexval</a:t>
            </a:r>
            <a:r>
              <a:rPr lang="en-US" sz="2000" smtClean="0">
                <a:cs typeface="Times New Roman" pitchFamily="18" charset="0"/>
              </a:rPr>
              <a:t> (it is assumed that it is evaluated by the lexical analyzer).</a:t>
            </a:r>
          </a:p>
          <a:p>
            <a:pPr marL="457200" indent="-457200">
              <a:buFontTx/>
              <a:buNone/>
            </a:pPr>
            <a:endParaRPr lang="en-US" sz="2000" smtClean="0">
              <a:cs typeface="Times New Roman" pitchFamily="18" charset="0"/>
            </a:endParaRPr>
          </a:p>
          <a:p>
            <a:pPr marL="457200" indent="-457200">
              <a:buFontTx/>
              <a:buNone/>
            </a:pPr>
            <a:endParaRPr lang="en-US" smtClean="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9A04037D-7106-4FEF-8042-61098E994DB5}" type="slidenum">
              <a:rPr lang="en-US" smtClean="0">
                <a:latin typeface="Times New Roman" pitchFamily="18" charset="0"/>
              </a:rPr>
              <a:pPr/>
              <a:t>13</a:t>
            </a:fld>
            <a:endParaRPr lang="en-US" smtClean="0">
              <a:latin typeface="Times New Roman" pitchFamily="18" charset="0"/>
            </a:endParaRPr>
          </a:p>
        </p:txBody>
      </p:sp>
      <p:sp>
        <p:nvSpPr>
          <p:cNvPr id="14339" name="Rectangle 4"/>
          <p:cNvSpPr>
            <a:spLocks noGrp="1" noChangeArrowheads="1"/>
          </p:cNvSpPr>
          <p:nvPr>
            <p:ph type="title"/>
          </p:nvPr>
        </p:nvSpPr>
        <p:spPr/>
        <p:txBody>
          <a:bodyPr/>
          <a:lstStyle/>
          <a:p>
            <a:r>
              <a:rPr lang="en-US" smtClean="0"/>
              <a:t>Annotated Parse Tree -- Example </a:t>
            </a:r>
          </a:p>
        </p:txBody>
      </p:sp>
      <p:grpSp>
        <p:nvGrpSpPr>
          <p:cNvPr id="14340" name="Group 29"/>
          <p:cNvGrpSpPr>
            <a:grpSpLocks/>
          </p:cNvGrpSpPr>
          <p:nvPr/>
        </p:nvGrpSpPr>
        <p:grpSpPr bwMode="auto">
          <a:xfrm>
            <a:off x="669925" y="1143000"/>
            <a:ext cx="8050213" cy="4572000"/>
            <a:chOff x="422" y="720"/>
            <a:chExt cx="5071" cy="2880"/>
          </a:xfrm>
        </p:grpSpPr>
        <p:sp>
          <p:nvSpPr>
            <p:cNvPr id="14341" name="Text Box 5"/>
            <p:cNvSpPr txBox="1">
              <a:spLocks noChangeArrowheads="1"/>
            </p:cNvSpPr>
            <p:nvPr/>
          </p:nvSpPr>
          <p:spPr bwMode="auto">
            <a:xfrm>
              <a:off x="422" y="746"/>
              <a:ext cx="1162" cy="288"/>
            </a:xfrm>
            <a:prstGeom prst="rect">
              <a:avLst/>
            </a:prstGeom>
            <a:noFill/>
            <a:ln w="9525">
              <a:noFill/>
              <a:miter lim="800000"/>
              <a:headEnd/>
              <a:tailEnd/>
            </a:ln>
          </p:spPr>
          <p:txBody>
            <a:bodyPr wrap="none">
              <a:spAutoFit/>
            </a:bodyPr>
            <a:lstStyle/>
            <a:p>
              <a:r>
                <a:rPr lang="en-US"/>
                <a:t>Input:  5+3*4</a:t>
              </a:r>
            </a:p>
          </p:txBody>
        </p:sp>
        <p:sp>
          <p:nvSpPr>
            <p:cNvPr id="14342" name="Text Box 6"/>
            <p:cNvSpPr txBox="1">
              <a:spLocks noChangeArrowheads="1"/>
            </p:cNvSpPr>
            <p:nvPr/>
          </p:nvSpPr>
          <p:spPr bwMode="auto">
            <a:xfrm>
              <a:off x="3456" y="720"/>
              <a:ext cx="233" cy="288"/>
            </a:xfrm>
            <a:prstGeom prst="rect">
              <a:avLst/>
            </a:prstGeom>
            <a:noFill/>
            <a:ln w="9525">
              <a:noFill/>
              <a:miter lim="800000"/>
              <a:headEnd/>
              <a:tailEnd/>
            </a:ln>
          </p:spPr>
          <p:txBody>
            <a:bodyPr wrap="none">
              <a:spAutoFit/>
            </a:bodyPr>
            <a:lstStyle/>
            <a:p>
              <a:r>
                <a:rPr lang="en-US"/>
                <a:t>L</a:t>
              </a:r>
            </a:p>
          </p:txBody>
        </p:sp>
        <p:sp>
          <p:nvSpPr>
            <p:cNvPr id="14343" name="Text Box 7"/>
            <p:cNvSpPr txBox="1">
              <a:spLocks noChangeArrowheads="1"/>
            </p:cNvSpPr>
            <p:nvPr/>
          </p:nvSpPr>
          <p:spPr bwMode="auto">
            <a:xfrm>
              <a:off x="2592" y="1296"/>
              <a:ext cx="1924" cy="288"/>
            </a:xfrm>
            <a:prstGeom prst="rect">
              <a:avLst/>
            </a:prstGeom>
            <a:noFill/>
            <a:ln w="9525">
              <a:noFill/>
              <a:miter lim="800000"/>
              <a:headEnd/>
              <a:tailEnd/>
            </a:ln>
          </p:spPr>
          <p:txBody>
            <a:bodyPr wrap="none">
              <a:spAutoFit/>
            </a:bodyPr>
            <a:lstStyle/>
            <a:p>
              <a:r>
                <a:rPr lang="en-US"/>
                <a:t>E.val=17            </a:t>
              </a:r>
              <a:r>
                <a:rPr lang="en-US" b="1"/>
                <a:t>return</a:t>
              </a:r>
            </a:p>
          </p:txBody>
        </p:sp>
        <p:sp>
          <p:nvSpPr>
            <p:cNvPr id="14344" name="Text Box 9"/>
            <p:cNvSpPr txBox="1">
              <a:spLocks noChangeArrowheads="1"/>
            </p:cNvSpPr>
            <p:nvPr/>
          </p:nvSpPr>
          <p:spPr bwMode="auto">
            <a:xfrm>
              <a:off x="1296" y="1824"/>
              <a:ext cx="3350" cy="288"/>
            </a:xfrm>
            <a:prstGeom prst="rect">
              <a:avLst/>
            </a:prstGeom>
            <a:noFill/>
            <a:ln w="9525">
              <a:noFill/>
              <a:miter lim="800000"/>
              <a:headEnd/>
              <a:tailEnd/>
            </a:ln>
          </p:spPr>
          <p:txBody>
            <a:bodyPr wrap="none">
              <a:spAutoFit/>
            </a:bodyPr>
            <a:lstStyle/>
            <a:p>
              <a:r>
                <a:rPr lang="en-US"/>
                <a:t>E.val=5                  +                    T.val=12</a:t>
              </a:r>
            </a:p>
          </p:txBody>
        </p:sp>
        <p:sp>
          <p:nvSpPr>
            <p:cNvPr id="14345" name="Text Box 10"/>
            <p:cNvSpPr txBox="1">
              <a:spLocks noChangeArrowheads="1"/>
            </p:cNvSpPr>
            <p:nvPr/>
          </p:nvSpPr>
          <p:spPr bwMode="auto">
            <a:xfrm>
              <a:off x="1296" y="2304"/>
              <a:ext cx="3787" cy="288"/>
            </a:xfrm>
            <a:prstGeom prst="rect">
              <a:avLst/>
            </a:prstGeom>
            <a:noFill/>
            <a:ln w="9525">
              <a:noFill/>
              <a:miter lim="800000"/>
              <a:headEnd/>
              <a:tailEnd/>
            </a:ln>
          </p:spPr>
          <p:txBody>
            <a:bodyPr wrap="none">
              <a:spAutoFit/>
            </a:bodyPr>
            <a:lstStyle/>
            <a:p>
              <a:r>
                <a:rPr lang="en-US"/>
                <a:t>T.val=5                          T.val=3     *      F.val=4</a:t>
              </a:r>
            </a:p>
          </p:txBody>
        </p:sp>
        <p:sp>
          <p:nvSpPr>
            <p:cNvPr id="14346" name="Text Box 11"/>
            <p:cNvSpPr txBox="1">
              <a:spLocks noChangeArrowheads="1"/>
            </p:cNvSpPr>
            <p:nvPr/>
          </p:nvSpPr>
          <p:spPr bwMode="auto">
            <a:xfrm>
              <a:off x="1296" y="2784"/>
              <a:ext cx="4197" cy="288"/>
            </a:xfrm>
            <a:prstGeom prst="rect">
              <a:avLst/>
            </a:prstGeom>
            <a:noFill/>
            <a:ln w="9525">
              <a:noFill/>
              <a:miter lim="800000"/>
              <a:headEnd/>
              <a:tailEnd/>
            </a:ln>
          </p:spPr>
          <p:txBody>
            <a:bodyPr wrap="none">
              <a:spAutoFit/>
            </a:bodyPr>
            <a:lstStyle/>
            <a:p>
              <a:r>
                <a:rPr lang="en-US"/>
                <a:t>F.val=5                          F.val=3            digit.lexval=4</a:t>
              </a:r>
            </a:p>
          </p:txBody>
        </p:sp>
        <p:sp>
          <p:nvSpPr>
            <p:cNvPr id="14347" name="Text Box 12"/>
            <p:cNvSpPr txBox="1">
              <a:spLocks noChangeArrowheads="1"/>
            </p:cNvSpPr>
            <p:nvPr/>
          </p:nvSpPr>
          <p:spPr bwMode="auto">
            <a:xfrm>
              <a:off x="1296" y="3312"/>
              <a:ext cx="3026" cy="288"/>
            </a:xfrm>
            <a:prstGeom prst="rect">
              <a:avLst/>
            </a:prstGeom>
            <a:noFill/>
            <a:ln w="9525">
              <a:noFill/>
              <a:miter lim="800000"/>
              <a:headEnd/>
              <a:tailEnd/>
            </a:ln>
          </p:spPr>
          <p:txBody>
            <a:bodyPr wrap="none">
              <a:spAutoFit/>
            </a:bodyPr>
            <a:lstStyle/>
            <a:p>
              <a:r>
                <a:rPr lang="en-US"/>
                <a:t>digit.lexval=5                digit.lexval=3</a:t>
              </a:r>
            </a:p>
          </p:txBody>
        </p:sp>
        <p:sp>
          <p:nvSpPr>
            <p:cNvPr id="14348" name="Line 14"/>
            <p:cNvSpPr>
              <a:spLocks noChangeShapeType="1"/>
            </p:cNvSpPr>
            <p:nvPr/>
          </p:nvSpPr>
          <p:spPr bwMode="auto">
            <a:xfrm flipH="1">
              <a:off x="2880" y="960"/>
              <a:ext cx="672" cy="384"/>
            </a:xfrm>
            <a:prstGeom prst="line">
              <a:avLst/>
            </a:prstGeom>
            <a:noFill/>
            <a:ln w="9525">
              <a:solidFill>
                <a:schemeClr val="tx1"/>
              </a:solidFill>
              <a:round/>
              <a:headEnd/>
              <a:tailEnd/>
            </a:ln>
          </p:spPr>
          <p:txBody>
            <a:bodyPr/>
            <a:lstStyle/>
            <a:p>
              <a:endParaRPr lang="en-IN"/>
            </a:p>
          </p:txBody>
        </p:sp>
        <p:sp>
          <p:nvSpPr>
            <p:cNvPr id="14349" name="Line 15"/>
            <p:cNvSpPr>
              <a:spLocks noChangeShapeType="1"/>
            </p:cNvSpPr>
            <p:nvPr/>
          </p:nvSpPr>
          <p:spPr bwMode="auto">
            <a:xfrm>
              <a:off x="3552" y="960"/>
              <a:ext cx="624" cy="384"/>
            </a:xfrm>
            <a:prstGeom prst="line">
              <a:avLst/>
            </a:prstGeom>
            <a:noFill/>
            <a:ln w="9525">
              <a:solidFill>
                <a:schemeClr val="tx1"/>
              </a:solidFill>
              <a:round/>
              <a:headEnd/>
              <a:tailEnd/>
            </a:ln>
          </p:spPr>
          <p:txBody>
            <a:bodyPr/>
            <a:lstStyle/>
            <a:p>
              <a:endParaRPr lang="en-IN"/>
            </a:p>
          </p:txBody>
        </p:sp>
        <p:sp>
          <p:nvSpPr>
            <p:cNvPr id="14350" name="Line 16"/>
            <p:cNvSpPr>
              <a:spLocks noChangeShapeType="1"/>
            </p:cNvSpPr>
            <p:nvPr/>
          </p:nvSpPr>
          <p:spPr bwMode="auto">
            <a:xfrm flipH="1">
              <a:off x="1632" y="1584"/>
              <a:ext cx="1248" cy="288"/>
            </a:xfrm>
            <a:prstGeom prst="line">
              <a:avLst/>
            </a:prstGeom>
            <a:noFill/>
            <a:ln w="9525">
              <a:solidFill>
                <a:schemeClr val="tx1"/>
              </a:solidFill>
              <a:round/>
              <a:headEnd/>
              <a:tailEnd/>
            </a:ln>
          </p:spPr>
          <p:txBody>
            <a:bodyPr/>
            <a:lstStyle/>
            <a:p>
              <a:endParaRPr lang="en-IN"/>
            </a:p>
          </p:txBody>
        </p:sp>
        <p:sp>
          <p:nvSpPr>
            <p:cNvPr id="14351" name="Line 17"/>
            <p:cNvSpPr>
              <a:spLocks noChangeShapeType="1"/>
            </p:cNvSpPr>
            <p:nvPr/>
          </p:nvSpPr>
          <p:spPr bwMode="auto">
            <a:xfrm>
              <a:off x="2880" y="1584"/>
              <a:ext cx="0" cy="240"/>
            </a:xfrm>
            <a:prstGeom prst="line">
              <a:avLst/>
            </a:prstGeom>
            <a:noFill/>
            <a:ln w="9525">
              <a:solidFill>
                <a:schemeClr val="tx1"/>
              </a:solidFill>
              <a:round/>
              <a:headEnd/>
              <a:tailEnd/>
            </a:ln>
          </p:spPr>
          <p:txBody>
            <a:bodyPr/>
            <a:lstStyle/>
            <a:p>
              <a:endParaRPr lang="en-IN"/>
            </a:p>
          </p:txBody>
        </p:sp>
        <p:sp>
          <p:nvSpPr>
            <p:cNvPr id="14352" name="Line 18"/>
            <p:cNvSpPr>
              <a:spLocks noChangeShapeType="1"/>
            </p:cNvSpPr>
            <p:nvPr/>
          </p:nvSpPr>
          <p:spPr bwMode="auto">
            <a:xfrm>
              <a:off x="2880" y="1584"/>
              <a:ext cx="1200" cy="288"/>
            </a:xfrm>
            <a:prstGeom prst="line">
              <a:avLst/>
            </a:prstGeom>
            <a:noFill/>
            <a:ln w="9525">
              <a:solidFill>
                <a:schemeClr val="tx1"/>
              </a:solidFill>
              <a:round/>
              <a:headEnd/>
              <a:tailEnd/>
            </a:ln>
          </p:spPr>
          <p:txBody>
            <a:bodyPr/>
            <a:lstStyle/>
            <a:p>
              <a:endParaRPr lang="en-IN"/>
            </a:p>
          </p:txBody>
        </p:sp>
        <p:sp>
          <p:nvSpPr>
            <p:cNvPr id="14353" name="Line 19"/>
            <p:cNvSpPr>
              <a:spLocks noChangeShapeType="1"/>
            </p:cNvSpPr>
            <p:nvPr/>
          </p:nvSpPr>
          <p:spPr bwMode="auto">
            <a:xfrm>
              <a:off x="1584" y="2112"/>
              <a:ext cx="0" cy="192"/>
            </a:xfrm>
            <a:prstGeom prst="line">
              <a:avLst/>
            </a:prstGeom>
            <a:noFill/>
            <a:ln w="9525">
              <a:solidFill>
                <a:schemeClr val="tx1"/>
              </a:solidFill>
              <a:round/>
              <a:headEnd/>
              <a:tailEnd/>
            </a:ln>
          </p:spPr>
          <p:txBody>
            <a:bodyPr/>
            <a:lstStyle/>
            <a:p>
              <a:endParaRPr lang="en-IN"/>
            </a:p>
          </p:txBody>
        </p:sp>
        <p:sp>
          <p:nvSpPr>
            <p:cNvPr id="14354" name="Line 20"/>
            <p:cNvSpPr>
              <a:spLocks noChangeShapeType="1"/>
            </p:cNvSpPr>
            <p:nvPr/>
          </p:nvSpPr>
          <p:spPr bwMode="auto">
            <a:xfrm>
              <a:off x="1584" y="3120"/>
              <a:ext cx="0" cy="192"/>
            </a:xfrm>
            <a:prstGeom prst="line">
              <a:avLst/>
            </a:prstGeom>
            <a:noFill/>
            <a:ln w="9525">
              <a:solidFill>
                <a:schemeClr val="tx1"/>
              </a:solidFill>
              <a:round/>
              <a:headEnd/>
              <a:tailEnd/>
            </a:ln>
          </p:spPr>
          <p:txBody>
            <a:bodyPr/>
            <a:lstStyle/>
            <a:p>
              <a:endParaRPr lang="en-IN"/>
            </a:p>
          </p:txBody>
        </p:sp>
        <p:sp>
          <p:nvSpPr>
            <p:cNvPr id="14355" name="Line 21"/>
            <p:cNvSpPr>
              <a:spLocks noChangeShapeType="1"/>
            </p:cNvSpPr>
            <p:nvPr/>
          </p:nvSpPr>
          <p:spPr bwMode="auto">
            <a:xfrm>
              <a:off x="1584" y="2640"/>
              <a:ext cx="0" cy="192"/>
            </a:xfrm>
            <a:prstGeom prst="line">
              <a:avLst/>
            </a:prstGeom>
            <a:noFill/>
            <a:ln w="9525">
              <a:solidFill>
                <a:schemeClr val="tx1"/>
              </a:solidFill>
              <a:round/>
              <a:headEnd/>
              <a:tailEnd/>
            </a:ln>
          </p:spPr>
          <p:txBody>
            <a:bodyPr/>
            <a:lstStyle/>
            <a:p>
              <a:endParaRPr lang="en-IN"/>
            </a:p>
          </p:txBody>
        </p:sp>
        <p:sp>
          <p:nvSpPr>
            <p:cNvPr id="14356" name="Line 22"/>
            <p:cNvSpPr>
              <a:spLocks noChangeShapeType="1"/>
            </p:cNvSpPr>
            <p:nvPr/>
          </p:nvSpPr>
          <p:spPr bwMode="auto">
            <a:xfrm>
              <a:off x="3408" y="3120"/>
              <a:ext cx="0" cy="192"/>
            </a:xfrm>
            <a:prstGeom prst="line">
              <a:avLst/>
            </a:prstGeom>
            <a:noFill/>
            <a:ln w="9525">
              <a:solidFill>
                <a:schemeClr val="tx1"/>
              </a:solidFill>
              <a:round/>
              <a:headEnd/>
              <a:tailEnd/>
            </a:ln>
          </p:spPr>
          <p:txBody>
            <a:bodyPr/>
            <a:lstStyle/>
            <a:p>
              <a:endParaRPr lang="en-IN"/>
            </a:p>
          </p:txBody>
        </p:sp>
        <p:sp>
          <p:nvSpPr>
            <p:cNvPr id="14357" name="Line 23"/>
            <p:cNvSpPr>
              <a:spLocks noChangeShapeType="1"/>
            </p:cNvSpPr>
            <p:nvPr/>
          </p:nvSpPr>
          <p:spPr bwMode="auto">
            <a:xfrm>
              <a:off x="4656" y="2640"/>
              <a:ext cx="0" cy="192"/>
            </a:xfrm>
            <a:prstGeom prst="line">
              <a:avLst/>
            </a:prstGeom>
            <a:noFill/>
            <a:ln w="9525">
              <a:solidFill>
                <a:schemeClr val="tx1"/>
              </a:solidFill>
              <a:round/>
              <a:headEnd/>
              <a:tailEnd/>
            </a:ln>
          </p:spPr>
          <p:txBody>
            <a:bodyPr/>
            <a:lstStyle/>
            <a:p>
              <a:endParaRPr lang="en-IN"/>
            </a:p>
          </p:txBody>
        </p:sp>
        <p:sp>
          <p:nvSpPr>
            <p:cNvPr id="14358" name="Line 24"/>
            <p:cNvSpPr>
              <a:spLocks noChangeShapeType="1"/>
            </p:cNvSpPr>
            <p:nvPr/>
          </p:nvSpPr>
          <p:spPr bwMode="auto">
            <a:xfrm>
              <a:off x="3408" y="2592"/>
              <a:ext cx="0" cy="192"/>
            </a:xfrm>
            <a:prstGeom prst="line">
              <a:avLst/>
            </a:prstGeom>
            <a:noFill/>
            <a:ln w="9525">
              <a:solidFill>
                <a:schemeClr val="tx1"/>
              </a:solidFill>
              <a:round/>
              <a:headEnd/>
              <a:tailEnd/>
            </a:ln>
          </p:spPr>
          <p:txBody>
            <a:bodyPr/>
            <a:lstStyle/>
            <a:p>
              <a:endParaRPr lang="en-IN"/>
            </a:p>
          </p:txBody>
        </p:sp>
        <p:sp>
          <p:nvSpPr>
            <p:cNvPr id="14359" name="Line 25"/>
            <p:cNvSpPr>
              <a:spLocks noChangeShapeType="1"/>
            </p:cNvSpPr>
            <p:nvPr/>
          </p:nvSpPr>
          <p:spPr bwMode="auto">
            <a:xfrm flipH="1">
              <a:off x="3408" y="2112"/>
              <a:ext cx="672" cy="240"/>
            </a:xfrm>
            <a:prstGeom prst="line">
              <a:avLst/>
            </a:prstGeom>
            <a:noFill/>
            <a:ln w="9525">
              <a:solidFill>
                <a:schemeClr val="tx1"/>
              </a:solidFill>
              <a:round/>
              <a:headEnd/>
              <a:tailEnd/>
            </a:ln>
          </p:spPr>
          <p:txBody>
            <a:bodyPr/>
            <a:lstStyle/>
            <a:p>
              <a:endParaRPr lang="en-IN"/>
            </a:p>
          </p:txBody>
        </p:sp>
        <p:sp>
          <p:nvSpPr>
            <p:cNvPr id="14360" name="Line 26"/>
            <p:cNvSpPr>
              <a:spLocks noChangeShapeType="1"/>
            </p:cNvSpPr>
            <p:nvPr/>
          </p:nvSpPr>
          <p:spPr bwMode="auto">
            <a:xfrm>
              <a:off x="4080" y="2112"/>
              <a:ext cx="576" cy="240"/>
            </a:xfrm>
            <a:prstGeom prst="line">
              <a:avLst/>
            </a:prstGeom>
            <a:noFill/>
            <a:ln w="9525">
              <a:solidFill>
                <a:schemeClr val="tx1"/>
              </a:solidFill>
              <a:round/>
              <a:headEnd/>
              <a:tailEnd/>
            </a:ln>
          </p:spPr>
          <p:txBody>
            <a:bodyPr/>
            <a:lstStyle/>
            <a:p>
              <a:endParaRPr lang="en-IN"/>
            </a:p>
          </p:txBody>
        </p:sp>
        <p:sp>
          <p:nvSpPr>
            <p:cNvPr id="14361" name="Line 27"/>
            <p:cNvSpPr>
              <a:spLocks noChangeShapeType="1"/>
            </p:cNvSpPr>
            <p:nvPr/>
          </p:nvSpPr>
          <p:spPr bwMode="auto">
            <a:xfrm>
              <a:off x="4080" y="2112"/>
              <a:ext cx="0" cy="192"/>
            </a:xfrm>
            <a:prstGeom prst="line">
              <a:avLst/>
            </a:prstGeom>
            <a:noFill/>
            <a:ln w="9525">
              <a:solidFill>
                <a:schemeClr val="tx1"/>
              </a:solidFill>
              <a:round/>
              <a:headEnd/>
              <a:tailEnd/>
            </a:ln>
          </p:spPr>
          <p:txBody>
            <a:bodyPr/>
            <a:lstStyle/>
            <a:p>
              <a:endParaRPr lang="en-IN"/>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283F6669-65C2-490D-9544-DE89E512DE40}" type="slidenum">
              <a:rPr lang="en-US" smtClean="0">
                <a:latin typeface="Times New Roman" pitchFamily="18" charset="0"/>
              </a:rPr>
              <a:pPr/>
              <a:t>14</a:t>
            </a:fld>
            <a:endParaRPr lang="en-US" smtClean="0">
              <a:latin typeface="Times New Roman" pitchFamily="18" charset="0"/>
            </a:endParaRPr>
          </a:p>
        </p:txBody>
      </p:sp>
      <p:sp>
        <p:nvSpPr>
          <p:cNvPr id="15363" name="Rectangle 4"/>
          <p:cNvSpPr>
            <a:spLocks noGrp="1" noChangeArrowheads="1"/>
          </p:cNvSpPr>
          <p:nvPr>
            <p:ph type="title"/>
          </p:nvPr>
        </p:nvSpPr>
        <p:spPr/>
        <p:txBody>
          <a:bodyPr/>
          <a:lstStyle/>
          <a:p>
            <a:r>
              <a:rPr lang="en-US" smtClean="0"/>
              <a:t>Dependency Graph</a:t>
            </a:r>
          </a:p>
        </p:txBody>
      </p:sp>
      <p:sp>
        <p:nvSpPr>
          <p:cNvPr id="15364" name="Text Box 6"/>
          <p:cNvSpPr txBox="1">
            <a:spLocks noChangeArrowheads="1"/>
          </p:cNvSpPr>
          <p:nvPr/>
        </p:nvSpPr>
        <p:spPr bwMode="auto">
          <a:xfrm>
            <a:off x="685800" y="1184275"/>
            <a:ext cx="1844675" cy="457200"/>
          </a:xfrm>
          <a:prstGeom prst="rect">
            <a:avLst/>
          </a:prstGeom>
          <a:noFill/>
          <a:ln w="9525">
            <a:noFill/>
            <a:miter lim="800000"/>
            <a:headEnd/>
            <a:tailEnd/>
          </a:ln>
        </p:spPr>
        <p:txBody>
          <a:bodyPr wrap="none">
            <a:spAutoFit/>
          </a:bodyPr>
          <a:lstStyle/>
          <a:p>
            <a:r>
              <a:rPr lang="en-US"/>
              <a:t>Input:  5+3*4</a:t>
            </a:r>
          </a:p>
        </p:txBody>
      </p:sp>
      <p:sp>
        <p:nvSpPr>
          <p:cNvPr id="15365" name="Text Box 7"/>
          <p:cNvSpPr txBox="1">
            <a:spLocks noChangeArrowheads="1"/>
          </p:cNvSpPr>
          <p:nvPr/>
        </p:nvSpPr>
        <p:spPr bwMode="auto">
          <a:xfrm>
            <a:off x="5502275" y="1143000"/>
            <a:ext cx="369888" cy="457200"/>
          </a:xfrm>
          <a:prstGeom prst="rect">
            <a:avLst/>
          </a:prstGeom>
          <a:noFill/>
          <a:ln w="9525">
            <a:noFill/>
            <a:miter lim="800000"/>
            <a:headEnd/>
            <a:tailEnd/>
          </a:ln>
        </p:spPr>
        <p:txBody>
          <a:bodyPr wrap="none">
            <a:spAutoFit/>
          </a:bodyPr>
          <a:lstStyle/>
          <a:p>
            <a:r>
              <a:rPr lang="en-US"/>
              <a:t>L</a:t>
            </a:r>
          </a:p>
        </p:txBody>
      </p:sp>
      <p:sp>
        <p:nvSpPr>
          <p:cNvPr id="15366" name="Text Box 8"/>
          <p:cNvSpPr txBox="1">
            <a:spLocks noChangeArrowheads="1"/>
          </p:cNvSpPr>
          <p:nvPr/>
        </p:nvSpPr>
        <p:spPr bwMode="auto">
          <a:xfrm>
            <a:off x="4130675" y="2057400"/>
            <a:ext cx="1293813" cy="457200"/>
          </a:xfrm>
          <a:prstGeom prst="rect">
            <a:avLst/>
          </a:prstGeom>
          <a:noFill/>
          <a:ln w="9525">
            <a:noFill/>
            <a:miter lim="800000"/>
            <a:headEnd/>
            <a:tailEnd/>
          </a:ln>
        </p:spPr>
        <p:txBody>
          <a:bodyPr wrap="none">
            <a:spAutoFit/>
          </a:bodyPr>
          <a:lstStyle/>
          <a:p>
            <a:r>
              <a:rPr lang="en-US"/>
              <a:t>E.val=17</a:t>
            </a:r>
            <a:endParaRPr lang="en-US" b="1"/>
          </a:p>
        </p:txBody>
      </p:sp>
      <p:sp>
        <p:nvSpPr>
          <p:cNvPr id="15367" name="Text Box 9"/>
          <p:cNvSpPr txBox="1">
            <a:spLocks noChangeArrowheads="1"/>
          </p:cNvSpPr>
          <p:nvPr/>
        </p:nvSpPr>
        <p:spPr bwMode="auto">
          <a:xfrm>
            <a:off x="2073275" y="2895600"/>
            <a:ext cx="5146675" cy="457200"/>
          </a:xfrm>
          <a:prstGeom prst="rect">
            <a:avLst/>
          </a:prstGeom>
          <a:noFill/>
          <a:ln w="9525">
            <a:noFill/>
            <a:miter lim="800000"/>
            <a:headEnd/>
            <a:tailEnd/>
          </a:ln>
        </p:spPr>
        <p:txBody>
          <a:bodyPr wrap="none">
            <a:spAutoFit/>
          </a:bodyPr>
          <a:lstStyle/>
          <a:p>
            <a:r>
              <a:rPr lang="en-US"/>
              <a:t>E.val=5                                      T.val=12</a:t>
            </a:r>
          </a:p>
        </p:txBody>
      </p:sp>
      <p:sp>
        <p:nvSpPr>
          <p:cNvPr id="15368" name="Text Box 10"/>
          <p:cNvSpPr txBox="1">
            <a:spLocks noChangeArrowheads="1"/>
          </p:cNvSpPr>
          <p:nvPr/>
        </p:nvSpPr>
        <p:spPr bwMode="auto">
          <a:xfrm>
            <a:off x="2073275" y="3657600"/>
            <a:ext cx="5935663" cy="457200"/>
          </a:xfrm>
          <a:prstGeom prst="rect">
            <a:avLst/>
          </a:prstGeom>
          <a:noFill/>
          <a:ln w="9525">
            <a:noFill/>
            <a:miter lim="800000"/>
            <a:headEnd/>
            <a:tailEnd/>
          </a:ln>
        </p:spPr>
        <p:txBody>
          <a:bodyPr wrap="none">
            <a:spAutoFit/>
          </a:bodyPr>
          <a:lstStyle/>
          <a:p>
            <a:r>
              <a:rPr lang="en-US"/>
              <a:t>T.val=5                          T.val=3            F.val=4</a:t>
            </a:r>
          </a:p>
        </p:txBody>
      </p:sp>
      <p:sp>
        <p:nvSpPr>
          <p:cNvPr id="15369" name="Text Box 11"/>
          <p:cNvSpPr txBox="1">
            <a:spLocks noChangeArrowheads="1"/>
          </p:cNvSpPr>
          <p:nvPr/>
        </p:nvSpPr>
        <p:spPr bwMode="auto">
          <a:xfrm>
            <a:off x="2073275" y="4419600"/>
            <a:ext cx="6662738" cy="457200"/>
          </a:xfrm>
          <a:prstGeom prst="rect">
            <a:avLst/>
          </a:prstGeom>
          <a:noFill/>
          <a:ln w="9525">
            <a:noFill/>
            <a:miter lim="800000"/>
            <a:headEnd/>
            <a:tailEnd/>
          </a:ln>
        </p:spPr>
        <p:txBody>
          <a:bodyPr wrap="none">
            <a:spAutoFit/>
          </a:bodyPr>
          <a:lstStyle/>
          <a:p>
            <a:r>
              <a:rPr lang="en-US"/>
              <a:t>F.val=5                          F.val=3            digit.lexval=4</a:t>
            </a:r>
          </a:p>
        </p:txBody>
      </p:sp>
      <p:sp>
        <p:nvSpPr>
          <p:cNvPr id="15370" name="Text Box 12"/>
          <p:cNvSpPr txBox="1">
            <a:spLocks noChangeArrowheads="1"/>
          </p:cNvSpPr>
          <p:nvPr/>
        </p:nvSpPr>
        <p:spPr bwMode="auto">
          <a:xfrm>
            <a:off x="2073275" y="5257800"/>
            <a:ext cx="4803775" cy="457200"/>
          </a:xfrm>
          <a:prstGeom prst="rect">
            <a:avLst/>
          </a:prstGeom>
          <a:noFill/>
          <a:ln w="9525">
            <a:noFill/>
            <a:miter lim="800000"/>
            <a:headEnd/>
            <a:tailEnd/>
          </a:ln>
        </p:spPr>
        <p:txBody>
          <a:bodyPr wrap="none">
            <a:spAutoFit/>
          </a:bodyPr>
          <a:lstStyle/>
          <a:p>
            <a:r>
              <a:rPr lang="en-US"/>
              <a:t>digit.lexval=5                digit.lexval=3</a:t>
            </a:r>
          </a:p>
        </p:txBody>
      </p:sp>
      <p:sp>
        <p:nvSpPr>
          <p:cNvPr id="15371" name="Line 15"/>
          <p:cNvSpPr>
            <a:spLocks noChangeShapeType="1"/>
          </p:cNvSpPr>
          <p:nvPr/>
        </p:nvSpPr>
        <p:spPr bwMode="auto">
          <a:xfrm flipH="1">
            <a:off x="2606675" y="2514600"/>
            <a:ext cx="1981200" cy="457200"/>
          </a:xfrm>
          <a:prstGeom prst="line">
            <a:avLst/>
          </a:prstGeom>
          <a:noFill/>
          <a:ln w="9525">
            <a:solidFill>
              <a:schemeClr val="tx1"/>
            </a:solidFill>
            <a:round/>
            <a:headEnd type="triangle" w="med" len="med"/>
            <a:tailEnd/>
          </a:ln>
        </p:spPr>
        <p:txBody>
          <a:bodyPr/>
          <a:lstStyle/>
          <a:p>
            <a:endParaRPr lang="en-IN"/>
          </a:p>
        </p:txBody>
      </p:sp>
      <p:sp>
        <p:nvSpPr>
          <p:cNvPr id="15372" name="Line 17"/>
          <p:cNvSpPr>
            <a:spLocks noChangeShapeType="1"/>
          </p:cNvSpPr>
          <p:nvPr/>
        </p:nvSpPr>
        <p:spPr bwMode="auto">
          <a:xfrm>
            <a:off x="4587875" y="2514600"/>
            <a:ext cx="1905000" cy="457200"/>
          </a:xfrm>
          <a:prstGeom prst="line">
            <a:avLst/>
          </a:prstGeom>
          <a:noFill/>
          <a:ln w="9525">
            <a:solidFill>
              <a:schemeClr val="tx1"/>
            </a:solidFill>
            <a:round/>
            <a:headEnd type="triangle" w="med" len="med"/>
            <a:tailEnd/>
          </a:ln>
        </p:spPr>
        <p:txBody>
          <a:bodyPr/>
          <a:lstStyle/>
          <a:p>
            <a:endParaRPr lang="en-IN"/>
          </a:p>
        </p:txBody>
      </p:sp>
      <p:sp>
        <p:nvSpPr>
          <p:cNvPr id="15373" name="Line 18"/>
          <p:cNvSpPr>
            <a:spLocks noChangeShapeType="1"/>
          </p:cNvSpPr>
          <p:nvPr/>
        </p:nvSpPr>
        <p:spPr bwMode="auto">
          <a:xfrm>
            <a:off x="2530475" y="3352800"/>
            <a:ext cx="0" cy="304800"/>
          </a:xfrm>
          <a:prstGeom prst="line">
            <a:avLst/>
          </a:prstGeom>
          <a:noFill/>
          <a:ln w="9525">
            <a:solidFill>
              <a:schemeClr val="tx1"/>
            </a:solidFill>
            <a:round/>
            <a:headEnd type="triangle" w="med" len="med"/>
            <a:tailEnd/>
          </a:ln>
        </p:spPr>
        <p:txBody>
          <a:bodyPr/>
          <a:lstStyle/>
          <a:p>
            <a:endParaRPr lang="en-IN"/>
          </a:p>
        </p:txBody>
      </p:sp>
      <p:sp>
        <p:nvSpPr>
          <p:cNvPr id="15374" name="Line 19"/>
          <p:cNvSpPr>
            <a:spLocks noChangeShapeType="1"/>
          </p:cNvSpPr>
          <p:nvPr/>
        </p:nvSpPr>
        <p:spPr bwMode="auto">
          <a:xfrm>
            <a:off x="2530475" y="4953000"/>
            <a:ext cx="0" cy="304800"/>
          </a:xfrm>
          <a:prstGeom prst="line">
            <a:avLst/>
          </a:prstGeom>
          <a:noFill/>
          <a:ln w="9525">
            <a:solidFill>
              <a:schemeClr val="tx1"/>
            </a:solidFill>
            <a:round/>
            <a:headEnd type="triangle" w="med" len="med"/>
            <a:tailEnd/>
          </a:ln>
        </p:spPr>
        <p:txBody>
          <a:bodyPr/>
          <a:lstStyle/>
          <a:p>
            <a:endParaRPr lang="en-IN"/>
          </a:p>
        </p:txBody>
      </p:sp>
      <p:sp>
        <p:nvSpPr>
          <p:cNvPr id="15375" name="Line 20"/>
          <p:cNvSpPr>
            <a:spLocks noChangeShapeType="1"/>
          </p:cNvSpPr>
          <p:nvPr/>
        </p:nvSpPr>
        <p:spPr bwMode="auto">
          <a:xfrm>
            <a:off x="2530475" y="4191000"/>
            <a:ext cx="0" cy="304800"/>
          </a:xfrm>
          <a:prstGeom prst="line">
            <a:avLst/>
          </a:prstGeom>
          <a:noFill/>
          <a:ln w="9525">
            <a:solidFill>
              <a:schemeClr val="tx1"/>
            </a:solidFill>
            <a:round/>
            <a:headEnd type="triangle" w="med" len="med"/>
            <a:tailEnd/>
          </a:ln>
        </p:spPr>
        <p:txBody>
          <a:bodyPr/>
          <a:lstStyle/>
          <a:p>
            <a:endParaRPr lang="en-IN"/>
          </a:p>
        </p:txBody>
      </p:sp>
      <p:sp>
        <p:nvSpPr>
          <p:cNvPr id="15376" name="Line 21"/>
          <p:cNvSpPr>
            <a:spLocks noChangeShapeType="1"/>
          </p:cNvSpPr>
          <p:nvPr/>
        </p:nvSpPr>
        <p:spPr bwMode="auto">
          <a:xfrm>
            <a:off x="5426075" y="4953000"/>
            <a:ext cx="0" cy="304800"/>
          </a:xfrm>
          <a:prstGeom prst="line">
            <a:avLst/>
          </a:prstGeom>
          <a:noFill/>
          <a:ln w="9525">
            <a:solidFill>
              <a:schemeClr val="tx1"/>
            </a:solidFill>
            <a:round/>
            <a:headEnd type="triangle" w="med" len="med"/>
            <a:tailEnd/>
          </a:ln>
        </p:spPr>
        <p:txBody>
          <a:bodyPr/>
          <a:lstStyle/>
          <a:p>
            <a:endParaRPr lang="en-IN"/>
          </a:p>
        </p:txBody>
      </p:sp>
      <p:sp>
        <p:nvSpPr>
          <p:cNvPr id="15377" name="Line 22"/>
          <p:cNvSpPr>
            <a:spLocks noChangeShapeType="1"/>
          </p:cNvSpPr>
          <p:nvPr/>
        </p:nvSpPr>
        <p:spPr bwMode="auto">
          <a:xfrm>
            <a:off x="7407275" y="4191000"/>
            <a:ext cx="0" cy="304800"/>
          </a:xfrm>
          <a:prstGeom prst="line">
            <a:avLst/>
          </a:prstGeom>
          <a:noFill/>
          <a:ln w="9525">
            <a:solidFill>
              <a:schemeClr val="tx1"/>
            </a:solidFill>
            <a:round/>
            <a:headEnd type="triangle" w="med" len="med"/>
            <a:tailEnd/>
          </a:ln>
        </p:spPr>
        <p:txBody>
          <a:bodyPr/>
          <a:lstStyle/>
          <a:p>
            <a:endParaRPr lang="en-IN"/>
          </a:p>
        </p:txBody>
      </p:sp>
      <p:sp>
        <p:nvSpPr>
          <p:cNvPr id="15378" name="Line 23"/>
          <p:cNvSpPr>
            <a:spLocks noChangeShapeType="1"/>
          </p:cNvSpPr>
          <p:nvPr/>
        </p:nvSpPr>
        <p:spPr bwMode="auto">
          <a:xfrm>
            <a:off x="5426075" y="4114800"/>
            <a:ext cx="0" cy="304800"/>
          </a:xfrm>
          <a:prstGeom prst="line">
            <a:avLst/>
          </a:prstGeom>
          <a:noFill/>
          <a:ln w="9525">
            <a:solidFill>
              <a:schemeClr val="tx1"/>
            </a:solidFill>
            <a:round/>
            <a:headEnd type="triangle" w="med" len="med"/>
            <a:tailEnd/>
          </a:ln>
        </p:spPr>
        <p:txBody>
          <a:bodyPr/>
          <a:lstStyle/>
          <a:p>
            <a:endParaRPr lang="en-IN"/>
          </a:p>
        </p:txBody>
      </p:sp>
      <p:sp>
        <p:nvSpPr>
          <p:cNvPr id="15379" name="Line 24"/>
          <p:cNvSpPr>
            <a:spLocks noChangeShapeType="1"/>
          </p:cNvSpPr>
          <p:nvPr/>
        </p:nvSpPr>
        <p:spPr bwMode="auto">
          <a:xfrm flipH="1">
            <a:off x="5426075" y="3352800"/>
            <a:ext cx="1066800" cy="381000"/>
          </a:xfrm>
          <a:prstGeom prst="line">
            <a:avLst/>
          </a:prstGeom>
          <a:noFill/>
          <a:ln w="9525">
            <a:solidFill>
              <a:schemeClr val="tx1"/>
            </a:solidFill>
            <a:round/>
            <a:headEnd type="triangle" w="med" len="med"/>
            <a:tailEnd/>
          </a:ln>
        </p:spPr>
        <p:txBody>
          <a:bodyPr/>
          <a:lstStyle/>
          <a:p>
            <a:endParaRPr lang="en-IN"/>
          </a:p>
        </p:txBody>
      </p:sp>
      <p:sp>
        <p:nvSpPr>
          <p:cNvPr id="15380" name="Line 25"/>
          <p:cNvSpPr>
            <a:spLocks noChangeShapeType="1"/>
          </p:cNvSpPr>
          <p:nvPr/>
        </p:nvSpPr>
        <p:spPr bwMode="auto">
          <a:xfrm>
            <a:off x="6492875" y="3352800"/>
            <a:ext cx="914400" cy="381000"/>
          </a:xfrm>
          <a:prstGeom prst="line">
            <a:avLst/>
          </a:prstGeom>
          <a:noFill/>
          <a:ln w="9525">
            <a:solidFill>
              <a:schemeClr val="tx1"/>
            </a:solidFill>
            <a:round/>
            <a:headEnd type="triangle" w="med" len="med"/>
            <a:tailEnd/>
          </a:ln>
        </p:spPr>
        <p:txBody>
          <a:bodyPr/>
          <a:lstStyle/>
          <a:p>
            <a:endParaRPr lang="en-IN"/>
          </a:p>
        </p:txBody>
      </p:sp>
      <p:sp>
        <p:nvSpPr>
          <p:cNvPr id="15381" name="Line 28"/>
          <p:cNvSpPr>
            <a:spLocks noChangeShapeType="1"/>
          </p:cNvSpPr>
          <p:nvPr/>
        </p:nvSpPr>
        <p:spPr bwMode="auto">
          <a:xfrm flipV="1">
            <a:off x="4800600" y="1524000"/>
            <a:ext cx="762000" cy="53340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3245749-FB41-47F3-BB99-C2C0B9146A7D}" type="slidenum">
              <a:rPr lang="en-US" smtClean="0">
                <a:latin typeface="Times New Roman" pitchFamily="18" charset="0"/>
              </a:rPr>
              <a:pPr/>
              <a:t>15</a:t>
            </a:fld>
            <a:endParaRPr lang="en-US" smtClean="0">
              <a:latin typeface="Times New Roman" pitchFamily="18" charset="0"/>
            </a:endParaRPr>
          </a:p>
        </p:txBody>
      </p:sp>
      <p:sp>
        <p:nvSpPr>
          <p:cNvPr id="16387" name="Rectangle 2"/>
          <p:cNvSpPr>
            <a:spLocks noGrp="1" noChangeArrowheads="1"/>
          </p:cNvSpPr>
          <p:nvPr>
            <p:ph type="title"/>
          </p:nvPr>
        </p:nvSpPr>
        <p:spPr/>
        <p:txBody>
          <a:bodyPr/>
          <a:lstStyle/>
          <a:p>
            <a:r>
              <a:rPr lang="en-US" smtClean="0"/>
              <a:t>Syntax-Directed Definition – With Inherited Attributes</a:t>
            </a:r>
          </a:p>
        </p:txBody>
      </p:sp>
      <p:sp>
        <p:nvSpPr>
          <p:cNvPr id="16388" name="Rectangle 3"/>
          <p:cNvSpPr>
            <a:spLocks noGrp="1" noChangeArrowheads="1"/>
          </p:cNvSpPr>
          <p:nvPr>
            <p:ph type="body" idx="1"/>
          </p:nvPr>
        </p:nvSpPr>
        <p:spPr/>
        <p:txBody>
          <a:bodyPr/>
          <a:lstStyle/>
          <a:p>
            <a:pPr marL="381000" indent="-381000"/>
            <a:r>
              <a:rPr lang="en-US" smtClean="0">
                <a:cs typeface="Times New Roman" pitchFamily="18" charset="0"/>
              </a:rPr>
              <a:t>Declaration statement </a:t>
            </a:r>
          </a:p>
          <a:p>
            <a:pPr marL="781050" lvl="1" indent="-381000"/>
            <a:r>
              <a:rPr lang="en-US" smtClean="0">
                <a:cs typeface="Times New Roman" pitchFamily="18" charset="0"/>
              </a:rPr>
              <a:t>Input statement and Grammar specifications</a:t>
            </a:r>
          </a:p>
          <a:p>
            <a:pPr marL="781050" lvl="1" indent="-381000"/>
            <a:r>
              <a:rPr lang="en-US" smtClean="0">
                <a:cs typeface="Times New Roman" pitchFamily="18" charset="0"/>
              </a:rPr>
              <a:t>Writing Semantic actions</a:t>
            </a:r>
          </a:p>
          <a:p>
            <a:pPr marL="1181100" lvl="2" indent="-381000"/>
            <a:r>
              <a:rPr lang="en-US" smtClean="0">
                <a:cs typeface="Times New Roman" pitchFamily="18" charset="0"/>
              </a:rPr>
              <a:t>Role of Semantic actions</a:t>
            </a:r>
          </a:p>
          <a:p>
            <a:pPr marL="1638300" lvl="3" indent="-381000"/>
            <a:r>
              <a:rPr lang="en-US" smtClean="0">
                <a:cs typeface="Times New Roman" pitchFamily="18" charset="0"/>
              </a:rPr>
              <a:t>For each identifier the semantic  actions must enter type information into the symbol table entry for  the identifier.</a:t>
            </a:r>
          </a:p>
          <a:p>
            <a:pPr marL="1638300" lvl="3" indent="-381000"/>
            <a:r>
              <a:rPr lang="en-US" smtClean="0">
                <a:cs typeface="Times New Roman" pitchFamily="18" charset="0"/>
              </a:rPr>
              <a:t>Defining Attributes for grammar symbols</a:t>
            </a:r>
          </a:p>
          <a:p>
            <a:pPr marL="1638300" lvl="3" indent="-381000"/>
            <a:endParaRPr lang="en-US" smtClean="0">
              <a:cs typeface="Times New Roman" pitchFamily="18" charset="0"/>
            </a:endParaRPr>
          </a:p>
          <a:p>
            <a:pPr marL="1181100" lvl="2" indent="-381000"/>
            <a:r>
              <a:rPr lang="en-US" smtClean="0">
                <a:cs typeface="Times New Roman" pitchFamily="18" charset="0"/>
              </a:rPr>
              <a:t>Attaching semantic actions </a:t>
            </a:r>
          </a:p>
          <a:p>
            <a:pPr marL="1181100" lvl="2" indent="-381000"/>
            <a:r>
              <a:rPr lang="en-US" smtClean="0">
                <a:cs typeface="Times New Roman" pitchFamily="18" charset="0"/>
              </a:rPr>
              <a:t>Execution of semantic actions and Trace</a:t>
            </a:r>
          </a:p>
          <a:p>
            <a:pPr marL="781050" lvl="1" indent="-381000"/>
            <a:endParaRPr lang="en-US" smtClean="0">
              <a:cs typeface="Times New Roman" pitchFamily="18" charset="0"/>
            </a:endParaRPr>
          </a:p>
          <a:p>
            <a:pPr marL="781050" lvl="1" indent="-381000"/>
            <a:endParaRPr lang="en-US" smtClean="0">
              <a:cs typeface="Times New Roman" pitchFamily="18" charset="0"/>
            </a:endParaRPr>
          </a:p>
          <a:p>
            <a:pPr marL="381000" indent="-381000">
              <a:buFontTx/>
              <a:buNone/>
            </a:pPr>
            <a:endParaRPr lang="en-US"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25E21967-2285-47F8-A3B8-06B8C73009ED}" type="slidenum">
              <a:rPr lang="en-US" smtClean="0">
                <a:latin typeface="Times New Roman" pitchFamily="18" charset="0"/>
              </a:rPr>
              <a:pPr/>
              <a:t>16</a:t>
            </a:fld>
            <a:endParaRPr lang="en-US" smtClean="0">
              <a:latin typeface="Times New Roman" pitchFamily="18" charset="0"/>
            </a:endParaRPr>
          </a:p>
        </p:txBody>
      </p:sp>
      <p:sp>
        <p:nvSpPr>
          <p:cNvPr id="17411" name="Rectangle 2"/>
          <p:cNvSpPr>
            <a:spLocks noGrp="1" noChangeArrowheads="1"/>
          </p:cNvSpPr>
          <p:nvPr>
            <p:ph type="title"/>
          </p:nvPr>
        </p:nvSpPr>
        <p:spPr/>
        <p:txBody>
          <a:bodyPr/>
          <a:lstStyle/>
          <a:p>
            <a:r>
              <a:rPr lang="en-US" smtClean="0"/>
              <a:t>Syntax-Directed Definition – Inherited Attributes</a:t>
            </a:r>
          </a:p>
        </p:txBody>
      </p:sp>
      <p:sp>
        <p:nvSpPr>
          <p:cNvPr id="17412" name="Rectangle 3"/>
          <p:cNvSpPr>
            <a:spLocks noGrp="1" noChangeArrowheads="1"/>
          </p:cNvSpPr>
          <p:nvPr>
            <p:ph type="body" idx="1"/>
          </p:nvPr>
        </p:nvSpPr>
        <p:spPr/>
        <p:txBody>
          <a:bodyPr/>
          <a:lstStyle/>
          <a:p>
            <a:pPr marL="457200" indent="-457200">
              <a:buFontTx/>
              <a:buNone/>
            </a:pPr>
            <a:r>
              <a:rPr lang="en-US" sz="2800" b="1" smtClean="0"/>
              <a:t>	</a:t>
            </a:r>
            <a:r>
              <a:rPr lang="en-US" sz="2800" b="1" u="sng" smtClean="0"/>
              <a:t>Production</a:t>
            </a:r>
            <a:r>
              <a:rPr lang="en-US" smtClean="0"/>
              <a:t> 	</a:t>
            </a:r>
            <a:r>
              <a:rPr lang="en-US" sz="2800" b="1" u="sng" smtClean="0"/>
              <a:t>Semantic Rules</a:t>
            </a:r>
          </a:p>
          <a:p>
            <a:pPr marL="457200" indent="-457200">
              <a:buFontTx/>
              <a:buNone/>
            </a:pPr>
            <a:r>
              <a:rPr lang="en-US" smtClean="0"/>
              <a:t>	1. </a:t>
            </a:r>
            <a:r>
              <a:rPr lang="en-US" sz="2000" smtClean="0"/>
              <a:t>D </a:t>
            </a:r>
            <a:r>
              <a:rPr lang="en-US" sz="2000" smtClean="0">
                <a:cs typeface="Times New Roman" pitchFamily="18" charset="0"/>
              </a:rPr>
              <a:t>→ T L		L.in = T.type</a:t>
            </a:r>
          </a:p>
          <a:p>
            <a:pPr marL="457200" indent="-457200">
              <a:buFontTx/>
              <a:buNone/>
            </a:pPr>
            <a:r>
              <a:rPr lang="en-US" sz="2000" smtClean="0">
                <a:cs typeface="Times New Roman" pitchFamily="18" charset="0"/>
              </a:rPr>
              <a:t>	2. T → </a:t>
            </a:r>
            <a:r>
              <a:rPr lang="en-US" sz="2000" b="1" smtClean="0">
                <a:cs typeface="Times New Roman" pitchFamily="18" charset="0"/>
              </a:rPr>
              <a:t>int</a:t>
            </a:r>
            <a:r>
              <a:rPr lang="en-US" sz="2000" smtClean="0">
                <a:cs typeface="Times New Roman" pitchFamily="18" charset="0"/>
              </a:rPr>
              <a:t>		T.type = integer</a:t>
            </a:r>
          </a:p>
          <a:p>
            <a:pPr marL="457200" indent="-457200">
              <a:buFontTx/>
              <a:buNone/>
            </a:pPr>
            <a:r>
              <a:rPr lang="en-US" sz="2000" smtClean="0">
                <a:cs typeface="Times New Roman" pitchFamily="18" charset="0"/>
              </a:rPr>
              <a:t>	3. T → </a:t>
            </a:r>
            <a:r>
              <a:rPr lang="en-US" sz="2000" b="1" smtClean="0">
                <a:cs typeface="Times New Roman" pitchFamily="18" charset="0"/>
              </a:rPr>
              <a:t>float   </a:t>
            </a:r>
            <a:r>
              <a:rPr lang="en-US" sz="2000" smtClean="0">
                <a:cs typeface="Times New Roman" pitchFamily="18" charset="0"/>
              </a:rPr>
              <a:t>	T.type = float</a:t>
            </a:r>
          </a:p>
          <a:p>
            <a:pPr marL="457200" indent="-457200">
              <a:buFontTx/>
              <a:buNone/>
            </a:pPr>
            <a:r>
              <a:rPr lang="en-US" sz="2000" smtClean="0">
                <a:cs typeface="Times New Roman" pitchFamily="18" charset="0"/>
              </a:rPr>
              <a:t>	4. L → L</a:t>
            </a:r>
            <a:r>
              <a:rPr lang="en-US" sz="2000" baseline="-25000" smtClean="0">
                <a:cs typeface="Times New Roman" pitchFamily="18" charset="0"/>
              </a:rPr>
              <a:t>1,</a:t>
            </a:r>
            <a:r>
              <a:rPr lang="en-US" sz="2000" smtClean="0">
                <a:cs typeface="Times New Roman" pitchFamily="18" charset="0"/>
              </a:rPr>
              <a:t> </a:t>
            </a:r>
            <a:r>
              <a:rPr lang="en-US" sz="2000" b="1" smtClean="0">
                <a:cs typeface="Times New Roman" pitchFamily="18" charset="0"/>
              </a:rPr>
              <a:t>id</a:t>
            </a:r>
            <a:r>
              <a:rPr lang="en-US" sz="2000" smtClean="0">
                <a:cs typeface="Times New Roman" pitchFamily="18" charset="0"/>
              </a:rPr>
              <a:t>		L</a:t>
            </a:r>
            <a:r>
              <a:rPr lang="en-US" sz="2000" baseline="-25000" smtClean="0">
                <a:cs typeface="Times New Roman" pitchFamily="18" charset="0"/>
              </a:rPr>
              <a:t>1</a:t>
            </a:r>
            <a:r>
              <a:rPr lang="en-US" sz="2000" smtClean="0">
                <a:cs typeface="Times New Roman" pitchFamily="18" charset="0"/>
              </a:rPr>
              <a:t>.in = L.in,   addtype(</a:t>
            </a:r>
            <a:r>
              <a:rPr lang="en-US" sz="2000" b="1" smtClean="0">
                <a:cs typeface="Times New Roman" pitchFamily="18" charset="0"/>
              </a:rPr>
              <a:t>id</a:t>
            </a:r>
            <a:r>
              <a:rPr lang="en-US" sz="2000" smtClean="0">
                <a:cs typeface="Times New Roman" pitchFamily="18" charset="0"/>
              </a:rPr>
              <a:t>.entry,L.in)</a:t>
            </a:r>
          </a:p>
          <a:p>
            <a:pPr marL="457200" indent="-457200">
              <a:buFontTx/>
              <a:buNone/>
            </a:pPr>
            <a:r>
              <a:rPr lang="en-US" sz="2000" smtClean="0">
                <a:cs typeface="Times New Roman" pitchFamily="18" charset="0"/>
              </a:rPr>
              <a:t>	5. L → </a:t>
            </a:r>
            <a:r>
              <a:rPr lang="en-US" sz="2000" b="1" smtClean="0">
                <a:cs typeface="Times New Roman" pitchFamily="18" charset="0"/>
              </a:rPr>
              <a:t>id</a:t>
            </a:r>
            <a:r>
              <a:rPr lang="en-US" sz="2000" smtClean="0">
                <a:cs typeface="Times New Roman" pitchFamily="18" charset="0"/>
              </a:rPr>
              <a:t>		addtype(</a:t>
            </a:r>
            <a:r>
              <a:rPr lang="en-US" sz="2000" b="1" smtClean="0">
                <a:cs typeface="Times New Roman" pitchFamily="18" charset="0"/>
              </a:rPr>
              <a:t>id</a:t>
            </a:r>
            <a:r>
              <a:rPr lang="en-US" sz="2000" smtClean="0">
                <a:cs typeface="Times New Roman" pitchFamily="18" charset="0"/>
              </a:rPr>
              <a:t>.entry,L.in)</a:t>
            </a:r>
          </a:p>
          <a:p>
            <a:pPr marL="457200" indent="-457200">
              <a:buFontTx/>
              <a:buAutoNum type="arabicPeriod"/>
            </a:pPr>
            <a:r>
              <a:rPr lang="en-US" sz="2000" smtClean="0">
                <a:cs typeface="Times New Roman" pitchFamily="18" charset="0"/>
              </a:rPr>
              <a:t>Symbol T is associated with a synthesized attribute </a:t>
            </a:r>
            <a:r>
              <a:rPr lang="en-US" sz="2000" i="1" smtClean="0">
                <a:cs typeface="Times New Roman" pitchFamily="18" charset="0"/>
              </a:rPr>
              <a:t>type</a:t>
            </a:r>
            <a:r>
              <a:rPr lang="en-US" sz="2000" smtClean="0">
                <a:cs typeface="Times New Roman" pitchFamily="18" charset="0"/>
              </a:rPr>
              <a:t>.</a:t>
            </a:r>
          </a:p>
          <a:p>
            <a:pPr marL="457200" indent="-457200">
              <a:spcBef>
                <a:spcPct val="0"/>
              </a:spcBef>
              <a:buFontTx/>
              <a:buAutoNum type="arabicPeriod"/>
            </a:pPr>
            <a:r>
              <a:rPr lang="en-US" sz="2000" smtClean="0">
                <a:cs typeface="Times New Roman" pitchFamily="18" charset="0"/>
              </a:rPr>
              <a:t>Symbol L is associated with an inherited attribute </a:t>
            </a:r>
            <a:r>
              <a:rPr lang="en-US" sz="2000" i="1" smtClean="0">
                <a:cs typeface="Times New Roman" pitchFamily="18" charset="0"/>
              </a:rPr>
              <a:t>in.</a:t>
            </a:r>
          </a:p>
          <a:p>
            <a:pPr marL="457200" indent="-457200">
              <a:spcBef>
                <a:spcPct val="0"/>
              </a:spcBef>
              <a:buFontTx/>
              <a:buAutoNum type="arabicPeriod"/>
            </a:pPr>
            <a:r>
              <a:rPr lang="en-US" sz="2000" u="sng" smtClean="0"/>
              <a:t> From production 1:</a:t>
            </a:r>
            <a:r>
              <a:rPr lang="en-US" sz="2000" b="1" smtClean="0"/>
              <a:t> D represents a declaration &amp; consists of a type T followed by a list L of identifiers.</a:t>
            </a:r>
            <a:br>
              <a:rPr lang="en-US" sz="2000" b="1" smtClean="0"/>
            </a:br>
            <a:r>
              <a:rPr lang="en-US" sz="2000" u="sng" smtClean="0"/>
              <a:t>From production 2 &amp; 3</a:t>
            </a:r>
            <a:r>
              <a:rPr lang="en-US" sz="2000" smtClean="0"/>
              <a:t>:</a:t>
            </a:r>
            <a:r>
              <a:rPr lang="en-US" sz="2000" b="1" smtClean="0"/>
              <a:t> evaluate T.type </a:t>
            </a:r>
            <a:br>
              <a:rPr lang="en-US" sz="2000" b="1" smtClean="0"/>
            </a:br>
            <a:r>
              <a:rPr lang="en-US" sz="2000" u="sng" smtClean="0"/>
              <a:t>From production 4 &amp; 5:</a:t>
            </a:r>
            <a:r>
              <a:rPr lang="en-US" sz="2000" b="1" smtClean="0"/>
              <a:t> L1.in is computed at a node by copying the value of L.in from the parent node.</a:t>
            </a:r>
            <a:br>
              <a:rPr lang="en-US" sz="2000" b="1" smtClean="0"/>
            </a:br>
            <a:r>
              <a:rPr lang="en-US" sz="2000" b="1" smtClean="0"/>
              <a:t>The addType has two arguments id.entry a lexical value that points to a symbol table object and L.in the type being assigned to every identifier on the list</a:t>
            </a:r>
            <a:br>
              <a:rPr lang="en-US" sz="2000" b="1" smtClean="0"/>
            </a:br>
            <a:endParaRPr lang="en-US" sz="2000" i="1" smtClean="0">
              <a:cs typeface="Times New Roman" pitchFamily="18" charset="0"/>
            </a:endParaRPr>
          </a:p>
          <a:p>
            <a:pPr marL="457200" indent="-457200">
              <a:spcBef>
                <a:spcPct val="0"/>
              </a:spcBef>
              <a:buFontTx/>
              <a:buAutoNum type="arabicPeriod"/>
            </a:pPr>
            <a:endParaRPr lang="en-US" sz="2000" smtClean="0">
              <a:cs typeface="Times New Roman" pitchFamily="18" charset="0"/>
            </a:endParaRPr>
          </a:p>
          <a:p>
            <a:pPr marL="457200" indent="-457200">
              <a:buFontTx/>
              <a:buNone/>
            </a:pPr>
            <a:endParaRPr lang="en-US" sz="2000" smtClean="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ED143B32-5874-430A-8023-649424F26180}" type="slidenum">
              <a:rPr lang="en-US" smtClean="0">
                <a:latin typeface="Times New Roman" pitchFamily="18" charset="0"/>
              </a:rPr>
              <a:pPr/>
              <a:t>17</a:t>
            </a:fld>
            <a:endParaRPr lang="en-US" smtClean="0">
              <a:latin typeface="Times New Roman" pitchFamily="18" charset="0"/>
            </a:endParaRPr>
          </a:p>
        </p:txBody>
      </p:sp>
      <p:sp>
        <p:nvSpPr>
          <p:cNvPr id="18435" name="Rectangle 2"/>
          <p:cNvSpPr>
            <a:spLocks noGrp="1" noChangeArrowheads="1"/>
          </p:cNvSpPr>
          <p:nvPr>
            <p:ph type="title"/>
          </p:nvPr>
        </p:nvSpPr>
        <p:spPr/>
        <p:txBody>
          <a:bodyPr/>
          <a:lstStyle/>
          <a:p>
            <a:r>
              <a:rPr lang="en-US" smtClean="0"/>
              <a:t>A Dependency Graph – Inherited Attributes</a:t>
            </a:r>
          </a:p>
        </p:txBody>
      </p:sp>
      <p:sp>
        <p:nvSpPr>
          <p:cNvPr id="18436" name="Rectangle 3"/>
          <p:cNvSpPr>
            <a:spLocks noGrp="1" noChangeArrowheads="1"/>
          </p:cNvSpPr>
          <p:nvPr>
            <p:ph type="body" idx="1"/>
          </p:nvPr>
        </p:nvSpPr>
        <p:spPr/>
        <p:txBody>
          <a:bodyPr/>
          <a:lstStyle/>
          <a:p>
            <a:pPr>
              <a:buFontTx/>
              <a:buNone/>
            </a:pPr>
            <a:r>
              <a:rPr lang="en-US" smtClean="0"/>
              <a:t>Input:  </a:t>
            </a:r>
            <a:r>
              <a:rPr lang="en-US" smtClean="0">
                <a:latin typeface="Courier New" pitchFamily="49" charset="0"/>
              </a:rPr>
              <a:t>float p, q</a:t>
            </a:r>
            <a:r>
              <a:rPr lang="en-US" smtClean="0"/>
              <a:t> </a:t>
            </a:r>
          </a:p>
          <a:p>
            <a:pPr>
              <a:buFontTx/>
              <a:buNone/>
            </a:pPr>
            <a:endParaRPr lang="en-US" smtClean="0"/>
          </a:p>
          <a:p>
            <a:pPr>
              <a:buFontTx/>
              <a:buNone/>
            </a:pPr>
            <a:r>
              <a:rPr lang="en-US" smtClean="0"/>
              <a:t>	   D					   L.in=float</a:t>
            </a:r>
          </a:p>
          <a:p>
            <a:pPr>
              <a:buFontTx/>
              <a:buNone/>
            </a:pPr>
            <a:endParaRPr lang="en-US" smtClean="0"/>
          </a:p>
          <a:p>
            <a:pPr>
              <a:buFontTx/>
              <a:buNone/>
            </a:pPr>
            <a:r>
              <a:rPr lang="en-US" smtClean="0"/>
              <a:t> T		    L		T.type=float	 L</a:t>
            </a:r>
            <a:r>
              <a:rPr lang="en-US" baseline="-25000" smtClean="0"/>
              <a:t>1</a:t>
            </a:r>
            <a:r>
              <a:rPr lang="en-US" smtClean="0"/>
              <a:t>.in=float       addtype(q,float)</a:t>
            </a:r>
          </a:p>
          <a:p>
            <a:pPr>
              <a:buFontTx/>
              <a:buNone/>
            </a:pPr>
            <a:endParaRPr lang="en-US" smtClean="0"/>
          </a:p>
          <a:p>
            <a:pPr>
              <a:buFontTx/>
              <a:buNone/>
            </a:pPr>
            <a:r>
              <a:rPr lang="en-US" smtClean="0"/>
              <a:t>float     L   ,    id			 addtype(p,float)	id.entry=q</a:t>
            </a:r>
          </a:p>
          <a:p>
            <a:pPr>
              <a:buFontTx/>
              <a:buNone/>
            </a:pPr>
            <a:endParaRPr lang="en-US" smtClean="0"/>
          </a:p>
          <a:p>
            <a:pPr>
              <a:buFontTx/>
              <a:buNone/>
            </a:pPr>
            <a:r>
              <a:rPr lang="en-US" smtClean="0"/>
              <a:t>	       id 				id.entry=p</a:t>
            </a:r>
          </a:p>
          <a:p>
            <a:pPr>
              <a:buFontTx/>
              <a:buNone/>
            </a:pPr>
            <a:endParaRPr lang="en-US" smtClean="0"/>
          </a:p>
          <a:p>
            <a:pPr>
              <a:buFontTx/>
              <a:buNone/>
            </a:pPr>
            <a:r>
              <a:rPr lang="en-US" i="1" smtClean="0"/>
              <a:t>parse tree				</a:t>
            </a:r>
            <a:r>
              <a:rPr lang="en-US" i="1" smtClean="0">
                <a:solidFill>
                  <a:srgbClr val="CC0000"/>
                </a:solidFill>
              </a:rPr>
              <a:t>dependency graph</a:t>
            </a:r>
          </a:p>
        </p:txBody>
      </p:sp>
      <p:sp>
        <p:nvSpPr>
          <p:cNvPr id="18437" name="Line 4"/>
          <p:cNvSpPr>
            <a:spLocks noChangeShapeType="1"/>
          </p:cNvSpPr>
          <p:nvPr/>
        </p:nvSpPr>
        <p:spPr bwMode="auto">
          <a:xfrm flipH="1">
            <a:off x="685800" y="2514600"/>
            <a:ext cx="457200" cy="533400"/>
          </a:xfrm>
          <a:prstGeom prst="line">
            <a:avLst/>
          </a:prstGeom>
          <a:noFill/>
          <a:ln w="9525">
            <a:solidFill>
              <a:schemeClr val="tx1"/>
            </a:solidFill>
            <a:round/>
            <a:headEnd/>
            <a:tailEnd/>
          </a:ln>
        </p:spPr>
        <p:txBody>
          <a:bodyPr/>
          <a:lstStyle/>
          <a:p>
            <a:endParaRPr lang="en-IN"/>
          </a:p>
        </p:txBody>
      </p:sp>
      <p:sp>
        <p:nvSpPr>
          <p:cNvPr id="18438" name="Line 5"/>
          <p:cNvSpPr>
            <a:spLocks noChangeShapeType="1"/>
          </p:cNvSpPr>
          <p:nvPr/>
        </p:nvSpPr>
        <p:spPr bwMode="auto">
          <a:xfrm>
            <a:off x="1143000" y="2514600"/>
            <a:ext cx="533400" cy="533400"/>
          </a:xfrm>
          <a:prstGeom prst="line">
            <a:avLst/>
          </a:prstGeom>
          <a:noFill/>
          <a:ln w="9525">
            <a:solidFill>
              <a:schemeClr val="tx1"/>
            </a:solidFill>
            <a:round/>
            <a:headEnd/>
            <a:tailEnd/>
          </a:ln>
        </p:spPr>
        <p:txBody>
          <a:bodyPr/>
          <a:lstStyle/>
          <a:p>
            <a:endParaRPr lang="en-IN"/>
          </a:p>
        </p:txBody>
      </p:sp>
      <p:sp>
        <p:nvSpPr>
          <p:cNvPr id="18439" name="Line 6"/>
          <p:cNvSpPr>
            <a:spLocks noChangeShapeType="1"/>
          </p:cNvSpPr>
          <p:nvPr/>
        </p:nvSpPr>
        <p:spPr bwMode="auto">
          <a:xfrm>
            <a:off x="609600" y="3352800"/>
            <a:ext cx="0" cy="609600"/>
          </a:xfrm>
          <a:prstGeom prst="line">
            <a:avLst/>
          </a:prstGeom>
          <a:noFill/>
          <a:ln w="9525">
            <a:solidFill>
              <a:schemeClr val="tx1"/>
            </a:solidFill>
            <a:round/>
            <a:headEnd/>
            <a:tailEnd/>
          </a:ln>
        </p:spPr>
        <p:txBody>
          <a:bodyPr/>
          <a:lstStyle/>
          <a:p>
            <a:endParaRPr lang="en-IN"/>
          </a:p>
        </p:txBody>
      </p:sp>
      <p:sp>
        <p:nvSpPr>
          <p:cNvPr id="18440" name="Line 7"/>
          <p:cNvSpPr>
            <a:spLocks noChangeShapeType="1"/>
          </p:cNvSpPr>
          <p:nvPr/>
        </p:nvSpPr>
        <p:spPr bwMode="auto">
          <a:xfrm flipH="1">
            <a:off x="1447800" y="3352800"/>
            <a:ext cx="304800" cy="533400"/>
          </a:xfrm>
          <a:prstGeom prst="line">
            <a:avLst/>
          </a:prstGeom>
          <a:noFill/>
          <a:ln w="9525">
            <a:solidFill>
              <a:schemeClr val="tx1"/>
            </a:solidFill>
            <a:round/>
            <a:headEnd/>
            <a:tailEnd/>
          </a:ln>
        </p:spPr>
        <p:txBody>
          <a:bodyPr/>
          <a:lstStyle/>
          <a:p>
            <a:endParaRPr lang="en-IN"/>
          </a:p>
        </p:txBody>
      </p:sp>
      <p:sp>
        <p:nvSpPr>
          <p:cNvPr id="18441" name="Line 8"/>
          <p:cNvSpPr>
            <a:spLocks noChangeShapeType="1"/>
          </p:cNvSpPr>
          <p:nvPr/>
        </p:nvSpPr>
        <p:spPr bwMode="auto">
          <a:xfrm>
            <a:off x="1752600" y="3352800"/>
            <a:ext cx="381000" cy="533400"/>
          </a:xfrm>
          <a:prstGeom prst="line">
            <a:avLst/>
          </a:prstGeom>
          <a:noFill/>
          <a:ln w="9525">
            <a:solidFill>
              <a:schemeClr val="tx1"/>
            </a:solidFill>
            <a:round/>
            <a:headEnd/>
            <a:tailEnd/>
          </a:ln>
        </p:spPr>
        <p:txBody>
          <a:bodyPr/>
          <a:lstStyle/>
          <a:p>
            <a:endParaRPr lang="en-IN"/>
          </a:p>
        </p:txBody>
      </p:sp>
      <p:sp>
        <p:nvSpPr>
          <p:cNvPr id="18442" name="Line 9"/>
          <p:cNvSpPr>
            <a:spLocks noChangeShapeType="1"/>
          </p:cNvSpPr>
          <p:nvPr/>
        </p:nvSpPr>
        <p:spPr bwMode="auto">
          <a:xfrm>
            <a:off x="1447800" y="4267200"/>
            <a:ext cx="0" cy="457200"/>
          </a:xfrm>
          <a:prstGeom prst="line">
            <a:avLst/>
          </a:prstGeom>
          <a:noFill/>
          <a:ln w="9525">
            <a:solidFill>
              <a:schemeClr val="tx1"/>
            </a:solidFill>
            <a:round/>
            <a:headEnd/>
            <a:tailEnd/>
          </a:ln>
        </p:spPr>
        <p:txBody>
          <a:bodyPr/>
          <a:lstStyle/>
          <a:p>
            <a:endParaRPr lang="en-IN"/>
          </a:p>
        </p:txBody>
      </p:sp>
      <p:grpSp>
        <p:nvGrpSpPr>
          <p:cNvPr id="18443" name="Group 16"/>
          <p:cNvGrpSpPr>
            <a:grpSpLocks/>
          </p:cNvGrpSpPr>
          <p:nvPr/>
        </p:nvGrpSpPr>
        <p:grpSpPr bwMode="auto">
          <a:xfrm>
            <a:off x="4038600" y="2514600"/>
            <a:ext cx="4267200" cy="2286000"/>
            <a:chOff x="2544" y="1584"/>
            <a:chExt cx="2688" cy="1440"/>
          </a:xfrm>
        </p:grpSpPr>
        <p:sp>
          <p:nvSpPr>
            <p:cNvPr id="18445" name="Line 10"/>
            <p:cNvSpPr>
              <a:spLocks noChangeShapeType="1"/>
            </p:cNvSpPr>
            <p:nvPr/>
          </p:nvSpPr>
          <p:spPr bwMode="auto">
            <a:xfrm flipV="1">
              <a:off x="2544" y="1584"/>
              <a:ext cx="960" cy="288"/>
            </a:xfrm>
            <a:prstGeom prst="line">
              <a:avLst/>
            </a:prstGeom>
            <a:noFill/>
            <a:ln w="57150">
              <a:solidFill>
                <a:srgbClr val="CC0000"/>
              </a:solidFill>
              <a:round/>
              <a:headEnd/>
              <a:tailEnd type="triangle" w="med" len="med"/>
            </a:ln>
          </p:spPr>
          <p:txBody>
            <a:bodyPr/>
            <a:lstStyle/>
            <a:p>
              <a:endParaRPr lang="en-IN"/>
            </a:p>
          </p:txBody>
        </p:sp>
        <p:sp>
          <p:nvSpPr>
            <p:cNvPr id="18446" name="Line 11"/>
            <p:cNvSpPr>
              <a:spLocks noChangeShapeType="1"/>
            </p:cNvSpPr>
            <p:nvPr/>
          </p:nvSpPr>
          <p:spPr bwMode="auto">
            <a:xfrm>
              <a:off x="3504" y="1584"/>
              <a:ext cx="48" cy="336"/>
            </a:xfrm>
            <a:prstGeom prst="line">
              <a:avLst/>
            </a:prstGeom>
            <a:noFill/>
            <a:ln w="57150">
              <a:solidFill>
                <a:srgbClr val="CC0000"/>
              </a:solidFill>
              <a:round/>
              <a:headEnd/>
              <a:tailEnd type="triangle" w="med" len="med"/>
            </a:ln>
          </p:spPr>
          <p:txBody>
            <a:bodyPr/>
            <a:lstStyle/>
            <a:p>
              <a:endParaRPr lang="en-IN"/>
            </a:p>
          </p:txBody>
        </p:sp>
        <p:sp>
          <p:nvSpPr>
            <p:cNvPr id="18447" name="Line 12"/>
            <p:cNvSpPr>
              <a:spLocks noChangeShapeType="1"/>
            </p:cNvSpPr>
            <p:nvPr/>
          </p:nvSpPr>
          <p:spPr bwMode="auto">
            <a:xfrm>
              <a:off x="3504" y="1584"/>
              <a:ext cx="1152" cy="288"/>
            </a:xfrm>
            <a:prstGeom prst="line">
              <a:avLst/>
            </a:prstGeom>
            <a:noFill/>
            <a:ln w="57150">
              <a:solidFill>
                <a:srgbClr val="CC0000"/>
              </a:solidFill>
              <a:round/>
              <a:headEnd/>
              <a:tailEnd type="triangle" w="med" len="med"/>
            </a:ln>
          </p:spPr>
          <p:txBody>
            <a:bodyPr/>
            <a:lstStyle/>
            <a:p>
              <a:endParaRPr lang="en-IN"/>
            </a:p>
          </p:txBody>
        </p:sp>
        <p:sp>
          <p:nvSpPr>
            <p:cNvPr id="18448" name="Line 13"/>
            <p:cNvSpPr>
              <a:spLocks noChangeShapeType="1"/>
            </p:cNvSpPr>
            <p:nvPr/>
          </p:nvSpPr>
          <p:spPr bwMode="auto">
            <a:xfrm>
              <a:off x="3552" y="2112"/>
              <a:ext cx="96" cy="384"/>
            </a:xfrm>
            <a:prstGeom prst="line">
              <a:avLst/>
            </a:prstGeom>
            <a:noFill/>
            <a:ln w="57150">
              <a:solidFill>
                <a:srgbClr val="CC0000"/>
              </a:solidFill>
              <a:round/>
              <a:headEnd/>
              <a:tailEnd type="triangle" w="med" len="med"/>
            </a:ln>
          </p:spPr>
          <p:txBody>
            <a:bodyPr/>
            <a:lstStyle/>
            <a:p>
              <a:endParaRPr lang="en-IN"/>
            </a:p>
          </p:txBody>
        </p:sp>
        <p:sp>
          <p:nvSpPr>
            <p:cNvPr id="18449" name="Line 14"/>
            <p:cNvSpPr>
              <a:spLocks noChangeShapeType="1"/>
            </p:cNvSpPr>
            <p:nvPr/>
          </p:nvSpPr>
          <p:spPr bwMode="auto">
            <a:xfrm flipV="1">
              <a:off x="3552" y="2736"/>
              <a:ext cx="192" cy="288"/>
            </a:xfrm>
            <a:prstGeom prst="line">
              <a:avLst/>
            </a:prstGeom>
            <a:noFill/>
            <a:ln w="57150">
              <a:solidFill>
                <a:srgbClr val="CC0000"/>
              </a:solidFill>
              <a:round/>
              <a:headEnd/>
              <a:tailEnd type="triangle" w="med" len="med"/>
            </a:ln>
          </p:spPr>
          <p:txBody>
            <a:bodyPr/>
            <a:lstStyle/>
            <a:p>
              <a:endParaRPr lang="en-IN"/>
            </a:p>
          </p:txBody>
        </p:sp>
        <p:sp>
          <p:nvSpPr>
            <p:cNvPr id="18450" name="Line 15"/>
            <p:cNvSpPr>
              <a:spLocks noChangeShapeType="1"/>
            </p:cNvSpPr>
            <p:nvPr/>
          </p:nvSpPr>
          <p:spPr bwMode="auto">
            <a:xfrm flipH="1" flipV="1">
              <a:off x="4944" y="2160"/>
              <a:ext cx="288" cy="336"/>
            </a:xfrm>
            <a:prstGeom prst="line">
              <a:avLst/>
            </a:prstGeom>
            <a:noFill/>
            <a:ln w="57150">
              <a:solidFill>
                <a:srgbClr val="CC0000"/>
              </a:solidFill>
              <a:round/>
              <a:headEnd/>
              <a:tailEnd type="triangle" w="med" len="med"/>
            </a:ln>
          </p:spPr>
          <p:txBody>
            <a:bodyPr/>
            <a:lstStyle/>
            <a:p>
              <a:endParaRPr lang="en-IN"/>
            </a:p>
          </p:txBody>
        </p:sp>
      </p:grpSp>
      <p:cxnSp>
        <p:nvCxnSpPr>
          <p:cNvPr id="18444" name="Straight Connector 18"/>
          <p:cNvCxnSpPr>
            <a:cxnSpLocks noChangeShapeType="1"/>
          </p:cNvCxnSpPr>
          <p:nvPr/>
        </p:nvCxnSpPr>
        <p:spPr bwMode="auto">
          <a:xfrm rot="5400000" flipH="1" flipV="1">
            <a:off x="1486694" y="3694906"/>
            <a:ext cx="5334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F9296F25-7695-4AB1-9CB1-3691DA4A51B9}" type="slidenum">
              <a:rPr lang="en-US" smtClean="0">
                <a:latin typeface="Times New Roman" pitchFamily="18" charset="0"/>
              </a:rPr>
              <a:pPr/>
              <a:t>18</a:t>
            </a:fld>
            <a:endParaRPr lang="en-US" smtClean="0">
              <a:latin typeface="Times New Roman" pitchFamily="18" charset="0"/>
            </a:endParaRPr>
          </a:p>
        </p:txBody>
      </p:sp>
      <p:sp>
        <p:nvSpPr>
          <p:cNvPr id="19459" name="Rectangle 2"/>
          <p:cNvSpPr>
            <a:spLocks noGrp="1" noChangeArrowheads="1"/>
          </p:cNvSpPr>
          <p:nvPr>
            <p:ph type="title"/>
          </p:nvPr>
        </p:nvSpPr>
        <p:spPr>
          <a:xfrm>
            <a:off x="382588" y="152400"/>
            <a:ext cx="9371012" cy="914400"/>
          </a:xfrm>
        </p:spPr>
        <p:txBody>
          <a:bodyPr/>
          <a:lstStyle/>
          <a:p>
            <a:r>
              <a:rPr lang="en-US" smtClean="0"/>
              <a:t>SDD for constructing Syntax Trees</a:t>
            </a:r>
          </a:p>
        </p:txBody>
      </p:sp>
      <p:sp>
        <p:nvSpPr>
          <p:cNvPr id="19460" name="Rectangle 3"/>
          <p:cNvSpPr>
            <a:spLocks noGrp="1" noChangeArrowheads="1"/>
          </p:cNvSpPr>
          <p:nvPr>
            <p:ph type="body" idx="1"/>
          </p:nvPr>
        </p:nvSpPr>
        <p:spPr>
          <a:xfrm>
            <a:off x="382588" y="1219200"/>
            <a:ext cx="9371012" cy="5105400"/>
          </a:xfrm>
        </p:spPr>
        <p:txBody>
          <a:bodyPr/>
          <a:lstStyle/>
          <a:p>
            <a:pPr marL="457200" indent="-457200">
              <a:buFontTx/>
              <a:buAutoNum type="arabicPeriod"/>
            </a:pPr>
            <a:r>
              <a:rPr lang="en-US" smtClean="0"/>
              <a:t>Each node in a syntax tree is implemented as a record with several fields. One field identifies the operator and remaining fields contain pointers to the nodes for the operands.</a:t>
            </a:r>
          </a:p>
          <a:p>
            <a:pPr marL="457200" indent="-457200">
              <a:buFontTx/>
              <a:buAutoNum type="arabicPeriod"/>
            </a:pPr>
            <a:r>
              <a:rPr lang="en-US" smtClean="0"/>
              <a:t>We assume three functions to create the nodes for the syntax trees for expressions with binary operators.</a:t>
            </a:r>
          </a:p>
          <a:p>
            <a:pPr marL="457200" indent="-457200">
              <a:buFontTx/>
              <a:buNone/>
            </a:pPr>
            <a:r>
              <a:rPr lang="en-US" smtClean="0"/>
              <a:t>        a) </a:t>
            </a:r>
            <a:r>
              <a:rPr lang="en-US" b="1" i="1" smtClean="0"/>
              <a:t>mknode(op,left,right)</a:t>
            </a:r>
            <a:r>
              <a:rPr lang="en-US" smtClean="0"/>
              <a:t> – This creates an operator node with label ‘op’ and two    fields containing pointers to left and right child</a:t>
            </a:r>
          </a:p>
          <a:p>
            <a:pPr marL="457200" indent="-457200">
              <a:buFontTx/>
              <a:buNone/>
            </a:pPr>
            <a:r>
              <a:rPr lang="en-US" smtClean="0"/>
              <a:t>        b)</a:t>
            </a:r>
            <a:r>
              <a:rPr lang="en-US" b="1" i="1" smtClean="0"/>
              <a:t>mkleaf(id, id.entry)  </a:t>
            </a:r>
            <a:r>
              <a:rPr lang="en-US" smtClean="0"/>
              <a:t>- This creates a leaf node with label id and a field containing entry, a pointer to the symbol entry to the identifier.</a:t>
            </a:r>
          </a:p>
          <a:p>
            <a:pPr marL="457200" indent="-457200">
              <a:buFontTx/>
              <a:buNone/>
            </a:pPr>
            <a:r>
              <a:rPr lang="en-US" smtClean="0"/>
              <a:t>        c) </a:t>
            </a:r>
            <a:r>
              <a:rPr lang="en-US" b="1" i="1" smtClean="0"/>
              <a:t>mkleaf(digit, digit.val)  </a:t>
            </a:r>
            <a:r>
              <a:rPr lang="en-US" smtClean="0"/>
              <a:t>- This creates a leaf node with label num and a field containing val, the value of the number</a:t>
            </a:r>
          </a:p>
          <a:p>
            <a:pPr marL="457200" indent="-457200">
              <a:buFontTx/>
              <a:buNone/>
            </a:pPr>
            <a:r>
              <a:rPr lang="en-US" sz="2000" b="1"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Content Placeholder 2"/>
          <p:cNvSpPr>
            <a:spLocks noGrp="1"/>
          </p:cNvSpPr>
          <p:nvPr>
            <p:ph idx="1"/>
          </p:nvPr>
        </p:nvSpPr>
        <p:spPr/>
        <p:txBody>
          <a:bodyPr/>
          <a:lstStyle/>
          <a:p>
            <a:pPr marL="381000" indent="-381000">
              <a:buFontTx/>
              <a:buNone/>
            </a:pPr>
            <a:r>
              <a:rPr lang="en-US" b="1" u="sng" smtClean="0"/>
              <a:t>PRODUCTION	SEMANTIC RULE</a:t>
            </a:r>
          </a:p>
          <a:p>
            <a:pPr marL="381000" indent="-381000">
              <a:buFontTx/>
              <a:buNone/>
            </a:pPr>
            <a:r>
              <a:rPr lang="en-US" b="1" smtClean="0">
                <a:sym typeface="Symbol" pitchFamily="18" charset="2"/>
              </a:rPr>
              <a:t>E  E</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a:t>
            </a:r>
            <a:r>
              <a:rPr lang="en-US" b="1" smtClean="0">
                <a:sym typeface="Symbol" pitchFamily="18" charset="2"/>
              </a:rPr>
              <a:t> T		E.</a:t>
            </a:r>
            <a:r>
              <a:rPr lang="en-US" b="1" i="1" smtClean="0">
                <a:sym typeface="Symbol" pitchFamily="18" charset="2"/>
              </a:rPr>
              <a:t>nptr</a:t>
            </a:r>
            <a:r>
              <a:rPr lang="en-US" b="1" smtClean="0">
                <a:sym typeface="Symbol" pitchFamily="18" charset="2"/>
              </a:rPr>
              <a:t> = </a:t>
            </a:r>
            <a:r>
              <a:rPr lang="en-US" b="1" i="1" smtClean="0">
                <a:sym typeface="Symbol" pitchFamily="18" charset="2"/>
              </a:rPr>
              <a:t>mknode</a:t>
            </a:r>
            <a:r>
              <a:rPr lang="en-US" b="1" smtClean="0">
                <a:sym typeface="Symbol" pitchFamily="18" charset="2"/>
              </a:rPr>
              <a:t>(“+”,E</a:t>
            </a:r>
            <a:r>
              <a:rPr lang="en-US" b="1" baseline="-25000" smtClean="0">
                <a:sym typeface="Symbol" pitchFamily="18" charset="2"/>
              </a:rPr>
              <a:t>1</a:t>
            </a:r>
            <a:r>
              <a:rPr lang="en-US" b="1" smtClean="0">
                <a:sym typeface="Symbol" pitchFamily="18" charset="2"/>
              </a:rPr>
              <a:t>.</a:t>
            </a:r>
            <a:r>
              <a:rPr lang="en-US" b="1" i="1" smtClean="0">
                <a:sym typeface="Symbol" pitchFamily="18" charset="2"/>
              </a:rPr>
              <a:t>nptr </a:t>
            </a:r>
            <a:r>
              <a:rPr lang="en-US" b="1" smtClean="0">
                <a:sym typeface="Symbol" pitchFamily="18" charset="2"/>
              </a:rPr>
              <a:t>,T.</a:t>
            </a:r>
            <a:r>
              <a:rPr lang="en-US" b="1" i="1" smtClean="0">
                <a:sym typeface="Symbol" pitchFamily="18" charset="2"/>
              </a:rPr>
              <a:t>nptr</a:t>
            </a:r>
            <a:r>
              <a:rPr lang="en-US" b="1" smtClean="0">
                <a:sym typeface="Symbol" pitchFamily="18" charset="2"/>
              </a:rPr>
              <a:t>)</a:t>
            </a:r>
          </a:p>
          <a:p>
            <a:pPr marL="381000" indent="-381000">
              <a:buFontTx/>
              <a:buNone/>
            </a:pPr>
            <a:r>
              <a:rPr lang="en-US" b="1" smtClean="0">
                <a:sym typeface="Symbol" pitchFamily="18" charset="2"/>
              </a:rPr>
              <a:t>E  E</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a:t>
            </a:r>
            <a:r>
              <a:rPr lang="en-US" b="1" smtClean="0">
                <a:sym typeface="Symbol" pitchFamily="18" charset="2"/>
              </a:rPr>
              <a:t> T		E.</a:t>
            </a:r>
            <a:r>
              <a:rPr lang="en-US" b="1" i="1" smtClean="0">
                <a:sym typeface="Symbol" pitchFamily="18" charset="2"/>
              </a:rPr>
              <a:t>nptr</a:t>
            </a:r>
            <a:r>
              <a:rPr lang="en-US" b="1" smtClean="0">
                <a:sym typeface="Symbol" pitchFamily="18" charset="2"/>
              </a:rPr>
              <a:t> = </a:t>
            </a:r>
            <a:r>
              <a:rPr lang="en-US" b="1" i="1" smtClean="0">
                <a:sym typeface="Symbol" pitchFamily="18" charset="2"/>
              </a:rPr>
              <a:t>mknode</a:t>
            </a:r>
            <a:r>
              <a:rPr lang="en-US" b="1" smtClean="0">
                <a:sym typeface="Symbol" pitchFamily="18" charset="2"/>
              </a:rPr>
              <a:t>(“-”,E</a:t>
            </a:r>
            <a:r>
              <a:rPr lang="en-US" b="1" baseline="-25000" smtClean="0">
                <a:sym typeface="Symbol" pitchFamily="18" charset="2"/>
              </a:rPr>
              <a:t>1</a:t>
            </a:r>
            <a:r>
              <a:rPr lang="en-US" b="1" smtClean="0">
                <a:sym typeface="Symbol" pitchFamily="18" charset="2"/>
              </a:rPr>
              <a:t>.</a:t>
            </a:r>
            <a:r>
              <a:rPr lang="en-US" b="1" i="1" smtClean="0">
                <a:sym typeface="Symbol" pitchFamily="18" charset="2"/>
              </a:rPr>
              <a:t>nptr </a:t>
            </a:r>
            <a:r>
              <a:rPr lang="en-US" b="1" smtClean="0">
                <a:sym typeface="Symbol" pitchFamily="18" charset="2"/>
              </a:rPr>
              <a:t>,T.</a:t>
            </a:r>
            <a:r>
              <a:rPr lang="en-US" b="1" i="1" smtClean="0">
                <a:sym typeface="Symbol" pitchFamily="18" charset="2"/>
              </a:rPr>
              <a:t>nptr</a:t>
            </a:r>
            <a:r>
              <a:rPr lang="en-US" b="1" smtClean="0">
                <a:sym typeface="Symbol" pitchFamily="18" charset="2"/>
              </a:rPr>
              <a:t>)</a:t>
            </a:r>
          </a:p>
          <a:p>
            <a:pPr marL="381000" indent="-381000">
              <a:buFontTx/>
              <a:buNone/>
            </a:pPr>
            <a:r>
              <a:rPr lang="en-US" b="1" smtClean="0">
                <a:sym typeface="Symbol" pitchFamily="18" charset="2"/>
              </a:rPr>
              <a:t>E  T			E.</a:t>
            </a:r>
            <a:r>
              <a:rPr lang="en-US" b="1" i="1" smtClean="0">
                <a:sym typeface="Symbol" pitchFamily="18" charset="2"/>
              </a:rPr>
              <a:t>nptr</a:t>
            </a:r>
            <a:r>
              <a:rPr lang="en-US" b="1" smtClean="0">
                <a:sym typeface="Symbol" pitchFamily="18" charset="2"/>
              </a:rPr>
              <a:t> = T.</a:t>
            </a:r>
            <a:r>
              <a:rPr lang="en-US" b="1" i="1" smtClean="0">
                <a:sym typeface="Symbol" pitchFamily="18" charset="2"/>
              </a:rPr>
              <a:t>nptr</a:t>
            </a:r>
          </a:p>
          <a:p>
            <a:pPr marL="381000" indent="-381000">
              <a:buFontTx/>
              <a:buNone/>
            </a:pPr>
            <a:r>
              <a:rPr lang="en-US" b="1" smtClean="0">
                <a:sym typeface="Symbol" pitchFamily="18" charset="2"/>
              </a:rPr>
              <a:t>T  T * F                   T.</a:t>
            </a:r>
            <a:r>
              <a:rPr lang="en-US" b="1" i="1" smtClean="0">
                <a:sym typeface="Symbol" pitchFamily="18" charset="2"/>
              </a:rPr>
              <a:t>nptr</a:t>
            </a:r>
            <a:r>
              <a:rPr lang="en-US" b="1" smtClean="0">
                <a:sym typeface="Symbol" pitchFamily="18" charset="2"/>
              </a:rPr>
              <a:t> = </a:t>
            </a:r>
            <a:r>
              <a:rPr lang="en-US" b="1" i="1" smtClean="0">
                <a:sym typeface="Symbol" pitchFamily="18" charset="2"/>
              </a:rPr>
              <a:t>mknode</a:t>
            </a:r>
            <a:r>
              <a:rPr lang="en-US" b="1" smtClean="0">
                <a:sym typeface="Symbol" pitchFamily="18" charset="2"/>
              </a:rPr>
              <a:t>(“*”,T</a:t>
            </a:r>
            <a:r>
              <a:rPr lang="en-US" b="1" baseline="-25000" smtClean="0">
                <a:sym typeface="Symbol" pitchFamily="18" charset="2"/>
              </a:rPr>
              <a:t>1</a:t>
            </a:r>
            <a:r>
              <a:rPr lang="en-US" b="1" smtClean="0">
                <a:sym typeface="Symbol" pitchFamily="18" charset="2"/>
              </a:rPr>
              <a:t>.</a:t>
            </a:r>
            <a:r>
              <a:rPr lang="en-US" b="1" i="1" smtClean="0">
                <a:sym typeface="Symbol" pitchFamily="18" charset="2"/>
              </a:rPr>
              <a:t>nptr </a:t>
            </a:r>
            <a:r>
              <a:rPr lang="en-US" b="1" smtClean="0">
                <a:sym typeface="Symbol" pitchFamily="18" charset="2"/>
              </a:rPr>
              <a:t>,F.</a:t>
            </a:r>
            <a:r>
              <a:rPr lang="en-US" b="1" i="1" smtClean="0">
                <a:sym typeface="Symbol" pitchFamily="18" charset="2"/>
              </a:rPr>
              <a:t>nptr</a:t>
            </a:r>
            <a:r>
              <a:rPr lang="en-US" b="1" smtClean="0">
                <a:sym typeface="Symbol" pitchFamily="18" charset="2"/>
              </a:rPr>
              <a:t>)</a:t>
            </a:r>
          </a:p>
          <a:p>
            <a:pPr marL="381000" indent="-381000">
              <a:buFontTx/>
              <a:buNone/>
            </a:pPr>
            <a:r>
              <a:rPr lang="en-US" b="1" smtClean="0">
                <a:sym typeface="Symbol" pitchFamily="18" charset="2"/>
              </a:rPr>
              <a:t>T  F                         T.</a:t>
            </a:r>
            <a:r>
              <a:rPr lang="en-US" b="1" i="1" smtClean="0">
                <a:sym typeface="Symbol" pitchFamily="18" charset="2"/>
              </a:rPr>
              <a:t>nptr</a:t>
            </a:r>
            <a:r>
              <a:rPr lang="en-US" b="1" smtClean="0">
                <a:sym typeface="Symbol" pitchFamily="18" charset="2"/>
              </a:rPr>
              <a:t> = F.</a:t>
            </a:r>
            <a:r>
              <a:rPr lang="en-US" b="1" i="1" smtClean="0">
                <a:sym typeface="Symbol" pitchFamily="18" charset="2"/>
              </a:rPr>
              <a:t>nptr</a:t>
            </a:r>
            <a:endParaRPr lang="en-US" b="1" smtClean="0">
              <a:sym typeface="Symbol" pitchFamily="18" charset="2"/>
            </a:endParaRPr>
          </a:p>
          <a:p>
            <a:pPr marL="381000" indent="-381000">
              <a:buFontTx/>
              <a:buNone/>
            </a:pPr>
            <a:r>
              <a:rPr lang="en-US" b="1" smtClean="0">
                <a:sym typeface="Symbol" pitchFamily="18" charset="2"/>
              </a:rPr>
              <a:t>F  </a:t>
            </a:r>
            <a:r>
              <a:rPr lang="en-US" b="1" smtClean="0">
                <a:solidFill>
                  <a:schemeClr val="accent2"/>
                </a:solidFill>
                <a:sym typeface="Symbol" pitchFamily="18" charset="2"/>
              </a:rPr>
              <a:t>(</a:t>
            </a:r>
            <a:r>
              <a:rPr lang="en-US" b="1" smtClean="0">
                <a:sym typeface="Symbol" pitchFamily="18" charset="2"/>
              </a:rPr>
              <a:t>E</a:t>
            </a:r>
            <a:r>
              <a:rPr lang="en-US" b="1" smtClean="0">
                <a:solidFill>
                  <a:schemeClr val="accent2"/>
                </a:solidFill>
                <a:sym typeface="Symbol" pitchFamily="18" charset="2"/>
              </a:rPr>
              <a:t>)</a:t>
            </a:r>
            <a:r>
              <a:rPr lang="en-US" b="1" smtClean="0">
                <a:sym typeface="Symbol" pitchFamily="18" charset="2"/>
              </a:rPr>
              <a:t> 		F.</a:t>
            </a:r>
            <a:r>
              <a:rPr lang="en-US" b="1" i="1" smtClean="0">
                <a:sym typeface="Symbol" pitchFamily="18" charset="2"/>
              </a:rPr>
              <a:t>nptr</a:t>
            </a:r>
            <a:r>
              <a:rPr lang="en-US" b="1" smtClean="0">
                <a:sym typeface="Symbol" pitchFamily="18" charset="2"/>
              </a:rPr>
              <a:t> = E.</a:t>
            </a:r>
            <a:r>
              <a:rPr lang="en-US" b="1" i="1" smtClean="0">
                <a:sym typeface="Symbol" pitchFamily="18" charset="2"/>
              </a:rPr>
              <a:t>nptr</a:t>
            </a:r>
            <a:endParaRPr lang="en-US" b="1" smtClean="0">
              <a:sym typeface="Symbol" pitchFamily="18" charset="2"/>
            </a:endParaRPr>
          </a:p>
          <a:p>
            <a:pPr marL="381000" indent="-381000">
              <a:buFontTx/>
              <a:buNone/>
            </a:pPr>
            <a:r>
              <a:rPr lang="en-US" b="1" smtClean="0">
                <a:sym typeface="Symbol" pitchFamily="18" charset="2"/>
              </a:rPr>
              <a:t>F  </a:t>
            </a:r>
            <a:r>
              <a:rPr lang="en-US" b="1" smtClean="0">
                <a:solidFill>
                  <a:schemeClr val="accent2"/>
                </a:solidFill>
                <a:sym typeface="Symbol" pitchFamily="18" charset="2"/>
              </a:rPr>
              <a:t>id</a:t>
            </a:r>
            <a:r>
              <a:rPr lang="en-US" b="1" smtClean="0">
                <a:sym typeface="Symbol" pitchFamily="18" charset="2"/>
              </a:rPr>
              <a:t>			F.</a:t>
            </a:r>
            <a:r>
              <a:rPr lang="en-US" b="1" i="1" smtClean="0">
                <a:sym typeface="Symbol" pitchFamily="18" charset="2"/>
              </a:rPr>
              <a:t>nptr</a:t>
            </a:r>
            <a:r>
              <a:rPr lang="en-US" b="1" smtClean="0">
                <a:sym typeface="Symbol" pitchFamily="18" charset="2"/>
              </a:rPr>
              <a:t> = </a:t>
            </a:r>
            <a:r>
              <a:rPr lang="en-US" b="1" i="1" smtClean="0">
                <a:sym typeface="Symbol" pitchFamily="18" charset="2"/>
              </a:rPr>
              <a:t>mkleaf</a:t>
            </a:r>
            <a:r>
              <a:rPr lang="en-US" b="1" smtClean="0">
                <a:sym typeface="Symbol" pitchFamily="18" charset="2"/>
              </a:rPr>
              <a:t>(id, </a:t>
            </a:r>
            <a:r>
              <a:rPr lang="en-US" b="1" smtClean="0">
                <a:solidFill>
                  <a:schemeClr val="accent2"/>
                </a:solidFill>
                <a:sym typeface="Symbol" pitchFamily="18" charset="2"/>
              </a:rPr>
              <a:t>id</a:t>
            </a:r>
            <a:r>
              <a:rPr lang="en-US" b="1" smtClean="0">
                <a:sym typeface="Symbol" pitchFamily="18" charset="2"/>
              </a:rPr>
              <a:t>.</a:t>
            </a:r>
            <a:r>
              <a:rPr lang="en-US" b="1" i="1" smtClean="0">
                <a:sym typeface="Symbol" pitchFamily="18" charset="2"/>
              </a:rPr>
              <a:t>entry</a:t>
            </a:r>
            <a:r>
              <a:rPr lang="en-US" b="1" smtClean="0">
                <a:sym typeface="Symbol" pitchFamily="18" charset="2"/>
              </a:rPr>
              <a:t>)</a:t>
            </a:r>
          </a:p>
          <a:p>
            <a:pPr marL="381000" indent="-381000">
              <a:buFontTx/>
              <a:buNone/>
            </a:pPr>
            <a:r>
              <a:rPr lang="en-US" b="1" smtClean="0">
                <a:sym typeface="Symbol" pitchFamily="18" charset="2"/>
              </a:rPr>
              <a:t>F  </a:t>
            </a:r>
            <a:r>
              <a:rPr lang="en-US" b="1" smtClean="0">
                <a:solidFill>
                  <a:schemeClr val="accent2"/>
                </a:solidFill>
                <a:sym typeface="Symbol" pitchFamily="18" charset="2"/>
              </a:rPr>
              <a:t>digit</a:t>
            </a:r>
            <a:r>
              <a:rPr lang="en-US" b="1" smtClean="0">
                <a:sym typeface="Symbol" pitchFamily="18" charset="2"/>
              </a:rPr>
              <a:t>		F.</a:t>
            </a:r>
            <a:r>
              <a:rPr lang="en-US" b="1" i="1" smtClean="0">
                <a:sym typeface="Symbol" pitchFamily="18" charset="2"/>
              </a:rPr>
              <a:t>nptr</a:t>
            </a:r>
            <a:r>
              <a:rPr lang="en-US" b="1" smtClean="0">
                <a:sym typeface="Symbol" pitchFamily="18" charset="2"/>
              </a:rPr>
              <a:t> = </a:t>
            </a:r>
            <a:r>
              <a:rPr lang="en-US" b="1" i="1" smtClean="0">
                <a:sym typeface="Symbol" pitchFamily="18" charset="2"/>
              </a:rPr>
              <a:t>mkleaf</a:t>
            </a:r>
            <a:r>
              <a:rPr lang="en-US" b="1" smtClean="0">
                <a:sym typeface="Symbol" pitchFamily="18" charset="2"/>
              </a:rPr>
              <a:t>(num, </a:t>
            </a:r>
            <a:r>
              <a:rPr lang="en-US" b="1" smtClean="0">
                <a:solidFill>
                  <a:schemeClr val="accent2"/>
                </a:solidFill>
                <a:sym typeface="Symbol" pitchFamily="18" charset="2"/>
              </a:rPr>
              <a:t>digit</a:t>
            </a:r>
            <a:r>
              <a:rPr lang="en-US" b="1" smtClean="0">
                <a:sym typeface="Symbol" pitchFamily="18" charset="2"/>
              </a:rPr>
              <a:t>.</a:t>
            </a:r>
            <a:r>
              <a:rPr lang="en-US" b="1" i="1" smtClean="0">
                <a:sym typeface="Symbol" pitchFamily="18" charset="2"/>
              </a:rPr>
              <a:t>val</a:t>
            </a:r>
            <a:r>
              <a:rPr lang="en-US" b="1" smtClean="0">
                <a:sym typeface="Symbol" pitchFamily="18" charset="2"/>
              </a:rPr>
              <a:t>)</a:t>
            </a:r>
          </a:p>
          <a:p>
            <a:pPr marL="381000" indent="-381000">
              <a:buFontTx/>
              <a:buNone/>
            </a:pPr>
            <a:endParaRPr lang="en-US" b="1" smtClean="0">
              <a:sym typeface="Symbol" pitchFamily="18" charset="2"/>
            </a:endParaRPr>
          </a:p>
        </p:txBody>
      </p:sp>
      <p:sp>
        <p:nvSpPr>
          <p:cNvPr id="20484" name="Slide Number Placeholder 3"/>
          <p:cNvSpPr>
            <a:spLocks noGrp="1"/>
          </p:cNvSpPr>
          <p:nvPr>
            <p:ph type="sldNum" sz="quarter" idx="12"/>
          </p:nvPr>
        </p:nvSpPr>
        <p:spPr>
          <a:noFill/>
        </p:spPr>
        <p:txBody>
          <a:bodyPr/>
          <a:lstStyle/>
          <a:p>
            <a:fld id="{1D6A5292-11EA-4141-9EFC-2A7451A96B12}" type="slidenum">
              <a:rPr lang="en-US" smtClean="0">
                <a:latin typeface="Times New Roman" pitchFamily="18" charset="0"/>
              </a:rPr>
              <a:pPr/>
              <a:t>19</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UNIT -4</a:t>
            </a:r>
          </a:p>
        </p:txBody>
      </p:sp>
      <p:sp>
        <p:nvSpPr>
          <p:cNvPr id="3075" name="Content Placeholder 2"/>
          <p:cNvSpPr>
            <a:spLocks noGrp="1"/>
          </p:cNvSpPr>
          <p:nvPr>
            <p:ph idx="1"/>
          </p:nvPr>
        </p:nvSpPr>
        <p:spPr/>
        <p:txBody>
          <a:bodyPr/>
          <a:lstStyle/>
          <a:p>
            <a:r>
              <a:rPr lang="en-US" sz="6000" smtClean="0">
                <a:solidFill>
                  <a:srgbClr val="FF0000"/>
                </a:solidFill>
              </a:rPr>
              <a:t>A- Syntax Directed Translation :</a:t>
            </a:r>
          </a:p>
          <a:p>
            <a:endParaRPr lang="en-US" smtClean="0"/>
          </a:p>
        </p:txBody>
      </p:sp>
      <p:sp>
        <p:nvSpPr>
          <p:cNvPr id="4" name="Rectangle 3"/>
          <p:cNvSpPr txBox="1">
            <a:spLocks noChangeArrowheads="1"/>
          </p:cNvSpPr>
          <p:nvPr/>
        </p:nvSpPr>
        <p:spPr bwMode="auto">
          <a:xfrm>
            <a:off x="2590800" y="4419600"/>
            <a:ext cx="6934200" cy="1524000"/>
          </a:xfrm>
          <a:prstGeom prst="rect">
            <a:avLst/>
          </a:prstGeom>
          <a:noFill/>
          <a:ln w="9525">
            <a:noFill/>
            <a:miter lim="800000"/>
            <a:headEnd/>
            <a:tailEnd/>
          </a:ln>
        </p:spPr>
        <p:txBody>
          <a:bodyPr/>
          <a:lstStyle/>
          <a:p>
            <a:pPr marL="342900" indent="-342900" algn="r">
              <a:spcBef>
                <a:spcPct val="20000"/>
              </a:spcBef>
              <a:defRPr/>
            </a:pPr>
            <a:r>
              <a:rPr lang="en-US" sz="2800" kern="0" dirty="0">
                <a:latin typeface="+mn-lt"/>
              </a:rPr>
              <a:t>Dr. </a:t>
            </a:r>
            <a:r>
              <a:rPr lang="en-US" sz="2800" kern="0" dirty="0" err="1">
                <a:latin typeface="+mn-lt"/>
              </a:rPr>
              <a:t>M.M.Math</a:t>
            </a:r>
            <a:endParaRPr lang="en-US" sz="2800" kern="0" dirty="0">
              <a:latin typeface="+mn-lt"/>
            </a:endParaRPr>
          </a:p>
          <a:p>
            <a:pPr marL="342900" indent="-342900" algn="r">
              <a:spcBef>
                <a:spcPct val="20000"/>
              </a:spcBef>
              <a:defRPr/>
            </a:pPr>
            <a:r>
              <a:rPr lang="en-US" sz="2800" kern="0" dirty="0">
                <a:latin typeface="+mn-lt"/>
              </a:rPr>
              <a:t> Professor, CSE</a:t>
            </a:r>
          </a:p>
          <a:p>
            <a:pPr marL="342900" indent="-342900" algn="r">
              <a:spcBef>
                <a:spcPct val="20000"/>
              </a:spcBef>
              <a:defRPr/>
            </a:pPr>
            <a:r>
              <a:rPr lang="en-US" sz="2800" kern="0" dirty="0">
                <a:latin typeface="+mn-lt"/>
              </a:rPr>
              <a:t>GIT Belgaum</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38AA7625-A2E5-491D-BA3D-CAE85AE68A9B}" type="slidenum">
              <a:rPr lang="en-US" smtClean="0">
                <a:latin typeface="Times New Roman" pitchFamily="18" charset="0"/>
              </a:rPr>
              <a:pPr/>
              <a:t>20</a:t>
            </a:fld>
            <a:endParaRPr lang="en-US" smtClean="0">
              <a:latin typeface="Times New Roman" pitchFamily="18" charset="0"/>
            </a:endParaRPr>
          </a:p>
        </p:txBody>
      </p:sp>
      <p:sp>
        <p:nvSpPr>
          <p:cNvPr id="21507" name="Rectangle 2"/>
          <p:cNvSpPr>
            <a:spLocks noGrp="1" noChangeArrowheads="1"/>
          </p:cNvSpPr>
          <p:nvPr>
            <p:ph type="title"/>
          </p:nvPr>
        </p:nvSpPr>
        <p:spPr>
          <a:xfrm>
            <a:off x="382588" y="152400"/>
            <a:ext cx="9371012" cy="914400"/>
          </a:xfrm>
        </p:spPr>
        <p:txBody>
          <a:bodyPr/>
          <a:lstStyle/>
          <a:p>
            <a:r>
              <a:rPr lang="en-US" smtClean="0"/>
              <a:t>Draw the Syntax Tree</a:t>
            </a:r>
          </a:p>
        </p:txBody>
      </p:sp>
      <p:sp>
        <p:nvSpPr>
          <p:cNvPr id="21508" name="Rectangle 3"/>
          <p:cNvSpPr>
            <a:spLocks noChangeArrowheads="1"/>
          </p:cNvSpPr>
          <p:nvPr/>
        </p:nvSpPr>
        <p:spPr bwMode="auto">
          <a:xfrm>
            <a:off x="8107363" y="457200"/>
            <a:ext cx="973137" cy="381000"/>
          </a:xfrm>
          <a:prstGeom prst="rect">
            <a:avLst/>
          </a:prstGeom>
          <a:noFill/>
          <a:ln w="25400">
            <a:noFill/>
            <a:miter lim="800000"/>
            <a:headEnd type="none" w="sm" len="sm"/>
            <a:tailEnd/>
          </a:ln>
        </p:spPr>
        <p:txBody>
          <a:bodyPr wrap="none">
            <a:spAutoFit/>
          </a:bodyPr>
          <a:lstStyle/>
          <a:p>
            <a:pPr eaLnBrk="1" hangingPunct="1">
              <a:lnSpc>
                <a:spcPct val="79000"/>
              </a:lnSpc>
              <a:spcBef>
                <a:spcPct val="10000"/>
              </a:spcBef>
              <a:buClr>
                <a:srgbClr val="FF3300"/>
              </a:buClr>
              <a:buSzPct val="75000"/>
              <a:buFont typeface="Wingdings" pitchFamily="2" charset="2"/>
              <a:buNone/>
            </a:pPr>
            <a:r>
              <a:rPr lang="en-US" b="1">
                <a:sym typeface="Symbol" pitchFamily="18" charset="2"/>
              </a:rPr>
              <a:t>a-4+c</a:t>
            </a:r>
          </a:p>
        </p:txBody>
      </p:sp>
      <p:grpSp>
        <p:nvGrpSpPr>
          <p:cNvPr id="21509" name="Group 8"/>
          <p:cNvGrpSpPr>
            <a:grpSpLocks/>
          </p:cNvGrpSpPr>
          <p:nvPr/>
        </p:nvGrpSpPr>
        <p:grpSpPr bwMode="auto">
          <a:xfrm>
            <a:off x="1447800" y="4876800"/>
            <a:ext cx="1295400" cy="914400"/>
            <a:chOff x="912" y="3072"/>
            <a:chExt cx="816" cy="576"/>
          </a:xfrm>
        </p:grpSpPr>
        <p:sp>
          <p:nvSpPr>
            <p:cNvPr id="21531" name="Rectangle 5"/>
            <p:cNvSpPr>
              <a:spLocks noChangeArrowheads="1"/>
            </p:cNvSpPr>
            <p:nvPr/>
          </p:nvSpPr>
          <p:spPr bwMode="auto">
            <a:xfrm>
              <a:off x="912" y="3072"/>
              <a:ext cx="816" cy="336"/>
            </a:xfrm>
            <a:prstGeom prst="rect">
              <a:avLst/>
            </a:prstGeom>
            <a:noFill/>
            <a:ln w="9525">
              <a:solidFill>
                <a:schemeClr val="tx1"/>
              </a:solidFill>
              <a:miter lim="800000"/>
              <a:headEnd/>
              <a:tailEnd/>
            </a:ln>
          </p:spPr>
          <p:txBody>
            <a:bodyPr wrap="none" anchor="ctr"/>
            <a:lstStyle/>
            <a:p>
              <a:r>
                <a:rPr lang="en-US" b="1"/>
                <a:t> id</a:t>
              </a:r>
            </a:p>
          </p:txBody>
        </p:sp>
        <p:sp>
          <p:nvSpPr>
            <p:cNvPr id="21532" name="Line 6"/>
            <p:cNvSpPr>
              <a:spLocks noChangeShapeType="1"/>
            </p:cNvSpPr>
            <p:nvPr/>
          </p:nvSpPr>
          <p:spPr bwMode="auto">
            <a:xfrm>
              <a:off x="1392" y="3072"/>
              <a:ext cx="0" cy="336"/>
            </a:xfrm>
            <a:prstGeom prst="line">
              <a:avLst/>
            </a:prstGeom>
            <a:noFill/>
            <a:ln w="9525">
              <a:solidFill>
                <a:schemeClr val="tx1"/>
              </a:solidFill>
              <a:round/>
              <a:headEnd/>
              <a:tailEnd/>
            </a:ln>
          </p:spPr>
          <p:txBody>
            <a:bodyPr/>
            <a:lstStyle/>
            <a:p>
              <a:endParaRPr lang="en-IN"/>
            </a:p>
          </p:txBody>
        </p:sp>
        <p:sp>
          <p:nvSpPr>
            <p:cNvPr id="21533" name="Line 7"/>
            <p:cNvSpPr>
              <a:spLocks noChangeShapeType="1"/>
            </p:cNvSpPr>
            <p:nvPr/>
          </p:nvSpPr>
          <p:spPr bwMode="auto">
            <a:xfrm>
              <a:off x="1584" y="3216"/>
              <a:ext cx="0" cy="432"/>
            </a:xfrm>
            <a:prstGeom prst="line">
              <a:avLst/>
            </a:prstGeom>
            <a:noFill/>
            <a:ln w="38100">
              <a:solidFill>
                <a:schemeClr val="tx1"/>
              </a:solidFill>
              <a:round/>
              <a:headEnd/>
              <a:tailEnd type="triangle" w="med" len="med"/>
            </a:ln>
          </p:spPr>
          <p:txBody>
            <a:bodyPr/>
            <a:lstStyle/>
            <a:p>
              <a:endParaRPr lang="en-IN"/>
            </a:p>
          </p:txBody>
        </p:sp>
      </p:grpSp>
      <p:sp>
        <p:nvSpPr>
          <p:cNvPr id="21510" name="Rectangle 10"/>
          <p:cNvSpPr>
            <a:spLocks noChangeArrowheads="1"/>
          </p:cNvSpPr>
          <p:nvPr/>
        </p:nvSpPr>
        <p:spPr bwMode="auto">
          <a:xfrm>
            <a:off x="4724400" y="4953000"/>
            <a:ext cx="1295400" cy="533400"/>
          </a:xfrm>
          <a:prstGeom prst="rect">
            <a:avLst/>
          </a:prstGeom>
          <a:noFill/>
          <a:ln w="9525">
            <a:solidFill>
              <a:schemeClr val="tx1"/>
            </a:solidFill>
            <a:miter lim="800000"/>
            <a:headEnd/>
            <a:tailEnd/>
          </a:ln>
        </p:spPr>
        <p:txBody>
          <a:bodyPr wrap="none" anchor="ctr"/>
          <a:lstStyle/>
          <a:p>
            <a:r>
              <a:rPr lang="en-US" b="1"/>
              <a:t>num   4</a:t>
            </a:r>
          </a:p>
        </p:txBody>
      </p:sp>
      <p:sp>
        <p:nvSpPr>
          <p:cNvPr id="21511" name="Line 11"/>
          <p:cNvSpPr>
            <a:spLocks noChangeShapeType="1"/>
          </p:cNvSpPr>
          <p:nvPr/>
        </p:nvSpPr>
        <p:spPr bwMode="auto">
          <a:xfrm>
            <a:off x="5486400" y="4953000"/>
            <a:ext cx="0" cy="533400"/>
          </a:xfrm>
          <a:prstGeom prst="line">
            <a:avLst/>
          </a:prstGeom>
          <a:noFill/>
          <a:ln w="9525">
            <a:solidFill>
              <a:schemeClr val="tx1"/>
            </a:solidFill>
            <a:round/>
            <a:headEnd/>
            <a:tailEnd/>
          </a:ln>
        </p:spPr>
        <p:txBody>
          <a:bodyPr/>
          <a:lstStyle/>
          <a:p>
            <a:endParaRPr lang="en-IN"/>
          </a:p>
        </p:txBody>
      </p:sp>
      <p:grpSp>
        <p:nvGrpSpPr>
          <p:cNvPr id="21512" name="Group 13"/>
          <p:cNvGrpSpPr>
            <a:grpSpLocks/>
          </p:cNvGrpSpPr>
          <p:nvPr/>
        </p:nvGrpSpPr>
        <p:grpSpPr bwMode="auto">
          <a:xfrm>
            <a:off x="6248400" y="3352800"/>
            <a:ext cx="1295400" cy="914400"/>
            <a:chOff x="912" y="3072"/>
            <a:chExt cx="816" cy="576"/>
          </a:xfrm>
        </p:grpSpPr>
        <p:sp>
          <p:nvSpPr>
            <p:cNvPr id="21528" name="Rectangle 14"/>
            <p:cNvSpPr>
              <a:spLocks noChangeArrowheads="1"/>
            </p:cNvSpPr>
            <p:nvPr/>
          </p:nvSpPr>
          <p:spPr bwMode="auto">
            <a:xfrm>
              <a:off x="912" y="3072"/>
              <a:ext cx="816" cy="336"/>
            </a:xfrm>
            <a:prstGeom prst="rect">
              <a:avLst/>
            </a:prstGeom>
            <a:noFill/>
            <a:ln w="9525">
              <a:solidFill>
                <a:schemeClr val="tx1"/>
              </a:solidFill>
              <a:miter lim="800000"/>
              <a:headEnd/>
              <a:tailEnd/>
            </a:ln>
          </p:spPr>
          <p:txBody>
            <a:bodyPr wrap="none" anchor="ctr"/>
            <a:lstStyle/>
            <a:p>
              <a:r>
                <a:rPr lang="en-US" b="1"/>
                <a:t> id</a:t>
              </a:r>
            </a:p>
          </p:txBody>
        </p:sp>
        <p:sp>
          <p:nvSpPr>
            <p:cNvPr id="21529" name="Line 15"/>
            <p:cNvSpPr>
              <a:spLocks noChangeShapeType="1"/>
            </p:cNvSpPr>
            <p:nvPr/>
          </p:nvSpPr>
          <p:spPr bwMode="auto">
            <a:xfrm>
              <a:off x="1392" y="3072"/>
              <a:ext cx="0" cy="336"/>
            </a:xfrm>
            <a:prstGeom prst="line">
              <a:avLst/>
            </a:prstGeom>
            <a:noFill/>
            <a:ln w="9525">
              <a:solidFill>
                <a:schemeClr val="tx1"/>
              </a:solidFill>
              <a:round/>
              <a:headEnd/>
              <a:tailEnd/>
            </a:ln>
          </p:spPr>
          <p:txBody>
            <a:bodyPr/>
            <a:lstStyle/>
            <a:p>
              <a:endParaRPr lang="en-IN"/>
            </a:p>
          </p:txBody>
        </p:sp>
        <p:sp>
          <p:nvSpPr>
            <p:cNvPr id="21530" name="Line 16"/>
            <p:cNvSpPr>
              <a:spLocks noChangeShapeType="1"/>
            </p:cNvSpPr>
            <p:nvPr/>
          </p:nvSpPr>
          <p:spPr bwMode="auto">
            <a:xfrm>
              <a:off x="1584" y="3216"/>
              <a:ext cx="0" cy="432"/>
            </a:xfrm>
            <a:prstGeom prst="line">
              <a:avLst/>
            </a:prstGeom>
            <a:noFill/>
            <a:ln w="38100">
              <a:solidFill>
                <a:schemeClr val="tx1"/>
              </a:solidFill>
              <a:round/>
              <a:headEnd/>
              <a:tailEnd type="triangle" w="med" len="med"/>
            </a:ln>
          </p:spPr>
          <p:txBody>
            <a:bodyPr/>
            <a:lstStyle/>
            <a:p>
              <a:endParaRPr lang="en-IN"/>
            </a:p>
          </p:txBody>
        </p:sp>
      </p:grpSp>
      <p:grpSp>
        <p:nvGrpSpPr>
          <p:cNvPr id="21513" name="Group 20"/>
          <p:cNvGrpSpPr>
            <a:grpSpLocks/>
          </p:cNvGrpSpPr>
          <p:nvPr/>
        </p:nvGrpSpPr>
        <p:grpSpPr bwMode="auto">
          <a:xfrm>
            <a:off x="2590800" y="3352800"/>
            <a:ext cx="1752600" cy="609600"/>
            <a:chOff x="1632" y="2112"/>
            <a:chExt cx="1104" cy="384"/>
          </a:xfrm>
        </p:grpSpPr>
        <p:sp>
          <p:nvSpPr>
            <p:cNvPr id="21525" name="Rectangle 17"/>
            <p:cNvSpPr>
              <a:spLocks noChangeArrowheads="1"/>
            </p:cNvSpPr>
            <p:nvPr/>
          </p:nvSpPr>
          <p:spPr bwMode="auto">
            <a:xfrm>
              <a:off x="1632" y="2112"/>
              <a:ext cx="1104" cy="384"/>
            </a:xfrm>
            <a:prstGeom prst="rect">
              <a:avLst/>
            </a:prstGeom>
            <a:noFill/>
            <a:ln w="9525">
              <a:solidFill>
                <a:schemeClr val="tx1"/>
              </a:solidFill>
              <a:miter lim="800000"/>
              <a:headEnd/>
              <a:tailEnd/>
            </a:ln>
          </p:spPr>
          <p:txBody>
            <a:bodyPr wrap="none" anchor="ctr"/>
            <a:lstStyle/>
            <a:p>
              <a:r>
                <a:rPr lang="en-US" sz="6600" b="1"/>
                <a:t>-</a:t>
              </a:r>
              <a:endParaRPr lang="en-US" b="1"/>
            </a:p>
          </p:txBody>
        </p:sp>
        <p:sp>
          <p:nvSpPr>
            <p:cNvPr id="21526" name="Line 18"/>
            <p:cNvSpPr>
              <a:spLocks noChangeShapeType="1"/>
            </p:cNvSpPr>
            <p:nvPr/>
          </p:nvSpPr>
          <p:spPr bwMode="auto">
            <a:xfrm>
              <a:off x="2016" y="2112"/>
              <a:ext cx="0" cy="384"/>
            </a:xfrm>
            <a:prstGeom prst="line">
              <a:avLst/>
            </a:prstGeom>
            <a:noFill/>
            <a:ln w="9525">
              <a:solidFill>
                <a:schemeClr val="tx1"/>
              </a:solidFill>
              <a:round/>
              <a:headEnd/>
              <a:tailEnd/>
            </a:ln>
          </p:spPr>
          <p:txBody>
            <a:bodyPr/>
            <a:lstStyle/>
            <a:p>
              <a:endParaRPr lang="en-IN"/>
            </a:p>
          </p:txBody>
        </p:sp>
        <p:sp>
          <p:nvSpPr>
            <p:cNvPr id="21527" name="Line 19"/>
            <p:cNvSpPr>
              <a:spLocks noChangeShapeType="1"/>
            </p:cNvSpPr>
            <p:nvPr/>
          </p:nvSpPr>
          <p:spPr bwMode="auto">
            <a:xfrm>
              <a:off x="2352" y="2112"/>
              <a:ext cx="0" cy="384"/>
            </a:xfrm>
            <a:prstGeom prst="line">
              <a:avLst/>
            </a:prstGeom>
            <a:noFill/>
            <a:ln w="9525">
              <a:solidFill>
                <a:schemeClr val="tx1"/>
              </a:solidFill>
              <a:round/>
              <a:headEnd/>
              <a:tailEnd/>
            </a:ln>
          </p:spPr>
          <p:txBody>
            <a:bodyPr/>
            <a:lstStyle/>
            <a:p>
              <a:endParaRPr lang="en-IN"/>
            </a:p>
          </p:txBody>
        </p:sp>
      </p:grpSp>
      <p:sp>
        <p:nvSpPr>
          <p:cNvPr id="21514" name="Line 26"/>
          <p:cNvSpPr>
            <a:spLocks noChangeShapeType="1"/>
          </p:cNvSpPr>
          <p:nvPr/>
        </p:nvSpPr>
        <p:spPr bwMode="auto">
          <a:xfrm flipH="1">
            <a:off x="2133600" y="3657600"/>
            <a:ext cx="1371600" cy="1219200"/>
          </a:xfrm>
          <a:prstGeom prst="line">
            <a:avLst/>
          </a:prstGeom>
          <a:noFill/>
          <a:ln w="57150">
            <a:solidFill>
              <a:schemeClr val="tx1"/>
            </a:solidFill>
            <a:round/>
            <a:headEnd/>
            <a:tailEnd type="triangle" w="med" len="med"/>
          </a:ln>
        </p:spPr>
        <p:txBody>
          <a:bodyPr/>
          <a:lstStyle/>
          <a:p>
            <a:endParaRPr lang="en-IN"/>
          </a:p>
        </p:txBody>
      </p:sp>
      <p:sp>
        <p:nvSpPr>
          <p:cNvPr id="21515" name="Line 27"/>
          <p:cNvSpPr>
            <a:spLocks noChangeShapeType="1"/>
          </p:cNvSpPr>
          <p:nvPr/>
        </p:nvSpPr>
        <p:spPr bwMode="auto">
          <a:xfrm>
            <a:off x="4038600" y="3657600"/>
            <a:ext cx="1371600" cy="1295400"/>
          </a:xfrm>
          <a:prstGeom prst="line">
            <a:avLst/>
          </a:prstGeom>
          <a:noFill/>
          <a:ln w="57150">
            <a:solidFill>
              <a:schemeClr val="tx1"/>
            </a:solidFill>
            <a:round/>
            <a:headEnd/>
            <a:tailEnd type="triangle" w="med" len="med"/>
          </a:ln>
        </p:spPr>
        <p:txBody>
          <a:bodyPr/>
          <a:lstStyle/>
          <a:p>
            <a:endParaRPr lang="en-IN"/>
          </a:p>
        </p:txBody>
      </p:sp>
      <p:grpSp>
        <p:nvGrpSpPr>
          <p:cNvPr id="21516" name="Group 29"/>
          <p:cNvGrpSpPr>
            <a:grpSpLocks/>
          </p:cNvGrpSpPr>
          <p:nvPr/>
        </p:nvGrpSpPr>
        <p:grpSpPr bwMode="auto">
          <a:xfrm>
            <a:off x="4267200" y="1676400"/>
            <a:ext cx="1752600" cy="609600"/>
            <a:chOff x="1632" y="2112"/>
            <a:chExt cx="1104" cy="384"/>
          </a:xfrm>
        </p:grpSpPr>
        <p:sp>
          <p:nvSpPr>
            <p:cNvPr id="21522" name="Rectangle 30"/>
            <p:cNvSpPr>
              <a:spLocks noChangeArrowheads="1"/>
            </p:cNvSpPr>
            <p:nvPr/>
          </p:nvSpPr>
          <p:spPr bwMode="auto">
            <a:xfrm>
              <a:off x="1632" y="2112"/>
              <a:ext cx="1104" cy="384"/>
            </a:xfrm>
            <a:prstGeom prst="rect">
              <a:avLst/>
            </a:prstGeom>
            <a:noFill/>
            <a:ln w="9525">
              <a:solidFill>
                <a:schemeClr val="tx1"/>
              </a:solidFill>
              <a:miter lim="800000"/>
              <a:headEnd/>
              <a:tailEnd/>
            </a:ln>
          </p:spPr>
          <p:txBody>
            <a:bodyPr wrap="none" anchor="ctr"/>
            <a:lstStyle/>
            <a:p>
              <a:r>
                <a:rPr lang="en-US" sz="4400" b="1"/>
                <a:t>+</a:t>
              </a:r>
              <a:endParaRPr lang="en-US" b="1"/>
            </a:p>
          </p:txBody>
        </p:sp>
        <p:sp>
          <p:nvSpPr>
            <p:cNvPr id="21523" name="Line 31"/>
            <p:cNvSpPr>
              <a:spLocks noChangeShapeType="1"/>
            </p:cNvSpPr>
            <p:nvPr/>
          </p:nvSpPr>
          <p:spPr bwMode="auto">
            <a:xfrm>
              <a:off x="2016" y="2112"/>
              <a:ext cx="0" cy="384"/>
            </a:xfrm>
            <a:prstGeom prst="line">
              <a:avLst/>
            </a:prstGeom>
            <a:noFill/>
            <a:ln w="9525">
              <a:solidFill>
                <a:schemeClr val="tx1"/>
              </a:solidFill>
              <a:round/>
              <a:headEnd/>
              <a:tailEnd/>
            </a:ln>
          </p:spPr>
          <p:txBody>
            <a:bodyPr/>
            <a:lstStyle/>
            <a:p>
              <a:endParaRPr lang="en-IN"/>
            </a:p>
          </p:txBody>
        </p:sp>
        <p:sp>
          <p:nvSpPr>
            <p:cNvPr id="21524" name="Line 32"/>
            <p:cNvSpPr>
              <a:spLocks noChangeShapeType="1"/>
            </p:cNvSpPr>
            <p:nvPr/>
          </p:nvSpPr>
          <p:spPr bwMode="auto">
            <a:xfrm>
              <a:off x="2352" y="2112"/>
              <a:ext cx="0" cy="384"/>
            </a:xfrm>
            <a:prstGeom prst="line">
              <a:avLst/>
            </a:prstGeom>
            <a:noFill/>
            <a:ln w="9525">
              <a:solidFill>
                <a:schemeClr val="tx1"/>
              </a:solidFill>
              <a:round/>
              <a:headEnd/>
              <a:tailEnd/>
            </a:ln>
          </p:spPr>
          <p:txBody>
            <a:bodyPr/>
            <a:lstStyle/>
            <a:p>
              <a:endParaRPr lang="en-IN"/>
            </a:p>
          </p:txBody>
        </p:sp>
      </p:grpSp>
      <p:sp>
        <p:nvSpPr>
          <p:cNvPr id="21517" name="Line 33"/>
          <p:cNvSpPr>
            <a:spLocks noChangeShapeType="1"/>
          </p:cNvSpPr>
          <p:nvPr/>
        </p:nvSpPr>
        <p:spPr bwMode="auto">
          <a:xfrm flipH="1">
            <a:off x="3581400" y="2057400"/>
            <a:ext cx="1600200" cy="1295400"/>
          </a:xfrm>
          <a:prstGeom prst="line">
            <a:avLst/>
          </a:prstGeom>
          <a:noFill/>
          <a:ln w="57150">
            <a:solidFill>
              <a:schemeClr val="tx1"/>
            </a:solidFill>
            <a:round/>
            <a:headEnd/>
            <a:tailEnd type="triangle" w="med" len="med"/>
          </a:ln>
        </p:spPr>
        <p:txBody>
          <a:bodyPr/>
          <a:lstStyle/>
          <a:p>
            <a:endParaRPr lang="en-IN"/>
          </a:p>
        </p:txBody>
      </p:sp>
      <p:sp>
        <p:nvSpPr>
          <p:cNvPr id="21518" name="Line 34"/>
          <p:cNvSpPr>
            <a:spLocks noChangeShapeType="1"/>
          </p:cNvSpPr>
          <p:nvPr/>
        </p:nvSpPr>
        <p:spPr bwMode="auto">
          <a:xfrm>
            <a:off x="5638800" y="1981200"/>
            <a:ext cx="1295400" cy="1371600"/>
          </a:xfrm>
          <a:prstGeom prst="line">
            <a:avLst/>
          </a:prstGeom>
          <a:noFill/>
          <a:ln w="57150">
            <a:solidFill>
              <a:schemeClr val="tx1"/>
            </a:solidFill>
            <a:round/>
            <a:headEnd/>
            <a:tailEnd type="triangle" w="med" len="med"/>
          </a:ln>
        </p:spPr>
        <p:txBody>
          <a:bodyPr/>
          <a:lstStyle/>
          <a:p>
            <a:endParaRPr lang="en-IN"/>
          </a:p>
        </p:txBody>
      </p:sp>
      <p:sp>
        <p:nvSpPr>
          <p:cNvPr id="21519" name="Text Box 35"/>
          <p:cNvSpPr txBox="1">
            <a:spLocks noChangeArrowheads="1"/>
          </p:cNvSpPr>
          <p:nvPr/>
        </p:nvSpPr>
        <p:spPr bwMode="auto">
          <a:xfrm>
            <a:off x="1447800" y="5867400"/>
            <a:ext cx="2209800" cy="457200"/>
          </a:xfrm>
          <a:prstGeom prst="rect">
            <a:avLst/>
          </a:prstGeom>
          <a:noFill/>
          <a:ln w="9525">
            <a:noFill/>
            <a:miter lim="800000"/>
            <a:headEnd/>
            <a:tailEnd/>
          </a:ln>
        </p:spPr>
        <p:txBody>
          <a:bodyPr>
            <a:spAutoFit/>
          </a:bodyPr>
          <a:lstStyle/>
          <a:p>
            <a:pPr>
              <a:spcBef>
                <a:spcPct val="50000"/>
              </a:spcBef>
            </a:pPr>
            <a:r>
              <a:rPr lang="en-US"/>
              <a:t>to entry for a</a:t>
            </a:r>
          </a:p>
        </p:txBody>
      </p:sp>
      <p:sp>
        <p:nvSpPr>
          <p:cNvPr id="21520" name="Text Box 36"/>
          <p:cNvSpPr txBox="1">
            <a:spLocks noChangeArrowheads="1"/>
          </p:cNvSpPr>
          <p:nvPr/>
        </p:nvSpPr>
        <p:spPr bwMode="auto">
          <a:xfrm>
            <a:off x="6248400" y="4343400"/>
            <a:ext cx="2209800" cy="457200"/>
          </a:xfrm>
          <a:prstGeom prst="rect">
            <a:avLst/>
          </a:prstGeom>
          <a:noFill/>
          <a:ln w="9525">
            <a:noFill/>
            <a:miter lim="800000"/>
            <a:headEnd/>
            <a:tailEnd/>
          </a:ln>
        </p:spPr>
        <p:txBody>
          <a:bodyPr>
            <a:spAutoFit/>
          </a:bodyPr>
          <a:lstStyle/>
          <a:p>
            <a:pPr>
              <a:spcBef>
                <a:spcPct val="50000"/>
              </a:spcBef>
            </a:pPr>
            <a:r>
              <a:rPr lang="en-US"/>
              <a:t>to entry for c</a:t>
            </a:r>
          </a:p>
        </p:txBody>
      </p:sp>
      <p:sp>
        <p:nvSpPr>
          <p:cNvPr id="21521" name="Rectangle 28"/>
          <p:cNvSpPr>
            <a:spLocks noChangeArrowheads="1"/>
          </p:cNvSpPr>
          <p:nvPr/>
        </p:nvSpPr>
        <p:spPr bwMode="auto">
          <a:xfrm>
            <a:off x="228600" y="762000"/>
            <a:ext cx="3352800" cy="2133600"/>
          </a:xfrm>
          <a:prstGeom prst="rect">
            <a:avLst/>
          </a:prstGeom>
          <a:solidFill>
            <a:schemeClr val="accent1"/>
          </a:solidFill>
          <a:ln w="9525" algn="ctr">
            <a:solidFill>
              <a:schemeClr val="tx1"/>
            </a:solidFill>
            <a:round/>
            <a:headEnd/>
            <a:tailEnd/>
          </a:ln>
        </p:spPr>
        <p:txBody>
          <a:bodyPr/>
          <a:lstStyle/>
          <a:p>
            <a:r>
              <a:rPr lang="en-US"/>
              <a:t>P1= mkleaf(id, entry-a)</a:t>
            </a:r>
          </a:p>
          <a:p>
            <a:r>
              <a:rPr lang="en-US"/>
              <a:t>P2=mkleaf(num, 4)</a:t>
            </a:r>
          </a:p>
          <a:p>
            <a:r>
              <a:rPr lang="en-US"/>
              <a:t>P3=mknode(‘-’,P1,P2)</a:t>
            </a:r>
          </a:p>
          <a:p>
            <a:r>
              <a:rPr lang="en-US"/>
              <a:t>P4=mkleaf(id,entry-c)</a:t>
            </a:r>
          </a:p>
          <a:p>
            <a:r>
              <a:rPr lang="en-US"/>
              <a:t>P5=mknode(‘+’,P3,P4)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z="4000" smtClean="0"/>
              <a:t> </a:t>
            </a:r>
            <a:r>
              <a:rPr lang="en-US" sz="4000" u="sng" smtClean="0"/>
              <a:t>Directed Acyclic Graphs (DAG)</a:t>
            </a:r>
          </a:p>
        </p:txBody>
      </p:sp>
      <p:sp>
        <p:nvSpPr>
          <p:cNvPr id="134147" name="Rectangle 3"/>
          <p:cNvSpPr>
            <a:spLocks noGrp="1" noChangeArrowheads="1"/>
          </p:cNvSpPr>
          <p:nvPr>
            <p:ph type="body" idx="1"/>
          </p:nvPr>
        </p:nvSpPr>
        <p:spPr>
          <a:xfrm>
            <a:off x="228600" y="990600"/>
            <a:ext cx="9525000" cy="5715000"/>
          </a:xfrm>
        </p:spPr>
        <p:txBody>
          <a:bodyPr/>
          <a:lstStyle/>
          <a:p>
            <a:pPr marL="0" indent="0" eaLnBrk="1" hangingPunct="1">
              <a:buFontTx/>
              <a:buNone/>
              <a:defRPr/>
            </a:pPr>
            <a:r>
              <a:rPr lang="en-US" sz="2800" dirty="0" smtClean="0"/>
              <a:t>DAG is an important intermediate representation used by the compiler and it has the following properties</a:t>
            </a:r>
          </a:p>
          <a:p>
            <a:pPr marL="971550" lvl="1" indent="-514350" eaLnBrk="1" hangingPunct="1">
              <a:buFont typeface="+mj-lt"/>
              <a:buAutoNum type="arabicPeriod"/>
              <a:defRPr/>
            </a:pPr>
            <a:r>
              <a:rPr lang="en-US" sz="3200" dirty="0" smtClean="0"/>
              <a:t>Leaves correspond to atomic operands</a:t>
            </a:r>
          </a:p>
          <a:p>
            <a:pPr marL="971550" lvl="1" indent="-514350" eaLnBrk="1" hangingPunct="1">
              <a:buFont typeface="+mj-lt"/>
              <a:buAutoNum type="arabicPeriod"/>
              <a:defRPr/>
            </a:pPr>
            <a:r>
              <a:rPr lang="en-US" sz="3200" dirty="0" smtClean="0"/>
              <a:t>Interior nodes correspond to operators</a:t>
            </a:r>
          </a:p>
          <a:p>
            <a:pPr marL="971550" lvl="1" indent="-514350" eaLnBrk="1" hangingPunct="1">
              <a:buFont typeface="+mj-lt"/>
              <a:buAutoNum type="arabicPeriod"/>
              <a:defRPr/>
            </a:pPr>
            <a:r>
              <a:rPr lang="en-US" sz="3200" dirty="0" smtClean="0"/>
              <a:t>A node N in a DAG can have more than one parent if N represents a common sub-expression</a:t>
            </a:r>
          </a:p>
          <a:p>
            <a:pPr eaLnBrk="1" hangingPunct="1">
              <a:buFont typeface="Wingdings" pitchFamily="2" charset="2"/>
              <a:buNone/>
              <a:defRPr/>
            </a:pPr>
            <a:r>
              <a:rPr lang="en-US" sz="2800" b="1" u="sng" dirty="0" smtClean="0"/>
              <a:t>Advantages:</a:t>
            </a:r>
          </a:p>
          <a:p>
            <a:pPr eaLnBrk="1" hangingPunct="1">
              <a:buFont typeface="Wingdings" pitchFamily="2" charset="2"/>
              <a:buChar char="v"/>
              <a:defRPr/>
            </a:pPr>
            <a:r>
              <a:rPr lang="en-US" sz="2800" dirty="0" smtClean="0"/>
              <a:t>Represents expressions more succinctly</a:t>
            </a:r>
          </a:p>
          <a:p>
            <a:pPr eaLnBrk="1" hangingPunct="1">
              <a:buFont typeface="Wingdings" pitchFamily="2" charset="2"/>
              <a:buChar char="v"/>
              <a:defRPr/>
            </a:pPr>
            <a:r>
              <a:rPr lang="en-US" sz="2800" dirty="0" smtClean="0"/>
              <a:t>Identifies the common sub-expressions</a:t>
            </a:r>
          </a:p>
          <a:p>
            <a:pPr eaLnBrk="1" hangingPunct="1">
              <a:buFont typeface="Wingdings" pitchFamily="2" charset="2"/>
              <a:buChar char="v"/>
              <a:defRPr/>
            </a:pPr>
            <a:r>
              <a:rPr lang="en-US" sz="2800" dirty="0" smtClean="0"/>
              <a:t>Gives the compiler more clues for generation of efficient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1000" fill="hold"/>
                                        <p:tgtEl>
                                          <p:spTgt spid="134146"/>
                                        </p:tgtEl>
                                        <p:attrNameLst>
                                          <p:attrName>ppt_x</p:attrName>
                                        </p:attrNameLst>
                                      </p:cBhvr>
                                      <p:tavLst>
                                        <p:tav tm="0">
                                          <p:val>
                                            <p:strVal val="#ppt_x-.2"/>
                                          </p:val>
                                        </p:tav>
                                        <p:tav tm="100000">
                                          <p:val>
                                            <p:strVal val="#ppt_x"/>
                                          </p:val>
                                        </p:tav>
                                      </p:tavLst>
                                    </p:anim>
                                    <p:anim calcmode="lin" valueType="num">
                                      <p:cBhvr>
                                        <p:cTn id="8" dur="1000" fill="hold"/>
                                        <p:tgtEl>
                                          <p:spTgt spid="1341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146"/>
                                        </p:tgtEl>
                                      </p:cBhvr>
                                    </p:animEffect>
                                  </p:childTnLst>
                                </p:cTn>
                              </p:par>
                            </p:childTnLst>
                          </p:cTn>
                        </p:par>
                        <p:par>
                          <p:cTn id="10" fill="hold">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4147">
                                            <p:txEl>
                                              <p:pRg st="0" end="0"/>
                                            </p:txEl>
                                          </p:spTgt>
                                        </p:tgtEl>
                                        <p:attrNameLst>
                                          <p:attrName>style.visibility</p:attrName>
                                        </p:attrNameLst>
                                      </p:cBhvr>
                                      <p:to>
                                        <p:strVal val="visible"/>
                                      </p:to>
                                    </p:set>
                                    <p:animEffect transition="in" filter="fade">
                                      <p:cBhvr>
                                        <p:cTn id="13" dur="500"/>
                                        <p:tgtEl>
                                          <p:spTgt spid="134147">
                                            <p:txEl>
                                              <p:pRg st="0" end="0"/>
                                            </p:txEl>
                                          </p:spTgt>
                                        </p:tgtEl>
                                      </p:cBhvr>
                                    </p:animEffect>
                                    <p:anim calcmode="lin" valueType="num">
                                      <p:cBhvr>
                                        <p:cTn id="14"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4147">
                                            <p:txEl>
                                              <p:pRg st="0" end="0"/>
                                            </p:txEl>
                                          </p:spTgt>
                                        </p:tgtEl>
                                        <p:attrNameLst>
                                          <p:attrName>ppt_y</p:attrName>
                                        </p:attrNameLst>
                                      </p:cBhvr>
                                      <p:tavLst>
                                        <p:tav tm="0">
                                          <p:val>
                                            <p:strVal val="#ppt_y+.05"/>
                                          </p:val>
                                        </p:tav>
                                        <p:tav tm="100000">
                                          <p:val>
                                            <p:strVal val="#ppt_y"/>
                                          </p:val>
                                        </p:tav>
                                      </p:tavLst>
                                    </p:anim>
                                  </p:childTnLst>
                                </p:cTn>
                              </p:par>
                              <p:par>
                                <p:cTn id="16" presetID="44" presetClass="entr" presetSubtype="0" fill="hold" grpId="0" nodeType="withEffect">
                                  <p:stCondLst>
                                    <p:cond delay="0"/>
                                  </p:stCondLst>
                                  <p:childTnLst>
                                    <p:set>
                                      <p:cBhvr>
                                        <p:cTn id="17" dur="1" fill="hold">
                                          <p:stCondLst>
                                            <p:cond delay="0"/>
                                          </p:stCondLst>
                                        </p:cTn>
                                        <p:tgtEl>
                                          <p:spTgt spid="134147">
                                            <p:txEl>
                                              <p:pRg st="1" end="1"/>
                                            </p:txEl>
                                          </p:spTgt>
                                        </p:tgtEl>
                                        <p:attrNameLst>
                                          <p:attrName>style.visibility</p:attrName>
                                        </p:attrNameLst>
                                      </p:cBhvr>
                                      <p:to>
                                        <p:strVal val="visible"/>
                                      </p:to>
                                    </p:set>
                                    <p:animEffect transition="in" filter="fade">
                                      <p:cBhvr>
                                        <p:cTn id="18" dur="500"/>
                                        <p:tgtEl>
                                          <p:spTgt spid="134147">
                                            <p:txEl>
                                              <p:pRg st="1" end="1"/>
                                            </p:txEl>
                                          </p:spTgt>
                                        </p:tgtEl>
                                      </p:cBhvr>
                                    </p:animEffect>
                                    <p:anim calcmode="lin" valueType="num">
                                      <p:cBhvr>
                                        <p:cTn id="19"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134147">
                                            <p:txEl>
                                              <p:pRg st="1" end="1"/>
                                            </p:txEl>
                                          </p:spTgt>
                                        </p:tgtEl>
                                        <p:attrNameLst>
                                          <p:attrName>ppt_y</p:attrName>
                                        </p:attrNameLst>
                                      </p:cBhvr>
                                      <p:tavLst>
                                        <p:tav tm="0">
                                          <p:val>
                                            <p:strVal val="#ppt_y+.05"/>
                                          </p:val>
                                        </p:tav>
                                        <p:tav tm="100000">
                                          <p:val>
                                            <p:strVal val="#ppt_y"/>
                                          </p:val>
                                        </p:tav>
                                      </p:tavLst>
                                    </p:anim>
                                  </p:childTnLst>
                                </p:cTn>
                              </p:par>
                              <p:par>
                                <p:cTn id="21" presetID="44" presetClass="entr" presetSubtype="0" fill="hold" grpId="0" nodeType="withEffect">
                                  <p:stCondLst>
                                    <p:cond delay="0"/>
                                  </p:stCondLst>
                                  <p:childTnLst>
                                    <p:set>
                                      <p:cBhvr>
                                        <p:cTn id="22" dur="1" fill="hold">
                                          <p:stCondLst>
                                            <p:cond delay="0"/>
                                          </p:stCondLst>
                                        </p:cTn>
                                        <p:tgtEl>
                                          <p:spTgt spid="134147">
                                            <p:txEl>
                                              <p:pRg st="2" end="2"/>
                                            </p:txEl>
                                          </p:spTgt>
                                        </p:tgtEl>
                                        <p:attrNameLst>
                                          <p:attrName>style.visibility</p:attrName>
                                        </p:attrNameLst>
                                      </p:cBhvr>
                                      <p:to>
                                        <p:strVal val="visible"/>
                                      </p:to>
                                    </p:set>
                                    <p:animEffect transition="in" filter="fade">
                                      <p:cBhvr>
                                        <p:cTn id="23" dur="500"/>
                                        <p:tgtEl>
                                          <p:spTgt spid="134147">
                                            <p:txEl>
                                              <p:pRg st="2" end="2"/>
                                            </p:txEl>
                                          </p:spTgt>
                                        </p:tgtEl>
                                      </p:cBhvr>
                                    </p:animEffect>
                                    <p:anim calcmode="lin" valueType="num">
                                      <p:cBhvr>
                                        <p:cTn id="24"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134147">
                                            <p:txEl>
                                              <p:pRg st="2" end="2"/>
                                            </p:txEl>
                                          </p:spTgt>
                                        </p:tgtEl>
                                        <p:attrNameLst>
                                          <p:attrName>ppt_y</p:attrName>
                                        </p:attrNameLst>
                                      </p:cBhvr>
                                      <p:tavLst>
                                        <p:tav tm="0">
                                          <p:val>
                                            <p:strVal val="#ppt_y+.05"/>
                                          </p:val>
                                        </p:tav>
                                        <p:tav tm="100000">
                                          <p:val>
                                            <p:strVal val="#ppt_y"/>
                                          </p:val>
                                        </p:tav>
                                      </p:tavLst>
                                    </p:anim>
                                  </p:childTnLst>
                                </p:cTn>
                              </p:par>
                              <p:par>
                                <p:cTn id="26" presetID="44" presetClass="entr" presetSubtype="0" fill="hold" grpId="0" nodeType="withEffect">
                                  <p:stCondLst>
                                    <p:cond delay="0"/>
                                  </p:stCondLst>
                                  <p:childTnLst>
                                    <p:set>
                                      <p:cBhvr>
                                        <p:cTn id="27" dur="1" fill="hold">
                                          <p:stCondLst>
                                            <p:cond delay="0"/>
                                          </p:stCondLst>
                                        </p:cTn>
                                        <p:tgtEl>
                                          <p:spTgt spid="134147">
                                            <p:txEl>
                                              <p:pRg st="3" end="3"/>
                                            </p:txEl>
                                          </p:spTgt>
                                        </p:tgtEl>
                                        <p:attrNameLst>
                                          <p:attrName>style.visibility</p:attrName>
                                        </p:attrNameLst>
                                      </p:cBhvr>
                                      <p:to>
                                        <p:strVal val="visible"/>
                                      </p:to>
                                    </p:set>
                                    <p:animEffect transition="in" filter="fade">
                                      <p:cBhvr>
                                        <p:cTn id="28" dur="500"/>
                                        <p:tgtEl>
                                          <p:spTgt spid="134147">
                                            <p:txEl>
                                              <p:pRg st="3" end="3"/>
                                            </p:txEl>
                                          </p:spTgt>
                                        </p:tgtEl>
                                      </p:cBhvr>
                                    </p:animEffect>
                                    <p:anim calcmode="lin" valueType="num">
                                      <p:cBhvr>
                                        <p:cTn id="29" dur="5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3414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34147">
                                            <p:txEl>
                                              <p:pRg st="4" end="4"/>
                                            </p:txEl>
                                          </p:spTgt>
                                        </p:tgtEl>
                                        <p:attrNameLst>
                                          <p:attrName>style.visibility</p:attrName>
                                        </p:attrNameLst>
                                      </p:cBhvr>
                                      <p:to>
                                        <p:strVal val="visible"/>
                                      </p:to>
                                    </p:set>
                                    <p:animEffect transition="in" filter="fade">
                                      <p:cBhvr>
                                        <p:cTn id="35" dur="500"/>
                                        <p:tgtEl>
                                          <p:spTgt spid="134147">
                                            <p:txEl>
                                              <p:pRg st="4" end="4"/>
                                            </p:txEl>
                                          </p:spTgt>
                                        </p:tgtEl>
                                      </p:cBhvr>
                                    </p:animEffect>
                                    <p:anim calcmode="lin" valueType="num">
                                      <p:cBhvr>
                                        <p:cTn id="36"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34147">
                                            <p:txEl>
                                              <p:pRg st="4" end="4"/>
                                            </p:txEl>
                                          </p:spTgt>
                                        </p:tgtEl>
                                        <p:attrNameLst>
                                          <p:attrName>ppt_y</p:attrName>
                                        </p:attrNameLst>
                                      </p:cBhvr>
                                      <p:tavLst>
                                        <p:tav tm="0">
                                          <p:val>
                                            <p:strVal val="#ppt_y+.05"/>
                                          </p:val>
                                        </p:tav>
                                        <p:tav tm="100000">
                                          <p:val>
                                            <p:strVal val="#ppt_y"/>
                                          </p:val>
                                        </p:tav>
                                      </p:tavLst>
                                    </p:anim>
                                  </p:childTnLst>
                                </p:cTn>
                              </p:par>
                            </p:childTnLst>
                          </p:cTn>
                        </p:par>
                        <p:par>
                          <p:cTn id="38" fill="hold">
                            <p:stCondLst>
                              <p:cond delay="500"/>
                            </p:stCondLst>
                            <p:childTnLst>
                              <p:par>
                                <p:cTn id="39" presetID="44" presetClass="entr" presetSubtype="0" fill="hold" grpId="0" nodeType="afterEffect">
                                  <p:stCondLst>
                                    <p:cond delay="0"/>
                                  </p:stCondLst>
                                  <p:childTnLst>
                                    <p:set>
                                      <p:cBhvr>
                                        <p:cTn id="40" dur="1" fill="hold">
                                          <p:stCondLst>
                                            <p:cond delay="0"/>
                                          </p:stCondLst>
                                        </p:cTn>
                                        <p:tgtEl>
                                          <p:spTgt spid="134147">
                                            <p:txEl>
                                              <p:pRg st="5" end="5"/>
                                            </p:txEl>
                                          </p:spTgt>
                                        </p:tgtEl>
                                        <p:attrNameLst>
                                          <p:attrName>style.visibility</p:attrName>
                                        </p:attrNameLst>
                                      </p:cBhvr>
                                      <p:to>
                                        <p:strVal val="visible"/>
                                      </p:to>
                                    </p:set>
                                    <p:animEffect transition="in" filter="fade">
                                      <p:cBhvr>
                                        <p:cTn id="41" dur="500"/>
                                        <p:tgtEl>
                                          <p:spTgt spid="134147">
                                            <p:txEl>
                                              <p:pRg st="5" end="5"/>
                                            </p:txEl>
                                          </p:spTgt>
                                        </p:tgtEl>
                                      </p:cBhvr>
                                    </p:animEffect>
                                    <p:anim calcmode="lin" valueType="num">
                                      <p:cBhvr>
                                        <p:cTn id="42" dur="500" fill="hold"/>
                                        <p:tgtEl>
                                          <p:spTgt spid="134147">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134147">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4" presetClass="entr" presetSubtype="0" fill="hold" grpId="0" nodeType="clickEffect">
                                  <p:stCondLst>
                                    <p:cond delay="0"/>
                                  </p:stCondLst>
                                  <p:childTnLst>
                                    <p:set>
                                      <p:cBhvr>
                                        <p:cTn id="47" dur="1" fill="hold">
                                          <p:stCondLst>
                                            <p:cond delay="0"/>
                                          </p:stCondLst>
                                        </p:cTn>
                                        <p:tgtEl>
                                          <p:spTgt spid="134147">
                                            <p:txEl>
                                              <p:pRg st="6" end="6"/>
                                            </p:txEl>
                                          </p:spTgt>
                                        </p:tgtEl>
                                        <p:attrNameLst>
                                          <p:attrName>style.visibility</p:attrName>
                                        </p:attrNameLst>
                                      </p:cBhvr>
                                      <p:to>
                                        <p:strVal val="visible"/>
                                      </p:to>
                                    </p:set>
                                    <p:animEffect transition="in" filter="fade">
                                      <p:cBhvr>
                                        <p:cTn id="48" dur="500"/>
                                        <p:tgtEl>
                                          <p:spTgt spid="134147">
                                            <p:txEl>
                                              <p:pRg st="6" end="6"/>
                                            </p:txEl>
                                          </p:spTgt>
                                        </p:tgtEl>
                                      </p:cBhvr>
                                    </p:animEffect>
                                    <p:anim calcmode="lin" valueType="num">
                                      <p:cBhvr>
                                        <p:cTn id="49" dur="500" fill="hold"/>
                                        <p:tgtEl>
                                          <p:spTgt spid="134147">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134147">
                                            <p:txEl>
                                              <p:pRg st="6" end="6"/>
                                            </p:txEl>
                                          </p:spTgt>
                                        </p:tgtEl>
                                        <p:attrNameLst>
                                          <p:attrName>ppt_y</p:attrName>
                                        </p:attrNameLst>
                                      </p:cBhvr>
                                      <p:tavLst>
                                        <p:tav tm="0">
                                          <p:val>
                                            <p:strVal val="#ppt_y+.05"/>
                                          </p:val>
                                        </p:tav>
                                        <p:tav tm="100000">
                                          <p:val>
                                            <p:strVal val="#ppt_y"/>
                                          </p:val>
                                        </p:tav>
                                      </p:tavLst>
                                    </p:anim>
                                  </p:childTnLst>
                                </p:cTn>
                              </p:par>
                            </p:childTnLst>
                          </p:cTn>
                        </p:par>
                        <p:par>
                          <p:cTn id="51" fill="hold">
                            <p:stCondLst>
                              <p:cond delay="500"/>
                            </p:stCondLst>
                            <p:childTnLst>
                              <p:par>
                                <p:cTn id="52" presetID="44" presetClass="entr" presetSubtype="0" fill="hold" grpId="0" nodeType="afterEffect">
                                  <p:stCondLst>
                                    <p:cond delay="0"/>
                                  </p:stCondLst>
                                  <p:childTnLst>
                                    <p:set>
                                      <p:cBhvr>
                                        <p:cTn id="53" dur="1" fill="hold">
                                          <p:stCondLst>
                                            <p:cond delay="0"/>
                                          </p:stCondLst>
                                        </p:cTn>
                                        <p:tgtEl>
                                          <p:spTgt spid="134147">
                                            <p:txEl>
                                              <p:pRg st="7" end="7"/>
                                            </p:txEl>
                                          </p:spTgt>
                                        </p:tgtEl>
                                        <p:attrNameLst>
                                          <p:attrName>style.visibility</p:attrName>
                                        </p:attrNameLst>
                                      </p:cBhvr>
                                      <p:to>
                                        <p:strVal val="visible"/>
                                      </p:to>
                                    </p:set>
                                    <p:animEffect transition="in" filter="fade">
                                      <p:cBhvr>
                                        <p:cTn id="54" dur="500"/>
                                        <p:tgtEl>
                                          <p:spTgt spid="134147">
                                            <p:txEl>
                                              <p:pRg st="7" end="7"/>
                                            </p:txEl>
                                          </p:spTgt>
                                        </p:tgtEl>
                                      </p:cBhvr>
                                    </p:animEffect>
                                    <p:anim calcmode="lin" valueType="num">
                                      <p:cBhvr>
                                        <p:cTn id="55" dur="500" fill="hold"/>
                                        <p:tgtEl>
                                          <p:spTgt spid="134147">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134147">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u="sng" smtClean="0"/>
              <a:t>Constructing a DAG</a:t>
            </a:r>
          </a:p>
        </p:txBody>
      </p:sp>
      <p:sp>
        <p:nvSpPr>
          <p:cNvPr id="135171" name="Rectangle 3"/>
          <p:cNvSpPr>
            <a:spLocks noGrp="1" noChangeArrowheads="1"/>
          </p:cNvSpPr>
          <p:nvPr>
            <p:ph type="body" idx="1"/>
          </p:nvPr>
        </p:nvSpPr>
        <p:spPr/>
        <p:txBody>
          <a:bodyPr/>
          <a:lstStyle/>
          <a:p>
            <a:pPr eaLnBrk="1" hangingPunct="1">
              <a:lnSpc>
                <a:spcPct val="90000"/>
              </a:lnSpc>
              <a:buFont typeface="Wingdings" pitchFamily="2" charset="2"/>
              <a:buChar char="v"/>
            </a:pPr>
            <a:r>
              <a:rPr lang="en-US" sz="2800" smtClean="0"/>
              <a:t>A syntax directed definition is used to construct a DAG</a:t>
            </a:r>
          </a:p>
          <a:p>
            <a:pPr eaLnBrk="1" hangingPunct="1">
              <a:lnSpc>
                <a:spcPct val="90000"/>
              </a:lnSpc>
              <a:buFont typeface="Wingdings" pitchFamily="2" charset="2"/>
              <a:buChar char="v"/>
            </a:pPr>
            <a:r>
              <a:rPr lang="en-US" sz="2800" smtClean="0"/>
              <a:t>The steps are similar to the construction of syntax trees</a:t>
            </a:r>
          </a:p>
          <a:p>
            <a:pPr eaLnBrk="1" hangingPunct="1">
              <a:lnSpc>
                <a:spcPct val="90000"/>
              </a:lnSpc>
              <a:buFont typeface="Wingdings" pitchFamily="2" charset="2"/>
              <a:buChar char="v"/>
            </a:pPr>
            <a:r>
              <a:rPr lang="en-US" sz="2800" smtClean="0"/>
              <a:t>But before creating a new node we need to check whether an identical node already exists</a:t>
            </a:r>
          </a:p>
          <a:p>
            <a:pPr eaLnBrk="1" hangingPunct="1">
              <a:lnSpc>
                <a:spcPct val="90000"/>
              </a:lnSpc>
              <a:buFont typeface="Wingdings" pitchFamily="2" charset="2"/>
              <a:buChar char="v"/>
            </a:pPr>
            <a:r>
              <a:rPr lang="en-US" sz="2800" smtClean="0"/>
              <a:t>If such a node exists then pointer to an existing node is returned </a:t>
            </a:r>
          </a:p>
          <a:p>
            <a:pPr eaLnBrk="1" hangingPunct="1">
              <a:lnSpc>
                <a:spcPct val="90000"/>
              </a:lnSpc>
              <a:buFontTx/>
              <a:buNone/>
            </a:pPr>
            <a:r>
              <a:rPr lang="en-US" sz="2800" smtClean="0"/>
              <a:t>    else a new node is created and pointer to a newly created node is returned.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p:cTn id="7" dur="1000" fill="hold"/>
                                        <p:tgtEl>
                                          <p:spTgt spid="135170"/>
                                        </p:tgtEl>
                                        <p:attrNameLst>
                                          <p:attrName>ppt_x</p:attrName>
                                        </p:attrNameLst>
                                      </p:cBhvr>
                                      <p:tavLst>
                                        <p:tav tm="0">
                                          <p:val>
                                            <p:strVal val="#ppt_x-.2"/>
                                          </p:val>
                                        </p:tav>
                                        <p:tav tm="100000">
                                          <p:val>
                                            <p:strVal val="#ppt_x"/>
                                          </p:val>
                                        </p:tav>
                                      </p:tavLst>
                                    </p:anim>
                                    <p:anim calcmode="lin" valueType="num">
                                      <p:cBhvr>
                                        <p:cTn id="8" dur="1000" fill="hold"/>
                                        <p:tgtEl>
                                          <p:spTgt spid="1351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5170"/>
                                        </p:tgtEl>
                                      </p:cBhvr>
                                    </p:animEffect>
                                  </p:childTnLst>
                                </p:cTn>
                              </p:par>
                            </p:childTnLst>
                          </p:cTn>
                        </p:par>
                        <p:par>
                          <p:cTn id="10" fill="hold">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5171">
                                            <p:txEl>
                                              <p:pRg st="0" end="0"/>
                                            </p:txEl>
                                          </p:spTgt>
                                        </p:tgtEl>
                                        <p:attrNameLst>
                                          <p:attrName>style.visibility</p:attrName>
                                        </p:attrNameLst>
                                      </p:cBhvr>
                                      <p:to>
                                        <p:strVal val="visible"/>
                                      </p:to>
                                    </p:set>
                                    <p:animEffect transition="in" filter="fade">
                                      <p:cBhvr>
                                        <p:cTn id="13" dur="500"/>
                                        <p:tgtEl>
                                          <p:spTgt spid="135171">
                                            <p:txEl>
                                              <p:pRg st="0" end="0"/>
                                            </p:txEl>
                                          </p:spTgt>
                                        </p:tgtEl>
                                      </p:cBhvr>
                                    </p:animEffect>
                                    <p:anim calcmode="lin" valueType="num">
                                      <p:cBhvr>
                                        <p:cTn id="14"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5171">
                                            <p:txEl>
                                              <p:pRg st="0" end="0"/>
                                            </p:txEl>
                                          </p:spTgt>
                                        </p:tgtEl>
                                        <p:attrNameLst>
                                          <p:attrName>ppt_y</p:attrName>
                                        </p:attrNameLst>
                                      </p:cBhvr>
                                      <p:tavLst>
                                        <p:tav tm="0">
                                          <p:val>
                                            <p:strVal val="#ppt_y+.05"/>
                                          </p:val>
                                        </p:tav>
                                        <p:tav tm="100000">
                                          <p:val>
                                            <p:strVal val="#ppt_y"/>
                                          </p:val>
                                        </p:tav>
                                      </p:tavLst>
                                    </p:anim>
                                  </p:childTnLst>
                                </p:cTn>
                              </p:par>
                            </p:childTnLst>
                          </p:cTn>
                        </p:par>
                        <p:par>
                          <p:cTn id="16" fill="hold">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35171">
                                            <p:txEl>
                                              <p:pRg st="1" end="1"/>
                                            </p:txEl>
                                          </p:spTgt>
                                        </p:tgtEl>
                                        <p:attrNameLst>
                                          <p:attrName>style.visibility</p:attrName>
                                        </p:attrNameLst>
                                      </p:cBhvr>
                                      <p:to>
                                        <p:strVal val="visible"/>
                                      </p:to>
                                    </p:set>
                                    <p:animEffect transition="in" filter="fade">
                                      <p:cBhvr>
                                        <p:cTn id="19" dur="500"/>
                                        <p:tgtEl>
                                          <p:spTgt spid="135171">
                                            <p:txEl>
                                              <p:pRg st="1" end="1"/>
                                            </p:txEl>
                                          </p:spTgt>
                                        </p:tgtEl>
                                      </p:cBhvr>
                                    </p:animEffect>
                                    <p:anim calcmode="lin" valueType="num">
                                      <p:cBhvr>
                                        <p:cTn id="20"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5171">
                                            <p:txEl>
                                              <p:pRg st="1" end="1"/>
                                            </p:txEl>
                                          </p:spTgt>
                                        </p:tgtEl>
                                        <p:attrNameLst>
                                          <p:attrName>ppt_y</p:attrName>
                                        </p:attrNameLst>
                                      </p:cBhvr>
                                      <p:tavLst>
                                        <p:tav tm="0">
                                          <p:val>
                                            <p:strVal val="#ppt_y+.05"/>
                                          </p:val>
                                        </p:tav>
                                        <p:tav tm="100000">
                                          <p:val>
                                            <p:strVal val="#ppt_y"/>
                                          </p:val>
                                        </p:tav>
                                      </p:tavLst>
                                    </p:anim>
                                  </p:childTnLst>
                                </p:cTn>
                              </p:par>
                            </p:childTnLst>
                          </p:cTn>
                        </p:par>
                        <p:par>
                          <p:cTn id="22" fill="hold">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35171">
                                            <p:txEl>
                                              <p:pRg st="2" end="2"/>
                                            </p:txEl>
                                          </p:spTgt>
                                        </p:tgtEl>
                                        <p:attrNameLst>
                                          <p:attrName>style.visibility</p:attrName>
                                        </p:attrNameLst>
                                      </p:cBhvr>
                                      <p:to>
                                        <p:strVal val="visible"/>
                                      </p:to>
                                    </p:set>
                                    <p:animEffect transition="in" filter="fade">
                                      <p:cBhvr>
                                        <p:cTn id="25" dur="500"/>
                                        <p:tgtEl>
                                          <p:spTgt spid="135171">
                                            <p:txEl>
                                              <p:pRg st="2" end="2"/>
                                            </p:txEl>
                                          </p:spTgt>
                                        </p:tgtEl>
                                      </p:cBhvr>
                                    </p:animEffect>
                                    <p:anim calcmode="lin" valueType="num">
                                      <p:cBhvr>
                                        <p:cTn id="26"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5171">
                                            <p:txEl>
                                              <p:pRg st="2" end="2"/>
                                            </p:txEl>
                                          </p:spTgt>
                                        </p:tgtEl>
                                        <p:attrNameLst>
                                          <p:attrName>ppt_y</p:attrName>
                                        </p:attrNameLst>
                                      </p:cBhvr>
                                      <p:tavLst>
                                        <p:tav tm="0">
                                          <p:val>
                                            <p:strVal val="#ppt_y+.05"/>
                                          </p:val>
                                        </p:tav>
                                        <p:tav tm="100000">
                                          <p:val>
                                            <p:strVal val="#ppt_y"/>
                                          </p:val>
                                        </p:tav>
                                      </p:tavLst>
                                    </p:anim>
                                  </p:childTnLst>
                                </p:cTn>
                              </p:par>
                            </p:childTnLst>
                          </p:cTn>
                        </p:par>
                        <p:par>
                          <p:cTn id="28" fill="hold">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35171">
                                            <p:txEl>
                                              <p:pRg st="3" end="3"/>
                                            </p:txEl>
                                          </p:spTgt>
                                        </p:tgtEl>
                                        <p:attrNameLst>
                                          <p:attrName>style.visibility</p:attrName>
                                        </p:attrNameLst>
                                      </p:cBhvr>
                                      <p:to>
                                        <p:strVal val="visible"/>
                                      </p:to>
                                    </p:set>
                                    <p:animEffect transition="in" filter="fade">
                                      <p:cBhvr>
                                        <p:cTn id="31" dur="500"/>
                                        <p:tgtEl>
                                          <p:spTgt spid="135171">
                                            <p:txEl>
                                              <p:pRg st="3" end="3"/>
                                            </p:txEl>
                                          </p:spTgt>
                                        </p:tgtEl>
                                      </p:cBhvr>
                                    </p:animEffect>
                                    <p:anim calcmode="lin" valueType="num">
                                      <p:cBhvr>
                                        <p:cTn id="32"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35171">
                                            <p:txEl>
                                              <p:pRg st="3" end="3"/>
                                            </p:txEl>
                                          </p:spTgt>
                                        </p:tgtEl>
                                        <p:attrNameLst>
                                          <p:attrName>ppt_y</p:attrName>
                                        </p:attrNameLst>
                                      </p:cBhvr>
                                      <p:tavLst>
                                        <p:tav tm="0">
                                          <p:val>
                                            <p:strVal val="#ppt_y+.05"/>
                                          </p:val>
                                        </p:tav>
                                        <p:tav tm="100000">
                                          <p:val>
                                            <p:strVal val="#ppt_y"/>
                                          </p:val>
                                        </p:tav>
                                      </p:tavLst>
                                    </p:anim>
                                  </p:childTnLst>
                                </p:cTn>
                              </p:par>
                            </p:childTnLst>
                          </p:cTn>
                        </p:par>
                        <p:par>
                          <p:cTn id="34" fill="hold">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35171">
                                            <p:txEl>
                                              <p:pRg st="4" end="4"/>
                                            </p:txEl>
                                          </p:spTgt>
                                        </p:tgtEl>
                                        <p:attrNameLst>
                                          <p:attrName>style.visibility</p:attrName>
                                        </p:attrNameLst>
                                      </p:cBhvr>
                                      <p:to>
                                        <p:strVal val="visible"/>
                                      </p:to>
                                    </p:set>
                                    <p:animEffect transition="in" filter="fade">
                                      <p:cBhvr>
                                        <p:cTn id="37" dur="500"/>
                                        <p:tgtEl>
                                          <p:spTgt spid="135171">
                                            <p:txEl>
                                              <p:pRg st="4" end="4"/>
                                            </p:txEl>
                                          </p:spTgt>
                                        </p:tgtEl>
                                      </p:cBhvr>
                                    </p:animEffect>
                                    <p:anim calcmode="lin" valueType="num">
                                      <p:cBhvr>
                                        <p:cTn id="38"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5171">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152400"/>
            <a:ext cx="9372600" cy="3810000"/>
          </a:xfrm>
        </p:spPr>
        <p:txBody>
          <a:bodyPr/>
          <a:lstStyle/>
          <a:p>
            <a:pPr algn="l" eaLnBrk="1" hangingPunct="1"/>
            <a:r>
              <a:rPr lang="en-US" smtClean="0"/>
              <a:t>Examples :</a:t>
            </a:r>
            <a:br>
              <a:rPr lang="en-US" smtClean="0"/>
            </a:br>
            <a:r>
              <a:rPr lang="en-US" smtClean="0"/>
              <a:t>         1. a+b+(a+b)</a:t>
            </a:r>
            <a:br>
              <a:rPr lang="en-US" smtClean="0"/>
            </a:br>
            <a:r>
              <a:rPr lang="en-US" smtClean="0"/>
              <a:t>	2. a+b+a+b </a:t>
            </a:r>
            <a:br>
              <a:rPr lang="en-US" smtClean="0"/>
            </a:br>
            <a:r>
              <a:rPr lang="en-US" smtClean="0"/>
              <a:t> 	3. (a*b)+(c+d)*(a*b) + b</a:t>
            </a:r>
            <a:br>
              <a:rPr lang="en-US" smtClean="0"/>
            </a:br>
            <a:r>
              <a:rPr lang="en-US" smtClean="0"/>
              <a:t>	4. ((x+y)-((x+y)*(x-y))) + ((x+y)*(x-y))</a:t>
            </a:r>
            <a:br>
              <a:rPr lang="en-US" smtClean="0"/>
            </a:br>
            <a:r>
              <a:rPr lang="en-US" smtClean="0"/>
              <a:t>	5. a+a+((a+a+a+(a+a+a+a))</a:t>
            </a:r>
            <a:br>
              <a:rPr lang="en-US" smtClean="0"/>
            </a:br>
            <a:r>
              <a:rPr lang="en-US" smtClean="0"/>
              <a:t/>
            </a:r>
            <a:br>
              <a:rPr lang="en-US" smtClean="0"/>
            </a:br>
            <a:endParaRPr lang="en-US" smtClean="0"/>
          </a:p>
        </p:txBody>
      </p:sp>
      <p:sp>
        <p:nvSpPr>
          <p:cNvPr id="24579" name="Slide Number Placeholder 2"/>
          <p:cNvSpPr>
            <a:spLocks noGrp="1"/>
          </p:cNvSpPr>
          <p:nvPr>
            <p:ph type="sldNum" sz="quarter" idx="12"/>
          </p:nvPr>
        </p:nvSpPr>
        <p:spPr>
          <a:noFill/>
        </p:spPr>
        <p:txBody>
          <a:bodyPr/>
          <a:lstStyle/>
          <a:p>
            <a:fld id="{02459A66-EA78-4D9D-A705-EDBF557B6EB3}" type="slidenum">
              <a:rPr lang="en-US" smtClean="0">
                <a:latin typeface="Times New Roman" pitchFamily="18" charset="0"/>
              </a:rPr>
              <a:pPr/>
              <a:t>23</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C952CB4B-F7CA-4496-BED5-1A261F61FD55}" type="slidenum">
              <a:rPr lang="en-US" smtClean="0">
                <a:latin typeface="Times New Roman" pitchFamily="18" charset="0"/>
              </a:rPr>
              <a:pPr/>
              <a:t>24</a:t>
            </a:fld>
            <a:endParaRPr lang="en-US" smtClean="0">
              <a:latin typeface="Times New Roman" pitchFamily="18" charset="0"/>
            </a:endParaRPr>
          </a:p>
        </p:txBody>
      </p:sp>
      <p:sp>
        <p:nvSpPr>
          <p:cNvPr id="25603" name="Rectangle 2"/>
          <p:cNvSpPr>
            <a:spLocks noGrp="1" noChangeArrowheads="1"/>
          </p:cNvSpPr>
          <p:nvPr>
            <p:ph type="title"/>
          </p:nvPr>
        </p:nvSpPr>
        <p:spPr/>
        <p:txBody>
          <a:bodyPr/>
          <a:lstStyle/>
          <a:p>
            <a:r>
              <a:rPr lang="en-US" smtClean="0"/>
              <a:t>Directed Acyclic Graphs for Expressions </a:t>
            </a:r>
          </a:p>
        </p:txBody>
      </p:sp>
      <p:sp>
        <p:nvSpPr>
          <p:cNvPr id="25604" name="Text Box 3"/>
          <p:cNvSpPr txBox="1">
            <a:spLocks noChangeArrowheads="1"/>
          </p:cNvSpPr>
          <p:nvPr/>
        </p:nvSpPr>
        <p:spPr bwMode="auto">
          <a:xfrm>
            <a:off x="2971800" y="1447800"/>
            <a:ext cx="3962400" cy="466725"/>
          </a:xfrm>
          <a:prstGeom prst="rect">
            <a:avLst/>
          </a:prstGeom>
          <a:noFill/>
          <a:ln w="9525">
            <a:solidFill>
              <a:srgbClr val="CC0000"/>
            </a:solidFill>
            <a:miter lim="800000"/>
            <a:headEnd/>
            <a:tailEnd/>
          </a:ln>
        </p:spPr>
        <p:txBody>
          <a:bodyPr>
            <a:spAutoFit/>
          </a:bodyPr>
          <a:lstStyle/>
          <a:p>
            <a:pPr>
              <a:spcBef>
                <a:spcPct val="50000"/>
              </a:spcBef>
            </a:pPr>
            <a:r>
              <a:rPr lang="en-US"/>
              <a:t>a +  a * ( b – c ) + ( b – c ) * d</a:t>
            </a:r>
          </a:p>
        </p:txBody>
      </p:sp>
      <p:grpSp>
        <p:nvGrpSpPr>
          <p:cNvPr id="25605" name="Group 13"/>
          <p:cNvGrpSpPr>
            <a:grpSpLocks/>
          </p:cNvGrpSpPr>
          <p:nvPr/>
        </p:nvGrpSpPr>
        <p:grpSpPr bwMode="auto">
          <a:xfrm>
            <a:off x="3505200" y="2133600"/>
            <a:ext cx="3505200" cy="4008438"/>
            <a:chOff x="2304" y="1680"/>
            <a:chExt cx="2208" cy="2525"/>
          </a:xfrm>
        </p:grpSpPr>
        <p:sp>
          <p:nvSpPr>
            <p:cNvPr id="25616" name="Text Box 4"/>
            <p:cNvSpPr txBox="1">
              <a:spLocks noChangeArrowheads="1"/>
            </p:cNvSpPr>
            <p:nvPr/>
          </p:nvSpPr>
          <p:spPr bwMode="auto">
            <a:xfrm>
              <a:off x="2976" y="1680"/>
              <a:ext cx="240" cy="365"/>
            </a:xfrm>
            <a:prstGeom prst="rect">
              <a:avLst/>
            </a:prstGeom>
            <a:solidFill>
              <a:schemeClr val="folHlink"/>
            </a:solidFill>
            <a:ln w="9525">
              <a:noFill/>
              <a:miter lim="800000"/>
              <a:headEnd/>
              <a:tailEnd/>
            </a:ln>
          </p:spPr>
          <p:txBody>
            <a:bodyPr>
              <a:spAutoFit/>
            </a:bodyPr>
            <a:lstStyle/>
            <a:p>
              <a:pPr>
                <a:spcBef>
                  <a:spcPct val="50000"/>
                </a:spcBef>
              </a:pPr>
              <a:r>
                <a:rPr lang="en-US" sz="3200" b="1"/>
                <a:t>+</a:t>
              </a:r>
            </a:p>
          </p:txBody>
        </p:sp>
        <p:sp>
          <p:nvSpPr>
            <p:cNvPr id="25617" name="Text Box 5"/>
            <p:cNvSpPr txBox="1">
              <a:spLocks noChangeArrowheads="1"/>
            </p:cNvSpPr>
            <p:nvPr/>
          </p:nvSpPr>
          <p:spPr bwMode="auto">
            <a:xfrm>
              <a:off x="2304" y="2352"/>
              <a:ext cx="240" cy="365"/>
            </a:xfrm>
            <a:prstGeom prst="rect">
              <a:avLst/>
            </a:prstGeom>
            <a:solidFill>
              <a:schemeClr val="folHlink"/>
            </a:solidFill>
            <a:ln w="9525">
              <a:noFill/>
              <a:miter lim="800000"/>
              <a:headEnd/>
              <a:tailEnd/>
            </a:ln>
          </p:spPr>
          <p:txBody>
            <a:bodyPr>
              <a:spAutoFit/>
            </a:bodyPr>
            <a:lstStyle/>
            <a:p>
              <a:pPr>
                <a:spcBef>
                  <a:spcPct val="50000"/>
                </a:spcBef>
              </a:pPr>
              <a:r>
                <a:rPr lang="en-US" sz="3200" b="1"/>
                <a:t>+</a:t>
              </a:r>
            </a:p>
          </p:txBody>
        </p:sp>
        <p:sp>
          <p:nvSpPr>
            <p:cNvPr id="25618" name="Text Box 6"/>
            <p:cNvSpPr txBox="1">
              <a:spLocks noChangeArrowheads="1"/>
            </p:cNvSpPr>
            <p:nvPr/>
          </p:nvSpPr>
          <p:spPr bwMode="auto">
            <a:xfrm>
              <a:off x="3792" y="2400"/>
              <a:ext cx="240" cy="365"/>
            </a:xfrm>
            <a:prstGeom prst="rect">
              <a:avLst/>
            </a:prstGeom>
            <a:solidFill>
              <a:schemeClr val="folHlink"/>
            </a:solidFill>
            <a:ln w="9525">
              <a:noFill/>
              <a:miter lim="800000"/>
              <a:headEnd/>
              <a:tailEnd/>
            </a:ln>
          </p:spPr>
          <p:txBody>
            <a:bodyPr>
              <a:spAutoFit/>
            </a:bodyPr>
            <a:lstStyle/>
            <a:p>
              <a:pPr>
                <a:spcBef>
                  <a:spcPct val="50000"/>
                </a:spcBef>
              </a:pPr>
              <a:r>
                <a:rPr lang="en-US" sz="3200" b="1"/>
                <a:t>*</a:t>
              </a:r>
            </a:p>
          </p:txBody>
        </p:sp>
        <p:sp>
          <p:nvSpPr>
            <p:cNvPr id="25619" name="Text Box 7"/>
            <p:cNvSpPr txBox="1">
              <a:spLocks noChangeArrowheads="1"/>
            </p:cNvSpPr>
            <p:nvPr/>
          </p:nvSpPr>
          <p:spPr bwMode="auto">
            <a:xfrm>
              <a:off x="2784" y="2832"/>
              <a:ext cx="240" cy="365"/>
            </a:xfrm>
            <a:prstGeom prst="rect">
              <a:avLst/>
            </a:prstGeom>
            <a:solidFill>
              <a:schemeClr val="folHlink"/>
            </a:solidFill>
            <a:ln w="9525">
              <a:noFill/>
              <a:miter lim="800000"/>
              <a:headEnd/>
              <a:tailEnd/>
            </a:ln>
          </p:spPr>
          <p:txBody>
            <a:bodyPr>
              <a:spAutoFit/>
            </a:bodyPr>
            <a:lstStyle/>
            <a:p>
              <a:pPr>
                <a:spcBef>
                  <a:spcPct val="50000"/>
                </a:spcBef>
              </a:pPr>
              <a:r>
                <a:rPr lang="en-US" sz="3200" b="1"/>
                <a:t>*</a:t>
              </a:r>
            </a:p>
          </p:txBody>
        </p:sp>
        <p:sp>
          <p:nvSpPr>
            <p:cNvPr id="25620" name="Text Box 8"/>
            <p:cNvSpPr txBox="1">
              <a:spLocks noChangeArrowheads="1"/>
            </p:cNvSpPr>
            <p:nvPr/>
          </p:nvSpPr>
          <p:spPr bwMode="auto">
            <a:xfrm>
              <a:off x="3312" y="3168"/>
              <a:ext cx="240" cy="365"/>
            </a:xfrm>
            <a:prstGeom prst="rect">
              <a:avLst/>
            </a:prstGeom>
            <a:solidFill>
              <a:schemeClr val="folHlink"/>
            </a:solidFill>
            <a:ln w="9525">
              <a:noFill/>
              <a:miter lim="800000"/>
              <a:headEnd/>
              <a:tailEnd/>
            </a:ln>
          </p:spPr>
          <p:txBody>
            <a:bodyPr>
              <a:spAutoFit/>
            </a:bodyPr>
            <a:lstStyle/>
            <a:p>
              <a:pPr>
                <a:spcBef>
                  <a:spcPct val="50000"/>
                </a:spcBef>
              </a:pPr>
              <a:r>
                <a:rPr lang="en-US" sz="3200" b="1"/>
                <a:t>-</a:t>
              </a:r>
            </a:p>
          </p:txBody>
        </p:sp>
        <p:sp>
          <p:nvSpPr>
            <p:cNvPr id="25621" name="Text Box 9"/>
            <p:cNvSpPr txBox="1">
              <a:spLocks noChangeArrowheads="1"/>
            </p:cNvSpPr>
            <p:nvPr/>
          </p:nvSpPr>
          <p:spPr bwMode="auto">
            <a:xfrm>
              <a:off x="2304" y="3168"/>
              <a:ext cx="240" cy="365"/>
            </a:xfrm>
            <a:prstGeom prst="rect">
              <a:avLst/>
            </a:prstGeom>
            <a:solidFill>
              <a:schemeClr val="folHlink"/>
            </a:solidFill>
            <a:ln w="9525">
              <a:noFill/>
              <a:miter lim="800000"/>
              <a:headEnd/>
              <a:tailEnd/>
            </a:ln>
          </p:spPr>
          <p:txBody>
            <a:bodyPr>
              <a:spAutoFit/>
            </a:bodyPr>
            <a:lstStyle/>
            <a:p>
              <a:r>
                <a:rPr lang="en-US" sz="3200" b="1"/>
                <a:t>a</a:t>
              </a:r>
            </a:p>
          </p:txBody>
        </p:sp>
        <p:sp>
          <p:nvSpPr>
            <p:cNvPr id="25622" name="Text Box 10"/>
            <p:cNvSpPr txBox="1">
              <a:spLocks noChangeArrowheads="1"/>
            </p:cNvSpPr>
            <p:nvPr/>
          </p:nvSpPr>
          <p:spPr bwMode="auto">
            <a:xfrm>
              <a:off x="2976" y="3840"/>
              <a:ext cx="336" cy="365"/>
            </a:xfrm>
            <a:prstGeom prst="rect">
              <a:avLst/>
            </a:prstGeom>
            <a:solidFill>
              <a:schemeClr val="folHlink"/>
            </a:solidFill>
            <a:ln w="9525">
              <a:noFill/>
              <a:miter lim="800000"/>
              <a:headEnd/>
              <a:tailEnd/>
            </a:ln>
          </p:spPr>
          <p:txBody>
            <a:bodyPr>
              <a:spAutoFit/>
            </a:bodyPr>
            <a:lstStyle/>
            <a:p>
              <a:r>
                <a:rPr lang="en-US" sz="3200" b="1"/>
                <a:t>b</a:t>
              </a:r>
            </a:p>
          </p:txBody>
        </p:sp>
        <p:sp>
          <p:nvSpPr>
            <p:cNvPr id="25623" name="Text Box 11"/>
            <p:cNvSpPr txBox="1">
              <a:spLocks noChangeArrowheads="1"/>
            </p:cNvSpPr>
            <p:nvPr/>
          </p:nvSpPr>
          <p:spPr bwMode="auto">
            <a:xfrm>
              <a:off x="3696" y="3840"/>
              <a:ext cx="240" cy="365"/>
            </a:xfrm>
            <a:prstGeom prst="rect">
              <a:avLst/>
            </a:prstGeom>
            <a:solidFill>
              <a:schemeClr val="folHlink"/>
            </a:solidFill>
            <a:ln w="9525">
              <a:noFill/>
              <a:miter lim="800000"/>
              <a:headEnd/>
              <a:tailEnd/>
            </a:ln>
          </p:spPr>
          <p:txBody>
            <a:bodyPr>
              <a:spAutoFit/>
            </a:bodyPr>
            <a:lstStyle/>
            <a:p>
              <a:r>
                <a:rPr lang="en-US" sz="3200" b="1"/>
                <a:t>c</a:t>
              </a:r>
            </a:p>
          </p:txBody>
        </p:sp>
        <p:sp>
          <p:nvSpPr>
            <p:cNvPr id="25624" name="Text Box 12"/>
            <p:cNvSpPr txBox="1">
              <a:spLocks noChangeArrowheads="1"/>
            </p:cNvSpPr>
            <p:nvPr/>
          </p:nvSpPr>
          <p:spPr bwMode="auto">
            <a:xfrm>
              <a:off x="4272" y="2832"/>
              <a:ext cx="240" cy="365"/>
            </a:xfrm>
            <a:prstGeom prst="rect">
              <a:avLst/>
            </a:prstGeom>
            <a:solidFill>
              <a:schemeClr val="folHlink"/>
            </a:solidFill>
            <a:ln w="9525">
              <a:noFill/>
              <a:miter lim="800000"/>
              <a:headEnd/>
              <a:tailEnd/>
            </a:ln>
          </p:spPr>
          <p:txBody>
            <a:bodyPr>
              <a:spAutoFit/>
            </a:bodyPr>
            <a:lstStyle/>
            <a:p>
              <a:r>
                <a:rPr lang="en-US" sz="3200" b="1"/>
                <a:t>d</a:t>
              </a:r>
            </a:p>
          </p:txBody>
        </p:sp>
      </p:grpSp>
      <p:sp>
        <p:nvSpPr>
          <p:cNvPr id="25606" name="Line 14"/>
          <p:cNvSpPr>
            <a:spLocks noChangeShapeType="1"/>
          </p:cNvSpPr>
          <p:nvPr/>
        </p:nvSpPr>
        <p:spPr bwMode="auto">
          <a:xfrm flipH="1">
            <a:off x="3810000" y="4343400"/>
            <a:ext cx="457200" cy="381000"/>
          </a:xfrm>
          <a:prstGeom prst="line">
            <a:avLst/>
          </a:prstGeom>
          <a:noFill/>
          <a:ln w="9525">
            <a:solidFill>
              <a:schemeClr val="tx1"/>
            </a:solidFill>
            <a:round/>
            <a:headEnd/>
            <a:tailEnd/>
          </a:ln>
        </p:spPr>
        <p:txBody>
          <a:bodyPr/>
          <a:lstStyle/>
          <a:p>
            <a:endParaRPr lang="en-IN"/>
          </a:p>
        </p:txBody>
      </p:sp>
      <p:sp>
        <p:nvSpPr>
          <p:cNvPr id="25607" name="Line 15"/>
          <p:cNvSpPr>
            <a:spLocks noChangeShapeType="1"/>
          </p:cNvSpPr>
          <p:nvPr/>
        </p:nvSpPr>
        <p:spPr bwMode="auto">
          <a:xfrm flipH="1">
            <a:off x="3886200" y="2667000"/>
            <a:ext cx="685800" cy="685800"/>
          </a:xfrm>
          <a:prstGeom prst="line">
            <a:avLst/>
          </a:prstGeom>
          <a:noFill/>
          <a:ln w="9525">
            <a:solidFill>
              <a:schemeClr val="tx1"/>
            </a:solidFill>
            <a:round/>
            <a:headEnd/>
            <a:tailEnd/>
          </a:ln>
        </p:spPr>
        <p:txBody>
          <a:bodyPr/>
          <a:lstStyle/>
          <a:p>
            <a:endParaRPr lang="en-IN"/>
          </a:p>
        </p:txBody>
      </p:sp>
      <p:sp>
        <p:nvSpPr>
          <p:cNvPr id="25608" name="Line 16"/>
          <p:cNvSpPr>
            <a:spLocks noChangeShapeType="1"/>
          </p:cNvSpPr>
          <p:nvPr/>
        </p:nvSpPr>
        <p:spPr bwMode="auto">
          <a:xfrm>
            <a:off x="5029200" y="2667000"/>
            <a:ext cx="914400" cy="685800"/>
          </a:xfrm>
          <a:prstGeom prst="line">
            <a:avLst/>
          </a:prstGeom>
          <a:noFill/>
          <a:ln w="9525">
            <a:solidFill>
              <a:schemeClr val="tx1"/>
            </a:solidFill>
            <a:round/>
            <a:headEnd/>
            <a:tailEnd/>
          </a:ln>
        </p:spPr>
        <p:txBody>
          <a:bodyPr/>
          <a:lstStyle/>
          <a:p>
            <a:endParaRPr lang="en-IN"/>
          </a:p>
        </p:txBody>
      </p:sp>
      <p:sp>
        <p:nvSpPr>
          <p:cNvPr id="25609" name="Line 17"/>
          <p:cNvSpPr>
            <a:spLocks noChangeShapeType="1"/>
          </p:cNvSpPr>
          <p:nvPr/>
        </p:nvSpPr>
        <p:spPr bwMode="auto">
          <a:xfrm>
            <a:off x="4648200" y="4343400"/>
            <a:ext cx="533400" cy="381000"/>
          </a:xfrm>
          <a:prstGeom prst="line">
            <a:avLst/>
          </a:prstGeom>
          <a:noFill/>
          <a:ln w="9525">
            <a:solidFill>
              <a:schemeClr val="tx1"/>
            </a:solidFill>
            <a:round/>
            <a:headEnd/>
            <a:tailEnd/>
          </a:ln>
        </p:spPr>
        <p:txBody>
          <a:bodyPr/>
          <a:lstStyle/>
          <a:p>
            <a:endParaRPr lang="en-IN"/>
          </a:p>
        </p:txBody>
      </p:sp>
      <p:sp>
        <p:nvSpPr>
          <p:cNvPr id="25610" name="Line 19"/>
          <p:cNvSpPr>
            <a:spLocks noChangeShapeType="1"/>
          </p:cNvSpPr>
          <p:nvPr/>
        </p:nvSpPr>
        <p:spPr bwMode="auto">
          <a:xfrm>
            <a:off x="6248400" y="3657600"/>
            <a:ext cx="457200" cy="381000"/>
          </a:xfrm>
          <a:prstGeom prst="line">
            <a:avLst/>
          </a:prstGeom>
          <a:noFill/>
          <a:ln w="9525">
            <a:solidFill>
              <a:schemeClr val="tx1"/>
            </a:solidFill>
            <a:round/>
            <a:headEnd/>
            <a:tailEnd/>
          </a:ln>
        </p:spPr>
        <p:txBody>
          <a:bodyPr/>
          <a:lstStyle/>
          <a:p>
            <a:endParaRPr lang="en-IN"/>
          </a:p>
        </p:txBody>
      </p:sp>
      <p:sp>
        <p:nvSpPr>
          <p:cNvPr id="25611" name="Line 20"/>
          <p:cNvSpPr>
            <a:spLocks noChangeShapeType="1"/>
          </p:cNvSpPr>
          <p:nvPr/>
        </p:nvSpPr>
        <p:spPr bwMode="auto">
          <a:xfrm flipH="1">
            <a:off x="5410200" y="3733800"/>
            <a:ext cx="533400" cy="838200"/>
          </a:xfrm>
          <a:prstGeom prst="line">
            <a:avLst/>
          </a:prstGeom>
          <a:noFill/>
          <a:ln w="9525">
            <a:solidFill>
              <a:schemeClr val="tx1"/>
            </a:solidFill>
            <a:round/>
            <a:headEnd/>
            <a:tailEnd/>
          </a:ln>
        </p:spPr>
        <p:txBody>
          <a:bodyPr/>
          <a:lstStyle/>
          <a:p>
            <a:endParaRPr lang="en-IN"/>
          </a:p>
        </p:txBody>
      </p:sp>
      <p:sp>
        <p:nvSpPr>
          <p:cNvPr id="25612" name="Line 21"/>
          <p:cNvSpPr>
            <a:spLocks noChangeShapeType="1"/>
          </p:cNvSpPr>
          <p:nvPr/>
        </p:nvSpPr>
        <p:spPr bwMode="auto">
          <a:xfrm flipH="1">
            <a:off x="4876800" y="5029200"/>
            <a:ext cx="304800" cy="609600"/>
          </a:xfrm>
          <a:prstGeom prst="line">
            <a:avLst/>
          </a:prstGeom>
          <a:noFill/>
          <a:ln w="9525">
            <a:solidFill>
              <a:schemeClr val="tx1"/>
            </a:solidFill>
            <a:round/>
            <a:headEnd/>
            <a:tailEnd/>
          </a:ln>
        </p:spPr>
        <p:txBody>
          <a:bodyPr/>
          <a:lstStyle/>
          <a:p>
            <a:endParaRPr lang="en-IN"/>
          </a:p>
        </p:txBody>
      </p:sp>
      <p:sp>
        <p:nvSpPr>
          <p:cNvPr id="25613" name="Line 22"/>
          <p:cNvSpPr>
            <a:spLocks noChangeShapeType="1"/>
          </p:cNvSpPr>
          <p:nvPr/>
        </p:nvSpPr>
        <p:spPr bwMode="auto">
          <a:xfrm>
            <a:off x="5410200" y="5029200"/>
            <a:ext cx="381000" cy="609600"/>
          </a:xfrm>
          <a:prstGeom prst="line">
            <a:avLst/>
          </a:prstGeom>
          <a:noFill/>
          <a:ln w="9525">
            <a:solidFill>
              <a:schemeClr val="tx1"/>
            </a:solidFill>
            <a:round/>
            <a:headEnd/>
            <a:tailEnd/>
          </a:ln>
        </p:spPr>
        <p:txBody>
          <a:bodyPr/>
          <a:lstStyle/>
          <a:p>
            <a:endParaRPr lang="en-IN"/>
          </a:p>
        </p:txBody>
      </p:sp>
      <p:sp>
        <p:nvSpPr>
          <p:cNvPr id="25614" name="Freeform 23"/>
          <p:cNvSpPr>
            <a:spLocks/>
          </p:cNvSpPr>
          <p:nvPr/>
        </p:nvSpPr>
        <p:spPr bwMode="auto">
          <a:xfrm>
            <a:off x="2819400" y="3657600"/>
            <a:ext cx="609600" cy="1143000"/>
          </a:xfrm>
          <a:custGeom>
            <a:avLst/>
            <a:gdLst>
              <a:gd name="T0" fmla="*/ 2147483647 w 576"/>
              <a:gd name="T1" fmla="*/ 2147483647 h 840"/>
              <a:gd name="T2" fmla="*/ 2147483647 w 576"/>
              <a:gd name="T3" fmla="*/ 2147483647 h 840"/>
              <a:gd name="T4" fmla="*/ 2147483647 w 576"/>
              <a:gd name="T5" fmla="*/ 2147483647 h 840"/>
              <a:gd name="T6" fmla="*/ 2147483647 w 576"/>
              <a:gd name="T7" fmla="*/ 2147483647 h 840"/>
              <a:gd name="T8" fmla="*/ 0 60000 65536"/>
              <a:gd name="T9" fmla="*/ 0 60000 65536"/>
              <a:gd name="T10" fmla="*/ 0 60000 65536"/>
              <a:gd name="T11" fmla="*/ 0 60000 65536"/>
              <a:gd name="T12" fmla="*/ 0 w 576"/>
              <a:gd name="T13" fmla="*/ 0 h 840"/>
              <a:gd name="T14" fmla="*/ 576 w 576"/>
              <a:gd name="T15" fmla="*/ 840 h 840"/>
            </a:gdLst>
            <a:ahLst/>
            <a:cxnLst>
              <a:cxn ang="T8">
                <a:pos x="T0" y="T1"/>
              </a:cxn>
              <a:cxn ang="T9">
                <a:pos x="T2" y="T3"/>
              </a:cxn>
              <a:cxn ang="T10">
                <a:pos x="T4" y="T5"/>
              </a:cxn>
              <a:cxn ang="T11">
                <a:pos x="T6" y="T7"/>
              </a:cxn>
            </a:cxnLst>
            <a:rect l="T12" t="T13" r="T14" b="T15"/>
            <a:pathLst>
              <a:path w="576" h="840">
                <a:moveTo>
                  <a:pt x="536" y="840"/>
                </a:moveTo>
                <a:cubicBezTo>
                  <a:pt x="276" y="712"/>
                  <a:pt x="16" y="584"/>
                  <a:pt x="8" y="456"/>
                </a:cubicBezTo>
                <a:cubicBezTo>
                  <a:pt x="0" y="328"/>
                  <a:pt x="400" y="144"/>
                  <a:pt x="488" y="72"/>
                </a:cubicBezTo>
                <a:cubicBezTo>
                  <a:pt x="576" y="0"/>
                  <a:pt x="556" y="12"/>
                  <a:pt x="536" y="24"/>
                </a:cubicBezTo>
              </a:path>
            </a:pathLst>
          </a:custGeom>
          <a:noFill/>
          <a:ln w="9525">
            <a:solidFill>
              <a:schemeClr val="tx1"/>
            </a:solidFill>
            <a:round/>
            <a:headEnd/>
            <a:tailEnd/>
          </a:ln>
        </p:spPr>
        <p:txBody>
          <a:bodyPr/>
          <a:lstStyle/>
          <a:p>
            <a:endParaRPr lang="en-US"/>
          </a:p>
        </p:txBody>
      </p:sp>
      <p:sp>
        <p:nvSpPr>
          <p:cNvPr id="25615" name="Line 24"/>
          <p:cNvSpPr>
            <a:spLocks noChangeShapeType="1"/>
          </p:cNvSpPr>
          <p:nvPr/>
        </p:nvSpPr>
        <p:spPr bwMode="auto">
          <a:xfrm>
            <a:off x="3886200" y="3733800"/>
            <a:ext cx="304800" cy="228600"/>
          </a:xfrm>
          <a:prstGeom prst="line">
            <a:avLst/>
          </a:prstGeom>
          <a:noFill/>
          <a:ln w="9525">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Syntax Directed Definition for Infix to postfix Expression</a:t>
            </a:r>
          </a:p>
        </p:txBody>
      </p:sp>
      <p:sp>
        <p:nvSpPr>
          <p:cNvPr id="26627" name="Content Placeholder 2"/>
          <p:cNvSpPr>
            <a:spLocks noGrp="1"/>
          </p:cNvSpPr>
          <p:nvPr>
            <p:ph idx="1"/>
          </p:nvPr>
        </p:nvSpPr>
        <p:spPr/>
        <p:txBody>
          <a:bodyPr/>
          <a:lstStyle/>
          <a:p>
            <a:pPr marL="0" indent="0"/>
            <a:r>
              <a:rPr lang="en-US" b="1" smtClean="0">
                <a:sym typeface="Symbol" pitchFamily="18" charset="2"/>
              </a:rPr>
              <a:t>The ordinary way of writing the sum of a and b is placing the   operator in the middle i.e a+b.</a:t>
            </a:r>
          </a:p>
          <a:p>
            <a:pPr marL="0" indent="0"/>
            <a:r>
              <a:rPr lang="en-US" b="1" smtClean="0">
                <a:sym typeface="Symbol" pitchFamily="18" charset="2"/>
              </a:rPr>
              <a:t>The postfix notation for the same expression places the operator at the right end as ab+.</a:t>
            </a:r>
          </a:p>
          <a:p>
            <a:pPr marL="0" indent="0"/>
            <a:r>
              <a:rPr lang="en-US" b="1" smtClean="0">
                <a:sym typeface="Symbol" pitchFamily="18" charset="2"/>
              </a:rPr>
              <a:t>If </a:t>
            </a:r>
            <a:r>
              <a:rPr lang="en-US" b="1" smtClean="0">
                <a:solidFill>
                  <a:srgbClr val="FF0000"/>
                </a:solidFill>
                <a:sym typeface="Symbol" pitchFamily="18" charset="2"/>
              </a:rPr>
              <a:t>E1=a</a:t>
            </a:r>
            <a:r>
              <a:rPr lang="en-US" b="1" smtClean="0">
                <a:sym typeface="Symbol" pitchFamily="18" charset="2"/>
              </a:rPr>
              <a:t> and </a:t>
            </a:r>
            <a:r>
              <a:rPr lang="en-US" b="1" smtClean="0">
                <a:solidFill>
                  <a:srgbClr val="FF0000"/>
                </a:solidFill>
                <a:sym typeface="Symbol" pitchFamily="18" charset="2"/>
              </a:rPr>
              <a:t>E2= b </a:t>
            </a:r>
            <a:r>
              <a:rPr lang="en-US" b="1" smtClean="0">
                <a:sym typeface="Symbol" pitchFamily="18" charset="2"/>
              </a:rPr>
              <a:t>are two postfix notation and </a:t>
            </a:r>
            <a:r>
              <a:rPr lang="en-US" b="1" smtClean="0">
                <a:solidFill>
                  <a:srgbClr val="FF0000"/>
                </a:solidFill>
                <a:sym typeface="Symbol" pitchFamily="18" charset="2"/>
              </a:rPr>
              <a:t>‘+’ </a:t>
            </a:r>
            <a:r>
              <a:rPr lang="en-US" b="1" smtClean="0">
                <a:sym typeface="Symbol" pitchFamily="18" charset="2"/>
              </a:rPr>
              <a:t>is binary operator then apply </a:t>
            </a:r>
            <a:r>
              <a:rPr lang="en-US" b="1" smtClean="0">
                <a:solidFill>
                  <a:srgbClr val="FF0000"/>
                </a:solidFill>
                <a:sym typeface="Symbol" pitchFamily="18" charset="2"/>
              </a:rPr>
              <a:t>+</a:t>
            </a:r>
            <a:r>
              <a:rPr lang="en-US" b="1" smtClean="0">
                <a:sym typeface="Symbol" pitchFamily="18" charset="2"/>
              </a:rPr>
              <a:t> on</a:t>
            </a:r>
            <a:r>
              <a:rPr lang="en-US" b="1" smtClean="0">
                <a:solidFill>
                  <a:srgbClr val="FF0000"/>
                </a:solidFill>
                <a:sym typeface="Symbol" pitchFamily="18" charset="2"/>
              </a:rPr>
              <a:t> E1 </a:t>
            </a:r>
            <a:r>
              <a:rPr lang="en-US" b="1" smtClean="0">
                <a:sym typeface="Symbol" pitchFamily="18" charset="2"/>
              </a:rPr>
              <a:t>and </a:t>
            </a:r>
            <a:r>
              <a:rPr lang="en-US" b="1" smtClean="0">
                <a:solidFill>
                  <a:srgbClr val="FF0000"/>
                </a:solidFill>
                <a:sym typeface="Symbol" pitchFamily="18" charset="2"/>
              </a:rPr>
              <a:t>E2</a:t>
            </a:r>
            <a:r>
              <a:rPr lang="en-US" b="1" smtClean="0">
                <a:sym typeface="Symbol" pitchFamily="18" charset="2"/>
              </a:rPr>
              <a:t> to write postfix notation is </a:t>
            </a:r>
            <a:r>
              <a:rPr lang="en-US" b="1" smtClean="0">
                <a:solidFill>
                  <a:srgbClr val="FF0000"/>
                </a:solidFill>
                <a:sym typeface="Symbol" pitchFamily="18" charset="2"/>
              </a:rPr>
              <a:t>ab+</a:t>
            </a:r>
          </a:p>
          <a:p>
            <a:pPr marL="0" indent="0"/>
            <a:r>
              <a:rPr lang="en-US" b="1" smtClean="0">
                <a:sym typeface="Symbol" pitchFamily="18" charset="2"/>
              </a:rPr>
              <a:t>In general, if </a:t>
            </a:r>
            <a:r>
              <a:rPr lang="en-US" b="1" smtClean="0">
                <a:solidFill>
                  <a:srgbClr val="FF0000"/>
                </a:solidFill>
                <a:sym typeface="Symbol" pitchFamily="18" charset="2"/>
              </a:rPr>
              <a:t>E1</a:t>
            </a:r>
            <a:r>
              <a:rPr lang="en-US" b="1" smtClean="0">
                <a:sym typeface="Symbol" pitchFamily="18" charset="2"/>
              </a:rPr>
              <a:t> and </a:t>
            </a:r>
            <a:r>
              <a:rPr lang="en-US" b="1" smtClean="0">
                <a:solidFill>
                  <a:srgbClr val="FF0000"/>
                </a:solidFill>
                <a:sym typeface="Symbol" pitchFamily="18" charset="2"/>
              </a:rPr>
              <a:t>E2</a:t>
            </a:r>
            <a:r>
              <a:rPr lang="en-US" b="1" smtClean="0">
                <a:sym typeface="Symbol" pitchFamily="18" charset="2"/>
              </a:rPr>
              <a:t> are any two postfix expression and </a:t>
            </a:r>
            <a:r>
              <a:rPr lang="az-Cyrl-AZ" b="1" smtClean="0">
                <a:solidFill>
                  <a:srgbClr val="FF0000"/>
                </a:solidFill>
                <a:sym typeface="Symbol" pitchFamily="18" charset="2"/>
              </a:rPr>
              <a:t>Ө</a:t>
            </a:r>
            <a:r>
              <a:rPr lang="en-US" b="1" smtClean="0">
                <a:cs typeface="Times New Roman" pitchFamily="18" charset="0"/>
                <a:sym typeface="Symbol" pitchFamily="18" charset="2"/>
              </a:rPr>
              <a:t> is any binary operator, the result of applying the </a:t>
            </a:r>
            <a:r>
              <a:rPr lang="az-Cyrl-AZ" b="1" smtClean="0">
                <a:solidFill>
                  <a:srgbClr val="FF0000"/>
                </a:solidFill>
                <a:sym typeface="Symbol" pitchFamily="18" charset="2"/>
              </a:rPr>
              <a:t>Ө</a:t>
            </a:r>
            <a:r>
              <a:rPr lang="en-US" b="1" smtClean="0">
                <a:cs typeface="Times New Roman" pitchFamily="18" charset="0"/>
                <a:sym typeface="Symbol" pitchFamily="18" charset="2"/>
              </a:rPr>
              <a:t> to the values denoted by </a:t>
            </a:r>
            <a:r>
              <a:rPr lang="en-US" b="1" smtClean="0">
                <a:solidFill>
                  <a:srgbClr val="FF0000"/>
                </a:solidFill>
                <a:cs typeface="Times New Roman" pitchFamily="18" charset="0"/>
                <a:sym typeface="Symbol" pitchFamily="18" charset="2"/>
              </a:rPr>
              <a:t>E</a:t>
            </a:r>
            <a:r>
              <a:rPr lang="en-US" b="1" smtClean="0">
                <a:solidFill>
                  <a:srgbClr val="FF0000"/>
                </a:solidFill>
                <a:sym typeface="Symbol" pitchFamily="18" charset="2"/>
              </a:rPr>
              <a:t>1</a:t>
            </a:r>
            <a:r>
              <a:rPr lang="en-US" b="1" smtClean="0">
                <a:cs typeface="Times New Roman" pitchFamily="18" charset="0"/>
                <a:sym typeface="Symbol" pitchFamily="18" charset="2"/>
              </a:rPr>
              <a:t> and </a:t>
            </a:r>
            <a:r>
              <a:rPr lang="en-US" b="1" smtClean="0">
                <a:solidFill>
                  <a:srgbClr val="FF0000"/>
                </a:solidFill>
                <a:sym typeface="Symbol" pitchFamily="18" charset="2"/>
              </a:rPr>
              <a:t>E2</a:t>
            </a:r>
            <a:r>
              <a:rPr lang="en-US" b="1" smtClean="0">
                <a:cs typeface="Times New Roman" pitchFamily="18" charset="0"/>
                <a:sym typeface="Symbol" pitchFamily="18" charset="2"/>
              </a:rPr>
              <a:t> is indicated in postfix notation by </a:t>
            </a:r>
            <a:r>
              <a:rPr lang="en-US" b="1" smtClean="0">
                <a:solidFill>
                  <a:srgbClr val="FF0000"/>
                </a:solidFill>
                <a:cs typeface="Times New Roman" pitchFamily="18" charset="0"/>
                <a:sym typeface="Symbol" pitchFamily="18" charset="2"/>
              </a:rPr>
              <a:t>E1E2</a:t>
            </a:r>
            <a:r>
              <a:rPr lang="az-Cyrl-AZ" b="1" smtClean="0">
                <a:solidFill>
                  <a:srgbClr val="FF0000"/>
                </a:solidFill>
                <a:cs typeface="Times New Roman" pitchFamily="18" charset="0"/>
                <a:sym typeface="Symbol" pitchFamily="18" charset="2"/>
              </a:rPr>
              <a:t>Ө</a:t>
            </a:r>
            <a:r>
              <a:rPr lang="en-US" b="1" smtClean="0">
                <a:solidFill>
                  <a:srgbClr val="FF0000"/>
                </a:solidFill>
                <a:cs typeface="Times New Roman" pitchFamily="18" charset="0"/>
                <a:sym typeface="Symbol" pitchFamily="18" charset="2"/>
              </a:rPr>
              <a:t>.</a:t>
            </a:r>
          </a:p>
          <a:p>
            <a:pPr marL="0" indent="0"/>
            <a:r>
              <a:rPr lang="en-US" smtClean="0">
                <a:cs typeface="Times New Roman" pitchFamily="18" charset="0"/>
                <a:sym typeface="Symbol" pitchFamily="18" charset="2"/>
              </a:rPr>
              <a:t>In order to write SDD that generates Intermediate code as Postfix expression, the string valued attribute can be assumed and is denoted as E.code where E is grammar symbol</a:t>
            </a:r>
          </a:p>
        </p:txBody>
      </p:sp>
      <p:sp>
        <p:nvSpPr>
          <p:cNvPr id="26628" name="Slide Number Placeholder 3"/>
          <p:cNvSpPr>
            <a:spLocks noGrp="1"/>
          </p:cNvSpPr>
          <p:nvPr>
            <p:ph type="sldNum" sz="quarter" idx="12"/>
          </p:nvPr>
        </p:nvSpPr>
        <p:spPr>
          <a:noFill/>
        </p:spPr>
        <p:txBody>
          <a:bodyPr/>
          <a:lstStyle/>
          <a:p>
            <a:fld id="{BE12FFDC-DCD2-4587-A34B-05BFF5CF7406}" type="slidenum">
              <a:rPr lang="en-US" smtClean="0">
                <a:latin typeface="Times New Roman" pitchFamily="18" charset="0"/>
              </a:rPr>
              <a:pPr/>
              <a:t>25</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smtClean="0"/>
          </a:p>
        </p:txBody>
      </p:sp>
      <p:sp>
        <p:nvSpPr>
          <p:cNvPr id="27651" name="Content Placeholder 2"/>
          <p:cNvSpPr>
            <a:spLocks noGrp="1"/>
          </p:cNvSpPr>
          <p:nvPr>
            <p:ph idx="1"/>
          </p:nvPr>
        </p:nvSpPr>
        <p:spPr/>
        <p:txBody>
          <a:bodyPr/>
          <a:lstStyle/>
          <a:p>
            <a:r>
              <a:rPr lang="en-US" smtClean="0"/>
              <a:t>Consider the production </a:t>
            </a:r>
            <a:r>
              <a:rPr lang="en-US" b="1" smtClean="0">
                <a:sym typeface="Symbol" pitchFamily="18" charset="2"/>
              </a:rPr>
              <a:t> E  E</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a:t>
            </a:r>
            <a:r>
              <a:rPr lang="en-US" b="1" smtClean="0">
                <a:sym typeface="Symbol" pitchFamily="18" charset="2"/>
              </a:rPr>
              <a:t> T, the grammar symbols E,  and T assumed to have string valued attribute E.code and T.code.</a:t>
            </a:r>
          </a:p>
          <a:p>
            <a:r>
              <a:rPr lang="en-US" b="1" smtClean="0">
                <a:sym typeface="Symbol" pitchFamily="18" charset="2"/>
              </a:rPr>
              <a:t>The attribute E.code of head of the production is defined in terms of  attributes E</a:t>
            </a:r>
            <a:r>
              <a:rPr lang="en-US" b="1" baseline="-25000" smtClean="0">
                <a:sym typeface="Symbol" pitchFamily="18" charset="2"/>
              </a:rPr>
              <a:t>1</a:t>
            </a:r>
            <a:r>
              <a:rPr lang="en-US" b="1" smtClean="0">
                <a:sym typeface="Symbol" pitchFamily="18" charset="2"/>
              </a:rPr>
              <a:t>.code of E</a:t>
            </a:r>
            <a:r>
              <a:rPr lang="en-US" b="1" baseline="-25000" smtClean="0">
                <a:sym typeface="Symbol" pitchFamily="18" charset="2"/>
              </a:rPr>
              <a:t>1 </a:t>
            </a:r>
            <a:r>
              <a:rPr lang="en-US" b="1" smtClean="0">
                <a:sym typeface="Symbol" pitchFamily="18" charset="2"/>
              </a:rPr>
              <a:t>and T.code of T which are the grammar symbols of the RHS of the production. This is nothing but the E.code contains the concatenation of E</a:t>
            </a:r>
            <a:r>
              <a:rPr lang="en-US" b="1" baseline="-25000" smtClean="0">
                <a:sym typeface="Symbol" pitchFamily="18" charset="2"/>
              </a:rPr>
              <a:t>1</a:t>
            </a:r>
            <a:r>
              <a:rPr lang="en-US" b="1" smtClean="0">
                <a:sym typeface="Symbol" pitchFamily="18" charset="2"/>
              </a:rPr>
              <a:t>.code and T.code followed by the corresponding operator ‘+’.</a:t>
            </a:r>
          </a:p>
          <a:p>
            <a:r>
              <a:rPr lang="en-US" b="1" smtClean="0">
                <a:sym typeface="Symbol" pitchFamily="18" charset="2"/>
              </a:rPr>
              <a:t>The semantic action for the production is written as follows :</a:t>
            </a:r>
          </a:p>
          <a:p>
            <a:endParaRPr lang="en-US" b="1" baseline="-25000" smtClean="0">
              <a:sym typeface="Symbol" pitchFamily="18" charset="2"/>
            </a:endParaRPr>
          </a:p>
          <a:p>
            <a:pPr>
              <a:buFontTx/>
              <a:buNone/>
            </a:pPr>
            <a:r>
              <a:rPr lang="en-US" b="1" smtClean="0">
                <a:sym typeface="Symbol" pitchFamily="18" charset="2"/>
              </a:rPr>
              <a:t>    Production          Semantic Actions.</a:t>
            </a:r>
          </a:p>
          <a:p>
            <a:r>
              <a:rPr lang="en-US" b="1" smtClean="0">
                <a:sym typeface="Symbol" pitchFamily="18" charset="2"/>
              </a:rPr>
              <a:t>E  E</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a:t>
            </a:r>
            <a:r>
              <a:rPr lang="en-US" b="1" smtClean="0">
                <a:sym typeface="Symbol" pitchFamily="18" charset="2"/>
              </a:rPr>
              <a:t> T       E.</a:t>
            </a:r>
            <a:r>
              <a:rPr lang="en-US" b="1" i="1" smtClean="0">
                <a:sym typeface="Symbol" pitchFamily="18" charset="2"/>
              </a:rPr>
              <a:t>code</a:t>
            </a:r>
            <a:r>
              <a:rPr lang="en-US" b="1" smtClean="0">
                <a:sym typeface="Symbol" pitchFamily="18" charset="2"/>
              </a:rPr>
              <a:t>= E1.code || T.code</a:t>
            </a:r>
            <a:r>
              <a:rPr lang="en-US" b="1" i="1" smtClean="0">
                <a:sym typeface="Symbol" pitchFamily="18" charset="2"/>
              </a:rPr>
              <a:t> || ‘+’</a:t>
            </a:r>
          </a:p>
          <a:p>
            <a:endParaRPr lang="en-US" baseline="-25000" smtClean="0"/>
          </a:p>
        </p:txBody>
      </p:sp>
      <p:sp>
        <p:nvSpPr>
          <p:cNvPr id="27652" name="Slide Number Placeholder 3"/>
          <p:cNvSpPr>
            <a:spLocks noGrp="1"/>
          </p:cNvSpPr>
          <p:nvPr>
            <p:ph type="sldNum" sz="quarter" idx="12"/>
          </p:nvPr>
        </p:nvSpPr>
        <p:spPr>
          <a:noFill/>
        </p:spPr>
        <p:txBody>
          <a:bodyPr/>
          <a:lstStyle/>
          <a:p>
            <a:fld id="{AB7E7B60-8471-4166-987E-7038AB8A2DC4}" type="slidenum">
              <a:rPr lang="en-US" smtClean="0">
                <a:latin typeface="Times New Roman" pitchFamily="18" charset="0"/>
              </a:rPr>
              <a:pPr/>
              <a:t>26</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Syntax Directed Definition for Infix to postfix Expression</a:t>
            </a:r>
          </a:p>
        </p:txBody>
      </p:sp>
      <p:sp>
        <p:nvSpPr>
          <p:cNvPr id="28675" name="Content Placeholder 2"/>
          <p:cNvSpPr>
            <a:spLocks noGrp="1"/>
          </p:cNvSpPr>
          <p:nvPr>
            <p:ph idx="1"/>
          </p:nvPr>
        </p:nvSpPr>
        <p:spPr/>
        <p:txBody>
          <a:bodyPr/>
          <a:lstStyle/>
          <a:p>
            <a:pPr marL="381000" indent="-381000">
              <a:buFontTx/>
              <a:buNone/>
            </a:pPr>
            <a:r>
              <a:rPr lang="en-US" b="1" u="sng" smtClean="0"/>
              <a:t>PRODUCTION	SEMANTIC RULE</a:t>
            </a:r>
          </a:p>
          <a:p>
            <a:pPr marL="381000" indent="-381000">
              <a:buFontTx/>
              <a:buNone/>
            </a:pPr>
            <a:r>
              <a:rPr lang="en-US" b="1" smtClean="0">
                <a:sym typeface="Symbol" pitchFamily="18" charset="2"/>
              </a:rPr>
              <a:t>E  E</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a:t>
            </a:r>
            <a:r>
              <a:rPr lang="en-US" b="1" smtClean="0">
                <a:sym typeface="Symbol" pitchFamily="18" charset="2"/>
              </a:rPr>
              <a:t> T		E.</a:t>
            </a:r>
            <a:r>
              <a:rPr lang="en-US" b="1" i="1" smtClean="0">
                <a:sym typeface="Symbol" pitchFamily="18" charset="2"/>
              </a:rPr>
              <a:t>code</a:t>
            </a:r>
            <a:r>
              <a:rPr lang="en-US" b="1" smtClean="0">
                <a:sym typeface="Symbol" pitchFamily="18" charset="2"/>
              </a:rPr>
              <a:t>= E1.code || T.code</a:t>
            </a:r>
            <a:r>
              <a:rPr lang="en-US" b="1" i="1" smtClean="0">
                <a:sym typeface="Symbol" pitchFamily="18" charset="2"/>
              </a:rPr>
              <a:t> || ‘+’</a:t>
            </a:r>
          </a:p>
          <a:p>
            <a:pPr marL="381000" indent="-381000">
              <a:buFontTx/>
              <a:buNone/>
            </a:pPr>
            <a:r>
              <a:rPr lang="en-US" b="1" smtClean="0">
                <a:sym typeface="Symbol" pitchFamily="18" charset="2"/>
              </a:rPr>
              <a:t>E  T                         E.code=T.code</a:t>
            </a:r>
          </a:p>
          <a:p>
            <a:pPr marL="381000" indent="-381000">
              <a:buFontTx/>
              <a:buNone/>
            </a:pPr>
            <a:r>
              <a:rPr lang="en-US" b="1" smtClean="0">
                <a:sym typeface="Symbol" pitchFamily="18" charset="2"/>
              </a:rPr>
              <a:t>T  T</a:t>
            </a:r>
            <a:r>
              <a:rPr lang="en-US" b="1" baseline="-25000" smtClean="0">
                <a:sym typeface="Symbol" pitchFamily="18" charset="2"/>
              </a:rPr>
              <a:t>1</a:t>
            </a:r>
            <a:r>
              <a:rPr lang="en-US" b="1" smtClean="0">
                <a:sym typeface="Symbol" pitchFamily="18" charset="2"/>
              </a:rPr>
              <a:t> </a:t>
            </a:r>
            <a:r>
              <a:rPr lang="en-US" b="1" smtClean="0">
                <a:solidFill>
                  <a:schemeClr val="accent2"/>
                </a:solidFill>
                <a:sym typeface="Symbol" pitchFamily="18" charset="2"/>
              </a:rPr>
              <a:t>* F</a:t>
            </a:r>
            <a:r>
              <a:rPr lang="en-US" b="1" smtClean="0">
                <a:sym typeface="Symbol" pitchFamily="18" charset="2"/>
              </a:rPr>
              <a:t>	            T.</a:t>
            </a:r>
            <a:r>
              <a:rPr lang="en-US" b="1" i="1" smtClean="0">
                <a:sym typeface="Symbol" pitchFamily="18" charset="2"/>
              </a:rPr>
              <a:t>code</a:t>
            </a:r>
            <a:r>
              <a:rPr lang="en-US" b="1" smtClean="0">
                <a:sym typeface="Symbol" pitchFamily="18" charset="2"/>
              </a:rPr>
              <a:t>= T1.code || F.code</a:t>
            </a:r>
            <a:r>
              <a:rPr lang="en-US" b="1" i="1" smtClean="0">
                <a:sym typeface="Symbol" pitchFamily="18" charset="2"/>
              </a:rPr>
              <a:t> || ‘*’</a:t>
            </a:r>
            <a:endParaRPr lang="en-US" b="1" smtClean="0">
              <a:sym typeface="Symbol" pitchFamily="18" charset="2"/>
            </a:endParaRPr>
          </a:p>
          <a:p>
            <a:pPr marL="381000" indent="-381000">
              <a:buFontTx/>
              <a:buNone/>
            </a:pPr>
            <a:r>
              <a:rPr lang="en-US" b="1" smtClean="0">
                <a:sym typeface="Symbol" pitchFamily="18" charset="2"/>
              </a:rPr>
              <a:t>T  F			T.code = F.code</a:t>
            </a:r>
            <a:endParaRPr lang="en-US" smtClean="0"/>
          </a:p>
          <a:p>
            <a:pPr marL="381000" indent="-381000">
              <a:buFontTx/>
              <a:buNone/>
            </a:pPr>
            <a:r>
              <a:rPr lang="en-US" b="1" smtClean="0">
                <a:sym typeface="Symbol" pitchFamily="18" charset="2"/>
              </a:rPr>
              <a:t>F  </a:t>
            </a:r>
            <a:r>
              <a:rPr lang="en-US" b="1" smtClean="0">
                <a:solidFill>
                  <a:schemeClr val="accent2"/>
                </a:solidFill>
                <a:sym typeface="Symbol" pitchFamily="18" charset="2"/>
              </a:rPr>
              <a:t>(</a:t>
            </a:r>
            <a:r>
              <a:rPr lang="en-US" b="1" smtClean="0">
                <a:sym typeface="Symbol" pitchFamily="18" charset="2"/>
              </a:rPr>
              <a:t>E</a:t>
            </a:r>
            <a:r>
              <a:rPr lang="en-US" b="1" smtClean="0">
                <a:solidFill>
                  <a:schemeClr val="accent2"/>
                </a:solidFill>
                <a:sym typeface="Symbol" pitchFamily="18" charset="2"/>
              </a:rPr>
              <a:t>)</a:t>
            </a:r>
            <a:r>
              <a:rPr lang="en-US" b="1" smtClean="0">
                <a:sym typeface="Symbol" pitchFamily="18" charset="2"/>
              </a:rPr>
              <a:t> 		F.code = E.code</a:t>
            </a:r>
          </a:p>
          <a:p>
            <a:pPr marL="381000" indent="-381000">
              <a:buFontTx/>
              <a:buNone/>
            </a:pPr>
            <a:r>
              <a:rPr lang="en-US" b="1" smtClean="0">
                <a:sym typeface="Symbol" pitchFamily="18" charset="2"/>
              </a:rPr>
              <a:t>F  </a:t>
            </a:r>
            <a:r>
              <a:rPr lang="en-US" b="1" smtClean="0">
                <a:solidFill>
                  <a:schemeClr val="accent2"/>
                </a:solidFill>
                <a:sym typeface="Symbol" pitchFamily="18" charset="2"/>
              </a:rPr>
              <a:t>id</a:t>
            </a:r>
            <a:r>
              <a:rPr lang="en-US" b="1" smtClean="0">
                <a:sym typeface="Symbol" pitchFamily="18" charset="2"/>
              </a:rPr>
              <a:t>			F.</a:t>
            </a:r>
            <a:r>
              <a:rPr lang="en-US" b="1" i="1" smtClean="0">
                <a:sym typeface="Symbol" pitchFamily="18" charset="2"/>
              </a:rPr>
              <a:t>code</a:t>
            </a:r>
            <a:r>
              <a:rPr lang="en-US" b="1" smtClean="0">
                <a:sym typeface="Symbol" pitchFamily="18" charset="2"/>
              </a:rPr>
              <a:t> = getname( id.place)</a:t>
            </a:r>
          </a:p>
          <a:p>
            <a:pPr marL="381000" indent="-381000">
              <a:buFontTx/>
              <a:buNone/>
            </a:pPr>
            <a:r>
              <a:rPr lang="en-US" b="1" smtClean="0">
                <a:sym typeface="Symbol" pitchFamily="18" charset="2"/>
              </a:rPr>
              <a:t>F  </a:t>
            </a:r>
            <a:r>
              <a:rPr lang="en-US" b="1" smtClean="0">
                <a:solidFill>
                  <a:schemeClr val="accent2"/>
                </a:solidFill>
                <a:sym typeface="Symbol" pitchFamily="18" charset="2"/>
              </a:rPr>
              <a:t>num</a:t>
            </a:r>
            <a:r>
              <a:rPr lang="en-US" b="1" smtClean="0">
                <a:sym typeface="Symbol" pitchFamily="18" charset="2"/>
              </a:rPr>
              <a:t>		F.</a:t>
            </a:r>
            <a:r>
              <a:rPr lang="en-US" b="1" i="1" smtClean="0">
                <a:sym typeface="Symbol" pitchFamily="18" charset="2"/>
              </a:rPr>
              <a:t>Code</a:t>
            </a:r>
            <a:r>
              <a:rPr lang="en-US" b="1" smtClean="0">
                <a:sym typeface="Symbol" pitchFamily="18" charset="2"/>
              </a:rPr>
              <a:t> = num.lexval</a:t>
            </a:r>
          </a:p>
          <a:p>
            <a:pPr marL="381000" indent="-381000">
              <a:buFontTx/>
              <a:buNone/>
            </a:pPr>
            <a:endParaRPr lang="en-US" b="1" smtClean="0">
              <a:sym typeface="Symbol" pitchFamily="18" charset="2"/>
            </a:endParaRPr>
          </a:p>
        </p:txBody>
      </p:sp>
      <p:sp>
        <p:nvSpPr>
          <p:cNvPr id="28676" name="Slide Number Placeholder 3"/>
          <p:cNvSpPr>
            <a:spLocks noGrp="1"/>
          </p:cNvSpPr>
          <p:nvPr>
            <p:ph type="sldNum" sz="quarter" idx="12"/>
          </p:nvPr>
        </p:nvSpPr>
        <p:spPr>
          <a:noFill/>
        </p:spPr>
        <p:txBody>
          <a:bodyPr/>
          <a:lstStyle/>
          <a:p>
            <a:fld id="{817BE0A5-D1A3-4021-AB00-AE2DFF252D60}" type="slidenum">
              <a:rPr lang="en-US" smtClean="0">
                <a:latin typeface="Times New Roman" pitchFamily="18" charset="0"/>
              </a:rPr>
              <a:pPr/>
              <a:t>27</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EBB0DD88-7FEA-4BA6-928C-F7E32C409D91}" type="slidenum">
              <a:rPr lang="en-US" smtClean="0">
                <a:latin typeface="Times New Roman" pitchFamily="18" charset="0"/>
              </a:rPr>
              <a:pPr/>
              <a:t>28</a:t>
            </a:fld>
            <a:endParaRPr lang="en-US" smtClean="0">
              <a:latin typeface="Times New Roman" pitchFamily="18" charset="0"/>
            </a:endParaRPr>
          </a:p>
        </p:txBody>
      </p:sp>
      <p:sp>
        <p:nvSpPr>
          <p:cNvPr id="29699" name="Rectangle 2"/>
          <p:cNvSpPr>
            <a:spLocks noGrp="1" noChangeArrowheads="1"/>
          </p:cNvSpPr>
          <p:nvPr>
            <p:ph type="title"/>
          </p:nvPr>
        </p:nvSpPr>
        <p:spPr/>
        <p:txBody>
          <a:bodyPr/>
          <a:lstStyle/>
          <a:p>
            <a:r>
              <a:rPr lang="en-US" smtClean="0"/>
              <a:t>Sub-classes of SDD</a:t>
            </a:r>
          </a:p>
        </p:txBody>
      </p:sp>
      <p:sp>
        <p:nvSpPr>
          <p:cNvPr id="29700" name="Rectangle 3"/>
          <p:cNvSpPr>
            <a:spLocks noGrp="1" noChangeArrowheads="1"/>
          </p:cNvSpPr>
          <p:nvPr>
            <p:ph type="body" idx="1"/>
          </p:nvPr>
        </p:nvSpPr>
        <p:spPr/>
        <p:txBody>
          <a:bodyPr/>
          <a:lstStyle/>
          <a:p>
            <a:pPr marL="381000" indent="-381000">
              <a:lnSpc>
                <a:spcPct val="90000"/>
              </a:lnSpc>
              <a:buFontTx/>
              <a:buAutoNum type="arabicPeriod"/>
            </a:pPr>
            <a:r>
              <a:rPr lang="en-US" sz="1800" smtClean="0"/>
              <a:t>Syntax-directed definitions are used to specify syntax-directed translations.</a:t>
            </a:r>
          </a:p>
          <a:p>
            <a:pPr marL="381000" indent="-381000">
              <a:lnSpc>
                <a:spcPct val="90000"/>
              </a:lnSpc>
              <a:buFontTx/>
              <a:buAutoNum type="arabicPeriod"/>
            </a:pPr>
            <a:endParaRPr lang="en-US" sz="1800" smtClean="0"/>
          </a:p>
          <a:p>
            <a:pPr marL="381000" indent="-381000">
              <a:lnSpc>
                <a:spcPct val="90000"/>
              </a:lnSpc>
              <a:buFontTx/>
              <a:buAutoNum type="arabicPeriod"/>
            </a:pPr>
            <a:r>
              <a:rPr lang="en-US" sz="1800" smtClean="0"/>
              <a:t>We would like to evaluate the semantic rules during parsing (i.e. in a single pass, we will parse and we will also evaluate semantic rules during the parsing).</a:t>
            </a:r>
          </a:p>
          <a:p>
            <a:pPr marL="381000" indent="-381000">
              <a:lnSpc>
                <a:spcPct val="90000"/>
              </a:lnSpc>
              <a:buFontTx/>
              <a:buAutoNum type="arabicPeriod"/>
            </a:pPr>
            <a:endParaRPr lang="en-US" sz="1800" smtClean="0"/>
          </a:p>
          <a:p>
            <a:pPr marL="381000" indent="-381000">
              <a:lnSpc>
                <a:spcPct val="90000"/>
              </a:lnSpc>
              <a:buFontTx/>
              <a:buAutoNum type="arabicPeriod"/>
            </a:pPr>
            <a:r>
              <a:rPr lang="en-US" sz="1800" smtClean="0"/>
              <a:t>We will look at two sub-classes of the syntax-directed definitions:</a:t>
            </a:r>
          </a:p>
          <a:p>
            <a:pPr marL="762000" lvl="1" indent="-304800">
              <a:lnSpc>
                <a:spcPct val="90000"/>
              </a:lnSpc>
            </a:pPr>
            <a:r>
              <a:rPr lang="en-US" sz="1800" b="1" smtClean="0"/>
              <a:t>S-Attributed Definitions</a:t>
            </a:r>
            <a:r>
              <a:rPr lang="en-US" sz="1800" smtClean="0"/>
              <a:t>: only synthesized attributes used in the syntax-directed definitions.</a:t>
            </a:r>
          </a:p>
          <a:p>
            <a:pPr marL="762000" lvl="1" indent="-304800">
              <a:lnSpc>
                <a:spcPct val="90000"/>
              </a:lnSpc>
            </a:pPr>
            <a:r>
              <a:rPr lang="en-US" sz="1800" b="1" smtClean="0"/>
              <a:t>L-Attributed Definitions</a:t>
            </a:r>
            <a:r>
              <a:rPr lang="en-US" sz="1800" smtClean="0"/>
              <a:t>: in addition to synthesized attributes, we may also use inherited attributes in a restricted fashion.</a:t>
            </a:r>
          </a:p>
          <a:p>
            <a:pPr marL="762000" lvl="1" indent="-304800">
              <a:lnSpc>
                <a:spcPct val="90000"/>
              </a:lnSpc>
              <a:buFontTx/>
              <a:buAutoNum type="arabicPeriod"/>
            </a:pPr>
            <a:endParaRPr lang="en-US" sz="1800" smtClean="0"/>
          </a:p>
          <a:p>
            <a:pPr marL="381000" indent="-381000">
              <a:lnSpc>
                <a:spcPct val="90000"/>
              </a:lnSpc>
              <a:buFontTx/>
              <a:buAutoNum type="arabicPeriod"/>
            </a:pPr>
            <a:r>
              <a:rPr lang="en-US" sz="1800" smtClean="0"/>
              <a:t>To implement S-Attributed Definitions and L-Attributed Definitions we can evaluate semantic rules in a single pass during the parsing.</a:t>
            </a:r>
          </a:p>
          <a:p>
            <a:pPr marL="381000" indent="-381000">
              <a:lnSpc>
                <a:spcPct val="90000"/>
              </a:lnSpc>
              <a:buFontTx/>
              <a:buAutoNum type="arabicPeriod"/>
            </a:pPr>
            <a:endParaRPr lang="en-US" sz="1800" smtClean="0"/>
          </a:p>
          <a:p>
            <a:pPr marL="381000" indent="-381000">
              <a:lnSpc>
                <a:spcPct val="90000"/>
              </a:lnSpc>
              <a:buFontTx/>
              <a:buAutoNum type="arabicPeriod"/>
            </a:pPr>
            <a:r>
              <a:rPr lang="en-US" sz="1800" smtClean="0"/>
              <a:t>Implementations of S-attributed Definitions are a little bit easier than implementations of L-Attributed Definitions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Syntax Directed Translation Schemes</a:t>
            </a:r>
          </a:p>
        </p:txBody>
      </p:sp>
      <p:sp>
        <p:nvSpPr>
          <p:cNvPr id="30723" name="Content Placeholder 2"/>
          <p:cNvSpPr>
            <a:spLocks noGrp="1"/>
          </p:cNvSpPr>
          <p:nvPr>
            <p:ph idx="1"/>
          </p:nvPr>
        </p:nvSpPr>
        <p:spPr/>
        <p:txBody>
          <a:bodyPr/>
          <a:lstStyle/>
          <a:p>
            <a:r>
              <a:rPr lang="en-US" smtClean="0"/>
              <a:t>SDT’s are complementary notation to Syntax Directed Definitions</a:t>
            </a:r>
          </a:p>
          <a:p>
            <a:r>
              <a:rPr lang="en-US" smtClean="0"/>
              <a:t>All SDD’s discussed can be implemented using SDTs</a:t>
            </a:r>
          </a:p>
          <a:p>
            <a:r>
              <a:rPr lang="en-US" smtClean="0"/>
              <a:t>Definition:</a:t>
            </a:r>
          </a:p>
          <a:p>
            <a:r>
              <a:rPr lang="en-US" smtClean="0"/>
              <a:t>                  A </a:t>
            </a:r>
            <a:r>
              <a:rPr lang="en-US" b="1" i="1" smtClean="0"/>
              <a:t>syntax directed translation scheme (SDTs)  </a:t>
            </a:r>
            <a:r>
              <a:rPr lang="en-US" smtClean="0"/>
              <a:t>is a context free grammar with program fragments embedded within production bodies. These program fragments are called semantic actions and can appear at any position within a production bodies.</a:t>
            </a:r>
          </a:p>
          <a:p>
            <a:r>
              <a:rPr lang="en-US" smtClean="0"/>
              <a:t>By conventions semantic actions are enclosed by curly braces.</a:t>
            </a:r>
          </a:p>
          <a:p>
            <a:r>
              <a:rPr lang="en-US" smtClean="0"/>
              <a:t>Any SDTs can be implemented by first building a parse tree and then performing the actions in post order traversal.</a:t>
            </a:r>
          </a:p>
          <a:p>
            <a:r>
              <a:rPr lang="en-US" smtClean="0"/>
              <a:t>We shall discuss SDTs implementations on LR parser and SDD is S-attributed.</a:t>
            </a:r>
          </a:p>
          <a:p>
            <a:pPr>
              <a:buFontTx/>
              <a:buNone/>
            </a:pPr>
            <a:endParaRPr lang="en-US" smtClean="0"/>
          </a:p>
          <a:p>
            <a:pPr>
              <a:buFontTx/>
              <a:buNone/>
            </a:pPr>
            <a:endParaRPr lang="en-US" smtClean="0"/>
          </a:p>
        </p:txBody>
      </p:sp>
      <p:sp>
        <p:nvSpPr>
          <p:cNvPr id="30724" name="Slide Number Placeholder 3"/>
          <p:cNvSpPr>
            <a:spLocks noGrp="1"/>
          </p:cNvSpPr>
          <p:nvPr>
            <p:ph type="sldNum" sz="quarter" idx="12"/>
          </p:nvPr>
        </p:nvSpPr>
        <p:spPr>
          <a:noFill/>
        </p:spPr>
        <p:txBody>
          <a:bodyPr/>
          <a:lstStyle/>
          <a:p>
            <a:fld id="{13CF9CDD-AE39-4727-BC17-5EF85B320346}" type="slidenum">
              <a:rPr lang="en-US" smtClean="0">
                <a:latin typeface="Times New Roman" pitchFamily="18" charset="0"/>
              </a:rPr>
              <a:pPr/>
              <a:t>29</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Syntax Directed Translation Schemes</a:t>
            </a:r>
          </a:p>
        </p:txBody>
      </p:sp>
      <p:sp>
        <p:nvSpPr>
          <p:cNvPr id="4099" name="Content Placeholder 2"/>
          <p:cNvSpPr>
            <a:spLocks noGrp="1"/>
          </p:cNvSpPr>
          <p:nvPr>
            <p:ph idx="1"/>
          </p:nvPr>
        </p:nvSpPr>
        <p:spPr/>
        <p:txBody>
          <a:bodyPr/>
          <a:lstStyle/>
          <a:p>
            <a:r>
              <a:rPr lang="en-US" smtClean="0"/>
              <a:t>Introduction</a:t>
            </a:r>
          </a:p>
          <a:p>
            <a:r>
              <a:rPr lang="en-US" smtClean="0"/>
              <a:t>Notations for associating semantic rules with productions.</a:t>
            </a:r>
          </a:p>
          <a:p>
            <a:r>
              <a:rPr lang="en-US" smtClean="0"/>
              <a:t>What are semantic rules and Attributes of Grammar symbol and types  of attributes. ?</a:t>
            </a:r>
          </a:p>
          <a:p>
            <a:r>
              <a:rPr lang="en-US" smtClean="0"/>
              <a:t>Form of a Syntax Directed Definition.</a:t>
            </a:r>
          </a:p>
          <a:p>
            <a:r>
              <a:rPr lang="en-US" smtClean="0"/>
              <a:t>Annotated Parse tree, Annotating and Dependency graph.</a:t>
            </a:r>
          </a:p>
          <a:p>
            <a:r>
              <a:rPr lang="en-US" smtClean="0"/>
              <a:t>Syntax Directed definition for  a Simple Desk calculator.</a:t>
            </a:r>
          </a:p>
          <a:p>
            <a:r>
              <a:rPr lang="en-US" smtClean="0"/>
              <a:t>Syntax Directed Definition for a Simple type Declaration</a:t>
            </a:r>
          </a:p>
          <a:p>
            <a:r>
              <a:rPr lang="en-US" smtClean="0"/>
              <a:t>Application of Syntax Directed Translation.</a:t>
            </a:r>
          </a:p>
          <a:p>
            <a:pPr lvl="1">
              <a:buFont typeface="Courier New" pitchFamily="49" charset="0"/>
              <a:buChar char="o"/>
            </a:pPr>
            <a:r>
              <a:rPr lang="en-US" sz="2000" smtClean="0"/>
              <a:t>           Syntax Directed Definition for construction of Syntax Trees.</a:t>
            </a:r>
          </a:p>
          <a:p>
            <a:pPr lvl="1">
              <a:buFont typeface="Courier New" pitchFamily="49" charset="0"/>
              <a:buChar char="o"/>
            </a:pPr>
            <a:r>
              <a:rPr lang="en-US" sz="2000" smtClean="0"/>
              <a:t>           Syntax Directed translation Scheme for  Postfix expression.</a:t>
            </a:r>
          </a:p>
          <a:p>
            <a:pPr lvl="1">
              <a:buFont typeface="Courier New" pitchFamily="49" charset="0"/>
              <a:buChar char="o"/>
            </a:pPr>
            <a:r>
              <a:rPr lang="en-US" sz="2000" smtClean="0"/>
              <a:t>           Syntax Directed translation Scheme  for Simple</a:t>
            </a:r>
            <a:r>
              <a:rPr lang="en-US" smtClean="0"/>
              <a:t> </a:t>
            </a:r>
            <a:r>
              <a:rPr lang="en-US" sz="2000" smtClean="0"/>
              <a:t>Desk Calculator.</a:t>
            </a:r>
          </a:p>
          <a:p>
            <a:endParaRPr lang="en-US" smtClean="0"/>
          </a:p>
          <a:p>
            <a:pPr>
              <a:buFontTx/>
              <a:buNone/>
            </a:pPr>
            <a:endParaRPr lang="en-US" smtClean="0"/>
          </a:p>
          <a:p>
            <a:pPr>
              <a:buFontTx/>
              <a:buNone/>
            </a:pPr>
            <a:r>
              <a:rPr lang="en-US" smtClean="0"/>
              <a:t>         </a:t>
            </a:r>
          </a:p>
          <a:p>
            <a:endParaRPr lang="en-US" smtClean="0"/>
          </a:p>
        </p:txBody>
      </p:sp>
      <p:sp>
        <p:nvSpPr>
          <p:cNvPr id="4100" name="Slide Number Placeholder 3"/>
          <p:cNvSpPr>
            <a:spLocks noGrp="1"/>
          </p:cNvSpPr>
          <p:nvPr>
            <p:ph type="sldNum" sz="quarter" idx="12"/>
          </p:nvPr>
        </p:nvSpPr>
        <p:spPr>
          <a:noFill/>
        </p:spPr>
        <p:txBody>
          <a:bodyPr/>
          <a:lstStyle/>
          <a:p>
            <a:fld id="{8EBBF84D-8E57-499B-936B-89A65A3EA19D}" type="slidenum">
              <a:rPr lang="en-US" smtClean="0">
                <a:latin typeface="Times New Roman" pitchFamily="18" charset="0"/>
              </a:rPr>
              <a:pPr/>
              <a:t>3</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u="sng" smtClean="0"/>
              <a:t>Parser-Stack Implementation of Postfix SDT’s</a:t>
            </a:r>
            <a:endParaRPr lang="en-US" smtClean="0"/>
          </a:p>
        </p:txBody>
      </p:sp>
      <p:sp>
        <p:nvSpPr>
          <p:cNvPr id="31747" name="Content Placeholder 2"/>
          <p:cNvSpPr>
            <a:spLocks noGrp="1"/>
          </p:cNvSpPr>
          <p:nvPr>
            <p:ph idx="1"/>
          </p:nvPr>
        </p:nvSpPr>
        <p:spPr/>
        <p:txBody>
          <a:bodyPr/>
          <a:lstStyle/>
          <a:p>
            <a:pPr>
              <a:lnSpc>
                <a:spcPct val="90000"/>
              </a:lnSpc>
              <a:buFont typeface="Wingdings" pitchFamily="2" charset="2"/>
              <a:buChar char="v"/>
            </a:pPr>
            <a:r>
              <a:rPr lang="en-US" smtClean="0"/>
              <a:t>SDTs with all semantic actions at the right ends of the production bodies is called </a:t>
            </a:r>
            <a:r>
              <a:rPr lang="en-US" b="1" i="1" smtClean="0"/>
              <a:t>postfix SDTs</a:t>
            </a:r>
          </a:p>
          <a:p>
            <a:pPr>
              <a:lnSpc>
                <a:spcPct val="90000"/>
              </a:lnSpc>
              <a:buFont typeface="Wingdings" pitchFamily="2" charset="2"/>
              <a:buChar char="v"/>
            </a:pPr>
            <a:r>
              <a:rPr lang="en-US" smtClean="0"/>
              <a:t>Postfix SDT’s can be implemented during LR parsing by executing the actions when reductions occur.</a:t>
            </a:r>
          </a:p>
          <a:p>
            <a:pPr>
              <a:lnSpc>
                <a:spcPct val="90000"/>
              </a:lnSpc>
              <a:buFont typeface="Wingdings" pitchFamily="2" charset="2"/>
              <a:buChar char="v"/>
            </a:pPr>
            <a:r>
              <a:rPr lang="en-US" smtClean="0"/>
              <a:t>We can construct an SDTs in which actions are placed at the end of the production and are executed along with the reduction of the body to the head of the production.</a:t>
            </a:r>
          </a:p>
          <a:p>
            <a:pPr>
              <a:lnSpc>
                <a:spcPct val="90000"/>
              </a:lnSpc>
              <a:buFont typeface="Wingdings" pitchFamily="2" charset="2"/>
              <a:buChar char="v"/>
            </a:pPr>
            <a:r>
              <a:rPr lang="en-US" smtClean="0"/>
              <a:t>The attribute(s) of each grammar symbol can be put on the stack in a place where they can be found during the reduction</a:t>
            </a:r>
          </a:p>
          <a:p>
            <a:pPr>
              <a:lnSpc>
                <a:spcPct val="90000"/>
              </a:lnSpc>
              <a:buFont typeface="Wingdings" pitchFamily="2" charset="2"/>
              <a:buChar char="v"/>
            </a:pPr>
            <a:r>
              <a:rPr lang="en-US" smtClean="0"/>
              <a:t>The best plan is to place the attributes along with the grammar symbols in records on the stack itself</a:t>
            </a:r>
          </a:p>
          <a:p>
            <a:pPr>
              <a:buFontTx/>
              <a:buNone/>
            </a:pPr>
            <a:endParaRPr lang="en-US" smtClean="0"/>
          </a:p>
        </p:txBody>
      </p:sp>
      <p:sp>
        <p:nvSpPr>
          <p:cNvPr id="31748" name="Slide Number Placeholder 3"/>
          <p:cNvSpPr>
            <a:spLocks noGrp="1"/>
          </p:cNvSpPr>
          <p:nvPr>
            <p:ph type="sldNum" sz="quarter" idx="12"/>
          </p:nvPr>
        </p:nvSpPr>
        <p:spPr>
          <a:noFill/>
        </p:spPr>
        <p:txBody>
          <a:bodyPr/>
          <a:lstStyle/>
          <a:p>
            <a:fld id="{1494FBD5-5CB6-472E-9A78-BEAF17440969}" type="slidenum">
              <a:rPr lang="en-US" smtClean="0">
                <a:latin typeface="Times New Roman" pitchFamily="18" charset="0"/>
              </a:rPr>
              <a:pPr/>
              <a:t>30</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F694DBA4-D529-4DD7-868B-1AE5EEC2ABF3}" type="slidenum">
              <a:rPr lang="en-US" smtClean="0">
                <a:latin typeface="Times New Roman" pitchFamily="18" charset="0"/>
              </a:rPr>
              <a:pPr/>
              <a:t>31</a:t>
            </a:fld>
            <a:endParaRPr lang="en-US" smtClean="0">
              <a:latin typeface="Times New Roman" pitchFamily="18" charset="0"/>
            </a:endParaRPr>
          </a:p>
        </p:txBody>
      </p:sp>
      <p:sp>
        <p:nvSpPr>
          <p:cNvPr id="32771" name="Rectangle 2"/>
          <p:cNvSpPr>
            <a:spLocks noGrp="1" noChangeArrowheads="1"/>
          </p:cNvSpPr>
          <p:nvPr>
            <p:ph type="title"/>
          </p:nvPr>
        </p:nvSpPr>
        <p:spPr>
          <a:xfrm>
            <a:off x="381000" y="152400"/>
            <a:ext cx="9372600" cy="533400"/>
          </a:xfrm>
        </p:spPr>
        <p:txBody>
          <a:bodyPr/>
          <a:lstStyle/>
          <a:p>
            <a:r>
              <a:rPr lang="en-US" smtClean="0"/>
              <a:t>Bottom-Up Evaluation of S-Attributed Definitions</a:t>
            </a:r>
          </a:p>
        </p:txBody>
      </p:sp>
      <p:sp>
        <p:nvSpPr>
          <p:cNvPr id="32772" name="Rectangle 3"/>
          <p:cNvSpPr>
            <a:spLocks noGrp="1" noChangeArrowheads="1"/>
          </p:cNvSpPr>
          <p:nvPr>
            <p:ph type="body" idx="1"/>
          </p:nvPr>
        </p:nvSpPr>
        <p:spPr>
          <a:xfrm>
            <a:off x="381000" y="914400"/>
            <a:ext cx="9372600" cy="5486400"/>
          </a:xfrm>
        </p:spPr>
        <p:txBody>
          <a:bodyPr/>
          <a:lstStyle/>
          <a:p>
            <a:pPr>
              <a:buFontTx/>
              <a:buNone/>
            </a:pPr>
            <a:endParaRPr lang="en-US" sz="1800" smtClean="0"/>
          </a:p>
          <a:p>
            <a:r>
              <a:rPr lang="en-US" sz="1800" smtClean="0"/>
              <a:t>The parser stack is implemented as a record  with two field, one field for a grammar symbol( or parser state) and another for an attribute. When an entry of the parser stack holds a grammar symbol  X (terminal or non-terminal), the corresponding entry in the stack will hold the synthesized attribute(s) of the symbol X</a:t>
            </a:r>
          </a:p>
          <a:p>
            <a:pPr>
              <a:buFontTx/>
              <a:buNone/>
            </a:pPr>
            <a:r>
              <a:rPr lang="en-US" sz="1800" smtClean="0"/>
              <a:t>       For  example : A </a:t>
            </a:r>
            <a:r>
              <a:rPr lang="en-US" sz="1800" smtClean="0">
                <a:sym typeface="Symbol" pitchFamily="18" charset="2"/>
              </a:rPr>
              <a:t> XYZ       A.a=f(X.x,Y.y,Z.z)	   where all attributes are synthesized.</a:t>
            </a:r>
            <a:endParaRPr lang="en-US" sz="1800" smtClean="0"/>
          </a:p>
          <a:p>
            <a:pPr>
              <a:buFontTx/>
              <a:buNone/>
            </a:pPr>
            <a:r>
              <a:rPr lang="en-US" sz="1800" smtClean="0"/>
              <a:t>              The three grammar symbols XYZ  are on top of the stack and they are reduced according to the production A </a:t>
            </a:r>
            <a:r>
              <a:rPr lang="en-US" sz="1800" smtClean="0">
                <a:sym typeface="Symbol" pitchFamily="18" charset="2"/>
              </a:rPr>
              <a:t> XYZ. Here X.x,Y.y and Z.z are the synthesized attributes of X Y and Z. and  X.x is at top-2, Y.y is at top-1 and Z.x is at top of the stack.</a:t>
            </a:r>
          </a:p>
          <a:p>
            <a:r>
              <a:rPr lang="en-US" sz="1800" smtClean="0"/>
              <a:t>We evaluate the values of the attributes during reductions and is as follows.</a:t>
            </a:r>
          </a:p>
          <a:p>
            <a:pPr>
              <a:buFontTx/>
              <a:buNone/>
            </a:pPr>
            <a:r>
              <a:rPr lang="en-US" sz="1800" smtClean="0"/>
              <a:t>                                                                                                            Top</a:t>
            </a:r>
          </a:p>
          <a:p>
            <a:pPr>
              <a:buFontTx/>
              <a:buNone/>
            </a:pPr>
            <a:r>
              <a:rPr lang="en-US" sz="1800" smtClean="0"/>
              <a:t>      </a:t>
            </a:r>
            <a:endParaRPr lang="en-US" sz="1800" smtClean="0">
              <a:sym typeface="Symbol" pitchFamily="18" charset="2"/>
            </a:endParaRPr>
          </a:p>
          <a:p>
            <a:pPr>
              <a:buFontTx/>
              <a:buNone/>
            </a:pPr>
            <a:r>
              <a:rPr lang="en-US" sz="2000" smtClean="0">
                <a:sym typeface="Symbol" pitchFamily="18" charset="2"/>
              </a:rPr>
              <a:t>                                                                                                                     </a:t>
            </a:r>
            <a:r>
              <a:rPr lang="en-US" sz="1800" smtClean="0">
                <a:sym typeface="Symbol" pitchFamily="18" charset="2"/>
              </a:rPr>
              <a:t>Before Reduction </a:t>
            </a:r>
            <a:r>
              <a:rPr lang="en-US" sz="2000" smtClean="0">
                <a:sym typeface="Symbol" pitchFamily="18" charset="2"/>
              </a:rPr>
              <a:t> </a:t>
            </a:r>
            <a:r>
              <a:rPr lang="en-US" sz="1800" smtClean="0"/>
              <a:t>                         </a:t>
            </a:r>
          </a:p>
          <a:p>
            <a:endParaRPr lang="en-US" sz="2000" smtClean="0">
              <a:sym typeface="Symbol" pitchFamily="18" charset="2"/>
            </a:endParaRPr>
          </a:p>
          <a:p>
            <a:pPr>
              <a:buFontTx/>
              <a:buNone/>
            </a:pPr>
            <a:endParaRPr lang="en-US" sz="2000" smtClean="0">
              <a:sym typeface="Symbol" pitchFamily="18" charset="2"/>
            </a:endParaRPr>
          </a:p>
          <a:p>
            <a:pPr>
              <a:buFontTx/>
              <a:buNone/>
            </a:pPr>
            <a:r>
              <a:rPr lang="en-US" sz="2000" smtClean="0">
                <a:sym typeface="Symbol" pitchFamily="18" charset="2"/>
              </a:rPr>
              <a:t> </a:t>
            </a:r>
            <a:r>
              <a:rPr lang="en-US" smtClean="0">
                <a:sym typeface="Symbol" pitchFamily="18" charset="2"/>
              </a:rPr>
              <a:t>	                                                                                              </a:t>
            </a:r>
            <a:r>
              <a:rPr lang="en-US" sz="1800" smtClean="0">
                <a:sym typeface="Symbol" pitchFamily="18" charset="2"/>
              </a:rPr>
              <a:t>After Reduction</a:t>
            </a:r>
          </a:p>
        </p:txBody>
      </p:sp>
      <p:graphicFrame>
        <p:nvGraphicFramePr>
          <p:cNvPr id="10" name="Table 9"/>
          <p:cNvGraphicFramePr>
            <a:graphicFrameLocks noGrp="1"/>
          </p:cNvGraphicFramePr>
          <p:nvPr/>
        </p:nvGraphicFramePr>
        <p:xfrm>
          <a:off x="1143000" y="4343400"/>
          <a:ext cx="6604000" cy="828675"/>
        </p:xfrm>
        <a:graphic>
          <a:graphicData uri="http://schemas.openxmlformats.org/drawingml/2006/table">
            <a:tbl>
              <a:tblPr firstRow="1" bandRow="1">
                <a:tableStyleId>{5C22544A-7EE6-4342-B048-85BDC9FD1C3A}</a:tableStyleId>
              </a:tblPr>
              <a:tblGrid>
                <a:gridCol w="1320800"/>
                <a:gridCol w="1320800"/>
                <a:gridCol w="1320800"/>
                <a:gridCol w="1320800"/>
                <a:gridCol w="1320800"/>
              </a:tblGrid>
              <a:tr h="457200">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X</a:t>
                      </a:r>
                      <a:endParaRPr lang="en-US" dirty="0"/>
                    </a:p>
                  </a:txBody>
                  <a:tcPr/>
                </a:tc>
                <a:tc>
                  <a:txBody>
                    <a:bodyPr/>
                    <a:lstStyle/>
                    <a:p>
                      <a:r>
                        <a:rPr lang="en-US" dirty="0" smtClean="0"/>
                        <a:t>         Y</a:t>
                      </a:r>
                      <a:endParaRPr lang="en-US" dirty="0"/>
                    </a:p>
                  </a:txBody>
                  <a:tcPr/>
                </a:tc>
                <a:tc>
                  <a:txBody>
                    <a:bodyPr/>
                    <a:lstStyle/>
                    <a:p>
                      <a:r>
                        <a:rPr lang="en-US" dirty="0" smtClean="0"/>
                        <a:t>        Z</a:t>
                      </a:r>
                      <a:endParaRPr lang="en-US" dirty="0"/>
                    </a:p>
                  </a:txBody>
                  <a:tcPr/>
                </a:tc>
              </a:tr>
              <a:tr h="370840">
                <a:tc>
                  <a:txBody>
                    <a:bodyPr/>
                    <a:lstStyle/>
                    <a:p>
                      <a:r>
                        <a:rPr lang="en-US" sz="1800" dirty="0" smtClean="0">
                          <a:solidFill>
                            <a:schemeClr val="tx1"/>
                          </a:solidFill>
                          <a:latin typeface="+mn-lt"/>
                          <a:ea typeface="+mn-ea"/>
                          <a:cs typeface="+mn-cs"/>
                          <a:sym typeface="Symbol" pitchFamily="18" charset="2"/>
                        </a:rPr>
                        <a:t>     ….</a:t>
                      </a:r>
                    </a:p>
                  </a:txBody>
                  <a:tcPr/>
                </a:tc>
                <a:tc>
                  <a:txBody>
                    <a:bodyPr/>
                    <a:lstStyle/>
                    <a:p>
                      <a:r>
                        <a:rPr lang="en-US" sz="1800" dirty="0" smtClean="0">
                          <a:solidFill>
                            <a:schemeClr val="tx1"/>
                          </a:solidFill>
                          <a:latin typeface="+mn-lt"/>
                          <a:ea typeface="+mn-ea"/>
                          <a:cs typeface="+mn-cs"/>
                          <a:sym typeface="Symbol" pitchFamily="18" charset="2"/>
                        </a:rPr>
                        <a:t>      ….</a:t>
                      </a:r>
                    </a:p>
                  </a:txBody>
                  <a:tcPr/>
                </a:tc>
                <a:tc>
                  <a:txBody>
                    <a:bodyPr/>
                    <a:lstStyle/>
                    <a:p>
                      <a:r>
                        <a:rPr lang="en-US" sz="1800" dirty="0" smtClean="0">
                          <a:solidFill>
                            <a:schemeClr val="tx1"/>
                          </a:solidFill>
                          <a:latin typeface="+mn-lt"/>
                          <a:ea typeface="+mn-ea"/>
                          <a:cs typeface="+mn-cs"/>
                          <a:sym typeface="Symbol" pitchFamily="18" charset="2"/>
                        </a:rPr>
                        <a:t>       </a:t>
                      </a:r>
                      <a:r>
                        <a:rPr lang="en-US" sz="1800" dirty="0" err="1" smtClean="0">
                          <a:solidFill>
                            <a:schemeClr val="tx1"/>
                          </a:solidFill>
                          <a:latin typeface="+mn-lt"/>
                          <a:ea typeface="+mn-ea"/>
                          <a:cs typeface="+mn-cs"/>
                          <a:sym typeface="Symbol" pitchFamily="18" charset="2"/>
                        </a:rPr>
                        <a:t>X.x</a:t>
                      </a:r>
                      <a:endParaRPr lang="en-US" sz="1800" dirty="0" smtClean="0">
                        <a:solidFill>
                          <a:schemeClr val="tx1"/>
                        </a:solidFill>
                        <a:latin typeface="+mn-lt"/>
                        <a:ea typeface="+mn-ea"/>
                        <a:cs typeface="+mn-cs"/>
                        <a:sym typeface="Symbol" pitchFamily="18" charset="2"/>
                      </a:endParaRPr>
                    </a:p>
                  </a:txBody>
                  <a:tcPr/>
                </a:tc>
                <a:tc>
                  <a:txBody>
                    <a:bodyPr/>
                    <a:lstStyle/>
                    <a:p>
                      <a:r>
                        <a:rPr lang="en-US" sz="1800" dirty="0" smtClean="0">
                          <a:solidFill>
                            <a:schemeClr val="tx1"/>
                          </a:solidFill>
                          <a:latin typeface="+mn-lt"/>
                          <a:ea typeface="+mn-ea"/>
                          <a:cs typeface="+mn-cs"/>
                          <a:sym typeface="Symbol" pitchFamily="18" charset="2"/>
                        </a:rPr>
                        <a:t>        </a:t>
                      </a:r>
                      <a:r>
                        <a:rPr lang="en-US" sz="1800" dirty="0" err="1" smtClean="0">
                          <a:solidFill>
                            <a:schemeClr val="tx1"/>
                          </a:solidFill>
                          <a:latin typeface="+mn-lt"/>
                          <a:ea typeface="+mn-ea"/>
                          <a:cs typeface="+mn-cs"/>
                          <a:sym typeface="Symbol" pitchFamily="18" charset="2"/>
                        </a:rPr>
                        <a:t>Y.y</a:t>
                      </a:r>
                      <a:endParaRPr lang="en-US" sz="1800" dirty="0" smtClean="0">
                        <a:solidFill>
                          <a:schemeClr val="tx1"/>
                        </a:solidFill>
                        <a:latin typeface="+mn-lt"/>
                        <a:ea typeface="+mn-ea"/>
                        <a:cs typeface="+mn-cs"/>
                        <a:sym typeface="Symbol" pitchFamily="18" charset="2"/>
                      </a:endParaRPr>
                    </a:p>
                  </a:txBody>
                  <a:tcPr/>
                </a:tc>
                <a:tc>
                  <a:txBody>
                    <a:bodyPr/>
                    <a:lstStyle/>
                    <a:p>
                      <a:r>
                        <a:rPr lang="en-US" sz="1800" dirty="0" smtClean="0">
                          <a:solidFill>
                            <a:schemeClr val="tx1"/>
                          </a:solidFill>
                          <a:latin typeface="+mn-lt"/>
                          <a:ea typeface="+mn-ea"/>
                          <a:cs typeface="+mn-cs"/>
                          <a:sym typeface="Symbol" pitchFamily="18" charset="2"/>
                        </a:rPr>
                        <a:t>        </a:t>
                      </a:r>
                      <a:r>
                        <a:rPr lang="en-US" sz="1800" dirty="0" err="1" smtClean="0">
                          <a:solidFill>
                            <a:schemeClr val="tx1"/>
                          </a:solidFill>
                          <a:latin typeface="+mn-lt"/>
                          <a:ea typeface="+mn-ea"/>
                          <a:cs typeface="+mn-cs"/>
                          <a:sym typeface="Symbol" pitchFamily="18" charset="2"/>
                        </a:rPr>
                        <a:t>Z.z</a:t>
                      </a:r>
                      <a:endParaRPr lang="en-US" sz="1800" dirty="0" smtClean="0">
                        <a:solidFill>
                          <a:schemeClr val="tx1"/>
                        </a:solidFill>
                        <a:latin typeface="+mn-lt"/>
                        <a:ea typeface="+mn-ea"/>
                        <a:cs typeface="+mn-cs"/>
                        <a:sym typeface="Symbol" pitchFamily="18" charset="2"/>
                      </a:endParaRPr>
                    </a:p>
                  </a:txBody>
                  <a:tcPr/>
                </a:tc>
              </a:tr>
            </a:tbl>
          </a:graphicData>
        </a:graphic>
      </p:graphicFrame>
      <p:cxnSp>
        <p:nvCxnSpPr>
          <p:cNvPr id="32793" name="Straight Arrow Connector 11"/>
          <p:cNvCxnSpPr>
            <a:cxnSpLocks noChangeShapeType="1"/>
          </p:cNvCxnSpPr>
          <p:nvPr/>
        </p:nvCxnSpPr>
        <p:spPr bwMode="auto">
          <a:xfrm rot="5400000">
            <a:off x="6896101" y="4075112"/>
            <a:ext cx="381000" cy="3175"/>
          </a:xfrm>
          <a:prstGeom prst="straightConnector1">
            <a:avLst/>
          </a:prstGeom>
          <a:noFill/>
          <a:ln w="9525" algn="ctr">
            <a:solidFill>
              <a:schemeClr val="tx1"/>
            </a:solidFill>
            <a:round/>
            <a:headEnd/>
            <a:tailEnd type="arrow" w="med" len="med"/>
          </a:ln>
        </p:spPr>
      </p:cxnSp>
      <p:graphicFrame>
        <p:nvGraphicFramePr>
          <p:cNvPr id="13" name="Table 12"/>
          <p:cNvGraphicFramePr>
            <a:graphicFrameLocks noGrp="1"/>
          </p:cNvGraphicFramePr>
          <p:nvPr/>
        </p:nvGraphicFramePr>
        <p:xfrm>
          <a:off x="1143000" y="5562600"/>
          <a:ext cx="6604000" cy="741363"/>
        </p:xfrm>
        <a:graphic>
          <a:graphicData uri="http://schemas.openxmlformats.org/drawingml/2006/table">
            <a:tbl>
              <a:tblPr firstRow="1" bandRow="1">
                <a:tableStyleId>{5C22544A-7EE6-4342-B048-85BDC9FD1C3A}</a:tableStyleId>
              </a:tblPr>
              <a:tblGrid>
                <a:gridCol w="1320800"/>
                <a:gridCol w="1320800"/>
                <a:gridCol w="1320800"/>
                <a:gridCol w="1320800"/>
                <a:gridCol w="1320800"/>
              </a:tblGrid>
              <a:tr h="370840">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A</a:t>
                      </a:r>
                      <a:endParaRPr lang="en-US" dirty="0"/>
                    </a:p>
                  </a:txBody>
                  <a:tcPr/>
                </a:tc>
              </a:tr>
              <a:tr h="370840">
                <a:tc>
                  <a:txBody>
                    <a:bodyPr/>
                    <a:lstStyle/>
                    <a:p>
                      <a:r>
                        <a:rPr lang="en-US" dirty="0" smtClean="0"/>
                        <a:t>     …..  </a:t>
                      </a:r>
                      <a:endParaRPr lang="en-US" dirty="0"/>
                    </a:p>
                  </a:txBody>
                  <a:tcPr/>
                </a:tc>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a:t>
                      </a:r>
                      <a:endParaRPr lang="en-US" dirty="0"/>
                    </a:p>
                  </a:txBody>
                  <a:tcPr/>
                </a:tc>
                <a:tc>
                  <a:txBody>
                    <a:bodyPr/>
                    <a:lstStyle/>
                    <a:p>
                      <a:r>
                        <a:rPr lang="en-US" dirty="0" smtClean="0"/>
                        <a:t>      </a:t>
                      </a:r>
                      <a:r>
                        <a:rPr lang="en-US" baseline="0" dirty="0" smtClean="0"/>
                        <a:t>  </a:t>
                      </a:r>
                      <a:r>
                        <a:rPr lang="en-US" baseline="0" dirty="0" err="1" smtClean="0"/>
                        <a:t>A.a</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u="sng" smtClean="0"/>
              <a:t>Postfix SDT implementing the desk calculator</a:t>
            </a:r>
            <a:br>
              <a:rPr lang="en-US" u="sng" smtClean="0"/>
            </a:br>
            <a:endParaRPr lang="en-US" smtClean="0"/>
          </a:p>
        </p:txBody>
      </p:sp>
      <p:sp>
        <p:nvSpPr>
          <p:cNvPr id="33795" name="Content Placeholder 2"/>
          <p:cNvSpPr>
            <a:spLocks noGrp="1"/>
          </p:cNvSpPr>
          <p:nvPr>
            <p:ph idx="1"/>
          </p:nvPr>
        </p:nvSpPr>
        <p:spPr/>
        <p:txBody>
          <a:bodyPr/>
          <a:lstStyle/>
          <a:p>
            <a:pPr>
              <a:buFont typeface="Wingdings" pitchFamily="2" charset="2"/>
              <a:buNone/>
            </a:pPr>
            <a:r>
              <a:rPr lang="en-US" smtClean="0"/>
              <a:t>L-&gt;E n 	  {print (E.val);}</a:t>
            </a:r>
          </a:p>
          <a:p>
            <a:pPr>
              <a:buFont typeface="Wingdings" pitchFamily="2" charset="2"/>
              <a:buNone/>
            </a:pPr>
            <a:r>
              <a:rPr lang="en-US" smtClean="0"/>
              <a:t>E-&gt;E1+T           {E.val=E1.val + T.val;}</a:t>
            </a:r>
          </a:p>
          <a:p>
            <a:pPr>
              <a:buFont typeface="Wingdings" pitchFamily="2" charset="2"/>
              <a:buNone/>
            </a:pPr>
            <a:r>
              <a:rPr lang="en-US" smtClean="0"/>
              <a:t>E-&gt; T                 {E.val=T.val;}</a:t>
            </a:r>
          </a:p>
          <a:p>
            <a:pPr>
              <a:buFont typeface="Wingdings" pitchFamily="2" charset="2"/>
              <a:buNone/>
            </a:pPr>
            <a:r>
              <a:rPr lang="en-US" smtClean="0"/>
              <a:t>T-&gt;T1*F           {T.val=T1.val*F.val;}</a:t>
            </a:r>
          </a:p>
          <a:p>
            <a:pPr>
              <a:buFont typeface="Wingdings" pitchFamily="2" charset="2"/>
              <a:buNone/>
            </a:pPr>
            <a:r>
              <a:rPr lang="en-US" smtClean="0"/>
              <a:t>T-&gt;F		  {T.val=F.val;}</a:t>
            </a:r>
          </a:p>
          <a:p>
            <a:pPr>
              <a:buFont typeface="Wingdings" pitchFamily="2" charset="2"/>
              <a:buNone/>
            </a:pPr>
            <a:r>
              <a:rPr lang="en-US" smtClean="0"/>
              <a:t>F-&gt;( E)  	  {F.val=E.val;}</a:t>
            </a:r>
          </a:p>
          <a:p>
            <a:pPr>
              <a:buFont typeface="Wingdings" pitchFamily="2" charset="2"/>
              <a:buNone/>
            </a:pPr>
            <a:r>
              <a:rPr lang="en-US" smtClean="0"/>
              <a:t>F-&gt;digit 	 {F.val=digit.lexval;}</a:t>
            </a:r>
          </a:p>
          <a:p>
            <a:endParaRPr lang="en-US" smtClean="0"/>
          </a:p>
        </p:txBody>
      </p:sp>
      <p:sp>
        <p:nvSpPr>
          <p:cNvPr id="33796" name="Slide Number Placeholder 3"/>
          <p:cNvSpPr>
            <a:spLocks noGrp="1"/>
          </p:cNvSpPr>
          <p:nvPr>
            <p:ph type="sldNum" sz="quarter" idx="12"/>
          </p:nvPr>
        </p:nvSpPr>
        <p:spPr>
          <a:noFill/>
        </p:spPr>
        <p:txBody>
          <a:bodyPr/>
          <a:lstStyle/>
          <a:p>
            <a:fld id="{A789082C-C02D-4AD3-B392-649D5186CDA8}" type="slidenum">
              <a:rPr lang="en-US" smtClean="0">
                <a:latin typeface="Times New Roman" pitchFamily="18" charset="0"/>
              </a:rPr>
              <a:pPr/>
              <a:t>32</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D9018A21-7C96-4C62-A6EB-5E6E8AFD8085}" type="slidenum">
              <a:rPr lang="en-US" smtClean="0">
                <a:latin typeface="Times New Roman" pitchFamily="18" charset="0"/>
              </a:rPr>
              <a:pPr/>
              <a:t>33</a:t>
            </a:fld>
            <a:endParaRPr lang="en-US" smtClean="0">
              <a:latin typeface="Times New Roman" pitchFamily="18" charset="0"/>
            </a:endParaRPr>
          </a:p>
        </p:txBody>
      </p:sp>
      <p:sp>
        <p:nvSpPr>
          <p:cNvPr id="34819" name="Rectangle 2"/>
          <p:cNvSpPr>
            <a:spLocks noGrp="1" noChangeArrowheads="1"/>
          </p:cNvSpPr>
          <p:nvPr>
            <p:ph type="title"/>
          </p:nvPr>
        </p:nvSpPr>
        <p:spPr>
          <a:xfrm>
            <a:off x="381000" y="152400"/>
            <a:ext cx="9372600" cy="838200"/>
          </a:xfrm>
        </p:spPr>
        <p:txBody>
          <a:bodyPr/>
          <a:lstStyle/>
          <a:p>
            <a:r>
              <a:rPr lang="en-US" u="sng" smtClean="0"/>
              <a:t>Postfix SDT implementing the desk calculator on</a:t>
            </a:r>
            <a:br>
              <a:rPr lang="en-US" u="sng" smtClean="0"/>
            </a:br>
            <a:r>
              <a:rPr lang="en-US" smtClean="0"/>
              <a:t>Bottom-Up Eval. of S-Attributed Definitions (cont.)</a:t>
            </a:r>
          </a:p>
        </p:txBody>
      </p:sp>
      <p:sp>
        <p:nvSpPr>
          <p:cNvPr id="34820" name="Rectangle 3"/>
          <p:cNvSpPr>
            <a:spLocks noGrp="1" noChangeArrowheads="1"/>
          </p:cNvSpPr>
          <p:nvPr>
            <p:ph type="body" idx="1"/>
          </p:nvPr>
        </p:nvSpPr>
        <p:spPr>
          <a:xfrm>
            <a:off x="381000" y="1143000"/>
            <a:ext cx="9372600" cy="5181600"/>
          </a:xfrm>
        </p:spPr>
        <p:txBody>
          <a:bodyPr/>
          <a:lstStyle/>
          <a:p>
            <a:pPr marL="457200" indent="-457200">
              <a:buFontTx/>
              <a:buNone/>
            </a:pPr>
            <a:r>
              <a:rPr lang="en-US" b="1" smtClean="0"/>
              <a:t>	</a:t>
            </a:r>
            <a:r>
              <a:rPr lang="en-US" sz="1600" b="1" u="sng" smtClean="0"/>
              <a:t>Production</a:t>
            </a:r>
            <a:r>
              <a:rPr lang="en-US" sz="1600" smtClean="0"/>
              <a:t> 		</a:t>
            </a:r>
            <a:r>
              <a:rPr lang="en-US" sz="1600" b="1" u="sng" smtClean="0"/>
              <a:t>Semantic Actions</a:t>
            </a:r>
          </a:p>
          <a:p>
            <a:pPr marL="457200" indent="-457200">
              <a:buFontTx/>
              <a:buNone/>
            </a:pPr>
            <a:r>
              <a:rPr lang="en-US" sz="1600" smtClean="0"/>
              <a:t>	L </a:t>
            </a:r>
            <a:r>
              <a:rPr lang="en-US" sz="1600" smtClean="0">
                <a:cs typeface="Times New Roman" pitchFamily="18" charset="0"/>
              </a:rPr>
              <a:t>→ E </a:t>
            </a:r>
            <a:r>
              <a:rPr lang="en-US" sz="1600" b="1" smtClean="0">
                <a:cs typeface="Times New Roman" pitchFamily="18" charset="0"/>
              </a:rPr>
              <a:t>return</a:t>
            </a:r>
            <a:r>
              <a:rPr lang="en-US" sz="1600" smtClean="0">
                <a:cs typeface="Times New Roman" pitchFamily="18" charset="0"/>
              </a:rPr>
              <a:t>		{  print( stack[top-1].val) }</a:t>
            </a:r>
          </a:p>
          <a:p>
            <a:pPr marL="457200" indent="-457200">
              <a:buFontTx/>
              <a:buNone/>
            </a:pPr>
            <a:r>
              <a:rPr lang="en-US" sz="1600" smtClean="0">
                <a:cs typeface="Times New Roman" pitchFamily="18" charset="0"/>
              </a:rPr>
              <a:t>	E → E</a:t>
            </a:r>
            <a:r>
              <a:rPr lang="en-US" sz="1600" baseline="-25000" smtClean="0">
                <a:cs typeface="Times New Roman" pitchFamily="18" charset="0"/>
              </a:rPr>
              <a:t>1</a:t>
            </a:r>
            <a:r>
              <a:rPr lang="en-US" sz="1600" smtClean="0">
                <a:cs typeface="Times New Roman" pitchFamily="18" charset="0"/>
              </a:rPr>
              <a:t> + T	                  {  stack[top-2].val = stack[top-2].val+ stack[top].val</a:t>
            </a:r>
          </a:p>
          <a:p>
            <a:pPr marL="457200" indent="-457200">
              <a:buFontTx/>
              <a:buNone/>
            </a:pPr>
            <a:r>
              <a:rPr lang="en-US" sz="1600" smtClean="0">
                <a:cs typeface="Times New Roman" pitchFamily="18" charset="0"/>
              </a:rPr>
              <a:t>                                                            top=top-r + 1   }</a:t>
            </a:r>
          </a:p>
          <a:p>
            <a:pPr marL="457200" indent="-457200">
              <a:buFontTx/>
              <a:buNone/>
            </a:pPr>
            <a:r>
              <a:rPr lang="en-US" sz="1600" smtClean="0">
                <a:cs typeface="Times New Roman" pitchFamily="18" charset="0"/>
              </a:rPr>
              <a:t>	E → T			</a:t>
            </a:r>
          </a:p>
          <a:p>
            <a:pPr marL="457200" indent="-457200">
              <a:buFontTx/>
              <a:buNone/>
            </a:pPr>
            <a:r>
              <a:rPr lang="en-US" sz="1600" smtClean="0">
                <a:cs typeface="Times New Roman" pitchFamily="18" charset="0"/>
              </a:rPr>
              <a:t>	T → T</a:t>
            </a:r>
            <a:r>
              <a:rPr lang="en-US" sz="1600" baseline="-25000" smtClean="0">
                <a:cs typeface="Times New Roman" pitchFamily="18" charset="0"/>
              </a:rPr>
              <a:t>1</a:t>
            </a:r>
            <a:r>
              <a:rPr lang="en-US" sz="1600" smtClean="0">
                <a:cs typeface="Times New Roman" pitchFamily="18" charset="0"/>
              </a:rPr>
              <a:t> * F        	                   {  stack[top-2].val = stack[top-2].val * stack[top].val</a:t>
            </a:r>
          </a:p>
          <a:p>
            <a:pPr marL="457200" indent="-457200">
              <a:buFontTx/>
              <a:buNone/>
            </a:pPr>
            <a:r>
              <a:rPr lang="en-US" sz="1600" smtClean="0">
                <a:cs typeface="Times New Roman" pitchFamily="18" charset="0"/>
              </a:rPr>
              <a:t>                                                            top=top-r + 1   }</a:t>
            </a:r>
          </a:p>
          <a:p>
            <a:pPr marL="457200" indent="-457200">
              <a:buFontTx/>
              <a:buNone/>
            </a:pPr>
            <a:r>
              <a:rPr lang="en-US" sz="1600" smtClean="0">
                <a:cs typeface="Times New Roman" pitchFamily="18" charset="0"/>
              </a:rPr>
              <a:t>	T → F			</a:t>
            </a:r>
          </a:p>
          <a:p>
            <a:pPr marL="457200" indent="-457200">
              <a:buFontTx/>
              <a:buNone/>
            </a:pPr>
            <a:r>
              <a:rPr lang="en-US" sz="1600" smtClean="0">
                <a:cs typeface="Times New Roman" pitchFamily="18" charset="0"/>
              </a:rPr>
              <a:t>	F → ( E )		 {  stack[top-2].val = stack[top-1].val</a:t>
            </a:r>
          </a:p>
          <a:p>
            <a:pPr marL="457200" indent="-457200">
              <a:buFontTx/>
              <a:buNone/>
            </a:pPr>
            <a:r>
              <a:rPr lang="en-US" sz="1600" smtClean="0">
                <a:cs typeface="Times New Roman" pitchFamily="18" charset="0"/>
              </a:rPr>
              <a:t>                                                            top=top-r + 1   }</a:t>
            </a:r>
          </a:p>
          <a:p>
            <a:pPr marL="457200" indent="-457200">
              <a:buFontTx/>
              <a:buNone/>
            </a:pPr>
            <a:r>
              <a:rPr lang="en-US" sz="1600" smtClean="0">
                <a:cs typeface="Times New Roman" pitchFamily="18" charset="0"/>
              </a:rPr>
              <a:t>	F → </a:t>
            </a:r>
            <a:r>
              <a:rPr lang="en-US" sz="1600" b="1" smtClean="0">
                <a:cs typeface="Times New Roman" pitchFamily="18" charset="0"/>
              </a:rPr>
              <a:t>digit</a:t>
            </a:r>
            <a:r>
              <a:rPr lang="en-US" sz="1600" smtClean="0">
                <a:cs typeface="Times New Roman" pitchFamily="18" charset="0"/>
              </a:rPr>
              <a:t>	</a:t>
            </a:r>
          </a:p>
          <a:p>
            <a:pPr marL="457200" indent="-457200">
              <a:buFontTx/>
              <a:buNone/>
            </a:pPr>
            <a:endParaRPr lang="en-US" sz="1600" smtClean="0">
              <a:cs typeface="Times New Roman" pitchFamily="18" charset="0"/>
            </a:endParaRPr>
          </a:p>
          <a:p>
            <a:pPr marL="457200" indent="-457200">
              <a:buFontTx/>
              <a:buAutoNum type="arabicPeriod"/>
            </a:pPr>
            <a:r>
              <a:rPr lang="en-US" sz="1600" smtClean="0">
                <a:cs typeface="Times New Roman" pitchFamily="18" charset="0"/>
              </a:rPr>
              <a:t>At each shift of </a:t>
            </a:r>
            <a:r>
              <a:rPr lang="en-US" sz="1600" b="1" smtClean="0">
                <a:cs typeface="Times New Roman" pitchFamily="18" charset="0"/>
              </a:rPr>
              <a:t>digit</a:t>
            </a:r>
            <a:r>
              <a:rPr lang="en-US" sz="1600" smtClean="0">
                <a:cs typeface="Times New Roman" pitchFamily="18" charset="0"/>
              </a:rPr>
              <a:t>, we also push </a:t>
            </a:r>
            <a:r>
              <a:rPr lang="en-US" sz="1600" b="1" smtClean="0">
                <a:cs typeface="Times New Roman" pitchFamily="18" charset="0"/>
              </a:rPr>
              <a:t>digit.lexval</a:t>
            </a:r>
            <a:r>
              <a:rPr lang="en-US" sz="1600" smtClean="0">
                <a:cs typeface="Times New Roman" pitchFamily="18" charset="0"/>
              </a:rPr>
              <a:t> into </a:t>
            </a:r>
            <a:r>
              <a:rPr lang="en-US" sz="1600" i="1" smtClean="0">
                <a:cs typeface="Times New Roman" pitchFamily="18" charset="0"/>
              </a:rPr>
              <a:t>val-stack</a:t>
            </a:r>
            <a:r>
              <a:rPr lang="en-US" sz="1600" smtClean="0">
                <a:cs typeface="Times New Roman" pitchFamily="18" charset="0"/>
              </a:rPr>
              <a:t>.</a:t>
            </a:r>
          </a:p>
          <a:p>
            <a:pPr marL="457200" indent="-457200">
              <a:buFontTx/>
              <a:buAutoNum type="arabicPeriod"/>
            </a:pPr>
            <a:r>
              <a:rPr lang="en-US" sz="1600" smtClean="0">
                <a:cs typeface="Times New Roman" pitchFamily="18" charset="0"/>
              </a:rPr>
              <a:t>At all other shifts, we do not put anything into </a:t>
            </a:r>
            <a:r>
              <a:rPr lang="en-US" sz="1600" i="1" smtClean="0">
                <a:cs typeface="Times New Roman" pitchFamily="18" charset="0"/>
              </a:rPr>
              <a:t>val-stack</a:t>
            </a:r>
            <a:r>
              <a:rPr lang="en-US" sz="1600" smtClean="0">
                <a:cs typeface="Times New Roman" pitchFamily="18" charset="0"/>
              </a:rPr>
              <a:t> because other terminals do not have attributes (but we increment the stack pointer for </a:t>
            </a:r>
            <a:r>
              <a:rPr lang="en-US" sz="1600" i="1" smtClean="0">
                <a:cs typeface="Times New Roman" pitchFamily="18" charset="0"/>
              </a:rPr>
              <a:t>val-stack</a:t>
            </a:r>
            <a:r>
              <a:rPr lang="en-US" sz="1600" smtClean="0">
                <a:cs typeface="Times New Roman" pitchFamily="18" charset="0"/>
              </a:rPr>
              <a:t>).</a:t>
            </a:r>
          </a:p>
        </p:txBody>
      </p:sp>
      <p:sp>
        <p:nvSpPr>
          <p:cNvPr id="34821" name="Text Box 4"/>
          <p:cNvSpPr txBox="1">
            <a:spLocks noChangeArrowheads="1"/>
          </p:cNvSpPr>
          <p:nvPr/>
        </p:nvSpPr>
        <p:spPr bwMode="auto">
          <a:xfrm>
            <a:off x="1066800" y="5638800"/>
            <a:ext cx="8534400" cy="784225"/>
          </a:xfrm>
          <a:prstGeom prst="rect">
            <a:avLst/>
          </a:prstGeom>
          <a:noFill/>
          <a:ln w="9525">
            <a:noFill/>
            <a:miter lim="800000"/>
            <a:headEnd/>
            <a:tailEnd/>
          </a:ln>
        </p:spPr>
        <p:txBody>
          <a:bodyPr>
            <a:spAutoFit/>
          </a:bodyPr>
          <a:lstStyle/>
          <a:p>
            <a:pPr>
              <a:spcBef>
                <a:spcPct val="50000"/>
              </a:spcBef>
            </a:pPr>
            <a:r>
              <a:rPr lang="en-US" sz="1800" b="1">
                <a:solidFill>
                  <a:srgbClr val="CC0000"/>
                </a:solidFill>
              </a:rPr>
              <a:t>top = top – r  + 1           </a:t>
            </a:r>
          </a:p>
          <a:p>
            <a:pPr>
              <a:spcBef>
                <a:spcPct val="50000"/>
              </a:spcBef>
            </a:pPr>
            <a:r>
              <a:rPr lang="en-US" sz="1800" b="1">
                <a:solidFill>
                  <a:srgbClr val="CC0000"/>
                </a:solidFill>
              </a:rPr>
              <a:t>r = no. of symbols in the right side of the production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p:spPr>
        <p:txBody>
          <a:bodyPr/>
          <a:lstStyle/>
          <a:p>
            <a:fld id="{69F66C89-9972-47DE-8E6E-AD8970E4A9AC}" type="slidenum">
              <a:rPr lang="en-US" smtClean="0">
                <a:latin typeface="Times New Roman" pitchFamily="18" charset="0"/>
              </a:rPr>
              <a:pPr/>
              <a:t>34</a:t>
            </a:fld>
            <a:endParaRPr lang="en-US" smtClean="0">
              <a:latin typeface="Times New Roman" pitchFamily="18" charset="0"/>
            </a:endParaRPr>
          </a:p>
        </p:txBody>
      </p:sp>
      <p:sp>
        <p:nvSpPr>
          <p:cNvPr id="35843" name="Rectangle 2"/>
          <p:cNvSpPr>
            <a:spLocks noGrp="1" noChangeArrowheads="1"/>
          </p:cNvSpPr>
          <p:nvPr>
            <p:ph type="title"/>
          </p:nvPr>
        </p:nvSpPr>
        <p:spPr/>
        <p:txBody>
          <a:bodyPr/>
          <a:lstStyle/>
          <a:p>
            <a:r>
              <a:rPr lang="en-US" smtClean="0"/>
              <a:t>Canonical LR(0) Collection for The Grammar</a:t>
            </a:r>
          </a:p>
        </p:txBody>
      </p:sp>
      <p:sp>
        <p:nvSpPr>
          <p:cNvPr id="35844" name="Text Box 3"/>
          <p:cNvSpPr txBox="1">
            <a:spLocks noChangeArrowheads="1"/>
          </p:cNvSpPr>
          <p:nvPr/>
        </p:nvSpPr>
        <p:spPr bwMode="auto">
          <a:xfrm>
            <a:off x="533400" y="1219200"/>
            <a:ext cx="1169988" cy="2124075"/>
          </a:xfrm>
          <a:prstGeom prst="rect">
            <a:avLst/>
          </a:prstGeom>
          <a:noFill/>
          <a:ln w="9525">
            <a:noFill/>
            <a:miter lim="800000"/>
            <a:headEnd/>
            <a:tailEnd/>
          </a:ln>
        </p:spPr>
        <p:txBody>
          <a:bodyPr wrap="none">
            <a:spAutoFit/>
          </a:bodyPr>
          <a:lstStyle/>
          <a:p>
            <a:pPr>
              <a:lnSpc>
                <a:spcPts val="2000"/>
              </a:lnSpc>
            </a:pPr>
            <a:r>
              <a:rPr lang="en-US" sz="1800">
                <a:solidFill>
                  <a:schemeClr val="accent2"/>
                </a:solidFill>
              </a:rPr>
              <a:t>L’</a:t>
            </a:r>
            <a:r>
              <a:rPr lang="en-US" sz="1800">
                <a:solidFill>
                  <a:schemeClr val="accent2"/>
                </a:solidFill>
                <a:cs typeface="Times New Roman" pitchFamily="18" charset="0"/>
              </a:rPr>
              <a:t>→</a:t>
            </a:r>
            <a:r>
              <a:rPr lang="en-US" sz="4800">
                <a:solidFill>
                  <a:schemeClr val="accent2"/>
                </a:solidFill>
                <a:cs typeface="Times New Roman" pitchFamily="18" charset="0"/>
              </a:rPr>
              <a:t>.</a:t>
            </a:r>
            <a:r>
              <a:rPr lang="en-US" sz="1800">
                <a:solidFill>
                  <a:schemeClr val="accent2"/>
                </a:solidFill>
                <a:cs typeface="Times New Roman" pitchFamily="18" charset="0"/>
              </a:rPr>
              <a:t>L</a:t>
            </a:r>
          </a:p>
          <a:p>
            <a:pPr>
              <a:lnSpc>
                <a:spcPts val="2000"/>
              </a:lnSpc>
            </a:pPr>
            <a:r>
              <a:rPr lang="en-US" sz="1800">
                <a:cs typeface="Times New Roman" pitchFamily="18" charset="0"/>
              </a:rPr>
              <a:t>L</a:t>
            </a:r>
            <a:r>
              <a:rPr lang="en-US">
                <a:cs typeface="Times New Roman" pitchFamily="18" charset="0"/>
              </a:rPr>
              <a:t> </a:t>
            </a:r>
            <a:r>
              <a:rPr lang="en-US" sz="1800">
                <a:cs typeface="Times New Roman" pitchFamily="18" charset="0"/>
              </a:rPr>
              <a:t>→</a:t>
            </a:r>
            <a:r>
              <a:rPr lang="en-US" sz="4800">
                <a:cs typeface="Times New Roman" pitchFamily="18" charset="0"/>
              </a:rPr>
              <a:t>.</a:t>
            </a:r>
            <a:r>
              <a:rPr lang="en-US" sz="1800">
                <a:cs typeface="Times New Roman" pitchFamily="18" charset="0"/>
              </a:rPr>
              <a:t>Er</a:t>
            </a:r>
          </a:p>
          <a:p>
            <a:pPr>
              <a:lnSpc>
                <a:spcPts val="2000"/>
              </a:lnSpc>
            </a:pPr>
            <a:r>
              <a:rPr lang="en-US" sz="1800">
                <a:cs typeface="Times New Roman" pitchFamily="18" charset="0"/>
              </a:rPr>
              <a:t>E →</a:t>
            </a:r>
            <a:r>
              <a:rPr lang="en-US" sz="4800">
                <a:cs typeface="Times New Roman" pitchFamily="18" charset="0"/>
              </a:rPr>
              <a:t>.</a:t>
            </a:r>
            <a:r>
              <a:rPr lang="en-US" sz="1800">
                <a:cs typeface="Times New Roman" pitchFamily="18" charset="0"/>
              </a:rPr>
              <a:t>E+T</a:t>
            </a:r>
          </a:p>
          <a:p>
            <a:pPr>
              <a:lnSpc>
                <a:spcPts val="2000"/>
              </a:lnSpc>
            </a:pPr>
            <a:r>
              <a:rPr lang="en-US" sz="1800">
                <a:cs typeface="Times New Roman" pitchFamily="18" charset="0"/>
              </a:rPr>
              <a:t>E →</a:t>
            </a:r>
            <a:r>
              <a:rPr lang="en-US" sz="4800">
                <a:cs typeface="Times New Roman" pitchFamily="18" charset="0"/>
              </a:rPr>
              <a:t>.</a:t>
            </a:r>
            <a:r>
              <a:rPr lang="en-US" sz="1800">
                <a:cs typeface="Times New Roman" pitchFamily="18" charset="0"/>
              </a:rPr>
              <a:t>T</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T*F</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F</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(E)</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d</a:t>
            </a:r>
          </a:p>
        </p:txBody>
      </p:sp>
      <p:sp>
        <p:nvSpPr>
          <p:cNvPr id="35845" name="Text Box 4"/>
          <p:cNvSpPr txBox="1">
            <a:spLocks noChangeArrowheads="1"/>
          </p:cNvSpPr>
          <p:nvPr/>
        </p:nvSpPr>
        <p:spPr bwMode="auto">
          <a:xfrm>
            <a:off x="2362200" y="1219200"/>
            <a:ext cx="1193800" cy="4918075"/>
          </a:xfrm>
          <a:prstGeom prst="rect">
            <a:avLst/>
          </a:prstGeom>
          <a:noFill/>
          <a:ln w="9525">
            <a:noFill/>
            <a:miter lim="800000"/>
            <a:headEnd/>
            <a:tailEnd/>
          </a:ln>
        </p:spPr>
        <p:txBody>
          <a:bodyPr wrap="none">
            <a:spAutoFit/>
          </a:bodyPr>
          <a:lstStyle/>
          <a:p>
            <a:pPr>
              <a:lnSpc>
                <a:spcPts val="2000"/>
              </a:lnSpc>
            </a:pPr>
            <a:r>
              <a:rPr lang="en-US" sz="1800">
                <a:solidFill>
                  <a:schemeClr val="accent2"/>
                </a:solidFill>
              </a:rPr>
              <a:t>L’</a:t>
            </a:r>
            <a:r>
              <a:rPr lang="en-US" sz="1800">
                <a:solidFill>
                  <a:schemeClr val="accent2"/>
                </a:solidFill>
                <a:cs typeface="Times New Roman" pitchFamily="18" charset="0"/>
              </a:rPr>
              <a:t>→L</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L</a:t>
            </a:r>
            <a:r>
              <a:rPr lang="en-US">
                <a:solidFill>
                  <a:schemeClr val="accent2"/>
                </a:solidFill>
                <a:cs typeface="Times New Roman" pitchFamily="18" charset="0"/>
              </a:rPr>
              <a:t> </a:t>
            </a:r>
            <a:r>
              <a:rPr lang="en-US" sz="1800">
                <a:solidFill>
                  <a:schemeClr val="accent2"/>
                </a:solidFill>
                <a:cs typeface="Times New Roman" pitchFamily="18" charset="0"/>
              </a:rPr>
              <a:t>→E</a:t>
            </a:r>
            <a:r>
              <a:rPr lang="en-US" sz="4800">
                <a:solidFill>
                  <a:schemeClr val="accent2"/>
                </a:solidFill>
                <a:cs typeface="Times New Roman" pitchFamily="18" charset="0"/>
              </a:rPr>
              <a:t>.</a:t>
            </a:r>
            <a:r>
              <a:rPr lang="en-US" sz="1800">
                <a:solidFill>
                  <a:schemeClr val="accent2"/>
                </a:solidFill>
                <a:cs typeface="Times New Roman" pitchFamily="18" charset="0"/>
              </a:rPr>
              <a:t>r</a:t>
            </a:r>
          </a:p>
          <a:p>
            <a:pPr>
              <a:lnSpc>
                <a:spcPts val="2000"/>
              </a:lnSpc>
            </a:pPr>
            <a:r>
              <a:rPr lang="en-US" sz="1800">
                <a:solidFill>
                  <a:schemeClr val="accent2"/>
                </a:solidFill>
                <a:cs typeface="Times New Roman" pitchFamily="18" charset="0"/>
              </a:rPr>
              <a:t>E →E</a:t>
            </a:r>
            <a:r>
              <a:rPr lang="en-US" sz="4800">
                <a:solidFill>
                  <a:schemeClr val="accent2"/>
                </a:solidFill>
                <a:cs typeface="Times New Roman" pitchFamily="18" charset="0"/>
              </a:rPr>
              <a:t>.</a:t>
            </a:r>
            <a:r>
              <a:rPr lang="en-US" sz="1800">
                <a:solidFill>
                  <a:schemeClr val="accent2"/>
                </a:solidFill>
                <a:cs typeface="Times New Roman" pitchFamily="18" charset="0"/>
              </a:rPr>
              <a:t>+T</a:t>
            </a: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E →T</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r>
              <a:rPr lang="en-US" sz="1800">
                <a:solidFill>
                  <a:schemeClr val="accent2"/>
                </a:solidFill>
                <a:cs typeface="Times New Roman" pitchFamily="18" charset="0"/>
              </a:rPr>
              <a:t>T →T</a:t>
            </a:r>
            <a:r>
              <a:rPr lang="en-US" sz="4800">
                <a:solidFill>
                  <a:schemeClr val="accent2"/>
                </a:solidFill>
                <a:cs typeface="Times New Roman" pitchFamily="18" charset="0"/>
              </a:rPr>
              <a:t>.</a:t>
            </a:r>
            <a:r>
              <a:rPr lang="en-US" sz="1800">
                <a:solidFill>
                  <a:schemeClr val="accent2"/>
                </a:solidFill>
                <a:cs typeface="Times New Roman" pitchFamily="18" charset="0"/>
              </a:rPr>
              <a:t>*F</a:t>
            </a: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T →F</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F →</a:t>
            </a:r>
            <a:r>
              <a:rPr lang="en-US" sz="4800">
                <a:solidFill>
                  <a:schemeClr val="accent2"/>
                </a:solidFill>
                <a:cs typeface="Times New Roman" pitchFamily="18" charset="0"/>
              </a:rPr>
              <a:t> </a:t>
            </a:r>
            <a:r>
              <a:rPr lang="en-US" sz="1800">
                <a:solidFill>
                  <a:schemeClr val="accent2"/>
                </a:solidFill>
                <a:cs typeface="Times New Roman" pitchFamily="18" charset="0"/>
              </a:rPr>
              <a:t>(</a:t>
            </a:r>
            <a:r>
              <a:rPr lang="en-US" sz="4800">
                <a:solidFill>
                  <a:schemeClr val="accent2"/>
                </a:solidFill>
                <a:cs typeface="Times New Roman" pitchFamily="18" charset="0"/>
              </a:rPr>
              <a:t>.</a:t>
            </a:r>
            <a:r>
              <a:rPr lang="en-US" sz="1800">
                <a:solidFill>
                  <a:schemeClr val="accent2"/>
                </a:solidFill>
                <a:cs typeface="Times New Roman" pitchFamily="18" charset="0"/>
              </a:rPr>
              <a:t>E)</a:t>
            </a:r>
          </a:p>
          <a:p>
            <a:pPr>
              <a:lnSpc>
                <a:spcPts val="2000"/>
              </a:lnSpc>
            </a:pPr>
            <a:r>
              <a:rPr lang="en-US" sz="1800">
                <a:cs typeface="Times New Roman" pitchFamily="18" charset="0"/>
              </a:rPr>
              <a:t>E →</a:t>
            </a:r>
            <a:r>
              <a:rPr lang="en-US" sz="4800">
                <a:cs typeface="Times New Roman" pitchFamily="18" charset="0"/>
              </a:rPr>
              <a:t>.</a:t>
            </a:r>
            <a:r>
              <a:rPr lang="en-US" sz="1800">
                <a:cs typeface="Times New Roman" pitchFamily="18" charset="0"/>
              </a:rPr>
              <a:t>E+T</a:t>
            </a:r>
          </a:p>
          <a:p>
            <a:pPr>
              <a:lnSpc>
                <a:spcPts val="2000"/>
              </a:lnSpc>
            </a:pPr>
            <a:r>
              <a:rPr lang="en-US" sz="1800">
                <a:cs typeface="Times New Roman" pitchFamily="18" charset="0"/>
              </a:rPr>
              <a:t>E →</a:t>
            </a:r>
            <a:r>
              <a:rPr lang="en-US" sz="4800">
                <a:cs typeface="Times New Roman" pitchFamily="18" charset="0"/>
              </a:rPr>
              <a:t>.</a:t>
            </a:r>
            <a:r>
              <a:rPr lang="en-US" sz="1800">
                <a:cs typeface="Times New Roman" pitchFamily="18" charset="0"/>
              </a:rPr>
              <a:t>T</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T*F</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F</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(E)</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d</a:t>
            </a:r>
          </a:p>
          <a:p>
            <a:pPr>
              <a:lnSpc>
                <a:spcPts val="2000"/>
              </a:lnSpc>
            </a:pPr>
            <a:endParaRPr lang="en-US" sz="1800">
              <a:cs typeface="Times New Roman" pitchFamily="18" charset="0"/>
            </a:endParaRPr>
          </a:p>
          <a:p>
            <a:pPr>
              <a:lnSpc>
                <a:spcPts val="2000"/>
              </a:lnSpc>
            </a:pPr>
            <a:r>
              <a:rPr lang="en-US" sz="1800">
                <a:cs typeface="Times New Roman" pitchFamily="18" charset="0"/>
              </a:rPr>
              <a:t>F →d</a:t>
            </a:r>
            <a:r>
              <a:rPr lang="en-US" sz="4800">
                <a:cs typeface="Times New Roman" pitchFamily="18" charset="0"/>
              </a:rPr>
              <a:t>.</a:t>
            </a:r>
          </a:p>
        </p:txBody>
      </p:sp>
      <p:sp>
        <p:nvSpPr>
          <p:cNvPr id="35846" name="Text Box 5"/>
          <p:cNvSpPr txBox="1">
            <a:spLocks noChangeArrowheads="1"/>
          </p:cNvSpPr>
          <p:nvPr/>
        </p:nvSpPr>
        <p:spPr bwMode="auto">
          <a:xfrm>
            <a:off x="4572000" y="1219200"/>
            <a:ext cx="1169988" cy="4410075"/>
          </a:xfrm>
          <a:prstGeom prst="rect">
            <a:avLst/>
          </a:prstGeom>
          <a:noFill/>
          <a:ln w="9525">
            <a:noFill/>
            <a:miter lim="800000"/>
            <a:headEnd/>
            <a:tailEnd/>
          </a:ln>
        </p:spPr>
        <p:txBody>
          <a:bodyPr wrap="none">
            <a:spAutoFit/>
          </a:bodyPr>
          <a:lstStyle/>
          <a:p>
            <a:pPr>
              <a:lnSpc>
                <a:spcPts val="2000"/>
              </a:lnSpc>
            </a:pPr>
            <a:r>
              <a:rPr lang="en-US" sz="1800">
                <a:cs typeface="Times New Roman" pitchFamily="18" charset="0"/>
              </a:rPr>
              <a:t>L</a:t>
            </a:r>
            <a:r>
              <a:rPr lang="en-US">
                <a:cs typeface="Times New Roman" pitchFamily="18" charset="0"/>
              </a:rPr>
              <a:t> </a:t>
            </a:r>
            <a:r>
              <a:rPr lang="en-US" sz="1800">
                <a:cs typeface="Times New Roman" pitchFamily="18" charset="0"/>
              </a:rPr>
              <a:t>→</a:t>
            </a:r>
            <a:r>
              <a:rPr lang="en-US" sz="1800">
                <a:solidFill>
                  <a:schemeClr val="accent2"/>
                </a:solidFill>
                <a:cs typeface="Times New Roman" pitchFamily="18" charset="0"/>
              </a:rPr>
              <a:t>Er</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E →E+</a:t>
            </a:r>
            <a:r>
              <a:rPr lang="en-US" sz="4800">
                <a:solidFill>
                  <a:schemeClr val="accent2"/>
                </a:solidFill>
                <a:cs typeface="Times New Roman" pitchFamily="18" charset="0"/>
              </a:rPr>
              <a:t>.</a:t>
            </a:r>
            <a:r>
              <a:rPr lang="en-US" sz="1800">
                <a:solidFill>
                  <a:schemeClr val="accent2"/>
                </a:solidFill>
                <a:cs typeface="Times New Roman" pitchFamily="18" charset="0"/>
              </a:rPr>
              <a:t>T</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T*F</a:t>
            </a:r>
          </a:p>
          <a:p>
            <a:pPr>
              <a:lnSpc>
                <a:spcPts val="2000"/>
              </a:lnSpc>
            </a:pPr>
            <a:r>
              <a:rPr lang="en-US" sz="1800">
                <a:cs typeface="Times New Roman" pitchFamily="18" charset="0"/>
              </a:rPr>
              <a:t>T →</a:t>
            </a:r>
            <a:r>
              <a:rPr lang="en-US" sz="4800">
                <a:cs typeface="Times New Roman" pitchFamily="18" charset="0"/>
              </a:rPr>
              <a:t>.</a:t>
            </a:r>
            <a:r>
              <a:rPr lang="en-US" sz="1800">
                <a:cs typeface="Times New Roman" pitchFamily="18" charset="0"/>
              </a:rPr>
              <a:t>F</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(E)</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d</a:t>
            </a: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T →T*</a:t>
            </a:r>
            <a:r>
              <a:rPr lang="en-US" sz="4800">
                <a:solidFill>
                  <a:schemeClr val="accent2"/>
                </a:solidFill>
                <a:cs typeface="Times New Roman" pitchFamily="18" charset="0"/>
              </a:rPr>
              <a:t>.</a:t>
            </a:r>
            <a:r>
              <a:rPr lang="en-US" sz="1800">
                <a:solidFill>
                  <a:schemeClr val="accent2"/>
                </a:solidFill>
                <a:cs typeface="Times New Roman" pitchFamily="18" charset="0"/>
              </a:rPr>
              <a:t>F</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(E)</a:t>
            </a:r>
          </a:p>
          <a:p>
            <a:pPr>
              <a:lnSpc>
                <a:spcPts val="2000"/>
              </a:lnSpc>
            </a:pPr>
            <a:r>
              <a:rPr lang="en-US" sz="1800">
                <a:cs typeface="Times New Roman" pitchFamily="18" charset="0"/>
              </a:rPr>
              <a:t>F →</a:t>
            </a:r>
            <a:r>
              <a:rPr lang="en-US" sz="4800">
                <a:cs typeface="Times New Roman" pitchFamily="18" charset="0"/>
              </a:rPr>
              <a:t>.</a:t>
            </a:r>
            <a:r>
              <a:rPr lang="en-US" sz="1800">
                <a:cs typeface="Times New Roman" pitchFamily="18" charset="0"/>
              </a:rPr>
              <a:t>d</a:t>
            </a: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F →(E</a:t>
            </a:r>
            <a:r>
              <a:rPr lang="en-US" sz="4800">
                <a:solidFill>
                  <a:schemeClr val="accent2"/>
                </a:solidFill>
                <a:cs typeface="Times New Roman" pitchFamily="18" charset="0"/>
              </a:rPr>
              <a:t>.</a:t>
            </a:r>
            <a:r>
              <a:rPr lang="en-US" sz="1800">
                <a:solidFill>
                  <a:schemeClr val="accent2"/>
                </a:solidFill>
                <a:cs typeface="Times New Roman" pitchFamily="18" charset="0"/>
              </a:rPr>
              <a:t>)</a:t>
            </a:r>
          </a:p>
          <a:p>
            <a:pPr>
              <a:lnSpc>
                <a:spcPts val="2000"/>
              </a:lnSpc>
            </a:pPr>
            <a:r>
              <a:rPr lang="en-US" sz="1800">
                <a:solidFill>
                  <a:schemeClr val="accent2"/>
                </a:solidFill>
                <a:cs typeface="Times New Roman" pitchFamily="18" charset="0"/>
              </a:rPr>
              <a:t>E →E</a:t>
            </a:r>
            <a:r>
              <a:rPr lang="en-US" sz="4800">
                <a:solidFill>
                  <a:schemeClr val="accent2"/>
                </a:solidFill>
                <a:cs typeface="Times New Roman" pitchFamily="18" charset="0"/>
              </a:rPr>
              <a:t>.</a:t>
            </a:r>
            <a:r>
              <a:rPr lang="en-US" sz="1800">
                <a:solidFill>
                  <a:schemeClr val="accent2"/>
                </a:solidFill>
                <a:cs typeface="Times New Roman" pitchFamily="18" charset="0"/>
              </a:rPr>
              <a:t>+T</a:t>
            </a:r>
          </a:p>
          <a:p>
            <a:pPr>
              <a:lnSpc>
                <a:spcPts val="2000"/>
              </a:lnSpc>
            </a:pPr>
            <a:endParaRPr lang="en-US" sz="1800">
              <a:solidFill>
                <a:schemeClr val="accent2"/>
              </a:solidFill>
              <a:cs typeface="Times New Roman" pitchFamily="18" charset="0"/>
            </a:endParaRPr>
          </a:p>
        </p:txBody>
      </p:sp>
      <p:sp>
        <p:nvSpPr>
          <p:cNvPr id="35847" name="Text Box 6"/>
          <p:cNvSpPr txBox="1">
            <a:spLocks noChangeArrowheads="1"/>
          </p:cNvSpPr>
          <p:nvPr/>
        </p:nvSpPr>
        <p:spPr bwMode="auto">
          <a:xfrm>
            <a:off x="6858000" y="1295400"/>
            <a:ext cx="1169988" cy="3902075"/>
          </a:xfrm>
          <a:prstGeom prst="rect">
            <a:avLst/>
          </a:prstGeom>
          <a:noFill/>
          <a:ln w="9525">
            <a:noFill/>
            <a:miter lim="800000"/>
            <a:headEnd/>
            <a:tailEnd/>
          </a:ln>
        </p:spPr>
        <p:txBody>
          <a:bodyPr wrap="none">
            <a:spAutoFit/>
          </a:bodyPr>
          <a:lstStyle/>
          <a:p>
            <a:pPr>
              <a:lnSpc>
                <a:spcPts val="2000"/>
              </a:lnSpc>
            </a:pPr>
            <a:r>
              <a:rPr lang="en-US" sz="1800">
                <a:solidFill>
                  <a:schemeClr val="accent2"/>
                </a:solidFill>
                <a:cs typeface="Times New Roman" pitchFamily="18" charset="0"/>
              </a:rPr>
              <a:t>E →E+T</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r>
              <a:rPr lang="en-US" sz="1800">
                <a:solidFill>
                  <a:schemeClr val="accent2"/>
                </a:solidFill>
                <a:cs typeface="Times New Roman" pitchFamily="18" charset="0"/>
              </a:rPr>
              <a:t>T →T</a:t>
            </a:r>
            <a:r>
              <a:rPr lang="en-US" sz="4800">
                <a:solidFill>
                  <a:schemeClr val="accent2"/>
                </a:solidFill>
                <a:cs typeface="Times New Roman" pitchFamily="18" charset="0"/>
              </a:rPr>
              <a:t>.</a:t>
            </a:r>
            <a:r>
              <a:rPr lang="en-US" sz="1800">
                <a:solidFill>
                  <a:schemeClr val="accent2"/>
                </a:solidFill>
                <a:cs typeface="Times New Roman" pitchFamily="18" charset="0"/>
              </a:rPr>
              <a:t>*F</a:t>
            </a:r>
          </a:p>
          <a:p>
            <a:pPr>
              <a:lnSpc>
                <a:spcPts val="2000"/>
              </a:lnSpc>
            </a:pPr>
            <a:endParaRPr lang="en-US" sz="1800">
              <a:solidFill>
                <a:schemeClr val="accent2"/>
              </a:solidFill>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T →T*F</a:t>
            </a:r>
            <a:r>
              <a:rPr lang="en-US" sz="4800">
                <a:solidFill>
                  <a:schemeClr val="accent2"/>
                </a:solidFill>
                <a:cs typeface="Times New Roman" pitchFamily="18" charset="0"/>
              </a:rPr>
              <a:t>.</a:t>
            </a:r>
            <a:endParaRPr lang="en-US" sz="1800">
              <a:solidFill>
                <a:schemeClr val="accent2"/>
              </a:solidFill>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endParaRPr lang="en-US" sz="1800">
              <a:cs typeface="Times New Roman" pitchFamily="18" charset="0"/>
            </a:endParaRPr>
          </a:p>
          <a:p>
            <a:pPr>
              <a:lnSpc>
                <a:spcPts val="2000"/>
              </a:lnSpc>
            </a:pPr>
            <a:r>
              <a:rPr lang="en-US" sz="1800">
                <a:solidFill>
                  <a:schemeClr val="accent2"/>
                </a:solidFill>
                <a:cs typeface="Times New Roman" pitchFamily="18" charset="0"/>
              </a:rPr>
              <a:t>F →(E)</a:t>
            </a:r>
            <a:r>
              <a:rPr lang="en-US" sz="4800">
                <a:solidFill>
                  <a:schemeClr val="accent2"/>
                </a:solidFill>
                <a:cs typeface="Times New Roman" pitchFamily="18" charset="0"/>
              </a:rPr>
              <a:t>.</a:t>
            </a:r>
          </a:p>
        </p:txBody>
      </p:sp>
      <p:sp>
        <p:nvSpPr>
          <p:cNvPr id="35848" name="Text Box 7"/>
          <p:cNvSpPr txBox="1">
            <a:spLocks noChangeArrowheads="1"/>
          </p:cNvSpPr>
          <p:nvPr/>
        </p:nvSpPr>
        <p:spPr bwMode="auto">
          <a:xfrm>
            <a:off x="228600" y="1219200"/>
            <a:ext cx="400050" cy="366713"/>
          </a:xfrm>
          <a:prstGeom prst="rect">
            <a:avLst/>
          </a:prstGeom>
          <a:noFill/>
          <a:ln w="9525">
            <a:noFill/>
            <a:miter lim="800000"/>
            <a:headEnd/>
            <a:tailEnd/>
          </a:ln>
        </p:spPr>
        <p:txBody>
          <a:bodyPr wrap="none">
            <a:spAutoFit/>
          </a:bodyPr>
          <a:lstStyle/>
          <a:p>
            <a:r>
              <a:rPr lang="en-US" sz="1800"/>
              <a:t>I</a:t>
            </a:r>
            <a:r>
              <a:rPr lang="en-US" sz="1800" baseline="-25000"/>
              <a:t>0</a:t>
            </a:r>
            <a:r>
              <a:rPr lang="en-US" sz="1800"/>
              <a:t>:</a:t>
            </a:r>
          </a:p>
        </p:txBody>
      </p:sp>
      <p:sp>
        <p:nvSpPr>
          <p:cNvPr id="35849" name="Text Box 8"/>
          <p:cNvSpPr txBox="1">
            <a:spLocks noChangeArrowheads="1"/>
          </p:cNvSpPr>
          <p:nvPr/>
        </p:nvSpPr>
        <p:spPr bwMode="auto">
          <a:xfrm>
            <a:off x="2057400" y="1143000"/>
            <a:ext cx="400050" cy="366713"/>
          </a:xfrm>
          <a:prstGeom prst="rect">
            <a:avLst/>
          </a:prstGeom>
          <a:noFill/>
          <a:ln w="9525">
            <a:noFill/>
            <a:miter lim="800000"/>
            <a:headEnd/>
            <a:tailEnd/>
          </a:ln>
        </p:spPr>
        <p:txBody>
          <a:bodyPr wrap="none">
            <a:spAutoFit/>
          </a:bodyPr>
          <a:lstStyle/>
          <a:p>
            <a:r>
              <a:rPr lang="en-US" sz="1800"/>
              <a:t>I</a:t>
            </a:r>
            <a:r>
              <a:rPr lang="en-US" sz="1800" baseline="-25000"/>
              <a:t>1</a:t>
            </a:r>
            <a:r>
              <a:rPr lang="en-US" sz="1800"/>
              <a:t>:</a:t>
            </a:r>
          </a:p>
        </p:txBody>
      </p:sp>
      <p:sp>
        <p:nvSpPr>
          <p:cNvPr id="35850" name="Text Box 9"/>
          <p:cNvSpPr txBox="1">
            <a:spLocks noChangeArrowheads="1"/>
          </p:cNvSpPr>
          <p:nvPr/>
        </p:nvSpPr>
        <p:spPr bwMode="auto">
          <a:xfrm>
            <a:off x="2057400" y="1676400"/>
            <a:ext cx="400050" cy="366713"/>
          </a:xfrm>
          <a:prstGeom prst="rect">
            <a:avLst/>
          </a:prstGeom>
          <a:noFill/>
          <a:ln w="9525">
            <a:noFill/>
            <a:miter lim="800000"/>
            <a:headEnd/>
            <a:tailEnd/>
          </a:ln>
        </p:spPr>
        <p:txBody>
          <a:bodyPr wrap="none">
            <a:spAutoFit/>
          </a:bodyPr>
          <a:lstStyle/>
          <a:p>
            <a:r>
              <a:rPr lang="en-US" sz="1800"/>
              <a:t>I</a:t>
            </a:r>
            <a:r>
              <a:rPr lang="en-US" sz="1800" baseline="-25000"/>
              <a:t>2</a:t>
            </a:r>
            <a:r>
              <a:rPr lang="en-US" sz="1800"/>
              <a:t>:</a:t>
            </a:r>
          </a:p>
        </p:txBody>
      </p:sp>
      <p:sp>
        <p:nvSpPr>
          <p:cNvPr id="35851" name="Text Box 10"/>
          <p:cNvSpPr txBox="1">
            <a:spLocks noChangeArrowheads="1"/>
          </p:cNvSpPr>
          <p:nvPr/>
        </p:nvSpPr>
        <p:spPr bwMode="auto">
          <a:xfrm>
            <a:off x="2057400" y="3200400"/>
            <a:ext cx="400050" cy="366713"/>
          </a:xfrm>
          <a:prstGeom prst="rect">
            <a:avLst/>
          </a:prstGeom>
          <a:noFill/>
          <a:ln w="9525">
            <a:noFill/>
            <a:miter lim="800000"/>
            <a:headEnd/>
            <a:tailEnd/>
          </a:ln>
        </p:spPr>
        <p:txBody>
          <a:bodyPr wrap="none">
            <a:spAutoFit/>
          </a:bodyPr>
          <a:lstStyle/>
          <a:p>
            <a:r>
              <a:rPr lang="en-US" sz="1800"/>
              <a:t>I</a:t>
            </a:r>
            <a:r>
              <a:rPr lang="en-US" sz="1800" baseline="-25000"/>
              <a:t>4</a:t>
            </a:r>
            <a:r>
              <a:rPr lang="en-US" sz="1800"/>
              <a:t>:</a:t>
            </a:r>
          </a:p>
        </p:txBody>
      </p:sp>
      <p:sp>
        <p:nvSpPr>
          <p:cNvPr id="35852" name="Text Box 11"/>
          <p:cNvSpPr txBox="1">
            <a:spLocks noChangeArrowheads="1"/>
          </p:cNvSpPr>
          <p:nvPr/>
        </p:nvSpPr>
        <p:spPr bwMode="auto">
          <a:xfrm>
            <a:off x="2057400" y="2438400"/>
            <a:ext cx="400050" cy="366713"/>
          </a:xfrm>
          <a:prstGeom prst="rect">
            <a:avLst/>
          </a:prstGeom>
          <a:noFill/>
          <a:ln w="9525">
            <a:noFill/>
            <a:miter lim="800000"/>
            <a:headEnd/>
            <a:tailEnd/>
          </a:ln>
        </p:spPr>
        <p:txBody>
          <a:bodyPr wrap="none">
            <a:spAutoFit/>
          </a:bodyPr>
          <a:lstStyle/>
          <a:p>
            <a:r>
              <a:rPr lang="en-US" sz="1800"/>
              <a:t>I</a:t>
            </a:r>
            <a:r>
              <a:rPr lang="en-US" sz="1800" baseline="-25000"/>
              <a:t>3</a:t>
            </a:r>
            <a:r>
              <a:rPr lang="en-US" sz="1800"/>
              <a:t>:</a:t>
            </a:r>
          </a:p>
        </p:txBody>
      </p:sp>
      <p:sp>
        <p:nvSpPr>
          <p:cNvPr id="35853" name="Text Box 12"/>
          <p:cNvSpPr txBox="1">
            <a:spLocks noChangeArrowheads="1"/>
          </p:cNvSpPr>
          <p:nvPr/>
        </p:nvSpPr>
        <p:spPr bwMode="auto">
          <a:xfrm>
            <a:off x="2057400" y="3733800"/>
            <a:ext cx="400050" cy="366713"/>
          </a:xfrm>
          <a:prstGeom prst="rect">
            <a:avLst/>
          </a:prstGeom>
          <a:noFill/>
          <a:ln w="9525">
            <a:noFill/>
            <a:miter lim="800000"/>
            <a:headEnd/>
            <a:tailEnd/>
          </a:ln>
        </p:spPr>
        <p:txBody>
          <a:bodyPr wrap="none">
            <a:spAutoFit/>
          </a:bodyPr>
          <a:lstStyle/>
          <a:p>
            <a:r>
              <a:rPr lang="en-US" sz="1800"/>
              <a:t>I</a:t>
            </a:r>
            <a:r>
              <a:rPr lang="en-US" sz="1800" baseline="-25000"/>
              <a:t>5</a:t>
            </a:r>
            <a:r>
              <a:rPr lang="en-US" sz="1800"/>
              <a:t>:</a:t>
            </a:r>
          </a:p>
        </p:txBody>
      </p:sp>
      <p:sp>
        <p:nvSpPr>
          <p:cNvPr id="35854" name="Text Box 13"/>
          <p:cNvSpPr txBox="1">
            <a:spLocks noChangeArrowheads="1"/>
          </p:cNvSpPr>
          <p:nvPr/>
        </p:nvSpPr>
        <p:spPr bwMode="auto">
          <a:xfrm>
            <a:off x="2057400" y="5715000"/>
            <a:ext cx="400050" cy="366713"/>
          </a:xfrm>
          <a:prstGeom prst="rect">
            <a:avLst/>
          </a:prstGeom>
          <a:noFill/>
          <a:ln w="9525">
            <a:noFill/>
            <a:miter lim="800000"/>
            <a:headEnd/>
            <a:tailEnd/>
          </a:ln>
        </p:spPr>
        <p:txBody>
          <a:bodyPr wrap="none">
            <a:spAutoFit/>
          </a:bodyPr>
          <a:lstStyle/>
          <a:p>
            <a:r>
              <a:rPr lang="en-US" sz="1800"/>
              <a:t>I</a:t>
            </a:r>
            <a:r>
              <a:rPr lang="en-US" sz="1800" baseline="-25000"/>
              <a:t>6</a:t>
            </a:r>
            <a:r>
              <a:rPr lang="en-US" sz="1800"/>
              <a:t>:</a:t>
            </a:r>
          </a:p>
        </p:txBody>
      </p:sp>
      <p:sp>
        <p:nvSpPr>
          <p:cNvPr id="35855" name="Text Box 14"/>
          <p:cNvSpPr txBox="1">
            <a:spLocks noChangeArrowheads="1"/>
          </p:cNvSpPr>
          <p:nvPr/>
        </p:nvSpPr>
        <p:spPr bwMode="auto">
          <a:xfrm>
            <a:off x="4267200" y="1219200"/>
            <a:ext cx="400050" cy="366713"/>
          </a:xfrm>
          <a:prstGeom prst="rect">
            <a:avLst/>
          </a:prstGeom>
          <a:noFill/>
          <a:ln w="9525">
            <a:noFill/>
            <a:miter lim="800000"/>
            <a:headEnd/>
            <a:tailEnd/>
          </a:ln>
        </p:spPr>
        <p:txBody>
          <a:bodyPr wrap="none">
            <a:spAutoFit/>
          </a:bodyPr>
          <a:lstStyle/>
          <a:p>
            <a:r>
              <a:rPr lang="en-US" sz="1800"/>
              <a:t>I</a:t>
            </a:r>
            <a:r>
              <a:rPr lang="en-US" sz="1800" baseline="-25000"/>
              <a:t>7</a:t>
            </a:r>
            <a:r>
              <a:rPr lang="en-US" sz="1800"/>
              <a:t>:</a:t>
            </a:r>
          </a:p>
        </p:txBody>
      </p:sp>
      <p:sp>
        <p:nvSpPr>
          <p:cNvPr id="35856" name="Text Box 15"/>
          <p:cNvSpPr txBox="1">
            <a:spLocks noChangeArrowheads="1"/>
          </p:cNvSpPr>
          <p:nvPr/>
        </p:nvSpPr>
        <p:spPr bwMode="auto">
          <a:xfrm>
            <a:off x="6477000" y="3581400"/>
            <a:ext cx="476250" cy="366713"/>
          </a:xfrm>
          <a:prstGeom prst="rect">
            <a:avLst/>
          </a:prstGeom>
          <a:noFill/>
          <a:ln w="9525">
            <a:noFill/>
            <a:miter lim="800000"/>
            <a:headEnd/>
            <a:tailEnd/>
          </a:ln>
        </p:spPr>
        <p:txBody>
          <a:bodyPr wrap="none">
            <a:spAutoFit/>
          </a:bodyPr>
          <a:lstStyle/>
          <a:p>
            <a:r>
              <a:rPr lang="en-US" sz="1800"/>
              <a:t>I</a:t>
            </a:r>
            <a:r>
              <a:rPr lang="en-US" sz="1800" baseline="-25000"/>
              <a:t>12</a:t>
            </a:r>
            <a:r>
              <a:rPr lang="en-US" sz="1800"/>
              <a:t>:</a:t>
            </a:r>
          </a:p>
        </p:txBody>
      </p:sp>
      <p:sp>
        <p:nvSpPr>
          <p:cNvPr id="35857" name="Text Box 16"/>
          <p:cNvSpPr txBox="1">
            <a:spLocks noChangeArrowheads="1"/>
          </p:cNvSpPr>
          <p:nvPr/>
        </p:nvSpPr>
        <p:spPr bwMode="auto">
          <a:xfrm>
            <a:off x="6477000" y="1295400"/>
            <a:ext cx="476250" cy="366713"/>
          </a:xfrm>
          <a:prstGeom prst="rect">
            <a:avLst/>
          </a:prstGeom>
          <a:noFill/>
          <a:ln w="9525">
            <a:noFill/>
            <a:miter lim="800000"/>
            <a:headEnd/>
            <a:tailEnd/>
          </a:ln>
        </p:spPr>
        <p:txBody>
          <a:bodyPr wrap="none">
            <a:spAutoFit/>
          </a:bodyPr>
          <a:lstStyle/>
          <a:p>
            <a:r>
              <a:rPr lang="en-US" sz="1800"/>
              <a:t>I</a:t>
            </a:r>
            <a:r>
              <a:rPr lang="en-US" sz="1800" baseline="-25000"/>
              <a:t>11</a:t>
            </a:r>
            <a:r>
              <a:rPr lang="en-US" sz="1800"/>
              <a:t>:</a:t>
            </a:r>
          </a:p>
        </p:txBody>
      </p:sp>
      <p:sp>
        <p:nvSpPr>
          <p:cNvPr id="35858" name="Text Box 17"/>
          <p:cNvSpPr txBox="1">
            <a:spLocks noChangeArrowheads="1"/>
          </p:cNvSpPr>
          <p:nvPr/>
        </p:nvSpPr>
        <p:spPr bwMode="auto">
          <a:xfrm>
            <a:off x="4267200" y="4724400"/>
            <a:ext cx="476250" cy="366713"/>
          </a:xfrm>
          <a:prstGeom prst="rect">
            <a:avLst/>
          </a:prstGeom>
          <a:noFill/>
          <a:ln w="9525">
            <a:noFill/>
            <a:miter lim="800000"/>
            <a:headEnd/>
            <a:tailEnd/>
          </a:ln>
        </p:spPr>
        <p:txBody>
          <a:bodyPr wrap="none">
            <a:spAutoFit/>
          </a:bodyPr>
          <a:lstStyle/>
          <a:p>
            <a:r>
              <a:rPr lang="en-US" sz="1800"/>
              <a:t>I</a:t>
            </a:r>
            <a:r>
              <a:rPr lang="en-US" sz="1800" baseline="-25000"/>
              <a:t>10</a:t>
            </a:r>
            <a:r>
              <a:rPr lang="en-US" sz="1800"/>
              <a:t>:</a:t>
            </a:r>
          </a:p>
        </p:txBody>
      </p:sp>
      <p:sp>
        <p:nvSpPr>
          <p:cNvPr id="35859" name="Text Box 18"/>
          <p:cNvSpPr txBox="1">
            <a:spLocks noChangeArrowheads="1"/>
          </p:cNvSpPr>
          <p:nvPr/>
        </p:nvSpPr>
        <p:spPr bwMode="auto">
          <a:xfrm>
            <a:off x="4267200" y="3429000"/>
            <a:ext cx="400050" cy="366713"/>
          </a:xfrm>
          <a:prstGeom prst="rect">
            <a:avLst/>
          </a:prstGeom>
          <a:noFill/>
          <a:ln w="9525">
            <a:noFill/>
            <a:miter lim="800000"/>
            <a:headEnd/>
            <a:tailEnd/>
          </a:ln>
        </p:spPr>
        <p:txBody>
          <a:bodyPr wrap="none">
            <a:spAutoFit/>
          </a:bodyPr>
          <a:lstStyle/>
          <a:p>
            <a:r>
              <a:rPr lang="en-US" sz="1800"/>
              <a:t>I</a:t>
            </a:r>
            <a:r>
              <a:rPr lang="en-US" sz="1800" baseline="-25000"/>
              <a:t>9</a:t>
            </a:r>
            <a:r>
              <a:rPr lang="en-US" sz="1800"/>
              <a:t>:</a:t>
            </a:r>
          </a:p>
        </p:txBody>
      </p:sp>
      <p:sp>
        <p:nvSpPr>
          <p:cNvPr id="35860" name="Text Box 19"/>
          <p:cNvSpPr txBox="1">
            <a:spLocks noChangeArrowheads="1"/>
          </p:cNvSpPr>
          <p:nvPr/>
        </p:nvSpPr>
        <p:spPr bwMode="auto">
          <a:xfrm>
            <a:off x="6477000" y="4800600"/>
            <a:ext cx="476250" cy="366713"/>
          </a:xfrm>
          <a:prstGeom prst="rect">
            <a:avLst/>
          </a:prstGeom>
          <a:noFill/>
          <a:ln w="9525">
            <a:noFill/>
            <a:miter lim="800000"/>
            <a:headEnd/>
            <a:tailEnd/>
          </a:ln>
        </p:spPr>
        <p:txBody>
          <a:bodyPr wrap="none">
            <a:spAutoFit/>
          </a:bodyPr>
          <a:lstStyle/>
          <a:p>
            <a:r>
              <a:rPr lang="en-US" sz="1800"/>
              <a:t>I</a:t>
            </a:r>
            <a:r>
              <a:rPr lang="en-US" sz="1800" baseline="-25000"/>
              <a:t>13</a:t>
            </a:r>
            <a:r>
              <a:rPr lang="en-US" sz="1800"/>
              <a:t>:</a:t>
            </a:r>
          </a:p>
        </p:txBody>
      </p:sp>
      <p:sp>
        <p:nvSpPr>
          <p:cNvPr id="35861" name="Text Box 20"/>
          <p:cNvSpPr txBox="1">
            <a:spLocks noChangeArrowheads="1"/>
          </p:cNvSpPr>
          <p:nvPr/>
        </p:nvSpPr>
        <p:spPr bwMode="auto">
          <a:xfrm>
            <a:off x="4267200" y="1676400"/>
            <a:ext cx="400050" cy="366713"/>
          </a:xfrm>
          <a:prstGeom prst="rect">
            <a:avLst/>
          </a:prstGeom>
          <a:noFill/>
          <a:ln w="9525">
            <a:noFill/>
            <a:miter lim="800000"/>
            <a:headEnd/>
            <a:tailEnd/>
          </a:ln>
        </p:spPr>
        <p:txBody>
          <a:bodyPr wrap="none">
            <a:spAutoFit/>
          </a:bodyPr>
          <a:lstStyle/>
          <a:p>
            <a:r>
              <a:rPr lang="en-US" sz="1800"/>
              <a:t>I</a:t>
            </a:r>
            <a:r>
              <a:rPr lang="en-US" sz="1800" baseline="-25000"/>
              <a:t>8</a:t>
            </a:r>
            <a:r>
              <a:rPr lang="en-US" sz="1800"/>
              <a:t>:</a:t>
            </a:r>
          </a:p>
        </p:txBody>
      </p:sp>
      <p:sp>
        <p:nvSpPr>
          <p:cNvPr id="35862" name="Line 21"/>
          <p:cNvSpPr>
            <a:spLocks noChangeShapeType="1"/>
          </p:cNvSpPr>
          <p:nvPr/>
        </p:nvSpPr>
        <p:spPr bwMode="auto">
          <a:xfrm>
            <a:off x="1524000" y="1371600"/>
            <a:ext cx="609600" cy="0"/>
          </a:xfrm>
          <a:prstGeom prst="line">
            <a:avLst/>
          </a:prstGeom>
          <a:noFill/>
          <a:ln w="9525">
            <a:solidFill>
              <a:schemeClr val="tx1"/>
            </a:solidFill>
            <a:round/>
            <a:headEnd/>
            <a:tailEnd type="triangle" w="med" len="med"/>
          </a:ln>
        </p:spPr>
        <p:txBody>
          <a:bodyPr/>
          <a:lstStyle/>
          <a:p>
            <a:endParaRPr lang="en-IN"/>
          </a:p>
        </p:txBody>
      </p:sp>
      <p:sp>
        <p:nvSpPr>
          <p:cNvPr id="35863" name="Line 22"/>
          <p:cNvSpPr>
            <a:spLocks noChangeShapeType="1"/>
          </p:cNvSpPr>
          <p:nvPr/>
        </p:nvSpPr>
        <p:spPr bwMode="auto">
          <a:xfrm>
            <a:off x="1676400" y="1371600"/>
            <a:ext cx="0" cy="4572000"/>
          </a:xfrm>
          <a:prstGeom prst="line">
            <a:avLst/>
          </a:prstGeom>
          <a:noFill/>
          <a:ln w="9525">
            <a:solidFill>
              <a:schemeClr val="tx1"/>
            </a:solidFill>
            <a:round/>
            <a:headEnd/>
            <a:tailEnd/>
          </a:ln>
        </p:spPr>
        <p:txBody>
          <a:bodyPr/>
          <a:lstStyle/>
          <a:p>
            <a:endParaRPr lang="en-IN"/>
          </a:p>
        </p:txBody>
      </p:sp>
      <p:sp>
        <p:nvSpPr>
          <p:cNvPr id="35864" name="Line 23"/>
          <p:cNvSpPr>
            <a:spLocks noChangeShapeType="1"/>
          </p:cNvSpPr>
          <p:nvPr/>
        </p:nvSpPr>
        <p:spPr bwMode="auto">
          <a:xfrm>
            <a:off x="1676400" y="1905000"/>
            <a:ext cx="457200" cy="0"/>
          </a:xfrm>
          <a:prstGeom prst="line">
            <a:avLst/>
          </a:prstGeom>
          <a:noFill/>
          <a:ln w="9525">
            <a:solidFill>
              <a:schemeClr val="tx1"/>
            </a:solidFill>
            <a:round/>
            <a:headEnd/>
            <a:tailEnd type="triangle" w="med" len="med"/>
          </a:ln>
        </p:spPr>
        <p:txBody>
          <a:bodyPr/>
          <a:lstStyle/>
          <a:p>
            <a:endParaRPr lang="en-IN"/>
          </a:p>
        </p:txBody>
      </p:sp>
      <p:sp>
        <p:nvSpPr>
          <p:cNvPr id="35865" name="Line 24"/>
          <p:cNvSpPr>
            <a:spLocks noChangeShapeType="1"/>
          </p:cNvSpPr>
          <p:nvPr/>
        </p:nvSpPr>
        <p:spPr bwMode="auto">
          <a:xfrm>
            <a:off x="1676400" y="2667000"/>
            <a:ext cx="457200" cy="0"/>
          </a:xfrm>
          <a:prstGeom prst="line">
            <a:avLst/>
          </a:prstGeom>
          <a:noFill/>
          <a:ln w="9525">
            <a:solidFill>
              <a:schemeClr val="tx1"/>
            </a:solidFill>
            <a:round/>
            <a:headEnd/>
            <a:tailEnd type="triangle" w="med" len="med"/>
          </a:ln>
        </p:spPr>
        <p:txBody>
          <a:bodyPr/>
          <a:lstStyle/>
          <a:p>
            <a:endParaRPr lang="en-IN"/>
          </a:p>
        </p:txBody>
      </p:sp>
      <p:sp>
        <p:nvSpPr>
          <p:cNvPr id="35866" name="Line 25"/>
          <p:cNvSpPr>
            <a:spLocks noChangeShapeType="1"/>
          </p:cNvSpPr>
          <p:nvPr/>
        </p:nvSpPr>
        <p:spPr bwMode="auto">
          <a:xfrm>
            <a:off x="1676400" y="3429000"/>
            <a:ext cx="457200" cy="0"/>
          </a:xfrm>
          <a:prstGeom prst="line">
            <a:avLst/>
          </a:prstGeom>
          <a:noFill/>
          <a:ln w="9525">
            <a:solidFill>
              <a:schemeClr val="tx1"/>
            </a:solidFill>
            <a:round/>
            <a:headEnd/>
            <a:tailEnd type="triangle" w="med" len="med"/>
          </a:ln>
        </p:spPr>
        <p:txBody>
          <a:bodyPr/>
          <a:lstStyle/>
          <a:p>
            <a:endParaRPr lang="en-IN"/>
          </a:p>
        </p:txBody>
      </p:sp>
      <p:sp>
        <p:nvSpPr>
          <p:cNvPr id="35867" name="Line 26"/>
          <p:cNvSpPr>
            <a:spLocks noChangeShapeType="1"/>
          </p:cNvSpPr>
          <p:nvPr/>
        </p:nvSpPr>
        <p:spPr bwMode="auto">
          <a:xfrm>
            <a:off x="1676400" y="3962400"/>
            <a:ext cx="457200" cy="0"/>
          </a:xfrm>
          <a:prstGeom prst="line">
            <a:avLst/>
          </a:prstGeom>
          <a:noFill/>
          <a:ln w="9525">
            <a:solidFill>
              <a:schemeClr val="tx1"/>
            </a:solidFill>
            <a:round/>
            <a:headEnd/>
            <a:tailEnd type="triangle" w="med" len="med"/>
          </a:ln>
        </p:spPr>
        <p:txBody>
          <a:bodyPr/>
          <a:lstStyle/>
          <a:p>
            <a:endParaRPr lang="en-IN"/>
          </a:p>
        </p:txBody>
      </p:sp>
      <p:sp>
        <p:nvSpPr>
          <p:cNvPr id="35868" name="Line 27"/>
          <p:cNvSpPr>
            <a:spLocks noChangeShapeType="1"/>
          </p:cNvSpPr>
          <p:nvPr/>
        </p:nvSpPr>
        <p:spPr bwMode="auto">
          <a:xfrm>
            <a:off x="1676400" y="5943600"/>
            <a:ext cx="457200" cy="0"/>
          </a:xfrm>
          <a:prstGeom prst="line">
            <a:avLst/>
          </a:prstGeom>
          <a:noFill/>
          <a:ln w="9525">
            <a:solidFill>
              <a:schemeClr val="tx1"/>
            </a:solidFill>
            <a:round/>
            <a:headEnd/>
            <a:tailEnd type="triangle" w="med" len="med"/>
          </a:ln>
        </p:spPr>
        <p:txBody>
          <a:bodyPr/>
          <a:lstStyle/>
          <a:p>
            <a:endParaRPr lang="en-IN"/>
          </a:p>
        </p:txBody>
      </p:sp>
      <p:sp>
        <p:nvSpPr>
          <p:cNvPr id="35869" name="Line 28"/>
          <p:cNvSpPr>
            <a:spLocks noChangeShapeType="1"/>
          </p:cNvSpPr>
          <p:nvPr/>
        </p:nvSpPr>
        <p:spPr bwMode="auto">
          <a:xfrm>
            <a:off x="3429000" y="1905000"/>
            <a:ext cx="914400" cy="0"/>
          </a:xfrm>
          <a:prstGeom prst="line">
            <a:avLst/>
          </a:prstGeom>
          <a:noFill/>
          <a:ln w="9525">
            <a:solidFill>
              <a:schemeClr val="tx1"/>
            </a:solidFill>
            <a:round/>
            <a:headEnd/>
            <a:tailEnd type="triangle" w="med" len="med"/>
          </a:ln>
        </p:spPr>
        <p:txBody>
          <a:bodyPr/>
          <a:lstStyle/>
          <a:p>
            <a:endParaRPr lang="en-IN"/>
          </a:p>
        </p:txBody>
      </p:sp>
      <p:sp>
        <p:nvSpPr>
          <p:cNvPr id="35870" name="Line 29"/>
          <p:cNvSpPr>
            <a:spLocks noChangeShapeType="1"/>
          </p:cNvSpPr>
          <p:nvPr/>
        </p:nvSpPr>
        <p:spPr bwMode="auto">
          <a:xfrm flipV="1">
            <a:off x="3429000" y="1447800"/>
            <a:ext cx="914400" cy="457200"/>
          </a:xfrm>
          <a:prstGeom prst="line">
            <a:avLst/>
          </a:prstGeom>
          <a:noFill/>
          <a:ln w="9525">
            <a:solidFill>
              <a:schemeClr val="tx1"/>
            </a:solidFill>
            <a:round/>
            <a:headEnd/>
            <a:tailEnd type="triangle" w="med" len="med"/>
          </a:ln>
        </p:spPr>
        <p:txBody>
          <a:bodyPr/>
          <a:lstStyle/>
          <a:p>
            <a:endParaRPr lang="en-IN"/>
          </a:p>
        </p:txBody>
      </p:sp>
      <p:sp>
        <p:nvSpPr>
          <p:cNvPr id="35871" name="Line 30"/>
          <p:cNvSpPr>
            <a:spLocks noChangeShapeType="1"/>
          </p:cNvSpPr>
          <p:nvPr/>
        </p:nvSpPr>
        <p:spPr bwMode="auto">
          <a:xfrm>
            <a:off x="3429000" y="2667000"/>
            <a:ext cx="914400" cy="990600"/>
          </a:xfrm>
          <a:prstGeom prst="line">
            <a:avLst/>
          </a:prstGeom>
          <a:noFill/>
          <a:ln w="9525">
            <a:solidFill>
              <a:schemeClr val="tx1"/>
            </a:solidFill>
            <a:round/>
            <a:headEnd/>
            <a:tailEnd type="triangle" w="med" len="med"/>
          </a:ln>
        </p:spPr>
        <p:txBody>
          <a:bodyPr/>
          <a:lstStyle/>
          <a:p>
            <a:endParaRPr lang="en-IN"/>
          </a:p>
        </p:txBody>
      </p:sp>
      <p:sp>
        <p:nvSpPr>
          <p:cNvPr id="35872" name="Line 31"/>
          <p:cNvSpPr>
            <a:spLocks noChangeShapeType="1"/>
          </p:cNvSpPr>
          <p:nvPr/>
        </p:nvSpPr>
        <p:spPr bwMode="auto">
          <a:xfrm>
            <a:off x="3505200" y="3962400"/>
            <a:ext cx="838200" cy="914400"/>
          </a:xfrm>
          <a:prstGeom prst="line">
            <a:avLst/>
          </a:prstGeom>
          <a:noFill/>
          <a:ln w="9525">
            <a:solidFill>
              <a:schemeClr val="tx1"/>
            </a:solidFill>
            <a:round/>
            <a:headEnd/>
            <a:tailEnd type="triangle" w="med" len="med"/>
          </a:ln>
        </p:spPr>
        <p:txBody>
          <a:bodyPr/>
          <a:lstStyle/>
          <a:p>
            <a:endParaRPr lang="en-IN"/>
          </a:p>
        </p:txBody>
      </p:sp>
      <p:sp>
        <p:nvSpPr>
          <p:cNvPr id="35873" name="Line 32"/>
          <p:cNvSpPr>
            <a:spLocks noChangeShapeType="1"/>
          </p:cNvSpPr>
          <p:nvPr/>
        </p:nvSpPr>
        <p:spPr bwMode="auto">
          <a:xfrm>
            <a:off x="3505200" y="3962400"/>
            <a:ext cx="0" cy="2133600"/>
          </a:xfrm>
          <a:prstGeom prst="line">
            <a:avLst/>
          </a:prstGeom>
          <a:noFill/>
          <a:ln w="9525">
            <a:solidFill>
              <a:schemeClr val="tx1"/>
            </a:solidFill>
            <a:round/>
            <a:headEnd/>
            <a:tailEnd/>
          </a:ln>
        </p:spPr>
        <p:txBody>
          <a:bodyPr/>
          <a:lstStyle/>
          <a:p>
            <a:endParaRPr lang="en-IN"/>
          </a:p>
        </p:txBody>
      </p:sp>
      <p:sp>
        <p:nvSpPr>
          <p:cNvPr id="35874" name="Line 33"/>
          <p:cNvSpPr>
            <a:spLocks noChangeShapeType="1"/>
          </p:cNvSpPr>
          <p:nvPr/>
        </p:nvSpPr>
        <p:spPr bwMode="auto">
          <a:xfrm>
            <a:off x="3505200" y="5486400"/>
            <a:ext cx="381000" cy="0"/>
          </a:xfrm>
          <a:prstGeom prst="line">
            <a:avLst/>
          </a:prstGeom>
          <a:noFill/>
          <a:ln w="9525">
            <a:solidFill>
              <a:schemeClr val="tx1"/>
            </a:solidFill>
            <a:round/>
            <a:headEnd/>
            <a:tailEnd type="triangle" w="med" len="med"/>
          </a:ln>
        </p:spPr>
        <p:txBody>
          <a:bodyPr/>
          <a:lstStyle/>
          <a:p>
            <a:endParaRPr lang="en-IN"/>
          </a:p>
        </p:txBody>
      </p:sp>
      <p:sp>
        <p:nvSpPr>
          <p:cNvPr id="35875" name="Line 34"/>
          <p:cNvSpPr>
            <a:spLocks noChangeShapeType="1"/>
          </p:cNvSpPr>
          <p:nvPr/>
        </p:nvSpPr>
        <p:spPr bwMode="auto">
          <a:xfrm>
            <a:off x="3505200" y="5791200"/>
            <a:ext cx="381000" cy="0"/>
          </a:xfrm>
          <a:prstGeom prst="line">
            <a:avLst/>
          </a:prstGeom>
          <a:noFill/>
          <a:ln w="9525">
            <a:solidFill>
              <a:schemeClr val="tx1"/>
            </a:solidFill>
            <a:round/>
            <a:headEnd/>
            <a:tailEnd type="triangle" w="med" len="med"/>
          </a:ln>
        </p:spPr>
        <p:txBody>
          <a:bodyPr/>
          <a:lstStyle/>
          <a:p>
            <a:endParaRPr lang="en-IN"/>
          </a:p>
        </p:txBody>
      </p:sp>
      <p:sp>
        <p:nvSpPr>
          <p:cNvPr id="35876" name="Line 35"/>
          <p:cNvSpPr>
            <a:spLocks noChangeShapeType="1"/>
          </p:cNvSpPr>
          <p:nvPr/>
        </p:nvSpPr>
        <p:spPr bwMode="auto">
          <a:xfrm>
            <a:off x="3505200" y="6096000"/>
            <a:ext cx="381000" cy="0"/>
          </a:xfrm>
          <a:prstGeom prst="line">
            <a:avLst/>
          </a:prstGeom>
          <a:noFill/>
          <a:ln w="9525">
            <a:solidFill>
              <a:schemeClr val="tx1"/>
            </a:solidFill>
            <a:round/>
            <a:headEnd/>
            <a:tailEnd type="triangle" w="med" len="med"/>
          </a:ln>
        </p:spPr>
        <p:txBody>
          <a:bodyPr/>
          <a:lstStyle/>
          <a:p>
            <a:endParaRPr lang="en-IN"/>
          </a:p>
        </p:txBody>
      </p:sp>
      <p:sp>
        <p:nvSpPr>
          <p:cNvPr id="35877" name="Line 36"/>
          <p:cNvSpPr>
            <a:spLocks noChangeShapeType="1"/>
          </p:cNvSpPr>
          <p:nvPr/>
        </p:nvSpPr>
        <p:spPr bwMode="auto">
          <a:xfrm>
            <a:off x="3505200" y="5105400"/>
            <a:ext cx="381000" cy="0"/>
          </a:xfrm>
          <a:prstGeom prst="line">
            <a:avLst/>
          </a:prstGeom>
          <a:noFill/>
          <a:ln w="9525">
            <a:solidFill>
              <a:schemeClr val="tx1"/>
            </a:solidFill>
            <a:round/>
            <a:headEnd/>
            <a:tailEnd type="triangle" w="med" len="med"/>
          </a:ln>
        </p:spPr>
        <p:txBody>
          <a:bodyPr/>
          <a:lstStyle/>
          <a:p>
            <a:endParaRPr lang="en-IN"/>
          </a:p>
        </p:txBody>
      </p:sp>
      <p:sp>
        <p:nvSpPr>
          <p:cNvPr id="35878" name="Line 37"/>
          <p:cNvSpPr>
            <a:spLocks noChangeShapeType="1"/>
          </p:cNvSpPr>
          <p:nvPr/>
        </p:nvSpPr>
        <p:spPr bwMode="auto">
          <a:xfrm flipV="1">
            <a:off x="5791200" y="1524000"/>
            <a:ext cx="685800" cy="381000"/>
          </a:xfrm>
          <a:prstGeom prst="line">
            <a:avLst/>
          </a:prstGeom>
          <a:noFill/>
          <a:ln w="9525">
            <a:solidFill>
              <a:schemeClr val="tx1"/>
            </a:solidFill>
            <a:round/>
            <a:headEnd/>
            <a:tailEnd type="triangle" w="med" len="med"/>
          </a:ln>
        </p:spPr>
        <p:txBody>
          <a:bodyPr/>
          <a:lstStyle/>
          <a:p>
            <a:endParaRPr lang="en-IN"/>
          </a:p>
        </p:txBody>
      </p:sp>
      <p:sp>
        <p:nvSpPr>
          <p:cNvPr id="35879" name="Line 38"/>
          <p:cNvSpPr>
            <a:spLocks noChangeShapeType="1"/>
          </p:cNvSpPr>
          <p:nvPr/>
        </p:nvSpPr>
        <p:spPr bwMode="auto">
          <a:xfrm>
            <a:off x="5791200" y="1905000"/>
            <a:ext cx="609600" cy="0"/>
          </a:xfrm>
          <a:prstGeom prst="line">
            <a:avLst/>
          </a:prstGeom>
          <a:noFill/>
          <a:ln w="9525">
            <a:solidFill>
              <a:schemeClr val="tx1"/>
            </a:solidFill>
            <a:round/>
            <a:headEnd/>
            <a:tailEnd type="triangle" w="med" len="med"/>
          </a:ln>
        </p:spPr>
        <p:txBody>
          <a:bodyPr/>
          <a:lstStyle/>
          <a:p>
            <a:endParaRPr lang="en-IN"/>
          </a:p>
        </p:txBody>
      </p:sp>
      <p:sp>
        <p:nvSpPr>
          <p:cNvPr id="35880" name="Line 39"/>
          <p:cNvSpPr>
            <a:spLocks noChangeShapeType="1"/>
          </p:cNvSpPr>
          <p:nvPr/>
        </p:nvSpPr>
        <p:spPr bwMode="auto">
          <a:xfrm>
            <a:off x="5791200" y="1905000"/>
            <a:ext cx="0" cy="609600"/>
          </a:xfrm>
          <a:prstGeom prst="line">
            <a:avLst/>
          </a:prstGeom>
          <a:noFill/>
          <a:ln w="9525">
            <a:solidFill>
              <a:schemeClr val="tx1"/>
            </a:solidFill>
            <a:round/>
            <a:headEnd/>
            <a:tailEnd/>
          </a:ln>
        </p:spPr>
        <p:txBody>
          <a:bodyPr/>
          <a:lstStyle/>
          <a:p>
            <a:endParaRPr lang="en-IN"/>
          </a:p>
        </p:txBody>
      </p:sp>
      <p:sp>
        <p:nvSpPr>
          <p:cNvPr id="35881" name="Line 40"/>
          <p:cNvSpPr>
            <a:spLocks noChangeShapeType="1"/>
          </p:cNvSpPr>
          <p:nvPr/>
        </p:nvSpPr>
        <p:spPr bwMode="auto">
          <a:xfrm>
            <a:off x="5791200" y="2209800"/>
            <a:ext cx="609600" cy="0"/>
          </a:xfrm>
          <a:prstGeom prst="line">
            <a:avLst/>
          </a:prstGeom>
          <a:noFill/>
          <a:ln w="9525">
            <a:solidFill>
              <a:schemeClr val="tx1"/>
            </a:solidFill>
            <a:round/>
            <a:headEnd/>
            <a:tailEnd type="triangle" w="med" len="med"/>
          </a:ln>
        </p:spPr>
        <p:txBody>
          <a:bodyPr/>
          <a:lstStyle/>
          <a:p>
            <a:endParaRPr lang="en-IN"/>
          </a:p>
        </p:txBody>
      </p:sp>
      <p:sp>
        <p:nvSpPr>
          <p:cNvPr id="35882" name="Line 41"/>
          <p:cNvSpPr>
            <a:spLocks noChangeShapeType="1"/>
          </p:cNvSpPr>
          <p:nvPr/>
        </p:nvSpPr>
        <p:spPr bwMode="auto">
          <a:xfrm>
            <a:off x="5791200" y="2514600"/>
            <a:ext cx="609600" cy="0"/>
          </a:xfrm>
          <a:prstGeom prst="line">
            <a:avLst/>
          </a:prstGeom>
          <a:noFill/>
          <a:ln w="9525">
            <a:solidFill>
              <a:schemeClr val="tx1"/>
            </a:solidFill>
            <a:round/>
            <a:headEnd/>
            <a:tailEnd type="triangle" w="med" len="med"/>
          </a:ln>
        </p:spPr>
        <p:txBody>
          <a:bodyPr/>
          <a:lstStyle/>
          <a:p>
            <a:endParaRPr lang="en-IN"/>
          </a:p>
        </p:txBody>
      </p:sp>
      <p:sp>
        <p:nvSpPr>
          <p:cNvPr id="35883" name="Line 42"/>
          <p:cNvSpPr>
            <a:spLocks noChangeShapeType="1"/>
          </p:cNvSpPr>
          <p:nvPr/>
        </p:nvSpPr>
        <p:spPr bwMode="auto">
          <a:xfrm>
            <a:off x="5791200" y="3657600"/>
            <a:ext cx="685800" cy="152400"/>
          </a:xfrm>
          <a:prstGeom prst="line">
            <a:avLst/>
          </a:prstGeom>
          <a:noFill/>
          <a:ln w="9525">
            <a:solidFill>
              <a:schemeClr val="tx1"/>
            </a:solidFill>
            <a:round/>
            <a:headEnd/>
            <a:tailEnd type="triangle" w="med" len="med"/>
          </a:ln>
        </p:spPr>
        <p:txBody>
          <a:bodyPr/>
          <a:lstStyle/>
          <a:p>
            <a:endParaRPr lang="en-IN"/>
          </a:p>
        </p:txBody>
      </p:sp>
      <p:sp>
        <p:nvSpPr>
          <p:cNvPr id="35884" name="Line 43"/>
          <p:cNvSpPr>
            <a:spLocks noChangeShapeType="1"/>
          </p:cNvSpPr>
          <p:nvPr/>
        </p:nvSpPr>
        <p:spPr bwMode="auto">
          <a:xfrm>
            <a:off x="5791200" y="3657600"/>
            <a:ext cx="0" cy="838200"/>
          </a:xfrm>
          <a:prstGeom prst="line">
            <a:avLst/>
          </a:prstGeom>
          <a:noFill/>
          <a:ln w="9525">
            <a:solidFill>
              <a:schemeClr val="tx1"/>
            </a:solidFill>
            <a:round/>
            <a:headEnd/>
            <a:tailEnd/>
          </a:ln>
        </p:spPr>
        <p:txBody>
          <a:bodyPr/>
          <a:lstStyle/>
          <a:p>
            <a:endParaRPr lang="en-IN"/>
          </a:p>
        </p:txBody>
      </p:sp>
      <p:sp>
        <p:nvSpPr>
          <p:cNvPr id="35885" name="Line 44"/>
          <p:cNvSpPr>
            <a:spLocks noChangeShapeType="1"/>
          </p:cNvSpPr>
          <p:nvPr/>
        </p:nvSpPr>
        <p:spPr bwMode="auto">
          <a:xfrm>
            <a:off x="5791200" y="4191000"/>
            <a:ext cx="609600" cy="0"/>
          </a:xfrm>
          <a:prstGeom prst="line">
            <a:avLst/>
          </a:prstGeom>
          <a:noFill/>
          <a:ln w="9525">
            <a:solidFill>
              <a:schemeClr val="tx1"/>
            </a:solidFill>
            <a:round/>
            <a:headEnd/>
            <a:tailEnd type="triangle" w="med" len="med"/>
          </a:ln>
        </p:spPr>
        <p:txBody>
          <a:bodyPr/>
          <a:lstStyle/>
          <a:p>
            <a:endParaRPr lang="en-IN"/>
          </a:p>
        </p:txBody>
      </p:sp>
      <p:sp>
        <p:nvSpPr>
          <p:cNvPr id="35886" name="Line 45"/>
          <p:cNvSpPr>
            <a:spLocks noChangeShapeType="1"/>
          </p:cNvSpPr>
          <p:nvPr/>
        </p:nvSpPr>
        <p:spPr bwMode="auto">
          <a:xfrm>
            <a:off x="5791200" y="4495800"/>
            <a:ext cx="609600" cy="0"/>
          </a:xfrm>
          <a:prstGeom prst="line">
            <a:avLst/>
          </a:prstGeom>
          <a:noFill/>
          <a:ln w="9525">
            <a:solidFill>
              <a:schemeClr val="tx1"/>
            </a:solidFill>
            <a:round/>
            <a:headEnd/>
            <a:tailEnd type="triangle" w="med" len="med"/>
          </a:ln>
        </p:spPr>
        <p:txBody>
          <a:bodyPr/>
          <a:lstStyle/>
          <a:p>
            <a:endParaRPr lang="en-IN"/>
          </a:p>
        </p:txBody>
      </p:sp>
      <p:sp>
        <p:nvSpPr>
          <p:cNvPr id="35887" name="Line 46"/>
          <p:cNvSpPr>
            <a:spLocks noChangeShapeType="1"/>
          </p:cNvSpPr>
          <p:nvPr/>
        </p:nvSpPr>
        <p:spPr bwMode="auto">
          <a:xfrm>
            <a:off x="5638800" y="4953000"/>
            <a:ext cx="838200" cy="76200"/>
          </a:xfrm>
          <a:prstGeom prst="line">
            <a:avLst/>
          </a:prstGeom>
          <a:noFill/>
          <a:ln w="9525">
            <a:solidFill>
              <a:schemeClr val="tx1"/>
            </a:solidFill>
            <a:round/>
            <a:headEnd/>
            <a:tailEnd type="triangle" w="med" len="med"/>
          </a:ln>
        </p:spPr>
        <p:txBody>
          <a:bodyPr/>
          <a:lstStyle/>
          <a:p>
            <a:endParaRPr lang="en-IN"/>
          </a:p>
        </p:txBody>
      </p:sp>
      <p:sp>
        <p:nvSpPr>
          <p:cNvPr id="35888" name="Line 47"/>
          <p:cNvSpPr>
            <a:spLocks noChangeShapeType="1"/>
          </p:cNvSpPr>
          <p:nvPr/>
        </p:nvSpPr>
        <p:spPr bwMode="auto">
          <a:xfrm>
            <a:off x="5638800" y="4953000"/>
            <a:ext cx="533400" cy="533400"/>
          </a:xfrm>
          <a:prstGeom prst="line">
            <a:avLst/>
          </a:prstGeom>
          <a:noFill/>
          <a:ln w="9525">
            <a:solidFill>
              <a:schemeClr val="tx1"/>
            </a:solidFill>
            <a:round/>
            <a:headEnd/>
            <a:tailEnd type="triangle" w="med" len="med"/>
          </a:ln>
        </p:spPr>
        <p:txBody>
          <a:bodyPr/>
          <a:lstStyle/>
          <a:p>
            <a:endParaRPr lang="en-IN"/>
          </a:p>
        </p:txBody>
      </p:sp>
      <p:sp>
        <p:nvSpPr>
          <p:cNvPr id="35889" name="Text Box 48"/>
          <p:cNvSpPr txBox="1">
            <a:spLocks noChangeArrowheads="1"/>
          </p:cNvSpPr>
          <p:nvPr/>
        </p:nvSpPr>
        <p:spPr bwMode="auto">
          <a:xfrm>
            <a:off x="3733800" y="1371600"/>
            <a:ext cx="252413" cy="336550"/>
          </a:xfrm>
          <a:prstGeom prst="rect">
            <a:avLst/>
          </a:prstGeom>
          <a:noFill/>
          <a:ln w="9525">
            <a:noFill/>
            <a:miter lim="800000"/>
            <a:headEnd/>
            <a:tailEnd/>
          </a:ln>
        </p:spPr>
        <p:txBody>
          <a:bodyPr wrap="none">
            <a:spAutoFit/>
          </a:bodyPr>
          <a:lstStyle/>
          <a:p>
            <a:r>
              <a:rPr lang="en-US" sz="1600"/>
              <a:t>r</a:t>
            </a:r>
          </a:p>
        </p:txBody>
      </p:sp>
      <p:sp>
        <p:nvSpPr>
          <p:cNvPr id="35890" name="Text Box 49"/>
          <p:cNvSpPr txBox="1">
            <a:spLocks noChangeArrowheads="1"/>
          </p:cNvSpPr>
          <p:nvPr/>
        </p:nvSpPr>
        <p:spPr bwMode="auto">
          <a:xfrm>
            <a:off x="1676400" y="1066800"/>
            <a:ext cx="307975" cy="336550"/>
          </a:xfrm>
          <a:prstGeom prst="rect">
            <a:avLst/>
          </a:prstGeom>
          <a:noFill/>
          <a:ln w="9525">
            <a:noFill/>
            <a:miter lim="800000"/>
            <a:headEnd/>
            <a:tailEnd/>
          </a:ln>
        </p:spPr>
        <p:txBody>
          <a:bodyPr wrap="none">
            <a:spAutoFit/>
          </a:bodyPr>
          <a:lstStyle/>
          <a:p>
            <a:r>
              <a:rPr lang="en-US" sz="1600"/>
              <a:t>L</a:t>
            </a:r>
          </a:p>
        </p:txBody>
      </p:sp>
      <p:sp>
        <p:nvSpPr>
          <p:cNvPr id="35891" name="Text Box 50"/>
          <p:cNvSpPr txBox="1">
            <a:spLocks noChangeArrowheads="1"/>
          </p:cNvSpPr>
          <p:nvPr/>
        </p:nvSpPr>
        <p:spPr bwMode="auto">
          <a:xfrm>
            <a:off x="3810000" y="4114800"/>
            <a:ext cx="307975" cy="336550"/>
          </a:xfrm>
          <a:prstGeom prst="rect">
            <a:avLst/>
          </a:prstGeom>
          <a:noFill/>
          <a:ln w="9525">
            <a:noFill/>
            <a:miter lim="800000"/>
            <a:headEnd/>
            <a:tailEnd/>
          </a:ln>
        </p:spPr>
        <p:txBody>
          <a:bodyPr wrap="none">
            <a:spAutoFit/>
          </a:bodyPr>
          <a:lstStyle/>
          <a:p>
            <a:r>
              <a:rPr lang="en-US" sz="1600"/>
              <a:t>E</a:t>
            </a:r>
          </a:p>
        </p:txBody>
      </p:sp>
      <p:sp>
        <p:nvSpPr>
          <p:cNvPr id="35892" name="Text Box 51"/>
          <p:cNvSpPr txBox="1">
            <a:spLocks noChangeArrowheads="1"/>
          </p:cNvSpPr>
          <p:nvPr/>
        </p:nvSpPr>
        <p:spPr bwMode="auto">
          <a:xfrm>
            <a:off x="1676400" y="1600200"/>
            <a:ext cx="307975" cy="336550"/>
          </a:xfrm>
          <a:prstGeom prst="rect">
            <a:avLst/>
          </a:prstGeom>
          <a:noFill/>
          <a:ln w="9525">
            <a:noFill/>
            <a:miter lim="800000"/>
            <a:headEnd/>
            <a:tailEnd/>
          </a:ln>
        </p:spPr>
        <p:txBody>
          <a:bodyPr wrap="none">
            <a:spAutoFit/>
          </a:bodyPr>
          <a:lstStyle/>
          <a:p>
            <a:r>
              <a:rPr lang="en-US" sz="1600"/>
              <a:t>E</a:t>
            </a:r>
          </a:p>
        </p:txBody>
      </p:sp>
      <p:sp>
        <p:nvSpPr>
          <p:cNvPr id="35893" name="Text Box 52"/>
          <p:cNvSpPr txBox="1">
            <a:spLocks noChangeArrowheads="1"/>
          </p:cNvSpPr>
          <p:nvPr/>
        </p:nvSpPr>
        <p:spPr bwMode="auto">
          <a:xfrm>
            <a:off x="5867400" y="1447800"/>
            <a:ext cx="307975" cy="336550"/>
          </a:xfrm>
          <a:prstGeom prst="rect">
            <a:avLst/>
          </a:prstGeom>
          <a:noFill/>
          <a:ln w="9525">
            <a:noFill/>
            <a:miter lim="800000"/>
            <a:headEnd/>
            <a:tailEnd/>
          </a:ln>
        </p:spPr>
        <p:txBody>
          <a:bodyPr wrap="none">
            <a:spAutoFit/>
          </a:bodyPr>
          <a:lstStyle/>
          <a:p>
            <a:r>
              <a:rPr lang="en-US" sz="1600"/>
              <a:t>T</a:t>
            </a:r>
          </a:p>
        </p:txBody>
      </p:sp>
      <p:sp>
        <p:nvSpPr>
          <p:cNvPr id="35894" name="Text Box 53"/>
          <p:cNvSpPr txBox="1">
            <a:spLocks noChangeArrowheads="1"/>
          </p:cNvSpPr>
          <p:nvPr/>
        </p:nvSpPr>
        <p:spPr bwMode="auto">
          <a:xfrm>
            <a:off x="3505200" y="4800600"/>
            <a:ext cx="307975" cy="336550"/>
          </a:xfrm>
          <a:prstGeom prst="rect">
            <a:avLst/>
          </a:prstGeom>
          <a:noFill/>
          <a:ln w="9525">
            <a:noFill/>
            <a:miter lim="800000"/>
            <a:headEnd/>
            <a:tailEnd/>
          </a:ln>
        </p:spPr>
        <p:txBody>
          <a:bodyPr wrap="none">
            <a:spAutoFit/>
          </a:bodyPr>
          <a:lstStyle/>
          <a:p>
            <a:r>
              <a:rPr lang="en-US" sz="1600"/>
              <a:t>T</a:t>
            </a:r>
          </a:p>
        </p:txBody>
      </p:sp>
      <p:sp>
        <p:nvSpPr>
          <p:cNvPr id="35895" name="Text Box 54"/>
          <p:cNvSpPr txBox="1">
            <a:spLocks noChangeArrowheads="1"/>
          </p:cNvSpPr>
          <p:nvPr/>
        </p:nvSpPr>
        <p:spPr bwMode="auto">
          <a:xfrm>
            <a:off x="1676400" y="2362200"/>
            <a:ext cx="307975" cy="336550"/>
          </a:xfrm>
          <a:prstGeom prst="rect">
            <a:avLst/>
          </a:prstGeom>
          <a:noFill/>
          <a:ln w="9525">
            <a:noFill/>
            <a:miter lim="800000"/>
            <a:headEnd/>
            <a:tailEnd/>
          </a:ln>
        </p:spPr>
        <p:txBody>
          <a:bodyPr wrap="none">
            <a:spAutoFit/>
          </a:bodyPr>
          <a:lstStyle/>
          <a:p>
            <a:r>
              <a:rPr lang="en-US" sz="1600"/>
              <a:t>T</a:t>
            </a:r>
          </a:p>
        </p:txBody>
      </p:sp>
      <p:sp>
        <p:nvSpPr>
          <p:cNvPr id="35896" name="Text Box 55"/>
          <p:cNvSpPr txBox="1">
            <a:spLocks noChangeArrowheads="1"/>
          </p:cNvSpPr>
          <p:nvPr/>
        </p:nvSpPr>
        <p:spPr bwMode="auto">
          <a:xfrm>
            <a:off x="6019800" y="1676400"/>
            <a:ext cx="296863" cy="336550"/>
          </a:xfrm>
          <a:prstGeom prst="rect">
            <a:avLst/>
          </a:prstGeom>
          <a:noFill/>
          <a:ln w="9525">
            <a:noFill/>
            <a:miter lim="800000"/>
            <a:headEnd/>
            <a:tailEnd/>
          </a:ln>
        </p:spPr>
        <p:txBody>
          <a:bodyPr wrap="none">
            <a:spAutoFit/>
          </a:bodyPr>
          <a:lstStyle/>
          <a:p>
            <a:r>
              <a:rPr lang="en-US" sz="1600"/>
              <a:t>F</a:t>
            </a:r>
          </a:p>
        </p:txBody>
      </p:sp>
      <p:sp>
        <p:nvSpPr>
          <p:cNvPr id="35897" name="Text Box 56"/>
          <p:cNvSpPr txBox="1">
            <a:spLocks noChangeArrowheads="1"/>
          </p:cNvSpPr>
          <p:nvPr/>
        </p:nvSpPr>
        <p:spPr bwMode="auto">
          <a:xfrm>
            <a:off x="5943600" y="3429000"/>
            <a:ext cx="296863" cy="336550"/>
          </a:xfrm>
          <a:prstGeom prst="rect">
            <a:avLst/>
          </a:prstGeom>
          <a:noFill/>
          <a:ln w="9525">
            <a:noFill/>
            <a:miter lim="800000"/>
            <a:headEnd/>
            <a:tailEnd/>
          </a:ln>
        </p:spPr>
        <p:txBody>
          <a:bodyPr wrap="none">
            <a:spAutoFit/>
          </a:bodyPr>
          <a:lstStyle/>
          <a:p>
            <a:r>
              <a:rPr lang="en-US" sz="1600"/>
              <a:t>F</a:t>
            </a:r>
          </a:p>
        </p:txBody>
      </p:sp>
      <p:sp>
        <p:nvSpPr>
          <p:cNvPr id="35898" name="Text Box 57"/>
          <p:cNvSpPr txBox="1">
            <a:spLocks noChangeArrowheads="1"/>
          </p:cNvSpPr>
          <p:nvPr/>
        </p:nvSpPr>
        <p:spPr bwMode="auto">
          <a:xfrm>
            <a:off x="3505200" y="5181600"/>
            <a:ext cx="296863" cy="336550"/>
          </a:xfrm>
          <a:prstGeom prst="rect">
            <a:avLst/>
          </a:prstGeom>
          <a:noFill/>
          <a:ln w="9525">
            <a:noFill/>
            <a:miter lim="800000"/>
            <a:headEnd/>
            <a:tailEnd/>
          </a:ln>
        </p:spPr>
        <p:txBody>
          <a:bodyPr wrap="none">
            <a:spAutoFit/>
          </a:bodyPr>
          <a:lstStyle/>
          <a:p>
            <a:r>
              <a:rPr lang="en-US" sz="1600"/>
              <a:t>F</a:t>
            </a:r>
          </a:p>
        </p:txBody>
      </p:sp>
      <p:sp>
        <p:nvSpPr>
          <p:cNvPr id="35899" name="Text Box 58"/>
          <p:cNvSpPr txBox="1">
            <a:spLocks noChangeArrowheads="1"/>
          </p:cNvSpPr>
          <p:nvPr/>
        </p:nvSpPr>
        <p:spPr bwMode="auto">
          <a:xfrm>
            <a:off x="1676400" y="3124200"/>
            <a:ext cx="296863" cy="336550"/>
          </a:xfrm>
          <a:prstGeom prst="rect">
            <a:avLst/>
          </a:prstGeom>
          <a:noFill/>
          <a:ln w="9525">
            <a:noFill/>
            <a:miter lim="800000"/>
            <a:headEnd/>
            <a:tailEnd/>
          </a:ln>
        </p:spPr>
        <p:txBody>
          <a:bodyPr wrap="none">
            <a:spAutoFit/>
          </a:bodyPr>
          <a:lstStyle/>
          <a:p>
            <a:r>
              <a:rPr lang="en-US" sz="1600"/>
              <a:t>F</a:t>
            </a:r>
          </a:p>
        </p:txBody>
      </p:sp>
      <p:sp>
        <p:nvSpPr>
          <p:cNvPr id="35900" name="Text Box 59"/>
          <p:cNvSpPr txBox="1">
            <a:spLocks noChangeArrowheads="1"/>
          </p:cNvSpPr>
          <p:nvPr/>
        </p:nvSpPr>
        <p:spPr bwMode="auto">
          <a:xfrm>
            <a:off x="5943600" y="1905000"/>
            <a:ext cx="252413" cy="336550"/>
          </a:xfrm>
          <a:prstGeom prst="rect">
            <a:avLst/>
          </a:prstGeom>
          <a:noFill/>
          <a:ln w="9525">
            <a:noFill/>
            <a:miter lim="800000"/>
            <a:headEnd/>
            <a:tailEnd/>
          </a:ln>
        </p:spPr>
        <p:txBody>
          <a:bodyPr wrap="none">
            <a:spAutoFit/>
          </a:bodyPr>
          <a:lstStyle/>
          <a:p>
            <a:r>
              <a:rPr lang="en-US" sz="1600"/>
              <a:t>(</a:t>
            </a:r>
          </a:p>
        </p:txBody>
      </p:sp>
      <p:sp>
        <p:nvSpPr>
          <p:cNvPr id="35901" name="Text Box 60"/>
          <p:cNvSpPr txBox="1">
            <a:spLocks noChangeArrowheads="1"/>
          </p:cNvSpPr>
          <p:nvPr/>
        </p:nvSpPr>
        <p:spPr bwMode="auto">
          <a:xfrm>
            <a:off x="3505200" y="5486400"/>
            <a:ext cx="252413" cy="336550"/>
          </a:xfrm>
          <a:prstGeom prst="rect">
            <a:avLst/>
          </a:prstGeom>
          <a:noFill/>
          <a:ln w="9525">
            <a:noFill/>
            <a:miter lim="800000"/>
            <a:headEnd/>
            <a:tailEnd/>
          </a:ln>
        </p:spPr>
        <p:txBody>
          <a:bodyPr wrap="none">
            <a:spAutoFit/>
          </a:bodyPr>
          <a:lstStyle/>
          <a:p>
            <a:r>
              <a:rPr lang="en-US" sz="1600"/>
              <a:t>(</a:t>
            </a:r>
          </a:p>
        </p:txBody>
      </p:sp>
      <p:sp>
        <p:nvSpPr>
          <p:cNvPr id="35902" name="Text Box 61"/>
          <p:cNvSpPr txBox="1">
            <a:spLocks noChangeArrowheads="1"/>
          </p:cNvSpPr>
          <p:nvPr/>
        </p:nvSpPr>
        <p:spPr bwMode="auto">
          <a:xfrm>
            <a:off x="1752600" y="3657600"/>
            <a:ext cx="252413" cy="336550"/>
          </a:xfrm>
          <a:prstGeom prst="rect">
            <a:avLst/>
          </a:prstGeom>
          <a:noFill/>
          <a:ln w="9525">
            <a:noFill/>
            <a:miter lim="800000"/>
            <a:headEnd/>
            <a:tailEnd/>
          </a:ln>
        </p:spPr>
        <p:txBody>
          <a:bodyPr wrap="none">
            <a:spAutoFit/>
          </a:bodyPr>
          <a:lstStyle/>
          <a:p>
            <a:r>
              <a:rPr lang="en-US" sz="1600"/>
              <a:t>(</a:t>
            </a:r>
          </a:p>
        </p:txBody>
      </p:sp>
      <p:sp>
        <p:nvSpPr>
          <p:cNvPr id="35903" name="Text Box 62"/>
          <p:cNvSpPr txBox="1">
            <a:spLocks noChangeArrowheads="1"/>
          </p:cNvSpPr>
          <p:nvPr/>
        </p:nvSpPr>
        <p:spPr bwMode="auto">
          <a:xfrm>
            <a:off x="5943600" y="3886200"/>
            <a:ext cx="252413" cy="336550"/>
          </a:xfrm>
          <a:prstGeom prst="rect">
            <a:avLst/>
          </a:prstGeom>
          <a:noFill/>
          <a:ln w="9525">
            <a:noFill/>
            <a:miter lim="800000"/>
            <a:headEnd/>
            <a:tailEnd/>
          </a:ln>
        </p:spPr>
        <p:txBody>
          <a:bodyPr wrap="none">
            <a:spAutoFit/>
          </a:bodyPr>
          <a:lstStyle/>
          <a:p>
            <a:r>
              <a:rPr lang="en-US" sz="1600"/>
              <a:t>(</a:t>
            </a:r>
          </a:p>
        </p:txBody>
      </p:sp>
      <p:sp>
        <p:nvSpPr>
          <p:cNvPr id="35904" name="Text Box 63"/>
          <p:cNvSpPr txBox="1">
            <a:spLocks noChangeArrowheads="1"/>
          </p:cNvSpPr>
          <p:nvPr/>
        </p:nvSpPr>
        <p:spPr bwMode="auto">
          <a:xfrm>
            <a:off x="5943600" y="4191000"/>
            <a:ext cx="285750" cy="336550"/>
          </a:xfrm>
          <a:prstGeom prst="rect">
            <a:avLst/>
          </a:prstGeom>
          <a:noFill/>
          <a:ln w="9525">
            <a:noFill/>
            <a:miter lim="800000"/>
            <a:headEnd/>
            <a:tailEnd/>
          </a:ln>
        </p:spPr>
        <p:txBody>
          <a:bodyPr wrap="none">
            <a:spAutoFit/>
          </a:bodyPr>
          <a:lstStyle/>
          <a:p>
            <a:r>
              <a:rPr lang="en-US" sz="1600"/>
              <a:t>d</a:t>
            </a:r>
          </a:p>
        </p:txBody>
      </p:sp>
      <p:sp>
        <p:nvSpPr>
          <p:cNvPr id="35905" name="Text Box 64"/>
          <p:cNvSpPr txBox="1">
            <a:spLocks noChangeArrowheads="1"/>
          </p:cNvSpPr>
          <p:nvPr/>
        </p:nvSpPr>
        <p:spPr bwMode="auto">
          <a:xfrm>
            <a:off x="5943600" y="2209800"/>
            <a:ext cx="285750" cy="336550"/>
          </a:xfrm>
          <a:prstGeom prst="rect">
            <a:avLst/>
          </a:prstGeom>
          <a:noFill/>
          <a:ln w="9525">
            <a:noFill/>
            <a:miter lim="800000"/>
            <a:headEnd/>
            <a:tailEnd/>
          </a:ln>
        </p:spPr>
        <p:txBody>
          <a:bodyPr wrap="none">
            <a:spAutoFit/>
          </a:bodyPr>
          <a:lstStyle/>
          <a:p>
            <a:r>
              <a:rPr lang="en-US" sz="1600"/>
              <a:t>d</a:t>
            </a:r>
          </a:p>
        </p:txBody>
      </p:sp>
      <p:sp>
        <p:nvSpPr>
          <p:cNvPr id="35906" name="Text Box 65"/>
          <p:cNvSpPr txBox="1">
            <a:spLocks noChangeArrowheads="1"/>
          </p:cNvSpPr>
          <p:nvPr/>
        </p:nvSpPr>
        <p:spPr bwMode="auto">
          <a:xfrm>
            <a:off x="3505200" y="5791200"/>
            <a:ext cx="285750" cy="336550"/>
          </a:xfrm>
          <a:prstGeom prst="rect">
            <a:avLst/>
          </a:prstGeom>
          <a:noFill/>
          <a:ln w="9525">
            <a:noFill/>
            <a:miter lim="800000"/>
            <a:headEnd/>
            <a:tailEnd/>
          </a:ln>
        </p:spPr>
        <p:txBody>
          <a:bodyPr wrap="none">
            <a:spAutoFit/>
          </a:bodyPr>
          <a:lstStyle/>
          <a:p>
            <a:r>
              <a:rPr lang="en-US" sz="1600"/>
              <a:t>d</a:t>
            </a:r>
          </a:p>
        </p:txBody>
      </p:sp>
      <p:sp>
        <p:nvSpPr>
          <p:cNvPr id="35907" name="Text Box 66"/>
          <p:cNvSpPr txBox="1">
            <a:spLocks noChangeArrowheads="1"/>
          </p:cNvSpPr>
          <p:nvPr/>
        </p:nvSpPr>
        <p:spPr bwMode="auto">
          <a:xfrm>
            <a:off x="1676400" y="5638800"/>
            <a:ext cx="285750" cy="336550"/>
          </a:xfrm>
          <a:prstGeom prst="rect">
            <a:avLst/>
          </a:prstGeom>
          <a:noFill/>
          <a:ln w="9525">
            <a:noFill/>
            <a:miter lim="800000"/>
            <a:headEnd/>
            <a:tailEnd/>
          </a:ln>
        </p:spPr>
        <p:txBody>
          <a:bodyPr wrap="none">
            <a:spAutoFit/>
          </a:bodyPr>
          <a:lstStyle/>
          <a:p>
            <a:r>
              <a:rPr lang="en-US" sz="1600"/>
              <a:t>d</a:t>
            </a:r>
          </a:p>
        </p:txBody>
      </p:sp>
      <p:sp>
        <p:nvSpPr>
          <p:cNvPr id="35908" name="Text Box 67"/>
          <p:cNvSpPr txBox="1">
            <a:spLocks noChangeArrowheads="1"/>
          </p:cNvSpPr>
          <p:nvPr/>
        </p:nvSpPr>
        <p:spPr bwMode="auto">
          <a:xfrm>
            <a:off x="5943600" y="4724400"/>
            <a:ext cx="252413" cy="336550"/>
          </a:xfrm>
          <a:prstGeom prst="rect">
            <a:avLst/>
          </a:prstGeom>
          <a:noFill/>
          <a:ln w="9525">
            <a:noFill/>
            <a:miter lim="800000"/>
            <a:headEnd/>
            <a:tailEnd/>
          </a:ln>
        </p:spPr>
        <p:txBody>
          <a:bodyPr wrap="none">
            <a:spAutoFit/>
          </a:bodyPr>
          <a:lstStyle/>
          <a:p>
            <a:r>
              <a:rPr lang="en-US" sz="1600"/>
              <a:t>)</a:t>
            </a:r>
          </a:p>
        </p:txBody>
      </p:sp>
      <p:sp>
        <p:nvSpPr>
          <p:cNvPr id="35909" name="Text Box 68"/>
          <p:cNvSpPr txBox="1">
            <a:spLocks noChangeArrowheads="1"/>
          </p:cNvSpPr>
          <p:nvPr/>
        </p:nvSpPr>
        <p:spPr bwMode="auto">
          <a:xfrm>
            <a:off x="3886200" y="2971800"/>
            <a:ext cx="285750" cy="336550"/>
          </a:xfrm>
          <a:prstGeom prst="rect">
            <a:avLst/>
          </a:prstGeom>
          <a:noFill/>
          <a:ln w="9525">
            <a:noFill/>
            <a:miter lim="800000"/>
            <a:headEnd/>
            <a:tailEnd/>
          </a:ln>
        </p:spPr>
        <p:txBody>
          <a:bodyPr wrap="none">
            <a:spAutoFit/>
          </a:bodyPr>
          <a:lstStyle/>
          <a:p>
            <a:r>
              <a:rPr lang="en-US" sz="1600"/>
              <a:t>*</a:t>
            </a:r>
          </a:p>
        </p:txBody>
      </p:sp>
      <p:sp>
        <p:nvSpPr>
          <p:cNvPr id="35910" name="Text Box 69"/>
          <p:cNvSpPr txBox="1">
            <a:spLocks noChangeArrowheads="1"/>
          </p:cNvSpPr>
          <p:nvPr/>
        </p:nvSpPr>
        <p:spPr bwMode="auto">
          <a:xfrm>
            <a:off x="3886200" y="1676400"/>
            <a:ext cx="298450" cy="336550"/>
          </a:xfrm>
          <a:prstGeom prst="rect">
            <a:avLst/>
          </a:prstGeom>
          <a:noFill/>
          <a:ln w="9525">
            <a:noFill/>
            <a:miter lim="800000"/>
            <a:headEnd/>
            <a:tailEnd/>
          </a:ln>
        </p:spPr>
        <p:txBody>
          <a:bodyPr wrap="none">
            <a:spAutoFit/>
          </a:bodyPr>
          <a:lstStyle/>
          <a:p>
            <a:r>
              <a:rPr lang="en-US" sz="1600"/>
              <a:t>+</a:t>
            </a:r>
          </a:p>
        </p:txBody>
      </p:sp>
      <p:sp>
        <p:nvSpPr>
          <p:cNvPr id="35911" name="Text Box 70"/>
          <p:cNvSpPr txBox="1">
            <a:spLocks noChangeArrowheads="1"/>
          </p:cNvSpPr>
          <p:nvPr/>
        </p:nvSpPr>
        <p:spPr bwMode="auto">
          <a:xfrm>
            <a:off x="5867400" y="5029200"/>
            <a:ext cx="298450" cy="336550"/>
          </a:xfrm>
          <a:prstGeom prst="rect">
            <a:avLst/>
          </a:prstGeom>
          <a:noFill/>
          <a:ln w="9525">
            <a:noFill/>
            <a:miter lim="800000"/>
            <a:headEnd/>
            <a:tailEnd/>
          </a:ln>
        </p:spPr>
        <p:txBody>
          <a:bodyPr wrap="none">
            <a:spAutoFit/>
          </a:bodyPr>
          <a:lstStyle/>
          <a:p>
            <a:r>
              <a:rPr lang="en-US" sz="1600"/>
              <a:t>+</a:t>
            </a:r>
          </a:p>
        </p:txBody>
      </p:sp>
      <p:sp>
        <p:nvSpPr>
          <p:cNvPr id="35912" name="Line 71"/>
          <p:cNvSpPr>
            <a:spLocks noChangeShapeType="1"/>
          </p:cNvSpPr>
          <p:nvPr/>
        </p:nvSpPr>
        <p:spPr bwMode="auto">
          <a:xfrm>
            <a:off x="8077200" y="1447800"/>
            <a:ext cx="609600" cy="0"/>
          </a:xfrm>
          <a:prstGeom prst="line">
            <a:avLst/>
          </a:prstGeom>
          <a:noFill/>
          <a:ln w="9525">
            <a:solidFill>
              <a:schemeClr val="tx1"/>
            </a:solidFill>
            <a:round/>
            <a:headEnd/>
            <a:tailEnd type="triangle" w="med" len="med"/>
          </a:ln>
        </p:spPr>
        <p:txBody>
          <a:bodyPr/>
          <a:lstStyle/>
          <a:p>
            <a:endParaRPr lang="en-IN"/>
          </a:p>
        </p:txBody>
      </p:sp>
      <p:sp>
        <p:nvSpPr>
          <p:cNvPr id="35913" name="Text Box 72"/>
          <p:cNvSpPr txBox="1">
            <a:spLocks noChangeArrowheads="1"/>
          </p:cNvSpPr>
          <p:nvPr/>
        </p:nvSpPr>
        <p:spPr bwMode="auto">
          <a:xfrm>
            <a:off x="8153400" y="1219200"/>
            <a:ext cx="285750" cy="336550"/>
          </a:xfrm>
          <a:prstGeom prst="rect">
            <a:avLst/>
          </a:prstGeom>
          <a:noFill/>
          <a:ln w="9525">
            <a:noFill/>
            <a:miter lim="800000"/>
            <a:headEnd/>
            <a:tailEnd/>
          </a:ln>
        </p:spPr>
        <p:txBody>
          <a:bodyPr wrap="none">
            <a:spAutoFit/>
          </a:bodyPr>
          <a:lstStyle/>
          <a:p>
            <a:r>
              <a:rPr lang="en-US" sz="1600"/>
              <a:t>*</a:t>
            </a:r>
          </a:p>
        </p:txBody>
      </p:sp>
      <p:sp>
        <p:nvSpPr>
          <p:cNvPr id="35914" name="Text Box 73"/>
          <p:cNvSpPr txBox="1">
            <a:spLocks noChangeArrowheads="1"/>
          </p:cNvSpPr>
          <p:nvPr/>
        </p:nvSpPr>
        <p:spPr bwMode="auto">
          <a:xfrm>
            <a:off x="3886200" y="5943600"/>
            <a:ext cx="285750" cy="336550"/>
          </a:xfrm>
          <a:prstGeom prst="rect">
            <a:avLst/>
          </a:prstGeom>
          <a:noFill/>
          <a:ln w="9525">
            <a:noFill/>
            <a:miter lim="800000"/>
            <a:headEnd/>
            <a:tailEnd/>
          </a:ln>
        </p:spPr>
        <p:txBody>
          <a:bodyPr wrap="none">
            <a:spAutoFit/>
          </a:bodyPr>
          <a:lstStyle/>
          <a:p>
            <a:r>
              <a:rPr lang="en-US" sz="1600"/>
              <a:t>6</a:t>
            </a:r>
          </a:p>
        </p:txBody>
      </p:sp>
      <p:sp>
        <p:nvSpPr>
          <p:cNvPr id="35915" name="Text Box 74"/>
          <p:cNvSpPr txBox="1">
            <a:spLocks noChangeArrowheads="1"/>
          </p:cNvSpPr>
          <p:nvPr/>
        </p:nvSpPr>
        <p:spPr bwMode="auto">
          <a:xfrm>
            <a:off x="3886200" y="4953000"/>
            <a:ext cx="285750" cy="336550"/>
          </a:xfrm>
          <a:prstGeom prst="rect">
            <a:avLst/>
          </a:prstGeom>
          <a:noFill/>
          <a:ln w="9525">
            <a:noFill/>
            <a:miter lim="800000"/>
            <a:headEnd/>
            <a:tailEnd/>
          </a:ln>
        </p:spPr>
        <p:txBody>
          <a:bodyPr wrap="none">
            <a:spAutoFit/>
          </a:bodyPr>
          <a:lstStyle/>
          <a:p>
            <a:r>
              <a:rPr lang="en-US" sz="1600"/>
              <a:t>3</a:t>
            </a:r>
          </a:p>
        </p:txBody>
      </p:sp>
      <p:sp>
        <p:nvSpPr>
          <p:cNvPr id="35916" name="Text Box 75"/>
          <p:cNvSpPr txBox="1">
            <a:spLocks noChangeArrowheads="1"/>
          </p:cNvSpPr>
          <p:nvPr/>
        </p:nvSpPr>
        <p:spPr bwMode="auto">
          <a:xfrm>
            <a:off x="3886200" y="5638800"/>
            <a:ext cx="285750" cy="336550"/>
          </a:xfrm>
          <a:prstGeom prst="rect">
            <a:avLst/>
          </a:prstGeom>
          <a:noFill/>
          <a:ln w="9525">
            <a:noFill/>
            <a:miter lim="800000"/>
            <a:headEnd/>
            <a:tailEnd/>
          </a:ln>
        </p:spPr>
        <p:txBody>
          <a:bodyPr wrap="none">
            <a:spAutoFit/>
          </a:bodyPr>
          <a:lstStyle/>
          <a:p>
            <a:r>
              <a:rPr lang="en-US" sz="1600"/>
              <a:t>5</a:t>
            </a:r>
          </a:p>
        </p:txBody>
      </p:sp>
      <p:sp>
        <p:nvSpPr>
          <p:cNvPr id="35917" name="Text Box 76"/>
          <p:cNvSpPr txBox="1">
            <a:spLocks noChangeArrowheads="1"/>
          </p:cNvSpPr>
          <p:nvPr/>
        </p:nvSpPr>
        <p:spPr bwMode="auto">
          <a:xfrm>
            <a:off x="3886200" y="5334000"/>
            <a:ext cx="285750" cy="336550"/>
          </a:xfrm>
          <a:prstGeom prst="rect">
            <a:avLst/>
          </a:prstGeom>
          <a:noFill/>
          <a:ln w="9525">
            <a:noFill/>
            <a:miter lim="800000"/>
            <a:headEnd/>
            <a:tailEnd/>
          </a:ln>
        </p:spPr>
        <p:txBody>
          <a:bodyPr wrap="none">
            <a:spAutoFit/>
          </a:bodyPr>
          <a:lstStyle/>
          <a:p>
            <a:r>
              <a:rPr lang="en-US" sz="1600"/>
              <a:t>4</a:t>
            </a:r>
          </a:p>
        </p:txBody>
      </p:sp>
      <p:sp>
        <p:nvSpPr>
          <p:cNvPr id="35918" name="Text Box 77"/>
          <p:cNvSpPr txBox="1">
            <a:spLocks noChangeArrowheads="1"/>
          </p:cNvSpPr>
          <p:nvPr/>
        </p:nvSpPr>
        <p:spPr bwMode="auto">
          <a:xfrm>
            <a:off x="6400800" y="4343400"/>
            <a:ext cx="285750" cy="336550"/>
          </a:xfrm>
          <a:prstGeom prst="rect">
            <a:avLst/>
          </a:prstGeom>
          <a:noFill/>
          <a:ln w="9525">
            <a:noFill/>
            <a:miter lim="800000"/>
            <a:headEnd/>
            <a:tailEnd/>
          </a:ln>
        </p:spPr>
        <p:txBody>
          <a:bodyPr wrap="none">
            <a:spAutoFit/>
          </a:bodyPr>
          <a:lstStyle/>
          <a:p>
            <a:r>
              <a:rPr lang="en-US" sz="1600"/>
              <a:t>6</a:t>
            </a:r>
          </a:p>
        </p:txBody>
      </p:sp>
      <p:sp>
        <p:nvSpPr>
          <p:cNvPr id="35919" name="Text Box 78"/>
          <p:cNvSpPr txBox="1">
            <a:spLocks noChangeArrowheads="1"/>
          </p:cNvSpPr>
          <p:nvPr/>
        </p:nvSpPr>
        <p:spPr bwMode="auto">
          <a:xfrm>
            <a:off x="6400800" y="2362200"/>
            <a:ext cx="285750" cy="336550"/>
          </a:xfrm>
          <a:prstGeom prst="rect">
            <a:avLst/>
          </a:prstGeom>
          <a:noFill/>
          <a:ln w="9525">
            <a:noFill/>
            <a:miter lim="800000"/>
            <a:headEnd/>
            <a:tailEnd/>
          </a:ln>
        </p:spPr>
        <p:txBody>
          <a:bodyPr wrap="none">
            <a:spAutoFit/>
          </a:bodyPr>
          <a:lstStyle/>
          <a:p>
            <a:r>
              <a:rPr lang="en-US" sz="1600"/>
              <a:t>6</a:t>
            </a:r>
          </a:p>
        </p:txBody>
      </p:sp>
      <p:sp>
        <p:nvSpPr>
          <p:cNvPr id="35920" name="Text Box 79"/>
          <p:cNvSpPr txBox="1">
            <a:spLocks noChangeArrowheads="1"/>
          </p:cNvSpPr>
          <p:nvPr/>
        </p:nvSpPr>
        <p:spPr bwMode="auto">
          <a:xfrm>
            <a:off x="6400800" y="2057400"/>
            <a:ext cx="285750" cy="336550"/>
          </a:xfrm>
          <a:prstGeom prst="rect">
            <a:avLst/>
          </a:prstGeom>
          <a:noFill/>
          <a:ln w="9525">
            <a:noFill/>
            <a:miter lim="800000"/>
            <a:headEnd/>
            <a:tailEnd/>
          </a:ln>
        </p:spPr>
        <p:txBody>
          <a:bodyPr wrap="none">
            <a:spAutoFit/>
          </a:bodyPr>
          <a:lstStyle/>
          <a:p>
            <a:r>
              <a:rPr lang="en-US" sz="1600"/>
              <a:t>5</a:t>
            </a:r>
          </a:p>
        </p:txBody>
      </p:sp>
      <p:sp>
        <p:nvSpPr>
          <p:cNvPr id="35921" name="Text Box 80"/>
          <p:cNvSpPr txBox="1">
            <a:spLocks noChangeArrowheads="1"/>
          </p:cNvSpPr>
          <p:nvPr/>
        </p:nvSpPr>
        <p:spPr bwMode="auto">
          <a:xfrm>
            <a:off x="6400800" y="4038600"/>
            <a:ext cx="285750" cy="336550"/>
          </a:xfrm>
          <a:prstGeom prst="rect">
            <a:avLst/>
          </a:prstGeom>
          <a:noFill/>
          <a:ln w="9525">
            <a:noFill/>
            <a:miter lim="800000"/>
            <a:headEnd/>
            <a:tailEnd/>
          </a:ln>
        </p:spPr>
        <p:txBody>
          <a:bodyPr wrap="none">
            <a:spAutoFit/>
          </a:bodyPr>
          <a:lstStyle/>
          <a:p>
            <a:r>
              <a:rPr lang="en-US" sz="1600"/>
              <a:t>5</a:t>
            </a:r>
          </a:p>
        </p:txBody>
      </p:sp>
      <p:sp>
        <p:nvSpPr>
          <p:cNvPr id="35922" name="Text Box 81"/>
          <p:cNvSpPr txBox="1">
            <a:spLocks noChangeArrowheads="1"/>
          </p:cNvSpPr>
          <p:nvPr/>
        </p:nvSpPr>
        <p:spPr bwMode="auto">
          <a:xfrm>
            <a:off x="6172200" y="5334000"/>
            <a:ext cx="285750" cy="336550"/>
          </a:xfrm>
          <a:prstGeom prst="rect">
            <a:avLst/>
          </a:prstGeom>
          <a:noFill/>
          <a:ln w="9525">
            <a:noFill/>
            <a:miter lim="800000"/>
            <a:headEnd/>
            <a:tailEnd/>
          </a:ln>
        </p:spPr>
        <p:txBody>
          <a:bodyPr wrap="none">
            <a:spAutoFit/>
          </a:bodyPr>
          <a:lstStyle/>
          <a:p>
            <a:r>
              <a:rPr lang="en-US" sz="1600"/>
              <a:t>8</a:t>
            </a:r>
          </a:p>
        </p:txBody>
      </p:sp>
      <p:sp>
        <p:nvSpPr>
          <p:cNvPr id="35923" name="Text Box 82"/>
          <p:cNvSpPr txBox="1">
            <a:spLocks noChangeArrowheads="1"/>
          </p:cNvSpPr>
          <p:nvPr/>
        </p:nvSpPr>
        <p:spPr bwMode="auto">
          <a:xfrm>
            <a:off x="8686800" y="1295400"/>
            <a:ext cx="285750" cy="336550"/>
          </a:xfrm>
          <a:prstGeom prst="rect">
            <a:avLst/>
          </a:prstGeom>
          <a:noFill/>
          <a:ln w="9525">
            <a:noFill/>
            <a:miter lim="800000"/>
            <a:headEnd/>
            <a:tailEnd/>
          </a:ln>
        </p:spPr>
        <p:txBody>
          <a:bodyPr wrap="none">
            <a:spAutoFit/>
          </a:bodyPr>
          <a:lstStyle/>
          <a:p>
            <a:r>
              <a:rPr lang="en-US" sz="1600"/>
              <a:t>9</a:t>
            </a:r>
          </a:p>
        </p:txBody>
      </p:sp>
      <p:sp>
        <p:nvSpPr>
          <p:cNvPr id="35924" name="Text Box 83"/>
          <p:cNvSpPr txBox="1">
            <a:spLocks noChangeArrowheads="1"/>
          </p:cNvSpPr>
          <p:nvPr/>
        </p:nvSpPr>
        <p:spPr bwMode="auto">
          <a:xfrm>
            <a:off x="6400800" y="1752600"/>
            <a:ext cx="285750" cy="336550"/>
          </a:xfrm>
          <a:prstGeom prst="rect">
            <a:avLst/>
          </a:prstGeom>
          <a:noFill/>
          <a:ln w="9525">
            <a:noFill/>
            <a:miter lim="800000"/>
            <a:headEnd/>
            <a:tailEnd/>
          </a:ln>
        </p:spPr>
        <p:txBody>
          <a:bodyPr wrap="none">
            <a:spAutoFit/>
          </a:bodyPr>
          <a:lstStyle/>
          <a:p>
            <a:r>
              <a:rPr lang="en-US" sz="1600"/>
              <a:t>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97E5B2AF-EAC0-4F63-B507-E6204D73704F}" type="slidenum">
              <a:rPr lang="en-US" smtClean="0">
                <a:latin typeface="Times New Roman" pitchFamily="18" charset="0"/>
              </a:rPr>
              <a:pPr/>
              <a:t>35</a:t>
            </a:fld>
            <a:endParaRPr lang="en-US" smtClean="0">
              <a:latin typeface="Times New Roman" pitchFamily="18" charset="0"/>
            </a:endParaRPr>
          </a:p>
        </p:txBody>
      </p:sp>
      <p:sp>
        <p:nvSpPr>
          <p:cNvPr id="36867" name="Rectangle 2"/>
          <p:cNvSpPr>
            <a:spLocks noGrp="1" noChangeArrowheads="1"/>
          </p:cNvSpPr>
          <p:nvPr>
            <p:ph type="title"/>
          </p:nvPr>
        </p:nvSpPr>
        <p:spPr/>
        <p:txBody>
          <a:bodyPr/>
          <a:lstStyle/>
          <a:p>
            <a:r>
              <a:rPr lang="en-US" smtClean="0"/>
              <a:t>Bottom-Up Evaluation -- Example</a:t>
            </a:r>
          </a:p>
        </p:txBody>
      </p:sp>
      <p:sp>
        <p:nvSpPr>
          <p:cNvPr id="36868" name="Rectangle 3"/>
          <p:cNvSpPr>
            <a:spLocks noGrp="1" noChangeArrowheads="1"/>
          </p:cNvSpPr>
          <p:nvPr>
            <p:ph type="body" idx="1"/>
          </p:nvPr>
        </p:nvSpPr>
        <p:spPr/>
        <p:txBody>
          <a:bodyPr/>
          <a:lstStyle/>
          <a:p>
            <a:pPr>
              <a:lnSpc>
                <a:spcPct val="90000"/>
              </a:lnSpc>
            </a:pPr>
            <a:r>
              <a:rPr lang="en-US" sz="2000" smtClean="0">
                <a:cs typeface="Times New Roman" pitchFamily="18" charset="0"/>
              </a:rPr>
              <a:t>At each shift of </a:t>
            </a:r>
            <a:r>
              <a:rPr lang="en-US" sz="2000" b="1" smtClean="0">
                <a:cs typeface="Times New Roman" pitchFamily="18" charset="0"/>
              </a:rPr>
              <a:t>digit</a:t>
            </a:r>
            <a:r>
              <a:rPr lang="en-US" sz="2000" smtClean="0">
                <a:cs typeface="Times New Roman" pitchFamily="18" charset="0"/>
              </a:rPr>
              <a:t>, we also push </a:t>
            </a:r>
            <a:r>
              <a:rPr lang="en-US" sz="2000" b="1" smtClean="0">
                <a:cs typeface="Times New Roman" pitchFamily="18" charset="0"/>
              </a:rPr>
              <a:t>digit.lexval</a:t>
            </a:r>
            <a:r>
              <a:rPr lang="en-US" sz="2000" smtClean="0">
                <a:cs typeface="Times New Roman" pitchFamily="18" charset="0"/>
              </a:rPr>
              <a:t> into </a:t>
            </a:r>
            <a:r>
              <a:rPr lang="en-US" sz="2000" i="1" smtClean="0">
                <a:cs typeface="Times New Roman" pitchFamily="18" charset="0"/>
              </a:rPr>
              <a:t>val-stack</a:t>
            </a:r>
            <a:r>
              <a:rPr lang="en-US" sz="2000" smtClean="0">
                <a:cs typeface="Times New Roman" pitchFamily="18" charset="0"/>
              </a:rPr>
              <a:t>.</a:t>
            </a:r>
            <a:endParaRPr lang="en-US" sz="1800" smtClean="0"/>
          </a:p>
          <a:p>
            <a:pPr>
              <a:lnSpc>
                <a:spcPts val="2000"/>
              </a:lnSpc>
              <a:buFontTx/>
              <a:buNone/>
            </a:pPr>
            <a:r>
              <a:rPr lang="en-US" sz="1800" u="sng" smtClean="0"/>
              <a:t>stack</a:t>
            </a:r>
            <a:r>
              <a:rPr lang="en-US" sz="1800" smtClean="0"/>
              <a:t>		</a:t>
            </a:r>
            <a:r>
              <a:rPr lang="en-US" sz="1800" u="sng" smtClean="0"/>
              <a:t>val-stack</a:t>
            </a:r>
            <a:r>
              <a:rPr lang="en-US" sz="1800" smtClean="0"/>
              <a:t>		</a:t>
            </a:r>
            <a:r>
              <a:rPr lang="en-US" sz="1800" u="sng" smtClean="0"/>
              <a:t>input</a:t>
            </a:r>
            <a:r>
              <a:rPr lang="en-US" sz="1800" smtClean="0"/>
              <a:t>	</a:t>
            </a:r>
            <a:r>
              <a:rPr lang="en-US" sz="1800" u="sng" smtClean="0"/>
              <a:t>action</a:t>
            </a:r>
            <a:r>
              <a:rPr lang="en-US" sz="1800" smtClean="0"/>
              <a:t>	</a:t>
            </a:r>
            <a:r>
              <a:rPr lang="en-US" sz="1800" u="sng" smtClean="0"/>
              <a:t>semantic Actions</a:t>
            </a:r>
          </a:p>
          <a:p>
            <a:pPr>
              <a:lnSpc>
                <a:spcPts val="1800"/>
              </a:lnSpc>
              <a:buFontTx/>
              <a:buNone/>
            </a:pPr>
            <a:r>
              <a:rPr lang="en-US" sz="1600" smtClean="0"/>
              <a:t>0					5+3*4r	s6	d.lexval(5) into val-stack</a:t>
            </a:r>
          </a:p>
          <a:p>
            <a:pPr>
              <a:lnSpc>
                <a:spcPts val="1800"/>
              </a:lnSpc>
              <a:buFontTx/>
              <a:buNone/>
            </a:pPr>
            <a:r>
              <a:rPr lang="en-US" sz="1600" smtClean="0"/>
              <a:t>0d6	            	5		+3*4r	F</a:t>
            </a:r>
            <a:r>
              <a:rPr lang="en-US" sz="1600" smtClean="0">
                <a:cs typeface="Times New Roman" pitchFamily="18" charset="0"/>
              </a:rPr>
              <a:t>→d	F.val=d.lexval – do nothing</a:t>
            </a:r>
          </a:p>
          <a:p>
            <a:pPr>
              <a:lnSpc>
                <a:spcPts val="1800"/>
              </a:lnSpc>
              <a:buFontTx/>
              <a:buNone/>
            </a:pPr>
            <a:r>
              <a:rPr lang="en-US" sz="1600" smtClean="0">
                <a:cs typeface="Times New Roman" pitchFamily="18" charset="0"/>
              </a:rPr>
              <a:t>0F4			5		+3*4r	</a:t>
            </a:r>
            <a:r>
              <a:rPr lang="en-US" sz="1600" smtClean="0"/>
              <a:t>T</a:t>
            </a:r>
            <a:r>
              <a:rPr lang="en-US" sz="1600" smtClean="0">
                <a:cs typeface="Times New Roman" pitchFamily="18" charset="0"/>
              </a:rPr>
              <a:t>→F	T.val=F.val – do nothing</a:t>
            </a:r>
          </a:p>
          <a:p>
            <a:pPr>
              <a:lnSpc>
                <a:spcPts val="1800"/>
              </a:lnSpc>
              <a:buFontTx/>
              <a:buNone/>
            </a:pPr>
            <a:r>
              <a:rPr lang="en-US" sz="1600" smtClean="0">
                <a:cs typeface="Times New Roman" pitchFamily="18" charset="0"/>
              </a:rPr>
              <a:t>0T3			5		+3*4r	</a:t>
            </a:r>
            <a:r>
              <a:rPr lang="en-US" sz="1600" smtClean="0"/>
              <a:t>E</a:t>
            </a:r>
            <a:r>
              <a:rPr lang="en-US" sz="1600" smtClean="0">
                <a:cs typeface="Times New Roman" pitchFamily="18" charset="0"/>
              </a:rPr>
              <a:t>→T	E.val=T.val – do nothing</a:t>
            </a:r>
          </a:p>
          <a:p>
            <a:pPr>
              <a:lnSpc>
                <a:spcPts val="1800"/>
              </a:lnSpc>
              <a:buFontTx/>
              <a:buNone/>
            </a:pPr>
            <a:r>
              <a:rPr lang="en-US" sz="1600" smtClean="0">
                <a:cs typeface="Times New Roman" pitchFamily="18" charset="0"/>
              </a:rPr>
              <a:t>0E2			5		+3*4r	s8	push empty slot into val-stack</a:t>
            </a:r>
          </a:p>
          <a:p>
            <a:pPr>
              <a:lnSpc>
                <a:spcPts val="1800"/>
              </a:lnSpc>
              <a:buFontTx/>
              <a:buNone/>
            </a:pPr>
            <a:r>
              <a:rPr lang="en-US" sz="1600" smtClean="0">
                <a:cs typeface="Times New Roman" pitchFamily="18" charset="0"/>
              </a:rPr>
              <a:t>0E2+8		5-		3*4r	s6	</a:t>
            </a:r>
            <a:r>
              <a:rPr lang="en-US" sz="1600" smtClean="0"/>
              <a:t>d.lexval(3) into val-stack</a:t>
            </a:r>
            <a:endParaRPr lang="en-US" sz="1600" smtClean="0">
              <a:cs typeface="Times New Roman" pitchFamily="18" charset="0"/>
            </a:endParaRPr>
          </a:p>
          <a:p>
            <a:pPr>
              <a:lnSpc>
                <a:spcPts val="1800"/>
              </a:lnSpc>
              <a:buFontTx/>
              <a:buNone/>
            </a:pPr>
            <a:r>
              <a:rPr lang="en-US" sz="1600" smtClean="0">
                <a:cs typeface="Times New Roman" pitchFamily="18" charset="0"/>
              </a:rPr>
              <a:t>0E2+8d6		5-3		*4r	</a:t>
            </a:r>
            <a:r>
              <a:rPr lang="en-US" sz="1600" smtClean="0"/>
              <a:t>F</a:t>
            </a:r>
            <a:r>
              <a:rPr lang="en-US" sz="1600" smtClean="0">
                <a:cs typeface="Times New Roman" pitchFamily="18" charset="0"/>
              </a:rPr>
              <a:t>→d	F.val=d.lexval – do nothing</a:t>
            </a:r>
          </a:p>
          <a:p>
            <a:pPr>
              <a:lnSpc>
                <a:spcPts val="1800"/>
              </a:lnSpc>
              <a:buFontTx/>
              <a:buNone/>
            </a:pPr>
            <a:r>
              <a:rPr lang="en-US" sz="1600" smtClean="0">
                <a:cs typeface="Times New Roman" pitchFamily="18" charset="0"/>
              </a:rPr>
              <a:t>0E2+8F4		5-3		*4r	</a:t>
            </a:r>
            <a:r>
              <a:rPr lang="en-US" sz="1600" smtClean="0"/>
              <a:t>T</a:t>
            </a:r>
            <a:r>
              <a:rPr lang="en-US" sz="1600" smtClean="0">
                <a:cs typeface="Times New Roman" pitchFamily="18" charset="0"/>
              </a:rPr>
              <a:t>→F	T.val=F.val – do nothing</a:t>
            </a:r>
          </a:p>
          <a:p>
            <a:pPr>
              <a:lnSpc>
                <a:spcPts val="1800"/>
              </a:lnSpc>
              <a:buFontTx/>
              <a:buNone/>
            </a:pPr>
            <a:r>
              <a:rPr lang="en-US" sz="1600" smtClean="0">
                <a:cs typeface="Times New Roman" pitchFamily="18" charset="0"/>
              </a:rPr>
              <a:t>0E2+8T11		5-3		*4r	s9	push empty slot into val-stack</a:t>
            </a:r>
          </a:p>
          <a:p>
            <a:pPr>
              <a:lnSpc>
                <a:spcPts val="1800"/>
              </a:lnSpc>
              <a:buFontTx/>
              <a:buNone/>
            </a:pPr>
            <a:r>
              <a:rPr lang="en-US" sz="1600" smtClean="0">
                <a:cs typeface="Times New Roman" pitchFamily="18" charset="0"/>
              </a:rPr>
              <a:t>0E2+8T11*9	5-3-		4r	s6	</a:t>
            </a:r>
            <a:r>
              <a:rPr lang="en-US" sz="1600" smtClean="0"/>
              <a:t>d.lexval(4) into val-stack</a:t>
            </a:r>
            <a:endParaRPr lang="en-US" sz="1600" smtClean="0">
              <a:cs typeface="Times New Roman" pitchFamily="18" charset="0"/>
            </a:endParaRPr>
          </a:p>
          <a:p>
            <a:pPr>
              <a:lnSpc>
                <a:spcPts val="1800"/>
              </a:lnSpc>
              <a:buFontTx/>
              <a:buNone/>
            </a:pPr>
            <a:r>
              <a:rPr lang="en-US" sz="1600" smtClean="0">
                <a:cs typeface="Times New Roman" pitchFamily="18" charset="0"/>
              </a:rPr>
              <a:t>0E2+8T11*9d6	5-3-4		r	</a:t>
            </a:r>
            <a:r>
              <a:rPr lang="en-US" sz="1600" smtClean="0"/>
              <a:t>F</a:t>
            </a:r>
            <a:r>
              <a:rPr lang="en-US" sz="1600" smtClean="0">
                <a:cs typeface="Times New Roman" pitchFamily="18" charset="0"/>
              </a:rPr>
              <a:t>→d 	F.val=d.lexval – do nothing 	</a:t>
            </a:r>
          </a:p>
          <a:p>
            <a:pPr>
              <a:lnSpc>
                <a:spcPts val="1800"/>
              </a:lnSpc>
              <a:buFontTx/>
              <a:buNone/>
            </a:pPr>
            <a:r>
              <a:rPr lang="en-US" sz="1600" smtClean="0">
                <a:cs typeface="Times New Roman" pitchFamily="18" charset="0"/>
              </a:rPr>
              <a:t>0E2+8T11*9F12	5-3-4		r	</a:t>
            </a:r>
            <a:r>
              <a:rPr lang="en-US" sz="1600" smtClean="0"/>
              <a:t>T</a:t>
            </a:r>
            <a:r>
              <a:rPr lang="en-US" sz="1600" smtClean="0">
                <a:cs typeface="Times New Roman" pitchFamily="18" charset="0"/>
              </a:rPr>
              <a:t>→T*F	T.val=T</a:t>
            </a:r>
            <a:r>
              <a:rPr lang="en-US" sz="1600" baseline="-25000" smtClean="0">
                <a:cs typeface="Times New Roman" pitchFamily="18" charset="0"/>
              </a:rPr>
              <a:t>1</a:t>
            </a:r>
            <a:r>
              <a:rPr lang="en-US" sz="1600" smtClean="0">
                <a:cs typeface="Times New Roman" pitchFamily="18" charset="0"/>
              </a:rPr>
              <a:t>.val*F.val </a:t>
            </a:r>
          </a:p>
          <a:p>
            <a:pPr>
              <a:lnSpc>
                <a:spcPts val="1800"/>
              </a:lnSpc>
              <a:buFontTx/>
              <a:buNone/>
            </a:pPr>
            <a:r>
              <a:rPr lang="en-US" sz="1600" smtClean="0">
                <a:cs typeface="Times New Roman" pitchFamily="18" charset="0"/>
              </a:rPr>
              <a:t>0E2+8T11		5-12		r	</a:t>
            </a:r>
            <a:r>
              <a:rPr lang="en-US" sz="1600" smtClean="0"/>
              <a:t>E</a:t>
            </a:r>
            <a:r>
              <a:rPr lang="en-US" sz="1600" smtClean="0">
                <a:cs typeface="Times New Roman" pitchFamily="18" charset="0"/>
              </a:rPr>
              <a:t>→E+T	E.val=E</a:t>
            </a:r>
            <a:r>
              <a:rPr lang="en-US" sz="1600" baseline="-25000" smtClean="0">
                <a:cs typeface="Times New Roman" pitchFamily="18" charset="0"/>
              </a:rPr>
              <a:t>1</a:t>
            </a:r>
            <a:r>
              <a:rPr lang="en-US" sz="1600" smtClean="0">
                <a:cs typeface="Times New Roman" pitchFamily="18" charset="0"/>
              </a:rPr>
              <a:t>.val*T.val </a:t>
            </a:r>
          </a:p>
          <a:p>
            <a:pPr>
              <a:lnSpc>
                <a:spcPts val="1800"/>
              </a:lnSpc>
              <a:buFontTx/>
              <a:buNone/>
            </a:pPr>
            <a:r>
              <a:rPr lang="en-US" sz="1600" smtClean="0">
                <a:cs typeface="Times New Roman" pitchFamily="18" charset="0"/>
              </a:rPr>
              <a:t>0E2			17		r	s7	push empty slot into val-stack</a:t>
            </a:r>
          </a:p>
          <a:p>
            <a:pPr>
              <a:lnSpc>
                <a:spcPts val="1800"/>
              </a:lnSpc>
              <a:buFontTx/>
              <a:buNone/>
            </a:pPr>
            <a:r>
              <a:rPr lang="en-US" sz="1600" smtClean="0">
                <a:cs typeface="Times New Roman" pitchFamily="18" charset="0"/>
              </a:rPr>
              <a:t>0E2r7		17-		$	</a:t>
            </a:r>
            <a:r>
              <a:rPr lang="en-US" sz="1600" smtClean="0"/>
              <a:t>L</a:t>
            </a:r>
            <a:r>
              <a:rPr lang="en-US" sz="1600" smtClean="0">
                <a:cs typeface="Times New Roman" pitchFamily="18" charset="0"/>
              </a:rPr>
              <a:t>→Er	print(17), pop empty slot from val-stack</a:t>
            </a:r>
          </a:p>
          <a:p>
            <a:pPr>
              <a:lnSpc>
                <a:spcPts val="1800"/>
              </a:lnSpc>
              <a:buFontTx/>
              <a:buNone/>
            </a:pPr>
            <a:r>
              <a:rPr lang="en-US" sz="1600" smtClean="0">
                <a:cs typeface="Times New Roman" pitchFamily="18" charset="0"/>
              </a:rPr>
              <a:t>0L1			17		$	acc</a:t>
            </a:r>
            <a:endParaRPr lang="en-US" sz="2000" smtClean="0">
              <a:cs typeface="Times New Roman" pitchFamily="18" charset="0"/>
            </a:endParaRPr>
          </a:p>
          <a:p>
            <a:pPr>
              <a:lnSpc>
                <a:spcPts val="2000"/>
              </a:lnSpc>
              <a:buFontTx/>
              <a:buNone/>
            </a:pPr>
            <a:r>
              <a:rPr lang="en-US" sz="160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152400"/>
            <a:ext cx="9372600" cy="533400"/>
          </a:xfrm>
        </p:spPr>
        <p:txBody>
          <a:bodyPr/>
          <a:lstStyle/>
          <a:p>
            <a:r>
              <a:rPr lang="en-US" smtClean="0"/>
              <a:t>Introduction</a:t>
            </a:r>
          </a:p>
        </p:txBody>
      </p:sp>
      <p:sp>
        <p:nvSpPr>
          <p:cNvPr id="5123" name="Content Placeholder 2"/>
          <p:cNvSpPr>
            <a:spLocks noGrp="1"/>
          </p:cNvSpPr>
          <p:nvPr>
            <p:ph idx="1"/>
          </p:nvPr>
        </p:nvSpPr>
        <p:spPr>
          <a:xfrm>
            <a:off x="381000" y="838200"/>
            <a:ext cx="9372600" cy="5486400"/>
          </a:xfrm>
        </p:spPr>
        <p:txBody>
          <a:bodyPr/>
          <a:lstStyle/>
          <a:p>
            <a:pPr algn="just"/>
            <a:r>
              <a:rPr lang="en-US" smtClean="0"/>
              <a:t>In case of Lexical phase and syntax phase of compilation, we have a </a:t>
            </a:r>
            <a:r>
              <a:rPr lang="en-US" b="1" i="1" smtClean="0"/>
              <a:t>Regular expression </a:t>
            </a:r>
            <a:r>
              <a:rPr lang="en-US" smtClean="0"/>
              <a:t>as a notation to describe the </a:t>
            </a:r>
            <a:r>
              <a:rPr lang="en-US" b="1" i="1" smtClean="0"/>
              <a:t>Lexical structure </a:t>
            </a:r>
            <a:r>
              <a:rPr lang="en-US" smtClean="0"/>
              <a:t>of the programming language and a </a:t>
            </a:r>
            <a:r>
              <a:rPr lang="en-US" b="1" i="1" smtClean="0"/>
              <a:t>Grammar</a:t>
            </a:r>
            <a:r>
              <a:rPr lang="en-US" smtClean="0"/>
              <a:t> as a notation to describe the </a:t>
            </a:r>
            <a:r>
              <a:rPr lang="en-US" b="1" i="1" smtClean="0"/>
              <a:t>Syntactic structure </a:t>
            </a:r>
            <a:r>
              <a:rPr lang="en-US" smtClean="0"/>
              <a:t>of the programming language.</a:t>
            </a:r>
          </a:p>
          <a:p>
            <a:pPr algn="just"/>
            <a:r>
              <a:rPr lang="en-US" smtClean="0"/>
              <a:t> Similar notation is expected by the remaining phases of compiler. Unfortunately it is not there.</a:t>
            </a:r>
          </a:p>
          <a:p>
            <a:pPr algn="just"/>
            <a:r>
              <a:rPr lang="en-US" smtClean="0"/>
              <a:t> However we have a </a:t>
            </a:r>
            <a:r>
              <a:rPr lang="en-US" b="1" i="1" smtClean="0"/>
              <a:t>notational framework </a:t>
            </a:r>
            <a:r>
              <a:rPr lang="en-US" smtClean="0"/>
              <a:t>which is an extension of </a:t>
            </a:r>
            <a:r>
              <a:rPr lang="en-US" b="1" i="1" smtClean="0"/>
              <a:t>context free grammar</a:t>
            </a:r>
            <a:r>
              <a:rPr lang="en-US" smtClean="0"/>
              <a:t>. This notational framework is called as </a:t>
            </a:r>
            <a:r>
              <a:rPr lang="en-US" sz="3200" b="1" i="1" smtClean="0"/>
              <a:t>syntax directed translation scheme</a:t>
            </a:r>
            <a:r>
              <a:rPr lang="en-US" smtClean="0"/>
              <a:t>. According to this we have a</a:t>
            </a:r>
            <a:r>
              <a:rPr lang="en-US" b="1" i="1" smtClean="0"/>
              <a:t> Set of Attributes</a:t>
            </a:r>
            <a:r>
              <a:rPr lang="en-US" smtClean="0"/>
              <a:t> for each grammar symbol and</a:t>
            </a:r>
            <a:r>
              <a:rPr lang="en-US" b="1" i="1" smtClean="0"/>
              <a:t> Semantic rules </a:t>
            </a:r>
            <a:r>
              <a:rPr lang="en-US" smtClean="0"/>
              <a:t>are attached with each production. when these semantic rules are called at appropriate time they evaluate the values for the attributes and may generate the required intermediate code.</a:t>
            </a:r>
          </a:p>
        </p:txBody>
      </p:sp>
      <p:sp>
        <p:nvSpPr>
          <p:cNvPr id="5124" name="Slide Number Placeholder 3"/>
          <p:cNvSpPr>
            <a:spLocks noGrp="1"/>
          </p:cNvSpPr>
          <p:nvPr>
            <p:ph type="sldNum" sz="quarter" idx="12"/>
          </p:nvPr>
        </p:nvSpPr>
        <p:spPr>
          <a:noFill/>
        </p:spPr>
        <p:txBody>
          <a:bodyPr/>
          <a:lstStyle/>
          <a:p>
            <a:fld id="{DF191889-56F3-47C6-89BF-EAC2E8FF3A93}" type="slidenum">
              <a:rPr lang="en-US" smtClean="0">
                <a:latin typeface="Times New Roman" pitchFamily="18" charset="0"/>
              </a:rPr>
              <a:pPr/>
              <a:t>4</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2800" smtClean="0"/>
              <a:t>Notations for associating semantic rules with productions.</a:t>
            </a:r>
            <a:br>
              <a:rPr lang="en-US" sz="2800" smtClean="0"/>
            </a:br>
            <a:endParaRPr lang="en-US" sz="2800" smtClean="0"/>
          </a:p>
        </p:txBody>
      </p:sp>
      <p:sp>
        <p:nvSpPr>
          <p:cNvPr id="3" name="Content Placeholder 2"/>
          <p:cNvSpPr>
            <a:spLocks noGrp="1"/>
          </p:cNvSpPr>
          <p:nvPr>
            <p:ph idx="1"/>
          </p:nvPr>
        </p:nvSpPr>
        <p:spPr>
          <a:xfrm>
            <a:off x="381000" y="838200"/>
            <a:ext cx="9372600" cy="5486400"/>
          </a:xfrm>
        </p:spPr>
        <p:txBody>
          <a:bodyPr/>
          <a:lstStyle/>
          <a:p>
            <a:pPr>
              <a:defRPr/>
            </a:pPr>
            <a:r>
              <a:rPr lang="en-US" sz="2000" dirty="0" smtClean="0"/>
              <a:t>Basically there are two notational frameworks for associating semantic rules with productions namely</a:t>
            </a:r>
          </a:p>
          <a:p>
            <a:pPr marL="800100" lvl="1" indent="-342900">
              <a:lnSpc>
                <a:spcPct val="90000"/>
              </a:lnSpc>
              <a:defRPr/>
            </a:pPr>
            <a:r>
              <a:rPr lang="en-US" sz="2400" b="1" dirty="0" smtClean="0"/>
              <a:t>Syntax-Directed Definitions (SDDs)</a:t>
            </a:r>
          </a:p>
          <a:p>
            <a:pPr marL="800100" lvl="1" indent="-342900">
              <a:lnSpc>
                <a:spcPct val="90000"/>
              </a:lnSpc>
              <a:defRPr/>
            </a:pPr>
            <a:r>
              <a:rPr lang="en-US" sz="2400" b="1" dirty="0" smtClean="0"/>
              <a:t>Syntax –Directed Translation Schemes (SDTs) or simply Translation schemes</a:t>
            </a:r>
          </a:p>
          <a:p>
            <a:pPr marL="457200" indent="-457200">
              <a:lnSpc>
                <a:spcPct val="90000"/>
              </a:lnSpc>
              <a:buFontTx/>
              <a:buAutoNum type="alphaUcPeriod"/>
              <a:defRPr/>
            </a:pPr>
            <a:r>
              <a:rPr lang="en-US" b="1" dirty="0" smtClean="0"/>
              <a:t>Syntax-Directed Definitions(SDDs):</a:t>
            </a:r>
          </a:p>
          <a:p>
            <a:pPr marL="800100" lvl="1" indent="-342900">
              <a:lnSpc>
                <a:spcPct val="90000"/>
              </a:lnSpc>
              <a:defRPr/>
            </a:pPr>
            <a:r>
              <a:rPr lang="en-US" sz="1800" dirty="0" smtClean="0"/>
              <a:t>give high-level specifications for translations</a:t>
            </a:r>
          </a:p>
          <a:p>
            <a:pPr marL="800100" lvl="1" indent="-342900">
              <a:lnSpc>
                <a:spcPct val="90000"/>
              </a:lnSpc>
              <a:defRPr/>
            </a:pPr>
            <a:r>
              <a:rPr lang="en-US" sz="1800" dirty="0" smtClean="0"/>
              <a:t>hide many implementation details such as order of evaluation of semantic actions.</a:t>
            </a:r>
          </a:p>
          <a:p>
            <a:pPr marL="800100" lvl="1" indent="-342900">
              <a:lnSpc>
                <a:spcPct val="90000"/>
              </a:lnSpc>
              <a:defRPr/>
            </a:pPr>
            <a:r>
              <a:rPr lang="en-US" sz="1800" dirty="0" smtClean="0"/>
              <a:t>We associate a production rule with a set of semantic actions, and we do not say when they will be evaluated. </a:t>
            </a:r>
          </a:p>
          <a:p>
            <a:pPr marL="800100" lvl="1" indent="-342900">
              <a:lnSpc>
                <a:spcPct val="90000"/>
              </a:lnSpc>
              <a:buFontTx/>
              <a:buAutoNum type="alphaUcPeriod"/>
              <a:defRPr/>
            </a:pPr>
            <a:endParaRPr lang="en-US" sz="1800" dirty="0" smtClean="0"/>
          </a:p>
          <a:p>
            <a:pPr marL="457200" indent="-457200">
              <a:lnSpc>
                <a:spcPct val="90000"/>
              </a:lnSpc>
              <a:buFontTx/>
              <a:buAutoNum type="alphaUcPeriod"/>
              <a:defRPr/>
            </a:pPr>
            <a:r>
              <a:rPr lang="en-US" b="1" dirty="0" smtClean="0"/>
              <a:t>Syntax –Directed Translation Schemes(SDTs):</a:t>
            </a:r>
          </a:p>
          <a:p>
            <a:pPr marL="800100" lvl="1" indent="-342900">
              <a:lnSpc>
                <a:spcPct val="90000"/>
              </a:lnSpc>
              <a:defRPr/>
            </a:pPr>
            <a:r>
              <a:rPr lang="en-US" sz="1800" dirty="0" smtClean="0"/>
              <a:t>These are also high level specifications for translations</a:t>
            </a:r>
          </a:p>
          <a:p>
            <a:pPr marL="800100" lvl="1" indent="-342900">
              <a:lnSpc>
                <a:spcPct val="90000"/>
              </a:lnSpc>
              <a:defRPr/>
            </a:pPr>
            <a:r>
              <a:rPr lang="en-US" sz="1800" dirty="0" smtClean="0"/>
              <a:t>Implementation details are not hidden. In other words, translation schemes gives detailed information about implementation.</a:t>
            </a:r>
          </a:p>
          <a:p>
            <a:pPr marL="800100" lvl="1" indent="-342900">
              <a:lnSpc>
                <a:spcPct val="90000"/>
              </a:lnSpc>
              <a:defRPr/>
            </a:pPr>
            <a:r>
              <a:rPr lang="en-US" sz="1800" dirty="0" smtClean="0"/>
              <a:t>indicate the order of evaluation of semantic actions associated with a production rule.</a:t>
            </a:r>
          </a:p>
          <a:p>
            <a:pPr>
              <a:buFontTx/>
              <a:buNone/>
              <a:defRPr/>
            </a:pPr>
            <a:endParaRPr lang="en-US" dirty="0"/>
          </a:p>
        </p:txBody>
      </p:sp>
      <p:sp>
        <p:nvSpPr>
          <p:cNvPr id="6148" name="Slide Number Placeholder 3"/>
          <p:cNvSpPr>
            <a:spLocks noGrp="1"/>
          </p:cNvSpPr>
          <p:nvPr>
            <p:ph type="sldNum" sz="quarter" idx="12"/>
          </p:nvPr>
        </p:nvSpPr>
        <p:spPr>
          <a:noFill/>
        </p:spPr>
        <p:txBody>
          <a:bodyPr/>
          <a:lstStyle/>
          <a:p>
            <a:fld id="{CB6B014B-9737-402F-9C5F-6A42CBFF720F}" type="slidenum">
              <a:rPr lang="en-US" smtClean="0">
                <a:latin typeface="Times New Roman" pitchFamily="18" charset="0"/>
              </a:rPr>
              <a:pPr/>
              <a:t>5</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2000" smtClean="0"/>
              <a:t>What are semantic rules and attributes of Grammar symbol. ?</a:t>
            </a:r>
            <a:br>
              <a:rPr lang="en-US" sz="2000" smtClean="0"/>
            </a:br>
            <a:r>
              <a:rPr lang="en-US" sz="2000" smtClean="0"/>
              <a:t>What are Types of attributes ?</a:t>
            </a:r>
            <a:br>
              <a:rPr lang="en-US" sz="2000" smtClean="0"/>
            </a:br>
            <a:endParaRPr lang="en-US" sz="2000" smtClean="0"/>
          </a:p>
        </p:txBody>
      </p:sp>
      <p:sp>
        <p:nvSpPr>
          <p:cNvPr id="7171" name="Content Placeholder 2"/>
          <p:cNvSpPr>
            <a:spLocks noGrp="1"/>
          </p:cNvSpPr>
          <p:nvPr>
            <p:ph idx="1"/>
          </p:nvPr>
        </p:nvSpPr>
        <p:spPr/>
        <p:txBody>
          <a:bodyPr/>
          <a:lstStyle/>
          <a:p>
            <a:r>
              <a:rPr lang="en-US" i="1" smtClean="0"/>
              <a:t>What are semantic rules?</a:t>
            </a:r>
          </a:p>
          <a:p>
            <a:pPr>
              <a:buFontTx/>
              <a:buNone/>
            </a:pPr>
            <a:r>
              <a:rPr lang="en-US" smtClean="0"/>
              <a:t>         </a:t>
            </a:r>
            <a:r>
              <a:rPr lang="en-US" b="1" i="1" smtClean="0"/>
              <a:t>Semantic rules </a:t>
            </a:r>
            <a:r>
              <a:rPr lang="en-US" smtClean="0"/>
              <a:t>are nothing but some action routines, which when called at appropriate time may evaluate the values for the attributes of the grammar symbol and generate the intermediate code for the construct. In addition to that they also performs other tasks namely,</a:t>
            </a:r>
            <a:endParaRPr lang="en-US" sz="2000" smtClean="0"/>
          </a:p>
          <a:p>
            <a:pPr marL="800100" lvl="1" indent="-342900">
              <a:lnSpc>
                <a:spcPct val="90000"/>
              </a:lnSpc>
            </a:pPr>
            <a:r>
              <a:rPr lang="en-US" sz="1800" smtClean="0"/>
              <a:t>may put information into the symbol table</a:t>
            </a:r>
          </a:p>
          <a:p>
            <a:pPr marL="800100" lvl="1" indent="-342900">
              <a:lnSpc>
                <a:spcPct val="90000"/>
              </a:lnSpc>
            </a:pPr>
            <a:r>
              <a:rPr lang="en-US" sz="1800" smtClean="0"/>
              <a:t>may perform type checking</a:t>
            </a:r>
          </a:p>
          <a:p>
            <a:pPr marL="800100" lvl="1" indent="-342900">
              <a:lnSpc>
                <a:spcPct val="90000"/>
              </a:lnSpc>
            </a:pPr>
            <a:r>
              <a:rPr lang="en-US" sz="1800" smtClean="0"/>
              <a:t>may issue error messages</a:t>
            </a:r>
          </a:p>
          <a:p>
            <a:pPr marL="800100" lvl="1" indent="-342900">
              <a:lnSpc>
                <a:spcPct val="90000"/>
              </a:lnSpc>
            </a:pPr>
            <a:r>
              <a:rPr lang="en-US" sz="1800" smtClean="0"/>
              <a:t>may perform some other activities</a:t>
            </a:r>
          </a:p>
          <a:p>
            <a:pPr marL="800100" lvl="1" indent="-342900">
              <a:lnSpc>
                <a:spcPct val="90000"/>
              </a:lnSpc>
            </a:pPr>
            <a:r>
              <a:rPr lang="en-US" sz="1800" smtClean="0"/>
              <a:t>in fact, they may perform almost any activities.</a:t>
            </a:r>
          </a:p>
          <a:p>
            <a:pPr>
              <a:buFontTx/>
              <a:buNone/>
            </a:pPr>
            <a:endParaRPr lang="en-US" smtClean="0"/>
          </a:p>
        </p:txBody>
      </p:sp>
      <p:sp>
        <p:nvSpPr>
          <p:cNvPr id="7172" name="Slide Number Placeholder 3"/>
          <p:cNvSpPr>
            <a:spLocks noGrp="1"/>
          </p:cNvSpPr>
          <p:nvPr>
            <p:ph type="sldNum" sz="quarter" idx="12"/>
          </p:nvPr>
        </p:nvSpPr>
        <p:spPr>
          <a:noFill/>
        </p:spPr>
        <p:txBody>
          <a:bodyPr/>
          <a:lstStyle/>
          <a:p>
            <a:fld id="{D8A78188-D742-4A0C-930C-93916040A7EE}" type="slidenum">
              <a:rPr lang="en-US" smtClean="0">
                <a:latin typeface="Times New Roman" pitchFamily="18" charset="0"/>
              </a:rPr>
              <a:pPr/>
              <a:t>6</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152400"/>
            <a:ext cx="9372600" cy="381000"/>
          </a:xfrm>
        </p:spPr>
        <p:txBody>
          <a:bodyPr/>
          <a:lstStyle/>
          <a:p>
            <a:endParaRPr lang="en-US" smtClean="0"/>
          </a:p>
        </p:txBody>
      </p:sp>
      <p:sp>
        <p:nvSpPr>
          <p:cNvPr id="8195" name="Content Placeholder 2"/>
          <p:cNvSpPr>
            <a:spLocks noGrp="1"/>
          </p:cNvSpPr>
          <p:nvPr>
            <p:ph idx="1"/>
          </p:nvPr>
        </p:nvSpPr>
        <p:spPr>
          <a:xfrm>
            <a:off x="381000" y="762000"/>
            <a:ext cx="9372600" cy="5562600"/>
          </a:xfrm>
        </p:spPr>
        <p:txBody>
          <a:bodyPr/>
          <a:lstStyle/>
          <a:p>
            <a:r>
              <a:rPr lang="en-US" smtClean="0"/>
              <a:t> </a:t>
            </a:r>
            <a:r>
              <a:rPr lang="en-US" i="1" smtClean="0">
                <a:solidFill>
                  <a:srgbClr val="FF0000"/>
                </a:solidFill>
              </a:rPr>
              <a:t>What are Attributes of Grammar symbol. ? </a:t>
            </a:r>
          </a:p>
          <a:p>
            <a:pPr>
              <a:buFontTx/>
              <a:buNone/>
            </a:pPr>
            <a:r>
              <a:rPr lang="en-US" smtClean="0"/>
              <a:t>         Attribute of grammar of grammar symbol is a term that represents value  or may hold almost any thing i.e </a:t>
            </a:r>
          </a:p>
          <a:p>
            <a:pPr marL="800100" lvl="1" indent="-342900">
              <a:lnSpc>
                <a:spcPct val="90000"/>
              </a:lnSpc>
            </a:pPr>
            <a:r>
              <a:rPr lang="en-US" sz="2000" b="1" smtClean="0"/>
              <a:t>a string, a number, a pointer to memory location, a Boolean value, a complex record </a:t>
            </a:r>
            <a:r>
              <a:rPr lang="en-US" sz="2000" smtClean="0"/>
              <a:t>. </a:t>
            </a:r>
          </a:p>
          <a:p>
            <a:pPr marL="800100" lvl="1" indent="-342900">
              <a:lnSpc>
                <a:spcPct val="90000"/>
              </a:lnSpc>
            </a:pPr>
            <a:r>
              <a:rPr lang="en-US" sz="2000" smtClean="0"/>
              <a:t>These values  are defined by the semantic actions associated with the production</a:t>
            </a:r>
          </a:p>
          <a:p>
            <a:r>
              <a:rPr lang="en-US" i="1" smtClean="0">
                <a:solidFill>
                  <a:srgbClr val="FF0000"/>
                </a:solidFill>
              </a:rPr>
              <a:t>What are Types of attributes </a:t>
            </a:r>
            <a:r>
              <a:rPr lang="en-US" i="1" smtClean="0"/>
              <a:t>?</a:t>
            </a:r>
          </a:p>
          <a:p>
            <a:pPr>
              <a:buFontTx/>
              <a:buNone/>
            </a:pPr>
            <a:r>
              <a:rPr lang="en-US" smtClean="0"/>
              <a:t>         Basically there are two types of attributes for the grammar symbols namely </a:t>
            </a:r>
            <a:r>
              <a:rPr lang="en-US" b="1" smtClean="0"/>
              <a:t>synthesized attribute </a:t>
            </a:r>
            <a:r>
              <a:rPr lang="en-US" smtClean="0"/>
              <a:t>and </a:t>
            </a:r>
            <a:r>
              <a:rPr lang="en-US" b="1" smtClean="0"/>
              <a:t>Inherited attributes.</a:t>
            </a:r>
            <a:endParaRPr lang="en-US" smtClean="0"/>
          </a:p>
          <a:p>
            <a:pPr>
              <a:buFontTx/>
              <a:buNone/>
            </a:pPr>
            <a:r>
              <a:rPr lang="en-US" sz="2000" smtClean="0"/>
              <a:t>         The </a:t>
            </a:r>
            <a:r>
              <a:rPr lang="en-US" sz="2000" b="1" i="1" smtClean="0"/>
              <a:t>synthesized attribute for a Non terminal at a parse tree node  N </a:t>
            </a:r>
            <a:r>
              <a:rPr lang="en-US" sz="2000" smtClean="0"/>
              <a:t> is the values of  attribute that are computed from the </a:t>
            </a:r>
            <a:r>
              <a:rPr lang="en-US" sz="2000" b="1" i="1" smtClean="0"/>
              <a:t>values of the attribute at the children </a:t>
            </a:r>
            <a:r>
              <a:rPr lang="en-US" sz="2000" smtClean="0"/>
              <a:t>of that node in the parse tree.  </a:t>
            </a:r>
          </a:p>
          <a:p>
            <a:pPr>
              <a:buFontTx/>
              <a:buNone/>
            </a:pPr>
            <a:r>
              <a:rPr lang="en-US" sz="2000" smtClean="0"/>
              <a:t>         The</a:t>
            </a:r>
            <a:r>
              <a:rPr lang="en-US" sz="2000" b="1" i="1" smtClean="0"/>
              <a:t> Inherited attributes for a Non terminal  at a parse node N is </a:t>
            </a:r>
            <a:r>
              <a:rPr lang="en-US" sz="2000" smtClean="0"/>
              <a:t>the values of  the attribute that  are computed from the </a:t>
            </a:r>
            <a:r>
              <a:rPr lang="en-US" sz="2000" b="1" i="1" smtClean="0"/>
              <a:t>values of the attribute at their siblings and/or parents </a:t>
            </a:r>
            <a:r>
              <a:rPr lang="en-US" sz="2000" smtClean="0"/>
              <a:t>of that node in the parse tree</a:t>
            </a:r>
          </a:p>
          <a:p>
            <a:pPr>
              <a:buFontTx/>
              <a:buNone/>
            </a:pPr>
            <a:endParaRPr lang="en-US" smtClean="0"/>
          </a:p>
        </p:txBody>
      </p:sp>
      <p:sp>
        <p:nvSpPr>
          <p:cNvPr id="8196" name="Slide Number Placeholder 3"/>
          <p:cNvSpPr>
            <a:spLocks noGrp="1"/>
          </p:cNvSpPr>
          <p:nvPr>
            <p:ph type="sldNum" sz="quarter" idx="12"/>
          </p:nvPr>
        </p:nvSpPr>
        <p:spPr>
          <a:noFill/>
        </p:spPr>
        <p:txBody>
          <a:bodyPr/>
          <a:lstStyle/>
          <a:p>
            <a:fld id="{88C1ECCC-BC24-47F4-A6E6-DFFB8B021EFB}" type="slidenum">
              <a:rPr lang="en-US" smtClean="0">
                <a:latin typeface="Times New Roman" pitchFamily="18" charset="0"/>
              </a:rPr>
              <a:pPr/>
              <a:t>7</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BE6DEB73-EA98-45BD-84C0-11411612D51D}" type="slidenum">
              <a:rPr lang="en-US" smtClean="0">
                <a:latin typeface="Times New Roman" pitchFamily="18" charset="0"/>
              </a:rPr>
              <a:pPr/>
              <a:t>8</a:t>
            </a:fld>
            <a:endParaRPr lang="en-US" smtClean="0">
              <a:latin typeface="Times New Roman" pitchFamily="18" charset="0"/>
            </a:endParaRPr>
          </a:p>
        </p:txBody>
      </p:sp>
      <p:sp>
        <p:nvSpPr>
          <p:cNvPr id="9219" name="Rectangle 1026"/>
          <p:cNvSpPr>
            <a:spLocks noGrp="1" noChangeArrowheads="1"/>
          </p:cNvSpPr>
          <p:nvPr>
            <p:ph type="title"/>
          </p:nvPr>
        </p:nvSpPr>
        <p:spPr>
          <a:xfrm>
            <a:off x="381000" y="152400"/>
            <a:ext cx="9372600" cy="609600"/>
          </a:xfrm>
        </p:spPr>
        <p:txBody>
          <a:bodyPr/>
          <a:lstStyle/>
          <a:p>
            <a:r>
              <a:rPr lang="en-US" smtClean="0"/>
              <a:t>Form of Syntax-Directed Definitions</a:t>
            </a:r>
          </a:p>
        </p:txBody>
      </p:sp>
      <p:sp>
        <p:nvSpPr>
          <p:cNvPr id="9220" name="Rectangle 1027"/>
          <p:cNvSpPr>
            <a:spLocks noGrp="1" noChangeArrowheads="1"/>
          </p:cNvSpPr>
          <p:nvPr>
            <p:ph type="body" idx="1"/>
          </p:nvPr>
        </p:nvSpPr>
        <p:spPr>
          <a:xfrm>
            <a:off x="228600" y="838200"/>
            <a:ext cx="9525000" cy="5791200"/>
          </a:xfrm>
        </p:spPr>
        <p:txBody>
          <a:bodyPr/>
          <a:lstStyle/>
          <a:p>
            <a:pPr marL="457200" indent="-457200">
              <a:buFontTx/>
              <a:buNone/>
            </a:pPr>
            <a:r>
              <a:rPr lang="en-US" sz="2000" smtClean="0"/>
              <a:t>    A syntax-directed definition is a generalization of a context-free grammar in which:</a:t>
            </a:r>
          </a:p>
          <a:p>
            <a:pPr marL="800100" lvl="1" indent="-342900"/>
            <a:r>
              <a:rPr lang="en-US" sz="1800" smtClean="0"/>
              <a:t>Each grammar symbol is associated with a set of attributes. </a:t>
            </a:r>
          </a:p>
          <a:p>
            <a:pPr marL="800100" lvl="1" indent="-342900"/>
            <a:r>
              <a:rPr lang="en-US" sz="1800" smtClean="0"/>
              <a:t>This set of attributes for a grammar symbol  is partitioned into two subsets called </a:t>
            </a:r>
          </a:p>
          <a:p>
            <a:pPr marL="1219200" lvl="2" indent="-304800"/>
            <a:r>
              <a:rPr lang="en-US" b="1" smtClean="0">
                <a:solidFill>
                  <a:srgbClr val="FF0000"/>
                </a:solidFill>
              </a:rPr>
              <a:t>synthesized</a:t>
            </a:r>
            <a:r>
              <a:rPr lang="en-US" smtClean="0"/>
              <a:t> and </a:t>
            </a:r>
          </a:p>
          <a:p>
            <a:pPr marL="1219200" lvl="2" indent="-304800"/>
            <a:r>
              <a:rPr lang="en-US" b="1" smtClean="0">
                <a:solidFill>
                  <a:srgbClr val="FF0000"/>
                </a:solidFill>
              </a:rPr>
              <a:t>inherited</a:t>
            </a:r>
            <a:r>
              <a:rPr lang="en-US" smtClean="0"/>
              <a:t> attributes of that grammar symbol.</a:t>
            </a:r>
          </a:p>
          <a:p>
            <a:pPr marL="800100" lvl="1" indent="-342900"/>
            <a:r>
              <a:rPr lang="en-US" sz="1800" smtClean="0"/>
              <a:t>Each production rule is associated with a set of semantic rules.</a:t>
            </a:r>
          </a:p>
          <a:p>
            <a:pPr marL="457200" indent="-457200">
              <a:buFontTx/>
              <a:buNone/>
            </a:pPr>
            <a:r>
              <a:rPr lang="en-US" sz="2000" smtClean="0"/>
              <a:t>     In a syntax-directed definition, each production  </a:t>
            </a:r>
            <a:r>
              <a:rPr lang="en-US" sz="2000" b="1" smtClean="0">
                <a:solidFill>
                  <a:srgbClr val="FF0000"/>
                </a:solidFill>
              </a:rPr>
              <a:t>A</a:t>
            </a:r>
            <a:r>
              <a:rPr lang="en-US" sz="2000" b="1" smtClean="0">
                <a:solidFill>
                  <a:srgbClr val="FF0000"/>
                </a:solidFill>
                <a:cs typeface="Times New Roman" pitchFamily="18" charset="0"/>
              </a:rPr>
              <a:t>→</a:t>
            </a:r>
            <a:r>
              <a:rPr lang="el-GR" sz="2000" b="1" smtClean="0">
                <a:solidFill>
                  <a:srgbClr val="FF0000"/>
                </a:solidFill>
                <a:cs typeface="Times New Roman" pitchFamily="18" charset="0"/>
              </a:rPr>
              <a:t>α</a:t>
            </a:r>
            <a:r>
              <a:rPr lang="en-US" sz="2000" smtClean="0">
                <a:cs typeface="Times New Roman" pitchFamily="18" charset="0"/>
              </a:rPr>
              <a:t>  is associated with a set of semantic rules of  the form:  </a:t>
            </a:r>
            <a:r>
              <a:rPr lang="en-US" sz="2000" b="1" i="1" smtClean="0">
                <a:solidFill>
                  <a:srgbClr val="FF0000"/>
                </a:solidFill>
                <a:cs typeface="Times New Roman" pitchFamily="18" charset="0"/>
              </a:rPr>
              <a:t>b=f(c</a:t>
            </a:r>
            <a:r>
              <a:rPr lang="en-US" sz="2000" b="1" i="1" baseline="-25000" smtClean="0">
                <a:solidFill>
                  <a:srgbClr val="FF0000"/>
                </a:solidFill>
                <a:cs typeface="Times New Roman" pitchFamily="18" charset="0"/>
              </a:rPr>
              <a:t>1</a:t>
            </a:r>
            <a:r>
              <a:rPr lang="en-US" sz="2000" b="1" i="1" smtClean="0">
                <a:solidFill>
                  <a:srgbClr val="FF0000"/>
                </a:solidFill>
                <a:cs typeface="Times New Roman" pitchFamily="18" charset="0"/>
              </a:rPr>
              <a:t>,c</a:t>
            </a:r>
            <a:r>
              <a:rPr lang="en-US" sz="2000" b="1" i="1" baseline="-25000" smtClean="0">
                <a:solidFill>
                  <a:srgbClr val="FF0000"/>
                </a:solidFill>
                <a:cs typeface="Times New Roman" pitchFamily="18" charset="0"/>
              </a:rPr>
              <a:t>2</a:t>
            </a:r>
            <a:r>
              <a:rPr lang="en-US" sz="2000" b="1" i="1" smtClean="0">
                <a:solidFill>
                  <a:srgbClr val="FF0000"/>
                </a:solidFill>
                <a:cs typeface="Times New Roman" pitchFamily="18" charset="0"/>
              </a:rPr>
              <a:t>,…,c</a:t>
            </a:r>
            <a:r>
              <a:rPr lang="en-US" sz="2000" b="1" i="1" baseline="-25000" smtClean="0">
                <a:solidFill>
                  <a:srgbClr val="FF0000"/>
                </a:solidFill>
                <a:cs typeface="Times New Roman" pitchFamily="18" charset="0"/>
              </a:rPr>
              <a:t>n</a:t>
            </a:r>
            <a:r>
              <a:rPr lang="en-US" sz="2000" b="1" i="1" smtClean="0">
                <a:solidFill>
                  <a:srgbClr val="FF0000"/>
                </a:solidFill>
                <a:cs typeface="Times New Roman" pitchFamily="18" charset="0"/>
              </a:rPr>
              <a:t>)</a:t>
            </a:r>
            <a:r>
              <a:rPr lang="en-US" sz="2000" smtClean="0">
                <a:cs typeface="Times New Roman" pitchFamily="18" charset="0"/>
              </a:rPr>
              <a:t>	</a:t>
            </a:r>
          </a:p>
          <a:p>
            <a:pPr marL="457200" indent="-457200">
              <a:buFontTx/>
              <a:buNone/>
            </a:pPr>
            <a:r>
              <a:rPr lang="en-US" sz="2000" smtClean="0">
                <a:cs typeface="Times New Roman" pitchFamily="18" charset="0"/>
              </a:rPr>
              <a:t>	</a:t>
            </a:r>
            <a:r>
              <a:rPr lang="en-US" sz="2000" b="1" i="1" smtClean="0">
                <a:solidFill>
                  <a:srgbClr val="FF0000"/>
                </a:solidFill>
                <a:cs typeface="Times New Roman" pitchFamily="18" charset="0"/>
              </a:rPr>
              <a:t>where f</a:t>
            </a:r>
            <a:r>
              <a:rPr lang="en-US" sz="2000" smtClean="0">
                <a:cs typeface="Times New Roman" pitchFamily="18" charset="0"/>
              </a:rPr>
              <a:t>  is a function and </a:t>
            </a:r>
            <a:r>
              <a:rPr lang="en-US" sz="2000" b="1" i="1" smtClean="0">
                <a:solidFill>
                  <a:srgbClr val="FF0000"/>
                </a:solidFill>
                <a:cs typeface="Times New Roman" pitchFamily="18" charset="0"/>
              </a:rPr>
              <a:t>b</a:t>
            </a:r>
            <a:r>
              <a:rPr lang="en-US" sz="2000" smtClean="0">
                <a:cs typeface="Times New Roman" pitchFamily="18" charset="0"/>
              </a:rPr>
              <a:t> can be one of the followings:</a:t>
            </a:r>
          </a:p>
          <a:p>
            <a:pPr marL="457200" indent="-457200">
              <a:buFontTx/>
              <a:buNone/>
            </a:pPr>
            <a:r>
              <a:rPr lang="en-US" sz="2000" smtClean="0">
                <a:cs typeface="Times New Roman" pitchFamily="18" charset="0"/>
              </a:rPr>
              <a:t>	</a:t>
            </a:r>
            <a:r>
              <a:rPr lang="en-US" sz="2000" smtClean="0">
                <a:cs typeface="Times New Roman" pitchFamily="18" charset="0"/>
                <a:sym typeface="Wingdings" pitchFamily="2" charset="2"/>
              </a:rPr>
              <a:t> 	</a:t>
            </a:r>
            <a:r>
              <a:rPr lang="en-US" sz="2000" b="1" smtClean="0">
                <a:solidFill>
                  <a:srgbClr val="FF0000"/>
                </a:solidFill>
                <a:sym typeface="Wingdings" pitchFamily="2" charset="2"/>
              </a:rPr>
              <a:t>b</a:t>
            </a:r>
            <a:r>
              <a:rPr lang="en-US" sz="2000" smtClean="0">
                <a:cs typeface="Times New Roman" pitchFamily="18" charset="0"/>
                <a:sym typeface="Wingdings" pitchFamily="2" charset="2"/>
              </a:rPr>
              <a:t> is a synthesized attribute of </a:t>
            </a:r>
            <a:r>
              <a:rPr lang="en-US" sz="2000" b="1" smtClean="0">
                <a:solidFill>
                  <a:srgbClr val="FF0000"/>
                </a:solidFill>
                <a:cs typeface="Times New Roman" pitchFamily="18" charset="0"/>
                <a:sym typeface="Wingdings" pitchFamily="2" charset="2"/>
              </a:rPr>
              <a:t>A</a:t>
            </a:r>
            <a:r>
              <a:rPr lang="en-US" sz="2000" smtClean="0">
                <a:cs typeface="Times New Roman" pitchFamily="18" charset="0"/>
                <a:sym typeface="Wingdings" pitchFamily="2" charset="2"/>
              </a:rPr>
              <a:t> </a:t>
            </a:r>
            <a:r>
              <a:rPr lang="en-US" sz="2000" b="1" i="1" smtClean="0">
                <a:solidFill>
                  <a:srgbClr val="FF0000"/>
                </a:solidFill>
                <a:cs typeface="Times New Roman" pitchFamily="18" charset="0"/>
                <a:sym typeface="Wingdings" pitchFamily="2" charset="2"/>
              </a:rPr>
              <a:t>and </a:t>
            </a:r>
            <a:r>
              <a:rPr lang="en-US" sz="2000" b="1" i="1" smtClean="0">
                <a:solidFill>
                  <a:srgbClr val="FF0000"/>
                </a:solidFill>
                <a:cs typeface="Times New Roman" pitchFamily="18" charset="0"/>
              </a:rPr>
              <a:t>c1,c2,…,cn</a:t>
            </a:r>
            <a:r>
              <a:rPr lang="en-US" sz="2000" b="1" i="1" smtClean="0">
                <a:solidFill>
                  <a:srgbClr val="FF0000"/>
                </a:solidFill>
                <a:cs typeface="Times New Roman" pitchFamily="18" charset="0"/>
                <a:sym typeface="Wingdings" pitchFamily="2" charset="2"/>
              </a:rPr>
              <a:t> </a:t>
            </a:r>
            <a:r>
              <a:rPr lang="en-US" sz="2000" smtClean="0">
                <a:cs typeface="Times New Roman" pitchFamily="18" charset="0"/>
                <a:sym typeface="Wingdings" pitchFamily="2" charset="2"/>
              </a:rPr>
              <a:t>are attributes of the grammar symbols in the production ( </a:t>
            </a:r>
            <a:r>
              <a:rPr lang="en-US" sz="2000" b="1" smtClean="0">
                <a:solidFill>
                  <a:srgbClr val="FF0000"/>
                </a:solidFill>
              </a:rPr>
              <a:t>A</a:t>
            </a:r>
            <a:r>
              <a:rPr lang="en-US" sz="2000" b="1" smtClean="0">
                <a:solidFill>
                  <a:srgbClr val="FF0000"/>
                </a:solidFill>
                <a:cs typeface="Times New Roman" pitchFamily="18" charset="0"/>
              </a:rPr>
              <a:t>→</a:t>
            </a:r>
            <a:r>
              <a:rPr lang="el-GR" sz="2000" b="1" smtClean="0">
                <a:solidFill>
                  <a:srgbClr val="FF0000"/>
                </a:solidFill>
                <a:cs typeface="Times New Roman" pitchFamily="18" charset="0"/>
              </a:rPr>
              <a:t>α</a:t>
            </a:r>
            <a:r>
              <a:rPr lang="en-US" sz="2000" b="1" smtClean="0">
                <a:solidFill>
                  <a:srgbClr val="FF0000"/>
                </a:solidFill>
                <a:cs typeface="Times New Roman" pitchFamily="18" charset="0"/>
              </a:rPr>
              <a:t> </a:t>
            </a:r>
            <a:r>
              <a:rPr lang="en-US" sz="2000" smtClean="0">
                <a:cs typeface="Times New Roman" pitchFamily="18" charset="0"/>
              </a:rPr>
              <a:t>)</a:t>
            </a:r>
            <a:r>
              <a:rPr lang="en-US" sz="2000" smtClean="0">
                <a:cs typeface="Times New Roman" pitchFamily="18" charset="0"/>
                <a:sym typeface="Wingdings" pitchFamily="2" charset="2"/>
              </a:rPr>
              <a:t>.</a:t>
            </a:r>
          </a:p>
          <a:p>
            <a:pPr marL="457200" indent="-457200" algn="ctr">
              <a:buFontTx/>
              <a:buNone/>
            </a:pPr>
            <a:r>
              <a:rPr lang="en-US" sz="1600" b="1" smtClean="0">
                <a:cs typeface="Times New Roman" pitchFamily="18" charset="0"/>
                <a:sym typeface="Wingdings" pitchFamily="2" charset="2"/>
              </a:rPr>
              <a:t>OR</a:t>
            </a:r>
          </a:p>
          <a:p>
            <a:pPr marL="457200" indent="-457200">
              <a:buFontTx/>
              <a:buNone/>
            </a:pPr>
            <a:r>
              <a:rPr lang="en-US" sz="2000" smtClean="0">
                <a:cs typeface="Times New Roman" pitchFamily="18" charset="0"/>
                <a:sym typeface="Wingdings" pitchFamily="2" charset="2"/>
              </a:rPr>
              <a:t>		</a:t>
            </a:r>
            <a:r>
              <a:rPr lang="en-US" sz="2000" b="1" smtClean="0">
                <a:solidFill>
                  <a:srgbClr val="FF0000"/>
                </a:solidFill>
                <a:sym typeface="Wingdings" pitchFamily="2" charset="2"/>
              </a:rPr>
              <a:t>b</a:t>
            </a:r>
            <a:r>
              <a:rPr lang="en-US" sz="2000" smtClean="0">
                <a:cs typeface="Times New Roman" pitchFamily="18" charset="0"/>
                <a:sym typeface="Wingdings" pitchFamily="2" charset="2"/>
              </a:rPr>
              <a:t> is an inherited attribute one of the grammar symbols in </a:t>
            </a:r>
            <a:r>
              <a:rPr lang="el-GR" sz="2000" b="1" smtClean="0">
                <a:solidFill>
                  <a:srgbClr val="FF0000"/>
                </a:solidFill>
                <a:sym typeface="Wingdings" pitchFamily="2" charset="2"/>
              </a:rPr>
              <a:t>α</a:t>
            </a:r>
            <a:r>
              <a:rPr lang="en-US" sz="2000" smtClean="0">
                <a:cs typeface="Times New Roman" pitchFamily="18" charset="0"/>
              </a:rPr>
              <a:t> (on the right side of the production), and </a:t>
            </a:r>
            <a:r>
              <a:rPr lang="en-US" sz="2000" b="1" smtClean="0">
                <a:solidFill>
                  <a:srgbClr val="FF0000"/>
                </a:solidFill>
              </a:rPr>
              <a:t>c1,c2,…,cn</a:t>
            </a:r>
            <a:r>
              <a:rPr lang="en-US" sz="2000" b="1" smtClean="0">
                <a:solidFill>
                  <a:srgbClr val="FF0000"/>
                </a:solidFill>
                <a:sym typeface="Wingdings" pitchFamily="2" charset="2"/>
              </a:rPr>
              <a:t> </a:t>
            </a:r>
            <a:r>
              <a:rPr lang="en-US" sz="2000" smtClean="0">
                <a:cs typeface="Times New Roman" pitchFamily="18" charset="0"/>
                <a:sym typeface="Wingdings" pitchFamily="2" charset="2"/>
              </a:rPr>
              <a:t>are attributes of the grammar symbols in the production   ( </a:t>
            </a:r>
            <a:r>
              <a:rPr lang="en-US" sz="2000" b="1" smtClean="0">
                <a:solidFill>
                  <a:srgbClr val="FF0000"/>
                </a:solidFill>
              </a:rPr>
              <a:t>A→</a:t>
            </a:r>
            <a:r>
              <a:rPr lang="el-GR" sz="2000" b="1" smtClean="0">
                <a:solidFill>
                  <a:srgbClr val="FF0000"/>
                </a:solidFill>
              </a:rPr>
              <a:t>α</a:t>
            </a:r>
            <a:r>
              <a:rPr lang="en-US" sz="2000" b="1" smtClean="0">
                <a:solidFill>
                  <a:srgbClr val="FF0000"/>
                </a:solidFill>
              </a:rPr>
              <a:t> </a:t>
            </a:r>
            <a:r>
              <a:rPr lang="en-US" sz="2000" smtClean="0">
                <a:cs typeface="Times New Roman" pitchFamily="18" charset="0"/>
              </a:rPr>
              <a:t>)</a:t>
            </a:r>
            <a:r>
              <a:rPr lang="en-US" sz="2000" smtClean="0">
                <a:cs typeface="Times New Roman" pitchFamily="18" charset="0"/>
                <a:sym typeface="Wingdings" pitchFamily="2" charset="2"/>
              </a:rPr>
              <a:t>.</a:t>
            </a:r>
            <a:endParaRPr lang="el-GR" sz="2000" smtClean="0">
              <a:cs typeface="Times New Roman" pitchFamily="18" charset="0"/>
            </a:endParaRPr>
          </a:p>
          <a:p>
            <a:pPr marL="800100" lvl="1" indent="-342900">
              <a:buFontTx/>
              <a:buNone/>
            </a:pPr>
            <a:endParaRPr lang="en-US" sz="1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B48F61B1-BD6A-437A-B5F9-7C68C3147E49}" type="slidenum">
              <a:rPr lang="en-US" smtClean="0">
                <a:latin typeface="Times New Roman" pitchFamily="18" charset="0"/>
              </a:rPr>
              <a:pPr/>
              <a:t>9</a:t>
            </a:fld>
            <a:endParaRPr lang="en-US" smtClean="0">
              <a:latin typeface="Times New Roman" pitchFamily="18" charset="0"/>
            </a:endParaRPr>
          </a:p>
        </p:txBody>
      </p:sp>
      <p:sp>
        <p:nvSpPr>
          <p:cNvPr id="10243" name="Rectangle 2"/>
          <p:cNvSpPr>
            <a:spLocks noGrp="1" noChangeArrowheads="1"/>
          </p:cNvSpPr>
          <p:nvPr>
            <p:ph type="title"/>
          </p:nvPr>
        </p:nvSpPr>
        <p:spPr/>
        <p:txBody>
          <a:bodyPr/>
          <a:lstStyle/>
          <a:p>
            <a:r>
              <a:rPr lang="en-US" smtClean="0"/>
              <a:t>Annotated Parse Tree, Annotating a Parse tree and Dependency Graph</a:t>
            </a:r>
          </a:p>
        </p:txBody>
      </p:sp>
      <p:sp>
        <p:nvSpPr>
          <p:cNvPr id="10244" name="Rectangle 3"/>
          <p:cNvSpPr>
            <a:spLocks noGrp="1" noChangeArrowheads="1"/>
          </p:cNvSpPr>
          <p:nvPr>
            <p:ph type="body" idx="1"/>
          </p:nvPr>
        </p:nvSpPr>
        <p:spPr/>
        <p:txBody>
          <a:bodyPr/>
          <a:lstStyle/>
          <a:p>
            <a:pPr marL="457200" indent="-457200">
              <a:buFontTx/>
              <a:buAutoNum type="arabicPeriod"/>
            </a:pPr>
            <a:r>
              <a:rPr lang="en-US" smtClean="0"/>
              <a:t>A parse tree showing the values of attributes at each node is called       an </a:t>
            </a:r>
            <a:r>
              <a:rPr lang="en-US" b="1" smtClean="0"/>
              <a:t>annotated parse tree</a:t>
            </a:r>
            <a:r>
              <a:rPr lang="en-US" smtClean="0"/>
              <a:t>.</a:t>
            </a:r>
          </a:p>
          <a:p>
            <a:pPr marL="457200" indent="-457200">
              <a:buFontTx/>
              <a:buAutoNum type="arabicPeriod"/>
            </a:pPr>
            <a:endParaRPr lang="en-US" smtClean="0"/>
          </a:p>
          <a:p>
            <a:pPr marL="457200" indent="-457200">
              <a:buFontTx/>
              <a:buAutoNum type="arabicPeriod"/>
            </a:pPr>
            <a:r>
              <a:rPr lang="en-US" smtClean="0"/>
              <a:t>The process of computing the attributes values at the nodes is called </a:t>
            </a:r>
            <a:r>
              <a:rPr lang="en-US" b="1" smtClean="0"/>
              <a:t>annotating</a:t>
            </a:r>
            <a:r>
              <a:rPr lang="en-US" smtClean="0"/>
              <a:t> (or </a:t>
            </a:r>
            <a:r>
              <a:rPr lang="en-US" b="1" smtClean="0"/>
              <a:t>decorating</a:t>
            </a:r>
            <a:r>
              <a:rPr lang="en-US" smtClean="0"/>
              <a:t>) of the parse tree.Of course, the order of these computations depends on the    dependency graph induced by the semantic rules.</a:t>
            </a:r>
          </a:p>
          <a:p>
            <a:pPr marL="457200" indent="-457200">
              <a:buFontTx/>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6828</TotalTime>
  <Words>2599</Words>
  <Application>Microsoft PowerPoint</Application>
  <PresentationFormat>A4 Paper (210x297 mm)</PresentationFormat>
  <Paragraphs>472</Paragraphs>
  <Slides>35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Times New Roman</vt:lpstr>
      <vt:lpstr>Arial</vt:lpstr>
      <vt:lpstr>Wingdings</vt:lpstr>
      <vt:lpstr>Courier New</vt:lpstr>
      <vt:lpstr>Symbol</vt:lpstr>
      <vt:lpstr>Default Design</vt:lpstr>
      <vt:lpstr>Unit -4: Synatx Directed Translation and Intermediate code generation</vt:lpstr>
      <vt:lpstr>UNIT -4</vt:lpstr>
      <vt:lpstr>Syntax Directed Translation Schemes</vt:lpstr>
      <vt:lpstr>Introduction</vt:lpstr>
      <vt:lpstr>Notations for associating semantic rules with productions. </vt:lpstr>
      <vt:lpstr>What are semantic rules and attributes of Grammar symbol. ? What are Types of attributes ? </vt:lpstr>
      <vt:lpstr>Slide 7</vt:lpstr>
      <vt:lpstr>Form of Syntax-Directed Definitions</vt:lpstr>
      <vt:lpstr>Annotated Parse Tree, Annotating a Parse tree and Dependency Graph</vt:lpstr>
      <vt:lpstr>Dependency Graph</vt:lpstr>
      <vt:lpstr>Attribute Grammar</vt:lpstr>
      <vt:lpstr>Syntax-Directed Definition of a Simple Desk Calculator -- Example</vt:lpstr>
      <vt:lpstr>Annotated Parse Tree -- Example </vt:lpstr>
      <vt:lpstr>Dependency Graph</vt:lpstr>
      <vt:lpstr>Syntax-Directed Definition – With Inherited Attributes</vt:lpstr>
      <vt:lpstr>Syntax-Directed Definition – Inherited Attributes</vt:lpstr>
      <vt:lpstr>A Dependency Graph – Inherited Attributes</vt:lpstr>
      <vt:lpstr>SDD for constructing Syntax Trees</vt:lpstr>
      <vt:lpstr>Slide 19</vt:lpstr>
      <vt:lpstr>Draw the Syntax Tree</vt:lpstr>
      <vt:lpstr> Directed Acyclic Graphs (DAG)</vt:lpstr>
      <vt:lpstr>Constructing a DAG</vt:lpstr>
      <vt:lpstr>Examples :          1. a+b+(a+b)  2. a+b+a+b    3. (a*b)+(c+d)*(a*b) + b  4. ((x+y)-((x+y)*(x-y))) + ((x+y)*(x-y))  5. a+a+((a+a+a+(a+a+a+a))  </vt:lpstr>
      <vt:lpstr>Directed Acyclic Graphs for Expressions </vt:lpstr>
      <vt:lpstr>Syntax Directed Definition for Infix to postfix Expression</vt:lpstr>
      <vt:lpstr>Slide 26</vt:lpstr>
      <vt:lpstr>Syntax Directed Definition for Infix to postfix Expression</vt:lpstr>
      <vt:lpstr>Sub-classes of SDD</vt:lpstr>
      <vt:lpstr>Syntax Directed Translation Schemes</vt:lpstr>
      <vt:lpstr>Parser-Stack Implementation of Postfix SDT’s</vt:lpstr>
      <vt:lpstr>Bottom-Up Evaluation of S-Attributed Definitions</vt:lpstr>
      <vt:lpstr>Postfix SDT implementing the desk calculator </vt:lpstr>
      <vt:lpstr>Postfix SDT implementing the desk calculator on Bottom-Up Eval. of S-Attributed Definitions (cont.)</vt:lpstr>
      <vt:lpstr>Canonical LR(0) Collection for The Grammar</vt:lpstr>
      <vt:lpstr>Bottom-Up Evaluation -- Example</vt:lpstr>
    </vt:vector>
  </TitlesOfParts>
  <Company>Bangladesh University of Engineering and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Syntax-Directed Translation</dc:title>
  <dc:subject>Compilers</dc:subject>
  <dc:creator>Dewan Tanvir Ahmed</dc:creator>
  <cp:lastModifiedBy>MMMath</cp:lastModifiedBy>
  <cp:revision>554</cp:revision>
  <cp:lastPrinted>1999-09-09T03:15:50Z</cp:lastPrinted>
  <dcterms:created xsi:type="dcterms:W3CDTF">1999-01-20T19:57:44Z</dcterms:created>
  <dcterms:modified xsi:type="dcterms:W3CDTF">2021-04-30T01:56:53Z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