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84" r:id="rId12"/>
    <p:sldId id="270" r:id="rId13"/>
    <p:sldId id="271" r:id="rId14"/>
    <p:sldId id="269" r:id="rId15"/>
    <p:sldId id="267" r:id="rId16"/>
    <p:sldId id="268" r:id="rId17"/>
    <p:sldId id="272" r:id="rId18"/>
    <p:sldId id="283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6C09-C92F-447B-8149-CE64DE81A2C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9A2D-38F2-403C-8027-70C8EF14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D734-6E97-4DB6-9559-9DD359371E04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8975-C27B-4758-81D2-C42E564EB3FF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DAB6-7D9F-4F66-BAFD-4EDECAF3201B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C638-7050-469E-A792-D1D1AAFD9F39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871F-364F-4235-9902-AA1EEC7D8A7E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BA82-576D-4AD0-B226-AAFC06BE997E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3298-C067-4844-912D-CC4EBAEBE215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EC18-952A-41FC-8E10-6E66DB1A76BC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744F-6F2D-4F6D-A6D5-C1E981FF0148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A2EE-3FB6-4AD4-8DAA-43DDA1949C8E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4232-ACCF-4474-9C7F-18CFBF691E52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D5C8-D14A-42CA-B3A1-7A7F4ECA862E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KLS GIT, Belagavi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 </a:t>
            </a:r>
            <a:br>
              <a:rPr lang="en-US" dirty="0"/>
            </a:br>
            <a:r>
              <a:rPr lang="en-US" dirty="0"/>
              <a:t>Serial Port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486400"/>
            <a:ext cx="6400800" cy="609600"/>
          </a:xfrm>
        </p:spPr>
        <p:txBody>
          <a:bodyPr>
            <a:normAutofit/>
          </a:bodyPr>
          <a:lstStyle/>
          <a:p>
            <a:r>
              <a:rPr lang="en-US" sz="2400" dirty="0"/>
              <a:t>Asst. Prof Ravi U. Kalkundri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LCD Interfacing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LCD is very commonly used electronic display module and having a wide range of applications such as calculators, laptops, mobile phones etc.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16×2 character is very basic module which is commonly used in electronics devices and projects.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can display 2 lines of 16 characters.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Each character is displayed using 5×7 or 5×10 pixel matrix.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LCD can be interfaced with microcontroller in 4 Bit or 8 Bit mode.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These differs in how data is sent to LCD.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8 bit mode to write a character, 8 bit ASCII data is sent through the data lines D0 – D7 and data strobe is given through EN of the LCD.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LCD commands which are also 8 bit are written to LCD in similar way.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11360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4 Bit Mode uses only 4 data lines D4 – D7.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this mode 8 bit character ASCII data and command data are divided into two parts and send sequentially through data lines.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The idea of 4 bit communication is used save pins of microcontroller.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4 bit communication is a bit slower than 8 bit communication but this speed difference can be neglected since LCDs are slow speed devices.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Thus 4 bit mode data transfer is most commonly used.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11863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</a:t>
            </a:r>
          </a:p>
        </p:txBody>
      </p:sp>
      <p:pic>
        <p:nvPicPr>
          <p:cNvPr id="4" name="Content Placeholder 3" descr="LCD Interfacing_New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042" y="1752600"/>
            <a:ext cx="6151916" cy="392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307115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LCD Operations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LCD is finding widespread use replacing LEDs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declining prices of LCD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ability to display numbers, characters, and graphics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Incorporation of a refreshing controller into the LCD, thereby relieving the CPU of the task of refreshing the LCD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Ease of programming for characters and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22081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 (continue..)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600"/>
            <a:ext cx="6562725" cy="4562475"/>
            <a:chOff x="2057400" y="1143000"/>
            <a:chExt cx="6562725" cy="45624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7600" y="1143000"/>
              <a:ext cx="4962525" cy="456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7400" y="3657600"/>
              <a:ext cx="16573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Interfacing (continue..)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5410200" cy="532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315151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ADCs (analog-to-digital converters) are among the most widely used devices for data acquisition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 physical quantity, like temperature, pressure, humidity, and velocity, etc., is converted to electrical (voltage, current) signals using a device called a transducer, or sensor.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need an analog-to-digital converter to translate the analog signals to digital numbers, so microcontroller can read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03810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ADC804 IC is an analog-to-digital converter</a:t>
            </a:r>
          </a:p>
          <a:p>
            <a:pPr lvl="1"/>
            <a:r>
              <a:rPr lang="en-US" dirty="0"/>
              <a:t>It works with +5 volts and has a resolution of 8 bits</a:t>
            </a:r>
          </a:p>
          <a:p>
            <a:pPr lvl="1"/>
            <a:r>
              <a:rPr lang="en-US" dirty="0"/>
              <a:t>Conversion time is another major factor in judging an ADC</a:t>
            </a:r>
          </a:p>
          <a:p>
            <a:pPr lvl="2"/>
            <a:r>
              <a:rPr lang="en-US" dirty="0"/>
              <a:t>Conversion time is defined as the time it takes the ADC to convert the analog input to a digital (binary) number.</a:t>
            </a:r>
          </a:p>
          <a:p>
            <a:pPr lvl="2"/>
            <a:r>
              <a:rPr lang="en-US" dirty="0"/>
              <a:t>In ADC804 conversion time varies depending on the clocking signals applied to CLK R and CLK IN pins, but it cannot be faster than 110 </a:t>
            </a:r>
            <a:r>
              <a:rPr lang="en-US" dirty="0" err="1"/>
              <a:t>μs</a:t>
            </a:r>
            <a:r>
              <a:rPr lang="en-US" dirty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2701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The 8051 has two timers/counters, they can be used either as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Timers to generate a time delay or as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Event counters to count events happening outside the microcontroller.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r>
              <a:rPr lang="en-US" sz="2800" dirty="0"/>
              <a:t>Both Timer 0 and Timer 1 are 16 bits wide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Since 8051 has an 8-bit architecture, each 16-bits timer is accessed as two separate registers of low byte and high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3633"/>
            <a:ext cx="8077200" cy="54109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06041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Block diagram of ADC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767795"/>
            <a:ext cx="4572000" cy="4467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4062567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marL="174625" lvl="1" indent="0">
              <a:buNone/>
            </a:pPr>
            <a:r>
              <a:rPr lang="en-US" sz="3200" b="1" dirty="0"/>
              <a:t>CLK IN and CLK R</a:t>
            </a:r>
          </a:p>
          <a:p>
            <a:pPr lvl="1"/>
            <a:r>
              <a:rPr lang="en-US" dirty="0"/>
              <a:t>CLK IN is an input pin connected to an external clock source</a:t>
            </a:r>
          </a:p>
          <a:p>
            <a:pPr lvl="1"/>
            <a:r>
              <a:rPr lang="en-US" dirty="0"/>
              <a:t>To use the internal clock generator (also called self-clocking), CLK IN and CLK R pins are connected to a capacitor and a resistor, and the clock frequency is determined by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Typical values are R = 10K ohms and C = 150 pF</a:t>
            </a:r>
          </a:p>
          <a:p>
            <a:pPr lvl="2"/>
            <a:r>
              <a:rPr lang="en-US" dirty="0"/>
              <a:t>We get f = 606 kHz and the conversion time is 110 </a:t>
            </a:r>
            <a:r>
              <a:rPr lang="el-GR" dirty="0"/>
              <a:t>μ</a:t>
            </a:r>
            <a:r>
              <a:rPr lang="en-US" dirty="0"/>
              <a:t>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810000"/>
            <a:ext cx="1841291" cy="83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427689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</a:t>
            </a:r>
            <a:r>
              <a:rPr lang="en-US" b="1" baseline="-25000" dirty="0" err="1"/>
              <a:t>ref</a:t>
            </a:r>
            <a:r>
              <a:rPr lang="en-US" b="1" dirty="0"/>
              <a:t>/2</a:t>
            </a:r>
          </a:p>
          <a:p>
            <a:r>
              <a:rPr lang="en-US" sz="2800" dirty="0"/>
              <a:t>It is used for the reference voltage</a:t>
            </a:r>
          </a:p>
          <a:p>
            <a:pPr lvl="1"/>
            <a:r>
              <a:rPr lang="en-US" sz="2400" dirty="0"/>
              <a:t>If this pin is open (not connected), the </a:t>
            </a:r>
            <a:r>
              <a:rPr lang="en-US" sz="2400" dirty="0" err="1"/>
              <a:t>analoginput</a:t>
            </a:r>
            <a:r>
              <a:rPr lang="en-US" sz="2400" dirty="0"/>
              <a:t> voltage is in the range of 0 to 5 volts (the same as the </a:t>
            </a:r>
            <a:r>
              <a:rPr lang="en-US" sz="2400" dirty="0" err="1"/>
              <a:t>Vcc</a:t>
            </a:r>
            <a:r>
              <a:rPr lang="en-US" sz="2400" dirty="0"/>
              <a:t> pin)</a:t>
            </a:r>
          </a:p>
          <a:p>
            <a:pPr lvl="1"/>
            <a:r>
              <a:rPr lang="en-US" sz="2400" dirty="0"/>
              <a:t>If the analog input range needs to be 0 to 4 volts, </a:t>
            </a:r>
            <a:r>
              <a:rPr lang="en-US" sz="2400" dirty="0" err="1"/>
              <a:t>Vref</a:t>
            </a:r>
            <a:r>
              <a:rPr lang="en-US" sz="2400" dirty="0"/>
              <a:t>/2 is connected to 2 volts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33800"/>
            <a:ext cx="5257800" cy="29584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51266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D0-D7</a:t>
            </a:r>
          </a:p>
          <a:p>
            <a:pPr lvl="1"/>
            <a:r>
              <a:rPr lang="en-US" sz="2200" dirty="0"/>
              <a:t>The digital data output pins </a:t>
            </a:r>
          </a:p>
          <a:p>
            <a:pPr lvl="1"/>
            <a:r>
              <a:rPr lang="en-US" sz="2200" dirty="0"/>
              <a:t>These are </a:t>
            </a:r>
            <a:r>
              <a:rPr lang="en-US" sz="2200" dirty="0" err="1"/>
              <a:t>tri-state</a:t>
            </a:r>
            <a:r>
              <a:rPr lang="en-US" sz="2200" dirty="0"/>
              <a:t> buffered </a:t>
            </a:r>
          </a:p>
          <a:p>
            <a:pPr lvl="2"/>
            <a:r>
              <a:rPr lang="en-US" sz="2200" dirty="0"/>
              <a:t>The converted data is accessed only when CS = 0 and RD is forced low</a:t>
            </a:r>
          </a:p>
          <a:p>
            <a:pPr lvl="1"/>
            <a:r>
              <a:rPr lang="en-US" sz="2200" dirty="0"/>
              <a:t>To calculate the output voltage, use the following formula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2"/>
            <a:r>
              <a:rPr lang="en-US" sz="2200" dirty="0" err="1"/>
              <a:t>Dout</a:t>
            </a:r>
            <a:r>
              <a:rPr lang="en-US" sz="2200" dirty="0"/>
              <a:t> = digital data output (in decimal),</a:t>
            </a:r>
          </a:p>
          <a:p>
            <a:pPr lvl="2"/>
            <a:r>
              <a:rPr lang="da-DK" sz="2200" dirty="0"/>
              <a:t>Vin = analog voltage, and</a:t>
            </a:r>
          </a:p>
          <a:p>
            <a:pPr lvl="2"/>
            <a:r>
              <a:rPr lang="en-US" sz="2200" dirty="0"/>
              <a:t>step size (resolution) is the smallest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44" y="3558381"/>
            <a:ext cx="2363156" cy="8330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368315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Analog ground and digital ground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Analog ground is connected to the ground of the analog V</a:t>
            </a:r>
            <a:r>
              <a:rPr lang="en-US" sz="2400" baseline="-25000" dirty="0"/>
              <a:t>in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Digital ground is connected to the ground of the </a:t>
            </a:r>
            <a:r>
              <a:rPr lang="en-US" sz="2400" dirty="0" err="1"/>
              <a:t>V</a:t>
            </a:r>
            <a:r>
              <a:rPr lang="en-US" sz="2400" baseline="-25000" dirty="0" err="1"/>
              <a:t>cc</a:t>
            </a:r>
            <a:r>
              <a:rPr lang="en-US" sz="2400" dirty="0"/>
              <a:t> pin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 isolate the analog V</a:t>
            </a:r>
            <a:r>
              <a:rPr lang="en-US" sz="2800" baseline="-25000" dirty="0"/>
              <a:t>in  </a:t>
            </a:r>
            <a:r>
              <a:rPr lang="en-US" sz="2800" dirty="0"/>
              <a:t>signal from transient voltages caused by digital switching of the output D0 – D7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This contributes to the accuracy of the digital data output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333397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The following steps must be followed for data conversion by the ADC804 chip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Make CS = 0 and send a low-to-high pulse to pin WR to start conversion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Keep monitoring the INTR pin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If INTR is low, the conversion is finished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If the INTR is high, keep polling until it goes low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After the INTR has become low, we make CS = 0 and send a high-to-low pulse to the RD pin to get the data out of the ADC804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239988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6096000" cy="31834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  <p:extLst>
      <p:ext uri="{BB962C8B-B14F-4D97-AF65-F5344CB8AC3E}">
        <p14:creationId xmlns:p14="http://schemas.microsoft.com/office/powerpoint/2010/main" val="17403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ADCs (analog-to-digital converters)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24000" y="1143000"/>
            <a:ext cx="6096000" cy="5029200"/>
            <a:chOff x="1524000" y="1143000"/>
            <a:chExt cx="6096000" cy="5029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676400"/>
              <a:ext cx="6096000" cy="3183467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8956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814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150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292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0800" y="1143000"/>
              <a:ext cx="0" cy="4648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5908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766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624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4102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5638800"/>
              <a:ext cx="609600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8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This section will show how to interface sensors to the </a:t>
            </a:r>
            <a:r>
              <a:rPr lang="en-US" dirty="0" err="1"/>
              <a:t>microcontrollor</a:t>
            </a:r>
            <a:r>
              <a:rPr lang="en-US" dirty="0"/>
              <a:t>.</a:t>
            </a:r>
          </a:p>
          <a:p>
            <a:r>
              <a:rPr lang="en-US" dirty="0"/>
              <a:t>Examine some popular sensors.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/>
              <a:t>Accessed as low byte and high byte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The low byte register is called TL0/TL1, and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The high byte register is called TH0/TH1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Accessed like any other register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MOV  TL0, #4FH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dirty="0"/>
              <a:t>MOV  R5, TH0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00172"/>
            <a:ext cx="5410200" cy="245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Temperature Sensor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Transducers </a:t>
            </a:r>
            <a:r>
              <a:rPr lang="en-US" sz="2400" dirty="0"/>
              <a:t>convert physical data such as temperature, light intensity, flow and speed to electrical signals.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Depending on the transducer, the output produced is in the form of voltage, current or capacitance.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Eg</a:t>
            </a:r>
            <a:r>
              <a:rPr lang="en-US" sz="2400" dirty="0"/>
              <a:t>: Temperature is converted to electrical signals using a transducer called Thermistor.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LM34 temperature sensors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sensors of the LM34 series are precision integrated- circuit temperature sensors, whose  Voltage output is linear proportional to the </a:t>
            </a:r>
            <a:r>
              <a:rPr lang="en-US" sz="2400" b="1" dirty="0"/>
              <a:t>Fahrenheit temperature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Requires no external calibration, as it is internally calibrated.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Output- 10mV for each degree of Fahrenheit temperature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LM34 temperature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KLS GIT, </a:t>
            </a:r>
            <a:r>
              <a:rPr lang="en-US" dirty="0" err="1"/>
              <a:t>Belagavi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17860"/>
              </p:ext>
            </p:extLst>
          </p:nvPr>
        </p:nvGraphicFramePr>
        <p:xfrm>
          <a:off x="1028699" y="2362200"/>
          <a:ext cx="70866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375440483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198795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543271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4499158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4702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-50 F to +300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+2.0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9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-50 F to +300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+3.0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10mV/F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109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LM34CA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-40 F to +230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+2.0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10mV/F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691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-40 F to +230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+3.0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10mV/F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22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-32 F to +212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+4.0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5207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1951037"/>
            <a:ext cx="6096000" cy="33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: LM34 Temperature Sensor Series Selection Guide</a:t>
            </a:r>
          </a:p>
        </p:txBody>
      </p:sp>
    </p:spTree>
    <p:extLst>
      <p:ext uri="{BB962C8B-B14F-4D97-AF65-F5344CB8AC3E}">
        <p14:creationId xmlns:p14="http://schemas.microsoft.com/office/powerpoint/2010/main" val="15852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LM35 temperature sensors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sensors of the LM34 series are precision integrated- circuit temperature sensors, whose  Voltage output is linear proportional to the Celsius (centigrade) temperature.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Requires no external calibration, as it is internally calibrated.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Its outputs  10mV for each degree of centigrade temperature.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KLS GIT, </a:t>
            </a:r>
            <a:r>
              <a:rPr lang="en-US" dirty="0" err="1"/>
              <a:t>Belagavi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LM35 temperature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KLS GIT, </a:t>
            </a:r>
            <a:r>
              <a:rPr lang="en-US" dirty="0" err="1"/>
              <a:t>Belagavi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19267"/>
              </p:ext>
            </p:extLst>
          </p:nvPr>
        </p:nvGraphicFramePr>
        <p:xfrm>
          <a:off x="1028699" y="2362200"/>
          <a:ext cx="70866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375440483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198795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9543271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4499158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Temperature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4702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-55 C to +150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+ 1.0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10mV/C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9646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-55 C to +150 C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+ 1.5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10mV/C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109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LM35CA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-40 C to +110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+ 1.0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10mV/C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691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-40 C to +110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+ 1.5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10mV/C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22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LM35D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0 C to +100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+ 2.0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10mV/C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5207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1951037"/>
            <a:ext cx="6096000" cy="33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: LM35 Temperature Sensor Series Selection Guide</a:t>
            </a:r>
          </a:p>
        </p:txBody>
      </p:sp>
    </p:spTree>
    <p:extLst>
      <p:ext uri="{BB962C8B-B14F-4D97-AF65-F5344CB8AC3E}">
        <p14:creationId xmlns:p14="http://schemas.microsoft.com/office/powerpoint/2010/main" val="364205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011059" cy="52117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Signal conditioning and interfacing the LM35 to the 8051</a:t>
            </a:r>
          </a:p>
          <a:p>
            <a:pPr algn="just"/>
            <a:r>
              <a:rPr lang="en-US" sz="2000" dirty="0"/>
              <a:t>Signal conditioning is widely used in the world of data acquisition.</a:t>
            </a:r>
          </a:p>
          <a:p>
            <a:pPr algn="just"/>
            <a:r>
              <a:rPr lang="en-US" sz="2000" dirty="0"/>
              <a:t>The most common transducers produce an output in the form of voltage, current charge, capacitance and resistance.</a:t>
            </a:r>
          </a:p>
          <a:p>
            <a:pPr algn="just"/>
            <a:r>
              <a:rPr lang="en-US" sz="2000" dirty="0"/>
              <a:t>We need to convert these signals to voltages in  order to send input to an A-to-D convertor.</a:t>
            </a:r>
          </a:p>
          <a:p>
            <a:pPr algn="just"/>
            <a:r>
              <a:rPr lang="en-US" sz="2000" dirty="0"/>
              <a:t>This conversion is commonly called </a:t>
            </a:r>
            <a:r>
              <a:rPr lang="en-US" sz="2000" b="1" dirty="0"/>
              <a:t>Signal Conditioning.</a:t>
            </a:r>
          </a:p>
          <a:p>
            <a:pPr algn="just"/>
            <a:r>
              <a:rPr lang="en-US" sz="2000" b="1" dirty="0"/>
              <a:t>Signal Conditioning </a:t>
            </a:r>
            <a:r>
              <a:rPr lang="en-US" sz="2000" dirty="0"/>
              <a:t>can be a current-to-voltage conversion or a signal amplification.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KLS GIT, </a:t>
            </a:r>
            <a:r>
              <a:rPr lang="en-US" dirty="0" err="1"/>
              <a:t>Belagavi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86400" y="1901746"/>
            <a:ext cx="3200400" cy="4499054"/>
            <a:chOff x="2705100" y="1901746"/>
            <a:chExt cx="3200400" cy="4499054"/>
          </a:xfrm>
        </p:grpSpPr>
        <p:sp>
          <p:nvSpPr>
            <p:cNvPr id="8" name="Rounded Rectangle 7"/>
            <p:cNvSpPr/>
            <p:nvPr/>
          </p:nvSpPr>
          <p:spPr>
            <a:xfrm>
              <a:off x="2705100" y="1901746"/>
              <a:ext cx="32004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Analog world (temperature, pressure, </a:t>
              </a:r>
              <a:r>
                <a:rPr lang="en-US" dirty="0" err="1">
                  <a:solidFill>
                    <a:schemeClr val="tx1"/>
                  </a:solidFill>
                </a:rPr>
                <a:t>etc</a:t>
              </a:r>
              <a:r>
                <a:rPr lang="en-US" dirty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52800" y="2889092"/>
              <a:ext cx="19050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Transducer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00" y="3886200"/>
              <a:ext cx="19050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Signal conditioning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52800" y="4800600"/>
              <a:ext cx="19050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ADC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2800" y="5791200"/>
              <a:ext cx="1905000" cy="609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303486" y="2511346"/>
              <a:ext cx="0" cy="381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03486" y="3498692"/>
              <a:ext cx="0" cy="381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03486" y="4449844"/>
              <a:ext cx="0" cy="381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88972" y="5431397"/>
              <a:ext cx="0" cy="381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08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3725"/>
            <a:ext cx="5791200" cy="5959475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i="1" dirty="0"/>
              <a:t>//Program </a:t>
            </a:r>
            <a:r>
              <a:rPr lang="en-US" sz="1300" dirty="0"/>
              <a:t>13 – 2: </a:t>
            </a:r>
            <a:r>
              <a:rPr lang="en-US" sz="1300" i="1" dirty="0"/>
              <a:t>C </a:t>
            </a:r>
            <a:r>
              <a:rPr lang="en-US" sz="1300" dirty="0"/>
              <a:t>code to read temp from ADC0848, convert it to </a:t>
            </a:r>
            <a:r>
              <a:rPr lang="en-US" sz="1300" i="1" dirty="0"/>
              <a:t>decimal, </a:t>
            </a:r>
            <a:r>
              <a:rPr lang="en-US" sz="1300" dirty="0"/>
              <a:t>and put it on PO with some delay</a:t>
            </a:r>
          </a:p>
          <a:p>
            <a:pPr marL="0" indent="0">
              <a:buNone/>
            </a:pPr>
            <a:r>
              <a:rPr lang="en-US" sz="1300" dirty="0"/>
              <a:t>#include &lt;reg51.h&gt;</a:t>
            </a:r>
          </a:p>
          <a:p>
            <a:pPr marL="0" indent="0">
              <a:buNone/>
            </a:pPr>
            <a:r>
              <a:rPr lang="en-US" sz="1300" dirty="0" err="1"/>
              <a:t>sbit</a:t>
            </a:r>
            <a:r>
              <a:rPr lang="en-US" sz="1300" dirty="0"/>
              <a:t> RD = P2^5;</a:t>
            </a:r>
          </a:p>
          <a:p>
            <a:pPr marL="0" indent="0">
              <a:buNone/>
            </a:pPr>
            <a:r>
              <a:rPr lang="en-US" sz="1300" dirty="0" err="1"/>
              <a:t>sbit</a:t>
            </a:r>
            <a:r>
              <a:rPr lang="en-US" sz="1300" dirty="0"/>
              <a:t> WR = P2^6;</a:t>
            </a:r>
          </a:p>
          <a:p>
            <a:pPr marL="0" indent="0">
              <a:buNone/>
            </a:pPr>
            <a:r>
              <a:rPr lang="en-US" sz="1300" dirty="0" err="1"/>
              <a:t>sbit</a:t>
            </a:r>
            <a:r>
              <a:rPr lang="en-US" sz="1300" dirty="0"/>
              <a:t> INTR = P2^7;</a:t>
            </a:r>
          </a:p>
          <a:p>
            <a:pPr marL="0" indent="0">
              <a:buNone/>
            </a:pPr>
            <a:r>
              <a:rPr lang="en-US" sz="1300" dirty="0" err="1"/>
              <a:t>sfr</a:t>
            </a:r>
            <a:r>
              <a:rPr lang="en-US" sz="1300" dirty="0"/>
              <a:t> MYDATA = P1; </a:t>
            </a:r>
            <a:r>
              <a:rPr lang="en-US" sz="1300" i="1" dirty="0"/>
              <a:t>//P1 </a:t>
            </a:r>
            <a:r>
              <a:rPr lang="en-US" sz="1300" dirty="0"/>
              <a:t>connected to DO-D7 of '848</a:t>
            </a:r>
          </a:p>
          <a:p>
            <a:pPr marL="0" indent="0">
              <a:buNone/>
            </a:pPr>
            <a:r>
              <a:rPr lang="en-US" sz="1300" dirty="0"/>
              <a:t>void </a:t>
            </a:r>
            <a:r>
              <a:rPr lang="en-US" sz="1300" dirty="0" err="1"/>
              <a:t>ConvertAndDisplay</a:t>
            </a:r>
            <a:r>
              <a:rPr lang="en-US" sz="1300" dirty="0"/>
              <a:t>(unsigned char value) ;</a:t>
            </a:r>
          </a:p>
          <a:p>
            <a:pPr marL="0" indent="0">
              <a:buNone/>
            </a:pPr>
            <a:r>
              <a:rPr lang="en-US" sz="1300" dirty="0"/>
              <a:t>void </a:t>
            </a:r>
            <a:r>
              <a:rPr lang="en-US" sz="1300" dirty="0" err="1"/>
              <a:t>MSDelaylunsigned</a:t>
            </a:r>
            <a:r>
              <a:rPr lang="en-US" sz="1300" dirty="0"/>
              <a:t> </a:t>
            </a:r>
            <a:r>
              <a:rPr lang="en-US" sz="1300" dirty="0" err="1"/>
              <a:t>int</a:t>
            </a:r>
            <a:r>
              <a:rPr lang="en-US" sz="1300" dirty="0"/>
              <a:t> value);</a:t>
            </a:r>
          </a:p>
          <a:p>
            <a:pPr marL="0" indent="0">
              <a:buNone/>
            </a:pPr>
            <a:r>
              <a:rPr lang="en-US" sz="1300" dirty="0"/>
              <a:t>void main ()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/>
              <a:t>	MYDATA = OXFF; //make P1 and input</a:t>
            </a:r>
          </a:p>
          <a:p>
            <a:pPr marL="0" indent="0">
              <a:buNone/>
            </a:pPr>
            <a:r>
              <a:rPr lang="en-US" sz="1300" dirty="0"/>
              <a:t>	INTR =1; 		//make INTR and input</a:t>
            </a:r>
          </a:p>
          <a:p>
            <a:pPr marL="0" indent="0">
              <a:buNone/>
            </a:pPr>
            <a:r>
              <a:rPr lang="en-US" sz="1300" dirty="0"/>
              <a:t>	RD=1			// set RD high</a:t>
            </a:r>
          </a:p>
          <a:p>
            <a:pPr marL="0" indent="0">
              <a:buNone/>
            </a:pPr>
            <a:r>
              <a:rPr lang="en-US" sz="1300" dirty="0"/>
              <a:t>	WR=1;			//set WR high</a:t>
            </a:r>
          </a:p>
          <a:p>
            <a:pPr marL="0" indent="0">
              <a:buNone/>
            </a:pPr>
            <a:r>
              <a:rPr lang="en-US" sz="1300" dirty="0"/>
              <a:t>	while(1)</a:t>
            </a:r>
          </a:p>
          <a:p>
            <a:pPr marL="0" indent="0">
              <a:buNone/>
            </a:pPr>
            <a:r>
              <a:rPr lang="en-US" sz="1300" dirty="0"/>
              <a:t>	{	</a:t>
            </a:r>
          </a:p>
          <a:p>
            <a:pPr marL="0" indent="0">
              <a:buNone/>
            </a:pPr>
            <a:r>
              <a:rPr lang="en-US" sz="1300" dirty="0"/>
              <a:t>		WR=0;		//send WR pulse</a:t>
            </a:r>
          </a:p>
          <a:p>
            <a:pPr marL="0" indent="0">
              <a:buNone/>
            </a:pPr>
            <a:r>
              <a:rPr lang="en-US" sz="1300" dirty="0"/>
              <a:t>		WR=1;		</a:t>
            </a:r>
          </a:p>
          <a:p>
            <a:pPr marL="0" indent="0">
              <a:buNone/>
            </a:pPr>
            <a:r>
              <a:rPr lang="en-US" sz="1300" dirty="0"/>
              <a:t>		while(INTR = = 1);	//wait for </a:t>
            </a:r>
            <a:r>
              <a:rPr lang="en-US" sz="1300" dirty="0" err="1"/>
              <a:t>EOc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	RD=0;		//send RD pulse</a:t>
            </a:r>
          </a:p>
          <a:p>
            <a:pPr marL="0" indent="0">
              <a:buNone/>
            </a:pPr>
            <a:r>
              <a:rPr lang="en-US" sz="1300" dirty="0"/>
              <a:t>		value= MYDATA;	// read </a:t>
            </a:r>
            <a:r>
              <a:rPr lang="en-US" sz="1300" dirty="0" err="1"/>
              <a:t>vaue</a:t>
            </a:r>
            <a:r>
              <a:rPr lang="en-US" sz="1300" dirty="0"/>
              <a:t> from ADCO848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dirty="0" err="1"/>
              <a:t>ConvertAndDisplay</a:t>
            </a:r>
            <a:r>
              <a:rPr lang="en-US" sz="1300" dirty="0"/>
              <a:t> (value);</a:t>
            </a:r>
          </a:p>
          <a:p>
            <a:pPr marL="0" indent="0">
              <a:buNone/>
            </a:pPr>
            <a:r>
              <a:rPr lang="en-US" sz="1300" dirty="0"/>
              <a:t>		RD=1;</a:t>
            </a:r>
          </a:p>
          <a:p>
            <a:pPr marL="0" indent="0">
              <a:buNone/>
            </a:pPr>
            <a:r>
              <a:rPr lang="en-US" sz="1300" dirty="0"/>
              <a:t>	}</a:t>
            </a:r>
          </a:p>
          <a:p>
            <a:pPr marL="0" indent="0">
              <a:buNone/>
            </a:pPr>
            <a:r>
              <a:rPr lang="en-US" sz="1300" dirty="0"/>
              <a:t>}</a:t>
            </a:r>
          </a:p>
          <a:p>
            <a:endParaRPr lang="en-US" sz="13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KLS GIT, </a:t>
            </a:r>
            <a:r>
              <a:rPr lang="en-US" dirty="0" err="1"/>
              <a:t>Belagavi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1295400"/>
            <a:ext cx="2895600" cy="506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void </a:t>
            </a:r>
            <a:r>
              <a:rPr lang="en-US" sz="1200" dirty="0" err="1">
                <a:solidFill>
                  <a:schemeClr val="tx1"/>
                </a:solidFill>
              </a:rPr>
              <a:t>ConvertAndDisplay</a:t>
            </a:r>
            <a:r>
              <a:rPr lang="en-US" sz="1200" dirty="0">
                <a:solidFill>
                  <a:schemeClr val="tx1"/>
                </a:solidFill>
              </a:rPr>
              <a:t> (unsigned char value)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	unsigned char x, d1, d2,d3;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x=value/10;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d1=value%10;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d2=x%10;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d3=x/10;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P0=d1;	//</a:t>
            </a:r>
            <a:r>
              <a:rPr lang="en-US" sz="1200" dirty="0" err="1">
                <a:solidFill>
                  <a:schemeClr val="tx1"/>
                </a:solidFill>
              </a:rPr>
              <a:t>LSByte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err="1">
                <a:solidFill>
                  <a:schemeClr val="tx1"/>
                </a:solidFill>
              </a:rPr>
              <a:t>MSDelay</a:t>
            </a:r>
            <a:r>
              <a:rPr lang="en-US" sz="1200" dirty="0">
                <a:solidFill>
                  <a:schemeClr val="tx1"/>
                </a:solidFill>
              </a:rPr>
              <a:t>(250);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P0=d2;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err="1">
                <a:solidFill>
                  <a:schemeClr val="tx1"/>
                </a:solidFill>
              </a:rPr>
              <a:t>MSDelay</a:t>
            </a:r>
            <a:r>
              <a:rPr lang="en-US" sz="1200" dirty="0">
                <a:solidFill>
                  <a:schemeClr val="tx1"/>
                </a:solidFill>
              </a:rPr>
              <a:t>(250);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	P0=d3;	//</a:t>
            </a:r>
            <a:r>
              <a:rPr lang="en-US" sz="1200" dirty="0" err="1">
                <a:solidFill>
                  <a:schemeClr val="tx1"/>
                </a:solidFill>
              </a:rPr>
              <a:t>MSByte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 err="1">
                <a:solidFill>
                  <a:schemeClr val="tx1"/>
                </a:solidFill>
              </a:rPr>
              <a:t>MSDelay</a:t>
            </a:r>
            <a:r>
              <a:rPr lang="en-US" sz="1200" dirty="0">
                <a:solidFill>
                  <a:schemeClr val="tx1"/>
                </a:solidFill>
              </a:rPr>
              <a:t>(250);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void </a:t>
            </a:r>
            <a:r>
              <a:rPr lang="en-US" sz="1400" dirty="0" err="1">
                <a:solidFill>
                  <a:schemeClr val="tx1"/>
                </a:solidFill>
              </a:rPr>
              <a:t>MSDelay</a:t>
            </a:r>
            <a:r>
              <a:rPr lang="en-US" sz="1400" dirty="0">
                <a:solidFill>
                  <a:schemeClr val="tx1"/>
                </a:solidFill>
              </a:rPr>
              <a:t>(unsigned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value)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	unsigned char </a:t>
            </a:r>
            <a:r>
              <a:rPr lang="en-US" sz="1400" dirty="0" err="1">
                <a:solidFill>
                  <a:schemeClr val="tx1"/>
                </a:solidFill>
              </a:rPr>
              <a:t>x,y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for(x=0;x&lt;</a:t>
            </a:r>
            <a:r>
              <a:rPr lang="en-US" sz="1400" dirty="0" err="1">
                <a:solidFill>
                  <a:schemeClr val="tx1"/>
                </a:solidFill>
              </a:rPr>
              <a:t>value;x</a:t>
            </a:r>
            <a:r>
              <a:rPr lang="en-US" sz="1400" dirty="0">
                <a:solidFill>
                  <a:schemeClr val="tx1"/>
                </a:solidFill>
              </a:rPr>
              <a:t>++)</a:t>
            </a:r>
          </a:p>
          <a:p>
            <a:r>
              <a:rPr lang="en-US" sz="1400" dirty="0">
                <a:solidFill>
                  <a:schemeClr val="tx1"/>
                </a:solidFill>
              </a:rPr>
              <a:t>	for(y=0;y&lt;125;y++);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1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/>
              <a:t>Both timers 0 and 1 use the same register, called TMOD (timer mode), to set the various timer operation modes.</a:t>
            </a:r>
          </a:p>
          <a:p>
            <a:pPr marL="342900" lvl="1" indent="-342900">
              <a:buNone/>
            </a:pPr>
            <a:r>
              <a:rPr lang="en-US" dirty="0"/>
              <a:t>TMOD is a 8-bit register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The lower 4 bits are for Timer 0 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The upper 4 bits are for Timer 1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In each case, </a:t>
            </a:r>
          </a:p>
          <a:p>
            <a:pPr lvl="2">
              <a:buFont typeface="Wingdings" pitchFamily="2" charset="2"/>
              <a:buChar char="v"/>
            </a:pPr>
            <a:r>
              <a:rPr lang="en-US" sz="1700" dirty="0"/>
              <a:t>The lower 2 bits are used to set the timer mode</a:t>
            </a:r>
          </a:p>
          <a:p>
            <a:pPr lvl="2">
              <a:buFont typeface="Wingdings" pitchFamily="2" charset="2"/>
              <a:buChar char="v"/>
            </a:pPr>
            <a:r>
              <a:rPr lang="en-US" sz="1700" dirty="0"/>
              <a:t>The upper 2 bits to specify the operation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448300"/>
            <a:ext cx="61436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47675"/>
            <a:ext cx="820070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/>
              <a:t>Example 9-1</a:t>
            </a:r>
          </a:p>
          <a:p>
            <a:pPr lvl="1">
              <a:buNone/>
            </a:pPr>
            <a:r>
              <a:rPr lang="en-US" sz="2100" dirty="0"/>
              <a:t>Indicate which mode and which timer are selected for each of </a:t>
            </a:r>
            <a:r>
              <a:rPr lang="en-US" sz="2100" dirty="0" err="1"/>
              <a:t>thefollowing</a:t>
            </a:r>
            <a:r>
              <a:rPr lang="en-US" sz="2100" dirty="0"/>
              <a:t>.</a:t>
            </a:r>
          </a:p>
          <a:p>
            <a:pPr marL="914400" lvl="1" indent="-457200">
              <a:buAutoNum type="alphaLcParenBoth"/>
            </a:pPr>
            <a:r>
              <a:rPr lang="en-US" sz="2100" dirty="0"/>
              <a:t>MOV TMOD, #01H  (b)  MOV TMOD, #20H  (c)  MOV TMOD, #12H</a:t>
            </a:r>
          </a:p>
          <a:p>
            <a:pPr marL="914400" lvl="1" indent="-457200">
              <a:buNone/>
            </a:pPr>
            <a:r>
              <a:rPr lang="en-US" sz="2100" dirty="0"/>
              <a:t>Solution:</a:t>
            </a:r>
          </a:p>
          <a:p>
            <a:pPr marL="914400" lvl="1" indent="-457200">
              <a:buNone/>
            </a:pPr>
            <a:r>
              <a:rPr lang="en-US" sz="2100" dirty="0"/>
              <a:t>We convert the value from hex to binary. </a:t>
            </a:r>
          </a:p>
          <a:p>
            <a:pPr marL="914400" lvl="1" indent="-457200">
              <a:buNone/>
            </a:pPr>
            <a:r>
              <a:rPr lang="en-US" sz="2100" dirty="0"/>
              <a:t>(a)  TMOD = 00000001,  mode  1 of timer 0 is selected.</a:t>
            </a:r>
          </a:p>
          <a:p>
            <a:pPr marL="914400" lvl="1" indent="-457200">
              <a:buNone/>
            </a:pPr>
            <a:r>
              <a:rPr lang="en-US" sz="2100" dirty="0"/>
              <a:t>(b)  TMOD = 00100000,  mode  2 of timer 1 is selected.</a:t>
            </a:r>
          </a:p>
          <a:p>
            <a:pPr marL="914400" lvl="1" indent="-457200">
              <a:buNone/>
            </a:pPr>
            <a:r>
              <a:rPr lang="en-US" sz="2100" dirty="0"/>
              <a:t>(c)  TMOD = 00010010,  mode  2 of timer 0, and mode 1 of timer 1 are</a:t>
            </a:r>
          </a:p>
          <a:p>
            <a:pPr marL="914400" lvl="1" indent="-457200">
              <a:buNone/>
            </a:pPr>
            <a:r>
              <a:rPr lang="en-US" sz="2100" dirty="0"/>
              <a:t>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Serial Port </a:t>
            </a:r>
            <a:r>
              <a:rPr lang="en-US" sz="3200" dirty="0" err="1"/>
              <a:t>Programmng</a:t>
            </a:r>
            <a:r>
              <a:rPr lang="en-US" sz="3200" dirty="0"/>
              <a:t> in C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69342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Example 10-16: </a:t>
            </a:r>
            <a:r>
              <a:rPr lang="en-US" sz="1600" dirty="0"/>
              <a:t>Write a program for the 8051 to transfer “</a:t>
            </a:r>
            <a:r>
              <a:rPr lang="en-US" sz="1600" dirty="0" err="1"/>
              <a:t>YES”serially</a:t>
            </a:r>
            <a:r>
              <a:rPr lang="en-US" sz="1600" dirty="0"/>
              <a:t> at 9600 baud, 8-bit data, 1 stop bit, do this continuously</a:t>
            </a:r>
          </a:p>
          <a:p>
            <a:pPr>
              <a:buNone/>
            </a:pPr>
            <a:r>
              <a:rPr lang="en-US" sz="1600" dirty="0"/>
              <a:t>Solution:</a:t>
            </a:r>
          </a:p>
          <a:p>
            <a:pPr lvl="1">
              <a:buNone/>
            </a:pPr>
            <a:r>
              <a:rPr lang="en-US" sz="1600" dirty="0"/>
              <a:t>#include&lt;reg51.h&gt;</a:t>
            </a:r>
          </a:p>
          <a:p>
            <a:pPr lvl="1">
              <a:buNone/>
            </a:pPr>
            <a:r>
              <a:rPr lang="en-US" sz="1600" dirty="0"/>
              <a:t>void </a:t>
            </a:r>
            <a:r>
              <a:rPr lang="en-US" sz="1600" dirty="0" err="1"/>
              <a:t>SerTx</a:t>
            </a:r>
            <a:r>
              <a:rPr lang="en-US" sz="1600" dirty="0"/>
              <a:t>(unsigned char);</a:t>
            </a:r>
          </a:p>
          <a:p>
            <a:pPr lvl="1">
              <a:buNone/>
            </a:pPr>
            <a:r>
              <a:rPr lang="en-US" sz="1600" dirty="0"/>
              <a:t>void main(void)</a:t>
            </a:r>
          </a:p>
          <a:p>
            <a:pPr lvl="1">
              <a:buNone/>
            </a:pPr>
            <a:r>
              <a:rPr lang="en-US" sz="1600" dirty="0"/>
              <a:t>{</a:t>
            </a:r>
          </a:p>
          <a:p>
            <a:pPr lvl="1">
              <a:buNone/>
            </a:pPr>
            <a:r>
              <a:rPr lang="en-US" sz="1600" dirty="0"/>
              <a:t>	TMOD,#20H;  		//timer 1,mode 2(auto reload)</a:t>
            </a:r>
          </a:p>
          <a:p>
            <a:pPr lvl="1">
              <a:buNone/>
            </a:pPr>
            <a:r>
              <a:rPr lang="en-US" sz="1600" dirty="0"/>
              <a:t>	TH1,#-3;   		//9600 baud rate</a:t>
            </a:r>
          </a:p>
          <a:p>
            <a:pPr lvl="1">
              <a:buNone/>
            </a:pPr>
            <a:r>
              <a:rPr lang="en-US" sz="1600" dirty="0"/>
              <a:t>	SCON,#50H; 		//8-bit, 1 stop, REN enabled</a:t>
            </a:r>
          </a:p>
          <a:p>
            <a:pPr lvl="1">
              <a:buNone/>
            </a:pPr>
            <a:r>
              <a:rPr lang="en-US" sz="1600" dirty="0"/>
              <a:t>	TR1=1;        		//start timer 1</a:t>
            </a:r>
          </a:p>
          <a:p>
            <a:pPr lvl="1">
              <a:buNone/>
            </a:pPr>
            <a:r>
              <a:rPr lang="en-US" sz="1600" dirty="0"/>
              <a:t>	while(1)</a:t>
            </a:r>
          </a:p>
          <a:p>
            <a:pPr lvl="1">
              <a:buNone/>
            </a:pPr>
            <a:r>
              <a:rPr lang="en-US" sz="1600" dirty="0"/>
              <a:t>	{	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SerTx</a:t>
            </a:r>
            <a:r>
              <a:rPr lang="en-US" sz="1600" dirty="0"/>
              <a:t>(‘Y’);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SerTx</a:t>
            </a:r>
            <a:r>
              <a:rPr lang="en-US" sz="1600" dirty="0"/>
              <a:t>(‘E’);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SerTx</a:t>
            </a:r>
            <a:r>
              <a:rPr lang="en-US" sz="1600" dirty="0"/>
              <a:t>(‘S’);</a:t>
            </a:r>
          </a:p>
          <a:p>
            <a:pPr marL="742950" lvl="2" indent="-342900">
              <a:buNone/>
            </a:pPr>
            <a:r>
              <a:rPr lang="en-US" sz="1600" dirty="0"/>
              <a:t>	}</a:t>
            </a:r>
          </a:p>
          <a:p>
            <a:pPr marL="742950" lvl="2" indent="-34290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4267200"/>
            <a:ext cx="30480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>
              <a:buFont typeface="Arial" pitchFamily="34" charset="0"/>
              <a:buNone/>
            </a:pPr>
            <a:endParaRPr lang="en-US" sz="1600" dirty="0"/>
          </a:p>
          <a:p>
            <a:pPr marL="742950" lvl="2" indent="-342900">
              <a:buFont typeface="Arial" pitchFamily="34" charset="0"/>
              <a:buNone/>
            </a:pPr>
            <a:r>
              <a:rPr lang="en-US" sz="1600" dirty="0"/>
              <a:t>void </a:t>
            </a:r>
            <a:r>
              <a:rPr lang="en-US" sz="1600" dirty="0" err="1"/>
              <a:t>SerTx</a:t>
            </a:r>
            <a:r>
              <a:rPr lang="en-US" sz="1600" dirty="0"/>
              <a:t>(unsigned char x)</a:t>
            </a:r>
          </a:p>
          <a:p>
            <a:pPr marL="742950" lvl="2" indent="-342900">
              <a:buFont typeface="Arial" pitchFamily="34" charset="0"/>
              <a:buNone/>
            </a:pPr>
            <a:r>
              <a:rPr lang="en-US" sz="1600" dirty="0"/>
              <a:t>{</a:t>
            </a:r>
          </a:p>
          <a:p>
            <a:pPr marL="742950" lvl="2" indent="-342900">
              <a:buFont typeface="Arial" pitchFamily="34" charset="0"/>
              <a:buNone/>
            </a:pPr>
            <a:r>
              <a:rPr lang="en-US" sz="1600" dirty="0"/>
              <a:t>	SBUF=x;</a:t>
            </a:r>
          </a:p>
          <a:p>
            <a:pPr marL="742950" lvl="2" indent="-342900">
              <a:buFont typeface="Arial" pitchFamily="34" charset="0"/>
              <a:buNone/>
            </a:pPr>
            <a:r>
              <a:rPr lang="en-US" sz="1600" dirty="0"/>
              <a:t>	while(TI==0);</a:t>
            </a:r>
          </a:p>
          <a:p>
            <a:pPr marL="742950" lvl="2" indent="-342900">
              <a:buFont typeface="Arial" pitchFamily="34" charset="0"/>
              <a:buNone/>
            </a:pPr>
            <a:r>
              <a:rPr lang="en-US" sz="1600"/>
              <a:t>	TI=0</a:t>
            </a:r>
            <a:r>
              <a:rPr lang="en-US" sz="1600" dirty="0"/>
              <a:t>;</a:t>
            </a:r>
          </a:p>
          <a:p>
            <a:pPr marL="742950" lvl="2" indent="-342900">
              <a:buFont typeface="Arial" pitchFamily="34" charset="0"/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Serial Port </a:t>
            </a:r>
            <a:r>
              <a:rPr lang="en-US" sz="3200" dirty="0" err="1"/>
              <a:t>Programmng</a:t>
            </a:r>
            <a:r>
              <a:rPr lang="en-US" sz="3200" dirty="0"/>
              <a:t> in C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543800" cy="5287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Example 10-17: </a:t>
            </a:r>
            <a:r>
              <a:rPr lang="en-US" sz="1800" dirty="0"/>
              <a:t>Program the 8051 in C to receive bytes of data serially and put them in P1. Set the baud rate at 4800, 8-bit data, and 1 stop bit.</a:t>
            </a:r>
          </a:p>
          <a:p>
            <a:pPr>
              <a:buNone/>
            </a:pPr>
            <a:r>
              <a:rPr lang="en-US" sz="1800" dirty="0"/>
              <a:t>Solution:</a:t>
            </a:r>
          </a:p>
          <a:p>
            <a:pPr>
              <a:buNone/>
            </a:pPr>
            <a:r>
              <a:rPr lang="en-US" sz="1800" dirty="0"/>
              <a:t>#include &lt;reg51.h&gt;</a:t>
            </a:r>
          </a:p>
          <a:p>
            <a:pPr>
              <a:buNone/>
            </a:pPr>
            <a:r>
              <a:rPr lang="en-US" sz="1800" dirty="0"/>
              <a:t>void main(void){</a:t>
            </a:r>
          </a:p>
          <a:p>
            <a:pPr>
              <a:buNone/>
            </a:pPr>
            <a:r>
              <a:rPr lang="en-US" sz="1800" dirty="0"/>
              <a:t>unsigned char </a:t>
            </a:r>
            <a:r>
              <a:rPr lang="en-US" sz="1800" dirty="0" err="1"/>
              <a:t>mybyte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TMOD=0x20;		//use Timer 1, mode 2</a:t>
            </a:r>
          </a:p>
          <a:p>
            <a:pPr>
              <a:buNone/>
            </a:pPr>
            <a:r>
              <a:rPr lang="en-US" sz="1800" dirty="0"/>
              <a:t>TH1=0xFA;`		//4800 baud rate</a:t>
            </a:r>
          </a:p>
          <a:p>
            <a:pPr>
              <a:buNone/>
            </a:pPr>
            <a:r>
              <a:rPr lang="en-US" sz="1800" dirty="0"/>
              <a:t>SCON=0x50;</a:t>
            </a:r>
          </a:p>
          <a:p>
            <a:pPr>
              <a:buNone/>
            </a:pPr>
            <a:r>
              <a:rPr lang="en-US" sz="1800" dirty="0"/>
              <a:t>TR1=1;			//start timer</a:t>
            </a:r>
          </a:p>
          <a:p>
            <a:pPr>
              <a:buNone/>
            </a:pPr>
            <a:r>
              <a:rPr lang="en-US" sz="1800" dirty="0"/>
              <a:t>while (1) </a:t>
            </a:r>
          </a:p>
          <a:p>
            <a:pPr>
              <a:buNone/>
            </a:pPr>
            <a:r>
              <a:rPr lang="en-US" sz="1800" dirty="0"/>
              <a:t>	{			//repeat forever</a:t>
            </a:r>
          </a:p>
          <a:p>
            <a:pPr lvl="1">
              <a:buNone/>
            </a:pPr>
            <a:r>
              <a:rPr lang="en-US" sz="1800" dirty="0"/>
              <a:t>while (RI==0);		//wait to receive</a:t>
            </a:r>
          </a:p>
          <a:p>
            <a:pPr lvl="1">
              <a:buNone/>
            </a:pPr>
            <a:r>
              <a:rPr lang="en-US" sz="1800" dirty="0" err="1"/>
              <a:t>mybyte</a:t>
            </a:r>
            <a:r>
              <a:rPr lang="en-US" sz="1800"/>
              <a:t>=SBUF;	 </a:t>
            </a:r>
            <a:r>
              <a:rPr lang="en-US" sz="1800" dirty="0"/>
              <a:t>	//save value</a:t>
            </a:r>
          </a:p>
          <a:p>
            <a:pPr lvl="1">
              <a:buNone/>
            </a:pPr>
            <a:r>
              <a:rPr lang="en-US" sz="1800" dirty="0"/>
              <a:t>P1=</a:t>
            </a:r>
            <a:r>
              <a:rPr lang="en-US" sz="1800" dirty="0" err="1"/>
              <a:t>mybyte</a:t>
            </a:r>
            <a:r>
              <a:rPr lang="en-US" sz="1800" dirty="0"/>
              <a:t>;		//write value to port</a:t>
            </a:r>
          </a:p>
          <a:p>
            <a:pPr lvl="1">
              <a:buNone/>
            </a:pPr>
            <a:r>
              <a:rPr lang="en-US" sz="1800" dirty="0"/>
              <a:t>RI=0;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The steps that 8051 goes through in transmitting a character via </a:t>
            </a:r>
            <a:r>
              <a:rPr lang="en-US" sz="2800" dirty="0" err="1"/>
              <a:t>TxD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The byte character to be transmitted is written into the SBUF register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The start bit is transferred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The 8-bit character is transferred on bit at a time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The stop bit is transferred</a:t>
            </a:r>
          </a:p>
          <a:p>
            <a:pPr marL="914400" lvl="1" indent="-514350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/>
              <a:t>It is during the transfer of the stop bit that 8051 raises the TI flag, indicating that the last character was transmitted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By monitoring the TI flag, we make sure that we are not overloading the SBUF.</a:t>
            </a:r>
          </a:p>
          <a:p>
            <a:pPr marL="914400" lvl="1" indent="-514350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900" dirty="0"/>
              <a:t>If we write another byte into the SBUF before TI is raised, the </a:t>
            </a:r>
            <a:r>
              <a:rPr lang="en-US" sz="2900" dirty="0" err="1"/>
              <a:t>untransmitted</a:t>
            </a:r>
            <a:r>
              <a:rPr lang="en-US" sz="2900" dirty="0"/>
              <a:t> portion of the previous byte will be lost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After SBUF is loaded with a new byte, the TI flag bit must be forced to 0 by CLR TI in order for this new byte to be transferred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KLS GIT, Belagavi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600</TotalTime>
  <Words>1989</Words>
  <Application>Microsoft Office PowerPoint</Application>
  <PresentationFormat>On-screen Show (4:3)</PresentationFormat>
  <Paragraphs>371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 3  Serial Port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 Port Programmng in C (continue..)</vt:lpstr>
      <vt:lpstr>Serial Port Programmng in C (continue..)</vt:lpstr>
      <vt:lpstr>The steps that 8051 goes through in transmitting a character via TxD</vt:lpstr>
      <vt:lpstr>LCD Interfacing</vt:lpstr>
      <vt:lpstr>LCD Interfacing</vt:lpstr>
      <vt:lpstr>LCD Interfacing</vt:lpstr>
      <vt:lpstr>LCD Interfacing</vt:lpstr>
      <vt:lpstr>LCD Interfacing</vt:lpstr>
      <vt:lpstr>LCD Interfacing (continue..)</vt:lpstr>
      <vt:lpstr>LCD Interfacing (continue..)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ADCs (analog-to-digital converters)</vt:lpstr>
      <vt:lpstr>Sensors</vt:lpstr>
      <vt:lpstr>Sensors</vt:lpstr>
      <vt:lpstr>Sensors</vt:lpstr>
      <vt:lpstr>Sensors</vt:lpstr>
      <vt:lpstr>Sensors</vt:lpstr>
      <vt:lpstr>Sensors</vt:lpstr>
      <vt:lpstr>Sensors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 Serial Port Programming</dc:title>
  <dc:creator>KALKUNDRI</dc:creator>
  <cp:lastModifiedBy>Unknown User</cp:lastModifiedBy>
  <cp:revision>46</cp:revision>
  <dcterms:created xsi:type="dcterms:W3CDTF">2006-08-16T00:00:00Z</dcterms:created>
  <dcterms:modified xsi:type="dcterms:W3CDTF">2021-05-24T07:19:37Z</dcterms:modified>
</cp:coreProperties>
</file>