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9" r:id="rId3"/>
    <p:sldId id="257" r:id="rId4"/>
    <p:sldId id="294" r:id="rId5"/>
    <p:sldId id="295" r:id="rId6"/>
    <p:sldId id="258" r:id="rId7"/>
    <p:sldId id="303" r:id="rId8"/>
    <p:sldId id="296" r:id="rId9"/>
    <p:sldId id="259" r:id="rId10"/>
    <p:sldId id="260" r:id="rId11"/>
    <p:sldId id="297" r:id="rId12"/>
    <p:sldId id="261" r:id="rId13"/>
    <p:sldId id="262" r:id="rId14"/>
    <p:sldId id="263" r:id="rId15"/>
    <p:sldId id="264" r:id="rId16"/>
    <p:sldId id="308" r:id="rId17"/>
    <p:sldId id="283" r:id="rId18"/>
    <p:sldId id="284" r:id="rId19"/>
    <p:sldId id="288" r:id="rId20"/>
    <p:sldId id="289" r:id="rId21"/>
    <p:sldId id="291" r:id="rId22"/>
    <p:sldId id="290" r:id="rId23"/>
    <p:sldId id="286" r:id="rId24"/>
    <p:sldId id="287" r:id="rId25"/>
    <p:sldId id="302" r:id="rId26"/>
    <p:sldId id="301" r:id="rId27"/>
    <p:sldId id="292" r:id="rId28"/>
    <p:sldId id="272" r:id="rId29"/>
    <p:sldId id="273" r:id="rId30"/>
    <p:sldId id="275" r:id="rId31"/>
    <p:sldId id="274" r:id="rId32"/>
    <p:sldId id="278" r:id="rId33"/>
    <p:sldId id="276" r:id="rId34"/>
    <p:sldId id="277" r:id="rId35"/>
    <p:sldId id="279" r:id="rId36"/>
    <p:sldId id="293" r:id="rId37"/>
    <p:sldId id="280" r:id="rId38"/>
    <p:sldId id="304" r:id="rId39"/>
    <p:sldId id="305" r:id="rId40"/>
    <p:sldId id="281" r:id="rId41"/>
    <p:sldId id="306" r:id="rId42"/>
    <p:sldId id="30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B8E333-11C9-4148-A064-93B4C2E31228}" type="datetimeFigureOut">
              <a:rPr lang="en-US" smtClean="0"/>
              <a:pPr/>
              <a:t>10/10/2020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BDD128-53C2-4E77-ADB6-2F5529610C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BC143F3-C7A6-4E66-9810-922A521247B0}" type="slidenum">
              <a:rPr lang="en-US"/>
              <a:pPr/>
              <a:t>17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3349A55-14B1-42DA-BA05-17A93F73B5C6}" type="slidenum">
              <a:rPr lang="en-US"/>
              <a:pPr/>
              <a:t>18</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9C60FB58-E8ED-4E6E-B11D-562E323FB788}" type="slidenum">
              <a:rPr lang="en-US"/>
              <a:pPr/>
              <a:t>23</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1B0940FD-AEE1-4BD1-919E-1AB20F69B6B1}" type="slidenum">
              <a:rPr lang="en-US"/>
              <a:pPr/>
              <a:t>24</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52A42765-51BA-43EE-ABB4-D902F837095D}" type="slidenum">
              <a:rPr lang="en-US" smtClean="0"/>
              <a:pPr/>
              <a:t>27</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299796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67791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6446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313175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179060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283221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197169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34903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405200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294854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1CE79-BD09-4B7B-B4E7-941D20E26584}" type="datetimeFigureOut">
              <a:rPr lang="en-IN" smtClean="0"/>
              <a:pPr/>
              <a:t>10-10-2020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276118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1CE79-BD09-4B7B-B4E7-941D20E26584}" type="datetimeFigureOut">
              <a:rPr lang="en-IN" smtClean="0"/>
              <a:pPr/>
              <a:t>10-10-2020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22EC5-8DD3-4F58-BE83-AE1B514D541E}" type="slidenum">
              <a:rPr lang="en-IN" smtClean="0"/>
              <a:pPr/>
              <a:t>‹#›</a:t>
            </a:fld>
            <a:endParaRPr lang="en-IN"/>
          </a:p>
        </p:txBody>
      </p:sp>
    </p:spTree>
    <p:extLst>
      <p:ext uri="{BB962C8B-B14F-4D97-AF65-F5344CB8AC3E}">
        <p14:creationId xmlns="" xmlns:p14="http://schemas.microsoft.com/office/powerpoint/2010/main" val="9569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0.wp.com/www.softwaretestingmaterial.com/wp-content/uploads/2016/03/Boundary-Value-Analysis-2.png?ssl=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2"/>
            <a:ext cx="7772400" cy="3571899"/>
          </a:xfrm>
        </p:spPr>
        <p:txBody>
          <a:bodyPr>
            <a:normAutofit/>
          </a:bodyPr>
          <a:lstStyle/>
          <a:p>
            <a:r>
              <a:rPr lang="en-US" sz="5400" b="1" dirty="0" smtClean="0">
                <a:solidFill>
                  <a:srgbClr val="00B0F0"/>
                </a:solidFill>
              </a:rPr>
              <a:t>Unit II</a:t>
            </a:r>
            <a:endParaRPr lang="en-IN" sz="5400" b="1" dirty="0">
              <a:solidFill>
                <a:srgbClr val="00B0F0"/>
              </a:solidFill>
            </a:endParaRPr>
          </a:p>
        </p:txBody>
      </p:sp>
      <p:sp>
        <p:nvSpPr>
          <p:cNvPr id="3" name="Subtitle 2"/>
          <p:cNvSpPr>
            <a:spLocks noGrp="1"/>
          </p:cNvSpPr>
          <p:nvPr>
            <p:ph type="subTitle" idx="1"/>
          </p:nvPr>
        </p:nvSpPr>
        <p:spPr>
          <a:xfrm>
            <a:off x="683568" y="3500438"/>
            <a:ext cx="7704856" cy="2138362"/>
          </a:xfrm>
        </p:spPr>
        <p:txBody>
          <a:bodyPr>
            <a:normAutofit/>
          </a:bodyPr>
          <a:lstStyle/>
          <a:p>
            <a:r>
              <a:rPr lang="en-US" sz="5400" b="1" dirty="0" smtClean="0">
                <a:solidFill>
                  <a:srgbClr val="FF0000"/>
                </a:solidFill>
              </a:rPr>
              <a:t>Chapter 3: Boundary </a:t>
            </a:r>
            <a:r>
              <a:rPr lang="en-US" sz="5400" b="1" dirty="0">
                <a:solidFill>
                  <a:srgbClr val="FF0000"/>
                </a:solidFill>
              </a:rPr>
              <a:t>V</a:t>
            </a:r>
            <a:r>
              <a:rPr lang="en-US" sz="5400" b="1" dirty="0" smtClean="0">
                <a:solidFill>
                  <a:srgbClr val="FF0000"/>
                </a:solidFill>
              </a:rPr>
              <a:t>alue Testing</a:t>
            </a:r>
            <a:endParaRPr lang="en-IN" sz="5400" b="1" dirty="0">
              <a:solidFill>
                <a:srgbClr val="FF0000"/>
              </a:solidFill>
            </a:endParaRPr>
          </a:p>
        </p:txBody>
      </p:sp>
    </p:spTree>
    <p:extLst>
      <p:ext uri="{BB962C8B-B14F-4D97-AF65-F5344CB8AC3E}">
        <p14:creationId xmlns="" xmlns:p14="http://schemas.microsoft.com/office/powerpoint/2010/main" val="270445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1</a:t>
            </a:r>
            <a:endParaRPr lang="en-IN" b="1" dirty="0"/>
          </a:p>
        </p:txBody>
      </p:sp>
      <p:sp>
        <p:nvSpPr>
          <p:cNvPr id="3" name="Content Placeholder 2"/>
          <p:cNvSpPr>
            <a:spLocks noGrp="1"/>
          </p:cNvSpPr>
          <p:nvPr>
            <p:ph idx="1"/>
          </p:nvPr>
        </p:nvSpPr>
        <p:spPr>
          <a:xfrm>
            <a:off x="457200" y="1412776"/>
            <a:ext cx="8229600" cy="5256584"/>
          </a:xfrm>
        </p:spPr>
        <p:txBody>
          <a:bodyPr>
            <a:normAutofit fontScale="85000" lnSpcReduction="10000"/>
          </a:bodyPr>
          <a:lstStyle/>
          <a:p>
            <a:pPr algn="just"/>
            <a:r>
              <a:rPr lang="en-US" dirty="0" smtClean="0"/>
              <a:t>An </a:t>
            </a:r>
            <a:r>
              <a:rPr lang="en-US" dirty="0"/>
              <a:t>exam has a pass boundary at 50 percent, merit at 75 percent and distinction at 85 percent. The Valid Boundary values for this scenario will be as follows:</a:t>
            </a:r>
          </a:p>
          <a:p>
            <a:pPr algn="just"/>
            <a:r>
              <a:rPr lang="en-US" dirty="0"/>
              <a:t>49,</a:t>
            </a:r>
            <a:r>
              <a:rPr lang="en-US" dirty="0" smtClean="0">
                <a:effectLst/>
              </a:rPr>
              <a:t> </a:t>
            </a:r>
            <a:r>
              <a:rPr lang="en-US" dirty="0"/>
              <a:t>50</a:t>
            </a:r>
            <a:r>
              <a:rPr lang="en-US" dirty="0" smtClean="0">
                <a:effectLst/>
              </a:rPr>
              <a:t> </a:t>
            </a:r>
            <a:r>
              <a:rPr lang="en-US" dirty="0"/>
              <a:t>-</a:t>
            </a:r>
            <a:r>
              <a:rPr lang="en-US" dirty="0" smtClean="0">
                <a:effectLst/>
              </a:rPr>
              <a:t> </a:t>
            </a:r>
            <a:r>
              <a:rPr lang="en-US" dirty="0"/>
              <a:t>for</a:t>
            </a:r>
            <a:r>
              <a:rPr lang="en-US" dirty="0" smtClean="0">
                <a:effectLst/>
              </a:rPr>
              <a:t> </a:t>
            </a:r>
            <a:r>
              <a:rPr lang="en-US" dirty="0"/>
              <a:t>pass</a:t>
            </a:r>
            <a:r>
              <a:rPr lang="en-US" dirty="0" smtClean="0">
                <a:effectLst/>
              </a:rPr>
              <a:t> </a:t>
            </a:r>
          </a:p>
          <a:p>
            <a:pPr algn="just"/>
            <a:r>
              <a:rPr lang="en-US" dirty="0" smtClean="0"/>
              <a:t>74</a:t>
            </a:r>
            <a:r>
              <a:rPr lang="en-US" dirty="0"/>
              <a:t>,</a:t>
            </a:r>
            <a:r>
              <a:rPr lang="en-US" dirty="0" smtClean="0">
                <a:effectLst/>
              </a:rPr>
              <a:t> </a:t>
            </a:r>
            <a:r>
              <a:rPr lang="en-US" dirty="0"/>
              <a:t>75</a:t>
            </a:r>
            <a:r>
              <a:rPr lang="en-US" dirty="0" smtClean="0">
                <a:effectLst/>
              </a:rPr>
              <a:t> </a:t>
            </a:r>
            <a:r>
              <a:rPr lang="en-US" dirty="0" smtClean="0"/>
              <a:t>-</a:t>
            </a:r>
            <a:r>
              <a:rPr lang="en-US" dirty="0" smtClean="0">
                <a:effectLst/>
              </a:rPr>
              <a:t> </a:t>
            </a:r>
            <a:r>
              <a:rPr lang="en-US" dirty="0" smtClean="0"/>
              <a:t>for</a:t>
            </a:r>
            <a:r>
              <a:rPr lang="en-US" dirty="0" smtClean="0">
                <a:effectLst/>
              </a:rPr>
              <a:t> merit </a:t>
            </a:r>
          </a:p>
          <a:p>
            <a:pPr algn="just"/>
            <a:r>
              <a:rPr lang="en-US" dirty="0" smtClean="0"/>
              <a:t>84</a:t>
            </a:r>
            <a:r>
              <a:rPr lang="en-US" dirty="0"/>
              <a:t>,</a:t>
            </a:r>
            <a:r>
              <a:rPr lang="en-US" dirty="0" smtClean="0">
                <a:effectLst/>
              </a:rPr>
              <a:t> </a:t>
            </a:r>
            <a:r>
              <a:rPr lang="en-US" dirty="0"/>
              <a:t>85</a:t>
            </a:r>
            <a:r>
              <a:rPr lang="en-US" dirty="0" smtClean="0">
                <a:effectLst/>
              </a:rPr>
              <a:t> </a:t>
            </a:r>
            <a:r>
              <a:rPr lang="en-US" dirty="0"/>
              <a:t>-</a:t>
            </a:r>
            <a:r>
              <a:rPr lang="en-US" dirty="0" smtClean="0">
                <a:effectLst/>
              </a:rPr>
              <a:t> </a:t>
            </a:r>
            <a:r>
              <a:rPr lang="en-US" dirty="0"/>
              <a:t>for</a:t>
            </a:r>
            <a:r>
              <a:rPr lang="en-US" dirty="0" smtClean="0">
                <a:effectLst/>
              </a:rPr>
              <a:t> distinction </a:t>
            </a:r>
          </a:p>
          <a:p>
            <a:pPr algn="just"/>
            <a:r>
              <a:rPr lang="en-US" dirty="0" smtClean="0"/>
              <a:t>Boundary </a:t>
            </a:r>
            <a:r>
              <a:rPr lang="en-US" dirty="0"/>
              <a:t>values are validated against both the valid boundaries and </a:t>
            </a:r>
            <a:r>
              <a:rPr lang="en-US" b="1" u="sng" dirty="0"/>
              <a:t>invalid boundaries</a:t>
            </a:r>
            <a:r>
              <a:rPr lang="en-US" dirty="0"/>
              <a:t>.</a:t>
            </a:r>
          </a:p>
          <a:p>
            <a:pPr algn="just"/>
            <a:r>
              <a:rPr lang="en-US" dirty="0"/>
              <a:t>The Invalid Boundary Cases for the above example can be given as follows:</a:t>
            </a:r>
          </a:p>
          <a:p>
            <a:pPr algn="just"/>
            <a:r>
              <a:rPr lang="en-US" dirty="0"/>
              <a:t>0</a:t>
            </a:r>
            <a:r>
              <a:rPr lang="en-US" dirty="0" smtClean="0">
                <a:effectLst/>
              </a:rPr>
              <a:t> </a:t>
            </a:r>
            <a:r>
              <a:rPr lang="en-US" dirty="0"/>
              <a:t>-</a:t>
            </a:r>
            <a:r>
              <a:rPr lang="en-US" dirty="0" smtClean="0">
                <a:effectLst/>
              </a:rPr>
              <a:t> </a:t>
            </a:r>
            <a:r>
              <a:rPr lang="en-US" dirty="0"/>
              <a:t>for</a:t>
            </a:r>
            <a:r>
              <a:rPr lang="en-US" dirty="0" smtClean="0">
                <a:effectLst/>
              </a:rPr>
              <a:t> lower limit boundary value </a:t>
            </a:r>
          </a:p>
          <a:p>
            <a:pPr algn="just"/>
            <a:r>
              <a:rPr lang="en-US" dirty="0" smtClean="0"/>
              <a:t>101</a:t>
            </a:r>
            <a:r>
              <a:rPr lang="en-US" dirty="0" smtClean="0">
                <a:effectLst/>
              </a:rPr>
              <a:t> </a:t>
            </a:r>
            <a:r>
              <a:rPr lang="en-US" dirty="0"/>
              <a:t>-</a:t>
            </a:r>
            <a:r>
              <a:rPr lang="en-US" dirty="0" smtClean="0">
                <a:effectLst/>
              </a:rPr>
              <a:t> </a:t>
            </a:r>
            <a:r>
              <a:rPr lang="en-US" dirty="0"/>
              <a:t>for</a:t>
            </a:r>
            <a:r>
              <a:rPr lang="en-US" dirty="0" smtClean="0">
                <a:effectLst/>
              </a:rPr>
              <a:t> upper limit boundary value</a:t>
            </a:r>
            <a:endParaRPr lang="en-IN" dirty="0"/>
          </a:p>
        </p:txBody>
      </p:sp>
    </p:spTree>
    <p:extLst>
      <p:ext uri="{BB962C8B-B14F-4D97-AF65-F5344CB8AC3E}">
        <p14:creationId xmlns="" xmlns:p14="http://schemas.microsoft.com/office/powerpoint/2010/main" val="916438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932"/>
          </a:xfrm>
          <a:prstGeom prst="rect">
            <a:avLst/>
          </a:prstGeom>
        </p:spPr>
        <p:txBody>
          <a:bodyPr vert="horz" wrap="square" lIns="0" tIns="12700" rIns="0" bIns="0" rtlCol="0">
            <a:spAutoFit/>
          </a:bodyPr>
          <a:lstStyle/>
          <a:p>
            <a:pPr marL="3002915" algn="l">
              <a:lnSpc>
                <a:spcPct val="100000"/>
              </a:lnSpc>
              <a:spcBef>
                <a:spcPts val="100"/>
              </a:spcBef>
            </a:pPr>
            <a:r>
              <a:rPr lang="en-US" b="1" spc="350" dirty="0" smtClean="0"/>
              <a:t>Example 2</a:t>
            </a:r>
            <a:endParaRPr b="1" spc="350" dirty="0"/>
          </a:p>
        </p:txBody>
      </p:sp>
      <p:sp>
        <p:nvSpPr>
          <p:cNvPr id="3" name="object 3"/>
          <p:cNvSpPr txBox="1"/>
          <p:nvPr/>
        </p:nvSpPr>
        <p:spPr>
          <a:xfrm>
            <a:off x="520700" y="1446529"/>
            <a:ext cx="8059420" cy="695960"/>
          </a:xfrm>
          <a:prstGeom prst="rect">
            <a:avLst/>
          </a:prstGeom>
        </p:spPr>
        <p:txBody>
          <a:bodyPr vert="horz" wrap="square" lIns="0" tIns="12700" rIns="0" bIns="0" rtlCol="0">
            <a:spAutoFit/>
          </a:bodyPr>
          <a:lstStyle/>
          <a:p>
            <a:pPr marL="354330" marR="5080" indent="-341630">
              <a:lnSpc>
                <a:spcPct val="100000"/>
              </a:lnSpc>
              <a:spcBef>
                <a:spcPts val="100"/>
              </a:spcBef>
              <a:tabLst>
                <a:tab pos="1396365" algn="l"/>
              </a:tabLst>
            </a:pPr>
            <a:r>
              <a:rPr sz="2400" b="1" spc="-5" dirty="0">
                <a:solidFill>
                  <a:srgbClr val="006FBF"/>
                </a:solidFill>
                <a:latin typeface="Times New Roman"/>
                <a:cs typeface="Times New Roman"/>
              </a:rPr>
              <a:t>Example:	</a:t>
            </a:r>
            <a:r>
              <a:rPr sz="2000" dirty="0">
                <a:latin typeface="Times New Roman"/>
                <a:cs typeface="Times New Roman"/>
              </a:rPr>
              <a:t>Password </a:t>
            </a:r>
            <a:r>
              <a:rPr sz="2000" spc="-5" dirty="0">
                <a:latin typeface="Times New Roman"/>
                <a:cs typeface="Times New Roman"/>
              </a:rPr>
              <a:t>field can </a:t>
            </a:r>
            <a:r>
              <a:rPr sz="2000" dirty="0">
                <a:latin typeface="Times New Roman"/>
                <a:cs typeface="Times New Roman"/>
              </a:rPr>
              <a:t>not be </a:t>
            </a:r>
            <a:r>
              <a:rPr sz="2000" spc="-5" dirty="0">
                <a:latin typeface="Times New Roman"/>
                <a:cs typeface="Times New Roman"/>
              </a:rPr>
              <a:t>shorter than </a:t>
            </a:r>
            <a:r>
              <a:rPr sz="2000" dirty="0">
                <a:latin typeface="Times New Roman"/>
                <a:cs typeface="Times New Roman"/>
              </a:rPr>
              <a:t>4 and longer than 28  (including) </a:t>
            </a:r>
            <a:r>
              <a:rPr sz="2000" spc="-5" dirty="0">
                <a:latin typeface="Times New Roman"/>
                <a:cs typeface="Times New Roman"/>
              </a:rPr>
              <a:t>characters (numeric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alphabetic)</a:t>
            </a:r>
            <a:endParaRPr sz="2000">
              <a:latin typeface="Times New Roman"/>
              <a:cs typeface="Times New Roman"/>
            </a:endParaRPr>
          </a:p>
        </p:txBody>
      </p:sp>
      <p:sp>
        <p:nvSpPr>
          <p:cNvPr id="4" name="object 4"/>
          <p:cNvSpPr txBox="1"/>
          <p:nvPr/>
        </p:nvSpPr>
        <p:spPr>
          <a:xfrm>
            <a:off x="1642110" y="2730500"/>
            <a:ext cx="215138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BF"/>
                </a:solidFill>
                <a:latin typeface="Times New Roman"/>
                <a:cs typeface="Times New Roman"/>
              </a:rPr>
              <a:t>Equivalance</a:t>
            </a:r>
            <a:r>
              <a:rPr sz="2000" b="1" spc="-35" dirty="0">
                <a:solidFill>
                  <a:srgbClr val="006FBF"/>
                </a:solidFill>
                <a:latin typeface="Times New Roman"/>
                <a:cs typeface="Times New Roman"/>
              </a:rPr>
              <a:t> </a:t>
            </a:r>
            <a:r>
              <a:rPr sz="2000" b="1" spc="-5" dirty="0">
                <a:solidFill>
                  <a:srgbClr val="006FBF"/>
                </a:solidFill>
                <a:latin typeface="Times New Roman"/>
                <a:cs typeface="Times New Roman"/>
              </a:rPr>
              <a:t>classes</a:t>
            </a:r>
            <a:endParaRPr sz="2000">
              <a:latin typeface="Times New Roman"/>
              <a:cs typeface="Times New Roman"/>
            </a:endParaRPr>
          </a:p>
        </p:txBody>
      </p:sp>
      <p:sp>
        <p:nvSpPr>
          <p:cNvPr id="5" name="object 5"/>
          <p:cNvSpPr txBox="1"/>
          <p:nvPr/>
        </p:nvSpPr>
        <p:spPr>
          <a:xfrm>
            <a:off x="4022731" y="2730500"/>
            <a:ext cx="1917064"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BF"/>
                </a:solidFill>
                <a:latin typeface="Times New Roman"/>
                <a:cs typeface="Times New Roman"/>
              </a:rPr>
              <a:t>Boundary</a:t>
            </a:r>
            <a:r>
              <a:rPr sz="2000" b="1" spc="-30" dirty="0">
                <a:solidFill>
                  <a:srgbClr val="006FBF"/>
                </a:solidFill>
                <a:latin typeface="Times New Roman"/>
                <a:cs typeface="Times New Roman"/>
              </a:rPr>
              <a:t> </a:t>
            </a:r>
            <a:r>
              <a:rPr sz="2000" b="1" spc="-5" dirty="0">
                <a:solidFill>
                  <a:srgbClr val="006FBF"/>
                </a:solidFill>
                <a:latin typeface="Times New Roman"/>
                <a:cs typeface="Times New Roman"/>
              </a:rPr>
              <a:t>Values</a:t>
            </a:r>
            <a:endParaRPr sz="2000">
              <a:latin typeface="Times New Roman"/>
              <a:cs typeface="Times New Roman"/>
            </a:endParaRPr>
          </a:p>
        </p:txBody>
      </p:sp>
      <p:sp>
        <p:nvSpPr>
          <p:cNvPr id="6" name="object 6"/>
          <p:cNvSpPr txBox="1"/>
          <p:nvPr/>
        </p:nvSpPr>
        <p:spPr>
          <a:xfrm>
            <a:off x="3937000" y="3340100"/>
            <a:ext cx="2070100" cy="6350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{-1;0;1},</a:t>
            </a:r>
            <a:r>
              <a:rPr sz="2000" spc="-15" dirty="0">
                <a:latin typeface="Times New Roman"/>
                <a:cs typeface="Times New Roman"/>
              </a:rPr>
              <a:t> </a:t>
            </a:r>
            <a:r>
              <a:rPr sz="2000" spc="-5" dirty="0">
                <a:latin typeface="Times New Roman"/>
                <a:cs typeface="Times New Roman"/>
              </a:rPr>
              <a:t>{2;3;4}</a:t>
            </a:r>
            <a:endParaRPr sz="2000">
              <a:latin typeface="Times New Roman"/>
              <a:cs typeface="Times New Roman"/>
            </a:endParaRPr>
          </a:p>
          <a:p>
            <a:pPr marL="12700">
              <a:lnSpc>
                <a:spcPct val="100000"/>
              </a:lnSpc>
            </a:pPr>
            <a:r>
              <a:rPr sz="2000" spc="-5" dirty="0">
                <a:latin typeface="Times New Roman"/>
                <a:cs typeface="Times New Roman"/>
              </a:rPr>
              <a:t>{3;4;5},</a:t>
            </a:r>
            <a:r>
              <a:rPr sz="2000" spc="-55" dirty="0">
                <a:latin typeface="Times New Roman"/>
                <a:cs typeface="Times New Roman"/>
              </a:rPr>
              <a:t> </a:t>
            </a:r>
            <a:r>
              <a:rPr sz="2000" dirty="0">
                <a:latin typeface="Times New Roman"/>
                <a:cs typeface="Times New Roman"/>
              </a:rPr>
              <a:t>{27;28;29}</a:t>
            </a:r>
            <a:endParaRPr sz="2000">
              <a:latin typeface="Times New Roman"/>
              <a:cs typeface="Times New Roman"/>
            </a:endParaRPr>
          </a:p>
        </p:txBody>
      </p:sp>
      <p:sp>
        <p:nvSpPr>
          <p:cNvPr id="7" name="object 7"/>
          <p:cNvSpPr txBox="1"/>
          <p:nvPr/>
        </p:nvSpPr>
        <p:spPr>
          <a:xfrm>
            <a:off x="2108200" y="3340100"/>
            <a:ext cx="551180" cy="9398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0-3</a:t>
            </a:r>
            <a:endParaRPr sz="2000">
              <a:latin typeface="Times New Roman"/>
              <a:cs typeface="Times New Roman"/>
            </a:endParaRPr>
          </a:p>
          <a:p>
            <a:pPr marL="12700">
              <a:lnSpc>
                <a:spcPct val="100000"/>
              </a:lnSpc>
            </a:pPr>
            <a:r>
              <a:rPr sz="2000" dirty="0">
                <a:latin typeface="Times New Roman"/>
                <a:cs typeface="Times New Roman"/>
              </a:rPr>
              <a:t>4-28</a:t>
            </a:r>
            <a:endParaRPr sz="2000">
              <a:latin typeface="Times New Roman"/>
              <a:cs typeface="Times New Roman"/>
            </a:endParaRPr>
          </a:p>
          <a:p>
            <a:pPr marL="12700">
              <a:lnSpc>
                <a:spcPct val="100000"/>
              </a:lnSpc>
            </a:pPr>
            <a:r>
              <a:rPr sz="2000" spc="5" dirty="0">
                <a:latin typeface="Times New Roman"/>
                <a:cs typeface="Times New Roman"/>
              </a:rPr>
              <a:t>2</a:t>
            </a:r>
            <a:r>
              <a:rPr sz="2000" dirty="0">
                <a:latin typeface="Times New Roman"/>
                <a:cs typeface="Times New Roman"/>
              </a:rPr>
              <a:t>8+1</a:t>
            </a:r>
            <a:endParaRPr sz="2000">
              <a:latin typeface="Times New Roman"/>
              <a:cs typeface="Times New Roman"/>
            </a:endParaRPr>
          </a:p>
        </p:txBody>
      </p:sp>
      <p:sp>
        <p:nvSpPr>
          <p:cNvPr id="8" name="object 8"/>
          <p:cNvSpPr/>
          <p:nvPr/>
        </p:nvSpPr>
        <p:spPr>
          <a:xfrm>
            <a:off x="1619250" y="3158489"/>
            <a:ext cx="4320540" cy="8890"/>
          </a:xfrm>
          <a:custGeom>
            <a:avLst/>
            <a:gdLst/>
            <a:ahLst/>
            <a:cxnLst/>
            <a:rect l="l" t="t" r="r" b="b"/>
            <a:pathLst>
              <a:path w="4320540" h="8889">
                <a:moveTo>
                  <a:pt x="0" y="0"/>
                </a:moveTo>
                <a:lnTo>
                  <a:pt x="4320540" y="8889"/>
                </a:lnTo>
              </a:path>
            </a:pathLst>
          </a:custGeom>
          <a:ln w="25518">
            <a:solidFill>
              <a:srgbClr val="497DBA"/>
            </a:solidFill>
          </a:ln>
        </p:spPr>
        <p:txBody>
          <a:bodyPr wrap="square" lIns="0" tIns="0" rIns="0" bIns="0" rtlCol="0"/>
          <a:lstStyle/>
          <a:p>
            <a:endParaRPr/>
          </a:p>
        </p:txBody>
      </p:sp>
      <p:sp>
        <p:nvSpPr>
          <p:cNvPr id="9" name="object 9"/>
          <p:cNvSpPr/>
          <p:nvPr/>
        </p:nvSpPr>
        <p:spPr>
          <a:xfrm>
            <a:off x="3851909" y="2924810"/>
            <a:ext cx="0" cy="1670050"/>
          </a:xfrm>
          <a:custGeom>
            <a:avLst/>
            <a:gdLst/>
            <a:ahLst/>
            <a:cxnLst/>
            <a:rect l="l" t="t" r="r" b="b"/>
            <a:pathLst>
              <a:path h="1670050">
                <a:moveTo>
                  <a:pt x="0" y="0"/>
                </a:moveTo>
                <a:lnTo>
                  <a:pt x="0" y="1670050"/>
                </a:lnTo>
              </a:path>
            </a:pathLst>
          </a:custGeom>
          <a:ln w="25518">
            <a:solidFill>
              <a:srgbClr val="497DBA"/>
            </a:solidFill>
          </a:ln>
        </p:spPr>
        <p:txBody>
          <a:bodyPr wrap="square" lIns="0" tIns="0" rIns="0" bIns="0" rtlCol="0"/>
          <a:lstStyle/>
          <a:p>
            <a:endParaRPr/>
          </a:p>
        </p:txBody>
      </p:sp>
      <p:sp>
        <p:nvSpPr>
          <p:cNvPr id="10" name="object 10"/>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11</a:t>
            </a:fld>
            <a:r>
              <a:rPr dirty="0"/>
              <a:t>/12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Example 4 on Boundary Value Analysis Test Case Design Technique:</a:t>
            </a:r>
            <a:endParaRPr lang="en-US" sz="2800" b="1" dirty="0"/>
          </a:p>
        </p:txBody>
      </p:sp>
      <p:sp>
        <p:nvSpPr>
          <p:cNvPr id="3" name="Content Placeholder 2"/>
          <p:cNvSpPr>
            <a:spLocks noGrp="1"/>
          </p:cNvSpPr>
          <p:nvPr>
            <p:ph idx="1"/>
          </p:nvPr>
        </p:nvSpPr>
        <p:spPr/>
        <p:txBody>
          <a:bodyPr/>
          <a:lstStyle/>
          <a:p>
            <a:r>
              <a:rPr lang="en-US" dirty="0"/>
              <a:t>Assume, we have to </a:t>
            </a:r>
            <a:r>
              <a:rPr lang="en-US" dirty="0" smtClean="0"/>
              <a:t>text </a:t>
            </a:r>
            <a:r>
              <a:rPr lang="en-US" dirty="0"/>
              <a:t>a field which accepts Age 18 – 56</a:t>
            </a:r>
            <a:endParaRPr lang="en-IN" dirty="0"/>
          </a:p>
        </p:txBody>
      </p:sp>
      <p:pic>
        <p:nvPicPr>
          <p:cNvPr id="2050" name="Picture 2" descr="Boundary Value Analysi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2780928"/>
            <a:ext cx="8094595" cy="24482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15530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sp>
        <p:nvSpPr>
          <p:cNvPr id="3" name="Content Placeholder 2"/>
          <p:cNvSpPr>
            <a:spLocks noGrp="1"/>
          </p:cNvSpPr>
          <p:nvPr>
            <p:ph idx="1"/>
          </p:nvPr>
        </p:nvSpPr>
        <p:spPr/>
        <p:txBody>
          <a:bodyPr>
            <a:normAutofit fontScale="85000" lnSpcReduction="20000"/>
          </a:bodyPr>
          <a:lstStyle/>
          <a:p>
            <a:r>
              <a:rPr lang="en-US" dirty="0"/>
              <a:t>Minimum boundary value is 18</a:t>
            </a:r>
          </a:p>
          <a:p>
            <a:r>
              <a:rPr lang="en-US" dirty="0"/>
              <a:t>Maximum boundary value is 56</a:t>
            </a:r>
          </a:p>
          <a:p>
            <a:r>
              <a:rPr lang="en-US" u="sng" dirty="0"/>
              <a:t>Valid Inputs:</a:t>
            </a:r>
            <a:r>
              <a:rPr lang="en-US" dirty="0"/>
              <a:t> 18,19,55,56</a:t>
            </a:r>
          </a:p>
          <a:p>
            <a:r>
              <a:rPr lang="en-US" u="sng" dirty="0"/>
              <a:t>Invalid Inputs:</a:t>
            </a:r>
            <a:r>
              <a:rPr lang="en-US" dirty="0"/>
              <a:t> 17 and 57</a:t>
            </a:r>
          </a:p>
          <a:p>
            <a:r>
              <a:rPr lang="en-US" dirty="0"/>
              <a:t>Test case 1: Enter the value 17 (18-1) = Invalid</a:t>
            </a:r>
          </a:p>
          <a:p>
            <a:r>
              <a:rPr lang="en-US" dirty="0"/>
              <a:t>Test case 2: Enter the value 18 = Valid</a:t>
            </a:r>
          </a:p>
          <a:p>
            <a:r>
              <a:rPr lang="en-US" dirty="0"/>
              <a:t>Test case 3: Enter the value 19 (18+1) = Valid</a:t>
            </a:r>
          </a:p>
          <a:p>
            <a:r>
              <a:rPr lang="en-US" dirty="0"/>
              <a:t>Test case 4: Enter the value 55 (56-1) = Valid</a:t>
            </a:r>
          </a:p>
          <a:p>
            <a:r>
              <a:rPr lang="en-US" dirty="0"/>
              <a:t>Test case 5: Enter the value 56 = Valid</a:t>
            </a:r>
          </a:p>
          <a:p>
            <a:r>
              <a:rPr lang="en-US" dirty="0"/>
              <a:t>Test case 6: Enter the value 57 (56+1) =Invalid</a:t>
            </a:r>
          </a:p>
          <a:p>
            <a:endParaRPr lang="en-IN" dirty="0"/>
          </a:p>
        </p:txBody>
      </p:sp>
    </p:spTree>
    <p:extLst>
      <p:ext uri="{BB962C8B-B14F-4D97-AF65-F5344CB8AC3E}">
        <p14:creationId xmlns="" xmlns:p14="http://schemas.microsoft.com/office/powerpoint/2010/main" val="770706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2:</a:t>
            </a:r>
            <a:endParaRPr lang="en-IN" dirty="0"/>
          </a:p>
        </p:txBody>
      </p:sp>
      <p:sp>
        <p:nvSpPr>
          <p:cNvPr id="3" name="Content Placeholder 2"/>
          <p:cNvSpPr>
            <a:spLocks noGrp="1"/>
          </p:cNvSpPr>
          <p:nvPr>
            <p:ph idx="1"/>
          </p:nvPr>
        </p:nvSpPr>
        <p:spPr/>
        <p:txBody>
          <a:bodyPr/>
          <a:lstStyle/>
          <a:p>
            <a:r>
              <a:rPr lang="en-US" dirty="0"/>
              <a:t>Assume we have to test a text field (Name) which accepts the length between 6-12 characters.</a:t>
            </a:r>
          </a:p>
          <a:p>
            <a:r>
              <a:rPr lang="en-US" u="sng" dirty="0">
                <a:hlinkClick r:id="rId2"/>
              </a:rPr>
              <a:t/>
            </a:r>
            <a:br>
              <a:rPr lang="en-US" u="sng" dirty="0">
                <a:hlinkClick r:id="rId2"/>
              </a:rPr>
            </a:br>
            <a:endParaRPr lang="en-IN" dirty="0"/>
          </a:p>
        </p:txBody>
      </p:sp>
      <p:pic>
        <p:nvPicPr>
          <p:cNvPr id="3074" name="Picture 2" descr="Boundary Value Analysi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3368855"/>
            <a:ext cx="8676004" cy="22322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14168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sp>
        <p:nvSpPr>
          <p:cNvPr id="3" name="Content Placeholder 2"/>
          <p:cNvSpPr>
            <a:spLocks noGrp="1"/>
          </p:cNvSpPr>
          <p:nvPr>
            <p:ph idx="1"/>
          </p:nvPr>
        </p:nvSpPr>
        <p:spPr/>
        <p:txBody>
          <a:bodyPr>
            <a:normAutofit fontScale="85000" lnSpcReduction="20000"/>
          </a:bodyPr>
          <a:lstStyle/>
          <a:p>
            <a:r>
              <a:rPr lang="en-US" dirty="0"/>
              <a:t>Minimum boundary value is 6</a:t>
            </a:r>
          </a:p>
          <a:p>
            <a:r>
              <a:rPr lang="en-US" dirty="0"/>
              <a:t>Maximum boundary value is 12</a:t>
            </a:r>
          </a:p>
          <a:p>
            <a:r>
              <a:rPr lang="en-US" dirty="0"/>
              <a:t>Valid text length is 6, 7, 11, 12</a:t>
            </a:r>
          </a:p>
          <a:p>
            <a:r>
              <a:rPr lang="en-US" dirty="0"/>
              <a:t>Invalid text length is 5, 13</a:t>
            </a:r>
          </a:p>
          <a:p>
            <a:r>
              <a:rPr lang="en-US" dirty="0"/>
              <a:t>Test case 1: Text length of 5 (min-1) = Invalid</a:t>
            </a:r>
          </a:p>
          <a:p>
            <a:r>
              <a:rPr lang="en-US" dirty="0"/>
              <a:t>Test case 2: Text length of exactly 6 (min) = Valid</a:t>
            </a:r>
          </a:p>
          <a:p>
            <a:r>
              <a:rPr lang="en-US" dirty="0"/>
              <a:t>Test case 3: Text length of 7 (min+1) = Valid</a:t>
            </a:r>
          </a:p>
          <a:p>
            <a:r>
              <a:rPr lang="en-US" dirty="0"/>
              <a:t>Test case 4: Text length of 11 (max-1) = Valid</a:t>
            </a:r>
          </a:p>
          <a:p>
            <a:r>
              <a:rPr lang="en-US" dirty="0"/>
              <a:t>Test case 5: Text length of exactly 12 (max) = Valid</a:t>
            </a:r>
          </a:p>
          <a:p>
            <a:r>
              <a:rPr lang="en-US" dirty="0"/>
              <a:t>Test case 6: Text length of 13 (max+1) = Invalid</a:t>
            </a:r>
          </a:p>
          <a:p>
            <a:pPr marL="0" indent="0">
              <a:buNone/>
            </a:pPr>
            <a:endParaRPr lang="en-US" dirty="0"/>
          </a:p>
        </p:txBody>
      </p:sp>
    </p:spTree>
    <p:extLst>
      <p:ext uri="{BB962C8B-B14F-4D97-AF65-F5344CB8AC3E}">
        <p14:creationId xmlns="" xmlns:p14="http://schemas.microsoft.com/office/powerpoint/2010/main" val="3840923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71084"/>
          </a:xfrm>
          <a:prstGeom prst="rect">
            <a:avLst/>
          </a:prstGeom>
        </p:spPr>
        <p:txBody>
          <a:bodyPr wrap="square">
            <a:spAutoFit/>
          </a:bodyPr>
          <a:lstStyle/>
          <a:p>
            <a:pPr marL="285750" indent="-285750" algn="just">
              <a:spcBef>
                <a:spcPts val="1200"/>
              </a:spcBef>
              <a:buFont typeface="Arial" pitchFamily="34" charset="0"/>
              <a:buChar char="•"/>
            </a:pPr>
            <a:r>
              <a:rPr lang="en-US" sz="3200" b="1" dirty="0" smtClean="0">
                <a:solidFill>
                  <a:schemeClr val="tx1">
                    <a:lumMod val="95000"/>
                    <a:lumOff val="5000"/>
                  </a:schemeClr>
                </a:solidFill>
              </a:rPr>
              <a:t>There are </a:t>
            </a:r>
            <a:r>
              <a:rPr lang="en-US" sz="3200" b="1" dirty="0" smtClean="0">
                <a:solidFill>
                  <a:srgbClr val="FF0000"/>
                </a:solidFill>
              </a:rPr>
              <a:t>two independent considerations </a:t>
            </a:r>
            <a:r>
              <a:rPr lang="en-US" sz="3200" b="1" dirty="0" smtClean="0">
                <a:solidFill>
                  <a:schemeClr val="tx1">
                    <a:lumMod val="95000"/>
                    <a:lumOff val="5000"/>
                  </a:schemeClr>
                </a:solidFill>
              </a:rPr>
              <a:t>that apply to input domain testing. </a:t>
            </a:r>
            <a:endParaRPr lang="en-US" sz="3200" b="1" dirty="0">
              <a:solidFill>
                <a:schemeClr val="tx1">
                  <a:lumMod val="95000"/>
                  <a:lumOff val="5000"/>
                </a:schemeClr>
              </a:solidFill>
            </a:endParaRPr>
          </a:p>
          <a:p>
            <a:pPr algn="just">
              <a:spcBef>
                <a:spcPts val="1200"/>
              </a:spcBef>
            </a:pPr>
            <a:r>
              <a:rPr lang="en-US" sz="3200" b="1" dirty="0">
                <a:solidFill>
                  <a:schemeClr val="tx1">
                    <a:lumMod val="95000"/>
                    <a:lumOff val="5000"/>
                  </a:schemeClr>
                </a:solidFill>
              </a:rPr>
              <a:t> </a:t>
            </a:r>
            <a:r>
              <a:rPr lang="en-US" sz="3200" b="1" dirty="0" smtClean="0">
                <a:solidFill>
                  <a:schemeClr val="tx1">
                    <a:lumMod val="95000"/>
                    <a:lumOff val="5000"/>
                  </a:schemeClr>
                </a:solidFill>
              </a:rPr>
              <a:t>     1) </a:t>
            </a:r>
            <a:r>
              <a:rPr lang="en-US" sz="3200" b="1" dirty="0" smtClean="0">
                <a:solidFill>
                  <a:srgbClr val="FF0000"/>
                </a:solidFill>
              </a:rPr>
              <a:t>Normal boundary </a:t>
            </a:r>
            <a:r>
              <a:rPr lang="en-US" sz="3200" b="1" dirty="0" smtClean="0">
                <a:solidFill>
                  <a:schemeClr val="tx1">
                    <a:lumMod val="95000"/>
                    <a:lumOff val="5000"/>
                  </a:schemeClr>
                </a:solidFill>
              </a:rPr>
              <a:t>value testing                                   </a:t>
            </a:r>
          </a:p>
          <a:p>
            <a:pPr algn="just">
              <a:spcBef>
                <a:spcPts val="1200"/>
              </a:spcBef>
            </a:pPr>
            <a:r>
              <a:rPr lang="en-US" sz="3200" b="1" dirty="0">
                <a:solidFill>
                  <a:schemeClr val="tx1">
                    <a:lumMod val="95000"/>
                    <a:lumOff val="5000"/>
                  </a:schemeClr>
                </a:solidFill>
              </a:rPr>
              <a:t> </a:t>
            </a:r>
            <a:r>
              <a:rPr lang="en-US" sz="3200" b="1" dirty="0" smtClean="0">
                <a:solidFill>
                  <a:schemeClr val="tx1">
                    <a:lumMod val="95000"/>
                    <a:lumOff val="5000"/>
                  </a:schemeClr>
                </a:solidFill>
              </a:rPr>
              <a:t>     2) Considering </a:t>
            </a:r>
            <a:r>
              <a:rPr lang="en-US" sz="3200" b="1" dirty="0" smtClean="0">
                <a:solidFill>
                  <a:srgbClr val="FF0000"/>
                </a:solidFill>
              </a:rPr>
              <a:t>Single Fault Assumption</a:t>
            </a:r>
          </a:p>
          <a:p>
            <a:pPr marL="285750" indent="-285750" algn="just">
              <a:spcBef>
                <a:spcPts val="1200"/>
              </a:spcBef>
              <a:buFont typeface="Arial" pitchFamily="34" charset="0"/>
              <a:buChar char="•"/>
            </a:pPr>
            <a:r>
              <a:rPr lang="en-US" sz="3200" b="1" dirty="0" smtClean="0">
                <a:solidFill>
                  <a:schemeClr val="tx1">
                    <a:lumMod val="95000"/>
                    <a:lumOff val="5000"/>
                  </a:schemeClr>
                </a:solidFill>
              </a:rPr>
              <a:t>Normal Boundary Value Testing is concerned only with valid values of the input variables. </a:t>
            </a:r>
          </a:p>
          <a:p>
            <a:pPr marL="285750" indent="-285750" algn="just">
              <a:spcBef>
                <a:spcPts val="1200"/>
              </a:spcBef>
              <a:buFont typeface="Arial" pitchFamily="34" charset="0"/>
              <a:buChar char="•"/>
            </a:pPr>
            <a:r>
              <a:rPr lang="en-US" sz="3200" b="1" dirty="0" smtClean="0">
                <a:solidFill>
                  <a:schemeClr val="tx1">
                    <a:lumMod val="95000"/>
                    <a:lumOff val="5000"/>
                  </a:schemeClr>
                </a:solidFill>
              </a:rPr>
              <a:t>Robust boundary value testing = (Invalid Variable + Valid Variable ) values together. </a:t>
            </a:r>
          </a:p>
          <a:p>
            <a:pPr marL="285750" indent="-285750" algn="just">
              <a:spcBef>
                <a:spcPts val="1200"/>
              </a:spcBef>
              <a:buFont typeface="Arial" pitchFamily="34" charset="0"/>
              <a:buChar char="•"/>
            </a:pPr>
            <a:r>
              <a:rPr lang="en-US" sz="3200" b="1" dirty="0" smtClean="0">
                <a:solidFill>
                  <a:schemeClr val="tx1">
                    <a:lumMod val="95000"/>
                    <a:lumOff val="5000"/>
                  </a:schemeClr>
                </a:solidFill>
              </a:rPr>
              <a:t>The second consideration is whether we make the “single fault” assumption common to reliability theory. This assumes that </a:t>
            </a:r>
            <a:r>
              <a:rPr lang="en-US" sz="3200" b="1" dirty="0" smtClean="0">
                <a:solidFill>
                  <a:srgbClr val="FF0000"/>
                </a:solidFill>
              </a:rPr>
              <a:t>faults are due to </a:t>
            </a:r>
            <a:r>
              <a:rPr lang="en-US" sz="3200" b="1" dirty="0" smtClean="0">
                <a:solidFill>
                  <a:schemeClr val="tx1">
                    <a:lumMod val="95000"/>
                    <a:lumOff val="5000"/>
                  </a:schemeClr>
                </a:solidFill>
              </a:rPr>
              <a:t>incorrect values of </a:t>
            </a:r>
            <a:r>
              <a:rPr lang="en-US" sz="3200" b="1" dirty="0" smtClean="0">
                <a:solidFill>
                  <a:srgbClr val="FF0000"/>
                </a:solidFill>
              </a:rPr>
              <a:t>any single variable</a:t>
            </a:r>
            <a:r>
              <a:rPr lang="en-US" sz="3200" b="1" dirty="0" smtClean="0">
                <a:solidFill>
                  <a:schemeClr val="tx1">
                    <a:lumMod val="95000"/>
                    <a:lumOff val="5000"/>
                  </a:schemeClr>
                </a:solidFill>
              </a:rPr>
              <a:t>.</a:t>
            </a:r>
            <a:endParaRPr lang="en-US" sz="3200" b="1" dirty="0">
              <a:solidFill>
                <a:schemeClr val="tx1">
                  <a:lumMod val="95000"/>
                  <a:lumOff val="5000"/>
                </a:schemeClr>
              </a:solidFill>
            </a:endParaRPr>
          </a:p>
        </p:txBody>
      </p:sp>
    </p:spTree>
    <p:extLst>
      <p:ext uri="{BB962C8B-B14F-4D97-AF65-F5344CB8AC3E}">
        <p14:creationId xmlns:p14="http://schemas.microsoft.com/office/powerpoint/2010/main" xmlns="" val="4142003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7C467E62-AF0F-4A39-B014-6E2DD65570D9}" type="slidenum">
              <a:rPr lang="en-US"/>
              <a:pPr/>
              <a:t>17</a:t>
            </a:fld>
            <a:endParaRPr lang="en-US"/>
          </a:p>
        </p:txBody>
      </p:sp>
      <p:sp>
        <p:nvSpPr>
          <p:cNvPr id="4099" name="Rectangle 4"/>
          <p:cNvSpPr>
            <a:spLocks noGrp="1" noChangeArrowheads="1"/>
          </p:cNvSpPr>
          <p:nvPr>
            <p:ph type="title"/>
          </p:nvPr>
        </p:nvSpPr>
        <p:spPr/>
        <p:txBody>
          <a:bodyPr/>
          <a:lstStyle/>
          <a:p>
            <a:pPr eaLnBrk="1" hangingPunct="1"/>
            <a:r>
              <a:rPr lang="en-US" dirty="0" smtClean="0"/>
              <a:t>Normal Boundary Value analysis</a:t>
            </a:r>
          </a:p>
        </p:txBody>
      </p:sp>
      <p:sp>
        <p:nvSpPr>
          <p:cNvPr id="4100" name="Rectangle 5"/>
          <p:cNvSpPr>
            <a:spLocks noGrp="1" noChangeArrowheads="1"/>
          </p:cNvSpPr>
          <p:nvPr>
            <p:ph type="body" idx="1"/>
          </p:nvPr>
        </p:nvSpPr>
        <p:spPr/>
        <p:txBody>
          <a:bodyPr/>
          <a:lstStyle/>
          <a:p>
            <a:pPr eaLnBrk="1" hangingPunct="1">
              <a:lnSpc>
                <a:spcPct val="90000"/>
              </a:lnSpc>
            </a:pPr>
            <a:r>
              <a:rPr lang="en-US" smtClean="0"/>
              <a:t>Input domain testing is the most commonly taught (and perhaps the most commonly used) software testing technique</a:t>
            </a:r>
          </a:p>
          <a:p>
            <a:pPr eaLnBrk="1" hangingPunct="1">
              <a:lnSpc>
                <a:spcPct val="90000"/>
              </a:lnSpc>
            </a:pPr>
            <a:r>
              <a:rPr lang="en-US" smtClean="0"/>
              <a:t>We will see a number of approaches to boundary value analysis</a:t>
            </a:r>
          </a:p>
          <a:p>
            <a:pPr eaLnBrk="1" hangingPunct="1">
              <a:lnSpc>
                <a:spcPct val="90000"/>
              </a:lnSpc>
            </a:pPr>
            <a:r>
              <a:rPr lang="en-US" smtClean="0"/>
              <a:t>We will then study some of the limitations of domain testing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B796EE1E-B75C-4740-B149-12077F9CE06B}" type="slidenum">
              <a:rPr lang="en-US"/>
              <a:pPr/>
              <a:t>18</a:t>
            </a:fld>
            <a:endParaRPr lang="en-US"/>
          </a:p>
        </p:txBody>
      </p:sp>
      <p:sp>
        <p:nvSpPr>
          <p:cNvPr id="5123" name="Rectangle 2"/>
          <p:cNvSpPr>
            <a:spLocks noGrp="1" noChangeArrowheads="1"/>
          </p:cNvSpPr>
          <p:nvPr>
            <p:ph type="title"/>
          </p:nvPr>
        </p:nvSpPr>
        <p:spPr/>
        <p:txBody>
          <a:bodyPr/>
          <a:lstStyle/>
          <a:p>
            <a:pPr eaLnBrk="1" hangingPunct="1"/>
            <a:r>
              <a:rPr lang="en-US" smtClean="0"/>
              <a:t>Boundary Value Analysis</a:t>
            </a:r>
          </a:p>
        </p:txBody>
      </p:sp>
      <p:sp>
        <p:nvSpPr>
          <p:cNvPr id="5124" name="Rectangle 3"/>
          <p:cNvSpPr>
            <a:spLocks noGrp="1" noChangeArrowheads="1"/>
          </p:cNvSpPr>
          <p:nvPr>
            <p:ph type="body" idx="1"/>
          </p:nvPr>
        </p:nvSpPr>
        <p:spPr/>
        <p:txBody>
          <a:bodyPr/>
          <a:lstStyle/>
          <a:p>
            <a:pPr eaLnBrk="1" hangingPunct="1"/>
            <a:r>
              <a:rPr lang="en-US" dirty="0" smtClean="0"/>
              <a:t>Many programs can be viewed as a function </a:t>
            </a:r>
            <a:r>
              <a:rPr lang="en-US" i="1" dirty="0" smtClean="0"/>
              <a:t>F</a:t>
            </a:r>
            <a:r>
              <a:rPr lang="en-US" dirty="0" smtClean="0"/>
              <a:t> that maps values from a set </a:t>
            </a:r>
            <a:r>
              <a:rPr lang="en-US" i="1" dirty="0" smtClean="0"/>
              <a:t>A </a:t>
            </a:r>
            <a:r>
              <a:rPr lang="en-US" dirty="0" smtClean="0"/>
              <a:t>(its domain) to values in another set </a:t>
            </a:r>
            <a:r>
              <a:rPr lang="en-US" i="1" dirty="0" smtClean="0"/>
              <a:t>B</a:t>
            </a:r>
            <a:r>
              <a:rPr lang="en-US" dirty="0" smtClean="0"/>
              <a:t> (its range)</a:t>
            </a:r>
          </a:p>
          <a:p>
            <a:pPr eaLnBrk="1" hangingPunct="1"/>
            <a:r>
              <a:rPr lang="en-US" dirty="0" smtClean="0"/>
              <a:t>The input variables of F will have some (possibly unstated) boundaries:</a:t>
            </a:r>
          </a:p>
        </p:txBody>
      </p:sp>
      <p:pic>
        <p:nvPicPr>
          <p:cNvPr id="5125" name="Picture 4" descr="TP_tmp"/>
          <p:cNvPicPr>
            <a:picLocks noChangeAspect="1" noChangeArrowheads="1"/>
          </p:cNvPicPr>
          <p:nvPr>
            <p:custDataLst>
              <p:tags r:id="rId1"/>
            </p:custDataLst>
          </p:nvPr>
        </p:nvPicPr>
        <p:blipFill>
          <a:blip r:embed="rId6" cstate="print"/>
          <a:srcRect/>
          <a:stretch>
            <a:fillRect/>
          </a:stretch>
        </p:blipFill>
        <p:spPr bwMode="auto">
          <a:xfrm>
            <a:off x="2928926" y="4286256"/>
            <a:ext cx="2514600" cy="381000"/>
          </a:xfrm>
          <a:prstGeom prst="rect">
            <a:avLst/>
          </a:prstGeom>
          <a:noFill/>
          <a:ln w="9525">
            <a:noFill/>
            <a:miter lim="800000"/>
            <a:headEnd/>
            <a:tailEnd/>
          </a:ln>
        </p:spPr>
      </p:pic>
      <p:pic>
        <p:nvPicPr>
          <p:cNvPr id="5126" name="Picture 5" descr="TP_tmp"/>
          <p:cNvPicPr>
            <a:picLocks noChangeAspect="1" noChangeArrowheads="1"/>
          </p:cNvPicPr>
          <p:nvPr>
            <p:custDataLst>
              <p:tags r:id="rId2"/>
            </p:custDataLst>
          </p:nvPr>
        </p:nvPicPr>
        <p:blipFill>
          <a:blip r:embed="rId7" cstate="print"/>
          <a:srcRect/>
          <a:stretch>
            <a:fillRect/>
          </a:stretch>
        </p:blipFill>
        <p:spPr bwMode="auto">
          <a:xfrm>
            <a:off x="500034" y="5286388"/>
            <a:ext cx="2514600" cy="482600"/>
          </a:xfrm>
          <a:prstGeom prst="rect">
            <a:avLst/>
          </a:prstGeom>
          <a:noFill/>
          <a:ln w="9525">
            <a:noFill/>
            <a:miter lim="800000"/>
            <a:headEnd/>
            <a:tailEnd/>
          </a:ln>
        </p:spPr>
      </p:pic>
      <p:pic>
        <p:nvPicPr>
          <p:cNvPr id="5127" name="Picture 6" descr="TP_tmp"/>
          <p:cNvPicPr>
            <a:picLocks noChangeAspect="1" noChangeArrowheads="1"/>
          </p:cNvPicPr>
          <p:nvPr>
            <p:custDataLst>
              <p:tags r:id="rId3"/>
            </p:custDataLst>
          </p:nvPr>
        </p:nvPicPr>
        <p:blipFill>
          <a:blip r:embed="rId8" cstate="print"/>
          <a:srcRect/>
          <a:stretch>
            <a:fillRect/>
          </a:stretch>
        </p:blipFill>
        <p:spPr bwMode="auto">
          <a:xfrm>
            <a:off x="6072198" y="5214950"/>
            <a:ext cx="2514600" cy="48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640" y="351789"/>
            <a:ext cx="8404225" cy="5478780"/>
          </a:xfrm>
          <a:prstGeom prst="rect">
            <a:avLst/>
          </a:prstGeom>
        </p:spPr>
        <p:txBody>
          <a:bodyPr vert="horz" wrap="square" lIns="0" tIns="67945" rIns="0" bIns="0" rtlCol="0">
            <a:spAutoFit/>
          </a:bodyPr>
          <a:lstStyle/>
          <a:p>
            <a:pPr marL="444500" marR="93980" indent="-342900" algn="just">
              <a:lnSpc>
                <a:spcPts val="3460"/>
              </a:lnSpc>
              <a:spcBef>
                <a:spcPts val="535"/>
              </a:spcBef>
              <a:buFont typeface="Arial"/>
              <a:buChar char="•"/>
              <a:tabLst>
                <a:tab pos="444500" algn="l"/>
              </a:tabLst>
            </a:pPr>
            <a:r>
              <a:rPr sz="3200" dirty="0">
                <a:latin typeface="Times New Roman"/>
                <a:cs typeface="Times New Roman"/>
              </a:rPr>
              <a:t>Lets </a:t>
            </a:r>
            <a:r>
              <a:rPr sz="3200" spc="-5" dirty="0">
                <a:latin typeface="Times New Roman"/>
                <a:cs typeface="Times New Roman"/>
              </a:rPr>
              <a:t>define two </a:t>
            </a:r>
            <a:r>
              <a:rPr sz="3200" dirty="0">
                <a:latin typeface="Times New Roman"/>
                <a:cs typeface="Times New Roman"/>
              </a:rPr>
              <a:t>variables ,X</a:t>
            </a:r>
            <a:r>
              <a:rPr sz="3150" baseline="25132" dirty="0">
                <a:latin typeface="Times New Roman"/>
                <a:cs typeface="Times New Roman"/>
              </a:rPr>
              <a:t>1 </a:t>
            </a:r>
            <a:r>
              <a:rPr sz="3200" spc="-5" dirty="0">
                <a:latin typeface="Times New Roman"/>
                <a:cs typeface="Times New Roman"/>
              </a:rPr>
              <a:t>and X</a:t>
            </a:r>
            <a:r>
              <a:rPr sz="3150" spc="-7" baseline="25132" dirty="0">
                <a:latin typeface="Times New Roman"/>
                <a:cs typeface="Times New Roman"/>
              </a:rPr>
              <a:t>2</a:t>
            </a:r>
            <a:r>
              <a:rPr sz="3200" spc="-5" dirty="0">
                <a:latin typeface="Times New Roman"/>
                <a:cs typeface="Times New Roman"/>
              </a:rPr>
              <a:t>. Where </a:t>
            </a:r>
            <a:r>
              <a:rPr sz="3200" spc="5" dirty="0">
                <a:latin typeface="Times New Roman"/>
                <a:cs typeface="Times New Roman"/>
              </a:rPr>
              <a:t>X</a:t>
            </a:r>
            <a:r>
              <a:rPr sz="3150" spc="7" baseline="25132" dirty="0">
                <a:latin typeface="Times New Roman"/>
                <a:cs typeface="Times New Roman"/>
              </a:rPr>
              <a:t>1 </a:t>
            </a:r>
            <a:r>
              <a:rPr sz="2100" spc="5" dirty="0">
                <a:latin typeface="Times New Roman"/>
                <a:cs typeface="Times New Roman"/>
              </a:rPr>
              <a:t> </a:t>
            </a:r>
            <a:r>
              <a:rPr sz="3200" dirty="0">
                <a:latin typeface="Times New Roman"/>
                <a:cs typeface="Times New Roman"/>
              </a:rPr>
              <a:t>lies between A </a:t>
            </a:r>
            <a:r>
              <a:rPr sz="3200" spc="-5" dirty="0">
                <a:latin typeface="Times New Roman"/>
                <a:cs typeface="Times New Roman"/>
              </a:rPr>
              <a:t>and </a:t>
            </a:r>
            <a:r>
              <a:rPr sz="3200" dirty="0">
                <a:latin typeface="Times New Roman"/>
                <a:cs typeface="Times New Roman"/>
              </a:rPr>
              <a:t>B </a:t>
            </a:r>
            <a:r>
              <a:rPr sz="3200" spc="-5" dirty="0">
                <a:latin typeface="Times New Roman"/>
                <a:cs typeface="Times New Roman"/>
              </a:rPr>
              <a:t>and </a:t>
            </a:r>
            <a:r>
              <a:rPr sz="3200" spc="5" dirty="0">
                <a:latin typeface="Times New Roman"/>
                <a:cs typeface="Times New Roman"/>
              </a:rPr>
              <a:t>X</a:t>
            </a:r>
            <a:r>
              <a:rPr sz="3150" spc="7" baseline="25132" dirty="0">
                <a:latin typeface="Times New Roman"/>
                <a:cs typeface="Times New Roman"/>
              </a:rPr>
              <a:t>2 </a:t>
            </a:r>
            <a:r>
              <a:rPr sz="3200" spc="-10" dirty="0">
                <a:latin typeface="Times New Roman"/>
                <a:cs typeface="Times New Roman"/>
              </a:rPr>
              <a:t>lies between </a:t>
            </a:r>
            <a:r>
              <a:rPr sz="3200" dirty="0">
                <a:latin typeface="Times New Roman"/>
                <a:cs typeface="Times New Roman"/>
              </a:rPr>
              <a:t>C </a:t>
            </a:r>
            <a:r>
              <a:rPr sz="3200" spc="-10" dirty="0">
                <a:latin typeface="Times New Roman"/>
                <a:cs typeface="Times New Roman"/>
              </a:rPr>
              <a:t>and  </a:t>
            </a:r>
            <a:r>
              <a:rPr sz="3200" dirty="0">
                <a:latin typeface="Times New Roman"/>
                <a:cs typeface="Times New Roman"/>
              </a:rPr>
              <a:t>D.</a:t>
            </a:r>
            <a:endParaRPr sz="3200">
              <a:latin typeface="Times New Roman"/>
              <a:cs typeface="Times New Roman"/>
            </a:endParaRPr>
          </a:p>
          <a:p>
            <a:pPr>
              <a:lnSpc>
                <a:spcPct val="100000"/>
              </a:lnSpc>
              <a:spcBef>
                <a:spcPts val="5"/>
              </a:spcBef>
              <a:buFont typeface="Arial"/>
              <a:buChar char="•"/>
            </a:pPr>
            <a:endParaRPr sz="3950">
              <a:latin typeface="Times New Roman"/>
              <a:cs typeface="Times New Roman"/>
            </a:endParaRPr>
          </a:p>
          <a:p>
            <a:pPr marL="444500" indent="-342900">
              <a:lnSpc>
                <a:spcPct val="100000"/>
              </a:lnSpc>
              <a:spcBef>
                <a:spcPts val="5"/>
              </a:spcBef>
              <a:buFont typeface="Arial"/>
              <a:buChar char="•"/>
              <a:tabLst>
                <a:tab pos="443865" algn="l"/>
                <a:tab pos="444500" algn="l"/>
              </a:tabLst>
            </a:pPr>
            <a:r>
              <a:rPr sz="3200" dirty="0">
                <a:latin typeface="Times New Roman"/>
                <a:cs typeface="Times New Roman"/>
              </a:rPr>
              <a:t>A ≤ </a:t>
            </a:r>
            <a:r>
              <a:rPr sz="3200" spc="10" dirty="0">
                <a:latin typeface="Times New Roman"/>
                <a:cs typeface="Times New Roman"/>
              </a:rPr>
              <a:t>X</a:t>
            </a:r>
            <a:r>
              <a:rPr sz="3150" spc="15" baseline="25132" dirty="0">
                <a:latin typeface="Times New Roman"/>
                <a:cs typeface="Times New Roman"/>
              </a:rPr>
              <a:t>1 </a:t>
            </a:r>
            <a:r>
              <a:rPr sz="3200" dirty="0">
                <a:latin typeface="Times New Roman"/>
                <a:cs typeface="Times New Roman"/>
              </a:rPr>
              <a:t>≤</a:t>
            </a:r>
            <a:r>
              <a:rPr sz="3200" spc="-280" dirty="0">
                <a:latin typeface="Times New Roman"/>
                <a:cs typeface="Times New Roman"/>
              </a:rPr>
              <a:t> </a:t>
            </a:r>
            <a:r>
              <a:rPr sz="3200" dirty="0">
                <a:latin typeface="Times New Roman"/>
                <a:cs typeface="Times New Roman"/>
              </a:rPr>
              <a:t>B</a:t>
            </a:r>
            <a:endParaRPr sz="3200">
              <a:latin typeface="Times New Roman"/>
              <a:cs typeface="Times New Roman"/>
            </a:endParaRPr>
          </a:p>
          <a:p>
            <a:pPr>
              <a:lnSpc>
                <a:spcPct val="100000"/>
              </a:lnSpc>
              <a:spcBef>
                <a:spcPts val="5"/>
              </a:spcBef>
              <a:buFont typeface="Arial"/>
              <a:buChar char="•"/>
            </a:pPr>
            <a:endParaRPr sz="4000">
              <a:latin typeface="Times New Roman"/>
              <a:cs typeface="Times New Roman"/>
            </a:endParaRPr>
          </a:p>
          <a:p>
            <a:pPr marL="444500" indent="-342900">
              <a:lnSpc>
                <a:spcPct val="100000"/>
              </a:lnSpc>
              <a:buFont typeface="Arial"/>
              <a:buChar char="•"/>
              <a:tabLst>
                <a:tab pos="443865" algn="l"/>
                <a:tab pos="444500" algn="l"/>
              </a:tabLst>
            </a:pPr>
            <a:r>
              <a:rPr sz="3200" dirty="0">
                <a:latin typeface="Times New Roman"/>
                <a:cs typeface="Times New Roman"/>
              </a:rPr>
              <a:t>C ≤ </a:t>
            </a:r>
            <a:r>
              <a:rPr sz="3200" spc="10" dirty="0">
                <a:latin typeface="Times New Roman"/>
                <a:cs typeface="Times New Roman"/>
              </a:rPr>
              <a:t>X</a:t>
            </a:r>
            <a:r>
              <a:rPr sz="3150" spc="15" baseline="25132" dirty="0">
                <a:latin typeface="Times New Roman"/>
                <a:cs typeface="Times New Roman"/>
              </a:rPr>
              <a:t>2 </a:t>
            </a:r>
            <a:r>
              <a:rPr sz="3200" dirty="0">
                <a:latin typeface="Times New Roman"/>
                <a:cs typeface="Times New Roman"/>
              </a:rPr>
              <a:t>≤</a:t>
            </a:r>
            <a:r>
              <a:rPr sz="3200" spc="-95" dirty="0">
                <a:latin typeface="Times New Roman"/>
                <a:cs typeface="Times New Roman"/>
              </a:rPr>
              <a:t> </a:t>
            </a:r>
            <a:r>
              <a:rPr sz="3200" dirty="0">
                <a:latin typeface="Times New Roman"/>
                <a:cs typeface="Times New Roman"/>
              </a:rPr>
              <a:t>D</a:t>
            </a:r>
            <a:endParaRPr sz="3200">
              <a:latin typeface="Times New Roman"/>
              <a:cs typeface="Times New Roman"/>
            </a:endParaRPr>
          </a:p>
          <a:p>
            <a:pPr>
              <a:lnSpc>
                <a:spcPct val="100000"/>
              </a:lnSpc>
              <a:spcBef>
                <a:spcPts val="35"/>
              </a:spcBef>
              <a:buFont typeface="Arial"/>
              <a:buChar char="•"/>
            </a:pPr>
            <a:endParaRPr sz="4350">
              <a:latin typeface="Times New Roman"/>
              <a:cs typeface="Times New Roman"/>
            </a:endParaRPr>
          </a:p>
          <a:p>
            <a:pPr marL="444500" marR="93980" indent="-342900" algn="just">
              <a:lnSpc>
                <a:spcPct val="88900"/>
              </a:lnSpc>
              <a:buFont typeface="Arial"/>
              <a:buChar char="•"/>
              <a:tabLst>
                <a:tab pos="444500" algn="l"/>
              </a:tabLst>
            </a:pPr>
            <a:r>
              <a:rPr sz="3200" dirty="0">
                <a:latin typeface="Times New Roman"/>
                <a:cs typeface="Times New Roman"/>
              </a:rPr>
              <a:t>The values of A, </a:t>
            </a:r>
            <a:r>
              <a:rPr sz="3200" spc="-5" dirty="0">
                <a:latin typeface="Times New Roman"/>
                <a:cs typeface="Times New Roman"/>
              </a:rPr>
              <a:t>B, </a:t>
            </a:r>
            <a:r>
              <a:rPr sz="3200" dirty="0">
                <a:latin typeface="Times New Roman"/>
                <a:cs typeface="Times New Roman"/>
              </a:rPr>
              <a:t>C and D are </a:t>
            </a:r>
            <a:r>
              <a:rPr sz="3200" spc="-5" dirty="0">
                <a:latin typeface="Times New Roman"/>
                <a:cs typeface="Times New Roman"/>
              </a:rPr>
              <a:t>the extremities  </a:t>
            </a:r>
            <a:r>
              <a:rPr sz="3200" spc="5" dirty="0">
                <a:latin typeface="Times New Roman"/>
                <a:cs typeface="Times New Roman"/>
              </a:rPr>
              <a:t>of </a:t>
            </a:r>
            <a:r>
              <a:rPr sz="3200" dirty="0">
                <a:latin typeface="Times New Roman"/>
                <a:cs typeface="Times New Roman"/>
              </a:rPr>
              <a:t>the input </a:t>
            </a:r>
            <a:r>
              <a:rPr sz="3200" spc="-5" dirty="0">
                <a:latin typeface="Times New Roman"/>
                <a:cs typeface="Times New Roman"/>
              </a:rPr>
              <a:t>domain. These </a:t>
            </a:r>
            <a:r>
              <a:rPr sz="3200" dirty="0">
                <a:latin typeface="Times New Roman"/>
                <a:cs typeface="Times New Roman"/>
              </a:rPr>
              <a:t>are best  demonstrated by the</a:t>
            </a:r>
            <a:r>
              <a:rPr sz="3200" spc="-45" dirty="0">
                <a:latin typeface="Times New Roman"/>
                <a:cs typeface="Times New Roman"/>
              </a:rPr>
              <a:t> </a:t>
            </a:r>
            <a:r>
              <a:rPr sz="3200" dirty="0">
                <a:latin typeface="Times New Roman"/>
                <a:cs typeface="Times New Roman"/>
              </a:rPr>
              <a:t>figure</a:t>
            </a:r>
            <a:r>
              <a:rPr sz="3200" dirty="0">
                <a:latin typeface="Calibri"/>
                <a:cs typeface="Calibri"/>
              </a:rPr>
              <a:t>.</a:t>
            </a:r>
            <a:endParaRPr sz="3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951" y="324357"/>
            <a:ext cx="7872095" cy="3336811"/>
          </a:xfrm>
          <a:prstGeom prst="rect">
            <a:avLst/>
          </a:prstGeom>
        </p:spPr>
        <p:txBody>
          <a:bodyPr vert="horz" wrap="square" lIns="0" tIns="12700" rIns="0" bIns="0" rtlCol="0">
            <a:spAutoFit/>
          </a:bodyPr>
          <a:lstStyle/>
          <a:p>
            <a:pPr marL="12065" marR="5080" algn="just">
              <a:lnSpc>
                <a:spcPct val="100000"/>
              </a:lnSpc>
              <a:spcBef>
                <a:spcPts val="100"/>
              </a:spcBef>
            </a:pPr>
            <a:r>
              <a:rPr sz="3600" smtClean="0">
                <a:solidFill>
                  <a:srgbClr val="000000"/>
                </a:solidFill>
              </a:rPr>
              <a:t>The practice </a:t>
            </a:r>
            <a:r>
              <a:rPr sz="3600" dirty="0">
                <a:solidFill>
                  <a:srgbClr val="000000"/>
                </a:solidFill>
              </a:rPr>
              <a:t>of testing software has become</a:t>
            </a:r>
            <a:r>
              <a:rPr sz="3600" spc="-105" dirty="0">
                <a:solidFill>
                  <a:srgbClr val="000000"/>
                </a:solidFill>
              </a:rPr>
              <a:t> </a:t>
            </a:r>
            <a:r>
              <a:rPr sz="3600" dirty="0">
                <a:solidFill>
                  <a:srgbClr val="000000"/>
                </a:solidFill>
              </a:rPr>
              <a:t>one  of the most important aspects of the process of  software creation. When we are testing</a:t>
            </a:r>
            <a:r>
              <a:rPr sz="3600" spc="-165" dirty="0">
                <a:solidFill>
                  <a:srgbClr val="000000"/>
                </a:solidFill>
              </a:rPr>
              <a:t> </a:t>
            </a:r>
            <a:r>
              <a:rPr sz="3600" dirty="0">
                <a:solidFill>
                  <a:srgbClr val="000000"/>
                </a:solidFill>
              </a:rPr>
              <a:t>software  the first and potentially most crucial step is to  design test</a:t>
            </a:r>
            <a:r>
              <a:rPr sz="3600" spc="-20" dirty="0">
                <a:solidFill>
                  <a:srgbClr val="000000"/>
                </a:solidFill>
              </a:rPr>
              <a:t> </a:t>
            </a:r>
            <a:r>
              <a:rPr sz="3600" dirty="0">
                <a:solidFill>
                  <a:srgbClr val="000000"/>
                </a:solidFill>
              </a:rPr>
              <a:t>cases.</a:t>
            </a:r>
          </a:p>
        </p:txBody>
      </p:sp>
      <p:sp>
        <p:nvSpPr>
          <p:cNvPr id="3" name="object 3"/>
          <p:cNvSpPr/>
          <p:nvPr/>
        </p:nvSpPr>
        <p:spPr>
          <a:xfrm>
            <a:off x="1889180" y="4097583"/>
            <a:ext cx="3859151" cy="23078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060194" y="4089907"/>
            <a:ext cx="109982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MANY</a:t>
            </a:r>
            <a:r>
              <a:rPr sz="1800" spc="-95" dirty="0">
                <a:latin typeface="Calibri"/>
                <a:cs typeface="Calibri"/>
              </a:rPr>
              <a:t> </a:t>
            </a:r>
            <a:r>
              <a:rPr sz="1800" spc="-10" dirty="0">
                <a:latin typeface="Calibri"/>
                <a:cs typeface="Calibri"/>
              </a:rPr>
              <a:t>TEST  CASES</a:t>
            </a:r>
            <a:endParaRPr sz="1800">
              <a:latin typeface="Calibri"/>
              <a:cs typeface="Calibri"/>
            </a:endParaRPr>
          </a:p>
        </p:txBody>
      </p:sp>
      <p:sp>
        <p:nvSpPr>
          <p:cNvPr id="5" name="object 5"/>
          <p:cNvSpPr txBox="1"/>
          <p:nvPr/>
        </p:nvSpPr>
        <p:spPr>
          <a:xfrm>
            <a:off x="4152646" y="4273422"/>
            <a:ext cx="15341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BEST TEST</a:t>
            </a:r>
            <a:r>
              <a:rPr sz="1800" spc="-85" dirty="0">
                <a:latin typeface="Calibri"/>
                <a:cs typeface="Calibri"/>
              </a:rPr>
              <a:t> </a:t>
            </a:r>
            <a:r>
              <a:rPr sz="1800" spc="-5" dirty="0">
                <a:latin typeface="Calibri"/>
                <a:cs typeface="Calibri"/>
              </a:rPr>
              <a:t>CASE</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5098" y="324357"/>
            <a:ext cx="7210425" cy="513715"/>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The yellow shaded area is the input</a:t>
            </a:r>
            <a:r>
              <a:rPr spc="-100" dirty="0">
                <a:solidFill>
                  <a:srgbClr val="000000"/>
                </a:solidFill>
              </a:rPr>
              <a:t> </a:t>
            </a:r>
            <a:r>
              <a:rPr dirty="0">
                <a:solidFill>
                  <a:srgbClr val="000000"/>
                </a:solidFill>
              </a:rPr>
              <a:t>domain.</a:t>
            </a:r>
          </a:p>
        </p:txBody>
      </p:sp>
      <p:sp>
        <p:nvSpPr>
          <p:cNvPr id="3" name="object 3"/>
          <p:cNvSpPr/>
          <p:nvPr/>
        </p:nvSpPr>
        <p:spPr>
          <a:xfrm>
            <a:off x="1457325" y="1251980"/>
            <a:ext cx="5695950" cy="441120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3030" y="597535"/>
            <a:ext cx="677545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000000"/>
                </a:solidFill>
                <a:latin typeface="Calibri"/>
                <a:cs typeface="Calibri"/>
              </a:rPr>
              <a:t>The green dots </a:t>
            </a:r>
            <a:r>
              <a:rPr sz="2800" spc="-15" dirty="0">
                <a:solidFill>
                  <a:srgbClr val="000000"/>
                </a:solidFill>
                <a:latin typeface="Calibri"/>
                <a:cs typeface="Calibri"/>
              </a:rPr>
              <a:t>represent </a:t>
            </a:r>
            <a:r>
              <a:rPr sz="2800" spc="-5" dirty="0">
                <a:solidFill>
                  <a:srgbClr val="000000"/>
                </a:solidFill>
                <a:latin typeface="Calibri"/>
                <a:cs typeface="Calibri"/>
              </a:rPr>
              <a:t>the </a:t>
            </a:r>
            <a:r>
              <a:rPr sz="2800" spc="-10" dirty="0">
                <a:solidFill>
                  <a:srgbClr val="000000"/>
                </a:solidFill>
                <a:latin typeface="Calibri"/>
                <a:cs typeface="Calibri"/>
              </a:rPr>
              <a:t>boundary</a:t>
            </a:r>
            <a:r>
              <a:rPr sz="2800" spc="105" dirty="0">
                <a:solidFill>
                  <a:srgbClr val="000000"/>
                </a:solidFill>
                <a:latin typeface="Calibri"/>
                <a:cs typeface="Calibri"/>
              </a:rPr>
              <a:t> </a:t>
            </a:r>
            <a:r>
              <a:rPr sz="2800" spc="-10" dirty="0">
                <a:solidFill>
                  <a:srgbClr val="000000"/>
                </a:solidFill>
                <a:latin typeface="Calibri"/>
                <a:cs typeface="Calibri"/>
              </a:rPr>
              <a:t>values.</a:t>
            </a:r>
            <a:endParaRPr sz="2800">
              <a:latin typeface="Calibri"/>
              <a:cs typeface="Calibri"/>
            </a:endParaRPr>
          </a:p>
        </p:txBody>
      </p:sp>
      <p:sp>
        <p:nvSpPr>
          <p:cNvPr id="3" name="object 3"/>
          <p:cNvSpPr/>
          <p:nvPr/>
        </p:nvSpPr>
        <p:spPr>
          <a:xfrm>
            <a:off x="928663" y="1357298"/>
            <a:ext cx="6643734" cy="46091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99157" y="2127574"/>
            <a:ext cx="4862195" cy="0"/>
          </a:xfrm>
          <a:custGeom>
            <a:avLst/>
            <a:gdLst/>
            <a:ahLst/>
            <a:cxnLst/>
            <a:rect l="l" t="t" r="r" b="b"/>
            <a:pathLst>
              <a:path w="4862195">
                <a:moveTo>
                  <a:pt x="0" y="0"/>
                </a:moveTo>
                <a:lnTo>
                  <a:pt x="4861687" y="0"/>
                </a:lnTo>
              </a:path>
            </a:pathLst>
          </a:custGeom>
          <a:ln w="30133">
            <a:solidFill>
              <a:srgbClr val="000000"/>
            </a:solidFill>
            <a:prstDash val="lgDash"/>
          </a:ln>
        </p:spPr>
        <p:txBody>
          <a:bodyPr wrap="square" lIns="0" tIns="0" rIns="0" bIns="0" rtlCol="0"/>
          <a:lstStyle/>
          <a:p>
            <a:endParaRPr/>
          </a:p>
        </p:txBody>
      </p:sp>
      <p:sp>
        <p:nvSpPr>
          <p:cNvPr id="3" name="object 3"/>
          <p:cNvSpPr/>
          <p:nvPr/>
        </p:nvSpPr>
        <p:spPr>
          <a:xfrm>
            <a:off x="2034794" y="3298456"/>
            <a:ext cx="4862195" cy="0"/>
          </a:xfrm>
          <a:custGeom>
            <a:avLst/>
            <a:gdLst/>
            <a:ahLst/>
            <a:cxnLst/>
            <a:rect l="l" t="t" r="r" b="b"/>
            <a:pathLst>
              <a:path w="4862195">
                <a:moveTo>
                  <a:pt x="0" y="0"/>
                </a:moveTo>
                <a:lnTo>
                  <a:pt x="4861746" y="0"/>
                </a:lnTo>
              </a:path>
            </a:pathLst>
          </a:custGeom>
          <a:ln w="30111">
            <a:solidFill>
              <a:srgbClr val="000000"/>
            </a:solidFill>
            <a:prstDash val="lgDash"/>
          </a:ln>
        </p:spPr>
        <p:txBody>
          <a:bodyPr wrap="square" lIns="0" tIns="0" rIns="0" bIns="0" rtlCol="0"/>
          <a:lstStyle/>
          <a:p>
            <a:endParaRPr/>
          </a:p>
        </p:txBody>
      </p:sp>
      <p:sp>
        <p:nvSpPr>
          <p:cNvPr id="4" name="object 4"/>
          <p:cNvSpPr/>
          <p:nvPr/>
        </p:nvSpPr>
        <p:spPr>
          <a:xfrm>
            <a:off x="1967738" y="4469142"/>
            <a:ext cx="4592320" cy="0"/>
          </a:xfrm>
          <a:custGeom>
            <a:avLst/>
            <a:gdLst/>
            <a:ahLst/>
            <a:cxnLst/>
            <a:rect l="l" t="t" r="r" b="b"/>
            <a:pathLst>
              <a:path w="4592320">
                <a:moveTo>
                  <a:pt x="0" y="0"/>
                </a:moveTo>
                <a:lnTo>
                  <a:pt x="4591965" y="0"/>
                </a:lnTo>
              </a:path>
            </a:pathLst>
          </a:custGeom>
          <a:ln w="30111">
            <a:solidFill>
              <a:srgbClr val="000000"/>
            </a:solidFill>
            <a:prstDash val="lgDash"/>
          </a:ln>
        </p:spPr>
        <p:txBody>
          <a:bodyPr wrap="square" lIns="0" tIns="0" rIns="0" bIns="0" rtlCol="0"/>
          <a:lstStyle/>
          <a:p>
            <a:endParaRPr/>
          </a:p>
        </p:txBody>
      </p:sp>
      <p:sp>
        <p:nvSpPr>
          <p:cNvPr id="5" name="object 5"/>
          <p:cNvSpPr txBox="1"/>
          <p:nvPr/>
        </p:nvSpPr>
        <p:spPr>
          <a:xfrm>
            <a:off x="764540" y="629157"/>
            <a:ext cx="7808595" cy="4025900"/>
          </a:xfrm>
          <a:prstGeom prst="rect">
            <a:avLst/>
          </a:prstGeom>
        </p:spPr>
        <p:txBody>
          <a:bodyPr vert="horz" wrap="square" lIns="0" tIns="13335" rIns="0" bIns="0" rtlCol="0">
            <a:spAutoFit/>
          </a:bodyPr>
          <a:lstStyle/>
          <a:p>
            <a:pPr marL="390525">
              <a:lnSpc>
                <a:spcPct val="100000"/>
              </a:lnSpc>
              <a:spcBef>
                <a:spcPts val="105"/>
              </a:spcBef>
            </a:pPr>
            <a:r>
              <a:rPr sz="3200" dirty="0">
                <a:latin typeface="Times New Roman"/>
                <a:cs typeface="Times New Roman"/>
              </a:rPr>
              <a:t>The values used to test the extremities</a:t>
            </a:r>
            <a:r>
              <a:rPr sz="3200" spc="-85" dirty="0">
                <a:latin typeface="Times New Roman"/>
                <a:cs typeface="Times New Roman"/>
              </a:rPr>
              <a:t> </a:t>
            </a:r>
            <a:r>
              <a:rPr sz="3200" spc="5" dirty="0">
                <a:latin typeface="Times New Roman"/>
                <a:cs typeface="Times New Roman"/>
              </a:rPr>
              <a:t>are:-</a:t>
            </a:r>
            <a:endParaRPr sz="3200">
              <a:latin typeface="Times New Roman"/>
              <a:cs typeface="Times New Roman"/>
            </a:endParaRPr>
          </a:p>
          <a:p>
            <a:pPr>
              <a:lnSpc>
                <a:spcPct val="100000"/>
              </a:lnSpc>
              <a:spcBef>
                <a:spcPts val="25"/>
              </a:spcBef>
            </a:pPr>
            <a:endParaRPr sz="4650">
              <a:latin typeface="Times New Roman"/>
              <a:cs typeface="Times New Roman"/>
            </a:endParaRPr>
          </a:p>
          <a:p>
            <a:pPr marL="355600" indent="-343535">
              <a:lnSpc>
                <a:spcPct val="100000"/>
              </a:lnSpc>
              <a:buFont typeface="Arial"/>
              <a:buChar char="•"/>
              <a:tabLst>
                <a:tab pos="355600" algn="l"/>
                <a:tab pos="356235" algn="l"/>
                <a:tab pos="6095365" algn="l"/>
              </a:tabLst>
            </a:pPr>
            <a:r>
              <a:rPr sz="3200" dirty="0">
                <a:latin typeface="Times New Roman"/>
                <a:cs typeface="Times New Roman"/>
              </a:rPr>
              <a:t>Min	-</a:t>
            </a:r>
            <a:r>
              <a:rPr sz="3200" spc="-55" dirty="0">
                <a:latin typeface="Times New Roman"/>
                <a:cs typeface="Times New Roman"/>
              </a:rPr>
              <a:t> </a:t>
            </a:r>
            <a:r>
              <a:rPr sz="3200" dirty="0">
                <a:latin typeface="Times New Roman"/>
                <a:cs typeface="Times New Roman"/>
              </a:rPr>
              <a:t>Minimal</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Min+ </a:t>
            </a:r>
            <a:r>
              <a:rPr sz="3200" spc="-5" dirty="0">
                <a:latin typeface="Times New Roman"/>
                <a:cs typeface="Times New Roman"/>
              </a:rPr>
              <a:t>-----------------------Just </a:t>
            </a:r>
            <a:r>
              <a:rPr sz="3200" dirty="0">
                <a:latin typeface="Times New Roman"/>
                <a:cs typeface="Times New Roman"/>
              </a:rPr>
              <a:t>above</a:t>
            </a:r>
            <a:r>
              <a:rPr sz="3200" spc="-75" dirty="0">
                <a:latin typeface="Times New Roman"/>
                <a:cs typeface="Times New Roman"/>
              </a:rPr>
              <a:t> </a:t>
            </a:r>
            <a:r>
              <a:rPr sz="3200" dirty="0">
                <a:latin typeface="Times New Roman"/>
                <a:cs typeface="Times New Roman"/>
              </a:rPr>
              <a:t>Minimal</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 pos="6229350" algn="l"/>
              </a:tabLst>
            </a:pPr>
            <a:r>
              <a:rPr sz="3200" dirty="0">
                <a:latin typeface="Times New Roman"/>
                <a:cs typeface="Times New Roman"/>
              </a:rPr>
              <a:t>Nom	-</a:t>
            </a:r>
            <a:r>
              <a:rPr sz="3200" spc="-235" dirty="0">
                <a:latin typeface="Times New Roman"/>
                <a:cs typeface="Times New Roman"/>
              </a:rPr>
              <a:t> </a:t>
            </a:r>
            <a:r>
              <a:rPr sz="3200" spc="-35" dirty="0">
                <a:latin typeface="Times New Roman"/>
                <a:cs typeface="Times New Roman"/>
              </a:rPr>
              <a:t>Average</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Max- </a:t>
            </a:r>
            <a:r>
              <a:rPr sz="3200" spc="-5" dirty="0">
                <a:latin typeface="Times New Roman"/>
                <a:cs typeface="Times New Roman"/>
              </a:rPr>
              <a:t>---------------------Just </a:t>
            </a:r>
            <a:r>
              <a:rPr sz="3200" dirty="0">
                <a:latin typeface="Times New Roman"/>
                <a:cs typeface="Times New Roman"/>
              </a:rPr>
              <a:t>below</a:t>
            </a:r>
            <a:r>
              <a:rPr sz="3200" spc="-55" dirty="0">
                <a:latin typeface="Times New Roman"/>
                <a:cs typeface="Times New Roman"/>
              </a:rPr>
              <a:t> </a:t>
            </a:r>
            <a:r>
              <a:rPr sz="3200" dirty="0">
                <a:latin typeface="Times New Roman"/>
                <a:cs typeface="Times New Roman"/>
              </a:rPr>
              <a:t>Maximum</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 pos="5892800" algn="l"/>
              </a:tabLst>
            </a:pPr>
            <a:r>
              <a:rPr sz="3200" dirty="0">
                <a:latin typeface="Times New Roman"/>
                <a:cs typeface="Times New Roman"/>
              </a:rPr>
              <a:t>Max	Maximum</a:t>
            </a:r>
            <a:endParaRPr sz="32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31EC5D82-687C-4BA9-B316-D73304C31A87}" type="slidenum">
              <a:rPr lang="en-US"/>
              <a:pPr/>
              <a:t>23</a:t>
            </a:fld>
            <a:endParaRPr lang="en-US"/>
          </a:p>
        </p:txBody>
      </p:sp>
      <p:sp>
        <p:nvSpPr>
          <p:cNvPr id="7171" name="Rectangle 2"/>
          <p:cNvSpPr>
            <a:spLocks noGrp="1" noChangeArrowheads="1"/>
          </p:cNvSpPr>
          <p:nvPr>
            <p:ph type="title"/>
          </p:nvPr>
        </p:nvSpPr>
        <p:spPr/>
        <p:txBody>
          <a:bodyPr/>
          <a:lstStyle/>
          <a:p>
            <a:pPr eaLnBrk="1" hangingPunct="1"/>
            <a:r>
              <a:rPr lang="en-US" smtClean="0"/>
              <a:t>Single fault assumption</a:t>
            </a:r>
          </a:p>
        </p:txBody>
      </p:sp>
      <p:sp>
        <p:nvSpPr>
          <p:cNvPr id="7172" name="Rectangle 3"/>
          <p:cNvSpPr>
            <a:spLocks noGrp="1" noChangeArrowheads="1"/>
          </p:cNvSpPr>
          <p:nvPr>
            <p:ph type="body" idx="1"/>
          </p:nvPr>
        </p:nvSpPr>
        <p:spPr/>
        <p:txBody>
          <a:bodyPr/>
          <a:lstStyle/>
          <a:p>
            <a:pPr eaLnBrk="1" hangingPunct="1"/>
            <a:r>
              <a:rPr lang="en-US" smtClean="0"/>
              <a:t>Failures are only rarely the result of the simultaneous occurrence of two (or more) faults</a:t>
            </a:r>
          </a:p>
          <a:p>
            <a:pPr eaLnBrk="1" hangingPunct="1"/>
            <a:r>
              <a:rPr lang="en-US" smtClean="0"/>
              <a:t>Generate test cases as such for all i</a:t>
            </a:r>
          </a:p>
          <a:p>
            <a:pPr lvl="1" eaLnBrk="1" hangingPunct="1"/>
            <a:r>
              <a:rPr lang="en-US" smtClean="0"/>
              <a:t>Values of all but one variable x</a:t>
            </a:r>
            <a:r>
              <a:rPr lang="en-US" baseline="-25000" smtClean="0"/>
              <a:t>i</a:t>
            </a:r>
            <a:r>
              <a:rPr lang="en-US" smtClean="0"/>
              <a:t> at nominal</a:t>
            </a:r>
          </a:p>
          <a:p>
            <a:pPr lvl="1" eaLnBrk="1" hangingPunct="1"/>
            <a:r>
              <a:rPr lang="en-US" smtClean="0"/>
              <a:t>x</a:t>
            </a:r>
            <a:r>
              <a:rPr lang="en-US" baseline="-25000" smtClean="0"/>
              <a:t>i</a:t>
            </a:r>
            <a:r>
              <a:rPr lang="en-US" smtClean="0"/>
              <a:t> assumes all 5 values from previous slide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fld id="{D0C1045F-CD64-4424-BD94-15AB6C28910D}" type="slidenum">
              <a:rPr lang="en-US"/>
              <a:pPr/>
              <a:t>24</a:t>
            </a:fld>
            <a:endParaRPr lang="en-US"/>
          </a:p>
        </p:txBody>
      </p:sp>
      <p:sp>
        <p:nvSpPr>
          <p:cNvPr id="8195" name="Rectangle 2"/>
          <p:cNvSpPr>
            <a:spLocks noGrp="1" noChangeArrowheads="1"/>
          </p:cNvSpPr>
          <p:nvPr>
            <p:ph type="title"/>
          </p:nvPr>
        </p:nvSpPr>
        <p:spPr/>
        <p:txBody>
          <a:bodyPr/>
          <a:lstStyle/>
          <a:p>
            <a:pPr eaLnBrk="1" hangingPunct="1"/>
            <a:r>
              <a:rPr lang="en-US" sz="4200" smtClean="0"/>
              <a:t>Two-variable function test cases</a:t>
            </a:r>
            <a:endParaRPr lang="en-US" smtClean="0"/>
          </a:p>
        </p:txBody>
      </p:sp>
      <p:sp>
        <p:nvSpPr>
          <p:cNvPr id="8196" name="Text Box 4"/>
          <p:cNvSpPr txBox="1">
            <a:spLocks noChangeArrowheads="1"/>
          </p:cNvSpPr>
          <p:nvPr/>
        </p:nvSpPr>
        <p:spPr bwMode="auto">
          <a:xfrm>
            <a:off x="822325" y="2057400"/>
            <a:ext cx="3749675" cy="3140075"/>
          </a:xfrm>
          <a:prstGeom prst="rect">
            <a:avLst/>
          </a:prstGeom>
          <a:noFill/>
          <a:ln w="9525">
            <a:noFill/>
            <a:miter lim="800000"/>
            <a:headEnd/>
            <a:tailEnd/>
          </a:ln>
        </p:spPr>
        <p:txBody>
          <a:bodyPr>
            <a:spAutoFit/>
          </a:bodyPr>
          <a:lstStyle/>
          <a:p>
            <a:r>
              <a:rPr lang="en-US" sz="4000"/>
              <a:t>&lt;x</a:t>
            </a:r>
            <a:r>
              <a:rPr lang="en-US" sz="4000" baseline="-25000"/>
              <a:t>1nom</a:t>
            </a:r>
            <a:r>
              <a:rPr lang="en-US" sz="4000"/>
              <a:t>, x</a:t>
            </a:r>
            <a:r>
              <a:rPr lang="en-US" sz="4000" baseline="-25000"/>
              <a:t>2min</a:t>
            </a:r>
            <a:r>
              <a:rPr lang="en-US" sz="4000"/>
              <a:t>&gt;</a:t>
            </a:r>
          </a:p>
          <a:p>
            <a:r>
              <a:rPr lang="en-US" sz="4000"/>
              <a:t>&lt;x</a:t>
            </a:r>
            <a:r>
              <a:rPr lang="en-US" sz="4000" baseline="-25000"/>
              <a:t>1nom</a:t>
            </a:r>
            <a:r>
              <a:rPr lang="en-US" sz="4000"/>
              <a:t>, x</a:t>
            </a:r>
            <a:r>
              <a:rPr lang="en-US" sz="4000" baseline="-25000"/>
              <a:t>2min+</a:t>
            </a:r>
            <a:r>
              <a:rPr lang="en-US" sz="4000"/>
              <a:t>&gt;</a:t>
            </a:r>
          </a:p>
          <a:p>
            <a:r>
              <a:rPr lang="en-US" sz="4000"/>
              <a:t>&lt;x</a:t>
            </a:r>
            <a:r>
              <a:rPr lang="en-US" sz="4000" baseline="-25000"/>
              <a:t>1nom</a:t>
            </a:r>
            <a:r>
              <a:rPr lang="en-US" sz="4000"/>
              <a:t>, x</a:t>
            </a:r>
            <a:r>
              <a:rPr lang="en-US" sz="4000" baseline="-25000"/>
              <a:t>2nom</a:t>
            </a:r>
            <a:r>
              <a:rPr lang="en-US" sz="4000"/>
              <a:t>&gt;</a:t>
            </a:r>
          </a:p>
          <a:p>
            <a:r>
              <a:rPr lang="en-US" sz="4000"/>
              <a:t>&lt;x</a:t>
            </a:r>
            <a:r>
              <a:rPr lang="en-US" sz="4000" baseline="-25000"/>
              <a:t>1nom</a:t>
            </a:r>
            <a:r>
              <a:rPr lang="en-US" sz="4000"/>
              <a:t>, x</a:t>
            </a:r>
            <a:r>
              <a:rPr lang="en-US" sz="4000" baseline="-25000"/>
              <a:t>2max-</a:t>
            </a:r>
            <a:r>
              <a:rPr lang="en-US" sz="4000"/>
              <a:t>&gt;</a:t>
            </a:r>
          </a:p>
          <a:p>
            <a:r>
              <a:rPr lang="en-US" sz="4000"/>
              <a:t>&lt;x</a:t>
            </a:r>
            <a:r>
              <a:rPr lang="en-US" sz="4000" baseline="-25000"/>
              <a:t>1nom</a:t>
            </a:r>
            <a:r>
              <a:rPr lang="en-US" sz="4000"/>
              <a:t>, x</a:t>
            </a:r>
            <a:r>
              <a:rPr lang="en-US" sz="4000" baseline="-25000"/>
              <a:t>2max</a:t>
            </a:r>
            <a:r>
              <a:rPr lang="en-US" sz="4000"/>
              <a:t>&gt;</a:t>
            </a:r>
          </a:p>
        </p:txBody>
      </p:sp>
      <p:sp>
        <p:nvSpPr>
          <p:cNvPr id="8197" name="Text Box 5"/>
          <p:cNvSpPr txBox="1">
            <a:spLocks noChangeArrowheads="1"/>
          </p:cNvSpPr>
          <p:nvPr/>
        </p:nvSpPr>
        <p:spPr bwMode="auto">
          <a:xfrm>
            <a:off x="4860925" y="2057400"/>
            <a:ext cx="3749675" cy="3140075"/>
          </a:xfrm>
          <a:prstGeom prst="rect">
            <a:avLst/>
          </a:prstGeom>
          <a:noFill/>
          <a:ln w="9525">
            <a:noFill/>
            <a:miter lim="800000"/>
            <a:headEnd/>
            <a:tailEnd/>
          </a:ln>
        </p:spPr>
        <p:txBody>
          <a:bodyPr>
            <a:spAutoFit/>
          </a:bodyPr>
          <a:lstStyle/>
          <a:p>
            <a:r>
              <a:rPr lang="en-US" sz="4000"/>
              <a:t>&lt;x</a:t>
            </a:r>
            <a:r>
              <a:rPr lang="en-US" sz="4000" baseline="-25000"/>
              <a:t>1min</a:t>
            </a:r>
            <a:r>
              <a:rPr lang="en-US" sz="4000"/>
              <a:t>, x</a:t>
            </a:r>
            <a:r>
              <a:rPr lang="en-US" sz="4000" baseline="-25000"/>
              <a:t>2nom</a:t>
            </a:r>
            <a:r>
              <a:rPr lang="en-US" sz="4000"/>
              <a:t>&gt;</a:t>
            </a:r>
          </a:p>
          <a:p>
            <a:r>
              <a:rPr lang="en-US" sz="4000"/>
              <a:t>&lt;x</a:t>
            </a:r>
            <a:r>
              <a:rPr lang="en-US" sz="4000" baseline="-25000"/>
              <a:t>1min+</a:t>
            </a:r>
            <a:r>
              <a:rPr lang="en-US" sz="4000"/>
              <a:t>, x</a:t>
            </a:r>
            <a:r>
              <a:rPr lang="en-US" sz="4000" baseline="-25000"/>
              <a:t>2nom</a:t>
            </a:r>
            <a:r>
              <a:rPr lang="en-US" sz="4000"/>
              <a:t>&gt;</a:t>
            </a:r>
          </a:p>
          <a:p>
            <a:r>
              <a:rPr lang="en-US" sz="4000"/>
              <a:t>&lt;x</a:t>
            </a:r>
            <a:r>
              <a:rPr lang="en-US" sz="4000" baseline="-25000"/>
              <a:t>1nom</a:t>
            </a:r>
            <a:r>
              <a:rPr lang="en-US" sz="4000"/>
              <a:t>, x</a:t>
            </a:r>
            <a:r>
              <a:rPr lang="en-US" sz="4000" baseline="-25000"/>
              <a:t>2nom</a:t>
            </a:r>
            <a:r>
              <a:rPr lang="en-US" sz="4000"/>
              <a:t>&gt;</a:t>
            </a:r>
          </a:p>
          <a:p>
            <a:r>
              <a:rPr lang="en-US" sz="4000"/>
              <a:t>&lt;x</a:t>
            </a:r>
            <a:r>
              <a:rPr lang="en-US" sz="4000" baseline="-25000"/>
              <a:t>1max-</a:t>
            </a:r>
            <a:r>
              <a:rPr lang="en-US" sz="4000"/>
              <a:t>, x</a:t>
            </a:r>
            <a:r>
              <a:rPr lang="en-US" sz="4000" baseline="-25000"/>
              <a:t>2nom</a:t>
            </a:r>
            <a:r>
              <a:rPr lang="en-US" sz="4000"/>
              <a:t>&gt;</a:t>
            </a:r>
          </a:p>
          <a:p>
            <a:r>
              <a:rPr lang="en-US" sz="4000"/>
              <a:t>&lt;x</a:t>
            </a:r>
            <a:r>
              <a:rPr lang="en-US" sz="4000" baseline="-25000"/>
              <a:t>1max</a:t>
            </a:r>
            <a:r>
              <a:rPr lang="en-US" sz="4000"/>
              <a:t>, x</a:t>
            </a:r>
            <a:r>
              <a:rPr lang="en-US" sz="4000" baseline="-25000"/>
              <a:t>2nom</a:t>
            </a:r>
            <a:r>
              <a:rPr lang="en-US" sz="4000"/>
              <a:t>&gt;</a:t>
            </a:r>
          </a:p>
        </p:txBody>
      </p:sp>
      <p:sp>
        <p:nvSpPr>
          <p:cNvPr id="8198" name="Text Box 6"/>
          <p:cNvSpPr txBox="1">
            <a:spLocks noChangeArrowheads="1"/>
          </p:cNvSpPr>
          <p:nvPr/>
        </p:nvSpPr>
        <p:spPr bwMode="auto">
          <a:xfrm>
            <a:off x="1143000" y="5821363"/>
            <a:ext cx="7205663" cy="579437"/>
          </a:xfrm>
          <a:prstGeom prst="rect">
            <a:avLst/>
          </a:prstGeom>
          <a:noFill/>
          <a:ln w="9525">
            <a:noFill/>
            <a:miter lim="800000"/>
            <a:headEnd/>
            <a:tailEnd/>
          </a:ln>
        </p:spPr>
        <p:txBody>
          <a:bodyPr wrap="none">
            <a:spAutoFit/>
          </a:bodyPr>
          <a:lstStyle/>
          <a:p>
            <a:r>
              <a:rPr lang="en-US" sz="3200"/>
              <a:t>Let’s apply this to the Triangle problem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241503"/>
            <a:ext cx="8223884" cy="287972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a:buChar char="•"/>
              <a:tabLst>
                <a:tab pos="355600" algn="l"/>
              </a:tabLst>
            </a:pPr>
            <a:r>
              <a:rPr sz="2400" spc="-5" dirty="0">
                <a:latin typeface="Calibri"/>
                <a:cs typeface="Calibri"/>
              </a:rPr>
              <a:t>The </a:t>
            </a:r>
            <a:r>
              <a:rPr sz="2400" spc="-15" dirty="0">
                <a:latin typeface="Calibri"/>
                <a:cs typeface="Calibri"/>
              </a:rPr>
              <a:t>NextDate </a:t>
            </a:r>
            <a:r>
              <a:rPr sz="2400" spc="-10" dirty="0">
                <a:latin typeface="Calibri"/>
                <a:cs typeface="Calibri"/>
              </a:rPr>
              <a:t>problem </a:t>
            </a:r>
            <a:r>
              <a:rPr sz="2400" dirty="0">
                <a:latin typeface="Calibri"/>
                <a:cs typeface="Calibri"/>
              </a:rPr>
              <a:t>is a </a:t>
            </a:r>
            <a:r>
              <a:rPr sz="2400" spc="-5" dirty="0">
                <a:latin typeface="Calibri"/>
                <a:cs typeface="Calibri"/>
              </a:rPr>
              <a:t>function of </a:t>
            </a:r>
            <a:r>
              <a:rPr sz="2400" spc="-10" dirty="0">
                <a:latin typeface="Calibri"/>
                <a:cs typeface="Calibri"/>
              </a:rPr>
              <a:t>three </a:t>
            </a:r>
            <a:r>
              <a:rPr sz="2400" spc="-5" dirty="0">
                <a:latin typeface="Calibri"/>
                <a:cs typeface="Calibri"/>
              </a:rPr>
              <a:t>variables: </a:t>
            </a:r>
            <a:r>
              <a:rPr sz="2400" spc="-55" dirty="0">
                <a:latin typeface="Calibri"/>
                <a:cs typeface="Calibri"/>
              </a:rPr>
              <a:t>day,  </a:t>
            </a:r>
            <a:r>
              <a:rPr sz="2400" spc="-5" dirty="0">
                <a:latin typeface="Calibri"/>
                <a:cs typeface="Calibri"/>
              </a:rPr>
              <a:t>month </a:t>
            </a:r>
            <a:r>
              <a:rPr sz="2400" dirty="0">
                <a:latin typeface="Calibri"/>
                <a:cs typeface="Calibri"/>
              </a:rPr>
              <a:t>and </a:t>
            </a:r>
            <a:r>
              <a:rPr sz="2400" spc="-55" dirty="0">
                <a:latin typeface="Calibri"/>
                <a:cs typeface="Calibri"/>
              </a:rPr>
              <a:t>year. </a:t>
            </a:r>
            <a:r>
              <a:rPr sz="2400" spc="-5" dirty="0">
                <a:latin typeface="Calibri"/>
                <a:cs typeface="Calibri"/>
              </a:rPr>
              <a:t>Upon </a:t>
            </a:r>
            <a:r>
              <a:rPr sz="2400" spc="-10" dirty="0">
                <a:latin typeface="Calibri"/>
                <a:cs typeface="Calibri"/>
              </a:rPr>
              <a:t>the </a:t>
            </a:r>
            <a:r>
              <a:rPr sz="2400" dirty="0">
                <a:latin typeface="Calibri"/>
                <a:cs typeface="Calibri"/>
              </a:rPr>
              <a:t>input </a:t>
            </a:r>
            <a:r>
              <a:rPr sz="2400" spc="-5" dirty="0">
                <a:latin typeface="Calibri"/>
                <a:cs typeface="Calibri"/>
              </a:rPr>
              <a:t>of </a:t>
            </a:r>
            <a:r>
              <a:rPr sz="2400" dirty="0">
                <a:latin typeface="Calibri"/>
                <a:cs typeface="Calibri"/>
              </a:rPr>
              <a:t>a </a:t>
            </a:r>
            <a:r>
              <a:rPr sz="2400" spc="-5" dirty="0">
                <a:latin typeface="Calibri"/>
                <a:cs typeface="Calibri"/>
              </a:rPr>
              <a:t>certain </a:t>
            </a:r>
            <a:r>
              <a:rPr sz="2400" spc="-15" dirty="0">
                <a:latin typeface="Calibri"/>
                <a:cs typeface="Calibri"/>
              </a:rPr>
              <a:t>date </a:t>
            </a:r>
            <a:r>
              <a:rPr sz="2400" dirty="0">
                <a:latin typeface="Calibri"/>
                <a:cs typeface="Calibri"/>
              </a:rPr>
              <a:t>it </a:t>
            </a:r>
            <a:r>
              <a:rPr sz="2400" spc="-10" dirty="0">
                <a:latin typeface="Calibri"/>
                <a:cs typeface="Calibri"/>
              </a:rPr>
              <a:t>returns </a:t>
            </a:r>
            <a:r>
              <a:rPr sz="2400" dirty="0">
                <a:latin typeface="Calibri"/>
                <a:cs typeface="Calibri"/>
              </a:rPr>
              <a:t>the  </a:t>
            </a:r>
            <a:r>
              <a:rPr sz="2400" spc="-15" dirty="0">
                <a:latin typeface="Calibri"/>
                <a:cs typeface="Calibri"/>
              </a:rPr>
              <a:t>date </a:t>
            </a:r>
            <a:r>
              <a:rPr sz="2400" spc="-5" dirty="0">
                <a:latin typeface="Calibri"/>
                <a:cs typeface="Calibri"/>
              </a:rPr>
              <a:t>of </a:t>
            </a:r>
            <a:r>
              <a:rPr sz="2400" dirty="0">
                <a:latin typeface="Calibri"/>
                <a:cs typeface="Calibri"/>
              </a:rPr>
              <a:t>the </a:t>
            </a:r>
            <a:r>
              <a:rPr sz="2400" spc="-20" dirty="0">
                <a:latin typeface="Calibri"/>
                <a:cs typeface="Calibri"/>
              </a:rPr>
              <a:t>day </a:t>
            </a:r>
            <a:r>
              <a:rPr sz="2400" spc="-10" dirty="0">
                <a:latin typeface="Calibri"/>
                <a:cs typeface="Calibri"/>
              </a:rPr>
              <a:t>after that </a:t>
            </a:r>
            <a:r>
              <a:rPr sz="2400" spc="-5" dirty="0">
                <a:latin typeface="Calibri"/>
                <a:cs typeface="Calibri"/>
              </a:rPr>
              <a:t>of </a:t>
            </a:r>
            <a:r>
              <a:rPr sz="2400" dirty="0">
                <a:latin typeface="Calibri"/>
                <a:cs typeface="Calibri"/>
              </a:rPr>
              <a:t>the</a:t>
            </a:r>
            <a:r>
              <a:rPr sz="2400" spc="20" dirty="0">
                <a:latin typeface="Calibri"/>
                <a:cs typeface="Calibri"/>
              </a:rPr>
              <a:t> </a:t>
            </a:r>
            <a:r>
              <a:rPr sz="2400" spc="-5" dirty="0">
                <a:latin typeface="Calibri"/>
                <a:cs typeface="Calibri"/>
              </a:rPr>
              <a:t>input.</a:t>
            </a:r>
            <a:endParaRPr sz="2400">
              <a:latin typeface="Calibri"/>
              <a:cs typeface="Calibri"/>
            </a:endParaRPr>
          </a:p>
          <a:p>
            <a:pPr marL="355600" indent="-342900" algn="just">
              <a:lnSpc>
                <a:spcPct val="100000"/>
              </a:lnSpc>
              <a:spcBef>
                <a:spcPts val="580"/>
              </a:spcBef>
              <a:buFont typeface="Arial"/>
              <a:buChar char="•"/>
              <a:tabLst>
                <a:tab pos="355600" algn="l"/>
              </a:tabLst>
            </a:pPr>
            <a:r>
              <a:rPr sz="2400" spc="-5" dirty="0">
                <a:latin typeface="Calibri"/>
                <a:cs typeface="Calibri"/>
              </a:rPr>
              <a:t>The </a:t>
            </a:r>
            <a:r>
              <a:rPr sz="2400" dirty="0">
                <a:latin typeface="Calibri"/>
                <a:cs typeface="Calibri"/>
              </a:rPr>
              <a:t>input </a:t>
            </a:r>
            <a:r>
              <a:rPr sz="2400" spc="-10" dirty="0">
                <a:latin typeface="Calibri"/>
                <a:cs typeface="Calibri"/>
              </a:rPr>
              <a:t>variables </a:t>
            </a:r>
            <a:r>
              <a:rPr sz="2400" spc="-20" dirty="0">
                <a:latin typeface="Calibri"/>
                <a:cs typeface="Calibri"/>
              </a:rPr>
              <a:t>have </a:t>
            </a:r>
            <a:r>
              <a:rPr sz="2400" dirty="0">
                <a:latin typeface="Calibri"/>
                <a:cs typeface="Calibri"/>
              </a:rPr>
              <a:t>the </a:t>
            </a:r>
            <a:r>
              <a:rPr sz="2400" spc="-10" dirty="0">
                <a:latin typeface="Calibri"/>
                <a:cs typeface="Calibri"/>
              </a:rPr>
              <a:t>obvious</a:t>
            </a:r>
            <a:r>
              <a:rPr sz="2400" spc="50" dirty="0">
                <a:latin typeface="Calibri"/>
                <a:cs typeface="Calibri"/>
              </a:rPr>
              <a:t> </a:t>
            </a:r>
            <a:r>
              <a:rPr sz="2400" spc="-10" dirty="0">
                <a:latin typeface="Calibri"/>
                <a:cs typeface="Calibri"/>
              </a:rPr>
              <a:t>conditions:</a:t>
            </a:r>
            <a:endParaRPr sz="2400">
              <a:latin typeface="Calibri"/>
              <a:cs typeface="Calibri"/>
            </a:endParaRPr>
          </a:p>
          <a:p>
            <a:pPr marL="355600" indent="-342900">
              <a:lnSpc>
                <a:spcPct val="100000"/>
              </a:lnSpc>
              <a:spcBef>
                <a:spcPts val="575"/>
              </a:spcBef>
              <a:buFont typeface="Arial"/>
              <a:buChar char="•"/>
              <a:tabLst>
                <a:tab pos="354965" algn="l"/>
                <a:tab pos="355600" algn="l"/>
              </a:tabLst>
            </a:pPr>
            <a:r>
              <a:rPr sz="2400" dirty="0">
                <a:latin typeface="Calibri"/>
                <a:cs typeface="Calibri"/>
              </a:rPr>
              <a:t>1 ≤ </a:t>
            </a:r>
            <a:r>
              <a:rPr sz="2400" spc="-20" dirty="0">
                <a:latin typeface="Calibri"/>
                <a:cs typeface="Calibri"/>
              </a:rPr>
              <a:t>Day </a:t>
            </a:r>
            <a:r>
              <a:rPr sz="2400" dirty="0">
                <a:latin typeface="Calibri"/>
                <a:cs typeface="Calibri"/>
              </a:rPr>
              <a:t>≤</a:t>
            </a:r>
            <a:r>
              <a:rPr sz="2400" spc="-5" dirty="0">
                <a:latin typeface="Calibri"/>
                <a:cs typeface="Calibri"/>
              </a:rPr>
              <a:t> </a:t>
            </a:r>
            <a:r>
              <a:rPr sz="2400" spc="-5">
                <a:latin typeface="Calibri"/>
                <a:cs typeface="Calibri"/>
              </a:rPr>
              <a:t>31</a:t>
            </a:r>
            <a:r>
              <a:rPr sz="2400" spc="-5" smtClean="0">
                <a:latin typeface="Calibri"/>
                <a:cs typeface="Calibri"/>
              </a:rPr>
              <a:t>.</a:t>
            </a:r>
            <a:r>
              <a:rPr lang="en-US" sz="2400" spc="-5" dirty="0" smtClean="0">
                <a:latin typeface="Calibri"/>
                <a:cs typeface="Calibri"/>
              </a:rPr>
              <a:t>               (</a:t>
            </a:r>
            <a:r>
              <a:rPr lang="en-US" sz="2400" b="1" spc="-5" dirty="0" smtClean="0">
                <a:latin typeface="Calibri"/>
                <a:cs typeface="Calibri"/>
              </a:rPr>
              <a:t>Total number of test cases=4(3)+1=13</a:t>
            </a:r>
            <a:r>
              <a:rPr lang="en-US" sz="2400" spc="-5" dirty="0" smtClean="0">
                <a:latin typeface="Calibri"/>
                <a:cs typeface="Calibri"/>
              </a:rPr>
              <a:t>)</a:t>
            </a:r>
            <a:endParaRPr sz="2400">
              <a:latin typeface="Calibri"/>
              <a:cs typeface="Calibri"/>
            </a:endParaRPr>
          </a:p>
          <a:p>
            <a:pPr marL="355600" indent="-342900">
              <a:lnSpc>
                <a:spcPct val="100000"/>
              </a:lnSpc>
              <a:spcBef>
                <a:spcPts val="580"/>
              </a:spcBef>
              <a:buFont typeface="Arial"/>
              <a:buChar char="•"/>
              <a:tabLst>
                <a:tab pos="354965" algn="l"/>
                <a:tab pos="355600" algn="l"/>
              </a:tabLst>
            </a:pPr>
            <a:r>
              <a:rPr sz="2400" dirty="0">
                <a:latin typeface="Calibri"/>
                <a:cs typeface="Calibri"/>
              </a:rPr>
              <a:t>1 ≤ </a:t>
            </a:r>
            <a:r>
              <a:rPr sz="2400" spc="-10" dirty="0">
                <a:latin typeface="Calibri"/>
                <a:cs typeface="Calibri"/>
              </a:rPr>
              <a:t>month </a:t>
            </a:r>
            <a:r>
              <a:rPr sz="2400" dirty="0">
                <a:latin typeface="Calibri"/>
                <a:cs typeface="Calibri"/>
              </a:rPr>
              <a:t>≤</a:t>
            </a:r>
            <a:r>
              <a:rPr sz="2400" spc="-30" dirty="0">
                <a:latin typeface="Calibri"/>
                <a:cs typeface="Calibri"/>
              </a:rPr>
              <a:t> </a:t>
            </a:r>
            <a:r>
              <a:rPr sz="2400">
                <a:latin typeface="Calibri"/>
                <a:cs typeface="Calibri"/>
              </a:rPr>
              <a:t>12</a:t>
            </a:r>
            <a:r>
              <a:rPr sz="2400" smtClean="0">
                <a:latin typeface="Calibri"/>
                <a:cs typeface="Calibri"/>
              </a:rPr>
              <a:t>.</a:t>
            </a:r>
            <a:r>
              <a:rPr lang="en-US" sz="2400" dirty="0" smtClean="0">
                <a:latin typeface="Calibri"/>
                <a:cs typeface="Calibri"/>
              </a:rPr>
              <a:t>      </a:t>
            </a:r>
            <a:endParaRPr sz="2400">
              <a:latin typeface="Calibri"/>
              <a:cs typeface="Calibri"/>
            </a:endParaRPr>
          </a:p>
          <a:p>
            <a:pPr marL="355600" indent="-342900">
              <a:lnSpc>
                <a:spcPct val="100000"/>
              </a:lnSpc>
              <a:spcBef>
                <a:spcPts val="575"/>
              </a:spcBef>
              <a:buFont typeface="Arial"/>
              <a:buChar char="•"/>
              <a:tabLst>
                <a:tab pos="354965" algn="l"/>
                <a:tab pos="355600" algn="l"/>
              </a:tabLst>
            </a:pPr>
            <a:r>
              <a:rPr sz="2400" spc="-5" dirty="0">
                <a:latin typeface="Calibri"/>
                <a:cs typeface="Calibri"/>
              </a:rPr>
              <a:t>1812 </a:t>
            </a:r>
            <a:r>
              <a:rPr sz="2400" dirty="0">
                <a:latin typeface="Calibri"/>
                <a:cs typeface="Calibri"/>
              </a:rPr>
              <a:t>≤ </a:t>
            </a:r>
            <a:r>
              <a:rPr sz="2400" spc="-45" dirty="0">
                <a:latin typeface="Calibri"/>
                <a:cs typeface="Calibri"/>
              </a:rPr>
              <a:t>Year </a:t>
            </a:r>
            <a:r>
              <a:rPr sz="2400" dirty="0">
                <a:latin typeface="Calibri"/>
                <a:cs typeface="Calibri"/>
              </a:rPr>
              <a:t>≤</a:t>
            </a:r>
            <a:r>
              <a:rPr sz="2400" spc="25" dirty="0">
                <a:latin typeface="Calibri"/>
                <a:cs typeface="Calibri"/>
              </a:rPr>
              <a:t> </a:t>
            </a:r>
            <a:r>
              <a:rPr sz="2400" spc="-5" dirty="0">
                <a:latin typeface="Calibri"/>
                <a:cs typeface="Calibri"/>
              </a:rPr>
              <a:t>2012.</a:t>
            </a:r>
            <a:endParaRPr sz="2400">
              <a:latin typeface="Calibri"/>
              <a:cs typeface="Calibri"/>
            </a:endParaRPr>
          </a:p>
        </p:txBody>
      </p:sp>
      <p:sp>
        <p:nvSpPr>
          <p:cNvPr id="4" name="object 4"/>
          <p:cNvSpPr/>
          <p:nvPr/>
        </p:nvSpPr>
        <p:spPr>
          <a:xfrm>
            <a:off x="928662" y="3286124"/>
            <a:ext cx="6215106" cy="23574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14348" y="785794"/>
            <a:ext cx="7715304" cy="54292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14E10AB7-1B2D-484A-B6D2-7EC870AFC89F}" type="slidenum">
              <a:rPr lang="en-US" smtClean="0"/>
              <a:pPr/>
              <a:t>27</a:t>
            </a:fld>
            <a:endParaRPr lang="en-US" smtClean="0"/>
          </a:p>
        </p:txBody>
      </p:sp>
      <p:sp>
        <p:nvSpPr>
          <p:cNvPr id="9219" name="Rectangle 2"/>
          <p:cNvSpPr>
            <a:spLocks noGrp="1" noChangeArrowheads="1"/>
          </p:cNvSpPr>
          <p:nvPr>
            <p:ph type="title"/>
          </p:nvPr>
        </p:nvSpPr>
        <p:spPr/>
        <p:txBody>
          <a:bodyPr/>
          <a:lstStyle/>
          <a:p>
            <a:pPr eaLnBrk="1" hangingPunct="1"/>
            <a:r>
              <a:rPr lang="en-US" smtClean="0"/>
              <a:t>Limitations</a:t>
            </a:r>
          </a:p>
        </p:txBody>
      </p:sp>
      <p:sp>
        <p:nvSpPr>
          <p:cNvPr id="9220" name="Rectangle 3"/>
          <p:cNvSpPr>
            <a:spLocks noGrp="1" noChangeArrowheads="1"/>
          </p:cNvSpPr>
          <p:nvPr>
            <p:ph type="body" idx="1"/>
          </p:nvPr>
        </p:nvSpPr>
        <p:spPr/>
        <p:txBody>
          <a:bodyPr/>
          <a:lstStyle/>
          <a:p>
            <a:pPr eaLnBrk="1" hangingPunct="1">
              <a:lnSpc>
                <a:spcPct val="90000"/>
              </a:lnSpc>
            </a:pPr>
            <a:r>
              <a:rPr lang="en-US" dirty="0" smtClean="0"/>
              <a:t>Does not work well for Boolean variables</a:t>
            </a:r>
          </a:p>
          <a:p>
            <a:pPr lvl="1" eaLnBrk="1" hangingPunct="1">
              <a:lnSpc>
                <a:spcPct val="90000"/>
              </a:lnSpc>
            </a:pPr>
            <a:r>
              <a:rPr lang="en-US" dirty="0" smtClean="0"/>
              <a:t>We will see a more suitable approach next week</a:t>
            </a:r>
          </a:p>
          <a:p>
            <a:pPr eaLnBrk="1" hangingPunct="1">
              <a:lnSpc>
                <a:spcPct val="90000"/>
              </a:lnSpc>
            </a:pPr>
            <a:r>
              <a:rPr lang="en-US" dirty="0" smtClean="0"/>
              <a:t>Does not work well for logical variables</a:t>
            </a:r>
          </a:p>
          <a:p>
            <a:pPr lvl="1" eaLnBrk="1" hangingPunct="1">
              <a:lnSpc>
                <a:spcPct val="90000"/>
              </a:lnSpc>
            </a:pPr>
            <a:r>
              <a:rPr lang="en-US" dirty="0" smtClean="0"/>
              <a:t>PIN, transaction type</a:t>
            </a:r>
          </a:p>
          <a:p>
            <a:pPr eaLnBrk="1" hangingPunct="1">
              <a:lnSpc>
                <a:spcPct val="90000"/>
              </a:lnSpc>
            </a:pPr>
            <a:r>
              <a:rPr lang="en-US" dirty="0" smtClean="0"/>
              <a:t>Assumes independent variables</a:t>
            </a:r>
          </a:p>
          <a:p>
            <a:pPr lvl="1" eaLnBrk="1" hangingPunct="1">
              <a:lnSpc>
                <a:spcPct val="90000"/>
              </a:lnSpc>
            </a:pPr>
            <a:r>
              <a:rPr lang="en-US" dirty="0" err="1" smtClean="0"/>
              <a:t>NextDate</a:t>
            </a:r>
            <a:r>
              <a:rPr lang="en-US" dirty="0" smtClean="0"/>
              <a:t> test cases unsatisfactory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Robustness Testing</a:t>
            </a:r>
            <a:endParaRPr lang="en-IN" dirty="0"/>
          </a:p>
        </p:txBody>
      </p:sp>
      <p:sp>
        <p:nvSpPr>
          <p:cNvPr id="3" name="Content Placeholder 2"/>
          <p:cNvSpPr>
            <a:spLocks noGrp="1"/>
          </p:cNvSpPr>
          <p:nvPr>
            <p:ph idx="1"/>
          </p:nvPr>
        </p:nvSpPr>
        <p:spPr/>
        <p:txBody>
          <a:bodyPr/>
          <a:lstStyle/>
          <a:p>
            <a:pPr algn="just" fontAlgn="base"/>
            <a:r>
              <a:rPr lang="en-US" dirty="0"/>
              <a:t>In BVA, we remain within the legitimate boundary of our range i.e. for testing we consider values like (min, min+, nom, max-, max) whereas in Robustness testing, we try to cross these legitimate boundaries as well.</a:t>
            </a:r>
          </a:p>
          <a:p>
            <a:pPr algn="just" fontAlgn="base"/>
            <a:r>
              <a:rPr lang="en-US" dirty="0"/>
              <a:t>Thus for testing here we consider the values like (min-, min, min+, nom, max-, max, max+)</a:t>
            </a:r>
          </a:p>
          <a:p>
            <a:pPr algn="just"/>
            <a:endParaRPr lang="en-IN" dirty="0"/>
          </a:p>
        </p:txBody>
      </p:sp>
    </p:spTree>
    <p:extLst>
      <p:ext uri="{BB962C8B-B14F-4D97-AF65-F5344CB8AC3E}">
        <p14:creationId xmlns="" xmlns:p14="http://schemas.microsoft.com/office/powerpoint/2010/main" val="1548203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descr="Robustness Test Cases graph."/>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b="6454"/>
          <a:stretch/>
        </p:blipFill>
        <p:spPr bwMode="auto">
          <a:xfrm>
            <a:off x="785786" y="388524"/>
            <a:ext cx="7929618" cy="57767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91328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Boundary Value Testing</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Boundary value analysis is a type of black box or specification based testing technique in which tests are performed using the boundary values</a:t>
            </a:r>
            <a:r>
              <a:rPr lang="en-US" dirty="0" smtClean="0"/>
              <a:t>.</a:t>
            </a:r>
          </a:p>
          <a:p>
            <a:pPr algn="just"/>
            <a:r>
              <a:rPr lang="en-US" dirty="0"/>
              <a:t>Practically, due to time and budget considerations, it is not possible to perform exhausting testing for each set of test data, especially when there is a large pool of input combinations.</a:t>
            </a:r>
          </a:p>
          <a:p>
            <a:pPr algn="just"/>
            <a:r>
              <a:rPr lang="en-US" dirty="0" smtClean="0"/>
              <a:t>We </a:t>
            </a:r>
            <a:r>
              <a:rPr lang="en-US" dirty="0"/>
              <a:t>use two techniques - </a:t>
            </a:r>
            <a:r>
              <a:rPr lang="en-US" b="1" dirty="0"/>
              <a:t>Equivalence Partitioning &amp; Boundary Value Analysis testing techniques</a:t>
            </a:r>
            <a:r>
              <a:rPr lang="en-US" dirty="0"/>
              <a:t> to achieve this.</a:t>
            </a:r>
          </a:p>
          <a:p>
            <a:pPr algn="just"/>
            <a:endParaRPr lang="en-IN" dirty="0"/>
          </a:p>
        </p:txBody>
      </p:sp>
    </p:spTree>
    <p:extLst>
      <p:ext uri="{BB962C8B-B14F-4D97-AF65-F5344CB8AC3E}">
        <p14:creationId xmlns="" xmlns:p14="http://schemas.microsoft.com/office/powerpoint/2010/main" val="251899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792162"/>
          </a:xfrm>
        </p:spPr>
        <p:txBody>
          <a:bodyPr/>
          <a:lstStyle/>
          <a:p>
            <a:pPr eaLnBrk="1" hangingPunct="1"/>
            <a:r>
              <a:rPr lang="en-US" altLang="en-US" sz="3200" b="1" smtClean="0"/>
              <a:t>Hierarchy</a:t>
            </a:r>
          </a:p>
        </p:txBody>
      </p:sp>
      <p:sp>
        <p:nvSpPr>
          <p:cNvPr id="23555" name="Rectangle 3"/>
          <p:cNvSpPr>
            <a:spLocks noGrp="1" noChangeArrowheads="1"/>
          </p:cNvSpPr>
          <p:nvPr>
            <p:ph type="body" idx="1"/>
          </p:nvPr>
        </p:nvSpPr>
        <p:spPr>
          <a:xfrm>
            <a:off x="457200" y="1828800"/>
            <a:ext cx="8229600" cy="2286000"/>
          </a:xfrm>
        </p:spPr>
        <p:txBody>
          <a:bodyPr/>
          <a:lstStyle/>
          <a:p>
            <a:pPr eaLnBrk="1" hangingPunct="1"/>
            <a:r>
              <a:rPr lang="en-US" altLang="en-US" sz="2800" b="1" smtClean="0"/>
              <a:t>Boundary Value testing of n inputs :  4n + 1</a:t>
            </a:r>
          </a:p>
          <a:p>
            <a:pPr eaLnBrk="1" hangingPunct="1"/>
            <a:r>
              <a:rPr lang="en-US" altLang="en-US" sz="2800" b="1" smtClean="0"/>
              <a:t>Robustness testing of n inputs        :  6n + 1</a:t>
            </a:r>
          </a:p>
          <a:p>
            <a:pPr eaLnBrk="1" hangingPunct="1"/>
            <a:r>
              <a:rPr lang="en-US" altLang="en-US" sz="2800" b="1" smtClean="0"/>
              <a:t>“Worst case” for boundary value     :  5</a:t>
            </a:r>
            <a:r>
              <a:rPr lang="en-US" altLang="en-US" sz="2800" b="1" baseline="30000" smtClean="0"/>
              <a:t>n</a:t>
            </a:r>
          </a:p>
          <a:p>
            <a:pPr eaLnBrk="1" hangingPunct="1"/>
            <a:r>
              <a:rPr lang="en-US" altLang="en-US" sz="2800" b="1" smtClean="0"/>
              <a:t>“Worst case” for robustness            :  7</a:t>
            </a:r>
            <a:r>
              <a:rPr lang="en-US" altLang="en-US" sz="2800" b="1" baseline="30000" smtClean="0"/>
              <a:t>n</a:t>
            </a:r>
          </a:p>
        </p:txBody>
      </p:sp>
      <p:sp>
        <p:nvSpPr>
          <p:cNvPr id="23556" name="Text Box 4"/>
          <p:cNvSpPr txBox="1">
            <a:spLocks noChangeArrowheads="1"/>
          </p:cNvSpPr>
          <p:nvPr/>
        </p:nvSpPr>
        <p:spPr bwMode="auto">
          <a:xfrm>
            <a:off x="0" y="5029200"/>
            <a:ext cx="9144000" cy="1016000"/>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2000" b="1"/>
              <a:t>1) Boundary Value is a subset of Robustness</a:t>
            </a:r>
          </a:p>
          <a:p>
            <a:pPr>
              <a:buFontTx/>
              <a:buChar char="-"/>
            </a:pPr>
            <a:endParaRPr lang="en-US" altLang="en-US" sz="2000" b="1"/>
          </a:p>
          <a:p>
            <a:r>
              <a:rPr lang="en-US" altLang="en-US" sz="2000" b="1"/>
              <a:t>2) Worst Case of boundary value is a subset of Worst Case of robustness </a:t>
            </a:r>
          </a:p>
        </p:txBody>
      </p:sp>
    </p:spTree>
    <p:extLst>
      <p:ext uri="{BB962C8B-B14F-4D97-AF65-F5344CB8AC3E}">
        <p14:creationId xmlns="" xmlns:p14="http://schemas.microsoft.com/office/powerpoint/2010/main" val="1057387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Worst case BVT</a:t>
            </a:r>
            <a:endParaRPr lang="en-IN" b="1" dirty="0"/>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5786" y="1268760"/>
            <a:ext cx="8358214" cy="55446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78008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descr="Worst Case Testin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b="6959"/>
          <a:stretch/>
        </p:blipFill>
        <p:spPr bwMode="auto">
          <a:xfrm>
            <a:off x="571472" y="476672"/>
            <a:ext cx="6715172" cy="539200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18722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 cases</a:t>
            </a:r>
            <a:endParaRPr lang="en-IN" b="1" dirty="0"/>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1772816"/>
            <a:ext cx="8688869" cy="32403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90801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332656"/>
            <a:ext cx="8293090" cy="56166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02276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Special Value Testing</a:t>
            </a:r>
            <a:endParaRPr lang="en-US" b="1" dirty="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pPr algn="just"/>
            <a:r>
              <a:rPr lang="en-US" dirty="0"/>
              <a:t>The testing executed by Special Value Testing technique is based on past experiences, which validates that no bugs or defects are left undetected.</a:t>
            </a:r>
          </a:p>
          <a:p>
            <a:pPr algn="just"/>
            <a:r>
              <a:rPr lang="en-US" dirty="0"/>
              <a:t>Moreover, the testers are extremely knowledgeable about the industry and use this information while performing Special Value testing.</a:t>
            </a:r>
          </a:p>
          <a:p>
            <a:pPr algn="just"/>
            <a:r>
              <a:rPr lang="en-US" dirty="0"/>
              <a:t>Another benefit of opting Special Value Testing technique is that it is Ad-hoc in nature. There are no guidelines used by the testers other than their “best engineering judgment”.</a:t>
            </a:r>
          </a:p>
          <a:p>
            <a:pPr algn="just"/>
            <a:r>
              <a:rPr lang="en-US" dirty="0"/>
              <a:t>The most important aspect of this testing is that, it has had some very valuable inputs and success in finding bugs and errors while testing a software.</a:t>
            </a:r>
          </a:p>
          <a:p>
            <a:pPr algn="just"/>
            <a:endParaRPr lang="en-US" dirty="0"/>
          </a:p>
        </p:txBody>
      </p:sp>
    </p:spTree>
    <p:extLst>
      <p:ext uri="{BB962C8B-B14F-4D97-AF65-F5344CB8AC3E}">
        <p14:creationId xmlns="" xmlns:p14="http://schemas.microsoft.com/office/powerpoint/2010/main" val="20382336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381" name="Group 349"/>
          <p:cNvGraphicFramePr>
            <a:graphicFrameLocks noGrp="1"/>
          </p:cNvGraphicFramePr>
          <p:nvPr/>
        </p:nvGraphicFramePr>
        <p:xfrm>
          <a:off x="1371600" y="1752600"/>
          <a:ext cx="5791200" cy="3536950"/>
        </p:xfrm>
        <a:graphic>
          <a:graphicData uri="http://schemas.openxmlformats.org/drawingml/2006/table">
            <a:tbl>
              <a:tblPr/>
              <a:tblGrid>
                <a:gridCol w="800100"/>
                <a:gridCol w="800100"/>
                <a:gridCol w="609600"/>
                <a:gridCol w="685800"/>
                <a:gridCol w="2895600"/>
              </a:tblGrid>
              <a:tr h="5080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Case</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Month</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Day</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Year</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Reason</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28</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Feb. 28 in a leap year </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28</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2013</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Feb. 28 in a common year </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SV-3</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29</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Leap day in a leap year</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SV-4</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29</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2000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Leap day in 2000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SV-5</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28</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1900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Feb. 28 in 1900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SV-6</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31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End of year</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SV-7</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31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End of 31-day month</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SV-8</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30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End of 30-day month</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SV-9</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31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Last day of defined interval</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814" name="Rectangle 350"/>
          <p:cNvSpPr>
            <a:spLocks noChangeArrowheads="1"/>
          </p:cNvSpPr>
          <p:nvPr/>
        </p:nvSpPr>
        <p:spPr bwMode="auto">
          <a:xfrm>
            <a:off x="2057400" y="457200"/>
            <a:ext cx="4648200" cy="487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3200">
                <a:solidFill>
                  <a:srgbClr val="000000"/>
                </a:solidFill>
              </a:rPr>
              <a:t>Special Value Test Cases</a:t>
            </a:r>
            <a:endParaRPr lang="en-US" altLang="en-US" sz="3200"/>
          </a:p>
        </p:txBody>
      </p:sp>
    </p:spTree>
    <p:extLst>
      <p:ext uri="{BB962C8B-B14F-4D97-AF65-F5344CB8AC3E}">
        <p14:creationId xmlns="" xmlns:p14="http://schemas.microsoft.com/office/powerpoint/2010/main" val="1870192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Random </a:t>
            </a:r>
            <a:r>
              <a:rPr lang="en-US" b="1" dirty="0" smtClean="0"/>
              <a:t>Testing</a:t>
            </a:r>
            <a:endParaRPr lang="en-US" b="1" dirty="0"/>
          </a:p>
        </p:txBody>
      </p:sp>
      <p:sp>
        <p:nvSpPr>
          <p:cNvPr id="3" name="Content Placeholder 2"/>
          <p:cNvSpPr>
            <a:spLocks noGrp="1"/>
          </p:cNvSpPr>
          <p:nvPr>
            <p:ph idx="1"/>
          </p:nvPr>
        </p:nvSpPr>
        <p:spPr/>
        <p:txBody>
          <a:bodyPr/>
          <a:lstStyle/>
          <a:p>
            <a:pPr algn="just"/>
            <a:r>
              <a:rPr lang="en-US" dirty="0"/>
              <a:t>Random </a:t>
            </a:r>
            <a:r>
              <a:rPr lang="en-US" dirty="0" smtClean="0"/>
              <a:t>Testing </a:t>
            </a:r>
            <a:r>
              <a:rPr lang="en-US" dirty="0"/>
              <a:t>is a form of functional black box testing that is performed when there is not enough time to write and execute the tests.</a:t>
            </a:r>
          </a:p>
        </p:txBody>
      </p:sp>
    </p:spTree>
    <p:extLst>
      <p:ext uri="{BB962C8B-B14F-4D97-AF65-F5344CB8AC3E}">
        <p14:creationId xmlns="" xmlns:p14="http://schemas.microsoft.com/office/powerpoint/2010/main" val="1557022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0"/>
            <a:ext cx="2895344" cy="584775"/>
          </a:xfrm>
          <a:prstGeom prst="rect">
            <a:avLst/>
          </a:prstGeom>
        </p:spPr>
        <p:txBody>
          <a:bodyPr wrap="none">
            <a:spAutoFit/>
          </a:bodyPr>
          <a:lstStyle/>
          <a:p>
            <a:r>
              <a:rPr lang="en-US" sz="3200" b="1" u="sng" dirty="0" smtClean="0">
                <a:solidFill>
                  <a:srgbClr val="FF0000"/>
                </a:solidFill>
              </a:rPr>
              <a:t>Random Testing</a:t>
            </a:r>
            <a:endParaRPr lang="en-US" sz="3200" b="1" u="sng" dirty="0">
              <a:solidFill>
                <a:srgbClr val="FF0000"/>
              </a:solidFill>
            </a:endParaRPr>
          </a:p>
        </p:txBody>
      </p:sp>
      <p:sp>
        <p:nvSpPr>
          <p:cNvPr id="3" name="Rectangle 2"/>
          <p:cNvSpPr/>
          <p:nvPr/>
        </p:nvSpPr>
        <p:spPr>
          <a:xfrm>
            <a:off x="-128" y="457200"/>
            <a:ext cx="9143999" cy="6555641"/>
          </a:xfrm>
          <a:prstGeom prst="rect">
            <a:avLst/>
          </a:prstGeom>
        </p:spPr>
        <p:txBody>
          <a:bodyPr wrap="square">
            <a:spAutoFit/>
          </a:bodyPr>
          <a:lstStyle/>
          <a:p>
            <a:pPr marL="457200" indent="-457200" algn="just">
              <a:buFont typeface="Arial" pitchFamily="34" charset="0"/>
              <a:buChar char="•"/>
            </a:pPr>
            <a:r>
              <a:rPr lang="en-US" sz="2800" b="1" dirty="0" smtClean="0">
                <a:solidFill>
                  <a:schemeClr val="tx1">
                    <a:lumMod val="95000"/>
                    <a:lumOff val="5000"/>
                  </a:schemeClr>
                </a:solidFill>
              </a:rPr>
              <a:t>The </a:t>
            </a:r>
            <a:r>
              <a:rPr lang="en-US" sz="2800" b="1" dirty="0" smtClean="0">
                <a:solidFill>
                  <a:srgbClr val="FF0000"/>
                </a:solidFill>
              </a:rPr>
              <a:t>basic idea </a:t>
            </a:r>
            <a:r>
              <a:rPr lang="en-US" sz="2800" b="1" dirty="0" smtClean="0">
                <a:solidFill>
                  <a:schemeClr val="tx1">
                    <a:lumMod val="95000"/>
                    <a:lumOff val="5000"/>
                  </a:schemeClr>
                </a:solidFill>
              </a:rPr>
              <a:t>in Random Testing is that, </a:t>
            </a:r>
            <a:r>
              <a:rPr lang="en-US" sz="2800" b="1" dirty="0" smtClean="0">
                <a:solidFill>
                  <a:srgbClr val="FF0000"/>
                </a:solidFill>
              </a:rPr>
              <a:t>rather than always choose</a:t>
            </a:r>
            <a:r>
              <a:rPr lang="en-US" sz="2800" b="1" dirty="0" smtClean="0">
                <a:solidFill>
                  <a:schemeClr val="tx1">
                    <a:lumMod val="95000"/>
                    <a:lumOff val="5000"/>
                  </a:schemeClr>
                </a:solidFill>
              </a:rPr>
              <a:t> the min, min+, nom, max–, and max values of a bounded variable, </a:t>
            </a:r>
            <a:r>
              <a:rPr lang="en-US" sz="2800" b="1" dirty="0" smtClean="0">
                <a:solidFill>
                  <a:srgbClr val="FF0000"/>
                </a:solidFill>
              </a:rPr>
              <a:t>use a random number generator</a:t>
            </a:r>
            <a:r>
              <a:rPr lang="en-US" sz="2800" b="1" dirty="0" smtClean="0">
                <a:solidFill>
                  <a:schemeClr val="tx1">
                    <a:lumMod val="95000"/>
                    <a:lumOff val="5000"/>
                  </a:schemeClr>
                </a:solidFill>
              </a:rPr>
              <a:t> to pick test case values. </a:t>
            </a:r>
          </a:p>
          <a:p>
            <a:pPr marL="457200" indent="-457200" algn="just">
              <a:buFont typeface="Arial" pitchFamily="34" charset="0"/>
              <a:buChar char="•"/>
            </a:pPr>
            <a:r>
              <a:rPr lang="en-US" sz="2800" b="1" dirty="0" smtClean="0">
                <a:solidFill>
                  <a:schemeClr val="tx1">
                    <a:lumMod val="95000"/>
                    <a:lumOff val="5000"/>
                  </a:schemeClr>
                </a:solidFill>
              </a:rPr>
              <a:t>This </a:t>
            </a:r>
            <a:r>
              <a:rPr lang="en-US" sz="2800" b="1" dirty="0" smtClean="0">
                <a:solidFill>
                  <a:srgbClr val="FF0000"/>
                </a:solidFill>
              </a:rPr>
              <a:t>avoids</a:t>
            </a:r>
            <a:r>
              <a:rPr lang="en-US" sz="2800" b="1" dirty="0" smtClean="0">
                <a:solidFill>
                  <a:schemeClr val="tx1">
                    <a:lumMod val="95000"/>
                    <a:lumOff val="5000"/>
                  </a:schemeClr>
                </a:solidFill>
              </a:rPr>
              <a:t> any form of </a:t>
            </a:r>
            <a:r>
              <a:rPr lang="en-US" sz="2800" b="1" dirty="0" smtClean="0">
                <a:solidFill>
                  <a:srgbClr val="FF0000"/>
                </a:solidFill>
              </a:rPr>
              <a:t>bias in testing</a:t>
            </a:r>
            <a:r>
              <a:rPr lang="en-US" sz="2800" b="1" dirty="0" smtClean="0">
                <a:solidFill>
                  <a:schemeClr val="tx1">
                    <a:lumMod val="95000"/>
                    <a:lumOff val="5000"/>
                  </a:schemeClr>
                </a:solidFill>
              </a:rPr>
              <a:t>. It also raises a serious question: </a:t>
            </a:r>
            <a:r>
              <a:rPr lang="en-US" sz="2800" b="1" dirty="0" smtClean="0">
                <a:solidFill>
                  <a:srgbClr val="FF0000"/>
                </a:solidFill>
              </a:rPr>
              <a:t>how many random test cases </a:t>
            </a:r>
            <a:r>
              <a:rPr lang="en-US" sz="2800" b="1" dirty="0" smtClean="0">
                <a:solidFill>
                  <a:schemeClr val="tx1">
                    <a:lumMod val="95000"/>
                    <a:lumOff val="5000"/>
                  </a:schemeClr>
                </a:solidFill>
              </a:rPr>
              <a:t>are sufficient? </a:t>
            </a:r>
          </a:p>
          <a:p>
            <a:pPr marL="457200" indent="-457200" algn="just">
              <a:buFont typeface="Arial" pitchFamily="34" charset="0"/>
              <a:buChar char="•"/>
            </a:pPr>
            <a:r>
              <a:rPr lang="en-US" sz="2800" b="1" dirty="0" smtClean="0">
                <a:solidFill>
                  <a:schemeClr val="tx1">
                    <a:lumMod val="95000"/>
                    <a:lumOff val="5000"/>
                  </a:schemeClr>
                </a:solidFill>
              </a:rPr>
              <a:t>This is usually done through the </a:t>
            </a:r>
            <a:r>
              <a:rPr lang="en-US" sz="2800" b="1" dirty="0" smtClean="0">
                <a:solidFill>
                  <a:srgbClr val="FF0000"/>
                </a:solidFill>
              </a:rPr>
              <a:t>software application that uses the Random Number Generator function </a:t>
            </a:r>
            <a:r>
              <a:rPr lang="en-US" sz="2800" b="1" dirty="0" smtClean="0">
                <a:solidFill>
                  <a:schemeClr val="tx1">
                    <a:lumMod val="95000"/>
                    <a:lumOff val="5000"/>
                  </a:schemeClr>
                </a:solidFill>
              </a:rPr>
              <a:t>that picks values for a bounded variable a ≤ x ≤ b.</a:t>
            </a:r>
          </a:p>
          <a:p>
            <a:pPr marL="457200" indent="-457200" algn="just">
              <a:buFont typeface="Arial" pitchFamily="34" charset="0"/>
              <a:buChar char="•"/>
            </a:pPr>
            <a:r>
              <a:rPr lang="en-US" sz="2800" b="1" dirty="0" smtClean="0">
                <a:solidFill>
                  <a:schemeClr val="tx1">
                    <a:lumMod val="95000"/>
                    <a:lumOff val="5000"/>
                  </a:schemeClr>
                </a:solidFill>
              </a:rPr>
              <a:t>For </a:t>
            </a:r>
            <a:r>
              <a:rPr lang="en-US" sz="2800" b="1" dirty="0" smtClean="0">
                <a:solidFill>
                  <a:srgbClr val="FF0000"/>
                </a:solidFill>
              </a:rPr>
              <a:t>each type of the output several test cases bundled together,</a:t>
            </a:r>
            <a:r>
              <a:rPr lang="en-US" sz="2800" b="1" dirty="0" smtClean="0">
                <a:solidFill>
                  <a:schemeClr val="tx1">
                    <a:lumMod val="95000"/>
                    <a:lumOff val="5000"/>
                  </a:schemeClr>
                </a:solidFill>
              </a:rPr>
              <a:t> it can be shown </a:t>
            </a:r>
            <a:r>
              <a:rPr lang="en-US" sz="2800" b="1" dirty="0" smtClean="0">
                <a:solidFill>
                  <a:srgbClr val="FF0000"/>
                </a:solidFill>
              </a:rPr>
              <a:t>in percent % of the total test </a:t>
            </a:r>
            <a:r>
              <a:rPr lang="en-US" sz="2800" b="1" dirty="0" smtClean="0">
                <a:solidFill>
                  <a:schemeClr val="tx1">
                    <a:lumMod val="95000"/>
                    <a:lumOff val="5000"/>
                  </a:schemeClr>
                </a:solidFill>
              </a:rPr>
              <a:t>cases. Just an example: </a:t>
            </a:r>
            <a:r>
              <a:rPr lang="en-US" sz="2800" b="1" dirty="0" smtClean="0">
                <a:solidFill>
                  <a:srgbClr val="FF0000"/>
                </a:solidFill>
              </a:rPr>
              <a:t>35%</a:t>
            </a:r>
            <a:r>
              <a:rPr lang="en-US" sz="2800" b="1" dirty="0" smtClean="0">
                <a:solidFill>
                  <a:schemeClr val="tx1">
                    <a:lumMod val="95000"/>
                    <a:lumOff val="5000"/>
                  </a:schemeClr>
                </a:solidFill>
              </a:rPr>
              <a:t> of the </a:t>
            </a:r>
            <a:r>
              <a:rPr lang="en-US" sz="2800" b="1" dirty="0" smtClean="0">
                <a:solidFill>
                  <a:srgbClr val="FF0000"/>
                </a:solidFill>
              </a:rPr>
              <a:t>total 125 test </a:t>
            </a:r>
            <a:r>
              <a:rPr lang="en-US" sz="2800" b="1" dirty="0" smtClean="0">
                <a:solidFill>
                  <a:schemeClr val="tx1">
                    <a:lumMod val="95000"/>
                    <a:lumOff val="5000"/>
                  </a:schemeClr>
                </a:solidFill>
              </a:rPr>
              <a:t>cases used to check the </a:t>
            </a:r>
            <a:r>
              <a:rPr lang="en-US" sz="2800" b="1" dirty="0" smtClean="0">
                <a:solidFill>
                  <a:srgbClr val="FF0000"/>
                </a:solidFill>
              </a:rPr>
              <a:t>Isosceles triangle</a:t>
            </a:r>
            <a:r>
              <a:rPr lang="en-US" sz="2800" b="1" dirty="0" smtClean="0">
                <a:solidFill>
                  <a:schemeClr val="tx1">
                    <a:lumMod val="95000"/>
                    <a:lumOff val="5000"/>
                  </a:schemeClr>
                </a:solidFill>
              </a:rPr>
              <a:t>, shown in tabular format.</a:t>
            </a:r>
            <a:endParaRPr lang="en-US" sz="2800" b="1" dirty="0">
              <a:solidFill>
                <a:schemeClr val="tx1">
                  <a:lumMod val="95000"/>
                  <a:lumOff val="5000"/>
                </a:schemeClr>
              </a:solidFill>
            </a:endParaRPr>
          </a:p>
        </p:txBody>
      </p:sp>
    </p:spTree>
    <p:extLst>
      <p:ext uri="{BB962C8B-B14F-4D97-AF65-F5344CB8AC3E}">
        <p14:creationId xmlns:p14="http://schemas.microsoft.com/office/powerpoint/2010/main" xmlns="" val="623143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8" y="-9039"/>
            <a:ext cx="9144000" cy="6017032"/>
          </a:xfrm>
          <a:prstGeom prst="rect">
            <a:avLst/>
          </a:prstGeom>
        </p:spPr>
        <p:txBody>
          <a:bodyPr wrap="square">
            <a:spAutoFit/>
          </a:bodyPr>
          <a:lstStyle/>
          <a:p>
            <a:pPr marL="285750" indent="-285750" algn="just">
              <a:spcBef>
                <a:spcPts val="600"/>
              </a:spcBef>
              <a:buFont typeface="Arial" pitchFamily="34" charset="0"/>
              <a:buChar char="•"/>
            </a:pPr>
            <a:r>
              <a:rPr lang="en-US" sz="2800" b="1" dirty="0" smtClean="0">
                <a:solidFill>
                  <a:schemeClr val="tx1">
                    <a:lumMod val="95000"/>
                    <a:lumOff val="5000"/>
                  </a:schemeClr>
                </a:solidFill>
              </a:rPr>
              <a:t>The table on next slide shows the results of randomly generated test cases. They are derived from a Visual Basic application that picks values for a bounded variable a ≤ x ≤ b.</a:t>
            </a:r>
          </a:p>
          <a:p>
            <a:pPr marL="285750" indent="-285750" algn="just">
              <a:spcBef>
                <a:spcPts val="600"/>
              </a:spcBef>
              <a:buFont typeface="Arial" pitchFamily="34" charset="0"/>
              <a:buChar char="•"/>
            </a:pPr>
            <a:r>
              <a:rPr lang="en-US" sz="2800" b="1" dirty="0" smtClean="0">
                <a:solidFill>
                  <a:schemeClr val="tx1">
                    <a:lumMod val="95000"/>
                    <a:lumOff val="5000"/>
                  </a:schemeClr>
                </a:solidFill>
              </a:rPr>
              <a:t>The formula used here is</a:t>
            </a:r>
            <a:r>
              <a:rPr lang="en-US" sz="2800" b="1" dirty="0" smtClean="0">
                <a:solidFill>
                  <a:srgbClr val="FF0000"/>
                </a:solidFill>
              </a:rPr>
              <a:t>:    x = </a:t>
            </a:r>
            <a:r>
              <a:rPr lang="en-US" sz="2800" b="1" dirty="0" err="1" smtClean="0">
                <a:solidFill>
                  <a:srgbClr val="FF0000"/>
                </a:solidFill>
              </a:rPr>
              <a:t>Int</a:t>
            </a:r>
            <a:r>
              <a:rPr lang="en-US" sz="2800" b="1" dirty="0" smtClean="0">
                <a:solidFill>
                  <a:srgbClr val="FF0000"/>
                </a:solidFill>
              </a:rPr>
              <a:t>((b – a + 1) * </a:t>
            </a:r>
            <a:r>
              <a:rPr lang="en-US" sz="2800" b="1" dirty="0" err="1" smtClean="0">
                <a:solidFill>
                  <a:srgbClr val="FF0000"/>
                </a:solidFill>
              </a:rPr>
              <a:t>Rnd</a:t>
            </a:r>
            <a:r>
              <a:rPr lang="en-US" sz="2800" b="1" dirty="0" smtClean="0">
                <a:solidFill>
                  <a:srgbClr val="FF0000"/>
                </a:solidFill>
              </a:rPr>
              <a:t> + a)</a:t>
            </a:r>
          </a:p>
          <a:p>
            <a:pPr marL="285750" indent="-285750" algn="just">
              <a:spcBef>
                <a:spcPts val="600"/>
              </a:spcBef>
              <a:buFont typeface="Arial" pitchFamily="34" charset="0"/>
              <a:buChar char="•"/>
            </a:pPr>
            <a:r>
              <a:rPr lang="en-US" sz="2800" b="1" dirty="0" smtClean="0">
                <a:solidFill>
                  <a:schemeClr val="tx1">
                    <a:lumMod val="95000"/>
                    <a:lumOff val="5000"/>
                  </a:schemeClr>
                </a:solidFill>
              </a:rPr>
              <a:t>Where </a:t>
            </a:r>
            <a:r>
              <a:rPr lang="en-US" sz="2800" b="1" dirty="0" smtClean="0">
                <a:solidFill>
                  <a:srgbClr val="FF0000"/>
                </a:solidFill>
              </a:rPr>
              <a:t>x</a:t>
            </a:r>
            <a:r>
              <a:rPr lang="en-US" sz="2800" b="1" dirty="0" smtClean="0">
                <a:solidFill>
                  <a:schemeClr val="tx1">
                    <a:lumMod val="95000"/>
                    <a:lumOff val="5000"/>
                  </a:schemeClr>
                </a:solidFill>
              </a:rPr>
              <a:t> is output i.e. one of 4 columns (</a:t>
            </a:r>
            <a:r>
              <a:rPr lang="en-US" sz="2800" b="1" dirty="0" err="1" smtClean="0">
                <a:solidFill>
                  <a:schemeClr val="tx1">
                    <a:lumMod val="95000"/>
                    <a:lumOff val="5000"/>
                  </a:schemeClr>
                </a:solidFill>
              </a:rPr>
              <a:t>Nontriangle,scalance</a:t>
            </a:r>
            <a:r>
              <a:rPr lang="en-US" sz="2800" b="1" dirty="0" smtClean="0">
                <a:solidFill>
                  <a:schemeClr val="tx1">
                    <a:lumMod val="95000"/>
                    <a:lumOff val="5000"/>
                  </a:schemeClr>
                </a:solidFill>
              </a:rPr>
              <a:t>, Isosceles, Equilateral.</a:t>
            </a:r>
          </a:p>
          <a:p>
            <a:pPr marL="285750" indent="-285750" algn="just">
              <a:spcBef>
                <a:spcPts val="600"/>
              </a:spcBef>
              <a:buFont typeface="Arial" pitchFamily="34" charset="0"/>
              <a:buChar char="•"/>
            </a:pPr>
            <a:r>
              <a:rPr lang="en-US" sz="2800" b="1" dirty="0">
                <a:solidFill>
                  <a:schemeClr val="tx1">
                    <a:lumMod val="95000"/>
                    <a:lumOff val="5000"/>
                  </a:schemeClr>
                </a:solidFill>
              </a:rPr>
              <a:t>F</a:t>
            </a:r>
            <a:r>
              <a:rPr lang="en-US" sz="2800" b="1" dirty="0" smtClean="0">
                <a:solidFill>
                  <a:schemeClr val="tx1">
                    <a:lumMod val="95000"/>
                    <a:lumOff val="5000"/>
                  </a:schemeClr>
                </a:solidFill>
              </a:rPr>
              <a:t>unction </a:t>
            </a:r>
            <a:r>
              <a:rPr lang="en-US" sz="2800" b="1" dirty="0" err="1" smtClean="0">
                <a:solidFill>
                  <a:srgbClr val="FF0000"/>
                </a:solidFill>
              </a:rPr>
              <a:t>Int</a:t>
            </a:r>
            <a:r>
              <a:rPr lang="en-US" sz="2800" b="1" dirty="0" smtClean="0">
                <a:solidFill>
                  <a:srgbClr val="FF0000"/>
                </a:solidFill>
              </a:rPr>
              <a:t> </a:t>
            </a:r>
            <a:r>
              <a:rPr lang="en-US" sz="2800" b="1" dirty="0" smtClean="0">
                <a:solidFill>
                  <a:schemeClr val="tx1">
                    <a:lumMod val="95000"/>
                    <a:lumOff val="5000"/>
                  </a:schemeClr>
                </a:solidFill>
              </a:rPr>
              <a:t>returns the </a:t>
            </a:r>
            <a:r>
              <a:rPr lang="en-US" sz="2800" b="1" dirty="0" smtClean="0">
                <a:solidFill>
                  <a:srgbClr val="FF0000"/>
                </a:solidFill>
              </a:rPr>
              <a:t>integer part of a floating point number</a:t>
            </a:r>
            <a:r>
              <a:rPr lang="en-US" sz="2800" b="1" dirty="0" smtClean="0">
                <a:solidFill>
                  <a:schemeClr val="tx1">
                    <a:lumMod val="95000"/>
                    <a:lumOff val="5000"/>
                  </a:schemeClr>
                </a:solidFill>
              </a:rPr>
              <a:t>, and the function </a:t>
            </a:r>
            <a:r>
              <a:rPr lang="en-US" sz="2800" b="1" dirty="0" err="1" smtClean="0">
                <a:solidFill>
                  <a:srgbClr val="FF0000"/>
                </a:solidFill>
              </a:rPr>
              <a:t>Rnd</a:t>
            </a:r>
            <a:r>
              <a:rPr lang="en-US" sz="2800" b="1" dirty="0" smtClean="0">
                <a:solidFill>
                  <a:srgbClr val="FF0000"/>
                </a:solidFill>
              </a:rPr>
              <a:t> </a:t>
            </a:r>
            <a:r>
              <a:rPr lang="en-US" sz="2800" b="1" dirty="0" smtClean="0"/>
              <a:t>generates </a:t>
            </a:r>
            <a:r>
              <a:rPr lang="en-US" sz="2800" b="1" dirty="0" smtClean="0">
                <a:solidFill>
                  <a:srgbClr val="FF0000"/>
                </a:solidFill>
              </a:rPr>
              <a:t>random numbers in the interval [0, 1]. </a:t>
            </a:r>
          </a:p>
          <a:p>
            <a:pPr marL="285750" indent="-285750" algn="just">
              <a:spcBef>
                <a:spcPts val="600"/>
              </a:spcBef>
              <a:buFont typeface="Arial" pitchFamily="34" charset="0"/>
              <a:buChar char="•"/>
            </a:pPr>
            <a:r>
              <a:rPr lang="en-US" sz="2800" b="1" dirty="0" smtClean="0">
                <a:solidFill>
                  <a:schemeClr val="tx1">
                    <a:lumMod val="95000"/>
                    <a:lumOff val="5000"/>
                  </a:schemeClr>
                </a:solidFill>
              </a:rPr>
              <a:t>The program </a:t>
            </a:r>
            <a:r>
              <a:rPr lang="en-US" sz="2800" b="1" dirty="0" smtClean="0">
                <a:solidFill>
                  <a:srgbClr val="FF0000"/>
                </a:solidFill>
              </a:rPr>
              <a:t>keeps generating random test cases until at least one of each output occurs.</a:t>
            </a:r>
          </a:p>
          <a:p>
            <a:pPr marL="285750" indent="-285750" algn="just">
              <a:spcBef>
                <a:spcPts val="600"/>
              </a:spcBef>
              <a:buFont typeface="Arial" pitchFamily="34" charset="0"/>
              <a:buChar char="•"/>
            </a:pPr>
            <a:endParaRPr lang="en-US" sz="2400" b="1" dirty="0">
              <a:solidFill>
                <a:srgbClr val="FF0000"/>
              </a:solidFill>
            </a:endParaRPr>
          </a:p>
        </p:txBody>
      </p:sp>
    </p:spTree>
    <p:extLst>
      <p:ext uri="{BB962C8B-B14F-4D97-AF65-F5344CB8AC3E}">
        <p14:creationId xmlns:p14="http://schemas.microsoft.com/office/powerpoint/2010/main" xmlns="" val="345336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932"/>
          </a:xfrm>
          <a:prstGeom prst="rect">
            <a:avLst/>
          </a:prstGeom>
        </p:spPr>
        <p:txBody>
          <a:bodyPr vert="horz" wrap="square" lIns="0" tIns="12700" rIns="0" bIns="0" rtlCol="0">
            <a:spAutoFit/>
          </a:bodyPr>
          <a:lstStyle/>
          <a:p>
            <a:pPr marL="3002915" algn="l">
              <a:lnSpc>
                <a:spcPct val="100000"/>
              </a:lnSpc>
              <a:spcBef>
                <a:spcPts val="100"/>
              </a:spcBef>
            </a:pPr>
            <a:r>
              <a:rPr lang="en-US" b="1" spc="350" dirty="0" smtClean="0"/>
              <a:t>Definitions</a:t>
            </a:r>
            <a:endParaRPr b="1" spc="350" dirty="0"/>
          </a:p>
        </p:txBody>
      </p:sp>
      <p:sp>
        <p:nvSpPr>
          <p:cNvPr id="3" name="object 3"/>
          <p:cNvSpPr txBox="1"/>
          <p:nvPr/>
        </p:nvSpPr>
        <p:spPr>
          <a:xfrm>
            <a:off x="535940" y="1480820"/>
            <a:ext cx="4712335" cy="1751762"/>
          </a:xfrm>
          <a:prstGeom prst="rect">
            <a:avLst/>
          </a:prstGeom>
        </p:spPr>
        <p:txBody>
          <a:bodyPr vert="horz" wrap="square" lIns="0" tIns="12700" rIns="0" bIns="0" rtlCol="0">
            <a:spAutoFit/>
          </a:bodyPr>
          <a:lstStyle/>
          <a:p>
            <a:pPr marL="188595" marR="803910" indent="-176530">
              <a:lnSpc>
                <a:spcPct val="100000"/>
              </a:lnSpc>
              <a:spcBef>
                <a:spcPts val="100"/>
              </a:spcBef>
            </a:pPr>
            <a:r>
              <a:rPr sz="2800" dirty="0">
                <a:solidFill>
                  <a:srgbClr val="006FBF"/>
                </a:solidFill>
                <a:latin typeface="Times New Roman"/>
                <a:cs typeface="Times New Roman"/>
              </a:rPr>
              <a:t>“ </a:t>
            </a:r>
            <a:r>
              <a:rPr sz="2800" spc="-5" dirty="0">
                <a:solidFill>
                  <a:srgbClr val="006FBF"/>
                </a:solidFill>
                <a:latin typeface="Times New Roman"/>
                <a:cs typeface="Times New Roman"/>
              </a:rPr>
              <a:t>Bugs </a:t>
            </a:r>
            <a:r>
              <a:rPr sz="2800" dirty="0">
                <a:solidFill>
                  <a:srgbClr val="006FBF"/>
                </a:solidFill>
                <a:latin typeface="Times New Roman"/>
                <a:cs typeface="Times New Roman"/>
              </a:rPr>
              <a:t>lurk in </a:t>
            </a:r>
            <a:r>
              <a:rPr sz="2800" spc="-5" dirty="0">
                <a:solidFill>
                  <a:srgbClr val="006FBF"/>
                </a:solidFill>
                <a:latin typeface="Times New Roman"/>
                <a:cs typeface="Times New Roman"/>
              </a:rPr>
              <a:t>corners and  congregate at</a:t>
            </a:r>
            <a:r>
              <a:rPr sz="2800" spc="-75" dirty="0">
                <a:solidFill>
                  <a:srgbClr val="006FBF"/>
                </a:solidFill>
                <a:latin typeface="Times New Roman"/>
                <a:cs typeface="Times New Roman"/>
              </a:rPr>
              <a:t> </a:t>
            </a:r>
            <a:r>
              <a:rPr sz="2800" dirty="0">
                <a:solidFill>
                  <a:srgbClr val="006FBF"/>
                </a:solidFill>
                <a:latin typeface="Times New Roman"/>
                <a:cs typeface="Times New Roman"/>
              </a:rPr>
              <a:t>boundaries”</a:t>
            </a:r>
            <a:endParaRPr sz="2800">
              <a:latin typeface="Times New Roman"/>
              <a:cs typeface="Times New Roman"/>
            </a:endParaRPr>
          </a:p>
          <a:p>
            <a:pPr marL="2840990">
              <a:lnSpc>
                <a:spcPct val="100000"/>
              </a:lnSpc>
            </a:pPr>
            <a:r>
              <a:rPr sz="2800" b="1" spc="-5" dirty="0">
                <a:solidFill>
                  <a:srgbClr val="006FBF"/>
                </a:solidFill>
                <a:latin typeface="Times New Roman"/>
                <a:cs typeface="Times New Roman"/>
              </a:rPr>
              <a:t>Boris</a:t>
            </a:r>
            <a:r>
              <a:rPr sz="2800" b="1" spc="-60" dirty="0">
                <a:solidFill>
                  <a:srgbClr val="006FBF"/>
                </a:solidFill>
                <a:latin typeface="Times New Roman"/>
                <a:cs typeface="Times New Roman"/>
              </a:rPr>
              <a:t> </a:t>
            </a:r>
            <a:r>
              <a:rPr sz="2800" b="1" spc="-15" dirty="0">
                <a:latin typeface="Times New Roman"/>
                <a:cs typeface="Times New Roman"/>
              </a:rPr>
              <a:t>Beizer</a:t>
            </a:r>
            <a:endParaRPr sz="2800">
              <a:latin typeface="Times New Roman"/>
              <a:cs typeface="Times New Roman"/>
            </a:endParaRPr>
          </a:p>
          <a:p>
            <a:pPr marL="88900">
              <a:lnSpc>
                <a:spcPct val="100000"/>
              </a:lnSpc>
              <a:spcBef>
                <a:spcPts val="580"/>
              </a:spcBef>
            </a:pPr>
            <a:r>
              <a:rPr sz="2400" b="1" dirty="0">
                <a:solidFill>
                  <a:srgbClr val="006FBF"/>
                </a:solidFill>
                <a:latin typeface="Times New Roman"/>
                <a:cs typeface="Times New Roman"/>
              </a:rPr>
              <a:t>A </a:t>
            </a:r>
            <a:r>
              <a:rPr sz="2400" b="1" spc="-5" dirty="0">
                <a:solidFill>
                  <a:srgbClr val="006FBF"/>
                </a:solidFill>
                <a:latin typeface="Times New Roman"/>
                <a:cs typeface="Times New Roman"/>
              </a:rPr>
              <a:t>boundary</a:t>
            </a:r>
            <a:r>
              <a:rPr sz="2400" b="1" spc="-140" dirty="0">
                <a:solidFill>
                  <a:srgbClr val="006FBF"/>
                </a:solidFill>
                <a:latin typeface="Times New Roman"/>
                <a:cs typeface="Times New Roman"/>
              </a:rPr>
              <a:t> </a:t>
            </a:r>
            <a:r>
              <a:rPr sz="2400" b="1" spc="-5" dirty="0">
                <a:solidFill>
                  <a:srgbClr val="006FBF"/>
                </a:solidFill>
                <a:latin typeface="Times New Roman"/>
                <a:cs typeface="Times New Roman"/>
              </a:rPr>
              <a:t>value:</a:t>
            </a:r>
            <a:endParaRPr sz="2400">
              <a:latin typeface="Times New Roman"/>
              <a:cs typeface="Times New Roman"/>
            </a:endParaRPr>
          </a:p>
        </p:txBody>
      </p:sp>
      <p:sp>
        <p:nvSpPr>
          <p:cNvPr id="4" name="object 4"/>
          <p:cNvSpPr txBox="1"/>
          <p:nvPr/>
        </p:nvSpPr>
        <p:spPr>
          <a:xfrm>
            <a:off x="535940" y="5266689"/>
            <a:ext cx="127000" cy="830580"/>
          </a:xfrm>
          <a:prstGeom prst="rect">
            <a:avLst/>
          </a:prstGeom>
        </p:spPr>
        <p:txBody>
          <a:bodyPr vert="horz" wrap="square" lIns="0" tIns="49530" rIns="0" bIns="0" rtlCol="0">
            <a:spAutoFit/>
          </a:bodyPr>
          <a:lstStyle/>
          <a:p>
            <a:pPr marL="12700">
              <a:lnSpc>
                <a:spcPct val="100000"/>
              </a:lnSpc>
              <a:spcBef>
                <a:spcPts val="390"/>
              </a:spcBef>
            </a:pPr>
            <a:r>
              <a:rPr sz="2400" smtClean="0">
                <a:latin typeface="Times New Roman"/>
                <a:cs typeface="Times New Roman"/>
              </a:rPr>
              <a:t>-</a:t>
            </a:r>
          </a:p>
          <a:p>
            <a:pPr marL="12700">
              <a:lnSpc>
                <a:spcPct val="100000"/>
              </a:lnSpc>
              <a:spcBef>
                <a:spcPts val="290"/>
              </a:spcBef>
            </a:pPr>
            <a:r>
              <a:rPr sz="2400" smtClean="0">
                <a:latin typeface="Times New Roman"/>
                <a:cs typeface="Times New Roman"/>
              </a:rPr>
              <a:t>-</a:t>
            </a:r>
            <a:endParaRPr sz="2400">
              <a:latin typeface="Times New Roman"/>
              <a:cs typeface="Times New Roman"/>
            </a:endParaRPr>
          </a:p>
        </p:txBody>
      </p:sp>
      <p:sp>
        <p:nvSpPr>
          <p:cNvPr id="5" name="object 5"/>
          <p:cNvSpPr txBox="1"/>
          <p:nvPr/>
        </p:nvSpPr>
        <p:spPr>
          <a:xfrm>
            <a:off x="535940" y="3239769"/>
            <a:ext cx="8060055" cy="2876550"/>
          </a:xfrm>
          <a:prstGeom prst="rect">
            <a:avLst/>
          </a:prstGeom>
        </p:spPr>
        <p:txBody>
          <a:bodyPr vert="horz" wrap="square" lIns="0" tIns="11430" rIns="0" bIns="0" rtlCol="0">
            <a:spAutoFit/>
          </a:bodyPr>
          <a:lstStyle/>
          <a:p>
            <a:pPr marL="355600" marR="5080" indent="-342900">
              <a:lnSpc>
                <a:spcPct val="110000"/>
              </a:lnSpc>
              <a:spcBef>
                <a:spcPts val="90"/>
              </a:spcBef>
              <a:buChar char="•"/>
              <a:tabLst>
                <a:tab pos="354965" algn="l"/>
                <a:tab pos="355600" algn="l"/>
              </a:tabLst>
            </a:pPr>
            <a:r>
              <a:rPr sz="2400" dirty="0">
                <a:latin typeface="Times New Roman"/>
                <a:cs typeface="Times New Roman"/>
              </a:rPr>
              <a:t>an input value or output value </a:t>
            </a:r>
            <a:r>
              <a:rPr sz="2400" spc="-5" dirty="0">
                <a:latin typeface="Times New Roman"/>
                <a:cs typeface="Times New Roman"/>
              </a:rPr>
              <a:t>which </a:t>
            </a:r>
            <a:r>
              <a:rPr sz="2400" dirty="0">
                <a:latin typeface="Times New Roman"/>
                <a:cs typeface="Times New Roman"/>
              </a:rPr>
              <a:t>is on the edge of an  equivalence partition or at the </a:t>
            </a:r>
            <a:r>
              <a:rPr sz="2400" spc="-5" dirty="0">
                <a:latin typeface="Times New Roman"/>
                <a:cs typeface="Times New Roman"/>
              </a:rPr>
              <a:t>smallest incremental </a:t>
            </a:r>
            <a:r>
              <a:rPr sz="2400" dirty="0">
                <a:latin typeface="Times New Roman"/>
                <a:cs typeface="Times New Roman"/>
              </a:rPr>
              <a:t>distance on  either side of an edge, for </a:t>
            </a:r>
            <a:r>
              <a:rPr sz="2400" spc="-5" dirty="0">
                <a:latin typeface="Times New Roman"/>
                <a:cs typeface="Times New Roman"/>
              </a:rPr>
              <a:t>example </a:t>
            </a:r>
            <a:r>
              <a:rPr sz="2400" dirty="0">
                <a:latin typeface="Times New Roman"/>
                <a:cs typeface="Times New Roman"/>
              </a:rPr>
              <a:t>the </a:t>
            </a:r>
            <a:r>
              <a:rPr sz="2400" spc="-10" dirty="0">
                <a:latin typeface="Times New Roman"/>
                <a:cs typeface="Times New Roman"/>
              </a:rPr>
              <a:t>minimum </a:t>
            </a:r>
            <a:r>
              <a:rPr sz="2400" dirty="0">
                <a:latin typeface="Times New Roman"/>
                <a:cs typeface="Times New Roman"/>
              </a:rPr>
              <a:t>or </a:t>
            </a:r>
            <a:r>
              <a:rPr sz="2400" spc="-10" dirty="0">
                <a:latin typeface="Times New Roman"/>
                <a:cs typeface="Times New Roman"/>
              </a:rPr>
              <a:t>maximum  </a:t>
            </a:r>
            <a:r>
              <a:rPr sz="2400" dirty="0">
                <a:latin typeface="Times New Roman"/>
                <a:cs typeface="Times New Roman"/>
              </a:rPr>
              <a:t>value of a</a:t>
            </a:r>
            <a:r>
              <a:rPr sz="2400" spc="-15" dirty="0">
                <a:latin typeface="Times New Roman"/>
                <a:cs typeface="Times New Roman"/>
              </a:rPr>
              <a:t> </a:t>
            </a:r>
            <a:r>
              <a:rPr sz="2400" dirty="0">
                <a:latin typeface="Times New Roman"/>
                <a:cs typeface="Times New Roman"/>
              </a:rPr>
              <a:t>range.</a:t>
            </a:r>
            <a:endParaRPr sz="2400">
              <a:latin typeface="Times New Roman"/>
              <a:cs typeface="Times New Roman"/>
            </a:endParaRPr>
          </a:p>
          <a:p>
            <a:pPr marL="355600">
              <a:lnSpc>
                <a:spcPct val="100000"/>
              </a:lnSpc>
              <a:spcBef>
                <a:spcPts val="580"/>
              </a:spcBef>
            </a:pPr>
            <a:r>
              <a:rPr sz="2400" spc="-10" dirty="0">
                <a:latin typeface="Times New Roman"/>
                <a:cs typeface="Times New Roman"/>
              </a:rPr>
              <a:t>What </a:t>
            </a:r>
            <a:r>
              <a:rPr sz="2400" spc="5" dirty="0">
                <a:latin typeface="Times New Roman"/>
                <a:cs typeface="Times New Roman"/>
              </a:rPr>
              <a:t>is </a:t>
            </a:r>
            <a:r>
              <a:rPr sz="2400" b="1" spc="-5" dirty="0">
                <a:solidFill>
                  <a:srgbClr val="006FBF"/>
                </a:solidFill>
                <a:latin typeface="Times New Roman"/>
                <a:cs typeface="Times New Roman"/>
              </a:rPr>
              <a:t>Boundary value analyze</a:t>
            </a:r>
            <a:r>
              <a:rPr sz="2400" b="1" spc="5" dirty="0">
                <a:solidFill>
                  <a:srgbClr val="006FBF"/>
                </a:solidFill>
                <a:latin typeface="Times New Roman"/>
                <a:cs typeface="Times New Roman"/>
              </a:rPr>
              <a:t> </a:t>
            </a:r>
            <a:r>
              <a:rPr sz="2400" b="1" spc="-60" dirty="0">
                <a:solidFill>
                  <a:srgbClr val="006FBF"/>
                </a:solidFill>
                <a:latin typeface="Times New Roman"/>
                <a:cs typeface="Times New Roman"/>
              </a:rPr>
              <a:t>(BVA)?</a:t>
            </a:r>
            <a:endParaRPr sz="2400">
              <a:latin typeface="Times New Roman"/>
              <a:cs typeface="Times New Roman"/>
            </a:endParaRPr>
          </a:p>
          <a:p>
            <a:pPr marL="355600" marR="1247775">
              <a:lnSpc>
                <a:spcPct val="109700"/>
              </a:lnSpc>
              <a:spcBef>
                <a:spcPts val="10"/>
              </a:spcBef>
            </a:pPr>
            <a:r>
              <a:rPr sz="2400" dirty="0">
                <a:latin typeface="Times New Roman"/>
                <a:cs typeface="Times New Roman"/>
              </a:rPr>
              <a:t>Is a technique </a:t>
            </a:r>
            <a:r>
              <a:rPr sz="2400" spc="5" dirty="0">
                <a:latin typeface="Times New Roman"/>
                <a:cs typeface="Times New Roman"/>
              </a:rPr>
              <a:t>to </a:t>
            </a:r>
            <a:r>
              <a:rPr sz="2400" spc="-5" dirty="0">
                <a:latin typeface="Times New Roman"/>
                <a:cs typeface="Times New Roman"/>
              </a:rPr>
              <a:t>refine </a:t>
            </a:r>
            <a:r>
              <a:rPr sz="2400" dirty="0">
                <a:latin typeface="Times New Roman"/>
                <a:cs typeface="Times New Roman"/>
              </a:rPr>
              <a:t>equivalence partitioning  </a:t>
            </a:r>
            <a:r>
              <a:rPr sz="2400" spc="-5" dirty="0">
                <a:latin typeface="Times New Roman"/>
                <a:cs typeface="Times New Roman"/>
              </a:rPr>
              <a:t>based </a:t>
            </a:r>
            <a:r>
              <a:rPr sz="2400" dirty="0">
                <a:latin typeface="Times New Roman"/>
                <a:cs typeface="Times New Roman"/>
              </a:rPr>
              <a:t>on testing at the boundaries </a:t>
            </a:r>
            <a:r>
              <a:rPr sz="2400" spc="-5" dirty="0">
                <a:latin typeface="Times New Roman"/>
                <a:cs typeface="Times New Roman"/>
              </a:rPr>
              <a:t>between</a:t>
            </a:r>
            <a:r>
              <a:rPr sz="2400" spc="-45" dirty="0">
                <a:latin typeface="Times New Roman"/>
                <a:cs typeface="Times New Roman"/>
              </a:rPr>
              <a:t> </a:t>
            </a:r>
            <a:r>
              <a:rPr sz="2400" dirty="0">
                <a:latin typeface="Times New Roman"/>
                <a:cs typeface="Times New Roman"/>
              </a:rPr>
              <a:t>partitions</a:t>
            </a:r>
            <a:endParaRPr sz="2400">
              <a:latin typeface="Times New Roman"/>
              <a:cs typeface="Times New Roman"/>
            </a:endParaRPr>
          </a:p>
        </p:txBody>
      </p:sp>
      <p:sp>
        <p:nvSpPr>
          <p:cNvPr id="6" name="object 6"/>
          <p:cNvSpPr/>
          <p:nvPr/>
        </p:nvSpPr>
        <p:spPr>
          <a:xfrm>
            <a:off x="5867400" y="1341119"/>
            <a:ext cx="2952750" cy="190500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4</a:t>
            </a:fld>
            <a:r>
              <a:rPr dirty="0"/>
              <a:t>/12</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Random Testing Characteristics</a:t>
            </a:r>
            <a:br>
              <a:rPr lang="en-US" b="1" dirty="0"/>
            </a:br>
            <a:endParaRPr lang="en-US" b="1" dirty="0"/>
          </a:p>
        </p:txBody>
      </p:sp>
      <p:sp>
        <p:nvSpPr>
          <p:cNvPr id="3" name="Content Placeholder 2"/>
          <p:cNvSpPr>
            <a:spLocks noGrp="1"/>
          </p:cNvSpPr>
          <p:nvPr>
            <p:ph idx="1"/>
          </p:nvPr>
        </p:nvSpPr>
        <p:spPr/>
        <p:txBody>
          <a:bodyPr/>
          <a:lstStyle/>
          <a:p>
            <a:pPr algn="just"/>
            <a:r>
              <a:rPr lang="en-US" dirty="0"/>
              <a:t>Random testing is performed where the defects are NOT identified in regular intervals.</a:t>
            </a:r>
          </a:p>
          <a:p>
            <a:pPr algn="just"/>
            <a:r>
              <a:rPr lang="en-US" dirty="0"/>
              <a:t>Random input is used to test the system's reliability and performance.</a:t>
            </a:r>
          </a:p>
          <a:p>
            <a:pPr algn="just"/>
            <a:r>
              <a:rPr lang="en-US" dirty="0"/>
              <a:t>Saves time and effort than actual test efforts.</a:t>
            </a:r>
          </a:p>
          <a:p>
            <a:pPr algn="just"/>
            <a:r>
              <a:rPr lang="en-US" dirty="0"/>
              <a:t>Other Testing methods Cannot be used to.</a:t>
            </a:r>
          </a:p>
          <a:p>
            <a:pPr algn="just"/>
            <a:endParaRPr lang="en-US" dirty="0"/>
          </a:p>
        </p:txBody>
      </p:sp>
    </p:spTree>
    <p:extLst>
      <p:ext uri="{BB962C8B-B14F-4D97-AF65-F5344CB8AC3E}">
        <p14:creationId xmlns="" xmlns:p14="http://schemas.microsoft.com/office/powerpoint/2010/main" val="16019239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381000"/>
            <a:ext cx="9143999" cy="609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10468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768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505267"/>
          </a:xfrm>
          <a:prstGeom prst="rect">
            <a:avLst/>
          </a:prstGeom>
        </p:spPr>
        <p:txBody>
          <a:bodyPr vert="horz" wrap="square" lIns="0" tIns="12700" rIns="0" bIns="0" rtlCol="0">
            <a:spAutoFit/>
          </a:bodyPr>
          <a:lstStyle/>
          <a:p>
            <a:pPr marL="3002915" algn="l">
              <a:lnSpc>
                <a:spcPct val="100000"/>
              </a:lnSpc>
              <a:spcBef>
                <a:spcPts val="100"/>
              </a:spcBef>
            </a:pPr>
            <a:r>
              <a:rPr lang="en-US" sz="3200" b="1" spc="350" dirty="0" smtClean="0"/>
              <a:t>Goals of BVA Testing</a:t>
            </a:r>
            <a:endParaRPr sz="3200" b="1" spc="350" dirty="0"/>
          </a:p>
        </p:txBody>
      </p:sp>
      <p:sp>
        <p:nvSpPr>
          <p:cNvPr id="9" name="object 9"/>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5</a:t>
            </a:fld>
            <a:r>
              <a:rPr dirty="0"/>
              <a:t>/12</a:t>
            </a:r>
          </a:p>
        </p:txBody>
      </p:sp>
      <p:sp>
        <p:nvSpPr>
          <p:cNvPr id="3" name="object 3"/>
          <p:cNvSpPr txBox="1"/>
          <p:nvPr/>
        </p:nvSpPr>
        <p:spPr>
          <a:xfrm>
            <a:off x="676909" y="1366519"/>
            <a:ext cx="5184140" cy="1363980"/>
          </a:xfrm>
          <a:prstGeom prst="rect">
            <a:avLst/>
          </a:prstGeom>
        </p:spPr>
        <p:txBody>
          <a:bodyPr vert="horz" wrap="square" lIns="0" tIns="92710" rIns="0" bIns="0" rtlCol="0">
            <a:spAutoFit/>
          </a:bodyPr>
          <a:lstStyle/>
          <a:p>
            <a:pPr marL="12700">
              <a:lnSpc>
                <a:spcPct val="100000"/>
              </a:lnSpc>
              <a:spcBef>
                <a:spcPts val="730"/>
              </a:spcBef>
            </a:pPr>
            <a:r>
              <a:rPr lang="en-US" sz="2400" b="1" spc="-5" dirty="0" smtClean="0">
                <a:solidFill>
                  <a:srgbClr val="006FBF"/>
                </a:solidFill>
                <a:latin typeface="Times New Roman"/>
                <a:cs typeface="Times New Roman"/>
              </a:rPr>
              <a:t>G</a:t>
            </a:r>
            <a:r>
              <a:rPr sz="2400" b="1" spc="-5" smtClean="0">
                <a:solidFill>
                  <a:srgbClr val="006FBF"/>
                </a:solidFill>
                <a:latin typeface="Times New Roman"/>
                <a:cs typeface="Times New Roman"/>
              </a:rPr>
              <a:t>oals</a:t>
            </a:r>
            <a:r>
              <a:rPr sz="2400" b="1" spc="-5" dirty="0">
                <a:solidFill>
                  <a:srgbClr val="006FBF"/>
                </a:solidFill>
                <a:latin typeface="Times New Roman"/>
                <a:cs typeface="Times New Roman"/>
              </a:rPr>
              <a:t>:</a:t>
            </a:r>
            <a:endParaRPr sz="2400">
              <a:latin typeface="Times New Roman"/>
              <a:cs typeface="Times New Roman"/>
            </a:endParaRPr>
          </a:p>
          <a:p>
            <a:pPr marL="279400" indent="-266700">
              <a:lnSpc>
                <a:spcPct val="100000"/>
              </a:lnSpc>
              <a:spcBef>
                <a:spcPts val="630"/>
              </a:spcBef>
              <a:buClr>
                <a:srgbClr val="314599"/>
              </a:buClr>
              <a:buFont typeface="Arial"/>
              <a:buChar char="•"/>
              <a:tabLst>
                <a:tab pos="278765" algn="l"/>
                <a:tab pos="279400" algn="l"/>
              </a:tabLst>
            </a:pPr>
            <a:r>
              <a:rPr sz="2400" spc="-5" dirty="0">
                <a:latin typeface="Times New Roman"/>
                <a:cs typeface="Times New Roman"/>
              </a:rPr>
              <a:t>F</a:t>
            </a:r>
            <a:r>
              <a:rPr sz="2000" spc="-5" dirty="0">
                <a:latin typeface="Times New Roman"/>
                <a:cs typeface="Times New Roman"/>
              </a:rPr>
              <a:t>ind </a:t>
            </a:r>
            <a:r>
              <a:rPr sz="2000" dirty="0">
                <a:latin typeface="Times New Roman"/>
                <a:cs typeface="Times New Roman"/>
              </a:rPr>
              <a:t>errors </a:t>
            </a:r>
            <a:r>
              <a:rPr sz="2000" spc="-5" dirty="0">
                <a:latin typeface="Times New Roman"/>
                <a:cs typeface="Times New Roman"/>
              </a:rPr>
              <a:t>associated with the </a:t>
            </a:r>
            <a:r>
              <a:rPr sz="2000" dirty="0">
                <a:latin typeface="Times New Roman"/>
                <a:cs typeface="Times New Roman"/>
              </a:rPr>
              <a:t>boundary</a:t>
            </a:r>
            <a:r>
              <a:rPr sz="2000" spc="45" dirty="0">
                <a:latin typeface="Times New Roman"/>
                <a:cs typeface="Times New Roman"/>
              </a:rPr>
              <a:t> </a:t>
            </a:r>
            <a:r>
              <a:rPr sz="2000" spc="-5" dirty="0">
                <a:latin typeface="Times New Roman"/>
                <a:cs typeface="Times New Roman"/>
              </a:rPr>
              <a:t>values</a:t>
            </a:r>
            <a:endParaRPr sz="2000">
              <a:latin typeface="Times New Roman"/>
              <a:cs typeface="Times New Roman"/>
            </a:endParaRPr>
          </a:p>
          <a:p>
            <a:pPr marL="12700">
              <a:lnSpc>
                <a:spcPct val="100000"/>
              </a:lnSpc>
              <a:spcBef>
                <a:spcPts val="640"/>
              </a:spcBef>
            </a:pPr>
            <a:r>
              <a:rPr sz="2400" b="1" spc="-60" dirty="0">
                <a:solidFill>
                  <a:srgbClr val="006FBF"/>
                </a:solidFill>
                <a:latin typeface="Times New Roman"/>
                <a:cs typeface="Times New Roman"/>
              </a:rPr>
              <a:t>Test</a:t>
            </a:r>
            <a:r>
              <a:rPr sz="2400" b="1" spc="-5" dirty="0">
                <a:solidFill>
                  <a:srgbClr val="006FBF"/>
                </a:solidFill>
                <a:latin typeface="Times New Roman"/>
                <a:cs typeface="Times New Roman"/>
              </a:rPr>
              <a:t> levels:</a:t>
            </a:r>
            <a:endParaRPr sz="2400">
              <a:latin typeface="Times New Roman"/>
              <a:cs typeface="Times New Roman"/>
            </a:endParaRPr>
          </a:p>
        </p:txBody>
      </p:sp>
      <p:sp>
        <p:nvSpPr>
          <p:cNvPr id="4" name="object 4"/>
          <p:cNvSpPr txBox="1"/>
          <p:nvPr/>
        </p:nvSpPr>
        <p:spPr>
          <a:xfrm>
            <a:off x="676909" y="2691130"/>
            <a:ext cx="114935" cy="1567180"/>
          </a:xfrm>
          <a:prstGeom prst="rect">
            <a:avLst/>
          </a:prstGeom>
        </p:spPr>
        <p:txBody>
          <a:bodyPr vert="horz" wrap="square" lIns="0" tIns="92710" rIns="0" bIns="0" rtlCol="0">
            <a:spAutoFit/>
          </a:bodyPr>
          <a:lstStyle/>
          <a:p>
            <a:pPr marL="12700">
              <a:lnSpc>
                <a:spcPct val="100000"/>
              </a:lnSpc>
              <a:spcBef>
                <a:spcPts val="730"/>
              </a:spcBef>
            </a:pPr>
            <a:r>
              <a:rPr sz="2000" dirty="0">
                <a:solidFill>
                  <a:srgbClr val="314599"/>
                </a:solidFill>
                <a:latin typeface="Arial"/>
                <a:cs typeface="Arial"/>
              </a:rPr>
              <a:t>•</a:t>
            </a:r>
            <a:endParaRPr sz="2000">
              <a:latin typeface="Arial"/>
              <a:cs typeface="Arial"/>
            </a:endParaRPr>
          </a:p>
          <a:p>
            <a:pPr marL="12700">
              <a:lnSpc>
                <a:spcPct val="100000"/>
              </a:lnSpc>
              <a:spcBef>
                <a:spcPts val="630"/>
              </a:spcBef>
            </a:pPr>
            <a:r>
              <a:rPr sz="2000" dirty="0">
                <a:solidFill>
                  <a:srgbClr val="314599"/>
                </a:solidFill>
                <a:latin typeface="Arial"/>
                <a:cs typeface="Arial"/>
              </a:rPr>
              <a:t>•</a:t>
            </a:r>
            <a:endParaRPr sz="2000">
              <a:latin typeface="Arial"/>
              <a:cs typeface="Arial"/>
            </a:endParaRPr>
          </a:p>
          <a:p>
            <a:pPr marL="12700">
              <a:lnSpc>
                <a:spcPct val="100000"/>
              </a:lnSpc>
              <a:spcBef>
                <a:spcPts val="640"/>
              </a:spcBef>
            </a:pPr>
            <a:r>
              <a:rPr sz="2000" dirty="0">
                <a:solidFill>
                  <a:srgbClr val="314599"/>
                </a:solidFill>
                <a:latin typeface="Arial"/>
                <a:cs typeface="Arial"/>
              </a:rPr>
              <a:t>•</a:t>
            </a:r>
            <a:endParaRPr sz="2000">
              <a:latin typeface="Arial"/>
              <a:cs typeface="Arial"/>
            </a:endParaRPr>
          </a:p>
          <a:p>
            <a:pPr marL="12700">
              <a:lnSpc>
                <a:spcPct val="100000"/>
              </a:lnSpc>
              <a:spcBef>
                <a:spcPts val="640"/>
              </a:spcBef>
            </a:pPr>
            <a:r>
              <a:rPr sz="2000" dirty="0">
                <a:solidFill>
                  <a:srgbClr val="314599"/>
                </a:solidFill>
                <a:latin typeface="Arial"/>
                <a:cs typeface="Arial"/>
              </a:rPr>
              <a:t>•</a:t>
            </a:r>
            <a:endParaRPr sz="2000">
              <a:latin typeface="Arial"/>
              <a:cs typeface="Arial"/>
            </a:endParaRPr>
          </a:p>
        </p:txBody>
      </p:sp>
      <p:sp>
        <p:nvSpPr>
          <p:cNvPr id="5" name="object 5"/>
          <p:cNvSpPr txBox="1"/>
          <p:nvPr/>
        </p:nvSpPr>
        <p:spPr>
          <a:xfrm>
            <a:off x="943610" y="2703829"/>
            <a:ext cx="1956435" cy="1568450"/>
          </a:xfrm>
          <a:prstGeom prst="rect">
            <a:avLst/>
          </a:prstGeom>
        </p:spPr>
        <p:txBody>
          <a:bodyPr vert="horz" wrap="square" lIns="0" tIns="13335" rIns="0" bIns="0" rtlCol="0">
            <a:spAutoFit/>
          </a:bodyPr>
          <a:lstStyle/>
          <a:p>
            <a:pPr marL="12700" marR="819785">
              <a:lnSpc>
                <a:spcPct val="126499"/>
              </a:lnSpc>
              <a:spcBef>
                <a:spcPts val="105"/>
              </a:spcBef>
            </a:pPr>
            <a:r>
              <a:rPr sz="2000" spc="-5" dirty="0">
                <a:latin typeface="Times New Roman"/>
                <a:cs typeface="Times New Roman"/>
              </a:rPr>
              <a:t>Unit  </a:t>
            </a:r>
            <a:r>
              <a:rPr sz="2000" dirty="0">
                <a:latin typeface="Times New Roman"/>
                <a:cs typeface="Times New Roman"/>
              </a:rPr>
              <a:t>I</a:t>
            </a:r>
            <a:r>
              <a:rPr sz="2000" spc="5" dirty="0">
                <a:latin typeface="Times New Roman"/>
                <a:cs typeface="Times New Roman"/>
              </a:rPr>
              <a:t>n</a:t>
            </a:r>
            <a:r>
              <a:rPr sz="2000" spc="-10" dirty="0">
                <a:latin typeface="Times New Roman"/>
                <a:cs typeface="Times New Roman"/>
              </a:rPr>
              <a:t>t</a:t>
            </a:r>
            <a:r>
              <a:rPr sz="2000" dirty="0">
                <a:latin typeface="Times New Roman"/>
                <a:cs typeface="Times New Roman"/>
              </a:rPr>
              <a:t>e</a:t>
            </a:r>
            <a:r>
              <a:rPr sz="2000" spc="5" dirty="0">
                <a:latin typeface="Times New Roman"/>
                <a:cs typeface="Times New Roman"/>
              </a:rPr>
              <a:t>g</a:t>
            </a:r>
            <a:r>
              <a:rPr sz="2000" dirty="0">
                <a:latin typeface="Times New Roman"/>
                <a:cs typeface="Times New Roman"/>
              </a:rPr>
              <a:t>ra</a:t>
            </a:r>
            <a:r>
              <a:rPr sz="2000" spc="-10" dirty="0">
                <a:latin typeface="Times New Roman"/>
                <a:cs typeface="Times New Roman"/>
              </a:rPr>
              <a:t>ti</a:t>
            </a:r>
            <a:r>
              <a:rPr sz="2000" spc="5" dirty="0">
                <a:latin typeface="Times New Roman"/>
                <a:cs typeface="Times New Roman"/>
              </a:rPr>
              <a:t>o</a:t>
            </a:r>
            <a:r>
              <a:rPr sz="2000" dirty="0">
                <a:latin typeface="Times New Roman"/>
                <a:cs typeface="Times New Roman"/>
              </a:rPr>
              <a:t>n  </a:t>
            </a:r>
            <a:r>
              <a:rPr sz="2000" spc="-5" dirty="0">
                <a:latin typeface="Times New Roman"/>
                <a:cs typeface="Times New Roman"/>
              </a:rPr>
              <a:t>System</a:t>
            </a:r>
            <a:endParaRPr sz="2000">
              <a:latin typeface="Times New Roman"/>
              <a:cs typeface="Times New Roman"/>
            </a:endParaRPr>
          </a:p>
          <a:p>
            <a:pPr marL="12700">
              <a:lnSpc>
                <a:spcPct val="100000"/>
              </a:lnSpc>
              <a:spcBef>
                <a:spcPts val="640"/>
              </a:spcBef>
            </a:pPr>
            <a:r>
              <a:rPr sz="2000" spc="-5" dirty="0">
                <a:latin typeface="Times New Roman"/>
                <a:cs typeface="Times New Roman"/>
              </a:rPr>
              <a:t>System-integration</a:t>
            </a:r>
            <a:endParaRPr sz="2000">
              <a:latin typeface="Times New Roman"/>
              <a:cs typeface="Times New Roman"/>
            </a:endParaRPr>
          </a:p>
        </p:txBody>
      </p:sp>
      <p:sp>
        <p:nvSpPr>
          <p:cNvPr id="6" name="object 6"/>
          <p:cNvSpPr txBox="1"/>
          <p:nvPr/>
        </p:nvSpPr>
        <p:spPr>
          <a:xfrm>
            <a:off x="676909" y="4328159"/>
            <a:ext cx="473392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BF"/>
                </a:solidFill>
                <a:latin typeface="Times New Roman"/>
                <a:cs typeface="Times New Roman"/>
              </a:rPr>
              <a:t>This technique </a:t>
            </a:r>
            <a:r>
              <a:rPr sz="2400" b="1" spc="5" dirty="0">
                <a:solidFill>
                  <a:srgbClr val="006FBF"/>
                </a:solidFill>
                <a:latin typeface="Times New Roman"/>
                <a:cs typeface="Times New Roman"/>
              </a:rPr>
              <a:t>is </a:t>
            </a:r>
            <a:r>
              <a:rPr sz="2400" b="1" spc="-5" dirty="0">
                <a:solidFill>
                  <a:srgbClr val="006FBF"/>
                </a:solidFill>
                <a:latin typeface="Times New Roman"/>
                <a:cs typeface="Times New Roman"/>
              </a:rPr>
              <a:t>based </a:t>
            </a:r>
            <a:r>
              <a:rPr sz="2400" b="1" dirty="0">
                <a:solidFill>
                  <a:srgbClr val="006FBF"/>
                </a:solidFill>
                <a:latin typeface="Times New Roman"/>
                <a:cs typeface="Times New Roman"/>
              </a:rPr>
              <a:t>on </a:t>
            </a:r>
            <a:r>
              <a:rPr sz="2400" b="1" spc="-5" dirty="0">
                <a:solidFill>
                  <a:srgbClr val="006FBF"/>
                </a:solidFill>
                <a:latin typeface="Times New Roman"/>
                <a:cs typeface="Times New Roman"/>
              </a:rPr>
              <a:t>the</a:t>
            </a:r>
            <a:r>
              <a:rPr sz="2400" b="1" spc="-50" dirty="0">
                <a:solidFill>
                  <a:srgbClr val="006FBF"/>
                </a:solidFill>
                <a:latin typeface="Times New Roman"/>
                <a:cs typeface="Times New Roman"/>
              </a:rPr>
              <a:t> </a:t>
            </a:r>
            <a:r>
              <a:rPr sz="2400" b="1" spc="-5" dirty="0">
                <a:solidFill>
                  <a:srgbClr val="006FBF"/>
                </a:solidFill>
                <a:latin typeface="Times New Roman"/>
                <a:cs typeface="Times New Roman"/>
              </a:rPr>
              <a:t>risks:</a:t>
            </a:r>
            <a:endParaRPr sz="2400">
              <a:latin typeface="Times New Roman"/>
              <a:cs typeface="Times New Roman"/>
            </a:endParaRPr>
          </a:p>
        </p:txBody>
      </p:sp>
      <p:sp>
        <p:nvSpPr>
          <p:cNvPr id="7" name="object 7"/>
          <p:cNvSpPr txBox="1"/>
          <p:nvPr/>
        </p:nvSpPr>
        <p:spPr>
          <a:xfrm>
            <a:off x="676909" y="4679950"/>
            <a:ext cx="114935" cy="795020"/>
          </a:xfrm>
          <a:prstGeom prst="rect">
            <a:avLst/>
          </a:prstGeom>
        </p:spPr>
        <p:txBody>
          <a:bodyPr vert="horz" wrap="square" lIns="0" tIns="92710" rIns="0" bIns="0" rtlCol="0">
            <a:spAutoFit/>
          </a:bodyPr>
          <a:lstStyle/>
          <a:p>
            <a:pPr marL="12700">
              <a:lnSpc>
                <a:spcPct val="100000"/>
              </a:lnSpc>
              <a:spcBef>
                <a:spcPts val="730"/>
              </a:spcBef>
            </a:pPr>
            <a:r>
              <a:rPr sz="2000" dirty="0">
                <a:solidFill>
                  <a:srgbClr val="314599"/>
                </a:solidFill>
                <a:latin typeface="Arial"/>
                <a:cs typeface="Arial"/>
              </a:rPr>
              <a:t>•</a:t>
            </a:r>
            <a:endParaRPr sz="2000">
              <a:latin typeface="Arial"/>
              <a:cs typeface="Arial"/>
            </a:endParaRPr>
          </a:p>
          <a:p>
            <a:pPr marL="12700">
              <a:lnSpc>
                <a:spcPct val="100000"/>
              </a:lnSpc>
              <a:spcBef>
                <a:spcPts val="630"/>
              </a:spcBef>
            </a:pPr>
            <a:r>
              <a:rPr sz="2000" dirty="0">
                <a:solidFill>
                  <a:srgbClr val="314599"/>
                </a:solidFill>
                <a:latin typeface="Arial"/>
                <a:cs typeface="Arial"/>
              </a:rPr>
              <a:t>•</a:t>
            </a:r>
            <a:endParaRPr sz="2000">
              <a:latin typeface="Arial"/>
              <a:cs typeface="Arial"/>
            </a:endParaRPr>
          </a:p>
        </p:txBody>
      </p:sp>
      <p:sp>
        <p:nvSpPr>
          <p:cNvPr id="8" name="object 8"/>
          <p:cNvSpPr txBox="1"/>
          <p:nvPr/>
        </p:nvSpPr>
        <p:spPr>
          <a:xfrm>
            <a:off x="943610" y="4692650"/>
            <a:ext cx="7543165" cy="1102360"/>
          </a:xfrm>
          <a:prstGeom prst="rect">
            <a:avLst/>
          </a:prstGeom>
        </p:spPr>
        <p:txBody>
          <a:bodyPr vert="horz" wrap="square" lIns="0" tIns="93980" rIns="0" bIns="0" rtlCol="0">
            <a:spAutoFit/>
          </a:bodyPr>
          <a:lstStyle/>
          <a:p>
            <a:pPr marL="12700">
              <a:lnSpc>
                <a:spcPct val="100000"/>
              </a:lnSpc>
              <a:spcBef>
                <a:spcPts val="740"/>
              </a:spcBef>
            </a:pPr>
            <a:r>
              <a:rPr sz="2000" dirty="0">
                <a:latin typeface="Times New Roman"/>
                <a:cs typeface="Times New Roman"/>
              </a:rPr>
              <a:t>A </a:t>
            </a:r>
            <a:r>
              <a:rPr sz="2000" spc="-10" dirty="0">
                <a:latin typeface="Times New Roman"/>
                <a:cs typeface="Times New Roman"/>
              </a:rPr>
              <a:t>large </a:t>
            </a:r>
            <a:r>
              <a:rPr sz="2000" spc="-5" dirty="0">
                <a:latin typeface="Times New Roman"/>
                <a:cs typeface="Times New Roman"/>
              </a:rPr>
              <a:t>number </a:t>
            </a:r>
            <a:r>
              <a:rPr sz="2000" dirty="0">
                <a:latin typeface="Times New Roman"/>
                <a:cs typeface="Times New Roman"/>
              </a:rPr>
              <a:t>of </a:t>
            </a:r>
            <a:r>
              <a:rPr sz="2000" spc="-5" dirty="0">
                <a:latin typeface="Times New Roman"/>
                <a:cs typeface="Times New Roman"/>
              </a:rPr>
              <a:t>problems </a:t>
            </a:r>
            <a:r>
              <a:rPr sz="2000" dirty="0">
                <a:latin typeface="Times New Roman"/>
                <a:cs typeface="Times New Roman"/>
              </a:rPr>
              <a:t>occur at </a:t>
            </a:r>
            <a:r>
              <a:rPr sz="2000" spc="-5" dirty="0">
                <a:latin typeface="Times New Roman"/>
                <a:cs typeface="Times New Roman"/>
              </a:rPr>
              <a:t>the </a:t>
            </a:r>
            <a:r>
              <a:rPr sz="2000" dirty="0">
                <a:latin typeface="Times New Roman"/>
                <a:cs typeface="Times New Roman"/>
              </a:rPr>
              <a:t>boundaries of </a:t>
            </a:r>
            <a:r>
              <a:rPr sz="2000" spc="-5" dirty="0">
                <a:latin typeface="Times New Roman"/>
                <a:cs typeface="Times New Roman"/>
              </a:rPr>
              <a:t>the </a:t>
            </a:r>
            <a:r>
              <a:rPr sz="2000" dirty="0">
                <a:latin typeface="Times New Roman"/>
                <a:cs typeface="Times New Roman"/>
              </a:rPr>
              <a:t>input</a:t>
            </a:r>
            <a:r>
              <a:rPr sz="2000" spc="-35" dirty="0">
                <a:latin typeface="Times New Roman"/>
                <a:cs typeface="Times New Roman"/>
              </a:rPr>
              <a:t> </a:t>
            </a:r>
            <a:r>
              <a:rPr sz="2000" spc="-5" dirty="0">
                <a:latin typeface="Times New Roman"/>
                <a:cs typeface="Times New Roman"/>
              </a:rPr>
              <a:t>variables</a:t>
            </a:r>
            <a:endParaRPr sz="2000">
              <a:latin typeface="Times New Roman"/>
              <a:cs typeface="Times New Roman"/>
            </a:endParaRPr>
          </a:p>
          <a:p>
            <a:pPr marL="12700" marR="669925">
              <a:lnSpc>
                <a:spcPct val="100000"/>
              </a:lnSpc>
              <a:spcBef>
                <a:spcPts val="640"/>
              </a:spcBef>
            </a:pPr>
            <a:r>
              <a:rPr sz="2000" dirty="0">
                <a:latin typeface="Times New Roman"/>
                <a:cs typeface="Times New Roman"/>
              </a:rPr>
              <a:t>Even if found equivalent </a:t>
            </a:r>
            <a:r>
              <a:rPr sz="2000" spc="-5" dirty="0">
                <a:latin typeface="Times New Roman"/>
                <a:cs typeface="Times New Roman"/>
              </a:rPr>
              <a:t>classes </a:t>
            </a:r>
            <a:r>
              <a:rPr sz="2000" spc="-20" dirty="0">
                <a:latin typeface="Times New Roman"/>
                <a:cs typeface="Times New Roman"/>
              </a:rPr>
              <a:t>correctly, </a:t>
            </a:r>
            <a:r>
              <a:rPr sz="2000" dirty="0">
                <a:latin typeface="Times New Roman"/>
                <a:cs typeface="Times New Roman"/>
              </a:rPr>
              <a:t>boundary </a:t>
            </a:r>
            <a:r>
              <a:rPr sz="2000" spc="-5" dirty="0">
                <a:latin typeface="Times New Roman"/>
                <a:cs typeface="Times New Roman"/>
              </a:rPr>
              <a:t>values </a:t>
            </a:r>
            <a:r>
              <a:rPr sz="2000" spc="-10" dirty="0">
                <a:latin typeface="Times New Roman"/>
                <a:cs typeface="Times New Roman"/>
              </a:rPr>
              <a:t>may </a:t>
            </a:r>
            <a:r>
              <a:rPr sz="2000" dirty="0">
                <a:latin typeface="Times New Roman"/>
                <a:cs typeface="Times New Roman"/>
              </a:rPr>
              <a:t>be  </a:t>
            </a:r>
            <a:r>
              <a:rPr sz="2000" spc="-5" dirty="0">
                <a:latin typeface="Times New Roman"/>
                <a:cs typeface="Times New Roman"/>
              </a:rPr>
              <a:t>incorrectly assigned to </a:t>
            </a:r>
            <a:r>
              <a:rPr sz="2000" dirty="0">
                <a:latin typeface="Times New Roman"/>
                <a:cs typeface="Times New Roman"/>
              </a:rPr>
              <a:t>another</a:t>
            </a:r>
            <a:r>
              <a:rPr sz="2000" spc="40" dirty="0">
                <a:latin typeface="Times New Roman"/>
                <a:cs typeface="Times New Roman"/>
              </a:rPr>
              <a:t> </a:t>
            </a:r>
            <a:r>
              <a:rPr sz="2000" spc="-5" dirty="0">
                <a:latin typeface="Times New Roman"/>
                <a:cs typeface="Times New Roman"/>
              </a:rPr>
              <a:t>class.</a:t>
            </a:r>
            <a:endParaRPr sz="2000">
              <a:latin typeface="Times New Roman"/>
              <a:cs typeface="Times New Roman"/>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dirty="0" smtClean="0"/>
              <a:t>Introduction</a:t>
            </a:r>
            <a:endParaRPr lang="en-IN" b="1" dirty="0"/>
          </a:p>
        </p:txBody>
      </p:sp>
      <p:sp>
        <p:nvSpPr>
          <p:cNvPr id="3" name="Content Placeholder 2"/>
          <p:cNvSpPr>
            <a:spLocks noGrp="1"/>
          </p:cNvSpPr>
          <p:nvPr>
            <p:ph idx="1"/>
          </p:nvPr>
        </p:nvSpPr>
        <p:spPr>
          <a:xfrm>
            <a:off x="457200" y="1091877"/>
            <a:ext cx="8229600" cy="5577483"/>
          </a:xfrm>
        </p:spPr>
        <p:txBody>
          <a:bodyPr>
            <a:normAutofit fontScale="85000" lnSpcReduction="20000"/>
          </a:bodyPr>
          <a:lstStyle/>
          <a:p>
            <a:pPr algn="just"/>
            <a:r>
              <a:rPr lang="en-US" dirty="0"/>
              <a:t>Boundary testing is the process of testing between extreme ends or boundaries between partitions of the input values.</a:t>
            </a:r>
          </a:p>
          <a:p>
            <a:pPr algn="just"/>
            <a:r>
              <a:rPr lang="en-US" dirty="0"/>
              <a:t>So these extreme ends like Start- End, Lower- Upper, Maximum-Minimum, Just Inside-Just Outside values are called boundary values and the testing is called "boundary testing".</a:t>
            </a:r>
          </a:p>
          <a:p>
            <a:pPr algn="just"/>
            <a:r>
              <a:rPr lang="en-US" dirty="0"/>
              <a:t>The basic idea in boundary value testing is to select input variable values at their:</a:t>
            </a:r>
          </a:p>
          <a:p>
            <a:pPr algn="just"/>
            <a:r>
              <a:rPr lang="en-US" dirty="0"/>
              <a:t>Minimum</a:t>
            </a:r>
          </a:p>
          <a:p>
            <a:pPr algn="just"/>
            <a:r>
              <a:rPr lang="en-US" dirty="0"/>
              <a:t>Just above the minimum</a:t>
            </a:r>
          </a:p>
          <a:p>
            <a:pPr algn="just"/>
            <a:r>
              <a:rPr lang="en-US" dirty="0"/>
              <a:t>A nominal value</a:t>
            </a:r>
          </a:p>
          <a:p>
            <a:pPr algn="just"/>
            <a:r>
              <a:rPr lang="en-US" dirty="0"/>
              <a:t>Just below the maximum</a:t>
            </a:r>
          </a:p>
          <a:p>
            <a:pPr algn="just"/>
            <a:r>
              <a:rPr lang="en-US" dirty="0"/>
              <a:t>Maximum</a:t>
            </a:r>
          </a:p>
        </p:txBody>
      </p:sp>
    </p:spTree>
    <p:extLst>
      <p:ext uri="{BB962C8B-B14F-4D97-AF65-F5344CB8AC3E}">
        <p14:creationId xmlns="" xmlns:p14="http://schemas.microsoft.com/office/powerpoint/2010/main" val="802937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7819"/>
            <a:ext cx="9144000" cy="6709529"/>
          </a:xfrm>
          <a:prstGeom prst="rect">
            <a:avLst/>
          </a:prstGeom>
        </p:spPr>
        <p:txBody>
          <a:bodyPr wrap="square">
            <a:spAutoFit/>
          </a:bodyPr>
          <a:lstStyle/>
          <a:p>
            <a:pPr algn="ctr"/>
            <a:r>
              <a:rPr lang="en-US" sz="4000" b="1" u="sng" dirty="0" smtClean="0">
                <a:solidFill>
                  <a:srgbClr val="FF0000"/>
                </a:solidFill>
              </a:rPr>
              <a:t>Boundary Value Analysis</a:t>
            </a:r>
          </a:p>
          <a:p>
            <a:pPr marL="457200" indent="-457200" algn="just">
              <a:spcBef>
                <a:spcPts val="1200"/>
              </a:spcBef>
              <a:buFont typeface="Arial" pitchFamily="34" charset="0"/>
              <a:buChar char="•"/>
            </a:pPr>
            <a:r>
              <a:rPr lang="en-US" sz="3600" b="1" dirty="0" smtClean="0">
                <a:solidFill>
                  <a:schemeClr val="tx1">
                    <a:lumMod val="95000"/>
                    <a:lumOff val="5000"/>
                  </a:schemeClr>
                </a:solidFill>
              </a:rPr>
              <a:t>In software Testing we can identify two major domains to test. Those are INPUTS &amp; OUTPUTS.</a:t>
            </a:r>
          </a:p>
          <a:p>
            <a:pPr marL="457200" indent="-457200" algn="just">
              <a:spcBef>
                <a:spcPts val="1200"/>
              </a:spcBef>
              <a:buFont typeface="Arial" pitchFamily="34" charset="0"/>
              <a:buChar char="•"/>
            </a:pPr>
            <a:r>
              <a:rPr lang="en-US" sz="3600" b="1" dirty="0" smtClean="0">
                <a:solidFill>
                  <a:schemeClr val="tx1">
                    <a:lumMod val="95000"/>
                    <a:lumOff val="5000"/>
                  </a:schemeClr>
                </a:solidFill>
              </a:rPr>
              <a:t>Here for each of the domain how to use knowledge of the functional nature of a program to identify test cases for the program. </a:t>
            </a:r>
          </a:p>
          <a:p>
            <a:pPr marL="457200" indent="-457200" algn="just">
              <a:spcBef>
                <a:spcPts val="1200"/>
              </a:spcBef>
              <a:buFont typeface="Arial" pitchFamily="34" charset="0"/>
              <a:buChar char="•"/>
            </a:pPr>
            <a:r>
              <a:rPr lang="en-US" sz="3600" b="1" dirty="0" smtClean="0">
                <a:solidFill>
                  <a:schemeClr val="tx1">
                    <a:lumMod val="95000"/>
                    <a:lumOff val="5000"/>
                  </a:schemeClr>
                </a:solidFill>
              </a:rPr>
              <a:t>Input domain testing also called “boundary value testing” is the best-known specification-based testing technique.</a:t>
            </a:r>
            <a:endParaRPr lang="en-US" sz="3200" b="1" u="sng" dirty="0">
              <a:solidFill>
                <a:srgbClr val="FF0000"/>
              </a:solidFill>
            </a:endParaRPr>
          </a:p>
        </p:txBody>
      </p:sp>
    </p:spTree>
    <p:extLst>
      <p:ext uri="{BB962C8B-B14F-4D97-AF65-F5344CB8AC3E}">
        <p14:creationId xmlns:p14="http://schemas.microsoft.com/office/powerpoint/2010/main" xmlns="" val="418901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505267"/>
          </a:xfrm>
          <a:prstGeom prst="rect">
            <a:avLst/>
          </a:prstGeom>
        </p:spPr>
        <p:txBody>
          <a:bodyPr vert="horz" wrap="square" lIns="0" tIns="12700" rIns="0" bIns="0" rtlCol="0">
            <a:spAutoFit/>
          </a:bodyPr>
          <a:lstStyle/>
          <a:p>
            <a:pPr marL="3002915" algn="l">
              <a:lnSpc>
                <a:spcPct val="100000"/>
              </a:lnSpc>
              <a:spcBef>
                <a:spcPts val="100"/>
              </a:spcBef>
            </a:pPr>
            <a:r>
              <a:rPr lang="en-US" sz="3200" b="1" spc="350" dirty="0" smtClean="0"/>
              <a:t>Steps for test cases</a:t>
            </a:r>
            <a:endParaRPr sz="3200" b="1" spc="350" dirty="0"/>
          </a:p>
        </p:txBody>
      </p:sp>
      <p:sp>
        <p:nvSpPr>
          <p:cNvPr id="3" name="object 3"/>
          <p:cNvSpPr txBox="1"/>
          <p:nvPr/>
        </p:nvSpPr>
        <p:spPr>
          <a:xfrm>
            <a:off x="520700" y="1446529"/>
            <a:ext cx="5992495" cy="391160"/>
          </a:xfrm>
          <a:prstGeom prst="rect">
            <a:avLst/>
          </a:prstGeom>
        </p:spPr>
        <p:txBody>
          <a:bodyPr vert="horz" wrap="square" lIns="0" tIns="12700" rIns="0" bIns="0" rtlCol="0">
            <a:spAutoFit/>
          </a:bodyPr>
          <a:lstStyle/>
          <a:p>
            <a:pPr marL="12700">
              <a:lnSpc>
                <a:spcPct val="100000"/>
              </a:lnSpc>
              <a:spcBef>
                <a:spcPts val="100"/>
              </a:spcBef>
            </a:pPr>
            <a:r>
              <a:rPr sz="2400" b="1" spc="-60" dirty="0">
                <a:solidFill>
                  <a:srgbClr val="006FBF"/>
                </a:solidFill>
                <a:latin typeface="Times New Roman"/>
                <a:cs typeface="Times New Roman"/>
              </a:rPr>
              <a:t>Test </a:t>
            </a:r>
            <a:r>
              <a:rPr sz="2400" b="1" dirty="0">
                <a:solidFill>
                  <a:srgbClr val="006FBF"/>
                </a:solidFill>
                <a:latin typeface="Times New Roman"/>
                <a:cs typeface="Times New Roman"/>
              </a:rPr>
              <a:t>case </a:t>
            </a:r>
            <a:r>
              <a:rPr sz="2400" b="1" spc="-5" dirty="0">
                <a:solidFill>
                  <a:srgbClr val="006FBF"/>
                </a:solidFill>
                <a:latin typeface="Times New Roman"/>
                <a:cs typeface="Times New Roman"/>
              </a:rPr>
              <a:t>design by </a:t>
            </a:r>
            <a:r>
              <a:rPr sz="2400" b="1" spc="-114" dirty="0">
                <a:solidFill>
                  <a:srgbClr val="006FBF"/>
                </a:solidFill>
                <a:latin typeface="Times New Roman"/>
                <a:cs typeface="Times New Roman"/>
              </a:rPr>
              <a:t>BVA </a:t>
            </a:r>
            <a:r>
              <a:rPr sz="2400" b="1" spc="-10" dirty="0">
                <a:solidFill>
                  <a:srgbClr val="006FBF"/>
                </a:solidFill>
                <a:latin typeface="Times New Roman"/>
                <a:cs typeface="Times New Roman"/>
              </a:rPr>
              <a:t>proceeds </a:t>
            </a:r>
            <a:r>
              <a:rPr sz="2400" b="1" spc="-5" dirty="0">
                <a:solidFill>
                  <a:srgbClr val="006FBF"/>
                </a:solidFill>
                <a:latin typeface="Times New Roman"/>
                <a:cs typeface="Times New Roman"/>
              </a:rPr>
              <a:t>into </a:t>
            </a:r>
            <a:r>
              <a:rPr sz="2400" b="1" dirty="0">
                <a:solidFill>
                  <a:srgbClr val="006FBF"/>
                </a:solidFill>
                <a:latin typeface="Times New Roman"/>
                <a:cs typeface="Times New Roman"/>
              </a:rPr>
              <a:t>3</a:t>
            </a:r>
            <a:r>
              <a:rPr sz="2400" b="1" spc="15" dirty="0">
                <a:solidFill>
                  <a:srgbClr val="006FBF"/>
                </a:solidFill>
                <a:latin typeface="Times New Roman"/>
                <a:cs typeface="Times New Roman"/>
              </a:rPr>
              <a:t> </a:t>
            </a:r>
            <a:r>
              <a:rPr sz="2400" b="1" spc="-5" dirty="0">
                <a:solidFill>
                  <a:srgbClr val="006FBF"/>
                </a:solidFill>
                <a:latin typeface="Times New Roman"/>
                <a:cs typeface="Times New Roman"/>
              </a:rPr>
              <a:t>steps:</a:t>
            </a:r>
            <a:endParaRPr sz="2400">
              <a:latin typeface="Times New Roman"/>
              <a:cs typeface="Times New Roman"/>
            </a:endParaRPr>
          </a:p>
        </p:txBody>
      </p:sp>
      <p:sp>
        <p:nvSpPr>
          <p:cNvPr id="4" name="object 4"/>
          <p:cNvSpPr txBox="1"/>
          <p:nvPr/>
        </p:nvSpPr>
        <p:spPr>
          <a:xfrm>
            <a:off x="520700" y="2157729"/>
            <a:ext cx="132715" cy="112268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a:p>
            <a:pPr marL="12700">
              <a:lnSpc>
                <a:spcPct val="100000"/>
              </a:lnSpc>
            </a:pPr>
            <a:r>
              <a:rPr sz="2400" dirty="0">
                <a:solidFill>
                  <a:srgbClr val="006FBF"/>
                </a:solidFill>
                <a:latin typeface="Times New Roman"/>
                <a:cs typeface="Times New Roman"/>
              </a:rPr>
              <a:t>•</a:t>
            </a:r>
            <a:endParaRPr sz="2400">
              <a:latin typeface="Times New Roman"/>
              <a:cs typeface="Times New Roman"/>
            </a:endParaRPr>
          </a:p>
        </p:txBody>
      </p:sp>
      <p:sp>
        <p:nvSpPr>
          <p:cNvPr id="5" name="object 5"/>
          <p:cNvSpPr txBox="1"/>
          <p:nvPr/>
        </p:nvSpPr>
        <p:spPr>
          <a:xfrm>
            <a:off x="862330" y="2178050"/>
            <a:ext cx="7614284" cy="1854200"/>
          </a:xfrm>
          <a:prstGeom prst="rect">
            <a:avLst/>
          </a:prstGeom>
        </p:spPr>
        <p:txBody>
          <a:bodyPr vert="horz" wrap="square" lIns="0" tIns="12700" rIns="0" bIns="0" rtlCol="0">
            <a:spAutoFit/>
          </a:bodyPr>
          <a:lstStyle/>
          <a:p>
            <a:pPr marL="12700" marR="27305">
              <a:lnSpc>
                <a:spcPct val="100000"/>
              </a:lnSpc>
              <a:spcBef>
                <a:spcPts val="100"/>
              </a:spcBef>
            </a:pPr>
            <a:r>
              <a:rPr sz="2400" spc="-5" dirty="0">
                <a:latin typeface="Times New Roman"/>
                <a:cs typeface="Times New Roman"/>
              </a:rPr>
              <a:t>Determine </a:t>
            </a:r>
            <a:r>
              <a:rPr sz="2400" dirty="0">
                <a:latin typeface="Times New Roman"/>
                <a:cs typeface="Times New Roman"/>
              </a:rPr>
              <a:t>the range of values (usually it is </a:t>
            </a:r>
            <a:r>
              <a:rPr sz="2400" spc="-5" dirty="0">
                <a:latin typeface="Times New Roman"/>
                <a:cs typeface="Times New Roman"/>
              </a:rPr>
              <a:t>equivalence class)  Determine </a:t>
            </a:r>
            <a:r>
              <a:rPr sz="2400" dirty="0">
                <a:latin typeface="Times New Roman"/>
                <a:cs typeface="Times New Roman"/>
              </a:rPr>
              <a:t>boundary</a:t>
            </a:r>
            <a:r>
              <a:rPr sz="2400" spc="25" dirty="0">
                <a:latin typeface="Times New Roman"/>
                <a:cs typeface="Times New Roman"/>
              </a:rPr>
              <a:t> </a:t>
            </a:r>
            <a:r>
              <a:rPr sz="2400" spc="-5" dirty="0">
                <a:latin typeface="Times New Roman"/>
                <a:cs typeface="Times New Roman"/>
              </a:rPr>
              <a:t>values</a:t>
            </a:r>
            <a:endParaRPr sz="2400">
              <a:latin typeface="Times New Roman"/>
              <a:cs typeface="Times New Roman"/>
            </a:endParaRPr>
          </a:p>
          <a:p>
            <a:pPr marL="12700" marR="5080">
              <a:lnSpc>
                <a:spcPct val="100000"/>
              </a:lnSpc>
            </a:pPr>
            <a:r>
              <a:rPr sz="2400" spc="-5" dirty="0">
                <a:solidFill>
                  <a:srgbClr val="006FBF"/>
                </a:solidFill>
                <a:latin typeface="Times New Roman"/>
                <a:cs typeface="Times New Roman"/>
              </a:rPr>
              <a:t>Check </a:t>
            </a:r>
            <a:r>
              <a:rPr sz="2400" dirty="0">
                <a:solidFill>
                  <a:srgbClr val="006FBF"/>
                </a:solidFill>
                <a:latin typeface="Times New Roman"/>
                <a:cs typeface="Times New Roman"/>
              </a:rPr>
              <a:t>input variable value at the </a:t>
            </a:r>
            <a:r>
              <a:rPr sz="2400" spc="-10" dirty="0">
                <a:latin typeface="Times New Roman"/>
                <a:cs typeface="Times New Roman"/>
              </a:rPr>
              <a:t>minimum</a:t>
            </a:r>
            <a:r>
              <a:rPr sz="2400" spc="-10" dirty="0">
                <a:solidFill>
                  <a:srgbClr val="006FBF"/>
                </a:solidFill>
                <a:latin typeface="Times New Roman"/>
                <a:cs typeface="Times New Roman"/>
              </a:rPr>
              <a:t>, </a:t>
            </a:r>
            <a:r>
              <a:rPr sz="2400" dirty="0">
                <a:solidFill>
                  <a:srgbClr val="006FBF"/>
                </a:solidFill>
                <a:latin typeface="Times New Roman"/>
                <a:cs typeface="Times New Roman"/>
              </a:rPr>
              <a:t>just </a:t>
            </a:r>
            <a:r>
              <a:rPr sz="2400" dirty="0">
                <a:latin typeface="Times New Roman"/>
                <a:cs typeface="Times New Roman"/>
              </a:rPr>
              <a:t>above  </a:t>
            </a:r>
            <a:r>
              <a:rPr sz="2400" spc="-10" dirty="0">
                <a:latin typeface="Times New Roman"/>
                <a:cs typeface="Times New Roman"/>
              </a:rPr>
              <a:t>minimum</a:t>
            </a:r>
            <a:r>
              <a:rPr sz="2400" spc="-10" dirty="0">
                <a:solidFill>
                  <a:srgbClr val="006FBF"/>
                </a:solidFill>
                <a:latin typeface="Times New Roman"/>
                <a:cs typeface="Times New Roman"/>
              </a:rPr>
              <a:t>, </a:t>
            </a:r>
            <a:r>
              <a:rPr sz="2400" spc="-5" dirty="0">
                <a:solidFill>
                  <a:srgbClr val="006FBF"/>
                </a:solidFill>
                <a:latin typeface="Times New Roman"/>
                <a:cs typeface="Times New Roman"/>
              </a:rPr>
              <a:t>just </a:t>
            </a:r>
            <a:r>
              <a:rPr sz="2400" dirty="0">
                <a:latin typeface="Times New Roman"/>
                <a:cs typeface="Times New Roman"/>
              </a:rPr>
              <a:t>below </a:t>
            </a:r>
            <a:r>
              <a:rPr sz="2400" spc="-10" dirty="0">
                <a:latin typeface="Times New Roman"/>
                <a:cs typeface="Times New Roman"/>
              </a:rPr>
              <a:t>minimum</a:t>
            </a:r>
            <a:r>
              <a:rPr sz="2400" spc="-10" dirty="0">
                <a:solidFill>
                  <a:srgbClr val="006FBF"/>
                </a:solidFill>
                <a:latin typeface="Times New Roman"/>
                <a:cs typeface="Times New Roman"/>
              </a:rPr>
              <a:t>, </a:t>
            </a:r>
            <a:r>
              <a:rPr sz="2400" spc="-5" dirty="0">
                <a:latin typeface="Times New Roman"/>
                <a:cs typeface="Times New Roman"/>
              </a:rPr>
              <a:t>normal</a:t>
            </a:r>
            <a:r>
              <a:rPr sz="2400" spc="-5" dirty="0">
                <a:solidFill>
                  <a:srgbClr val="006FBF"/>
                </a:solidFill>
                <a:latin typeface="Times New Roman"/>
                <a:cs typeface="Times New Roman"/>
              </a:rPr>
              <a:t>, </a:t>
            </a:r>
            <a:r>
              <a:rPr sz="2400" dirty="0">
                <a:solidFill>
                  <a:srgbClr val="006FBF"/>
                </a:solidFill>
                <a:latin typeface="Times New Roman"/>
                <a:cs typeface="Times New Roman"/>
              </a:rPr>
              <a:t>at the </a:t>
            </a:r>
            <a:r>
              <a:rPr sz="2400" spc="-10" dirty="0">
                <a:latin typeface="Times New Roman"/>
                <a:cs typeface="Times New Roman"/>
              </a:rPr>
              <a:t>maximum</a:t>
            </a:r>
            <a:r>
              <a:rPr sz="2400" spc="-10" dirty="0">
                <a:solidFill>
                  <a:srgbClr val="006FBF"/>
                </a:solidFill>
                <a:latin typeface="Times New Roman"/>
                <a:cs typeface="Times New Roman"/>
              </a:rPr>
              <a:t>, </a:t>
            </a:r>
            <a:r>
              <a:rPr sz="2400" spc="-5" dirty="0">
                <a:solidFill>
                  <a:srgbClr val="006FBF"/>
                </a:solidFill>
                <a:latin typeface="Times New Roman"/>
                <a:cs typeface="Times New Roman"/>
              </a:rPr>
              <a:t>just  </a:t>
            </a:r>
            <a:r>
              <a:rPr sz="2400" dirty="0">
                <a:latin typeface="Times New Roman"/>
                <a:cs typeface="Times New Roman"/>
              </a:rPr>
              <a:t>below </a:t>
            </a:r>
            <a:r>
              <a:rPr sz="2400" spc="-10" dirty="0">
                <a:latin typeface="Times New Roman"/>
                <a:cs typeface="Times New Roman"/>
              </a:rPr>
              <a:t>maximum</a:t>
            </a:r>
            <a:r>
              <a:rPr sz="2400" spc="-10" dirty="0">
                <a:solidFill>
                  <a:srgbClr val="006FBF"/>
                </a:solidFill>
                <a:latin typeface="Times New Roman"/>
                <a:cs typeface="Times New Roman"/>
              </a:rPr>
              <a:t>, </a:t>
            </a:r>
            <a:r>
              <a:rPr sz="2400" dirty="0">
                <a:solidFill>
                  <a:srgbClr val="006FBF"/>
                </a:solidFill>
                <a:latin typeface="Times New Roman"/>
                <a:cs typeface="Times New Roman"/>
              </a:rPr>
              <a:t>just </a:t>
            </a:r>
            <a:r>
              <a:rPr sz="2400" spc="-5" dirty="0">
                <a:latin typeface="Times New Roman"/>
                <a:cs typeface="Times New Roman"/>
              </a:rPr>
              <a:t>above</a:t>
            </a:r>
            <a:r>
              <a:rPr sz="2400" spc="-10" dirty="0">
                <a:latin typeface="Times New Roman"/>
                <a:cs typeface="Times New Roman"/>
              </a:rPr>
              <a:t> maximum</a:t>
            </a:r>
            <a:endParaRPr sz="2400">
              <a:latin typeface="Times New Roman"/>
              <a:cs typeface="Times New Roman"/>
            </a:endParaRPr>
          </a:p>
        </p:txBody>
      </p:sp>
      <p:sp>
        <p:nvSpPr>
          <p:cNvPr id="6" name="object 6"/>
          <p:cNvSpPr/>
          <p:nvPr/>
        </p:nvSpPr>
        <p:spPr>
          <a:xfrm>
            <a:off x="1692910" y="4867909"/>
            <a:ext cx="5002530" cy="120014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8</a:t>
            </a:fld>
            <a:r>
              <a:rPr dirty="0"/>
              <a:t>/12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Cyclomatic</a:t>
            </a:r>
            <a:r>
              <a:rPr lang="en-IN" dirty="0" smtClean="0"/>
              <a:t> Complexity</a:t>
            </a:r>
            <a:endParaRPr lang="en-IN" dirty="0"/>
          </a:p>
        </p:txBody>
      </p:sp>
      <p:sp>
        <p:nvSpPr>
          <p:cNvPr id="3" name="Content Placeholder 2"/>
          <p:cNvSpPr>
            <a:spLocks noGrp="1"/>
          </p:cNvSpPr>
          <p:nvPr>
            <p:ph idx="1"/>
          </p:nvPr>
        </p:nvSpPr>
        <p:spPr>
          <a:xfrm>
            <a:off x="457200" y="1285860"/>
            <a:ext cx="8229600" cy="4840303"/>
          </a:xfrm>
        </p:spPr>
        <p:txBody>
          <a:bodyPr/>
          <a:lstStyle/>
          <a:p>
            <a:pPr>
              <a:buNone/>
            </a:pPr>
            <a:endParaRPr lang="en-IN" dirty="0" smtClean="0"/>
          </a:p>
          <a:p>
            <a:pPr>
              <a:buFont typeface="Wingdings" pitchFamily="2" charset="2"/>
              <a:buChar char="§"/>
            </a:pPr>
            <a:r>
              <a:rPr lang="en-IN" dirty="0" err="1" smtClean="0"/>
              <a:t>Cyclomatic</a:t>
            </a:r>
            <a:r>
              <a:rPr lang="en-IN" dirty="0" smtClean="0"/>
              <a:t> Complexity=4n+1 yields test cases.</a:t>
            </a:r>
            <a:endParaRPr lang="en-IN" dirty="0"/>
          </a:p>
        </p:txBody>
      </p:sp>
      <p:pic>
        <p:nvPicPr>
          <p:cNvPr id="1026" name="Picture 2" descr="https://www.guru99.com/images/3-2016/032316_0620_Equivalence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1470" y="2768958"/>
            <a:ext cx="9171531" cy="237455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89103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usepackage[usenames]{color}&#10;\pagestyle{empty}&#10;\begin{document}&#10;&#10;\color[rgb]{0,0,0}&#10;$F : A \rightarrow B$&#10;\end{document}&#10;"/>
  <p:tag name="EXTERNALNAME" val="TP_tmp"/>
  <p:tag name="BLEND" val="0"/>
  <p:tag name="TRANSPARENT" val="0"/>
  <p:tag name="KEEPFILES" val="0"/>
  <p:tag name="DEBUGPAUSE" val="0"/>
  <p:tag name="RESOLUTION" val="1200"/>
  <p:tag name="WORKAROUNDTRANSPARENCYBUG" val="0"/>
  <p:tag name="ALLOWFONTSUBSTITUTION" val="0"/>
  <p:tag name="BITMAPFORMAT" val="pngmono"/>
  <p:tag name="BOXWIDTH" val="348"/>
  <p:tag name="BOXHEIGHT" val="200"/>
  <p:tag name="BOXFONT" val="10"/>
  <p:tag name="BOXWRAP" val="0"/>
  <p:tag name="ORIGWIDTH" val="99"/>
  <p:tag name="PICTUREFILESIZE" val="3368"/>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usepackage[usenames]{color}&#10;\pagestyle{empty}&#10;\begin{document}&#10;&#10;\color[rgb]{0,0,0}&#10;$a \leq x_1 \leq b$&#10;\end{document}&#10;"/>
  <p:tag name="EXTERNALNAME" val="TP_tmp"/>
  <p:tag name="BLEND" val="0"/>
  <p:tag name="TRANSPARENT" val="0"/>
  <p:tag name="KEEPFILES" val="0"/>
  <p:tag name="DEBUGPAUSE" val="0"/>
  <p:tag name="RESOLUTION" val="1200"/>
  <p:tag name="WORKAROUNDTRANSPARENCYBUG" val="0"/>
  <p:tag name="ALLOWFONTSUBSTITUTION" val="0"/>
  <p:tag name="BITMAPFORMAT" val="pngmono"/>
  <p:tag name="BOXWIDTH" val="348"/>
  <p:tag name="BOXHEIGHT" val="200"/>
  <p:tag name="BOXFONT" val="10"/>
  <p:tag name="BOXWRAP" val="0"/>
  <p:tag name="ORIGWIDTH" val="99"/>
  <p:tag name="PICTUREFILESIZE" val="4436"/>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usepackage[usenames]{color}&#10;\pagestyle{empty}&#10;\begin{document}&#10;&#10;\color[rgb]{0,0,0}&#10;$c \leq x_2 \leq d$&#10;\end{document}&#10;"/>
  <p:tag name="EXTERNALNAME" val="TP_tmp"/>
  <p:tag name="BLEND" val="0"/>
  <p:tag name="TRANSPARENT" val="0"/>
  <p:tag name="KEEPFILES" val="0"/>
  <p:tag name="DEBUGPAUSE" val="0"/>
  <p:tag name="RESOLUTION" val="1200"/>
  <p:tag name="WORKAROUNDTRANSPARENCYBUG" val="0"/>
  <p:tag name="ALLOWFONTSUBSTITUTION" val="0"/>
  <p:tag name="BITMAPFORMAT" val="pngmono"/>
  <p:tag name="BOXWIDTH" val="348"/>
  <p:tag name="BOXHEIGHT" val="200"/>
  <p:tag name="BOXFONT" val="10"/>
  <p:tag name="BOXWRAP" val="0"/>
  <p:tag name="ORIGWIDTH" val="99"/>
  <p:tag name="PICTUREFILESIZE" val="45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5303490</TotalTime>
  <Words>1859</Words>
  <Application>Microsoft Office PowerPoint</Application>
  <PresentationFormat>On-screen Show (4:3)</PresentationFormat>
  <Paragraphs>259</Paragraphs>
  <Slides>42</Slides>
  <Notes>5</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Unit II</vt:lpstr>
      <vt:lpstr>The practice of testing software has become one  of the most important aspects of the process of  software creation. When we are testing software  the first and potentially most crucial step is to  design test cases.</vt:lpstr>
      <vt:lpstr>Boundary Value Testing</vt:lpstr>
      <vt:lpstr>Definitions</vt:lpstr>
      <vt:lpstr>Goals of BVA Testing</vt:lpstr>
      <vt:lpstr>Introduction</vt:lpstr>
      <vt:lpstr>Slide 7</vt:lpstr>
      <vt:lpstr>Steps for test cases</vt:lpstr>
      <vt:lpstr>Cyclomatic Complexity</vt:lpstr>
      <vt:lpstr>Example 1</vt:lpstr>
      <vt:lpstr>Example 2</vt:lpstr>
      <vt:lpstr>Example 4 on Boundary Value Analysis Test Case Design Technique:</vt:lpstr>
      <vt:lpstr>TEST CASES</vt:lpstr>
      <vt:lpstr>Example 2:</vt:lpstr>
      <vt:lpstr>Test cases</vt:lpstr>
      <vt:lpstr>Slide 16</vt:lpstr>
      <vt:lpstr>Normal Boundary Value analysis</vt:lpstr>
      <vt:lpstr>Boundary Value Analysis</vt:lpstr>
      <vt:lpstr>Slide 19</vt:lpstr>
      <vt:lpstr>The yellow shaded area is the input domain.</vt:lpstr>
      <vt:lpstr>The green dots represent the boundary values.</vt:lpstr>
      <vt:lpstr>Slide 22</vt:lpstr>
      <vt:lpstr>Single fault assumption</vt:lpstr>
      <vt:lpstr>Two-variable function test cases</vt:lpstr>
      <vt:lpstr>Slide 25</vt:lpstr>
      <vt:lpstr>Slide 26</vt:lpstr>
      <vt:lpstr>Limitations</vt:lpstr>
      <vt:lpstr>Robustness Testing</vt:lpstr>
      <vt:lpstr>Slide 29</vt:lpstr>
      <vt:lpstr>Hierarchy</vt:lpstr>
      <vt:lpstr>Worst case BVT</vt:lpstr>
      <vt:lpstr>Slide 32</vt:lpstr>
      <vt:lpstr>Test cases</vt:lpstr>
      <vt:lpstr>Slide 34</vt:lpstr>
      <vt:lpstr>Special Value Testing</vt:lpstr>
      <vt:lpstr>Slide 36</vt:lpstr>
      <vt:lpstr>Random Testing</vt:lpstr>
      <vt:lpstr>Slide 38</vt:lpstr>
      <vt:lpstr>Slide 39</vt:lpstr>
      <vt:lpstr>Random Testing Characteristics </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Vinay</dc:creator>
  <cp:lastModifiedBy>i</cp:lastModifiedBy>
  <cp:revision>58</cp:revision>
  <dcterms:created xsi:type="dcterms:W3CDTF">2019-01-30T13:54:55Z</dcterms:created>
  <dcterms:modified xsi:type="dcterms:W3CDTF">2020-10-10T05:03:18Z</dcterms:modified>
</cp:coreProperties>
</file>