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0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12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58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34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1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27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2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3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5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0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7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2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FE5E30-3D73-453F-B5F8-5B4AC2AB2D0B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4BF3D4-AA4A-4018-B893-8FBC9B4F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7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7FA9-3282-4B70-ADEA-ED1DF170C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52235"/>
          </a:xfrm>
        </p:spPr>
        <p:txBody>
          <a:bodyPr>
            <a:normAutofit/>
          </a:bodyPr>
          <a:lstStyle/>
          <a:p>
            <a:r>
              <a:rPr lang="en-IN" b="1" dirty="0"/>
              <a:t>Implementation of number system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718CA-4CC6-4680-99C2-45019D9D514D}"/>
              </a:ext>
            </a:extLst>
          </p:cNvPr>
          <p:cNvSpPr txBox="1"/>
          <p:nvPr/>
        </p:nvSpPr>
        <p:spPr>
          <a:xfrm>
            <a:off x="7421732" y="5007006"/>
            <a:ext cx="47702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2GI19CS157		Sumeet P Bafna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2GI19CS175	  Venkatesh 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Dhongadi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   2GI19CS185		Vivek Raju Jadhav 2GI19CS186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Vivek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Valagadde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7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E72B-2540-4D90-A3C0-E1AA0B45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54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AE90-7EE2-4CBA-ABC3-BB6F1A3E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70146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Divide the decimal number with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Note the remainder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Do the above 2 steps for the quotient till the quotient is zero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Write the remainders in the reverse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The result is the required binary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50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9EB8-AC5D-4DA1-B166-1B98B5F7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2263-22F2-49E4-ADFC-D045CB29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42369"/>
            <a:ext cx="10018713" cy="4651899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125</a:t>
            </a:r>
            <a:r>
              <a:rPr lang="en-IN" baseline="-25000" dirty="0"/>
              <a:t>10</a:t>
            </a:r>
            <a:r>
              <a:rPr lang="en-IN" dirty="0"/>
              <a:t>    =&gt;		   2   125</a:t>
            </a:r>
          </a:p>
          <a:p>
            <a:pPr marL="0" indent="0" algn="ctr">
              <a:buNone/>
            </a:pPr>
            <a:r>
              <a:rPr lang="en-IN" dirty="0"/>
              <a:t>			                2  	62    1</a:t>
            </a:r>
          </a:p>
          <a:p>
            <a:pPr marL="0" indent="0" algn="ctr">
              <a:buNone/>
            </a:pPr>
            <a:r>
              <a:rPr lang="en-IN" dirty="0"/>
              <a:t>			                2    31    0</a:t>
            </a:r>
          </a:p>
          <a:p>
            <a:pPr marL="0" indent="0" algn="ctr">
              <a:buNone/>
            </a:pPr>
            <a:r>
              <a:rPr lang="en-IN" dirty="0"/>
              <a:t>			               2     15	1</a:t>
            </a:r>
          </a:p>
          <a:p>
            <a:pPr marL="0" indent="0" algn="ctr">
              <a:buNone/>
            </a:pPr>
            <a:r>
              <a:rPr lang="en-IN" dirty="0"/>
              <a:t>			               2	7	1</a:t>
            </a:r>
          </a:p>
          <a:p>
            <a:pPr marL="0" indent="0" algn="ctr">
              <a:buNone/>
            </a:pPr>
            <a:r>
              <a:rPr lang="en-IN" dirty="0"/>
              <a:t>			               2  	3	1</a:t>
            </a:r>
          </a:p>
          <a:p>
            <a:pPr marL="0" indent="0" algn="ctr">
              <a:buNone/>
            </a:pPr>
            <a:r>
              <a:rPr lang="en-IN" dirty="0"/>
              <a:t>                                      2	1	1</a:t>
            </a:r>
          </a:p>
          <a:p>
            <a:pPr marL="0" indent="0" algn="ctr">
              <a:buNone/>
            </a:pPr>
            <a:r>
              <a:rPr lang="en-IN" dirty="0"/>
              <a:t>					        0 	1</a:t>
            </a:r>
          </a:p>
          <a:p>
            <a:pPr marL="0" indent="0" algn="ctr">
              <a:buNone/>
            </a:pPr>
            <a:r>
              <a:rPr lang="en-IN" dirty="0"/>
              <a:t>125</a:t>
            </a:r>
            <a:r>
              <a:rPr lang="en-IN" baseline="-25000" dirty="0"/>
              <a:t>10</a:t>
            </a:r>
            <a:r>
              <a:rPr lang="en-IN" dirty="0"/>
              <a:t> = 1111101</a:t>
            </a:r>
            <a:r>
              <a:rPr lang="en-IN" baseline="-25000" dirty="0"/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8F3E4F-ECCD-4535-AD5E-1D43B604A9AF}"/>
              </a:ext>
            </a:extLst>
          </p:cNvPr>
          <p:cNvCxnSpPr>
            <a:cxnSpLocks/>
          </p:cNvCxnSpPr>
          <p:nvPr/>
        </p:nvCxnSpPr>
        <p:spPr>
          <a:xfrm flipH="1">
            <a:off x="7352189" y="1752599"/>
            <a:ext cx="1" cy="3425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D67481-F746-41A7-B44D-5FF41EABC691}"/>
              </a:ext>
            </a:extLst>
          </p:cNvPr>
          <p:cNvCxnSpPr/>
          <p:nvPr/>
        </p:nvCxnSpPr>
        <p:spPr>
          <a:xfrm>
            <a:off x="7352189" y="2095130"/>
            <a:ext cx="5504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3309BD-42A7-487E-8387-6BCC6EFBB0EF}"/>
              </a:ext>
            </a:extLst>
          </p:cNvPr>
          <p:cNvCxnSpPr>
            <a:cxnSpLocks/>
          </p:cNvCxnSpPr>
          <p:nvPr/>
        </p:nvCxnSpPr>
        <p:spPr>
          <a:xfrm flipH="1">
            <a:off x="7424690" y="2266396"/>
            <a:ext cx="1" cy="3425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BDE991-98CE-4586-A360-756DD0F62A3B}"/>
              </a:ext>
            </a:extLst>
          </p:cNvPr>
          <p:cNvCxnSpPr>
            <a:cxnSpLocks/>
          </p:cNvCxnSpPr>
          <p:nvPr/>
        </p:nvCxnSpPr>
        <p:spPr>
          <a:xfrm flipH="1">
            <a:off x="7424688" y="2812927"/>
            <a:ext cx="1" cy="3425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BBCAD-094C-43E2-906D-167A2CD17F20}"/>
              </a:ext>
            </a:extLst>
          </p:cNvPr>
          <p:cNvCxnSpPr>
            <a:cxnSpLocks/>
          </p:cNvCxnSpPr>
          <p:nvPr/>
        </p:nvCxnSpPr>
        <p:spPr>
          <a:xfrm flipH="1">
            <a:off x="7424688" y="3359458"/>
            <a:ext cx="1" cy="3425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B9E800-26B2-4703-90B1-5A0A7218C861}"/>
              </a:ext>
            </a:extLst>
          </p:cNvPr>
          <p:cNvCxnSpPr>
            <a:cxnSpLocks/>
          </p:cNvCxnSpPr>
          <p:nvPr/>
        </p:nvCxnSpPr>
        <p:spPr>
          <a:xfrm flipH="1">
            <a:off x="7424688" y="3873254"/>
            <a:ext cx="1" cy="3425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F771E5-32AD-45C9-A856-A9CF457B3282}"/>
              </a:ext>
            </a:extLst>
          </p:cNvPr>
          <p:cNvCxnSpPr>
            <a:cxnSpLocks/>
          </p:cNvCxnSpPr>
          <p:nvPr/>
        </p:nvCxnSpPr>
        <p:spPr>
          <a:xfrm flipH="1">
            <a:off x="7424688" y="4420339"/>
            <a:ext cx="1" cy="3425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A9ED5B-7140-4C82-BB45-B4008390D934}"/>
              </a:ext>
            </a:extLst>
          </p:cNvPr>
          <p:cNvCxnSpPr>
            <a:cxnSpLocks/>
          </p:cNvCxnSpPr>
          <p:nvPr/>
        </p:nvCxnSpPr>
        <p:spPr>
          <a:xfrm flipH="1">
            <a:off x="7424688" y="4967424"/>
            <a:ext cx="1" cy="3425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40FEB0-7371-4CD3-BF9C-2533A0AB4DB0}"/>
              </a:ext>
            </a:extLst>
          </p:cNvPr>
          <p:cNvCxnSpPr/>
          <p:nvPr/>
        </p:nvCxnSpPr>
        <p:spPr>
          <a:xfrm>
            <a:off x="7424688" y="2610407"/>
            <a:ext cx="5504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9FB0CA-B854-4877-83CC-25DE688333E1}"/>
              </a:ext>
            </a:extLst>
          </p:cNvPr>
          <p:cNvCxnSpPr/>
          <p:nvPr/>
        </p:nvCxnSpPr>
        <p:spPr>
          <a:xfrm>
            <a:off x="7424688" y="3155458"/>
            <a:ext cx="5504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51128-8CA0-4670-915F-FB87E20061B9}"/>
              </a:ext>
            </a:extLst>
          </p:cNvPr>
          <p:cNvCxnSpPr/>
          <p:nvPr/>
        </p:nvCxnSpPr>
        <p:spPr>
          <a:xfrm>
            <a:off x="7424688" y="3701989"/>
            <a:ext cx="5504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B6EFB9-7747-4293-A199-CE870BB3A8DC}"/>
              </a:ext>
            </a:extLst>
          </p:cNvPr>
          <p:cNvCxnSpPr/>
          <p:nvPr/>
        </p:nvCxnSpPr>
        <p:spPr>
          <a:xfrm>
            <a:off x="7424688" y="4217265"/>
            <a:ext cx="5504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B02950-D2CF-4CF2-82FA-795DAB9F74C8}"/>
              </a:ext>
            </a:extLst>
          </p:cNvPr>
          <p:cNvCxnSpPr/>
          <p:nvPr/>
        </p:nvCxnSpPr>
        <p:spPr>
          <a:xfrm>
            <a:off x="7424688" y="4762870"/>
            <a:ext cx="5504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30C29E-2D04-494E-A7B3-939A9787CBD4}"/>
              </a:ext>
            </a:extLst>
          </p:cNvPr>
          <p:cNvCxnSpPr/>
          <p:nvPr/>
        </p:nvCxnSpPr>
        <p:spPr>
          <a:xfrm>
            <a:off x="7424688" y="5309955"/>
            <a:ext cx="5504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9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0E7-5039-49BF-A612-9A010ADC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278384"/>
          </a:xfrm>
        </p:spPr>
        <p:txBody>
          <a:bodyPr>
            <a:normAutofit/>
          </a:bodyPr>
          <a:lstStyle/>
          <a:p>
            <a:r>
              <a:rPr lang="en-IN" sz="4400" dirty="0"/>
              <a:t>HEXADECIMAL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75E-4029-47E2-8841-AE2E43DE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6039"/>
            <a:ext cx="10018713" cy="49271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Take given hexadecimal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Find the number of digits in the decimal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If it has n digits, multiply each digit with 16</a:t>
            </a:r>
            <a:r>
              <a:rPr lang="en-US" b="0" i="0" baseline="30000" dirty="0">
                <a:solidFill>
                  <a:srgbClr val="333333"/>
                </a:solidFill>
                <a:effectLst/>
              </a:rPr>
              <a:t>n-1 </a:t>
            </a:r>
            <a:r>
              <a:rPr lang="en-US" b="0" i="0" dirty="0">
                <a:solidFill>
                  <a:srgbClr val="333333"/>
                </a:solidFill>
                <a:effectLst/>
              </a:rPr>
              <a:t>where the digit is in the nth 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Add the terms after multiplication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The result is the decimal number equivalent to the given hexadecimal number.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Now covert the obtained decimal number to binary equivalent.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7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D82B-364E-4890-9256-F9E91B65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65" y="0"/>
            <a:ext cx="10018713" cy="1371599"/>
          </a:xfrm>
        </p:spPr>
        <p:txBody>
          <a:bodyPr>
            <a:normAutofit/>
          </a:bodyPr>
          <a:lstStyle/>
          <a:p>
            <a:r>
              <a:rPr lang="en-IN" sz="44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247D-CF9A-4745-A378-59D75B82C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7060"/>
            <a:ext cx="10018713" cy="5069149"/>
          </a:xfrm>
        </p:spPr>
        <p:txBody>
          <a:bodyPr/>
          <a:lstStyle/>
          <a:p>
            <a:pPr marL="0" indent="0" algn="ctr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(7D)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	=&gt;   7x16</a:t>
            </a:r>
            <a:r>
              <a:rPr lang="en-IN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= 7x16 = 112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		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	 	 Dx16</a:t>
            </a:r>
            <a:r>
              <a:rPr lang="en-IN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= 13x1 =  13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									   125</a:t>
            </a:r>
            <a:r>
              <a:rPr lang="en-IN" baseline="-25000" dirty="0">
                <a:solidFill>
                  <a:srgbClr val="333333"/>
                </a:solidFill>
                <a:latin typeface="Arial" panose="020B0604020202020204" pitchFamily="34" charset="0"/>
              </a:rPr>
              <a:t>10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N" dirty="0"/>
              <a:t>Further Convert the obtained decimal number into binary equivalent as shown previously</a:t>
            </a:r>
          </a:p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1111101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 algn="ctr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7D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1111101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22A2-EFF1-4D76-B106-5D580618442F}"/>
              </a:ext>
            </a:extLst>
          </p:cNvPr>
          <p:cNvCxnSpPr/>
          <p:nvPr/>
        </p:nvCxnSpPr>
        <p:spPr>
          <a:xfrm>
            <a:off x="8229600" y="3284740"/>
            <a:ext cx="7634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92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4ACA-E527-4511-8A9E-EFAD420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526959"/>
          </a:xfrm>
        </p:spPr>
        <p:txBody>
          <a:bodyPr>
            <a:normAutofit/>
          </a:bodyPr>
          <a:lstStyle/>
          <a:p>
            <a:r>
              <a:rPr lang="en-IN" sz="4400" dirty="0"/>
              <a:t>OCTAL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63B4-97CC-4FBD-A94B-FB39F419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17" y="1526959"/>
            <a:ext cx="10018713" cy="3844031"/>
          </a:xfrm>
        </p:spPr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</a:rPr>
              <a:t>Convert each octal digit to a 3-bit equivalent binary representation.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14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C9DF-F2B6-408A-9825-5CCBBC9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65447"/>
          </a:xfrm>
        </p:spPr>
        <p:txBody>
          <a:bodyPr>
            <a:normAutofit/>
          </a:bodyPr>
          <a:lstStyle/>
          <a:p>
            <a:r>
              <a:rPr lang="en-IN" sz="44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EC9A-9D3E-4C23-9E72-0D8FE6529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25119"/>
            <a:ext cx="10018713" cy="4935984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540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=&gt;		5-&gt;101</a:t>
            </a:r>
            <a:endParaRPr lang="en-IN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		4-&gt;100</a:t>
            </a:r>
          </a:p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0-&gt;000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540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 101100000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939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DA18-16D8-4AD7-BD9C-32F0F574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dirty="0"/>
              <a:t>OCTAL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FCC7-19C8-4FA6-942D-A947DD29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246051"/>
            <a:ext cx="10018713" cy="3829236"/>
          </a:xfrm>
        </p:spPr>
        <p:txBody>
          <a:bodyPr/>
          <a:lstStyle/>
          <a:p>
            <a:r>
              <a:rPr lang="en-IN" dirty="0"/>
              <a:t>Convert the given octal number into binary equivalent.</a:t>
            </a:r>
          </a:p>
          <a:p>
            <a:r>
              <a:rPr lang="en-IN" dirty="0"/>
              <a:t>Then convert the obtained binary number into hexadecimal equivalent.</a:t>
            </a:r>
          </a:p>
        </p:txBody>
      </p:sp>
    </p:spTree>
    <p:extLst>
      <p:ext uri="{BB962C8B-B14F-4D97-AF65-F5344CB8AC3E}">
        <p14:creationId xmlns:p14="http://schemas.microsoft.com/office/powerpoint/2010/main" val="325535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5D10-1149-4994-9A4D-A75A5DF8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88" y="0"/>
            <a:ext cx="10018713" cy="1116367"/>
          </a:xfrm>
        </p:spPr>
        <p:txBody>
          <a:bodyPr>
            <a:normAutofit/>
          </a:bodyPr>
          <a:lstStyle/>
          <a:p>
            <a:r>
              <a:rPr lang="en-IN" sz="44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F574-89A2-462F-9FEB-C0857598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5737"/>
            <a:ext cx="10018713" cy="471404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536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(101) (011) (110)= 101011110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forming the group of 4 binary bits to obtain its hexadecimal equivalent,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101011110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(0001) (0101) (1110)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15E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536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47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4F6-6D67-498C-8940-9F270E34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66999"/>
            <a:ext cx="10018713" cy="1752599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8915-2CA2-46ED-A54E-D969E5DD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69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293E-01C0-472C-9020-4D711D68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WHAT IS NUMBER SYSTEM…?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A2F5-A0D5-4842-A42D-163008B8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number system that we use in our day-to-day life is the decimal number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89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4554-B60A-4018-BC37-F4D75ADC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CONVERSION AMONG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76E3-F9BB-4031-B1CF-44F414DB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3124201"/>
          </a:xfrm>
        </p:spPr>
        <p:txBody>
          <a:bodyPr/>
          <a:lstStyle/>
          <a:p>
            <a:r>
              <a:rPr lang="en-IN" dirty="0"/>
              <a:t>The possibilities: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761C23-4903-4895-9C09-24C82A4E5E45}"/>
              </a:ext>
            </a:extLst>
          </p:cNvPr>
          <p:cNvSpPr/>
          <p:nvPr/>
        </p:nvSpPr>
        <p:spPr>
          <a:xfrm>
            <a:off x="1713390" y="1944210"/>
            <a:ext cx="2636668" cy="10031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DECIMAL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45E42C-AEF7-40B4-A147-30D7A996AA32}"/>
              </a:ext>
            </a:extLst>
          </p:cNvPr>
          <p:cNvSpPr/>
          <p:nvPr/>
        </p:nvSpPr>
        <p:spPr>
          <a:xfrm>
            <a:off x="7841942" y="1931631"/>
            <a:ext cx="2636668" cy="10031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OCTAL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43987C-4950-4FFD-904F-72029079042A}"/>
              </a:ext>
            </a:extLst>
          </p:cNvPr>
          <p:cNvSpPr/>
          <p:nvPr/>
        </p:nvSpPr>
        <p:spPr>
          <a:xfrm>
            <a:off x="1713390" y="4486924"/>
            <a:ext cx="2636668" cy="10031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BINARY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E94FB3-1750-45E5-BA6B-C8A07AB698B8}"/>
              </a:ext>
            </a:extLst>
          </p:cNvPr>
          <p:cNvSpPr/>
          <p:nvPr/>
        </p:nvSpPr>
        <p:spPr>
          <a:xfrm>
            <a:off x="7841942" y="4486924"/>
            <a:ext cx="2636668" cy="10031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HEXADECIMAL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CE518E-BA15-4DF7-8546-2C8A2051A7E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3031724" y="2947386"/>
            <a:ext cx="0" cy="15395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46015D-1A69-46AA-B091-FB997E446880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4350058" y="2433219"/>
            <a:ext cx="3491884" cy="125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13309E-6027-40E2-A0D8-EFBFA993E26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350058" y="4988512"/>
            <a:ext cx="34918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9A6C28-4D85-41EC-A5A9-33AEF46D9BB1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160276" y="2934807"/>
            <a:ext cx="0" cy="15521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91A503-A545-4EF8-85E8-A42191F729EA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963927" y="2800474"/>
            <a:ext cx="4264146" cy="18333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14E253-90C6-423A-8DC4-9D471FE0396C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963927" y="2787895"/>
            <a:ext cx="4264146" cy="18459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7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F0D8-4B01-44C8-9714-C2F9AA30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500326"/>
          </a:xfrm>
        </p:spPr>
        <p:txBody>
          <a:bodyPr>
            <a:normAutofit/>
          </a:bodyPr>
          <a:lstStyle/>
          <a:p>
            <a:r>
              <a:rPr lang="en-IN" sz="4400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BB33-E568-4944-8D34-D34D8A8E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2987"/>
            <a:ext cx="10018713" cy="3758214"/>
          </a:xfrm>
        </p:spPr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Technique :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Multiply each bit by 2</a:t>
            </a:r>
            <a:r>
              <a:rPr lang="en-US" b="0" i="0" baseline="30000" dirty="0">
                <a:solidFill>
                  <a:srgbClr val="3B3835"/>
                </a:solidFill>
                <a:effectLst/>
                <a:latin typeface="Helvetica Neue"/>
              </a:rPr>
              <a:t>n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, where n is the “weight” of the bit 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weight is the position of the bit, starting from 0 on the right 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Add the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48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30F-A054-4BFD-B040-8744B38A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7610-8E5A-4983-8616-802C2ABC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586057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	101011</a:t>
            </a:r>
            <a:r>
              <a:rPr lang="en-IN" baseline="-25000" dirty="0"/>
              <a:t>2         	</a:t>
            </a:r>
            <a:r>
              <a:rPr lang="en-IN" dirty="0"/>
              <a:t>=&gt; 		1 x 2</a:t>
            </a:r>
            <a:r>
              <a:rPr lang="en-IN" baseline="30000" dirty="0"/>
              <a:t>0   </a:t>
            </a:r>
            <a:r>
              <a:rPr lang="en-IN" dirty="0"/>
              <a:t>=  1</a:t>
            </a:r>
          </a:p>
          <a:p>
            <a:pPr marL="0" indent="0" algn="ctr">
              <a:buNone/>
            </a:pPr>
            <a:r>
              <a:rPr lang="en-IN" dirty="0"/>
              <a:t>						1 x 2</a:t>
            </a:r>
            <a:r>
              <a:rPr lang="en-IN" baseline="30000" dirty="0"/>
              <a:t>1   </a:t>
            </a:r>
            <a:r>
              <a:rPr lang="en-IN" dirty="0"/>
              <a:t>=  2</a:t>
            </a:r>
          </a:p>
          <a:p>
            <a:pPr marL="0" indent="0" algn="ctr">
              <a:buNone/>
            </a:pPr>
            <a:r>
              <a:rPr lang="en-IN" dirty="0"/>
              <a:t> 						0 x 2</a:t>
            </a:r>
            <a:r>
              <a:rPr lang="en-IN" baseline="30000" dirty="0"/>
              <a:t>2   </a:t>
            </a:r>
            <a:r>
              <a:rPr lang="en-IN" dirty="0"/>
              <a:t>=  0</a:t>
            </a:r>
          </a:p>
          <a:p>
            <a:pPr marL="0" indent="0" algn="ctr">
              <a:buNone/>
            </a:pPr>
            <a:r>
              <a:rPr lang="en-IN" dirty="0"/>
              <a:t>						1 x 2</a:t>
            </a:r>
            <a:r>
              <a:rPr lang="en-IN" baseline="30000" dirty="0"/>
              <a:t>3   </a:t>
            </a:r>
            <a:r>
              <a:rPr lang="en-IN" dirty="0"/>
              <a:t>=  8</a:t>
            </a:r>
          </a:p>
          <a:p>
            <a:pPr marL="0" indent="0" algn="ctr">
              <a:buNone/>
            </a:pPr>
            <a:r>
              <a:rPr lang="en-IN" dirty="0"/>
              <a:t>						0 x 2</a:t>
            </a:r>
            <a:r>
              <a:rPr lang="en-IN" baseline="30000" dirty="0"/>
              <a:t>4   </a:t>
            </a:r>
            <a:r>
              <a:rPr lang="en-IN" dirty="0"/>
              <a:t>=  0</a:t>
            </a:r>
          </a:p>
          <a:p>
            <a:pPr marL="0" indent="0" algn="ctr">
              <a:buNone/>
            </a:pPr>
            <a:r>
              <a:rPr lang="en-IN" dirty="0"/>
              <a:t>						1 x 2</a:t>
            </a:r>
            <a:r>
              <a:rPr lang="en-IN" baseline="30000" dirty="0"/>
              <a:t>5   </a:t>
            </a:r>
            <a:r>
              <a:rPr lang="en-IN" dirty="0"/>
              <a:t>=  32</a:t>
            </a:r>
          </a:p>
          <a:p>
            <a:pPr marL="0" indent="0" algn="ctr">
              <a:buNone/>
            </a:pPr>
            <a:r>
              <a:rPr lang="en-IN" dirty="0"/>
              <a:t>								     43</a:t>
            </a:r>
            <a:r>
              <a:rPr lang="en-IN" baseline="-25000" dirty="0"/>
              <a:t>10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885AC4C-C755-4D5A-9415-65E6A4D0AA41}"/>
              </a:ext>
            </a:extLst>
          </p:cNvPr>
          <p:cNvSpPr/>
          <p:nvPr/>
        </p:nvSpPr>
        <p:spPr>
          <a:xfrm>
            <a:off x="5534877" y="1657535"/>
            <a:ext cx="958788" cy="683581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“0”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DEF0FF-EE0F-46B0-8E4A-4518AE8417E4}"/>
              </a:ext>
            </a:extLst>
          </p:cNvPr>
          <p:cNvCxnSpPr/>
          <p:nvPr/>
        </p:nvCxnSpPr>
        <p:spPr>
          <a:xfrm>
            <a:off x="8202968" y="5335478"/>
            <a:ext cx="4705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9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5E19-42FF-4B3E-B5A9-DD33F801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dirty="0"/>
              <a:t>OCTAL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6E80-6D6D-443F-98D6-4418A182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3491"/>
            <a:ext cx="10018713" cy="4157709"/>
          </a:xfrm>
        </p:spPr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 Technique 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Multiply each bit by 8</a:t>
            </a:r>
            <a:r>
              <a:rPr lang="en-US" b="0" i="0" baseline="30000" dirty="0">
                <a:solidFill>
                  <a:srgbClr val="3B3835"/>
                </a:solidFill>
                <a:effectLst/>
                <a:latin typeface="Helvetica Neue"/>
              </a:rPr>
              <a:t>n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, where n is the “weight” of the bit 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weight is the position of the bit, starting from 0 on the right 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Add the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4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47F8-185F-4809-9EA6-4079B69D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702F-89A3-4900-8A4D-FAE39F7ED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7881"/>
            <a:ext cx="10018713" cy="4438834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724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IN" dirty="0">
                <a:cs typeface="Arial" panose="020B0604020202020204" pitchFamily="34" charset="0"/>
              </a:rPr>
              <a:t>=&gt;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4 x 8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      4</a:t>
            </a:r>
          </a:p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2 x 8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    16</a:t>
            </a:r>
          </a:p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7 x 8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  448</a:t>
            </a:r>
          </a:p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	      468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109858-9F5E-47FB-B0E2-9FB7139E82C4}"/>
              </a:ext>
            </a:extLst>
          </p:cNvPr>
          <p:cNvCxnSpPr>
            <a:cxnSpLocks/>
          </p:cNvCxnSpPr>
          <p:nvPr/>
        </p:nvCxnSpPr>
        <p:spPr>
          <a:xfrm>
            <a:off x="7430610" y="4367813"/>
            <a:ext cx="710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7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413D-0918-4824-B2F6-FBD83804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33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9191-57DC-427A-81C4-2B85CC176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3087"/>
            <a:ext cx="10018713" cy="4341181"/>
          </a:xfrm>
        </p:spPr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Technique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Multiply each bit by 16</a:t>
            </a:r>
            <a:r>
              <a:rPr lang="en-US" b="0" i="0" baseline="30000" dirty="0">
                <a:solidFill>
                  <a:srgbClr val="3B3835"/>
                </a:solidFill>
                <a:effectLst/>
                <a:latin typeface="Helvetica Neue"/>
              </a:rPr>
              <a:t>n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, where n is the “weight” of the bit 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weight is the position of the bit, starting from 0 on the right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Add the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40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4D8A-C3FF-4AF2-A0E8-AD2F3FD2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6CA5-1BF8-4390-95A5-305BDCA9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9923"/>
            <a:ext cx="10018713" cy="44921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ABC</a:t>
            </a:r>
            <a:r>
              <a:rPr lang="en-IN" baseline="-25000" dirty="0"/>
              <a:t>16    </a:t>
            </a:r>
            <a:r>
              <a:rPr lang="en-IN" dirty="0"/>
              <a:t>   =&gt;   		C x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12 x   1 =       12</a:t>
            </a:r>
          </a:p>
          <a:p>
            <a:pPr marL="0" indent="0" algn="ctr">
              <a:buNone/>
            </a:pPr>
            <a:r>
              <a:rPr lang="en-IN" dirty="0"/>
              <a:t>					B x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11 x  16 =    176</a:t>
            </a:r>
          </a:p>
          <a:p>
            <a:pPr marL="0" indent="0" algn="ctr">
              <a:buNone/>
            </a:pPr>
            <a:r>
              <a:rPr lang="en-IN" dirty="0"/>
              <a:t>					A x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10 x 256 =2560</a:t>
            </a:r>
          </a:p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							  2748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FB2881-AA03-4613-9FF2-E8FB64CF2D3E}"/>
              </a:ext>
            </a:extLst>
          </p:cNvPr>
          <p:cNvCxnSpPr/>
          <p:nvPr/>
        </p:nvCxnSpPr>
        <p:spPr>
          <a:xfrm>
            <a:off x="8540318" y="4030462"/>
            <a:ext cx="101205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15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319</TotalTime>
  <Words>681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Corbel</vt:lpstr>
      <vt:lpstr>Helvetica Neue</vt:lpstr>
      <vt:lpstr>Times New Roman</vt:lpstr>
      <vt:lpstr>Parallax</vt:lpstr>
      <vt:lpstr>Implementation of number system conversion</vt:lpstr>
      <vt:lpstr>WHAT IS NUMBER SYSTEM…?</vt:lpstr>
      <vt:lpstr>CONVERSION AMONG BASES</vt:lpstr>
      <vt:lpstr>BINARY TO DECIMAL</vt:lpstr>
      <vt:lpstr>EXAMPLE</vt:lpstr>
      <vt:lpstr>OCTAL TO DECIMAL</vt:lpstr>
      <vt:lpstr>EXAMPLE</vt:lpstr>
      <vt:lpstr>HEXADECIMAL TO DECIMAL</vt:lpstr>
      <vt:lpstr>EXAMPLE</vt:lpstr>
      <vt:lpstr>DECIMAL TO BINARY</vt:lpstr>
      <vt:lpstr>EXAMPLE</vt:lpstr>
      <vt:lpstr>HEXADECIMAL TO BINARY</vt:lpstr>
      <vt:lpstr>EXAMPLE</vt:lpstr>
      <vt:lpstr>OCTAL TO BINARY</vt:lpstr>
      <vt:lpstr>EXAMPLE</vt:lpstr>
      <vt:lpstr>OCTAL TO HEXADECIMAL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number system coversion</dc:title>
  <dc:creator>sumeetbafna06@gmail.com</dc:creator>
  <cp:lastModifiedBy>Venkatesh Dhongadi</cp:lastModifiedBy>
  <cp:revision>91</cp:revision>
  <dcterms:created xsi:type="dcterms:W3CDTF">2020-11-20T04:40:02Z</dcterms:created>
  <dcterms:modified xsi:type="dcterms:W3CDTF">2020-12-15T08:09:44Z</dcterms:modified>
</cp:coreProperties>
</file>