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57" r:id="rId5"/>
    <p:sldId id="258" r:id="rId6"/>
    <p:sldId id="261" r:id="rId7"/>
    <p:sldId id="263" r:id="rId8"/>
    <p:sldId id="262" r:id="rId9"/>
    <p:sldId id="259" r:id="rId10"/>
    <p:sldId id="266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C210B1-6A72-49BD-9A32-370821A8CD7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727D93-E3C9-4D05-97FC-1B4ABC4C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mparator-interface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88B8-6729-4F14-8BA7-807BD8A1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84987"/>
            <a:ext cx="9966960" cy="3204133"/>
          </a:xfrm>
        </p:spPr>
        <p:txBody>
          <a:bodyPr/>
          <a:lstStyle/>
          <a:p>
            <a:r>
              <a:rPr lang="en-US" sz="4800" dirty="0"/>
              <a:t>Interfaces and abstract class in java</a:t>
            </a:r>
          </a:p>
        </p:txBody>
      </p:sp>
    </p:spTree>
    <p:extLst>
      <p:ext uri="{BB962C8B-B14F-4D97-AF65-F5344CB8AC3E}">
        <p14:creationId xmlns:p14="http://schemas.microsoft.com/office/powerpoint/2010/main" val="4622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CD9-A489-468B-A471-61E3D0CD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607"/>
            <a:ext cx="10058400" cy="1609344"/>
          </a:xfrm>
        </p:spPr>
        <p:txBody>
          <a:bodyPr/>
          <a:lstStyle/>
          <a:p>
            <a:r>
              <a:rPr lang="en-US" dirty="0"/>
              <a:t>Encapsulation v/s data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9DE95-4183-4061-9D7A-4311D73D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49" y="1638300"/>
            <a:ext cx="3566166" cy="515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5697A-3572-48A5-80BF-E61F24483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7"/>
          <a:stretch/>
        </p:blipFill>
        <p:spPr>
          <a:xfrm>
            <a:off x="6439846" y="1540117"/>
            <a:ext cx="3566166" cy="52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0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9DC-ADFF-47CF-A65C-05B6D7C1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311C-E6EE-48D1-B67C-1FE23708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We can’t create instance(interface can’t be instantiated) of interface but we can make reference of it that refers to the Object of its implementing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A class can implement more than one interface where as it can extend abstract class at once.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An interface can extends another interface or interfaces (more than one interface) 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A class that implements interface must implements all the methods in interface else it will be declared as abstract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Methods can be private, public, default and abstract. And all the fields are public, static, and final.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It is used to achieve multiple inheritance.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It is used to achieve loose coupling.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3C60-C332-4430-8E6D-2ED68D20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2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Case Study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32E47-651D-4C4F-AC31-C352E1A0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96" y="643468"/>
            <a:ext cx="7605608" cy="27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AB9D0-3E49-4D39-981D-3D7B7E65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D2093-1BCF-4CBF-8E3A-4EC9694E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606426"/>
            <a:ext cx="5112461" cy="36554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AADC-0DCA-4D55-B3B0-15CDE578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Base class : Pet</a:t>
            </a:r>
          </a:p>
          <a:p>
            <a:r>
              <a:rPr lang="en-US" sz="1800" dirty="0"/>
              <a:t>Child class : Cat, Bird, Fish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9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552-02A8-4901-A0FC-1AFBF07F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A8B8-0399-4A25-A522-5F35F434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: Only essential data will be shown to user. The properties and behavior will be differentiated form the user.</a:t>
            </a:r>
          </a:p>
          <a:p>
            <a:r>
              <a:rPr lang="en-US" dirty="0"/>
              <a:t>In Java, we have abstract classes and methods.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abstract class &lt;</a:t>
            </a:r>
            <a:r>
              <a:rPr lang="en-US" dirty="0" err="1"/>
              <a:t>class_name</a:t>
            </a:r>
            <a:r>
              <a:rPr lang="en-US" dirty="0"/>
              <a:t>&gt;{</a:t>
            </a:r>
          </a:p>
          <a:p>
            <a:pPr marL="0" indent="0">
              <a:buNone/>
            </a:pPr>
            <a:r>
              <a:rPr lang="en-US" dirty="0"/>
              <a:t>	// declare variables</a:t>
            </a:r>
          </a:p>
          <a:p>
            <a:pPr marL="0" indent="0">
              <a:buNone/>
            </a:pPr>
            <a:r>
              <a:rPr lang="en-US" dirty="0"/>
              <a:t>	abstract &lt;</a:t>
            </a:r>
            <a:r>
              <a:rPr lang="en-US" dirty="0" err="1"/>
              <a:t>return_type</a:t>
            </a:r>
            <a:r>
              <a:rPr lang="en-US" dirty="0"/>
              <a:t>&gt; &lt;</a:t>
            </a:r>
            <a:r>
              <a:rPr lang="en-US" dirty="0" err="1"/>
              <a:t>method_name</a:t>
            </a:r>
            <a:r>
              <a:rPr lang="en-US" dirty="0"/>
              <a:t>&gt;(&lt;</a:t>
            </a:r>
            <a:r>
              <a:rPr lang="en-US" dirty="0" err="1"/>
              <a:t>paramteres</a:t>
            </a:r>
            <a:r>
              <a:rPr lang="en-US" dirty="0"/>
              <a:t>&gt;);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23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EA81-CC88-4700-962B-1A37A93C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A738-9174-4D9F-8631-1F095F21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reduces the complexity of viewing the things.</a:t>
            </a:r>
          </a:p>
          <a:p>
            <a:pPr fontAlgn="base"/>
            <a:r>
              <a:rPr lang="en-US" dirty="0"/>
              <a:t>Avoids code duplication and increases reusability.</a:t>
            </a:r>
          </a:p>
          <a:p>
            <a:pPr fontAlgn="base"/>
            <a:r>
              <a:rPr lang="en-US" dirty="0"/>
              <a:t>Helps to increase security of an application or program as only important details are provided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335183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25CF-C3C5-4A9F-BF3C-662CFB27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A779-EB57-445F-B58E-B65FBFAA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Interfaces specify what a class must do and not how. It is the blueprint of the class.</a:t>
            </a:r>
          </a:p>
          <a:p>
            <a:pPr fontAlgn="base"/>
            <a:r>
              <a:rPr lang="en-US" dirty="0"/>
              <a:t>For Example : An Interface is about capabilities like a Player may be an interface and any class implementing Player must be able to (or must implement) move(). So it specifies a set of methods that the class has to implement.</a:t>
            </a:r>
          </a:p>
          <a:p>
            <a:pPr fontAlgn="base"/>
            <a:r>
              <a:rPr lang="en-US" dirty="0"/>
              <a:t>If a class implements an interface and does not provide method bodies for all functions specified in the interface, then class must be declared abstract. </a:t>
            </a:r>
          </a:p>
          <a:p>
            <a:pPr fontAlgn="base"/>
            <a:r>
              <a:rPr lang="en-US" dirty="0"/>
              <a:t>A Java library example is, </a:t>
            </a:r>
            <a:r>
              <a:rPr lang="en-US" dirty="0">
                <a:hlinkClick r:id="rId2"/>
              </a:rPr>
              <a:t>Comparator Interface</a:t>
            </a:r>
            <a:r>
              <a:rPr lang="en-US" dirty="0"/>
              <a:t>. If a class implements this interface, then it can be used to sort a collection.</a:t>
            </a:r>
          </a:p>
        </p:txBody>
      </p:sp>
    </p:spTree>
    <p:extLst>
      <p:ext uri="{BB962C8B-B14F-4D97-AF65-F5344CB8AC3E}">
        <p14:creationId xmlns:p14="http://schemas.microsoft.com/office/powerpoint/2010/main" val="20984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4286-0427-4DF1-9DF5-3A995B03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9" y="-112527"/>
            <a:ext cx="10058400" cy="1609344"/>
          </a:xfrm>
        </p:spPr>
        <p:txBody>
          <a:bodyPr/>
          <a:lstStyle/>
          <a:p>
            <a:r>
              <a:rPr lang="en-US" dirty="0"/>
              <a:t>Interfaces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3D074-199E-47D9-A324-2750B754DE8A}"/>
              </a:ext>
            </a:extLst>
          </p:cNvPr>
          <p:cNvSpPr/>
          <p:nvPr/>
        </p:nvSpPr>
        <p:spPr>
          <a:xfrm>
            <a:off x="939219" y="1380931"/>
            <a:ext cx="3698095" cy="204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CB5B4-E349-4E66-AECD-BD2B38F0990B}"/>
              </a:ext>
            </a:extLst>
          </p:cNvPr>
          <p:cNvSpPr/>
          <p:nvPr/>
        </p:nvSpPr>
        <p:spPr>
          <a:xfrm>
            <a:off x="939219" y="3498980"/>
            <a:ext cx="5293630" cy="3293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1FFA-DE37-407C-9D23-37C0BB28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76873"/>
            <a:ext cx="10058400" cy="5281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interface &lt;</a:t>
            </a:r>
            <a:r>
              <a:rPr lang="en-US" dirty="0" err="1"/>
              <a:t>interface_name</a:t>
            </a:r>
            <a:r>
              <a:rPr lang="en-US" dirty="0"/>
              <a:t>&gt; { </a:t>
            </a:r>
          </a:p>
          <a:p>
            <a:pPr marL="0" indent="0">
              <a:buNone/>
            </a:pPr>
            <a:r>
              <a:rPr lang="en-US" dirty="0"/>
              <a:t>// declare constant fields </a:t>
            </a:r>
          </a:p>
          <a:p>
            <a:pPr marL="0" indent="0">
              <a:buNone/>
            </a:pPr>
            <a:r>
              <a:rPr lang="en-US" dirty="0"/>
              <a:t>// declare methods that abstract </a:t>
            </a:r>
          </a:p>
          <a:p>
            <a:pPr marL="0" indent="0">
              <a:buNone/>
            </a:pPr>
            <a:r>
              <a:rPr lang="en-US" dirty="0"/>
              <a:t>// by default.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Interface Shape {</a:t>
            </a:r>
          </a:p>
          <a:p>
            <a:pPr marL="0" indent="0">
              <a:buNone/>
            </a:pPr>
            <a:r>
              <a:rPr lang="en-US" dirty="0"/>
              <a:t>	public abstract draw();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Square </a:t>
            </a:r>
            <a:r>
              <a:rPr lang="en-US" b="1" i="1" dirty="0"/>
              <a:t>implements</a:t>
            </a:r>
            <a:r>
              <a:rPr lang="en-US" dirty="0"/>
              <a:t> Shape {</a:t>
            </a:r>
          </a:p>
          <a:p>
            <a:pPr marL="0" indent="0">
              <a:buNone/>
            </a:pPr>
            <a:r>
              <a:rPr lang="en-US" dirty="0"/>
              <a:t>	public abstract draw(){</a:t>
            </a:r>
          </a:p>
          <a:p>
            <a:pPr marL="0" indent="0">
              <a:buNone/>
            </a:pPr>
            <a:r>
              <a:rPr lang="en-US" dirty="0"/>
              <a:t>		S.O.P(“Inside Square Class”);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63FC-545D-4E6A-8828-388A1F93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1E07-ACF7-4D0E-8BBA-1DA54E14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Default()</a:t>
            </a:r>
          </a:p>
          <a:p>
            <a:r>
              <a:rPr lang="en-US" dirty="0"/>
              <a:t>Private methods inside default()</a:t>
            </a:r>
          </a:p>
          <a:p>
            <a:r>
              <a:rPr lang="en-US" dirty="0"/>
              <a:t>Static methods</a:t>
            </a:r>
          </a:p>
          <a:p>
            <a:r>
              <a:rPr lang="en-US" dirty="0"/>
              <a:t>Private Static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63FC-545D-4E6A-8828-388A1F93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1E07-ACF7-4D0E-8BBA-1DA54E14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 in </a:t>
            </a:r>
            <a:r>
              <a:rPr lang="en-US" dirty="0" err="1"/>
              <a:t>interfces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i="1" dirty="0"/>
              <a:t>&lt;</a:t>
            </a:r>
            <a:r>
              <a:rPr lang="en-US" i="1" dirty="0" err="1"/>
              <a:t>interface_name</a:t>
            </a:r>
            <a:r>
              <a:rPr lang="en-US" i="1" dirty="0"/>
              <a:t>&gt;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// declare constant fields </a:t>
            </a:r>
          </a:p>
          <a:p>
            <a:pPr marL="0" indent="0">
              <a:buNone/>
            </a:pPr>
            <a:r>
              <a:rPr lang="en-US" dirty="0"/>
              <a:t>	// declare methods that abstract </a:t>
            </a:r>
          </a:p>
          <a:p>
            <a:pPr marL="0" indent="0">
              <a:buNone/>
            </a:pPr>
            <a:r>
              <a:rPr lang="en-US" dirty="0"/>
              <a:t>	// by default. </a:t>
            </a:r>
          </a:p>
          <a:p>
            <a:pPr marL="0" indent="0">
              <a:buNone/>
            </a:pPr>
            <a:r>
              <a:rPr lang="en-US" dirty="0"/>
              <a:t>	default </a:t>
            </a:r>
            <a:r>
              <a:rPr lang="en-US" dirty="0">
                <a:highlight>
                  <a:srgbClr val="FFFF00"/>
                </a:highlight>
              </a:rPr>
              <a:t>static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return_type</a:t>
            </a:r>
            <a:r>
              <a:rPr lang="en-US" i="1" dirty="0"/>
              <a:t>&gt; &lt;</a:t>
            </a:r>
            <a:r>
              <a:rPr lang="en-US" i="1" dirty="0" err="1"/>
              <a:t>method_name</a:t>
            </a:r>
            <a:r>
              <a:rPr lang="en-US" i="1" dirty="0"/>
              <a:t>&gt;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//default implementation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203-A13F-4ADA-A1F4-89D34F06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250" y="2455266"/>
            <a:ext cx="3973916" cy="172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Shopping cart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5B10B-6B08-44EC-B77C-24C560CC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248" y="177804"/>
            <a:ext cx="3102761" cy="13361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chemeClr val="tx1"/>
                </a:solidFill>
              </a:rPr>
              <a:t>Case study</a:t>
            </a:r>
          </a:p>
        </p:txBody>
      </p:sp>
      <p:pic>
        <p:nvPicPr>
          <p:cNvPr id="5" name="Picture 4" descr="A group of handcart&#10;&#10;Description automatically generated">
            <a:extLst>
              <a:ext uri="{FF2B5EF4-FFF2-40B4-BE49-F238E27FC236}">
                <a16:creationId xmlns:a16="http://schemas.microsoft.com/office/drawing/2014/main" id="{85BECE49-7158-4F66-92CE-3E582AF30B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43467" y="720071"/>
            <a:ext cx="5503939" cy="5503939"/>
          </a:xfrm>
          <a:custGeom>
            <a:avLst/>
            <a:gdLst>
              <a:gd name="connsiteX0" fmla="*/ 1525700 w 3051400"/>
              <a:gd name="connsiteY0" fmla="*/ 171641 h 3051400"/>
              <a:gd name="connsiteX1" fmla="*/ 2879759 w 3051400"/>
              <a:gd name="connsiteY1" fmla="*/ 1525700 h 3051400"/>
              <a:gd name="connsiteX2" fmla="*/ 1525700 w 3051400"/>
              <a:gd name="connsiteY2" fmla="*/ 2879759 h 3051400"/>
              <a:gd name="connsiteX3" fmla="*/ 171641 w 3051400"/>
              <a:gd name="connsiteY3" fmla="*/ 1525700 h 3051400"/>
              <a:gd name="connsiteX4" fmla="*/ 1525700 w 3051400"/>
              <a:gd name="connsiteY4" fmla="*/ 171641 h 3051400"/>
              <a:gd name="connsiteX5" fmla="*/ 1525700 w 3051400"/>
              <a:gd name="connsiteY5" fmla="*/ 133499 h 3051400"/>
              <a:gd name="connsiteX6" fmla="*/ 133499 w 3051400"/>
              <a:gd name="connsiteY6" fmla="*/ 1525700 h 3051400"/>
              <a:gd name="connsiteX7" fmla="*/ 1525700 w 3051400"/>
              <a:gd name="connsiteY7" fmla="*/ 2917901 h 3051400"/>
              <a:gd name="connsiteX8" fmla="*/ 2917901 w 3051400"/>
              <a:gd name="connsiteY8" fmla="*/ 1525700 h 3051400"/>
              <a:gd name="connsiteX9" fmla="*/ 1525700 w 3051400"/>
              <a:gd name="connsiteY9" fmla="*/ 133499 h 3051400"/>
              <a:gd name="connsiteX10" fmla="*/ 1525700 w 3051400"/>
              <a:gd name="connsiteY10" fmla="*/ 0 h 3051400"/>
              <a:gd name="connsiteX11" fmla="*/ 3051400 w 3051400"/>
              <a:gd name="connsiteY11" fmla="*/ 1525700 h 3051400"/>
              <a:gd name="connsiteX12" fmla="*/ 1525700 w 3051400"/>
              <a:gd name="connsiteY12" fmla="*/ 3051400 h 3051400"/>
              <a:gd name="connsiteX13" fmla="*/ 0 w 3051400"/>
              <a:gd name="connsiteY13" fmla="*/ 1525700 h 3051400"/>
              <a:gd name="connsiteX14" fmla="*/ 1525700 w 3051400"/>
              <a:gd name="connsiteY14" fmla="*/ 0 h 305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51400" h="3051400">
                <a:moveTo>
                  <a:pt x="1525700" y="171641"/>
                </a:moveTo>
                <a:cubicBezTo>
                  <a:pt x="2273526" y="171641"/>
                  <a:pt x="2879759" y="777874"/>
                  <a:pt x="2879759" y="1525700"/>
                </a:cubicBezTo>
                <a:cubicBezTo>
                  <a:pt x="2879759" y="2273526"/>
                  <a:pt x="2273526" y="2879759"/>
                  <a:pt x="1525700" y="2879759"/>
                </a:cubicBezTo>
                <a:cubicBezTo>
                  <a:pt x="777874" y="2879759"/>
                  <a:pt x="171641" y="2273526"/>
                  <a:pt x="171641" y="1525700"/>
                </a:cubicBezTo>
                <a:cubicBezTo>
                  <a:pt x="171641" y="777874"/>
                  <a:pt x="777874" y="171641"/>
                  <a:pt x="1525700" y="171641"/>
                </a:cubicBezTo>
                <a:close/>
                <a:moveTo>
                  <a:pt x="1525700" y="133499"/>
                </a:moveTo>
                <a:cubicBezTo>
                  <a:pt x="756809" y="133499"/>
                  <a:pt x="133499" y="756809"/>
                  <a:pt x="133499" y="1525700"/>
                </a:cubicBezTo>
                <a:cubicBezTo>
                  <a:pt x="133499" y="2294591"/>
                  <a:pt x="756809" y="2917901"/>
                  <a:pt x="1525700" y="2917901"/>
                </a:cubicBezTo>
                <a:cubicBezTo>
                  <a:pt x="2294591" y="2917901"/>
                  <a:pt x="2917901" y="2294591"/>
                  <a:pt x="2917901" y="1525700"/>
                </a:cubicBezTo>
                <a:cubicBezTo>
                  <a:pt x="2917901" y="756809"/>
                  <a:pt x="2294591" y="133499"/>
                  <a:pt x="1525700" y="133499"/>
                </a:cubicBezTo>
                <a:close/>
                <a:moveTo>
                  <a:pt x="1525700" y="0"/>
                </a:moveTo>
                <a:cubicBezTo>
                  <a:pt x="2368321" y="0"/>
                  <a:pt x="3051400" y="683079"/>
                  <a:pt x="3051400" y="1525700"/>
                </a:cubicBezTo>
                <a:cubicBezTo>
                  <a:pt x="3051400" y="2368321"/>
                  <a:pt x="2368321" y="3051400"/>
                  <a:pt x="1525700" y="3051400"/>
                </a:cubicBezTo>
                <a:cubicBezTo>
                  <a:pt x="683079" y="3051400"/>
                  <a:pt x="0" y="2368321"/>
                  <a:pt x="0" y="1525700"/>
                </a:cubicBezTo>
                <a:cubicBezTo>
                  <a:pt x="0" y="683079"/>
                  <a:pt x="683079" y="0"/>
                  <a:pt x="1525700" y="0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3991EB4-1F71-4BE4-B24D-277DD5EE9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720071"/>
            <a:ext cx="5503939" cy="5503939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2414" y="343169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14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26A1-EBB5-45FC-AF8D-E6B81EC2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interface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222-28ED-4A00-A3B3-73ECC48A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It is used to achieve total abstraction.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Since java does not support multiple inheritance in case of class, but by using interface it can achieve multiple inheritance 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It is also used to achieve loose coupling.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&amp;quot"/>
              </a:rPr>
              <a:t>Interfaces are used to implement abstraction.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9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&amp;quot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Interfaces and abstract class in java</vt:lpstr>
      <vt:lpstr>Abstract classes</vt:lpstr>
      <vt:lpstr>Features of Abstraction</vt:lpstr>
      <vt:lpstr>Interfaces</vt:lpstr>
      <vt:lpstr>Interfaces </vt:lpstr>
      <vt:lpstr>Features of Interfaces</vt:lpstr>
      <vt:lpstr>Features of Interfaces</vt:lpstr>
      <vt:lpstr>Case study</vt:lpstr>
      <vt:lpstr>Why do we use interface ?</vt:lpstr>
      <vt:lpstr>Encapsulation v/s data abstraction</vt:lpstr>
      <vt:lpstr>Summary</vt:lpstr>
      <vt:lpstr>Case Study 2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and abstract class in java</dc:title>
  <dc:creator>Keerti Joshi</dc:creator>
  <cp:lastModifiedBy>Keerti Joshi</cp:lastModifiedBy>
  <cp:revision>2</cp:revision>
  <dcterms:created xsi:type="dcterms:W3CDTF">2019-10-04T05:35:37Z</dcterms:created>
  <dcterms:modified xsi:type="dcterms:W3CDTF">2019-10-04T05:36:30Z</dcterms:modified>
</cp:coreProperties>
</file>