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842" autoAdjust="0"/>
  </p:normalViewPr>
  <p:slideViewPr>
    <p:cSldViewPr snapToGrid="0">
      <p:cViewPr varScale="1">
        <p:scale>
          <a:sx n="67" d="100"/>
          <a:sy n="67" d="100"/>
        </p:scale>
        <p:origin x="12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205B3-A876-4920-8DD7-6E70FD2D660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9145A-0F2F-4E2A-B9AA-C4812B96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4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path_(Java)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Packages are used for: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Preventing naming conflicts. For example there can be two classes with name Employee in two packages,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college.staff.cse.Employee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college.staff.ee.Employee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Making searching/locating and usage of classes, interfaces, enumerations and annotations easier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Providing controlled access: protected and default have package level access control. A protected member is accessible by classes in the same package and its subclasses. A default member (without any access specifier) is accessible by classes in the same package only. 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Packages can be considered as data encapsulation (or data-hiding).</a:t>
            </a:r>
          </a:p>
          <a:p>
            <a:pPr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names and directory structure are closely related. For example if a package name is 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college.staff.cse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there are three directories,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staff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such that 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present in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staff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staff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present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Also, the directory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accessible through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CLASSPATH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variable, i.e., path of parent directory of college is present in CLASSPATH. The idea is to make sure that classes are easy to locate.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9145A-0F2F-4E2A-B9AA-C4812B9671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24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naming conventions 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Packages are named in reverse order of domain names, i.e.,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org.geeksforgeeks.practice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example, in a college, the recommended convention is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college.tech.cse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college.tech.ee,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college.art.history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</a:t>
            </a:r>
            <a:endParaRPr 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a class to a Package 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can add more classes to a created package by using package name at the top of the program and saving it in the package directory. We need a new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to define a public class, otherwise we can add the new class to an existing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.java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and recompile it.</a:t>
            </a:r>
          </a:p>
          <a:p>
            <a:pPr fontAlgn="base"/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Subpackages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Packages that are inside another package are the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subpackages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These are not imported by default, they have to imported explicitly. Also, members of 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subpackage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no access privileges, i.e., they are considered as different package for protected and default access specifiers.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9145A-0F2F-4E2A-B9AA-C4812B9671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4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Statement is used to import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from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which is contained inside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statement imports all the classes from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9145A-0F2F-4E2A-B9AA-C4812B9671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24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packages consist of a large number of classes which are a part of Java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.Some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commonly used built-in packages are:</a:t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 language support classes(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classed which defines primitive data types, math operations). This package is automatically imported.</a:t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java.io: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 classed for supporting input / output operations.</a:t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 utility classes which implement data structures like Linked List, Dictionary and support ; for Date / Time operations.</a:t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java.applet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 classes for creating Applets.</a:t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java.awt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 classes for implementing the components for graphical user interfaces (like button , ;menus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java.net: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 classes for supporting networking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9145A-0F2F-4E2A-B9AA-C4812B9671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2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24F-C262-4696-A1B1-2AED69D0108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3995399-3A7D-4962-92E9-974F8C68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24F-C262-4696-A1B1-2AED69D0108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5399-3A7D-4962-92E9-974F8C68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9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24F-C262-4696-A1B1-2AED69D0108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5399-3A7D-4962-92E9-974F8C68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24F-C262-4696-A1B1-2AED69D0108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5399-3A7D-4962-92E9-974F8C68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D1B424F-C262-4696-A1B1-2AED69D0108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3995399-3A7D-4962-92E9-974F8C68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6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24F-C262-4696-A1B1-2AED69D0108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5399-3A7D-4962-92E9-974F8C68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9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24F-C262-4696-A1B1-2AED69D0108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5399-3A7D-4962-92E9-974F8C68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2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24F-C262-4696-A1B1-2AED69D0108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5399-3A7D-4962-92E9-974F8C68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9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24F-C262-4696-A1B1-2AED69D0108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5399-3A7D-4962-92E9-974F8C68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0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24F-C262-4696-A1B1-2AED69D0108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5399-3A7D-4962-92E9-974F8C68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4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24F-C262-4696-A1B1-2AED69D01087}" type="datetimeFigureOut">
              <a:rPr lang="en-US" smtClean="0"/>
              <a:t>10/5/2019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5399-3A7D-4962-92E9-974F8C68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6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D1B424F-C262-4696-A1B1-2AED69D0108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3995399-3A7D-4962-92E9-974F8C68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5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F36B-CEE7-453A-81F5-AEE9B7B9D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35AC5-71EF-4719-AB19-F58E8D428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5734-7544-4A7F-9142-7E1263FD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00584"/>
            <a:ext cx="10058400" cy="1609344"/>
          </a:xfrm>
        </p:spPr>
        <p:txBody>
          <a:bodyPr/>
          <a:lstStyle/>
          <a:p>
            <a:r>
              <a:rPr lang="en-US" dirty="0"/>
              <a:t>Packages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E4CB-FC32-41E7-909B-93105E9F7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47038"/>
            <a:ext cx="10058400" cy="50474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Package in Java is a mechanism to encapsulate a group of classes, sub packages and interfaces.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 :</a:t>
            </a:r>
          </a:p>
          <a:p>
            <a:r>
              <a:rPr lang="en-US" dirty="0"/>
              <a:t>Preventing naming conflicts</a:t>
            </a:r>
          </a:p>
          <a:p>
            <a:r>
              <a:rPr lang="en-US" dirty="0"/>
              <a:t>Making searching/locating and usage of classes, interfaces, enumerations and annotations easier</a:t>
            </a:r>
          </a:p>
          <a:p>
            <a:r>
              <a:rPr lang="en-US" dirty="0"/>
              <a:t>Providing controlled access</a:t>
            </a:r>
          </a:p>
          <a:p>
            <a:r>
              <a:rPr lang="en-US" dirty="0"/>
              <a:t>Packages can be considered as data encapsulation (or data-hiding)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Packages works</a:t>
            </a:r>
          </a:p>
          <a:p>
            <a:r>
              <a:rPr lang="en-US" dirty="0"/>
              <a:t>Works same as Directory structure</a:t>
            </a:r>
          </a:p>
          <a:p>
            <a:r>
              <a:rPr lang="en-US" dirty="0"/>
              <a:t>Example:  </a:t>
            </a:r>
            <a:r>
              <a:rPr lang="en-US" i="1" dirty="0" err="1"/>
              <a:t>college.staff.cse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3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4337-EFCF-450A-B0CA-25C5EB12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98" y="262890"/>
            <a:ext cx="10058400" cy="1088136"/>
          </a:xfrm>
        </p:spPr>
        <p:txBody>
          <a:bodyPr/>
          <a:lstStyle/>
          <a:p>
            <a:r>
              <a:rPr lang="en-US" dirty="0"/>
              <a:t>Packages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A2A5-36B0-4CB4-8872-EEE5E17E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8236"/>
            <a:ext cx="10058400" cy="4821174"/>
          </a:xfrm>
        </p:spPr>
        <p:txBody>
          <a:bodyPr/>
          <a:lstStyle/>
          <a:p>
            <a:r>
              <a:rPr lang="en-US" dirty="0"/>
              <a:t>Package naming conventions </a:t>
            </a:r>
          </a:p>
          <a:p>
            <a:r>
              <a:rPr lang="en-US" dirty="0"/>
              <a:t>Adding a class to a Package</a:t>
            </a:r>
          </a:p>
          <a:p>
            <a:r>
              <a:rPr lang="en-US" dirty="0"/>
              <a:t>Sub-packages</a:t>
            </a:r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2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B93D-FAB5-4ABE-B20B-4F2BC160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94410"/>
          </a:xfrm>
        </p:spPr>
        <p:txBody>
          <a:bodyPr/>
          <a:lstStyle/>
          <a:p>
            <a:r>
              <a:rPr lang="en-US" dirty="0"/>
              <a:t>Accessing classes inside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8199-5096-406F-B837-D52E828D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90422"/>
            <a:ext cx="10058400" cy="54475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 import the Vector class from </a:t>
            </a:r>
            <a:r>
              <a:rPr lang="en-US" dirty="0" err="1"/>
              <a:t>util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package. import </a:t>
            </a:r>
            <a:r>
              <a:rPr lang="en-US" dirty="0" err="1"/>
              <a:t>java.util.vector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import all the classes from </a:t>
            </a:r>
            <a:r>
              <a:rPr lang="en-US" dirty="0" err="1"/>
              <a:t>util</a:t>
            </a:r>
            <a:r>
              <a:rPr lang="en-US" dirty="0"/>
              <a:t> package 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 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// All the classes and interfaces of this package </a:t>
            </a:r>
          </a:p>
          <a:p>
            <a:pPr marL="0" indent="0">
              <a:buNone/>
            </a:pPr>
            <a:r>
              <a:rPr lang="en-US" dirty="0"/>
              <a:t>// will be accessible but not </a:t>
            </a:r>
            <a:r>
              <a:rPr lang="en-US" dirty="0" err="1"/>
              <a:t>subpackages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import package.*; </a:t>
            </a:r>
          </a:p>
          <a:p>
            <a:pPr marL="0" indent="0">
              <a:buNone/>
            </a:pPr>
            <a:r>
              <a:rPr lang="en-US" dirty="0"/>
              <a:t>// Only mentioned class of this package will be accessible. 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package.classname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// Class name is generally used when two packages have the same </a:t>
            </a:r>
          </a:p>
          <a:p>
            <a:pPr marL="0" indent="0">
              <a:buNone/>
            </a:pPr>
            <a:r>
              <a:rPr lang="en-US" dirty="0"/>
              <a:t>// class name. For example in below code both packages have </a:t>
            </a:r>
          </a:p>
          <a:p>
            <a:pPr marL="0" indent="0">
              <a:buNone/>
            </a:pPr>
            <a:r>
              <a:rPr lang="en-US" dirty="0"/>
              <a:t>// date class so using a fully qualified name to avoid conflict 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java.util.Date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my.packag.Date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823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56933-59C5-40C7-B95D-BDDECC3B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Example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4A74B96D-3370-4B9E-A25A-BC325D649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1B4FAD-BC63-4365-B52B-898917B07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683378"/>
              </p:ext>
            </p:extLst>
          </p:nvPr>
        </p:nvGraphicFramePr>
        <p:xfrm>
          <a:off x="851010" y="639763"/>
          <a:ext cx="6114831" cy="5608320"/>
        </p:xfrm>
        <a:graphic>
          <a:graphicData uri="http://schemas.openxmlformats.org/drawingml/2006/table">
            <a:tbl>
              <a:tblPr/>
              <a:tblGrid>
                <a:gridCol w="6114831">
                  <a:extLst>
                    <a:ext uri="{9D8B030D-6E8A-4147-A177-3AD203B41FA5}">
                      <a16:colId xmlns:a16="http://schemas.microsoft.com/office/drawing/2014/main" val="2017202400"/>
                    </a:ext>
                  </a:extLst>
                </a:gridCol>
              </a:tblGrid>
              <a:tr h="55880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// Java program to demonstrate accessing of members when 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// corresponding classes are imported and not imported. 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import java.util.Vector; 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   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public class ImportDemo 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{ 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   public ImportDemo() 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   { 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      // java.util.Vector is imported, hence we are 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      // able to access directly in our code. 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      Vector newVector = new Vector(); 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   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      // java.util.ArrayList is not imported, hence  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      // we were referring to it using the complete  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      // package. 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      java.util.ArrayList newList = new java.util.ArrayList(); 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   } 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   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   public static void main(String arg[]) 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   { 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      new ImportDemo(); 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   } </a:t>
                      </a:r>
                    </a:p>
                    <a:p>
                      <a:pPr algn="l" rtl="0" fontAlgn="base"/>
                      <a:r>
                        <a:rPr lang="en-US" sz="1600" b="0" i="0">
                          <a:effectLst/>
                          <a:latin typeface="&amp;quot"/>
                        </a:rPr>
                        <a:t>}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93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80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F312-179C-4686-9D07-F41EC6C6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Types of packages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1301FC85-C0ED-4893-9FBC-E58592D3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US" dirty="0"/>
              <a:t>Built-in packages : These packages consists of large number of classes which are JAVA API.</a:t>
            </a:r>
          </a:p>
          <a:p>
            <a:r>
              <a:rPr lang="en-US" dirty="0"/>
              <a:t>User-defined packages : defined by the user.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7B4BAE-24C0-4EBE-A7B5-B0DCABC77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79" y="2205990"/>
            <a:ext cx="5601853" cy="344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5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D2F6-7DD4-4E44-82F3-125B8758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2593"/>
            <a:ext cx="10058400" cy="1026414"/>
          </a:xfrm>
        </p:spPr>
        <p:txBody>
          <a:bodyPr/>
          <a:lstStyle/>
          <a:p>
            <a:r>
              <a:rPr lang="en-US" dirty="0"/>
              <a:t>Static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D8E6C-A21E-47AA-8A7F-84C443738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34490"/>
            <a:ext cx="10058400" cy="49606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Static import is a feature introduced in Java programming language ( versions 5 and above ) that allows members ( fields and methods ) defined in a class as public static to be used in Java code without specifying the class in which the field is defined.</a:t>
            </a:r>
          </a:p>
          <a:p>
            <a:pPr marL="0" indent="0">
              <a:buNone/>
            </a:pPr>
            <a:r>
              <a:rPr lang="en-US" dirty="0"/>
              <a:t>// Note static keyword after import. </a:t>
            </a:r>
          </a:p>
          <a:p>
            <a:pPr marL="0" indent="0">
              <a:buNone/>
            </a:pPr>
            <a:r>
              <a:rPr lang="en-US" dirty="0"/>
              <a:t>import static </a:t>
            </a:r>
            <a:r>
              <a:rPr lang="en-US" dirty="0" err="1"/>
              <a:t>java.lang.System</a:t>
            </a:r>
            <a:r>
              <a:rPr lang="en-US" dirty="0"/>
              <a:t>.*;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StaticImportDemo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274320" lvl="1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</a:t>
            </a:r>
          </a:p>
          <a:p>
            <a:pPr marL="274320" lvl="1" indent="0">
              <a:buNone/>
            </a:pPr>
            <a:r>
              <a:rPr lang="en-US" dirty="0"/>
              <a:t>{	 </a:t>
            </a:r>
          </a:p>
          <a:p>
            <a:pPr marL="274320" lvl="1" indent="0">
              <a:buNone/>
            </a:pPr>
            <a:r>
              <a:rPr lang="en-US" dirty="0"/>
              <a:t>	// We don't need to use '</a:t>
            </a:r>
            <a:r>
              <a:rPr lang="en-US" dirty="0" err="1"/>
              <a:t>System.out</a:t>
            </a:r>
            <a:r>
              <a:rPr lang="en-US" dirty="0"/>
              <a:t>' </a:t>
            </a:r>
          </a:p>
          <a:p>
            <a:pPr marL="274320" lvl="1" indent="0">
              <a:buNone/>
            </a:pPr>
            <a:r>
              <a:rPr lang="en-US" dirty="0"/>
              <a:t>	// as imported using static.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err="1"/>
              <a:t>out.println</a:t>
            </a:r>
            <a:r>
              <a:rPr lang="en-US" dirty="0"/>
              <a:t>("</a:t>
            </a:r>
            <a:r>
              <a:rPr lang="en-US" dirty="0" err="1"/>
              <a:t>GeeksforGeeks</a:t>
            </a:r>
            <a:r>
              <a:rPr lang="en-US" dirty="0"/>
              <a:t>"); </a:t>
            </a:r>
          </a:p>
          <a:p>
            <a:pPr marL="274320" lvl="1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6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1656-5963-45D1-9B94-3773AD67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name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AEDB1-1439-4CEB-9B21-39DE0046B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1640"/>
            <a:ext cx="10058400" cy="47891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u="sng" dirty="0"/>
              <a:t>Problem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java.util</a:t>
            </a:r>
            <a:r>
              <a:rPr lang="fr-FR" dirty="0"/>
              <a:t>.*;</a:t>
            </a:r>
          </a:p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java.sql</a:t>
            </a:r>
            <a:r>
              <a:rPr lang="fr-FR" dirty="0"/>
              <a:t>.*;</a:t>
            </a:r>
          </a:p>
          <a:p>
            <a:pPr marL="0" indent="0">
              <a:buNone/>
            </a:pPr>
            <a:r>
              <a:rPr lang="en-US" dirty="0"/>
              <a:t>//Compiler will be in conflict which Date to use.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/>
              <a:t>Solution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java.util.Date</a:t>
            </a:r>
            <a:r>
              <a:rPr lang="fr-FR" dirty="0"/>
              <a:t>; </a:t>
            </a:r>
          </a:p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java.sql</a:t>
            </a:r>
            <a:r>
              <a:rPr lang="fr-FR" dirty="0"/>
              <a:t>.*; </a:t>
            </a:r>
          </a:p>
          <a:p>
            <a:pPr marL="0" indent="0">
              <a:buNone/>
            </a:pPr>
            <a:r>
              <a:rPr lang="fr-FR" dirty="0"/>
              <a:t>//in case of user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the </a:t>
            </a:r>
            <a:r>
              <a:rPr lang="fr-FR" dirty="0" err="1"/>
              <a:t>objects</a:t>
            </a:r>
            <a:endParaRPr lang="fr-FR" dirty="0"/>
          </a:p>
          <a:p>
            <a:pPr marL="0" indent="0">
              <a:buNone/>
            </a:pPr>
            <a:r>
              <a:rPr lang="en-US" dirty="0" err="1"/>
              <a:t>java.util.Date</a:t>
            </a:r>
            <a:r>
              <a:rPr lang="en-US" dirty="0"/>
              <a:t> </a:t>
            </a:r>
            <a:r>
              <a:rPr lang="en-US" dirty="0" err="1"/>
              <a:t>deadLine</a:t>
            </a:r>
            <a:r>
              <a:rPr lang="en-US" dirty="0"/>
              <a:t> = new </a:t>
            </a:r>
            <a:r>
              <a:rPr lang="en-US" dirty="0" err="1"/>
              <a:t>java.util.Date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 err="1"/>
              <a:t>java.sql.Date</a:t>
            </a:r>
            <a:r>
              <a:rPr lang="en-US" dirty="0"/>
              <a:t> today = new </a:t>
            </a:r>
            <a:r>
              <a:rPr lang="en-US" dirty="0" err="1"/>
              <a:t>java.sql.Date</a:t>
            </a:r>
            <a:r>
              <a:rPr lang="en-US" dirty="0"/>
              <a:t>();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140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EDFF-2838-4D55-A110-EF78B470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E58D-3594-461D-ABDE-82A6A0F3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class is part of some package. </a:t>
            </a:r>
          </a:p>
          <a:p>
            <a:r>
              <a:rPr lang="en-US" dirty="0"/>
              <a:t>If no package is specified, the classes in the file goes into a special unnamed package (the same unnamed package for all files). </a:t>
            </a:r>
          </a:p>
          <a:p>
            <a:r>
              <a:rPr lang="en-US" dirty="0"/>
              <a:t>All classes/interfaces in a file are part of the same package. Multiple files can specify the same package name. </a:t>
            </a:r>
          </a:p>
          <a:p>
            <a:r>
              <a:rPr lang="en-US" dirty="0"/>
              <a:t>If package name is specified, the file must be in a subdirectory called name (i.e., the directory name must match the package name).</a:t>
            </a:r>
          </a:p>
          <a:p>
            <a:r>
              <a:rPr lang="en-US" dirty="0"/>
              <a:t>We can access public classes in another (named) package using: package-</a:t>
            </a:r>
            <a:r>
              <a:rPr lang="en-US" dirty="0" err="1"/>
              <a:t>name.class</a:t>
            </a:r>
            <a:r>
              <a:rPr lang="en-US" dirty="0"/>
              <a:t>-name </a:t>
            </a:r>
          </a:p>
        </p:txBody>
      </p:sp>
    </p:spTree>
    <p:extLst>
      <p:ext uri="{BB962C8B-B14F-4D97-AF65-F5344CB8AC3E}">
        <p14:creationId xmlns:p14="http://schemas.microsoft.com/office/powerpoint/2010/main" val="2525900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20FE6568E59540BB0247915421574C" ma:contentTypeVersion="2" ma:contentTypeDescription="Create a new document." ma:contentTypeScope="" ma:versionID="ada67befdb2101734824c368ff2e656e">
  <xsd:schema xmlns:xsd="http://www.w3.org/2001/XMLSchema" xmlns:xs="http://www.w3.org/2001/XMLSchema" xmlns:p="http://schemas.microsoft.com/office/2006/metadata/properties" xmlns:ns3="a6ac7efd-9a5a-4062-8eda-953303e21e78" targetNamespace="http://schemas.microsoft.com/office/2006/metadata/properties" ma:root="true" ma:fieldsID="15352f15fe9b6e55e226817564e19db5" ns3:_="">
    <xsd:import namespace="a6ac7efd-9a5a-4062-8eda-953303e21e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ac7efd-9a5a-4062-8eda-953303e21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FB2E2C-277C-49F7-A8DD-FA82DB92FA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950263-A7AD-4B82-B956-D11F8F03A8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ac7efd-9a5a-4062-8eda-953303e21e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28D536-E681-4C2A-83FB-B49E65ED25AE}">
  <ds:schemaRefs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a6ac7efd-9a5a-4062-8eda-953303e21e7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878</Words>
  <Application>Microsoft Office PowerPoint</Application>
  <PresentationFormat>Widescreen</PresentationFormat>
  <Paragraphs>113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&amp;quot</vt:lpstr>
      <vt:lpstr>Calibri</vt:lpstr>
      <vt:lpstr>Rockwell</vt:lpstr>
      <vt:lpstr>Rockwell Condensed</vt:lpstr>
      <vt:lpstr>Rockwell Extra Bold</vt:lpstr>
      <vt:lpstr>Wingdings</vt:lpstr>
      <vt:lpstr>Wood Type</vt:lpstr>
      <vt:lpstr>JAVA concepts</vt:lpstr>
      <vt:lpstr>Packages in java</vt:lpstr>
      <vt:lpstr>Packages in java</vt:lpstr>
      <vt:lpstr>Accessing classes inside a package</vt:lpstr>
      <vt:lpstr>Example</vt:lpstr>
      <vt:lpstr>Types of packages</vt:lpstr>
      <vt:lpstr>Static imports</vt:lpstr>
      <vt:lpstr>Handling name conflict</vt:lpstr>
      <vt:lpstr>Points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concepts</dc:title>
  <dc:creator>Keerti Joshi</dc:creator>
  <cp:lastModifiedBy>Keerti Joshi</cp:lastModifiedBy>
  <cp:revision>1</cp:revision>
  <dcterms:created xsi:type="dcterms:W3CDTF">2019-10-04T09:13:17Z</dcterms:created>
  <dcterms:modified xsi:type="dcterms:W3CDTF">2019-10-05T03:50:56Z</dcterms:modified>
</cp:coreProperties>
</file>