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tableStyles" Target="tableStyle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6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7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7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F302-5F1C-4321-9FA0-4CF4C6037DC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3E08-0E51-40BA-B73C-CA80BCCF08B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5.gif"/><Relationship Id="rId3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gif"/><Relationship Id="rId3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jpeg"/><Relationship Id="rId3" Type="http://schemas.openxmlformats.org/officeDocument/2006/relationships/image" Target="../media/image40.jpe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gif"/><Relationship Id="rId2" Type="http://schemas.openxmlformats.org/officeDocument/2006/relationships/slideLayout" Target="../slideLayouts/slideLayout1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1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1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gif"/><Relationship Id="rId2" Type="http://schemas.openxmlformats.org/officeDocument/2006/relationships/slideLayout" Target="../slideLayouts/slideLayout1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6875" lnSpcReduction="20000"/>
          </a:bodyPr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Object Oriented Programming with Java</a:t>
            </a: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by </a:t>
            </a: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Dr. </a:t>
            </a:r>
            <a:r>
              <a:rPr dirty="0" lang="en-US" err="1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S.F.Rodd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, Professor, 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  <a:endParaRPr dirty="0" lang="en-US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8000" y="1447800"/>
            <a:ext cx="2740817" cy="2178684"/>
          </a:xfrm>
          <a:prstGeom prst="rect"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dirty="0" sz="240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Multi-Threaded</a:t>
            </a:r>
            <a:r>
              <a:rPr dirty="0" sz="240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– Many execution paths within a </a:t>
            </a:r>
          </a:p>
          <a:p>
            <a:pPr algn="just"/>
            <a:r>
              <a:rPr dirty="0" sz="240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        program</a:t>
            </a:r>
          </a:p>
        </p:txBody>
      </p:sp>
      <p:pic>
        <p:nvPicPr>
          <p:cNvPr id="2097170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690770" y="3505200"/>
            <a:ext cx="1684337" cy="1338885"/>
          </a:xfrm>
          <a:prstGeom prst="rect"/>
        </p:spPr>
      </p:pic>
      <p:pic>
        <p:nvPicPr>
          <p:cNvPr id="209717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800" y="2577055"/>
            <a:ext cx="3068245" cy="4019550"/>
          </a:xfrm>
          <a:prstGeom prst="rect"/>
        </p:spPr>
      </p:pic>
      <p:sp>
        <p:nvSpPr>
          <p:cNvPr id="1048599" name="TextBox 5"/>
          <p:cNvSpPr txBox="1"/>
          <p:nvPr/>
        </p:nvSpPr>
        <p:spPr>
          <a:xfrm>
            <a:off x="457200" y="3505200"/>
            <a:ext cx="1219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Main Thread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600" name="TextBox 10"/>
          <p:cNvSpPr txBox="1"/>
          <p:nvPr/>
        </p:nvSpPr>
        <p:spPr>
          <a:xfrm>
            <a:off x="2133600" y="3505200"/>
            <a:ext cx="1219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Thread 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601" name="TextBox 11"/>
          <p:cNvSpPr txBox="1"/>
          <p:nvPr/>
        </p:nvSpPr>
        <p:spPr>
          <a:xfrm>
            <a:off x="3232125" y="3874532"/>
            <a:ext cx="1219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Thread 2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dirty="0" sz="2800" lang="en-US">
                <a:solidFill>
                  <a:schemeClr val="accent3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Robust </a:t>
            </a:r>
            <a:r>
              <a:rPr dirty="0" sz="280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Auto-memory management – No pointers</a:t>
            </a:r>
            <a:endParaRPr dirty="0" sz="2400" lang="en-US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52600" y="2667000"/>
            <a:ext cx="4916726" cy="3352800"/>
          </a:xfrm>
          <a:prstGeom prst="rect"/>
        </p:spPr>
      </p:pic>
      <p:sp>
        <p:nvSpPr>
          <p:cNvPr id="1048603" name="TextBox 3"/>
          <p:cNvSpPr txBox="1"/>
          <p:nvPr/>
        </p:nvSpPr>
        <p:spPr>
          <a:xfrm>
            <a:off x="2667000" y="6172200"/>
            <a:ext cx="2514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Garbage Collector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604" name="Oval 6"/>
          <p:cNvSpPr/>
          <p:nvPr/>
        </p:nvSpPr>
        <p:spPr>
          <a:xfrm>
            <a:off x="2133600" y="2819400"/>
            <a:ext cx="1219200" cy="685800"/>
          </a:xfrm>
          <a:prstGeom prst="ellipse"/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dirty="0" sz="2800"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Secure</a:t>
            </a:r>
            <a:r>
              <a:rPr dirty="0" sz="280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– Byte codes are verified before execution</a:t>
            </a:r>
            <a:endParaRPr dirty="0" sz="2400" lang="en-US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3000" y="2438399"/>
            <a:ext cx="6858000" cy="3466919"/>
          </a:xfrm>
          <a:prstGeom prst="rect"/>
        </p:spPr>
      </p:pic>
      <p:sp>
        <p:nvSpPr>
          <p:cNvPr id="1048606" name="Oval 7"/>
          <p:cNvSpPr/>
          <p:nvPr/>
        </p:nvSpPr>
        <p:spPr>
          <a:xfrm>
            <a:off x="4610100" y="2438399"/>
            <a:ext cx="2590800" cy="762001"/>
          </a:xfrm>
          <a:prstGeom prst="ellipse"/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cxnSp>
        <p:nvCxnSpPr>
          <p:cNvPr id="3145739" name="Straight Arrow Connector 9"/>
          <p:cNvCxnSpPr>
            <a:cxnSpLocks/>
          </p:cNvCxnSpPr>
          <p:nvPr/>
        </p:nvCxnSpPr>
        <p:spPr>
          <a:xfrm>
            <a:off x="1676400" y="2057400"/>
            <a:ext cx="2933700" cy="609600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JDK – Java Development Kit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74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457200"/>
            <a:ext cx="2174369" cy="1066800"/>
          </a:xfrm>
          <a:prstGeom prst="rect"/>
        </p:spPr>
      </p:pic>
      <p:pic>
        <p:nvPicPr>
          <p:cNvPr id="2097175" name="Picture 5" descr="JDK4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" y="1752600"/>
            <a:ext cx="8009404" cy="4495800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JDK – Java Development Kit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76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457200"/>
            <a:ext cx="2174369" cy="1066800"/>
          </a:xfrm>
          <a:prstGeom prst="rect"/>
        </p:spPr>
      </p:pic>
      <p:pic>
        <p:nvPicPr>
          <p:cNvPr id="2097177" name="Picture 6" descr="JDK1.jpe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524000"/>
            <a:ext cx="7325543" cy="4495800"/>
          </a:xfrm>
          <a:prstGeom prst="rect"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JDK – JRE The Java Runtime Environment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78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143000"/>
            <a:ext cx="1708433" cy="838200"/>
          </a:xfrm>
          <a:prstGeom prst="rect"/>
        </p:spPr>
      </p:pic>
      <p:pic>
        <p:nvPicPr>
          <p:cNvPr id="2097179" name="Picture 5" descr="jrex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28800" y="1752600"/>
            <a:ext cx="6400800" cy="4486284"/>
          </a:xfrm>
          <a:prstGeom prst="rect"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Structure of Java Program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80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143000"/>
            <a:ext cx="1708433" cy="838200"/>
          </a:xfrm>
          <a:prstGeom prst="rect"/>
        </p:spPr>
      </p:pic>
      <p:pic>
        <p:nvPicPr>
          <p:cNvPr id="2097181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24000" y="1143000"/>
            <a:ext cx="6553200" cy="5105400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Structure of Java Program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82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143000"/>
            <a:ext cx="1708433" cy="838200"/>
          </a:xfrm>
          <a:prstGeom prst="rect"/>
        </p:spPr>
      </p:pic>
      <p:pic>
        <p:nvPicPr>
          <p:cNvPr id="209718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25330" y="2209800"/>
            <a:ext cx="7134640" cy="3371850"/>
          </a:xfrm>
          <a:prstGeom prst="rect"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Program Compilation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84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143000"/>
            <a:ext cx="1708433" cy="838200"/>
          </a:xfrm>
          <a:prstGeom prst="rect"/>
        </p:spPr>
      </p:pic>
      <p:pic>
        <p:nvPicPr>
          <p:cNvPr id="209718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905000" y="1981200"/>
            <a:ext cx="6467137" cy="4124325"/>
          </a:xfrm>
          <a:prstGeom prst="rect"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Hello World Java Program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86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143000"/>
            <a:ext cx="1708433" cy="838200"/>
          </a:xfrm>
          <a:prstGeom prst="rect"/>
        </p:spPr>
      </p:pic>
      <p:pic>
        <p:nvPicPr>
          <p:cNvPr id="209718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90510" y="2133600"/>
            <a:ext cx="6915290" cy="3901325"/>
          </a:xfrm>
          <a:prstGeom prst="rect"/>
        </p:spPr>
      </p:pic>
      <p:sp>
        <p:nvSpPr>
          <p:cNvPr id="1048614" name="TextBox 5"/>
          <p:cNvSpPr txBox="1"/>
          <p:nvPr/>
        </p:nvSpPr>
        <p:spPr>
          <a:xfrm>
            <a:off x="2241833" y="6135358"/>
            <a:ext cx="55626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Type the program and save the file with HelloWorld.java</a:t>
            </a:r>
            <a:endParaRPr dirty="0" lang="en-US"/>
          </a:p>
        </p:txBody>
      </p:sp>
      <p:sp>
        <p:nvSpPr>
          <p:cNvPr id="1048615" name="TextBox 6"/>
          <p:cNvSpPr txBox="1"/>
          <p:nvPr/>
        </p:nvSpPr>
        <p:spPr>
          <a:xfrm>
            <a:off x="3733800" y="3158925"/>
            <a:ext cx="7620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World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8750" lnSpcReduction="20000"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 indent="-514350" marL="514350">
              <a:buAutoNum type="arabicPeriod"/>
            </a:pP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History and Evolution of Java</a:t>
            </a:r>
          </a:p>
          <a:p>
            <a:pPr algn="l" indent="-514350" marL="514350">
              <a:buAutoNum type="arabicPeriod"/>
            </a:pP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Buzz-words and attributes of Java</a:t>
            </a:r>
          </a:p>
          <a:p>
            <a:pPr algn="l" indent="-514350" marL="514350">
              <a:buAutoNum type="arabicPeriod"/>
            </a:pP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JDK, JRE, JVM</a:t>
            </a:r>
          </a:p>
          <a:p>
            <a:pPr algn="l" indent="-514350" marL="514350">
              <a:buFont typeface="Arial" pitchFamily="34" charset="0"/>
              <a:buAutoNum type="arabicPeriod"/>
            </a:pPr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Structure of a Java Program</a:t>
            </a:r>
          </a:p>
          <a:p>
            <a:pPr algn="l" indent="-514350" marL="514350">
              <a:buAutoNum type="arabicPeriod"/>
            </a:pP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Program compilation</a:t>
            </a: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5.     Data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Types – Primitive &amp; 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Non-Primitive</a:t>
            </a: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6.     Alternate </a:t>
            </a:r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 declaration</a:t>
            </a: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7.     Array references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 indent="-514350" marL="514350">
              <a:buAutoNum type="arabicPeriod" startAt="8"/>
            </a:pP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Arrays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Multi-Dimensional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Arrays</a:t>
            </a: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10.   Language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constructs – Loops and Control  statements</a:t>
            </a: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11.   Strings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and Command-line arguments</a:t>
            </a: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638800" y="609600"/>
            <a:ext cx="3079261" cy="3048000"/>
          </a:xfrm>
          <a:prstGeom prst="rect"/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Manual Java Program Compilation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88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0" y="3124200"/>
            <a:ext cx="1708433" cy="838200"/>
          </a:xfrm>
          <a:prstGeom prst="rect"/>
        </p:spPr>
      </p:pic>
      <p:pic>
        <p:nvPicPr>
          <p:cNvPr id="209718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33400" y="909721"/>
            <a:ext cx="8153400" cy="5267158"/>
          </a:xfrm>
          <a:prstGeom prst="rect"/>
        </p:spPr>
      </p:pic>
      <p:sp>
        <p:nvSpPr>
          <p:cNvPr id="1048617" name="TextBox 5"/>
          <p:cNvSpPr txBox="1"/>
          <p:nvPr/>
        </p:nvSpPr>
        <p:spPr>
          <a:xfrm>
            <a:off x="4991100" y="4387547"/>
            <a:ext cx="25146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Compile the program using Java compiler </a:t>
            </a:r>
            <a:r>
              <a:rPr dirty="0" lang="en-US" err="1" smtClean="0">
                <a:solidFill>
                  <a:srgbClr val="FF0000"/>
                </a:solidFill>
              </a:rPr>
              <a:t>javac</a:t>
            </a:r>
            <a:endParaRPr dirty="0" lang="en-US">
              <a:solidFill>
                <a:srgbClr val="FF0000"/>
              </a:solidFill>
            </a:endParaRPr>
          </a:p>
        </p:txBody>
      </p:sp>
      <p:cxnSp>
        <p:nvCxnSpPr>
          <p:cNvPr id="3145740" name="Straight Arrow Connector 7"/>
          <p:cNvCxnSpPr>
            <a:cxnSpLocks/>
          </p:cNvCxnSpPr>
          <p:nvPr/>
        </p:nvCxnSpPr>
        <p:spPr>
          <a:xfrm flipH="1">
            <a:off x="2667000" y="4648200"/>
            <a:ext cx="2133600" cy="0"/>
          </a:xfrm>
          <a:prstGeom prst="straightConnector1"/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8618" name="TextBox 8"/>
          <p:cNvSpPr txBox="1"/>
          <p:nvPr/>
        </p:nvSpPr>
        <p:spPr>
          <a:xfrm>
            <a:off x="3733800" y="5246452"/>
            <a:ext cx="25146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Run the program using Java interpreter java</a:t>
            </a:r>
            <a:endParaRPr dirty="0" lang="en-US">
              <a:solidFill>
                <a:srgbClr val="FF0000"/>
              </a:solidFill>
            </a:endParaRPr>
          </a:p>
        </p:txBody>
      </p:sp>
      <p:cxnSp>
        <p:nvCxnSpPr>
          <p:cNvPr id="3145741" name="Straight Arrow Connector 9"/>
          <p:cNvCxnSpPr>
            <a:cxnSpLocks/>
          </p:cNvCxnSpPr>
          <p:nvPr/>
        </p:nvCxnSpPr>
        <p:spPr>
          <a:xfrm flipH="1" flipV="1">
            <a:off x="1981200" y="5217361"/>
            <a:ext cx="1752600" cy="352257"/>
          </a:xfrm>
          <a:prstGeom prst="straightConnector1"/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JAVA Program Compilation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90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457200"/>
            <a:ext cx="2174369" cy="1066800"/>
          </a:xfrm>
          <a:prstGeom prst="rect"/>
        </p:spPr>
      </p:pic>
      <p:pic>
        <p:nvPicPr>
          <p:cNvPr id="2097191" name="Picture 6" descr="JRE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33400" y="1676400"/>
            <a:ext cx="8001000" cy="4267200"/>
          </a:xfrm>
          <a:prstGeom prst="rect"/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3750" lnSpcReduction="10000"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Types in Java – Primitive data types</a:t>
            </a:r>
          </a:p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Default value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 marL="347663">
              <a:lnSpc>
                <a:spcPct val="90000"/>
              </a:lnSpc>
            </a:pPr>
            <a:r>
              <a:rPr dirty="0" lang="en-US" smtClean="0"/>
              <a:t>byte – </a:t>
            </a:r>
            <a:r>
              <a:rPr b="1" dirty="0" lang="en-US" smtClean="0">
                <a:solidFill>
                  <a:srgbClr val="FF0000"/>
                </a:solidFill>
              </a:rPr>
              <a:t>8 bits ( 1 Byte )                              0</a:t>
            </a:r>
          </a:p>
          <a:p>
            <a:pPr algn="l" marL="347663">
              <a:lnSpc>
                <a:spcPct val="90000"/>
              </a:lnSpc>
              <a:spcBef>
                <a:spcPct val="50000"/>
              </a:spcBef>
            </a:pPr>
            <a:r>
              <a:rPr dirty="0" lang="en-US" smtClean="0"/>
              <a:t>short </a:t>
            </a:r>
            <a:r>
              <a:rPr dirty="0" lang="en-US" err="1" smtClean="0"/>
              <a:t>int</a:t>
            </a:r>
            <a:r>
              <a:rPr dirty="0" lang="en-US" smtClean="0"/>
              <a:t> – </a:t>
            </a:r>
            <a:r>
              <a:rPr b="1" dirty="0" lang="en-US" smtClean="0">
                <a:solidFill>
                  <a:srgbClr val="0070C0"/>
                </a:solidFill>
              </a:rPr>
              <a:t>16 bits ( 2 Bytes )                   0</a:t>
            </a:r>
          </a:p>
          <a:p>
            <a:pPr algn="l" marL="347663">
              <a:lnSpc>
                <a:spcPct val="90000"/>
              </a:lnSpc>
              <a:spcBef>
                <a:spcPct val="50000"/>
              </a:spcBef>
            </a:pPr>
            <a:r>
              <a:rPr dirty="0" lang="en-US" err="1" smtClean="0"/>
              <a:t>int</a:t>
            </a:r>
            <a:r>
              <a:rPr dirty="0" lang="en-US" smtClean="0"/>
              <a:t> – </a:t>
            </a:r>
            <a:r>
              <a:rPr b="1" dirty="0" lang="en-US" smtClean="0">
                <a:solidFill>
                  <a:srgbClr val="C00000"/>
                </a:solidFill>
              </a:rPr>
              <a:t>32 bits ( 4 Bytes )                             0</a:t>
            </a:r>
          </a:p>
          <a:p>
            <a:pPr algn="l" marL="347663">
              <a:lnSpc>
                <a:spcPct val="90000"/>
              </a:lnSpc>
              <a:spcBef>
                <a:spcPct val="50000"/>
              </a:spcBef>
            </a:pPr>
            <a:r>
              <a:rPr dirty="0" lang="en-US" smtClean="0"/>
              <a:t>long </a:t>
            </a:r>
            <a:r>
              <a:rPr dirty="0" lang="en-US" err="1" smtClean="0"/>
              <a:t>int</a:t>
            </a:r>
            <a:r>
              <a:rPr dirty="0" lang="en-US" smtClean="0"/>
              <a:t> – </a:t>
            </a:r>
            <a:r>
              <a:rPr b="1" dirty="0" lang="en-US" smtClean="0">
                <a:solidFill>
                  <a:srgbClr val="FF0000"/>
                </a:solidFill>
              </a:rPr>
              <a:t>64 bits ( 8 Bytes )                    0</a:t>
            </a:r>
          </a:p>
          <a:p>
            <a:pPr algn="l" marL="347663">
              <a:lnSpc>
                <a:spcPct val="90000"/>
              </a:lnSpc>
              <a:spcBef>
                <a:spcPct val="50000"/>
              </a:spcBef>
            </a:pPr>
            <a:r>
              <a:rPr dirty="0" lang="en-US" smtClean="0"/>
              <a:t>Float -  </a:t>
            </a:r>
            <a:r>
              <a:rPr b="1" dirty="0" lang="en-US" smtClean="0">
                <a:solidFill>
                  <a:srgbClr val="00B0F0"/>
                </a:solidFill>
              </a:rPr>
              <a:t>32 bits ( 4 Bytes )                         0.0f</a:t>
            </a:r>
          </a:p>
          <a:p>
            <a:pPr algn="l" marL="347663">
              <a:lnSpc>
                <a:spcPct val="90000"/>
              </a:lnSpc>
              <a:spcBef>
                <a:spcPct val="50000"/>
              </a:spcBef>
            </a:pPr>
            <a:r>
              <a:rPr dirty="0" lang="en-US" smtClean="0"/>
              <a:t>double – </a:t>
            </a:r>
            <a:r>
              <a:rPr b="1" dirty="0" lang="en-US" smtClean="0">
                <a:solidFill>
                  <a:srgbClr val="7030A0"/>
                </a:solidFill>
              </a:rPr>
              <a:t>64 bits ( 8 Bytes )                     0.0d</a:t>
            </a:r>
          </a:p>
          <a:p>
            <a:pPr algn="l" marL="347663">
              <a:lnSpc>
                <a:spcPct val="90000"/>
              </a:lnSpc>
              <a:spcBef>
                <a:spcPct val="50000"/>
              </a:spcBef>
            </a:pPr>
            <a:r>
              <a:rPr dirty="0" lang="en-US" err="1" smtClean="0"/>
              <a:t>bool</a:t>
            </a:r>
            <a:r>
              <a:rPr dirty="0" lang="en-US" smtClean="0"/>
              <a:t> – </a:t>
            </a:r>
            <a:r>
              <a:rPr b="1" dirty="0" lang="en-US" smtClean="0">
                <a:solidFill>
                  <a:srgbClr val="7030A0"/>
                </a:solidFill>
              </a:rPr>
              <a:t>1 – bit  ( </a:t>
            </a:r>
            <a:r>
              <a:rPr b="1" dirty="0" lang="en-US" smtClean="0">
                <a:solidFill>
                  <a:srgbClr val="0070C0"/>
                </a:solidFill>
              </a:rPr>
              <a:t>true or false </a:t>
            </a:r>
            <a:r>
              <a:rPr b="1" dirty="0" lang="en-US" smtClean="0">
                <a:solidFill>
                  <a:srgbClr val="7030A0"/>
                </a:solidFill>
              </a:rPr>
              <a:t>)                false</a:t>
            </a:r>
          </a:p>
          <a:p>
            <a:pPr algn="l" marL="347663">
              <a:lnSpc>
                <a:spcPct val="90000"/>
              </a:lnSpc>
              <a:spcBef>
                <a:spcPct val="50000"/>
              </a:spcBef>
            </a:pPr>
            <a:r>
              <a:rPr dirty="0" lang="en-US" smtClean="0"/>
              <a:t>char  - </a:t>
            </a:r>
            <a:r>
              <a:rPr b="1" dirty="0" lang="en-US" smtClean="0">
                <a:solidFill>
                  <a:srgbClr val="660033"/>
                </a:solidFill>
              </a:rPr>
              <a:t>16 bits ( 2 Bytes )                         \u0000</a:t>
            </a:r>
            <a:endParaRPr b="1" dirty="0" lang="en-US">
              <a:solidFill>
                <a:srgbClr val="660033"/>
              </a:solidFill>
            </a:endParaRPr>
          </a:p>
        </p:txBody>
      </p:sp>
      <p:sp>
        <p:nvSpPr>
          <p:cNvPr id="1048621" name="Right Brace 3"/>
          <p:cNvSpPr/>
          <p:nvPr/>
        </p:nvSpPr>
        <p:spPr>
          <a:xfrm>
            <a:off x="5943600" y="1447800"/>
            <a:ext cx="685800" cy="3581400"/>
          </a:xfrm>
          <a:prstGeom prst="righ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Types in Java – Primitive &amp; Non – primitive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92" name="Picture 3" descr="Data-Type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1219200"/>
            <a:ext cx="8458200" cy="4846543"/>
          </a:xfrm>
          <a:prstGeom prst="rect"/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Types in Java – </a:t>
            </a:r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Primitive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9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248867"/>
            <a:ext cx="7180613" cy="4466133"/>
          </a:xfrm>
          <a:prstGeom prst="rect"/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Wrapper Classes in Java</a:t>
            </a:r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9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1066800"/>
            <a:ext cx="5105401" cy="5220996"/>
          </a:xfrm>
          <a:prstGeom prst="rect"/>
        </p:spPr>
      </p:pic>
      <p:pic>
        <p:nvPicPr>
          <p:cNvPr id="209719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62400" y="3505200"/>
            <a:ext cx="4644441" cy="2746907"/>
          </a:xfrm>
          <a:prstGeom prst="rect"/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Strings – Non Primitive</a:t>
            </a: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96" name="Picture 9" descr="stri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371600"/>
            <a:ext cx="3819048" cy="1495238"/>
          </a:xfrm>
          <a:prstGeom prst="rect"/>
        </p:spPr>
      </p:pic>
      <p:pic>
        <p:nvPicPr>
          <p:cNvPr id="2097197" name="Picture 10" descr="string1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1000" y="4267200"/>
            <a:ext cx="3619500" cy="1571625"/>
          </a:xfrm>
          <a:prstGeom prst="rect"/>
        </p:spPr>
      </p:pic>
      <p:pic>
        <p:nvPicPr>
          <p:cNvPr id="2097198" name="Picture 11" descr="string2.jp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267200" y="1840808"/>
            <a:ext cx="4419600" cy="3303092"/>
          </a:xfrm>
          <a:prstGeom prst="rect"/>
        </p:spPr>
      </p:pic>
      <p:sp>
        <p:nvSpPr>
          <p:cNvPr id="1048626" name="TextBox 12"/>
          <p:cNvSpPr txBox="1"/>
          <p:nvPr/>
        </p:nvSpPr>
        <p:spPr>
          <a:xfrm>
            <a:off x="1981200" y="1219200"/>
            <a:ext cx="193899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String  </a:t>
            </a:r>
            <a:r>
              <a:rPr dirty="0" lang="en-US" err="1" smtClean="0"/>
              <a:t>str</a:t>
            </a:r>
            <a:r>
              <a:rPr dirty="0" lang="en-US" smtClean="0"/>
              <a:t>=“Hello”;</a:t>
            </a:r>
            <a:endParaRPr dirty="0" lang="en-US"/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Arrays – Non Primitive</a:t>
            </a: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99" name="Picture 5" descr="array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2000" y="1524000"/>
            <a:ext cx="7924800" cy="3181350"/>
          </a:xfrm>
          <a:prstGeom prst="rect"/>
        </p:spPr>
      </p:pic>
      <p:pic>
        <p:nvPicPr>
          <p:cNvPr id="2097200" name="Picture 6" descr="array2.gif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10000" y="4953000"/>
            <a:ext cx="3190875" cy="1181100"/>
          </a:xfrm>
          <a:prstGeom prst="rect"/>
        </p:spPr>
      </p:pic>
      <p:sp>
        <p:nvSpPr>
          <p:cNvPr id="1048628" name="TextBox 7"/>
          <p:cNvSpPr txBox="1"/>
          <p:nvPr/>
        </p:nvSpPr>
        <p:spPr>
          <a:xfrm>
            <a:off x="762000" y="5486400"/>
            <a:ext cx="26670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i</a:t>
            </a:r>
            <a:r>
              <a:rPr dirty="0" lang="en-US" err="1" smtClean="0"/>
              <a:t>nt</a:t>
            </a:r>
            <a:r>
              <a:rPr dirty="0" lang="en-US" smtClean="0"/>
              <a:t>  array[ ] =new </a:t>
            </a:r>
            <a:r>
              <a:rPr dirty="0" lang="en-US" err="1" smtClean="0"/>
              <a:t>int</a:t>
            </a:r>
            <a:r>
              <a:rPr dirty="0" lang="en-US" smtClean="0"/>
              <a:t>[10];</a:t>
            </a:r>
            <a:endParaRPr dirty="0" lang="en-US"/>
          </a:p>
        </p:txBody>
      </p:sp>
      <p:cxnSp>
        <p:nvCxnSpPr>
          <p:cNvPr id="3145742" name="Straight Connector 22"/>
          <p:cNvCxnSpPr>
            <a:cxnSpLocks/>
          </p:cNvCxnSpPr>
          <p:nvPr/>
        </p:nvCxnSpPr>
        <p:spPr>
          <a:xfrm rot="5400000">
            <a:off x="1257300" y="5981700"/>
            <a:ext cx="381000" cy="1588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Straight Connector 24"/>
          <p:cNvCxnSpPr>
            <a:cxnSpLocks/>
          </p:cNvCxnSpPr>
          <p:nvPr/>
        </p:nvCxnSpPr>
        <p:spPr>
          <a:xfrm>
            <a:off x="1447800" y="6172200"/>
            <a:ext cx="1676400" cy="1588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Arrow Connector 27"/>
          <p:cNvCxnSpPr>
            <a:cxnSpLocks/>
            <a:stCxn id="1048628" idx="3"/>
          </p:cNvCxnSpPr>
          <p:nvPr/>
        </p:nvCxnSpPr>
        <p:spPr>
          <a:xfrm>
            <a:off x="3429000" y="5671066"/>
            <a:ext cx="457200" cy="45522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38"/>
          <p:cNvCxnSpPr>
            <a:cxnSpLocks/>
            <a:endCxn id="1048628" idx="3"/>
          </p:cNvCxnSpPr>
          <p:nvPr/>
        </p:nvCxnSpPr>
        <p:spPr>
          <a:xfrm rot="5400000" flipH="1" flipV="1">
            <a:off x="3026033" y="5769233"/>
            <a:ext cx="501134" cy="3048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9" name="TextBox 1"/>
          <p:cNvSpPr txBox="1"/>
          <p:nvPr/>
        </p:nvSpPr>
        <p:spPr>
          <a:xfrm>
            <a:off x="304800" y="487144"/>
            <a:ext cx="18288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2 different ways to declare arrays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630" name="Notched Right Arrow 3"/>
          <p:cNvSpPr/>
          <p:nvPr/>
        </p:nvSpPr>
        <p:spPr>
          <a:xfrm rot="5400000">
            <a:off x="685800" y="1309989"/>
            <a:ext cx="838200" cy="533400"/>
          </a:xfrm>
          <a:prstGeom prst="notchedRightArrow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Arrays – Alternative Declarations</a:t>
            </a: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32" name="Rectangle 1"/>
          <p:cNvSpPr>
            <a:spLocks noChangeArrowheads="1"/>
          </p:cNvSpPr>
          <p:nvPr/>
        </p:nvSpPr>
        <p:spPr bwMode="auto">
          <a:xfrm>
            <a:off x="457200" y="1295400"/>
            <a:ext cx="6858000" cy="10156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baseline="0" b="0" cap="none" dirty="0" sz="21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1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following declarations are equivalent: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1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</a:p>
        </p:txBody>
      </p:sp>
      <p:pic>
        <p:nvPicPr>
          <p:cNvPr id="2097201" name="Picture 3" descr="Imag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3962400"/>
            <a:ext cx="6074229" cy="685800"/>
          </a:xfrm>
          <a:prstGeom prst="rect"/>
          <a:noFill/>
        </p:spPr>
      </p:pic>
      <p:pic>
        <p:nvPicPr>
          <p:cNvPr id="2097202" name="Picture 5" descr="Imag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43000" y="2362200"/>
            <a:ext cx="5114109" cy="685800"/>
          </a:xfrm>
          <a:prstGeom prst="rect"/>
          <a:noFill/>
        </p:spPr>
      </p:pic>
      <p:pic>
        <p:nvPicPr>
          <p:cNvPr id="2097203" name="Picture 7" descr="Imag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381000" y="5410200"/>
            <a:ext cx="8390965" cy="304800"/>
          </a:xfrm>
          <a:prstGeom prst="rect"/>
          <a:noFill/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34" name="Rectangle 1"/>
          <p:cNvSpPr>
            <a:spLocks noChangeArrowheads="1"/>
          </p:cNvSpPr>
          <p:nvPr/>
        </p:nvSpPr>
        <p:spPr bwMode="auto">
          <a:xfrm>
            <a:off x="1143000" y="2209800"/>
            <a:ext cx="7239000" cy="198515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baseline="0" b="0" cap="none" dirty="0" sz="21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dirty="0" sz="2100" lang="en-US" err="1" smtClean="0">
                <a:latin typeface="Arial" charset="0"/>
                <a:cs typeface="Arial" charset="0"/>
              </a:rPr>
              <a:t>i</a:t>
            </a:r>
            <a:r>
              <a:rPr baseline="0" b="0" cap="none" dirty="0" sz="21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nt</a:t>
            </a:r>
            <a:r>
              <a:rPr baseline="0" b="0" cap="none" dirty="0" sz="21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baseline="0" b="0" cap="none" dirty="0" sz="21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mycounter</a:t>
            </a:r>
            <a:r>
              <a:rPr baseline="0" b="0" cap="none" dirty="0" sz="21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 ];                </a:t>
            </a:r>
            <a:r>
              <a:rPr baseline="0" b="0" cap="none" dirty="0" sz="2100" i="0" kumimoji="0" lang="en-US" normalizeH="0" strike="noStrike" u="none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// Array </a:t>
            </a:r>
            <a:r>
              <a:rPr baseline="0" b="0" cap="none" dirty="0" sz="2100" i="0" kumimoji="0" lang="en-US" normalizeH="0" strike="noStrike" u="none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reference</a:t>
            </a:r>
            <a:r>
              <a:rPr b="0" cap="none" dirty="0" sz="2100" i="0" kumimoji="0" lang="en-US" normalizeH="0" strike="noStrike" u="none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b="0" cap="none" dirty="0" sz="2100" i="0" kumimoji="0" lang="en-US" normalizeH="0" strike="noStrike" u="none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variable</a:t>
            </a:r>
            <a:endParaRPr baseline="0" b="0" cap="none" dirty="0" sz="2100" i="0" kumimoji="0" lang="en-US" normalizeH="0" strike="noStrike" u="none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1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dirty="0" sz="2100" lang="en-US" smtClean="0"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dirty="0" sz="2100" lang="en-US" err="1" smtClean="0">
                <a:latin typeface="Arial" charset="0"/>
                <a:cs typeface="Arial" charset="0"/>
              </a:rPr>
              <a:t>m</a:t>
            </a:r>
            <a:r>
              <a:rPr baseline="0" b="0" cap="none" dirty="0" sz="21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ycounter</a:t>
            </a:r>
            <a:r>
              <a:rPr b="0" cap="none" dirty="0" sz="21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= counter;    </a:t>
            </a:r>
            <a:r>
              <a:rPr b="0" cap="none" dirty="0" sz="2100" i="0" kumimoji="0" lang="en-US" normalizeH="0" strike="noStrike" u="none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// Reference variable assignment</a:t>
            </a:r>
            <a:endParaRPr baseline="0" b="0" cap="none" dirty="0" sz="2100" i="0" kumimoji="0" lang="en-US" normalizeH="0" strike="noStrike" u="none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1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</a:p>
        </p:txBody>
      </p:sp>
      <p:pic>
        <p:nvPicPr>
          <p:cNvPr id="2097204" name="Picture 5" descr="Imag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43000" y="1143000"/>
            <a:ext cx="5114109" cy="685800"/>
          </a:xfrm>
          <a:prstGeom prst="rect"/>
          <a:noFill/>
        </p:spPr>
      </p:pic>
      <p:cxnSp>
        <p:nvCxnSpPr>
          <p:cNvPr id="3145746" name="Straight Arrow Connector 7"/>
          <p:cNvCxnSpPr>
            <a:cxnSpLocks/>
          </p:cNvCxnSpPr>
          <p:nvPr/>
        </p:nvCxnSpPr>
        <p:spPr>
          <a:xfrm flipV="1">
            <a:off x="2286000" y="1905000"/>
            <a:ext cx="2209800" cy="1676400"/>
          </a:xfrm>
          <a:prstGeom prst="straightConnector1"/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8635" name="TextBox 9"/>
          <p:cNvSpPr txBox="1"/>
          <p:nvPr/>
        </p:nvSpPr>
        <p:spPr>
          <a:xfrm>
            <a:off x="1295400" y="4267200"/>
            <a:ext cx="6172200" cy="249299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array[]=new </a:t>
            </a:r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[]{3,2,17,19};</a:t>
            </a:r>
          </a:p>
          <a:p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myarray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[];</a:t>
            </a:r>
          </a:p>
          <a:p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</a:t>
            </a:r>
          </a:p>
          <a:p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myarray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=array;</a:t>
            </a:r>
            <a:endParaRPr dirty="0" sz="24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6667" lnSpcReduction="20000"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History of JAVA and its Evolution</a:t>
            </a:r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sz="3000" lang="en-US" smtClean="0">
                <a:solidFill>
                  <a:srgbClr val="00206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was developed by </a:t>
            </a:r>
            <a:r>
              <a:rPr dirty="0" sz="3000" i="1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James Gosling </a:t>
            </a:r>
            <a:r>
              <a:rPr dirty="0" sz="3000" lang="en-US" smtClean="0">
                <a:solidFill>
                  <a:srgbClr val="00206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of Sun Microsystems in the year 1995</a:t>
            </a:r>
            <a:endParaRPr dirty="0" sz="3000" lang="en-US">
              <a:solidFill>
                <a:srgbClr val="00206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sz="30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dirty="0" sz="3000" lang="en-US" smtClean="0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original name of Java was Oak</a:t>
            </a:r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, however it was renamed as Java due to </a:t>
            </a:r>
            <a:r>
              <a:rPr dirty="0" sz="3000" lang="en-US" smtClean="0">
                <a:solidFill>
                  <a:schemeClr val="accent6">
                    <a:lumMod val="50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legal conflict with Oak Software Systems.</a:t>
            </a:r>
          </a:p>
          <a:p>
            <a:pPr algn="l"/>
            <a:endParaRPr dirty="0" sz="30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sz="30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was named after </a:t>
            </a:r>
            <a:r>
              <a:rPr b="1" dirty="0" sz="3000" i="1" lang="en-US" smtClean="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 island called JAVA </a:t>
            </a:r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dirty="0" sz="3000" lang="en-US" smtClean="0">
                <a:solidFill>
                  <a:srgbClr val="00B0F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Indonesia</a:t>
            </a:r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which renowned for growing coffee..</a:t>
            </a:r>
            <a:endParaRPr dirty="0" sz="30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</a:p>
          <a:p>
            <a:pPr algn="l"/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b="1" dirty="0" sz="300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first version of Java </a:t>
            </a:r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…. </a:t>
            </a:r>
            <a:r>
              <a:rPr b="1" dirty="0" sz="30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1.0 </a:t>
            </a:r>
            <a:r>
              <a:rPr dirty="0" sz="30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was released in January 1996</a:t>
            </a:r>
            <a:endParaRPr dirty="0" sz="30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000" y="762000"/>
            <a:ext cx="1600200" cy="1600200"/>
          </a:xfrm>
          <a:prstGeom prst="rect"/>
        </p:spPr>
      </p:pic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H="1">
            <a:off x="7620000" y="3200400"/>
            <a:ext cx="1137557" cy="914400"/>
          </a:xfrm>
          <a:prstGeom prst="rect"/>
        </p:spPr>
      </p:pic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620000" y="4869203"/>
            <a:ext cx="1173246" cy="782408"/>
          </a:xfrm>
          <a:prstGeom prst="rect"/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 Declaration and Length attribute</a:t>
            </a:r>
          </a:p>
        </p:txBody>
      </p:sp>
      <p:sp>
        <p:nvSpPr>
          <p:cNvPr id="1048637" name="TextBox 9"/>
          <p:cNvSpPr txBox="1"/>
          <p:nvPr/>
        </p:nvSpPr>
        <p:spPr>
          <a:xfrm>
            <a:off x="762000" y="838200"/>
            <a:ext cx="8077200" cy="766363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array[]=new </a:t>
            </a:r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[10][20];</a:t>
            </a:r>
          </a:p>
          <a:p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myArray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[];</a:t>
            </a:r>
          </a:p>
          <a:p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</a:t>
            </a:r>
          </a:p>
          <a:p>
            <a:r>
              <a:rPr dirty="0" sz="2400" lang="en-US" err="1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myArray</a:t>
            </a:r>
            <a:r>
              <a:rPr dirty="0" sz="24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=array;</a:t>
            </a:r>
          </a:p>
          <a:p>
            <a:endParaRPr dirty="0" sz="240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myArray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[2][3]=20;</a:t>
            </a:r>
          </a:p>
          <a:p>
            <a:endParaRPr dirty="0" sz="240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(“Row Size of array is “ + </a:t>
            </a:r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array.length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dirty="0" sz="240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Row Size of array is 10  - Gives the row size</a:t>
            </a:r>
          </a:p>
          <a:p>
            <a:endParaRPr dirty="0" sz="24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lang="en-US" err="1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dirty="0" sz="2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(“Column Size of array is “ + array[0].length);</a:t>
            </a:r>
          </a:p>
          <a:p>
            <a:endParaRPr dirty="0" sz="240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Column Size of array is 10  - Gives the column size</a:t>
            </a:r>
          </a:p>
          <a:p>
            <a:endParaRPr dirty="0" sz="240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sz="240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sz="240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sz="24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Primitive </a:t>
            </a:r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Reference variables</a:t>
            </a: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05" name="Picture 9" descr="stackheap4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71600" y="1066800"/>
            <a:ext cx="6365562" cy="2899496"/>
          </a:xfrm>
          <a:prstGeom prst="rect"/>
        </p:spPr>
      </p:pic>
      <p:pic>
        <p:nvPicPr>
          <p:cNvPr id="2097206" name="Picture 11" descr="stack_heap1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362200" y="3966296"/>
            <a:ext cx="5029200" cy="2387742"/>
          </a:xfrm>
          <a:prstGeom prst="rect"/>
        </p:spPr>
      </p:pic>
      <p:sp>
        <p:nvSpPr>
          <p:cNvPr id="1048639" name="TextBox 1"/>
          <p:cNvSpPr txBox="1"/>
          <p:nvPr/>
        </p:nvSpPr>
        <p:spPr>
          <a:xfrm>
            <a:off x="5638800" y="4114800"/>
            <a:ext cx="1752600" cy="2057400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endParaRPr dirty="0" lang="en-US"/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6875" lnSpcReduction="10000"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Primitive variable and Reference variables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All Primitive and Reference variables are stored in </a:t>
            </a:r>
            <a:r>
              <a:rPr dirty="0" sz="66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Stack</a:t>
            </a:r>
          </a:p>
          <a:p>
            <a:endParaRPr dirty="0" sz="66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All Objects of Non-primitive references are stored in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66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dirty="0" sz="660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2-D Arrays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07" name="Picture 3" descr="2dArray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19200"/>
            <a:ext cx="7620000" cy="3228975"/>
          </a:xfrm>
          <a:prstGeom prst="rect"/>
        </p:spPr>
      </p:pic>
      <p:sp>
        <p:nvSpPr>
          <p:cNvPr id="1048642" name="TextBox 4"/>
          <p:cNvSpPr txBox="1"/>
          <p:nvPr/>
        </p:nvSpPr>
        <p:spPr>
          <a:xfrm>
            <a:off x="1752600" y="4572000"/>
            <a:ext cx="7010400" cy="2031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 smtClean="0"/>
              <a:t>int</a:t>
            </a:r>
            <a:r>
              <a:rPr dirty="0" lang="en-US" smtClean="0"/>
              <a:t>  array[][]=new </a:t>
            </a:r>
            <a:r>
              <a:rPr dirty="0" lang="en-US" err="1" smtClean="0"/>
              <a:t>int</a:t>
            </a:r>
            <a:r>
              <a:rPr dirty="0" lang="en-US" smtClean="0"/>
              <a:t>[3][4] ;                                           // 3 by 4 array</a:t>
            </a:r>
          </a:p>
          <a:p>
            <a:endParaRPr dirty="0" lang="en-US" smtClean="0"/>
          </a:p>
          <a:p>
            <a:r>
              <a:rPr dirty="0" lang="en-US" err="1" smtClean="0"/>
              <a:t>Int</a:t>
            </a:r>
            <a:r>
              <a:rPr dirty="0" lang="en-US" smtClean="0"/>
              <a:t> </a:t>
            </a:r>
            <a:r>
              <a:rPr dirty="0" lang="en-US" err="1" smtClean="0"/>
              <a:t>myArray</a:t>
            </a:r>
            <a:r>
              <a:rPr dirty="0" lang="en-US" smtClean="0"/>
              <a:t>[ ][ ]= new </a:t>
            </a:r>
            <a:r>
              <a:rPr dirty="0" lang="en-US" err="1" smtClean="0"/>
              <a:t>int</a:t>
            </a:r>
            <a:r>
              <a:rPr dirty="0" lang="en-US" smtClean="0"/>
              <a:t>[ ][ ]{ {3,4,2,1}, {7,2,1,4} } ;      //  2 by 4 array </a:t>
            </a:r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2-D Arrays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44" name="TextBox 4"/>
          <p:cNvSpPr txBox="1"/>
          <p:nvPr/>
        </p:nvSpPr>
        <p:spPr>
          <a:xfrm>
            <a:off x="2286000" y="5867400"/>
            <a:ext cx="518160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err="1" smtClean="0"/>
              <a:t>int</a:t>
            </a:r>
            <a:r>
              <a:rPr dirty="0" sz="3200" lang="en-US" smtClean="0"/>
              <a:t>  A[][]=new </a:t>
            </a:r>
            <a:r>
              <a:rPr dirty="0" sz="3200" lang="en-US" err="1" smtClean="0"/>
              <a:t>int</a:t>
            </a:r>
            <a:r>
              <a:rPr dirty="0" sz="3200" lang="en-US" smtClean="0"/>
              <a:t>[3][4] ;</a:t>
            </a:r>
            <a:endParaRPr dirty="0" sz="3200" lang="en-US"/>
          </a:p>
        </p:txBody>
      </p:sp>
      <p:pic>
        <p:nvPicPr>
          <p:cNvPr id="2097208" name="Picture 5" descr="2dArray2.gi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0" y="1179840"/>
            <a:ext cx="6324599" cy="4667007"/>
          </a:xfrm>
          <a:prstGeom prst="rect"/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09" name="Picture 5" descr="arrayLength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2000" y="838200"/>
            <a:ext cx="8001000" cy="5010150"/>
          </a:xfrm>
          <a:prstGeom prst="rect"/>
        </p:spPr>
      </p:pic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 References</a:t>
            </a: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10" name="Picture 3" descr="arrayReference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0600" y="1219200"/>
            <a:ext cx="7311995" cy="3319462"/>
          </a:xfrm>
          <a:prstGeom prst="rect"/>
        </p:spPr>
      </p:pic>
      <p:sp>
        <p:nvSpPr>
          <p:cNvPr id="1048647" name="TextBox 4"/>
          <p:cNvSpPr txBox="1"/>
          <p:nvPr/>
        </p:nvSpPr>
        <p:spPr>
          <a:xfrm>
            <a:off x="1447800" y="5029200"/>
            <a:ext cx="6400800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err="1"/>
              <a:t>i</a:t>
            </a:r>
            <a:r>
              <a:rPr dirty="0" sz="2400" lang="en-US" err="1" smtClean="0"/>
              <a:t>nt</a:t>
            </a:r>
            <a:r>
              <a:rPr dirty="0" sz="2400" lang="en-US" smtClean="0"/>
              <a:t> </a:t>
            </a:r>
            <a:r>
              <a:rPr dirty="0" sz="2400" lang="en-US" err="1" smtClean="0"/>
              <a:t>oldArray</a:t>
            </a:r>
            <a:r>
              <a:rPr dirty="0" sz="2400" lang="en-US" smtClean="0"/>
              <a:t>[] = new </a:t>
            </a:r>
            <a:r>
              <a:rPr dirty="0" sz="2400" lang="en-US" err="1" smtClean="0"/>
              <a:t>int</a:t>
            </a:r>
            <a:r>
              <a:rPr dirty="0" sz="2400" lang="en-US" smtClean="0"/>
              <a:t>[]{1,2,3,4,5};</a:t>
            </a:r>
          </a:p>
          <a:p>
            <a:endParaRPr dirty="0" sz="2400" lang="en-US"/>
          </a:p>
          <a:p>
            <a:r>
              <a:rPr dirty="0" sz="2400" lang="en-US" err="1"/>
              <a:t>i</a:t>
            </a:r>
            <a:r>
              <a:rPr dirty="0" sz="2400" lang="en-US" err="1" smtClean="0"/>
              <a:t>nt</a:t>
            </a:r>
            <a:r>
              <a:rPr dirty="0" sz="2400" lang="en-US" smtClean="0"/>
              <a:t> </a:t>
            </a:r>
            <a:r>
              <a:rPr dirty="0" sz="2400" lang="en-US" err="1" smtClean="0"/>
              <a:t>newArray</a:t>
            </a:r>
            <a:r>
              <a:rPr dirty="0" sz="2400" lang="en-US" smtClean="0"/>
              <a:t>[] ;       </a:t>
            </a:r>
            <a:r>
              <a:rPr dirty="0" sz="2400" lang="en-US" err="1" smtClean="0"/>
              <a:t>newArray</a:t>
            </a:r>
            <a:r>
              <a:rPr dirty="0" sz="2400" lang="en-US" smtClean="0"/>
              <a:t>=</a:t>
            </a:r>
            <a:r>
              <a:rPr dirty="0" sz="2400" lang="en-US" err="1" smtClean="0"/>
              <a:t>oldArray</a:t>
            </a:r>
            <a:r>
              <a:rPr dirty="0" sz="2400" lang="en-US" smtClean="0"/>
              <a:t>;</a:t>
            </a:r>
            <a:endParaRPr dirty="0" sz="2400" lang="en-US"/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3-D Arrays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49" name="TextBox 4"/>
          <p:cNvSpPr txBox="1"/>
          <p:nvPr/>
        </p:nvSpPr>
        <p:spPr>
          <a:xfrm>
            <a:off x="2895600" y="5410200"/>
            <a:ext cx="41148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 smtClean="0"/>
              <a:t>int</a:t>
            </a:r>
            <a:r>
              <a:rPr dirty="0" lang="en-US" smtClean="0"/>
              <a:t>  array[ ][ ][ ]=new </a:t>
            </a:r>
            <a:r>
              <a:rPr dirty="0" lang="en-US" err="1" smtClean="0"/>
              <a:t>int</a:t>
            </a:r>
            <a:r>
              <a:rPr dirty="0" lang="en-US" smtClean="0"/>
              <a:t>[3][3][3] ;</a:t>
            </a:r>
            <a:endParaRPr dirty="0" lang="en-US"/>
          </a:p>
        </p:txBody>
      </p:sp>
      <p:pic>
        <p:nvPicPr>
          <p:cNvPr id="2097211" name="Picture 5" descr="3dArray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76400" y="1371600"/>
            <a:ext cx="6477000" cy="3218132"/>
          </a:xfrm>
          <a:prstGeom prst="rect"/>
        </p:spPr>
      </p:pic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Loops in Java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12" name="Picture 6" descr="java-loops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1143000"/>
            <a:ext cx="5105400" cy="4252257"/>
          </a:xfrm>
          <a:prstGeom prst="rect"/>
        </p:spPr>
      </p:pic>
      <p:pic>
        <p:nvPicPr>
          <p:cNvPr id="2097213" name="Picture 7" descr="loops2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9259635">
            <a:off x="5374374" y="1904940"/>
            <a:ext cx="2935758" cy="2136612"/>
          </a:xfrm>
          <a:prstGeom prst="rect"/>
        </p:spPr>
      </p:pic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 and While - Loops in Java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14" name="Picture 6" descr="forLoopx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1600200"/>
            <a:ext cx="4639734" cy="2362200"/>
          </a:xfrm>
          <a:prstGeom prst="rect"/>
        </p:spPr>
      </p:pic>
      <p:pic>
        <p:nvPicPr>
          <p:cNvPr id="2097215" name="Picture 7" descr="whileloopx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24200" y="3886200"/>
            <a:ext cx="5486932" cy="2537706"/>
          </a:xfrm>
          <a:prstGeom prst="rect"/>
        </p:spPr>
      </p:pic>
      <p:cxnSp>
        <p:nvCxnSpPr>
          <p:cNvPr id="3145747" name="Straight Arrow Connector 9"/>
          <p:cNvCxnSpPr>
            <a:cxnSpLocks/>
          </p:cNvCxnSpPr>
          <p:nvPr/>
        </p:nvCxnSpPr>
        <p:spPr>
          <a:xfrm rot="5400000">
            <a:off x="1828800" y="990600"/>
            <a:ext cx="685800" cy="533400"/>
          </a:xfrm>
          <a:prstGeom prst="straightConnector1"/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45748" name="Straight Arrow Connector 11"/>
          <p:cNvCxnSpPr>
            <a:cxnSpLocks/>
          </p:cNvCxnSpPr>
          <p:nvPr/>
        </p:nvCxnSpPr>
        <p:spPr>
          <a:xfrm rot="5400000">
            <a:off x="6210300" y="2721500"/>
            <a:ext cx="2209800" cy="1588"/>
          </a:xfrm>
          <a:prstGeom prst="straightConnector1"/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5749" name="Straight Connector 16"/>
          <p:cNvCxnSpPr>
            <a:cxnSpLocks/>
          </p:cNvCxnSpPr>
          <p:nvPr/>
        </p:nvCxnSpPr>
        <p:spPr>
          <a:xfrm>
            <a:off x="4191000" y="953950"/>
            <a:ext cx="3124200" cy="685800"/>
          </a:xfrm>
          <a:prstGeom prst="line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6875" lnSpcReduction="20000"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History of JAVA and its Evolution</a:t>
            </a:r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	The </a:t>
            </a:r>
            <a:r>
              <a:rPr b="1" dirty="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Latest version of Java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…. </a:t>
            </a:r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14.0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and is now available on oracle website as Sun Microsystem was acquired by </a:t>
            </a:r>
            <a:r>
              <a:rPr b="1" dirty="0" lang="en-US" smtClean="0">
                <a:solidFill>
                  <a:schemeClr val="accent3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Oracle Corporation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in the year 2010 for 7 Billion dollars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dirty="0" lang="en-US" err="1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Netbeans</a:t>
            </a:r>
            <a:r>
              <a:rPr dirty="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8.2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you need to install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JDK 8… </a:t>
            </a:r>
          </a:p>
          <a:p>
            <a:pPr algn="just"/>
            <a:endParaRPr dirty="0" lang="en-US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Higher versions will have improved built in classes and newer packages.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 and While - Loops in Java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16" name="Picture 4" descr="forloop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990600"/>
            <a:ext cx="5263977" cy="2562225"/>
          </a:xfrm>
          <a:prstGeom prst="rect"/>
        </p:spPr>
      </p:pic>
      <p:pic>
        <p:nvPicPr>
          <p:cNvPr id="2097217" name="Picture 5" descr="whileloop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00400" y="3124201"/>
            <a:ext cx="5410200" cy="3146720"/>
          </a:xfrm>
          <a:prstGeom prst="rect"/>
        </p:spPr>
      </p:pic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JAVA – For each loop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dirty="0" lang="en-US" err="1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myTestclass</a:t>
            </a:r>
            <a:r>
              <a:rPr dirty="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{ </a:t>
            </a:r>
          </a:p>
          <a:p>
            <a:pPr algn="l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public static void main(String[] </a:t>
            </a:r>
            <a:r>
              <a:rPr dirty="0" lang="en-US" err="1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dirty="0" lang="en-US" smtClean="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dirty="0" lang="en-US" err="1" smtClean="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lang="en-US" smtClean="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array[]=new </a:t>
            </a:r>
            <a:r>
              <a:rPr dirty="0" lang="en-US" err="1" smtClean="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lang="en-US" smtClean="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[]{2,3,4,5,9};</a:t>
            </a: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for(</a:t>
            </a:r>
            <a:r>
              <a:rPr dirty="0" lang="en-US" err="1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x :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array)                </a:t>
            </a:r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//For each loop</a:t>
            </a:r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dirty="0" lang="en-US" err="1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dirty="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(x);</a:t>
            </a:r>
          </a:p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18" name="Picture 4" descr="JDK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457200"/>
            <a:ext cx="2174369" cy="1066800"/>
          </a:xfrm>
          <a:prstGeom prst="rect"/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Do While Loop in Java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19" name="Picture 6" descr="dowhil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066800"/>
            <a:ext cx="7467600" cy="5452049"/>
          </a:xfrm>
          <a:prstGeom prst="rect"/>
        </p:spPr>
      </p:pic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Control Statements – If Statement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0" name="Picture 3" descr="simpleif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33600" y="1143000"/>
            <a:ext cx="3743325" cy="5113266"/>
          </a:xfrm>
          <a:prstGeom prst="rect"/>
        </p:spPr>
      </p:pic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Control Statements – If Statement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1" name="Picture 3" descr="sif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371600"/>
            <a:ext cx="7823200" cy="4953000"/>
          </a:xfrm>
          <a:prstGeom prst="rect"/>
        </p:spPr>
      </p:pic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Control Statements – If Statement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2" name="Picture 4" descr="nested if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0" y="1219200"/>
            <a:ext cx="5334000" cy="5148385"/>
          </a:xfrm>
          <a:prstGeom prst="rect"/>
        </p:spPr>
      </p:pic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Control Statements – If Statement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3" name="Picture 3" descr="if_statemen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295400"/>
            <a:ext cx="7704190" cy="4495800"/>
          </a:xfrm>
          <a:prstGeom prst="rect"/>
        </p:spPr>
      </p:pic>
    </p:spTree>
  </p:cSld>
  <p:clrMapOvr>
    <a:masterClrMapping/>
  </p:clrMapOvr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Control Statements – Switch Statement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4" name="Picture 4" descr="switch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1" y="1219200"/>
            <a:ext cx="4800600" cy="5312117"/>
          </a:xfrm>
          <a:prstGeom prst="rect"/>
        </p:spPr>
      </p:pic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Control Statements – Switch Statement</a:t>
            </a: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5" name="Picture 3" descr="switch_statement1.gi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0" y="1371600"/>
            <a:ext cx="6858000" cy="4852894"/>
          </a:xfrm>
          <a:prstGeom prst="rect"/>
        </p:spPr>
      </p:pic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Strings – in Java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6" name="Picture 3" descr="stringsHeap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42887" y="1371600"/>
            <a:ext cx="7215314" cy="4738687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7500" lnSpcReduction="10000"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         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dirty="0" lang="en-US" smtClean="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Simple  -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Syntax same as that of C/C++</a:t>
            </a: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2. </a:t>
            </a:r>
            <a:r>
              <a:rPr dirty="0" lang="en-US" smtClean="0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Platform Independent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Runs on any OS</a:t>
            </a:r>
          </a:p>
          <a:p>
            <a:pPr algn="just"/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Architectural Neutral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Runs on any Machine</a:t>
            </a:r>
          </a:p>
          <a:p>
            <a:pPr algn="just"/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dirty="0" lang="en-US" smtClean="0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Portable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Write once run anywhere</a:t>
            </a:r>
          </a:p>
          <a:p>
            <a:pPr algn="just"/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dirty="0" lang="en-US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– Portions of your application can run </a:t>
            </a:r>
          </a:p>
          <a:p>
            <a:pPr algn="just"/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on many computers</a:t>
            </a:r>
          </a:p>
          <a:p>
            <a:pPr algn="just"/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dirty="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Multi-Threaded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– Many execution paths within a </a:t>
            </a:r>
          </a:p>
          <a:p>
            <a:pPr algn="just"/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      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dirty="0" lang="en-US" smtClean="0">
                <a:solidFill>
                  <a:schemeClr val="accent3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Robust 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Auto-memory management – No pointers</a:t>
            </a: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dirty="0" 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Secure</a:t>
            </a:r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– Byte codes are verified before execution</a:t>
            </a:r>
          </a:p>
        </p:txBody>
      </p:sp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Strings(Literals and Objects) – in Java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7" name="Picture 4" descr="OOP_StringLliteralVsObjec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7800" y="1371600"/>
            <a:ext cx="6261652" cy="2805545"/>
          </a:xfrm>
          <a:prstGeom prst="rect"/>
        </p:spPr>
      </p:pic>
      <p:sp>
        <p:nvSpPr>
          <p:cNvPr id="1048663" name="TextBox 3"/>
          <p:cNvSpPr txBox="1"/>
          <p:nvPr/>
        </p:nvSpPr>
        <p:spPr>
          <a:xfrm>
            <a:off x="990600" y="4419600"/>
            <a:ext cx="7086600" cy="147732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String s1 = “Hello;                                         String s4=new String(“Hello”);                                    </a:t>
            </a:r>
          </a:p>
          <a:p>
            <a:endParaRPr b="1"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String s2 = “Hello”;                                        String s5=new String(“Hello”);</a:t>
            </a:r>
          </a:p>
          <a:p>
            <a:endParaRPr b="1"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String s3 =  “Hello”;</a:t>
            </a:r>
            <a:endParaRPr b="1" dirty="0" lang="en-US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Command Line Arguments</a:t>
            </a: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8" name="Picture 4" descr="commandlin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524000"/>
            <a:ext cx="5486400" cy="3364482"/>
          </a:xfrm>
          <a:prstGeom prst="rect"/>
        </p:spPr>
      </p:pic>
    </p:spTree>
  </p:cSld>
  <p:clrMapOvr>
    <a:masterClrMapping/>
  </p:clrMapOvr>
  <p:timing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Command Line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Arguments - Program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2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1143000"/>
            <a:ext cx="8153400" cy="5181600"/>
          </a:xfrm>
          <a:prstGeom prst="rect"/>
        </p:spPr>
      </p:pic>
    </p:spTree>
  </p:cSld>
  <p:clrMapOvr>
    <a:masterClrMapping/>
  </p:clrMapOvr>
  <p:timing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Command Line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Arguments - Demo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23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990600"/>
            <a:ext cx="8458200" cy="5334000"/>
          </a:xfrm>
          <a:prstGeom prst="rect"/>
        </p:spPr>
      </p:pic>
      <p:sp>
        <p:nvSpPr>
          <p:cNvPr id="1048667" name="TextBox 4"/>
          <p:cNvSpPr txBox="1"/>
          <p:nvPr/>
        </p:nvSpPr>
        <p:spPr>
          <a:xfrm>
            <a:off x="5181600" y="5271382"/>
            <a:ext cx="25146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Command line arguments</a:t>
            </a:r>
            <a:endParaRPr dirty="0" lang="en-US">
              <a:solidFill>
                <a:srgbClr val="FF0000"/>
              </a:solidFill>
            </a:endParaRPr>
          </a:p>
        </p:txBody>
      </p:sp>
      <p:cxnSp>
        <p:nvCxnSpPr>
          <p:cNvPr id="3145750" name="Straight Arrow Connector 6"/>
          <p:cNvCxnSpPr>
            <a:cxnSpLocks/>
          </p:cNvCxnSpPr>
          <p:nvPr/>
        </p:nvCxnSpPr>
        <p:spPr>
          <a:xfrm flipH="1" flipV="1">
            <a:off x="4191000" y="5271382"/>
            <a:ext cx="990600" cy="304800"/>
          </a:xfrm>
          <a:prstGeom prst="straightConnector1"/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69" name="Title 1"/>
          <p:cNvSpPr>
            <a:spLocks noGrp="1"/>
          </p:cNvSpPr>
          <p:nvPr>
            <p:ph type="ctrTitle"/>
          </p:nvPr>
        </p:nvSpPr>
        <p:spPr>
          <a:xfrm rot="20598470">
            <a:off x="685800" y="2130425"/>
            <a:ext cx="7772400" cy="1470025"/>
          </a:xfrm>
        </p:spPr>
        <p:txBody>
          <a:bodyPr>
            <a:normAutofit/>
          </a:bodyPr>
          <a:p>
            <a:r>
              <a:rPr b="1" dirty="0" sz="6000" lang="en-US" smtClean="0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b="1" dirty="0" sz="6000" lang="en-US">
              <a:solidFill>
                <a:schemeClr val="accent6">
                  <a:lumMod val="7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dirty="0" sz="2400" lang="en-US" smtClean="0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Platform independent </a:t>
            </a:r>
            <a:r>
              <a:rPr dirty="0" sz="24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Runs on any OS</a:t>
            </a:r>
          </a:p>
          <a:p>
            <a:pPr algn="just"/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4537075"/>
            <a:ext cx="1752600" cy="1101725"/>
          </a:xfrm>
          <a:prstGeom prst="rect"/>
        </p:spPr>
      </p:pic>
      <p:pic>
        <p:nvPicPr>
          <p:cNvPr id="209715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800892" y="4427537"/>
            <a:ext cx="1816895" cy="1211263"/>
          </a:xfrm>
          <a:prstGeom prst="rect"/>
        </p:spPr>
      </p:pic>
      <p:pic>
        <p:nvPicPr>
          <p:cNvPr id="209715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943143" y="4354441"/>
            <a:ext cx="1838657" cy="1284359"/>
          </a:xfrm>
          <a:prstGeom prst="rect"/>
        </p:spPr>
      </p:pic>
      <p:pic>
        <p:nvPicPr>
          <p:cNvPr id="209716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7113879" y="4286443"/>
            <a:ext cx="1509231" cy="1352357"/>
          </a:xfrm>
          <a:prstGeom prst="rect"/>
        </p:spPr>
      </p:pic>
      <p:pic>
        <p:nvPicPr>
          <p:cNvPr id="209716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3494880" y="2133600"/>
            <a:ext cx="1684337" cy="1338885"/>
          </a:xfrm>
          <a:prstGeom prst="rect"/>
        </p:spPr>
      </p:pic>
      <p:cxnSp>
        <p:nvCxnSpPr>
          <p:cNvPr id="3145728" name="Straight Arrow Connector 13"/>
          <p:cNvCxnSpPr>
            <a:cxnSpLocks/>
          </p:cNvCxnSpPr>
          <p:nvPr/>
        </p:nvCxnSpPr>
        <p:spPr>
          <a:xfrm flipH="1">
            <a:off x="1676400" y="3286941"/>
            <a:ext cx="1465911" cy="1067500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29" name="Straight Arrow Connector 15"/>
          <p:cNvCxnSpPr>
            <a:cxnSpLocks/>
          </p:cNvCxnSpPr>
          <p:nvPr/>
        </p:nvCxnSpPr>
        <p:spPr>
          <a:xfrm flipH="1">
            <a:off x="3709339" y="3526096"/>
            <a:ext cx="349795" cy="828345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0" name="Straight Arrow Connector 17"/>
          <p:cNvCxnSpPr>
            <a:cxnSpLocks/>
          </p:cNvCxnSpPr>
          <p:nvPr/>
        </p:nvCxnSpPr>
        <p:spPr>
          <a:xfrm>
            <a:off x="4770480" y="3428035"/>
            <a:ext cx="817474" cy="801653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1" name="Straight Arrow Connector 22"/>
          <p:cNvCxnSpPr>
            <a:cxnSpLocks/>
          </p:cNvCxnSpPr>
          <p:nvPr/>
        </p:nvCxnSpPr>
        <p:spPr>
          <a:xfrm>
            <a:off x="5257800" y="3286941"/>
            <a:ext cx="1752600" cy="751659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8592" name="TextBox 28"/>
          <p:cNvSpPr txBox="1"/>
          <p:nvPr/>
        </p:nvSpPr>
        <p:spPr>
          <a:xfrm>
            <a:off x="992633" y="5815236"/>
            <a:ext cx="786111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 smtClean="0">
                <a:solidFill>
                  <a:srgbClr val="FF0000"/>
                </a:solidFill>
              </a:rPr>
              <a:t>A Java program written on one operating system, runs on any other Operating System without any modifications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dirty="0" sz="2400" lang="en-U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Architectural </a:t>
            </a:r>
            <a:r>
              <a:rPr dirty="0" sz="240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Neutral </a:t>
            </a:r>
            <a:r>
              <a:rPr dirty="0" sz="240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Runs on any Machine</a:t>
            </a: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62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94880" y="2133600"/>
            <a:ext cx="1684337" cy="1338885"/>
          </a:xfrm>
          <a:prstGeom prst="rect"/>
        </p:spPr>
      </p:pic>
      <p:cxnSp>
        <p:nvCxnSpPr>
          <p:cNvPr id="3145732" name="Straight Arrow Connector 13"/>
          <p:cNvCxnSpPr>
            <a:cxnSpLocks/>
          </p:cNvCxnSpPr>
          <p:nvPr/>
        </p:nvCxnSpPr>
        <p:spPr>
          <a:xfrm flipH="1">
            <a:off x="1812030" y="3286941"/>
            <a:ext cx="1330282" cy="942747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3" name="Straight Arrow Connector 15"/>
          <p:cNvCxnSpPr>
            <a:cxnSpLocks/>
          </p:cNvCxnSpPr>
          <p:nvPr/>
        </p:nvCxnSpPr>
        <p:spPr>
          <a:xfrm flipH="1">
            <a:off x="3709339" y="3526096"/>
            <a:ext cx="349795" cy="828345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4" name="Straight Arrow Connector 17"/>
          <p:cNvCxnSpPr>
            <a:cxnSpLocks/>
          </p:cNvCxnSpPr>
          <p:nvPr/>
        </p:nvCxnSpPr>
        <p:spPr>
          <a:xfrm>
            <a:off x="4770480" y="3428035"/>
            <a:ext cx="817474" cy="801653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5" name="Straight Arrow Connector 22"/>
          <p:cNvCxnSpPr>
            <a:cxnSpLocks/>
          </p:cNvCxnSpPr>
          <p:nvPr/>
        </p:nvCxnSpPr>
        <p:spPr>
          <a:xfrm>
            <a:off x="5257800" y="3286941"/>
            <a:ext cx="1752600" cy="751659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8594" name="TextBox 28"/>
          <p:cNvSpPr txBox="1"/>
          <p:nvPr/>
        </p:nvSpPr>
        <p:spPr>
          <a:xfrm>
            <a:off x="992633" y="5815236"/>
            <a:ext cx="786111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 smtClean="0">
                <a:solidFill>
                  <a:srgbClr val="FF0000"/>
                </a:solidFill>
              </a:rPr>
              <a:t>A Java program written on one machine hardware, runs on any other machine hardware without any modifications</a:t>
            </a:r>
            <a:endParaRPr dirty="0" lang="en-US">
              <a:solidFill>
                <a:srgbClr val="FF0000"/>
              </a:solidFill>
            </a:endParaRPr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32409" y="4316823"/>
            <a:ext cx="1656669" cy="1656669"/>
          </a:xfrm>
          <a:prstGeom prst="rect"/>
        </p:spPr>
      </p:pic>
      <p:pic>
        <p:nvPicPr>
          <p:cNvPr id="2097164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516989" y="4406124"/>
            <a:ext cx="1826411" cy="1427234"/>
          </a:xfrm>
          <a:prstGeom prst="rect"/>
        </p:spPr>
      </p:pic>
      <p:pic>
        <p:nvPicPr>
          <p:cNvPr id="2097165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91085" y="4406123"/>
            <a:ext cx="2075108" cy="1393679"/>
          </a:xfrm>
          <a:prstGeom prst="rect"/>
        </p:spPr>
      </p:pic>
      <p:pic>
        <p:nvPicPr>
          <p:cNvPr id="2097166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903785" y="4343687"/>
            <a:ext cx="1688307" cy="1522853"/>
          </a:xfrm>
          <a:prstGeom prst="rect"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dirty="0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Portable </a:t>
            </a:r>
            <a:r>
              <a:rPr dirty="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Write once run anywhere</a:t>
            </a: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6" name="TextBox 28"/>
          <p:cNvSpPr txBox="1"/>
          <p:nvPr/>
        </p:nvSpPr>
        <p:spPr>
          <a:xfrm>
            <a:off x="992633" y="5815236"/>
            <a:ext cx="786111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 smtClean="0">
                <a:solidFill>
                  <a:srgbClr val="FF0000"/>
                </a:solidFill>
              </a:rPr>
              <a:t>A Java program written on one operating system, runs on any other Operating System without any modifications</a:t>
            </a:r>
            <a:endParaRPr dirty="0" lang="en-US">
              <a:solidFill>
                <a:srgbClr val="FF0000"/>
              </a:solidFill>
            </a:endParaRPr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362200"/>
            <a:ext cx="4286250" cy="3214688"/>
          </a:xfrm>
          <a:prstGeom prst="rect"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l"/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Java Buzz Words</a:t>
            </a:r>
            <a:endParaRPr dirty="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Java is</a:t>
            </a:r>
            <a:endParaRPr dirty="0" lang="en-US" smtClean="0">
              <a:solidFill>
                <a:srgbClr val="00B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dirty="0" sz="2400" lang="en-US" smtClean="0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dirty="0" sz="240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dirty="0" sz="240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Portions of your application can run </a:t>
            </a:r>
          </a:p>
          <a:p>
            <a:pPr algn="just"/>
            <a:r>
              <a:rPr dirty="0" sz="2400" lang="en-US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           on many computers</a:t>
            </a:r>
          </a:p>
          <a:p>
            <a:pPr algn="just"/>
            <a:r>
              <a:rPr dirty="0" lang="en-US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 smtClean="0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45736" name="Straight Arrow Connector 13"/>
          <p:cNvCxnSpPr>
            <a:cxnSpLocks/>
          </p:cNvCxnSpPr>
          <p:nvPr/>
        </p:nvCxnSpPr>
        <p:spPr>
          <a:xfrm flipH="1">
            <a:off x="1812030" y="3286941"/>
            <a:ext cx="1330282" cy="942747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7" name="Straight Arrow Connector 15"/>
          <p:cNvCxnSpPr>
            <a:cxnSpLocks/>
          </p:cNvCxnSpPr>
          <p:nvPr/>
        </p:nvCxnSpPr>
        <p:spPr>
          <a:xfrm flipH="1">
            <a:off x="3709339" y="3526096"/>
            <a:ext cx="349795" cy="828345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8" name="Straight Arrow Connector 17"/>
          <p:cNvCxnSpPr>
            <a:cxnSpLocks/>
          </p:cNvCxnSpPr>
          <p:nvPr/>
        </p:nvCxnSpPr>
        <p:spPr>
          <a:xfrm>
            <a:off x="4770480" y="3428035"/>
            <a:ext cx="817474" cy="801653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95400" y="2738558"/>
            <a:ext cx="6324600" cy="3557588"/>
          </a:xfrm>
          <a:prstGeom prst="rect"/>
        </p:spPr>
      </p:pic>
      <p:pic>
        <p:nvPicPr>
          <p:cNvPr id="2097169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350177" y="4517352"/>
            <a:ext cx="1684337" cy="1338885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cse</dc:creator>
  <cp:lastModifiedBy>admin</cp:lastModifiedBy>
  <dcterms:created xsi:type="dcterms:W3CDTF">2019-08-12T16:39:04Z</dcterms:created>
  <dcterms:modified xsi:type="dcterms:W3CDTF">2020-10-08T07:54:20Z</dcterms:modified>
</cp:coreProperties>
</file>