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7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8" r:id="rId55"/>
    <p:sldId id="309" r:id="rId56"/>
    <p:sldId id="310" r:id="rId57"/>
    <p:sldId id="319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884C-2C5A-4ABB-8B40-88EBAA18634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6989-A871-4C01-849D-BD4DC38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Unit - 1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OOP </a:t>
            </a:r>
            <a:r>
              <a:rPr lang="en-IN" b="1" dirty="0" smtClean="0">
                <a:solidFill>
                  <a:srgbClr val="FF0000"/>
                </a:solidFill>
              </a:rPr>
              <a:t>Paradigm</a:t>
            </a:r>
          </a:p>
          <a:p>
            <a:r>
              <a:rPr lang="en-IN" b="1" dirty="0">
                <a:solidFill>
                  <a:srgbClr val="FF0000"/>
                </a:solidFill>
              </a:rPr>
              <a:t>Java </a:t>
            </a:r>
            <a:r>
              <a:rPr lang="en-IN" b="1" dirty="0" smtClean="0">
                <a:solidFill>
                  <a:srgbClr val="FF0000"/>
                </a:solidFill>
              </a:rPr>
              <a:t>basics</a:t>
            </a:r>
          </a:p>
          <a:p>
            <a:r>
              <a:rPr lang="en-IN" b="1" dirty="0">
                <a:solidFill>
                  <a:srgbClr val="FF0000"/>
                </a:solidFill>
              </a:rPr>
              <a:t>Introducing classes and objects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6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 and Portable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676400"/>
            <a:ext cx="7315200" cy="4935538"/>
            <a:chOff x="685800" y="1225550"/>
            <a:chExt cx="7772400" cy="553878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85800" y="62484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30350" y="1225550"/>
              <a:ext cx="6540500" cy="1206500"/>
            </a:xfrm>
            <a:prstGeom prst="cube">
              <a:avLst>
                <a:gd name="adj" fmla="val 24977"/>
              </a:avLst>
            </a:prstGeom>
            <a:solidFill>
              <a:srgbClr val="00B7A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813050" y="1600200"/>
              <a:ext cx="402907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JAVA COMPILER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447800" y="2438400"/>
              <a:ext cx="6553200" cy="1295400"/>
            </a:xfrm>
            <a:prstGeom prst="hexagon">
              <a:avLst>
                <a:gd name="adj" fmla="val 126353"/>
                <a:gd name="vf" fmla="val 115470"/>
              </a:avLst>
            </a:prstGeom>
            <a:solidFill>
              <a:srgbClr val="B50069"/>
            </a:solidFill>
            <a:ln>
              <a:noFill/>
            </a:ln>
            <a:effectLst>
              <a:outerShdw dist="107763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728913" y="2743200"/>
              <a:ext cx="419417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3600" b="1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JAVA BYTE CODE</a:t>
              </a:r>
            </a:p>
          </p:txBody>
        </p:sp>
        <p:grpSp>
          <p:nvGrpSpPr>
            <p:cNvPr id="11" name="Group 155"/>
            <p:cNvGrpSpPr>
              <a:grpSpLocks/>
            </p:cNvGrpSpPr>
            <p:nvPr/>
          </p:nvGrpSpPr>
          <p:grpSpPr bwMode="auto">
            <a:xfrm>
              <a:off x="4800600" y="5029200"/>
              <a:ext cx="1773238" cy="1296988"/>
              <a:chOff x="3024" y="3168"/>
              <a:chExt cx="1117" cy="817"/>
            </a:xfrm>
          </p:grpSpPr>
          <p:sp>
            <p:nvSpPr>
              <p:cNvPr id="177" name="Freeform 9"/>
              <p:cNvSpPr>
                <a:spLocks/>
              </p:cNvSpPr>
              <p:nvPr/>
            </p:nvSpPr>
            <p:spPr bwMode="auto">
              <a:xfrm>
                <a:off x="3024" y="3797"/>
                <a:ext cx="110" cy="61"/>
              </a:xfrm>
              <a:custGeom>
                <a:avLst/>
                <a:gdLst>
                  <a:gd name="T0" fmla="*/ 107 w 110"/>
                  <a:gd name="T1" fmla="*/ 0 h 61"/>
                  <a:gd name="T2" fmla="*/ 83 w 110"/>
                  <a:gd name="T3" fmla="*/ 0 h 61"/>
                  <a:gd name="T4" fmla="*/ 69 w 110"/>
                  <a:gd name="T5" fmla="*/ 1 h 61"/>
                  <a:gd name="T6" fmla="*/ 55 w 110"/>
                  <a:gd name="T7" fmla="*/ 3 h 61"/>
                  <a:gd name="T8" fmla="*/ 38 w 110"/>
                  <a:gd name="T9" fmla="*/ 6 h 61"/>
                  <a:gd name="T10" fmla="*/ 25 w 110"/>
                  <a:gd name="T11" fmla="*/ 9 h 61"/>
                  <a:gd name="T12" fmla="*/ 17 w 110"/>
                  <a:gd name="T13" fmla="*/ 12 h 61"/>
                  <a:gd name="T14" fmla="*/ 11 w 110"/>
                  <a:gd name="T15" fmla="*/ 15 h 61"/>
                  <a:gd name="T16" fmla="*/ 6 w 110"/>
                  <a:gd name="T17" fmla="*/ 19 h 61"/>
                  <a:gd name="T18" fmla="*/ 2 w 110"/>
                  <a:gd name="T19" fmla="*/ 23 h 61"/>
                  <a:gd name="T20" fmla="*/ 0 w 110"/>
                  <a:gd name="T21" fmla="*/ 27 h 61"/>
                  <a:gd name="T22" fmla="*/ 1 w 110"/>
                  <a:gd name="T23" fmla="*/ 32 h 61"/>
                  <a:gd name="T24" fmla="*/ 4 w 110"/>
                  <a:gd name="T25" fmla="*/ 36 h 61"/>
                  <a:gd name="T26" fmla="*/ 8 w 110"/>
                  <a:gd name="T27" fmla="*/ 38 h 61"/>
                  <a:gd name="T28" fmla="*/ 15 w 110"/>
                  <a:gd name="T29" fmla="*/ 39 h 61"/>
                  <a:gd name="T30" fmla="*/ 24 w 110"/>
                  <a:gd name="T31" fmla="*/ 39 h 61"/>
                  <a:gd name="T32" fmla="*/ 34 w 110"/>
                  <a:gd name="T33" fmla="*/ 38 h 61"/>
                  <a:gd name="T34" fmla="*/ 46 w 110"/>
                  <a:gd name="T35" fmla="*/ 38 h 61"/>
                  <a:gd name="T36" fmla="*/ 58 w 110"/>
                  <a:gd name="T37" fmla="*/ 38 h 61"/>
                  <a:gd name="T38" fmla="*/ 67 w 110"/>
                  <a:gd name="T39" fmla="*/ 39 h 61"/>
                  <a:gd name="T40" fmla="*/ 75 w 110"/>
                  <a:gd name="T41" fmla="*/ 41 h 61"/>
                  <a:gd name="T42" fmla="*/ 84 w 110"/>
                  <a:gd name="T43" fmla="*/ 45 h 61"/>
                  <a:gd name="T44" fmla="*/ 109 w 110"/>
                  <a:gd name="T45" fmla="*/ 60 h 61"/>
                  <a:gd name="T46" fmla="*/ 108 w 110"/>
                  <a:gd name="T47" fmla="*/ 60 h 61"/>
                  <a:gd name="T48" fmla="*/ 109 w 110"/>
                  <a:gd name="T49" fmla="*/ 59 h 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0" h="61">
                    <a:moveTo>
                      <a:pt x="107" y="0"/>
                    </a:moveTo>
                    <a:lnTo>
                      <a:pt x="83" y="0"/>
                    </a:lnTo>
                    <a:lnTo>
                      <a:pt x="69" y="1"/>
                    </a:lnTo>
                    <a:lnTo>
                      <a:pt x="55" y="3"/>
                    </a:lnTo>
                    <a:lnTo>
                      <a:pt x="38" y="6"/>
                    </a:lnTo>
                    <a:lnTo>
                      <a:pt x="25" y="9"/>
                    </a:lnTo>
                    <a:lnTo>
                      <a:pt x="17" y="12"/>
                    </a:lnTo>
                    <a:lnTo>
                      <a:pt x="11" y="15"/>
                    </a:lnTo>
                    <a:lnTo>
                      <a:pt x="6" y="19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4" y="36"/>
                    </a:lnTo>
                    <a:lnTo>
                      <a:pt x="8" y="38"/>
                    </a:lnTo>
                    <a:lnTo>
                      <a:pt x="15" y="39"/>
                    </a:lnTo>
                    <a:lnTo>
                      <a:pt x="24" y="39"/>
                    </a:lnTo>
                    <a:lnTo>
                      <a:pt x="34" y="38"/>
                    </a:lnTo>
                    <a:lnTo>
                      <a:pt x="46" y="38"/>
                    </a:lnTo>
                    <a:lnTo>
                      <a:pt x="58" y="38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4" y="45"/>
                    </a:lnTo>
                    <a:lnTo>
                      <a:pt x="109" y="60"/>
                    </a:lnTo>
                    <a:lnTo>
                      <a:pt x="108" y="60"/>
                    </a:lnTo>
                    <a:lnTo>
                      <a:pt x="109" y="59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8" name="Group 17"/>
              <p:cNvGrpSpPr>
                <a:grpSpLocks/>
              </p:cNvGrpSpPr>
              <p:nvPr/>
            </p:nvGrpSpPr>
            <p:grpSpPr bwMode="auto">
              <a:xfrm>
                <a:off x="3118" y="3624"/>
                <a:ext cx="869" cy="277"/>
                <a:chOff x="3118" y="3624"/>
                <a:chExt cx="869" cy="277"/>
              </a:xfrm>
            </p:grpSpPr>
            <p:sp>
              <p:nvSpPr>
                <p:cNvPr id="316" name="Freeform 10"/>
                <p:cNvSpPr>
                  <a:spLocks/>
                </p:cNvSpPr>
                <p:nvPr/>
              </p:nvSpPr>
              <p:spPr bwMode="auto">
                <a:xfrm>
                  <a:off x="3124" y="3766"/>
                  <a:ext cx="863" cy="135"/>
                </a:xfrm>
                <a:custGeom>
                  <a:avLst/>
                  <a:gdLst>
                    <a:gd name="T0" fmla="*/ 0 w 863"/>
                    <a:gd name="T1" fmla="*/ 8 h 135"/>
                    <a:gd name="T2" fmla="*/ 0 w 863"/>
                    <a:gd name="T3" fmla="*/ 67 h 135"/>
                    <a:gd name="T4" fmla="*/ 700 w 863"/>
                    <a:gd name="T5" fmla="*/ 134 h 135"/>
                    <a:gd name="T6" fmla="*/ 862 w 863"/>
                    <a:gd name="T7" fmla="*/ 52 h 135"/>
                    <a:gd name="T8" fmla="*/ 862 w 863"/>
                    <a:gd name="T9" fmla="*/ 0 h 135"/>
                    <a:gd name="T10" fmla="*/ 694 w 863"/>
                    <a:gd name="T11" fmla="*/ 70 h 135"/>
                    <a:gd name="T12" fmla="*/ 0 w 863"/>
                    <a:gd name="T13" fmla="*/ 8 h 1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63" h="135">
                      <a:moveTo>
                        <a:pt x="0" y="8"/>
                      </a:moveTo>
                      <a:lnTo>
                        <a:pt x="0" y="67"/>
                      </a:lnTo>
                      <a:lnTo>
                        <a:pt x="700" y="134"/>
                      </a:lnTo>
                      <a:lnTo>
                        <a:pt x="862" y="52"/>
                      </a:lnTo>
                      <a:lnTo>
                        <a:pt x="862" y="0"/>
                      </a:lnTo>
                      <a:lnTo>
                        <a:pt x="694" y="7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11"/>
                <p:cNvSpPr>
                  <a:spLocks/>
                </p:cNvSpPr>
                <p:nvPr/>
              </p:nvSpPr>
              <p:spPr bwMode="auto">
                <a:xfrm>
                  <a:off x="3118" y="3624"/>
                  <a:ext cx="702" cy="211"/>
                </a:xfrm>
                <a:custGeom>
                  <a:avLst/>
                  <a:gdLst>
                    <a:gd name="T0" fmla="*/ 0 w 702"/>
                    <a:gd name="T1" fmla="*/ 0 h 211"/>
                    <a:gd name="T2" fmla="*/ 701 w 702"/>
                    <a:gd name="T3" fmla="*/ 46 h 211"/>
                    <a:gd name="T4" fmla="*/ 701 w 702"/>
                    <a:gd name="T5" fmla="*/ 210 h 211"/>
                    <a:gd name="T6" fmla="*/ 0 w 702"/>
                    <a:gd name="T7" fmla="*/ 147 h 211"/>
                    <a:gd name="T8" fmla="*/ 0 w 702"/>
                    <a:gd name="T9" fmla="*/ 0 h 2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02" h="211">
                      <a:moveTo>
                        <a:pt x="0" y="0"/>
                      </a:moveTo>
                      <a:lnTo>
                        <a:pt x="701" y="46"/>
                      </a:lnTo>
                      <a:lnTo>
                        <a:pt x="701" y="210"/>
                      </a:lnTo>
                      <a:lnTo>
                        <a:pt x="0" y="14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8" name="Group 16"/>
                <p:cNvGrpSpPr>
                  <a:grpSpLocks/>
                </p:cNvGrpSpPr>
                <p:nvPr/>
              </p:nvGrpSpPr>
              <p:grpSpPr bwMode="auto">
                <a:xfrm>
                  <a:off x="3134" y="3677"/>
                  <a:ext cx="682" cy="61"/>
                  <a:chOff x="3134" y="3677"/>
                  <a:chExt cx="682" cy="61"/>
                </a:xfrm>
              </p:grpSpPr>
              <p:sp>
                <p:nvSpPr>
                  <p:cNvPr id="31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134" y="3677"/>
                    <a:ext cx="681" cy="2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653" y="3710"/>
                    <a:ext cx="122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479" y="3697"/>
                    <a:ext cx="123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34" y="3706"/>
                    <a:ext cx="682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9" name="Group 20"/>
              <p:cNvGrpSpPr>
                <a:grpSpLocks/>
              </p:cNvGrpSpPr>
              <p:nvPr/>
            </p:nvGrpSpPr>
            <p:grpSpPr bwMode="auto">
              <a:xfrm>
                <a:off x="3118" y="3594"/>
                <a:ext cx="871" cy="71"/>
                <a:chOff x="3118" y="3594"/>
                <a:chExt cx="871" cy="71"/>
              </a:xfrm>
            </p:grpSpPr>
            <p:sp>
              <p:nvSpPr>
                <p:cNvPr id="314" name="Freeform 18"/>
                <p:cNvSpPr>
                  <a:spLocks/>
                </p:cNvSpPr>
                <p:nvPr/>
              </p:nvSpPr>
              <p:spPr bwMode="auto">
                <a:xfrm>
                  <a:off x="3118" y="3594"/>
                  <a:ext cx="871" cy="71"/>
                </a:xfrm>
                <a:custGeom>
                  <a:avLst/>
                  <a:gdLst>
                    <a:gd name="T0" fmla="*/ 0 w 871"/>
                    <a:gd name="T1" fmla="*/ 27 h 71"/>
                    <a:gd name="T2" fmla="*/ 703 w 871"/>
                    <a:gd name="T3" fmla="*/ 70 h 71"/>
                    <a:gd name="T4" fmla="*/ 870 w 871"/>
                    <a:gd name="T5" fmla="*/ 29 h 71"/>
                    <a:gd name="T6" fmla="*/ 811 w 871"/>
                    <a:gd name="T7" fmla="*/ 24 h 71"/>
                    <a:gd name="T8" fmla="*/ 268 w 871"/>
                    <a:gd name="T9" fmla="*/ 0 h 71"/>
                    <a:gd name="T10" fmla="*/ 0 w 871"/>
                    <a:gd name="T11" fmla="*/ 27 h 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1" h="71">
                      <a:moveTo>
                        <a:pt x="0" y="27"/>
                      </a:moveTo>
                      <a:lnTo>
                        <a:pt x="703" y="70"/>
                      </a:lnTo>
                      <a:lnTo>
                        <a:pt x="870" y="29"/>
                      </a:lnTo>
                      <a:lnTo>
                        <a:pt x="811" y="24"/>
                      </a:lnTo>
                      <a:lnTo>
                        <a:pt x="26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19"/>
                <p:cNvSpPr>
                  <a:spLocks/>
                </p:cNvSpPr>
                <p:nvPr/>
              </p:nvSpPr>
              <p:spPr bwMode="auto">
                <a:xfrm>
                  <a:off x="3318" y="3610"/>
                  <a:ext cx="638" cy="44"/>
                </a:xfrm>
                <a:custGeom>
                  <a:avLst/>
                  <a:gdLst>
                    <a:gd name="T0" fmla="*/ 52 w 638"/>
                    <a:gd name="T1" fmla="*/ 0 h 44"/>
                    <a:gd name="T2" fmla="*/ 0 w 638"/>
                    <a:gd name="T3" fmla="*/ 16 h 44"/>
                    <a:gd name="T4" fmla="*/ 514 w 638"/>
                    <a:gd name="T5" fmla="*/ 43 h 44"/>
                    <a:gd name="T6" fmla="*/ 598 w 638"/>
                    <a:gd name="T7" fmla="*/ 24 h 44"/>
                    <a:gd name="T8" fmla="*/ 591 w 638"/>
                    <a:gd name="T9" fmla="*/ 21 h 44"/>
                    <a:gd name="T10" fmla="*/ 637 w 638"/>
                    <a:gd name="T11" fmla="*/ 11 h 44"/>
                    <a:gd name="T12" fmla="*/ 609 w 638"/>
                    <a:gd name="T13" fmla="*/ 9 h 44"/>
                    <a:gd name="T14" fmla="*/ 52 w 638"/>
                    <a:gd name="T15" fmla="*/ 0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8" h="44">
                      <a:moveTo>
                        <a:pt x="52" y="0"/>
                      </a:moveTo>
                      <a:lnTo>
                        <a:pt x="0" y="16"/>
                      </a:lnTo>
                      <a:lnTo>
                        <a:pt x="514" y="43"/>
                      </a:lnTo>
                      <a:lnTo>
                        <a:pt x="598" y="24"/>
                      </a:lnTo>
                      <a:lnTo>
                        <a:pt x="591" y="21"/>
                      </a:lnTo>
                      <a:lnTo>
                        <a:pt x="637" y="11"/>
                      </a:lnTo>
                      <a:lnTo>
                        <a:pt x="609" y="9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51"/>
              <p:cNvGrpSpPr>
                <a:grpSpLocks/>
              </p:cNvGrpSpPr>
              <p:nvPr/>
            </p:nvGrpSpPr>
            <p:grpSpPr bwMode="auto">
              <a:xfrm>
                <a:off x="3834" y="3177"/>
                <a:ext cx="153" cy="466"/>
                <a:chOff x="3834" y="3177"/>
                <a:chExt cx="153" cy="466"/>
              </a:xfrm>
            </p:grpSpPr>
            <p:grpSp>
              <p:nvGrpSpPr>
                <p:cNvPr id="284" name="Group 47"/>
                <p:cNvGrpSpPr>
                  <a:grpSpLocks/>
                </p:cNvGrpSpPr>
                <p:nvPr/>
              </p:nvGrpSpPr>
              <p:grpSpPr bwMode="auto">
                <a:xfrm>
                  <a:off x="3896" y="3237"/>
                  <a:ext cx="91" cy="390"/>
                  <a:chOff x="3896" y="3237"/>
                  <a:chExt cx="91" cy="390"/>
                </a:xfrm>
              </p:grpSpPr>
              <p:sp>
                <p:nvSpPr>
                  <p:cNvPr id="288" name="Freeform 21"/>
                  <p:cNvSpPr>
                    <a:spLocks/>
                  </p:cNvSpPr>
                  <p:nvPr/>
                </p:nvSpPr>
                <p:spPr bwMode="auto">
                  <a:xfrm>
                    <a:off x="3896" y="3237"/>
                    <a:ext cx="91" cy="390"/>
                  </a:xfrm>
                  <a:custGeom>
                    <a:avLst/>
                    <a:gdLst>
                      <a:gd name="T0" fmla="*/ 8 w 91"/>
                      <a:gd name="T1" fmla="*/ 0 h 390"/>
                      <a:gd name="T2" fmla="*/ 90 w 91"/>
                      <a:gd name="T3" fmla="*/ 32 h 390"/>
                      <a:gd name="T4" fmla="*/ 83 w 91"/>
                      <a:gd name="T5" fmla="*/ 184 h 390"/>
                      <a:gd name="T6" fmla="*/ 74 w 91"/>
                      <a:gd name="T7" fmla="*/ 366 h 390"/>
                      <a:gd name="T8" fmla="*/ 0 w 91"/>
                      <a:gd name="T9" fmla="*/ 389 h 390"/>
                      <a:gd name="T10" fmla="*/ 8 w 91"/>
                      <a:gd name="T11" fmla="*/ 0 h 39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91" h="390">
                        <a:moveTo>
                          <a:pt x="8" y="0"/>
                        </a:moveTo>
                        <a:lnTo>
                          <a:pt x="90" y="32"/>
                        </a:lnTo>
                        <a:lnTo>
                          <a:pt x="83" y="184"/>
                        </a:lnTo>
                        <a:lnTo>
                          <a:pt x="74" y="366"/>
                        </a:lnTo>
                        <a:lnTo>
                          <a:pt x="0" y="389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910" y="3268"/>
                    <a:ext cx="71" cy="330"/>
                    <a:chOff x="3910" y="3268"/>
                    <a:chExt cx="71" cy="330"/>
                  </a:xfrm>
                </p:grpSpPr>
                <p:grpSp>
                  <p:nvGrpSpPr>
                    <p:cNvPr id="29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0" y="3268"/>
                      <a:ext cx="71" cy="330"/>
                      <a:chOff x="3910" y="3268"/>
                      <a:chExt cx="71" cy="330"/>
                    </a:xfrm>
                  </p:grpSpPr>
                  <p:grpSp>
                    <p:nvGrpSpPr>
                      <p:cNvPr id="292" name="Group 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0" y="3268"/>
                        <a:ext cx="71" cy="182"/>
                        <a:chOff x="3910" y="3268"/>
                        <a:chExt cx="71" cy="182"/>
                      </a:xfrm>
                    </p:grpSpPr>
                    <p:grpSp>
                      <p:nvGrpSpPr>
                        <p:cNvPr id="302" name="Group 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18" y="3268"/>
                          <a:ext cx="63" cy="85"/>
                          <a:chOff x="3918" y="3268"/>
                          <a:chExt cx="63" cy="85"/>
                        </a:xfrm>
                      </p:grpSpPr>
                      <p:sp>
                        <p:nvSpPr>
                          <p:cNvPr id="308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21" y="3268"/>
                            <a:ext cx="60" cy="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09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19" y="3285"/>
                            <a:ext cx="60" cy="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10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20" y="3303"/>
                            <a:ext cx="59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11" name="Line 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19" y="3316"/>
                            <a:ext cx="60" cy="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12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18" y="3333"/>
                            <a:ext cx="60" cy="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13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18" y="3350"/>
                            <a:ext cx="59" cy="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03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0" y="3384"/>
                          <a:ext cx="64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4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1" y="3398"/>
                          <a:ext cx="62" cy="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5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0" y="3416"/>
                          <a:ext cx="62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6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1" y="3433"/>
                          <a:ext cx="61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2" y="3450"/>
                          <a:ext cx="60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93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0" y="3466"/>
                        <a:ext cx="60" cy="132"/>
                        <a:chOff x="3910" y="3466"/>
                        <a:chExt cx="60" cy="132"/>
                      </a:xfrm>
                    </p:grpSpPr>
                    <p:sp>
                      <p:nvSpPr>
                        <p:cNvPr id="294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2" y="3466"/>
                          <a:ext cx="58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5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3" y="3483"/>
                          <a:ext cx="5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6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12" y="3500"/>
                          <a:ext cx="56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7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11" y="3504"/>
                          <a:ext cx="56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8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11" y="3520"/>
                          <a:ext cx="54" cy="2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9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11" y="3536"/>
                          <a:ext cx="54" cy="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0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10" y="3550"/>
                          <a:ext cx="55" cy="3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911" y="3566"/>
                          <a:ext cx="52" cy="3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91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6" y="3367"/>
                      <a:ext cx="59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85" name="Group 50"/>
                <p:cNvGrpSpPr>
                  <a:grpSpLocks/>
                </p:cNvGrpSpPr>
                <p:nvPr/>
              </p:nvGrpSpPr>
              <p:grpSpPr bwMode="auto">
                <a:xfrm>
                  <a:off x="3834" y="3177"/>
                  <a:ext cx="79" cy="466"/>
                  <a:chOff x="3834" y="3177"/>
                  <a:chExt cx="79" cy="466"/>
                </a:xfrm>
              </p:grpSpPr>
              <p:sp>
                <p:nvSpPr>
                  <p:cNvPr id="286" name="Freeform 48"/>
                  <p:cNvSpPr>
                    <a:spLocks/>
                  </p:cNvSpPr>
                  <p:nvPr/>
                </p:nvSpPr>
                <p:spPr bwMode="auto">
                  <a:xfrm>
                    <a:off x="3834" y="3177"/>
                    <a:ext cx="79" cy="466"/>
                  </a:xfrm>
                  <a:custGeom>
                    <a:avLst/>
                    <a:gdLst>
                      <a:gd name="T0" fmla="*/ 18 w 79"/>
                      <a:gd name="T1" fmla="*/ 0 h 466"/>
                      <a:gd name="T2" fmla="*/ 73 w 79"/>
                      <a:gd name="T3" fmla="*/ 23 h 466"/>
                      <a:gd name="T4" fmla="*/ 78 w 79"/>
                      <a:gd name="T5" fmla="*/ 29 h 466"/>
                      <a:gd name="T6" fmla="*/ 61 w 79"/>
                      <a:gd name="T7" fmla="*/ 446 h 466"/>
                      <a:gd name="T8" fmla="*/ 54 w 79"/>
                      <a:gd name="T9" fmla="*/ 452 h 466"/>
                      <a:gd name="T10" fmla="*/ 0 w 79"/>
                      <a:gd name="T11" fmla="*/ 465 h 466"/>
                      <a:gd name="T12" fmla="*/ 6 w 79"/>
                      <a:gd name="T13" fmla="*/ 458 h 466"/>
                      <a:gd name="T14" fmla="*/ 7 w 79"/>
                      <a:gd name="T15" fmla="*/ 452 h 466"/>
                      <a:gd name="T16" fmla="*/ 18 w 79"/>
                      <a:gd name="T17" fmla="*/ 0 h 46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9" h="466">
                        <a:moveTo>
                          <a:pt x="18" y="0"/>
                        </a:moveTo>
                        <a:lnTo>
                          <a:pt x="73" y="23"/>
                        </a:lnTo>
                        <a:lnTo>
                          <a:pt x="78" y="29"/>
                        </a:lnTo>
                        <a:lnTo>
                          <a:pt x="61" y="446"/>
                        </a:lnTo>
                        <a:lnTo>
                          <a:pt x="54" y="452"/>
                        </a:lnTo>
                        <a:lnTo>
                          <a:pt x="0" y="465"/>
                        </a:lnTo>
                        <a:lnTo>
                          <a:pt x="6" y="458"/>
                        </a:lnTo>
                        <a:lnTo>
                          <a:pt x="7" y="452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" name="Arc 49"/>
                  <p:cNvSpPr>
                    <a:spLocks/>
                  </p:cNvSpPr>
                  <p:nvPr/>
                </p:nvSpPr>
                <p:spPr bwMode="auto">
                  <a:xfrm>
                    <a:off x="3909" y="3204"/>
                    <a:ext cx="4" cy="6"/>
                  </a:xfrm>
                  <a:custGeom>
                    <a:avLst/>
                    <a:gdLst>
                      <a:gd name="T0" fmla="*/ 0 w 21086"/>
                      <a:gd name="T1" fmla="*/ 0 h 21600"/>
                      <a:gd name="T2" fmla="*/ 4 w 21086"/>
                      <a:gd name="T3" fmla="*/ 5 h 21600"/>
                      <a:gd name="T4" fmla="*/ 0 w 21086"/>
                      <a:gd name="T5" fmla="*/ 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086" h="21600" fill="none" extrusionOk="0">
                        <a:moveTo>
                          <a:pt x="-1" y="0"/>
                        </a:moveTo>
                        <a:cubicBezTo>
                          <a:pt x="10123" y="0"/>
                          <a:pt x="18889" y="7031"/>
                          <a:pt x="21085" y="16914"/>
                        </a:cubicBezTo>
                      </a:path>
                      <a:path w="21086" h="21600" stroke="0" extrusionOk="0">
                        <a:moveTo>
                          <a:pt x="-1" y="0"/>
                        </a:moveTo>
                        <a:cubicBezTo>
                          <a:pt x="10123" y="0"/>
                          <a:pt x="18889" y="7031"/>
                          <a:pt x="21085" y="16914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1" name="Group 63"/>
              <p:cNvGrpSpPr>
                <a:grpSpLocks/>
              </p:cNvGrpSpPr>
              <p:nvPr/>
            </p:nvGrpSpPr>
            <p:grpSpPr bwMode="auto">
              <a:xfrm>
                <a:off x="3867" y="3889"/>
                <a:ext cx="274" cy="96"/>
                <a:chOff x="3867" y="3889"/>
                <a:chExt cx="274" cy="96"/>
              </a:xfrm>
            </p:grpSpPr>
            <p:sp>
              <p:nvSpPr>
                <p:cNvPr id="273" name="Freeform 52"/>
                <p:cNvSpPr>
                  <a:spLocks/>
                </p:cNvSpPr>
                <p:nvPr/>
              </p:nvSpPr>
              <p:spPr bwMode="auto">
                <a:xfrm>
                  <a:off x="3867" y="3889"/>
                  <a:ext cx="274" cy="68"/>
                </a:xfrm>
                <a:custGeom>
                  <a:avLst/>
                  <a:gdLst>
                    <a:gd name="T0" fmla="*/ 0 w 274"/>
                    <a:gd name="T1" fmla="*/ 0 h 68"/>
                    <a:gd name="T2" fmla="*/ 50 w 274"/>
                    <a:gd name="T3" fmla="*/ 3 h 68"/>
                    <a:gd name="T4" fmla="*/ 89 w 274"/>
                    <a:gd name="T5" fmla="*/ 5 h 68"/>
                    <a:gd name="T6" fmla="*/ 122 w 274"/>
                    <a:gd name="T7" fmla="*/ 9 h 68"/>
                    <a:gd name="T8" fmla="*/ 156 w 274"/>
                    <a:gd name="T9" fmla="*/ 12 h 68"/>
                    <a:gd name="T10" fmla="*/ 179 w 274"/>
                    <a:gd name="T11" fmla="*/ 15 h 68"/>
                    <a:gd name="T12" fmla="*/ 209 w 274"/>
                    <a:gd name="T13" fmla="*/ 20 h 68"/>
                    <a:gd name="T14" fmla="*/ 225 w 274"/>
                    <a:gd name="T15" fmla="*/ 23 h 68"/>
                    <a:gd name="T16" fmla="*/ 237 w 274"/>
                    <a:gd name="T17" fmla="*/ 26 h 68"/>
                    <a:gd name="T18" fmla="*/ 244 w 274"/>
                    <a:gd name="T19" fmla="*/ 27 h 68"/>
                    <a:gd name="T20" fmla="*/ 249 w 274"/>
                    <a:gd name="T21" fmla="*/ 29 h 68"/>
                    <a:gd name="T22" fmla="*/ 256 w 274"/>
                    <a:gd name="T23" fmla="*/ 31 h 68"/>
                    <a:gd name="T24" fmla="*/ 263 w 274"/>
                    <a:gd name="T25" fmla="*/ 33 h 68"/>
                    <a:gd name="T26" fmla="*/ 269 w 274"/>
                    <a:gd name="T27" fmla="*/ 36 h 68"/>
                    <a:gd name="T28" fmla="*/ 272 w 274"/>
                    <a:gd name="T29" fmla="*/ 40 h 68"/>
                    <a:gd name="T30" fmla="*/ 273 w 274"/>
                    <a:gd name="T31" fmla="*/ 43 h 68"/>
                    <a:gd name="T32" fmla="*/ 271 w 274"/>
                    <a:gd name="T33" fmla="*/ 47 h 68"/>
                    <a:gd name="T34" fmla="*/ 269 w 274"/>
                    <a:gd name="T35" fmla="*/ 52 h 68"/>
                    <a:gd name="T36" fmla="*/ 266 w 274"/>
                    <a:gd name="T37" fmla="*/ 56 h 68"/>
                    <a:gd name="T38" fmla="*/ 261 w 274"/>
                    <a:gd name="T39" fmla="*/ 58 h 68"/>
                    <a:gd name="T40" fmla="*/ 255 w 274"/>
                    <a:gd name="T41" fmla="*/ 62 h 68"/>
                    <a:gd name="T42" fmla="*/ 249 w 274"/>
                    <a:gd name="T43" fmla="*/ 65 h 68"/>
                    <a:gd name="T44" fmla="*/ 242 w 274"/>
                    <a:gd name="T45" fmla="*/ 66 h 68"/>
                    <a:gd name="T46" fmla="*/ 233 w 274"/>
                    <a:gd name="T47" fmla="*/ 67 h 68"/>
                    <a:gd name="T48" fmla="*/ 224 w 274"/>
                    <a:gd name="T49" fmla="*/ 67 h 68"/>
                    <a:gd name="T50" fmla="*/ 214 w 274"/>
                    <a:gd name="T51" fmla="*/ 67 h 68"/>
                    <a:gd name="T52" fmla="*/ 198 w 274"/>
                    <a:gd name="T53" fmla="*/ 64 h 6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274" h="68">
                      <a:moveTo>
                        <a:pt x="0" y="0"/>
                      </a:moveTo>
                      <a:lnTo>
                        <a:pt x="50" y="3"/>
                      </a:lnTo>
                      <a:lnTo>
                        <a:pt x="89" y="5"/>
                      </a:lnTo>
                      <a:lnTo>
                        <a:pt x="122" y="9"/>
                      </a:lnTo>
                      <a:lnTo>
                        <a:pt x="156" y="12"/>
                      </a:lnTo>
                      <a:lnTo>
                        <a:pt x="179" y="15"/>
                      </a:lnTo>
                      <a:lnTo>
                        <a:pt x="209" y="20"/>
                      </a:lnTo>
                      <a:lnTo>
                        <a:pt x="225" y="23"/>
                      </a:lnTo>
                      <a:lnTo>
                        <a:pt x="237" y="26"/>
                      </a:lnTo>
                      <a:lnTo>
                        <a:pt x="244" y="27"/>
                      </a:lnTo>
                      <a:lnTo>
                        <a:pt x="249" y="29"/>
                      </a:lnTo>
                      <a:lnTo>
                        <a:pt x="256" y="31"/>
                      </a:lnTo>
                      <a:lnTo>
                        <a:pt x="263" y="33"/>
                      </a:lnTo>
                      <a:lnTo>
                        <a:pt x="269" y="36"/>
                      </a:lnTo>
                      <a:lnTo>
                        <a:pt x="272" y="40"/>
                      </a:lnTo>
                      <a:lnTo>
                        <a:pt x="273" y="43"/>
                      </a:lnTo>
                      <a:lnTo>
                        <a:pt x="271" y="47"/>
                      </a:lnTo>
                      <a:lnTo>
                        <a:pt x="269" y="52"/>
                      </a:lnTo>
                      <a:lnTo>
                        <a:pt x="266" y="56"/>
                      </a:lnTo>
                      <a:lnTo>
                        <a:pt x="261" y="58"/>
                      </a:lnTo>
                      <a:lnTo>
                        <a:pt x="255" y="62"/>
                      </a:lnTo>
                      <a:lnTo>
                        <a:pt x="249" y="65"/>
                      </a:lnTo>
                      <a:lnTo>
                        <a:pt x="242" y="66"/>
                      </a:lnTo>
                      <a:lnTo>
                        <a:pt x="233" y="67"/>
                      </a:lnTo>
                      <a:lnTo>
                        <a:pt x="224" y="67"/>
                      </a:lnTo>
                      <a:lnTo>
                        <a:pt x="214" y="67"/>
                      </a:lnTo>
                      <a:lnTo>
                        <a:pt x="198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4" name="Group 62"/>
                <p:cNvGrpSpPr>
                  <a:grpSpLocks/>
                </p:cNvGrpSpPr>
                <p:nvPr/>
              </p:nvGrpSpPr>
              <p:grpSpPr bwMode="auto">
                <a:xfrm>
                  <a:off x="3878" y="3922"/>
                  <a:ext cx="185" cy="63"/>
                  <a:chOff x="3878" y="3922"/>
                  <a:chExt cx="185" cy="63"/>
                </a:xfrm>
              </p:grpSpPr>
              <p:grpSp>
                <p:nvGrpSpPr>
                  <p:cNvPr id="27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3878" y="3922"/>
                    <a:ext cx="185" cy="63"/>
                    <a:chOff x="3878" y="3922"/>
                    <a:chExt cx="185" cy="63"/>
                  </a:xfrm>
                </p:grpSpPr>
                <p:sp>
                  <p:nvSpPr>
                    <p:cNvPr id="280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878" y="3922"/>
                      <a:ext cx="112" cy="38"/>
                    </a:xfrm>
                    <a:custGeom>
                      <a:avLst/>
                      <a:gdLst>
                        <a:gd name="T0" fmla="*/ 0 w 112"/>
                        <a:gd name="T1" fmla="*/ 23 h 38"/>
                        <a:gd name="T2" fmla="*/ 29 w 112"/>
                        <a:gd name="T3" fmla="*/ 0 h 38"/>
                        <a:gd name="T4" fmla="*/ 111 w 112"/>
                        <a:gd name="T5" fmla="*/ 13 h 38"/>
                        <a:gd name="T6" fmla="*/ 79 w 112"/>
                        <a:gd name="T7" fmla="*/ 37 h 38"/>
                        <a:gd name="T8" fmla="*/ 0 w 112"/>
                        <a:gd name="T9" fmla="*/ 23 h 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12" h="38">
                          <a:moveTo>
                            <a:pt x="0" y="23"/>
                          </a:moveTo>
                          <a:lnTo>
                            <a:pt x="29" y="0"/>
                          </a:lnTo>
                          <a:lnTo>
                            <a:pt x="111" y="13"/>
                          </a:lnTo>
                          <a:lnTo>
                            <a:pt x="79" y="37"/>
                          </a:lnTo>
                          <a:lnTo>
                            <a:pt x="0" y="23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1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878" y="3950"/>
                      <a:ext cx="78" cy="35"/>
                    </a:xfrm>
                    <a:custGeom>
                      <a:avLst/>
                      <a:gdLst>
                        <a:gd name="T0" fmla="*/ 0 w 78"/>
                        <a:gd name="T1" fmla="*/ 0 h 35"/>
                        <a:gd name="T2" fmla="*/ 0 w 78"/>
                        <a:gd name="T3" fmla="*/ 19 h 35"/>
                        <a:gd name="T4" fmla="*/ 1 w 78"/>
                        <a:gd name="T5" fmla="*/ 19 h 35"/>
                        <a:gd name="T6" fmla="*/ 77 w 78"/>
                        <a:gd name="T7" fmla="*/ 34 h 35"/>
                        <a:gd name="T8" fmla="*/ 77 w 78"/>
                        <a:gd name="T9" fmla="*/ 14 h 35"/>
                        <a:gd name="T10" fmla="*/ 0 w 78"/>
                        <a:gd name="T11" fmla="*/ 0 h 3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78" h="35">
                          <a:moveTo>
                            <a:pt x="0" y="0"/>
                          </a:moveTo>
                          <a:lnTo>
                            <a:pt x="0" y="19"/>
                          </a:lnTo>
                          <a:lnTo>
                            <a:pt x="1" y="19"/>
                          </a:lnTo>
                          <a:lnTo>
                            <a:pt x="77" y="34"/>
                          </a:lnTo>
                          <a:lnTo>
                            <a:pt x="77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2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963" y="3938"/>
                      <a:ext cx="100" cy="47"/>
                    </a:xfrm>
                    <a:custGeom>
                      <a:avLst/>
                      <a:gdLst>
                        <a:gd name="T0" fmla="*/ 0 w 100"/>
                        <a:gd name="T1" fmla="*/ 25 h 47"/>
                        <a:gd name="T2" fmla="*/ 32 w 100"/>
                        <a:gd name="T3" fmla="*/ 0 h 47"/>
                        <a:gd name="T4" fmla="*/ 99 w 100"/>
                        <a:gd name="T5" fmla="*/ 6 h 47"/>
                        <a:gd name="T6" fmla="*/ 99 w 100"/>
                        <a:gd name="T7" fmla="*/ 26 h 47"/>
                        <a:gd name="T8" fmla="*/ 0 w 100"/>
                        <a:gd name="T9" fmla="*/ 46 h 47"/>
                        <a:gd name="T10" fmla="*/ 0 w 100"/>
                        <a:gd name="T11" fmla="*/ 25 h 4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00" h="47">
                          <a:moveTo>
                            <a:pt x="0" y="25"/>
                          </a:moveTo>
                          <a:lnTo>
                            <a:pt x="32" y="0"/>
                          </a:lnTo>
                          <a:lnTo>
                            <a:pt x="99" y="6"/>
                          </a:lnTo>
                          <a:lnTo>
                            <a:pt x="99" y="26"/>
                          </a:lnTo>
                          <a:lnTo>
                            <a:pt x="0" y="46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3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3910" y="3922"/>
                      <a:ext cx="153" cy="17"/>
                    </a:xfrm>
                    <a:custGeom>
                      <a:avLst/>
                      <a:gdLst>
                        <a:gd name="T0" fmla="*/ 0 w 153"/>
                        <a:gd name="T1" fmla="*/ 0 h 17"/>
                        <a:gd name="T2" fmla="*/ 76 w 153"/>
                        <a:gd name="T3" fmla="*/ 4 h 17"/>
                        <a:gd name="T4" fmla="*/ 152 w 153"/>
                        <a:gd name="T5" fmla="*/ 16 h 17"/>
                        <a:gd name="T6" fmla="*/ 83 w 153"/>
                        <a:gd name="T7" fmla="*/ 11 h 17"/>
                        <a:gd name="T8" fmla="*/ 0 w 153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3" h="17">
                          <a:moveTo>
                            <a:pt x="0" y="0"/>
                          </a:moveTo>
                          <a:lnTo>
                            <a:pt x="76" y="4"/>
                          </a:lnTo>
                          <a:lnTo>
                            <a:pt x="152" y="16"/>
                          </a:lnTo>
                          <a:lnTo>
                            <a:pt x="83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7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893" y="3932"/>
                    <a:ext cx="164" cy="52"/>
                    <a:chOff x="3893" y="3932"/>
                    <a:chExt cx="164" cy="52"/>
                  </a:xfrm>
                </p:grpSpPr>
                <p:sp>
                  <p:nvSpPr>
                    <p:cNvPr id="277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3" y="3964"/>
                      <a:ext cx="58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77" y="3932"/>
                      <a:ext cx="9" cy="5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3" y="3945"/>
                      <a:ext cx="44" cy="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82" name="Freeform 64"/>
              <p:cNvSpPr>
                <a:spLocks/>
              </p:cNvSpPr>
              <p:nvPr/>
            </p:nvSpPr>
            <p:spPr bwMode="auto">
              <a:xfrm>
                <a:off x="3829" y="3762"/>
                <a:ext cx="157" cy="140"/>
              </a:xfrm>
              <a:custGeom>
                <a:avLst/>
                <a:gdLst>
                  <a:gd name="T0" fmla="*/ 0 w 157"/>
                  <a:gd name="T1" fmla="*/ 70 h 140"/>
                  <a:gd name="T2" fmla="*/ 156 w 157"/>
                  <a:gd name="T3" fmla="*/ 0 h 140"/>
                  <a:gd name="T4" fmla="*/ 156 w 157"/>
                  <a:gd name="T5" fmla="*/ 56 h 140"/>
                  <a:gd name="T6" fmla="*/ 0 w 157"/>
                  <a:gd name="T7" fmla="*/ 139 h 140"/>
                  <a:gd name="T8" fmla="*/ 0 w 157"/>
                  <a:gd name="T9" fmla="*/ 70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40">
                    <a:moveTo>
                      <a:pt x="0" y="70"/>
                    </a:moveTo>
                    <a:lnTo>
                      <a:pt x="156" y="0"/>
                    </a:lnTo>
                    <a:lnTo>
                      <a:pt x="156" y="56"/>
                    </a:lnTo>
                    <a:lnTo>
                      <a:pt x="0" y="139"/>
                    </a:lnTo>
                    <a:lnTo>
                      <a:pt x="0" y="70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5"/>
              <p:cNvSpPr>
                <a:spLocks/>
              </p:cNvSpPr>
              <p:nvPr/>
            </p:nvSpPr>
            <p:spPr bwMode="auto">
              <a:xfrm>
                <a:off x="3827" y="3626"/>
                <a:ext cx="163" cy="208"/>
              </a:xfrm>
              <a:custGeom>
                <a:avLst/>
                <a:gdLst>
                  <a:gd name="T0" fmla="*/ 0 w 163"/>
                  <a:gd name="T1" fmla="*/ 44 h 208"/>
                  <a:gd name="T2" fmla="*/ 162 w 163"/>
                  <a:gd name="T3" fmla="*/ 0 h 208"/>
                  <a:gd name="T4" fmla="*/ 162 w 163"/>
                  <a:gd name="T5" fmla="*/ 137 h 208"/>
                  <a:gd name="T6" fmla="*/ 0 w 163"/>
                  <a:gd name="T7" fmla="*/ 207 h 208"/>
                  <a:gd name="T8" fmla="*/ 0 w 163"/>
                  <a:gd name="T9" fmla="*/ 4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3" h="208">
                    <a:moveTo>
                      <a:pt x="0" y="44"/>
                    </a:moveTo>
                    <a:lnTo>
                      <a:pt x="162" y="0"/>
                    </a:lnTo>
                    <a:lnTo>
                      <a:pt x="162" y="137"/>
                    </a:lnTo>
                    <a:lnTo>
                      <a:pt x="0" y="207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66"/>
              <p:cNvSpPr>
                <a:spLocks/>
              </p:cNvSpPr>
              <p:nvPr/>
            </p:nvSpPr>
            <p:spPr bwMode="auto">
              <a:xfrm>
                <a:off x="3366" y="3243"/>
                <a:ext cx="414" cy="322"/>
              </a:xfrm>
              <a:custGeom>
                <a:avLst/>
                <a:gdLst>
                  <a:gd name="T0" fmla="*/ 17 w 414"/>
                  <a:gd name="T1" fmla="*/ 0 h 322"/>
                  <a:gd name="T2" fmla="*/ 413 w 414"/>
                  <a:gd name="T3" fmla="*/ 0 h 322"/>
                  <a:gd name="T4" fmla="*/ 397 w 414"/>
                  <a:gd name="T5" fmla="*/ 321 h 322"/>
                  <a:gd name="T6" fmla="*/ 0 w 414"/>
                  <a:gd name="T7" fmla="*/ 302 h 322"/>
                  <a:gd name="T8" fmla="*/ 17 w 414"/>
                  <a:gd name="T9" fmla="*/ 0 h 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322">
                    <a:moveTo>
                      <a:pt x="17" y="0"/>
                    </a:moveTo>
                    <a:lnTo>
                      <a:pt x="413" y="0"/>
                    </a:lnTo>
                    <a:lnTo>
                      <a:pt x="397" y="321"/>
                    </a:lnTo>
                    <a:lnTo>
                      <a:pt x="0" y="302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67"/>
              <p:cNvSpPr>
                <a:spLocks/>
              </p:cNvSpPr>
              <p:nvPr/>
            </p:nvSpPr>
            <p:spPr bwMode="auto">
              <a:xfrm>
                <a:off x="3092" y="3794"/>
                <a:ext cx="776" cy="144"/>
              </a:xfrm>
              <a:custGeom>
                <a:avLst/>
                <a:gdLst>
                  <a:gd name="T0" fmla="*/ 126 w 776"/>
                  <a:gd name="T1" fmla="*/ 0 h 144"/>
                  <a:gd name="T2" fmla="*/ 775 w 776"/>
                  <a:gd name="T3" fmla="*/ 58 h 144"/>
                  <a:gd name="T4" fmla="*/ 729 w 776"/>
                  <a:gd name="T5" fmla="*/ 111 h 144"/>
                  <a:gd name="T6" fmla="*/ 684 w 776"/>
                  <a:gd name="T7" fmla="*/ 143 h 144"/>
                  <a:gd name="T8" fmla="*/ 0 w 776"/>
                  <a:gd name="T9" fmla="*/ 71 h 144"/>
                  <a:gd name="T10" fmla="*/ 51 w 776"/>
                  <a:gd name="T11" fmla="*/ 51 h 144"/>
                  <a:gd name="T12" fmla="*/ 126 w 776"/>
                  <a:gd name="T13" fmla="*/ 0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6" h="144">
                    <a:moveTo>
                      <a:pt x="126" y="0"/>
                    </a:moveTo>
                    <a:lnTo>
                      <a:pt x="775" y="58"/>
                    </a:lnTo>
                    <a:lnTo>
                      <a:pt x="729" y="111"/>
                    </a:lnTo>
                    <a:lnTo>
                      <a:pt x="684" y="143"/>
                    </a:lnTo>
                    <a:lnTo>
                      <a:pt x="0" y="71"/>
                    </a:lnTo>
                    <a:lnTo>
                      <a:pt x="51" y="51"/>
                    </a:lnTo>
                    <a:lnTo>
                      <a:pt x="126" y="0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" name="Group 77"/>
              <p:cNvGrpSpPr>
                <a:grpSpLocks/>
              </p:cNvGrpSpPr>
              <p:nvPr/>
            </p:nvGrpSpPr>
            <p:grpSpPr bwMode="auto">
              <a:xfrm>
                <a:off x="3840" y="3629"/>
                <a:ext cx="142" cy="197"/>
                <a:chOff x="3840" y="3629"/>
                <a:chExt cx="142" cy="197"/>
              </a:xfrm>
            </p:grpSpPr>
            <p:sp>
              <p:nvSpPr>
                <p:cNvPr id="26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840" y="3681"/>
                  <a:ext cx="142" cy="8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869" y="3698"/>
                  <a:ext cx="112" cy="73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869" y="3714"/>
                  <a:ext cx="112" cy="76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869" y="3730"/>
                  <a:ext cx="113" cy="7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869" y="3745"/>
                  <a:ext cx="113" cy="81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869" y="3665"/>
                  <a:ext cx="113" cy="6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869" y="3648"/>
                  <a:ext cx="113" cy="63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869" y="3629"/>
                  <a:ext cx="112" cy="61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" name="Line 76"/>
                <p:cNvSpPr>
                  <a:spLocks noChangeShapeType="1"/>
                </p:cNvSpPr>
                <p:nvPr/>
              </p:nvSpPr>
              <p:spPr bwMode="auto">
                <a:xfrm>
                  <a:off x="3856" y="3680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95"/>
              <p:cNvGrpSpPr>
                <a:grpSpLocks/>
              </p:cNvGrpSpPr>
              <p:nvPr/>
            </p:nvGrpSpPr>
            <p:grpSpPr bwMode="auto">
              <a:xfrm>
                <a:off x="3309" y="3168"/>
                <a:ext cx="546" cy="476"/>
                <a:chOff x="3309" y="3168"/>
                <a:chExt cx="546" cy="476"/>
              </a:xfrm>
            </p:grpSpPr>
            <p:grpSp>
              <p:nvGrpSpPr>
                <p:cNvPr id="247" name="Group 93"/>
                <p:cNvGrpSpPr>
                  <a:grpSpLocks/>
                </p:cNvGrpSpPr>
                <p:nvPr/>
              </p:nvGrpSpPr>
              <p:grpSpPr bwMode="auto">
                <a:xfrm>
                  <a:off x="3309" y="3168"/>
                  <a:ext cx="546" cy="476"/>
                  <a:chOff x="3309" y="3168"/>
                  <a:chExt cx="546" cy="476"/>
                </a:xfrm>
              </p:grpSpPr>
              <p:grpSp>
                <p:nvGrpSpPr>
                  <p:cNvPr id="249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3309" y="3168"/>
                    <a:ext cx="546" cy="476"/>
                    <a:chOff x="3309" y="3168"/>
                    <a:chExt cx="546" cy="476"/>
                  </a:xfrm>
                </p:grpSpPr>
                <p:sp>
                  <p:nvSpPr>
                    <p:cNvPr id="260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309" y="3168"/>
                      <a:ext cx="546" cy="476"/>
                    </a:xfrm>
                    <a:custGeom>
                      <a:avLst/>
                      <a:gdLst>
                        <a:gd name="T0" fmla="*/ 44 w 546"/>
                        <a:gd name="T1" fmla="*/ 7 h 476"/>
                        <a:gd name="T2" fmla="*/ 90 w 546"/>
                        <a:gd name="T3" fmla="*/ 6 h 476"/>
                        <a:gd name="T4" fmla="*/ 154 w 546"/>
                        <a:gd name="T5" fmla="*/ 1 h 476"/>
                        <a:gd name="T6" fmla="*/ 220 w 546"/>
                        <a:gd name="T7" fmla="*/ 0 h 476"/>
                        <a:gd name="T8" fmla="*/ 297 w 546"/>
                        <a:gd name="T9" fmla="*/ 0 h 476"/>
                        <a:gd name="T10" fmla="*/ 352 w 546"/>
                        <a:gd name="T11" fmla="*/ 1 h 476"/>
                        <a:gd name="T12" fmla="*/ 435 w 546"/>
                        <a:gd name="T13" fmla="*/ 4 h 476"/>
                        <a:gd name="T14" fmla="*/ 515 w 546"/>
                        <a:gd name="T15" fmla="*/ 7 h 476"/>
                        <a:gd name="T16" fmla="*/ 535 w 546"/>
                        <a:gd name="T17" fmla="*/ 8 h 476"/>
                        <a:gd name="T18" fmla="*/ 539 w 546"/>
                        <a:gd name="T19" fmla="*/ 9 h 476"/>
                        <a:gd name="T20" fmla="*/ 542 w 546"/>
                        <a:gd name="T21" fmla="*/ 12 h 476"/>
                        <a:gd name="T22" fmla="*/ 545 w 546"/>
                        <a:gd name="T23" fmla="*/ 15 h 476"/>
                        <a:gd name="T24" fmla="*/ 545 w 546"/>
                        <a:gd name="T25" fmla="*/ 20 h 476"/>
                        <a:gd name="T26" fmla="*/ 524 w 546"/>
                        <a:gd name="T27" fmla="*/ 466 h 476"/>
                        <a:gd name="T28" fmla="*/ 522 w 546"/>
                        <a:gd name="T29" fmla="*/ 472 h 476"/>
                        <a:gd name="T30" fmla="*/ 515 w 546"/>
                        <a:gd name="T31" fmla="*/ 475 h 476"/>
                        <a:gd name="T32" fmla="*/ 340 w 546"/>
                        <a:gd name="T33" fmla="*/ 464 h 476"/>
                        <a:gd name="T34" fmla="*/ 166 w 546"/>
                        <a:gd name="T35" fmla="*/ 452 h 476"/>
                        <a:gd name="T36" fmla="*/ 8 w 546"/>
                        <a:gd name="T37" fmla="*/ 441 h 476"/>
                        <a:gd name="T38" fmla="*/ 0 w 546"/>
                        <a:gd name="T39" fmla="*/ 429 h 476"/>
                        <a:gd name="T40" fmla="*/ 25 w 546"/>
                        <a:gd name="T41" fmla="*/ 22 h 476"/>
                        <a:gd name="T42" fmla="*/ 44 w 546"/>
                        <a:gd name="T43" fmla="*/ 7 h 47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546" h="476">
                          <a:moveTo>
                            <a:pt x="44" y="7"/>
                          </a:moveTo>
                          <a:lnTo>
                            <a:pt x="90" y="6"/>
                          </a:lnTo>
                          <a:lnTo>
                            <a:pt x="154" y="1"/>
                          </a:lnTo>
                          <a:lnTo>
                            <a:pt x="220" y="0"/>
                          </a:lnTo>
                          <a:lnTo>
                            <a:pt x="297" y="0"/>
                          </a:lnTo>
                          <a:lnTo>
                            <a:pt x="352" y="1"/>
                          </a:lnTo>
                          <a:lnTo>
                            <a:pt x="435" y="4"/>
                          </a:lnTo>
                          <a:lnTo>
                            <a:pt x="515" y="7"/>
                          </a:lnTo>
                          <a:lnTo>
                            <a:pt x="535" y="8"/>
                          </a:lnTo>
                          <a:lnTo>
                            <a:pt x="539" y="9"/>
                          </a:lnTo>
                          <a:lnTo>
                            <a:pt x="542" y="12"/>
                          </a:lnTo>
                          <a:lnTo>
                            <a:pt x="545" y="15"/>
                          </a:lnTo>
                          <a:lnTo>
                            <a:pt x="545" y="20"/>
                          </a:lnTo>
                          <a:lnTo>
                            <a:pt x="524" y="466"/>
                          </a:lnTo>
                          <a:lnTo>
                            <a:pt x="522" y="472"/>
                          </a:lnTo>
                          <a:lnTo>
                            <a:pt x="515" y="475"/>
                          </a:lnTo>
                          <a:lnTo>
                            <a:pt x="340" y="464"/>
                          </a:lnTo>
                          <a:lnTo>
                            <a:pt x="166" y="452"/>
                          </a:lnTo>
                          <a:lnTo>
                            <a:pt x="8" y="441"/>
                          </a:lnTo>
                          <a:lnTo>
                            <a:pt x="0" y="429"/>
                          </a:lnTo>
                          <a:lnTo>
                            <a:pt x="25" y="22"/>
                          </a:lnTo>
                          <a:lnTo>
                            <a:pt x="44" y="7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1" name="Arc 79"/>
                    <p:cNvSpPr>
                      <a:spLocks/>
                    </p:cNvSpPr>
                    <p:nvPr/>
                  </p:nvSpPr>
                  <p:spPr bwMode="auto">
                    <a:xfrm>
                      <a:off x="3844" y="3180"/>
                      <a:ext cx="11" cy="7"/>
                    </a:xfrm>
                    <a:custGeom>
                      <a:avLst/>
                      <a:gdLst>
                        <a:gd name="T0" fmla="*/ 0 w 23482"/>
                        <a:gd name="T1" fmla="*/ 0 h 21600"/>
                        <a:gd name="T2" fmla="*/ 11 w 23482"/>
                        <a:gd name="T3" fmla="*/ 6 h 21600"/>
                        <a:gd name="T4" fmla="*/ 1 w 23482"/>
                        <a:gd name="T5" fmla="*/ 7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82" h="21600" fill="none" extrusionOk="0">
                          <a:moveTo>
                            <a:pt x="0" y="107"/>
                          </a:moveTo>
                          <a:cubicBezTo>
                            <a:pt x="714" y="35"/>
                            <a:pt x="1431" y="-1"/>
                            <a:pt x="2149" y="0"/>
                          </a:cubicBezTo>
                          <a:cubicBezTo>
                            <a:pt x="12771" y="0"/>
                            <a:pt x="21816" y="7723"/>
                            <a:pt x="23481" y="18214"/>
                          </a:cubicBezTo>
                        </a:path>
                        <a:path w="23482" h="21600" stroke="0" extrusionOk="0">
                          <a:moveTo>
                            <a:pt x="0" y="107"/>
                          </a:moveTo>
                          <a:cubicBezTo>
                            <a:pt x="714" y="35"/>
                            <a:pt x="1431" y="-1"/>
                            <a:pt x="2149" y="0"/>
                          </a:cubicBezTo>
                          <a:cubicBezTo>
                            <a:pt x="12771" y="0"/>
                            <a:pt x="21816" y="7723"/>
                            <a:pt x="23481" y="18214"/>
                          </a:cubicBezTo>
                          <a:lnTo>
                            <a:pt x="2149" y="21600"/>
                          </a:lnTo>
                          <a:lnTo>
                            <a:pt x="0" y="10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2" name="Arc 80"/>
                    <p:cNvSpPr>
                      <a:spLocks/>
                    </p:cNvSpPr>
                    <p:nvPr/>
                  </p:nvSpPr>
                  <p:spPr bwMode="auto">
                    <a:xfrm>
                      <a:off x="3336" y="3179"/>
                      <a:ext cx="24" cy="16"/>
                    </a:xfrm>
                    <a:custGeom>
                      <a:avLst/>
                      <a:gdLst>
                        <a:gd name="T0" fmla="*/ 0 w 21433"/>
                        <a:gd name="T1" fmla="*/ 14 h 21581"/>
                        <a:gd name="T2" fmla="*/ 23 w 21433"/>
                        <a:gd name="T3" fmla="*/ 0 h 21581"/>
                        <a:gd name="T4" fmla="*/ 24 w 21433"/>
                        <a:gd name="T5" fmla="*/ 16 h 2158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33" h="21581" fill="none" extrusionOk="0">
                          <a:moveTo>
                            <a:pt x="-1" y="18901"/>
                          </a:moveTo>
                          <a:cubicBezTo>
                            <a:pt x="1308" y="8431"/>
                            <a:pt x="9991" y="438"/>
                            <a:pt x="20533" y="-1"/>
                          </a:cubicBezTo>
                        </a:path>
                        <a:path w="21433" h="21581" stroke="0" extrusionOk="0">
                          <a:moveTo>
                            <a:pt x="-1" y="18901"/>
                          </a:moveTo>
                          <a:cubicBezTo>
                            <a:pt x="1308" y="8431"/>
                            <a:pt x="9991" y="438"/>
                            <a:pt x="20533" y="-1"/>
                          </a:cubicBezTo>
                          <a:lnTo>
                            <a:pt x="21433" y="21581"/>
                          </a:lnTo>
                          <a:lnTo>
                            <a:pt x="-1" y="18901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3" name="Arc 81"/>
                    <p:cNvSpPr>
                      <a:spLocks/>
                    </p:cNvSpPr>
                    <p:nvPr/>
                  </p:nvSpPr>
                  <p:spPr bwMode="auto">
                    <a:xfrm>
                      <a:off x="3312" y="3598"/>
                      <a:ext cx="8" cy="12"/>
                    </a:xfrm>
                    <a:custGeom>
                      <a:avLst/>
                      <a:gdLst>
                        <a:gd name="T0" fmla="*/ 6 w 21600"/>
                        <a:gd name="T1" fmla="*/ 12 h 25048"/>
                        <a:gd name="T2" fmla="*/ 0 w 21600"/>
                        <a:gd name="T3" fmla="*/ 0 h 25048"/>
                        <a:gd name="T4" fmla="*/ 8 w 21600"/>
                        <a:gd name="T5" fmla="*/ 2 h 2504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5048" fill="none" extrusionOk="0">
                          <a:moveTo>
                            <a:pt x="15818" y="25048"/>
                          </a:moveTo>
                          <a:cubicBezTo>
                            <a:pt x="6470" y="22451"/>
                            <a:pt x="0" y="13938"/>
                            <a:pt x="0" y="4236"/>
                          </a:cubicBezTo>
                          <a:cubicBezTo>
                            <a:pt x="-1" y="2813"/>
                            <a:pt x="140" y="1394"/>
                            <a:pt x="419" y="0"/>
                          </a:cubicBezTo>
                        </a:path>
                        <a:path w="21600" h="25048" stroke="0" extrusionOk="0">
                          <a:moveTo>
                            <a:pt x="15818" y="25048"/>
                          </a:moveTo>
                          <a:cubicBezTo>
                            <a:pt x="6470" y="22451"/>
                            <a:pt x="0" y="13938"/>
                            <a:pt x="0" y="4236"/>
                          </a:cubicBezTo>
                          <a:cubicBezTo>
                            <a:pt x="-1" y="2813"/>
                            <a:pt x="140" y="1394"/>
                            <a:pt x="419" y="0"/>
                          </a:cubicBezTo>
                          <a:lnTo>
                            <a:pt x="21600" y="4236"/>
                          </a:lnTo>
                          <a:lnTo>
                            <a:pt x="15818" y="2504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0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367" y="3242"/>
                    <a:ext cx="414" cy="322"/>
                    <a:chOff x="3367" y="3242"/>
                    <a:chExt cx="414" cy="322"/>
                  </a:xfrm>
                </p:grpSpPr>
                <p:grpSp>
                  <p:nvGrpSpPr>
                    <p:cNvPr id="251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7" y="3242"/>
                      <a:ext cx="414" cy="322"/>
                      <a:chOff x="3367" y="3242"/>
                      <a:chExt cx="414" cy="322"/>
                    </a:xfrm>
                  </p:grpSpPr>
                  <p:sp>
                    <p:nvSpPr>
                      <p:cNvPr id="256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83" y="3242"/>
                        <a:ext cx="397" cy="1"/>
                      </a:xfrm>
                      <a:custGeom>
                        <a:avLst/>
                        <a:gdLst>
                          <a:gd name="T0" fmla="*/ 0 w 397"/>
                          <a:gd name="T1" fmla="*/ 0 h 1"/>
                          <a:gd name="T2" fmla="*/ 396 w 397"/>
                          <a:gd name="T3" fmla="*/ 0 h 1"/>
                          <a:gd name="T4" fmla="*/ 387 w 397"/>
                          <a:gd name="T5" fmla="*/ 0 h 1"/>
                          <a:gd name="T6" fmla="*/ 9 w 397"/>
                          <a:gd name="T7" fmla="*/ 0 h 1"/>
                          <a:gd name="T8" fmla="*/ 0 w 397"/>
                          <a:gd name="T9" fmla="*/ 0 h 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97" h="1">
                            <a:moveTo>
                              <a:pt x="0" y="0"/>
                            </a:moveTo>
                            <a:lnTo>
                              <a:pt x="396" y="0"/>
                            </a:lnTo>
                            <a:lnTo>
                              <a:pt x="387" y="0"/>
                            </a:lnTo>
                            <a:lnTo>
                              <a:pt x="9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7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2" y="3242"/>
                        <a:ext cx="19" cy="322"/>
                      </a:xfrm>
                      <a:custGeom>
                        <a:avLst/>
                        <a:gdLst>
                          <a:gd name="T0" fmla="*/ 11 w 19"/>
                          <a:gd name="T1" fmla="*/ 6 h 322"/>
                          <a:gd name="T2" fmla="*/ 18 w 19"/>
                          <a:gd name="T3" fmla="*/ 0 h 322"/>
                          <a:gd name="T4" fmla="*/ 12 w 19"/>
                          <a:gd name="T5" fmla="*/ 175 h 322"/>
                          <a:gd name="T6" fmla="*/ 6 w 19"/>
                          <a:gd name="T7" fmla="*/ 321 h 322"/>
                          <a:gd name="T8" fmla="*/ 0 w 19"/>
                          <a:gd name="T9" fmla="*/ 312 h 322"/>
                          <a:gd name="T10" fmla="*/ 11 w 19"/>
                          <a:gd name="T11" fmla="*/ 6 h 322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9" h="322">
                            <a:moveTo>
                              <a:pt x="11" y="6"/>
                            </a:moveTo>
                            <a:lnTo>
                              <a:pt x="18" y="0"/>
                            </a:lnTo>
                            <a:lnTo>
                              <a:pt x="12" y="175"/>
                            </a:lnTo>
                            <a:lnTo>
                              <a:pt x="6" y="321"/>
                            </a:lnTo>
                            <a:lnTo>
                              <a:pt x="0" y="312"/>
                            </a:lnTo>
                            <a:lnTo>
                              <a:pt x="11" y="6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8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7" y="3544"/>
                        <a:ext cx="397" cy="20"/>
                      </a:xfrm>
                      <a:custGeom>
                        <a:avLst/>
                        <a:gdLst>
                          <a:gd name="T0" fmla="*/ 9 w 397"/>
                          <a:gd name="T1" fmla="*/ 0 h 20"/>
                          <a:gd name="T2" fmla="*/ 0 w 397"/>
                          <a:gd name="T3" fmla="*/ 6 h 20"/>
                          <a:gd name="T4" fmla="*/ 396 w 397"/>
                          <a:gd name="T5" fmla="*/ 19 h 20"/>
                          <a:gd name="T6" fmla="*/ 387 w 397"/>
                          <a:gd name="T7" fmla="*/ 13 h 20"/>
                          <a:gd name="T8" fmla="*/ 9 w 397"/>
                          <a:gd name="T9" fmla="*/ 0 h 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97" h="20">
                            <a:moveTo>
                              <a:pt x="9" y="0"/>
                            </a:moveTo>
                            <a:lnTo>
                              <a:pt x="0" y="6"/>
                            </a:lnTo>
                            <a:lnTo>
                              <a:pt x="396" y="19"/>
                            </a:lnTo>
                            <a:lnTo>
                              <a:pt x="387" y="13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solidFill>
                        <a:srgbClr val="DFDFD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9" name="Freeform 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7" y="3243"/>
                        <a:ext cx="18" cy="303"/>
                      </a:xfrm>
                      <a:custGeom>
                        <a:avLst/>
                        <a:gdLst>
                          <a:gd name="T0" fmla="*/ 11 w 18"/>
                          <a:gd name="T1" fmla="*/ 0 h 303"/>
                          <a:gd name="T2" fmla="*/ 17 w 18"/>
                          <a:gd name="T3" fmla="*/ 6 h 303"/>
                          <a:gd name="T4" fmla="*/ 6 w 18"/>
                          <a:gd name="T5" fmla="*/ 294 h 303"/>
                          <a:gd name="T6" fmla="*/ 0 w 18"/>
                          <a:gd name="T7" fmla="*/ 302 h 303"/>
                          <a:gd name="T8" fmla="*/ 11 w 18"/>
                          <a:gd name="T9" fmla="*/ 0 h 30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8" h="303">
                            <a:moveTo>
                              <a:pt x="11" y="0"/>
                            </a:moveTo>
                            <a:lnTo>
                              <a:pt x="17" y="6"/>
                            </a:lnTo>
                            <a:lnTo>
                              <a:pt x="6" y="294"/>
                            </a:lnTo>
                            <a:lnTo>
                              <a:pt x="0" y="302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B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52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6" y="3249"/>
                      <a:ext cx="395" cy="306"/>
                      <a:chOff x="3376" y="3249"/>
                      <a:chExt cx="395" cy="306"/>
                    </a:xfrm>
                  </p:grpSpPr>
                  <p:sp>
                    <p:nvSpPr>
                      <p:cNvPr id="253" name="Freeform 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6" y="3249"/>
                        <a:ext cx="395" cy="306"/>
                      </a:xfrm>
                      <a:custGeom>
                        <a:avLst/>
                        <a:gdLst>
                          <a:gd name="T0" fmla="*/ 16 w 395"/>
                          <a:gd name="T1" fmla="*/ 0 h 306"/>
                          <a:gd name="T2" fmla="*/ 394 w 395"/>
                          <a:gd name="T3" fmla="*/ 0 h 306"/>
                          <a:gd name="T4" fmla="*/ 378 w 395"/>
                          <a:gd name="T5" fmla="*/ 305 h 306"/>
                          <a:gd name="T6" fmla="*/ 0 w 395"/>
                          <a:gd name="T7" fmla="*/ 287 h 306"/>
                          <a:gd name="T8" fmla="*/ 16 w 395"/>
                          <a:gd name="T9" fmla="*/ 0 h 30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95" h="306">
                            <a:moveTo>
                              <a:pt x="16" y="0"/>
                            </a:moveTo>
                            <a:lnTo>
                              <a:pt x="394" y="0"/>
                            </a:lnTo>
                            <a:lnTo>
                              <a:pt x="378" y="305"/>
                            </a:lnTo>
                            <a:lnTo>
                              <a:pt x="0" y="287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4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89" y="3262"/>
                        <a:ext cx="369" cy="282"/>
                      </a:xfrm>
                      <a:custGeom>
                        <a:avLst/>
                        <a:gdLst>
                          <a:gd name="T0" fmla="*/ 14 w 369"/>
                          <a:gd name="T1" fmla="*/ 0 h 282"/>
                          <a:gd name="T2" fmla="*/ 368 w 369"/>
                          <a:gd name="T3" fmla="*/ 0 h 282"/>
                          <a:gd name="T4" fmla="*/ 352 w 369"/>
                          <a:gd name="T5" fmla="*/ 281 h 282"/>
                          <a:gd name="T6" fmla="*/ 0 w 369"/>
                          <a:gd name="T7" fmla="*/ 266 h 282"/>
                          <a:gd name="T8" fmla="*/ 14 w 369"/>
                          <a:gd name="T9" fmla="*/ 0 h 28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69" h="282">
                            <a:moveTo>
                              <a:pt x="14" y="0"/>
                            </a:moveTo>
                            <a:lnTo>
                              <a:pt x="368" y="0"/>
                            </a:lnTo>
                            <a:lnTo>
                              <a:pt x="352" y="281"/>
                            </a:lnTo>
                            <a:lnTo>
                              <a:pt x="0" y="266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5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95" y="3279"/>
                        <a:ext cx="348" cy="254"/>
                      </a:xfrm>
                      <a:custGeom>
                        <a:avLst/>
                        <a:gdLst>
                          <a:gd name="T0" fmla="*/ 13 w 348"/>
                          <a:gd name="T1" fmla="*/ 0 h 254"/>
                          <a:gd name="T2" fmla="*/ 347 w 348"/>
                          <a:gd name="T3" fmla="*/ 0 h 254"/>
                          <a:gd name="T4" fmla="*/ 332 w 348"/>
                          <a:gd name="T5" fmla="*/ 253 h 254"/>
                          <a:gd name="T6" fmla="*/ 0 w 348"/>
                          <a:gd name="T7" fmla="*/ 240 h 254"/>
                          <a:gd name="T8" fmla="*/ 13 w 348"/>
                          <a:gd name="T9" fmla="*/ 0 h 25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48" h="254">
                            <a:moveTo>
                              <a:pt x="13" y="0"/>
                            </a:moveTo>
                            <a:lnTo>
                              <a:pt x="347" y="0"/>
                            </a:lnTo>
                            <a:lnTo>
                              <a:pt x="332" y="253"/>
                            </a:lnTo>
                            <a:lnTo>
                              <a:pt x="0" y="240"/>
                            </a:lnTo>
                            <a:lnTo>
                              <a:pt x="13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48" name="Freeform 94"/>
                <p:cNvSpPr>
                  <a:spLocks/>
                </p:cNvSpPr>
                <p:nvPr/>
              </p:nvSpPr>
              <p:spPr bwMode="auto">
                <a:xfrm>
                  <a:off x="3753" y="3611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  <a:gd name="T4" fmla="*/ 0 w 17"/>
                    <a:gd name="T5" fmla="*/ 0 h 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" name="Group 154"/>
              <p:cNvGrpSpPr>
                <a:grpSpLocks/>
              </p:cNvGrpSpPr>
              <p:nvPr/>
            </p:nvGrpSpPr>
            <p:grpSpPr bwMode="auto">
              <a:xfrm>
                <a:off x="3092" y="3792"/>
                <a:ext cx="776" cy="171"/>
                <a:chOff x="3092" y="3792"/>
                <a:chExt cx="776" cy="171"/>
              </a:xfrm>
            </p:grpSpPr>
            <p:sp>
              <p:nvSpPr>
                <p:cNvPr id="189" name="Freeform 96"/>
                <p:cNvSpPr>
                  <a:spLocks/>
                </p:cNvSpPr>
                <p:nvPr/>
              </p:nvSpPr>
              <p:spPr bwMode="auto">
                <a:xfrm>
                  <a:off x="3632" y="3853"/>
                  <a:ext cx="181" cy="67"/>
                </a:xfrm>
                <a:custGeom>
                  <a:avLst/>
                  <a:gdLst>
                    <a:gd name="T0" fmla="*/ 69 w 181"/>
                    <a:gd name="T1" fmla="*/ 0 h 67"/>
                    <a:gd name="T2" fmla="*/ 28 w 181"/>
                    <a:gd name="T3" fmla="*/ 39 h 67"/>
                    <a:gd name="T4" fmla="*/ 0 w 181"/>
                    <a:gd name="T5" fmla="*/ 55 h 67"/>
                    <a:gd name="T6" fmla="*/ 118 w 181"/>
                    <a:gd name="T7" fmla="*/ 66 h 67"/>
                    <a:gd name="T8" fmla="*/ 145 w 181"/>
                    <a:gd name="T9" fmla="*/ 45 h 67"/>
                    <a:gd name="T10" fmla="*/ 180 w 181"/>
                    <a:gd name="T11" fmla="*/ 9 h 67"/>
                    <a:gd name="T12" fmla="*/ 69 w 181"/>
                    <a:gd name="T13" fmla="*/ 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1" h="67">
                      <a:moveTo>
                        <a:pt x="69" y="0"/>
                      </a:moveTo>
                      <a:lnTo>
                        <a:pt x="28" y="39"/>
                      </a:lnTo>
                      <a:lnTo>
                        <a:pt x="0" y="55"/>
                      </a:lnTo>
                      <a:lnTo>
                        <a:pt x="118" y="66"/>
                      </a:lnTo>
                      <a:lnTo>
                        <a:pt x="145" y="45"/>
                      </a:lnTo>
                      <a:lnTo>
                        <a:pt x="180" y="9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" name="Group 153"/>
                <p:cNvGrpSpPr>
                  <a:grpSpLocks/>
                </p:cNvGrpSpPr>
                <p:nvPr/>
              </p:nvGrpSpPr>
              <p:grpSpPr bwMode="auto">
                <a:xfrm>
                  <a:off x="3092" y="3792"/>
                  <a:ext cx="776" cy="171"/>
                  <a:chOff x="3092" y="3792"/>
                  <a:chExt cx="776" cy="171"/>
                </a:xfrm>
              </p:grpSpPr>
              <p:sp>
                <p:nvSpPr>
                  <p:cNvPr id="191" name="Freeform 97"/>
                  <p:cNvSpPr>
                    <a:spLocks/>
                  </p:cNvSpPr>
                  <p:nvPr/>
                </p:nvSpPr>
                <p:spPr bwMode="auto">
                  <a:xfrm>
                    <a:off x="3092" y="3869"/>
                    <a:ext cx="686" cy="94"/>
                  </a:xfrm>
                  <a:custGeom>
                    <a:avLst/>
                    <a:gdLst>
                      <a:gd name="T0" fmla="*/ 0 w 686"/>
                      <a:gd name="T1" fmla="*/ 0 h 94"/>
                      <a:gd name="T2" fmla="*/ 0 w 686"/>
                      <a:gd name="T3" fmla="*/ 24 h 94"/>
                      <a:gd name="T4" fmla="*/ 685 w 686"/>
                      <a:gd name="T5" fmla="*/ 93 h 94"/>
                      <a:gd name="T6" fmla="*/ 684 w 686"/>
                      <a:gd name="T7" fmla="*/ 69 h 94"/>
                      <a:gd name="T8" fmla="*/ 0 w 686"/>
                      <a:gd name="T9" fmla="*/ 0 h 9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86" h="94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685" y="93"/>
                        </a:lnTo>
                        <a:lnTo>
                          <a:pt x="684" y="6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98"/>
                  <p:cNvSpPr>
                    <a:spLocks/>
                  </p:cNvSpPr>
                  <p:nvPr/>
                </p:nvSpPr>
                <p:spPr bwMode="auto">
                  <a:xfrm>
                    <a:off x="3784" y="3855"/>
                    <a:ext cx="84" cy="108"/>
                  </a:xfrm>
                  <a:custGeom>
                    <a:avLst/>
                    <a:gdLst>
                      <a:gd name="T0" fmla="*/ 0 w 84"/>
                      <a:gd name="T1" fmla="*/ 83 h 108"/>
                      <a:gd name="T2" fmla="*/ 0 w 84"/>
                      <a:gd name="T3" fmla="*/ 107 h 108"/>
                      <a:gd name="T4" fmla="*/ 36 w 84"/>
                      <a:gd name="T5" fmla="*/ 82 h 108"/>
                      <a:gd name="T6" fmla="*/ 51 w 84"/>
                      <a:gd name="T7" fmla="*/ 68 h 108"/>
                      <a:gd name="T8" fmla="*/ 83 w 84"/>
                      <a:gd name="T9" fmla="*/ 30 h 108"/>
                      <a:gd name="T10" fmla="*/ 83 w 84"/>
                      <a:gd name="T11" fmla="*/ 0 h 108"/>
                      <a:gd name="T12" fmla="*/ 41 w 84"/>
                      <a:gd name="T13" fmla="*/ 50 h 108"/>
                      <a:gd name="T14" fmla="*/ 0 w 84"/>
                      <a:gd name="T15" fmla="*/ 83 h 10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4" h="108">
                        <a:moveTo>
                          <a:pt x="0" y="83"/>
                        </a:moveTo>
                        <a:lnTo>
                          <a:pt x="0" y="107"/>
                        </a:lnTo>
                        <a:lnTo>
                          <a:pt x="36" y="82"/>
                        </a:lnTo>
                        <a:lnTo>
                          <a:pt x="51" y="68"/>
                        </a:lnTo>
                        <a:lnTo>
                          <a:pt x="83" y="30"/>
                        </a:lnTo>
                        <a:lnTo>
                          <a:pt x="83" y="0"/>
                        </a:lnTo>
                        <a:lnTo>
                          <a:pt x="41" y="50"/>
                        </a:lnTo>
                        <a:lnTo>
                          <a:pt x="0" y="83"/>
                        </a:lnTo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107" y="3891"/>
                    <a:ext cx="667" cy="47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94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3138" y="3792"/>
                    <a:ext cx="654" cy="146"/>
                    <a:chOff x="3138" y="3792"/>
                    <a:chExt cx="654" cy="146"/>
                  </a:xfrm>
                </p:grpSpPr>
                <p:sp>
                  <p:nvSpPr>
                    <p:cNvPr id="198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3138" y="3808"/>
                      <a:ext cx="505" cy="94"/>
                    </a:xfrm>
                    <a:custGeom>
                      <a:avLst/>
                      <a:gdLst>
                        <a:gd name="T0" fmla="*/ 87 w 505"/>
                        <a:gd name="T1" fmla="*/ 0 h 94"/>
                        <a:gd name="T2" fmla="*/ 27 w 505"/>
                        <a:gd name="T3" fmla="*/ 40 h 94"/>
                        <a:gd name="T4" fmla="*/ 0 w 505"/>
                        <a:gd name="T5" fmla="*/ 54 h 94"/>
                        <a:gd name="T6" fmla="*/ 428 w 505"/>
                        <a:gd name="T7" fmla="*/ 93 h 94"/>
                        <a:gd name="T8" fmla="*/ 458 w 505"/>
                        <a:gd name="T9" fmla="*/ 75 h 94"/>
                        <a:gd name="T10" fmla="*/ 504 w 505"/>
                        <a:gd name="T11" fmla="*/ 38 h 94"/>
                        <a:gd name="T12" fmla="*/ 87 w 505"/>
                        <a:gd name="T13" fmla="*/ 0 h 9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05" h="94">
                          <a:moveTo>
                            <a:pt x="87" y="0"/>
                          </a:moveTo>
                          <a:lnTo>
                            <a:pt x="27" y="40"/>
                          </a:lnTo>
                          <a:lnTo>
                            <a:pt x="0" y="54"/>
                          </a:lnTo>
                          <a:lnTo>
                            <a:pt x="428" y="93"/>
                          </a:lnTo>
                          <a:lnTo>
                            <a:pt x="458" y="75"/>
                          </a:lnTo>
                          <a:lnTo>
                            <a:pt x="504" y="38"/>
                          </a:lnTo>
                          <a:lnTo>
                            <a:pt x="87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9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5" y="3792"/>
                      <a:ext cx="627" cy="146"/>
                      <a:chOff x="3165" y="3792"/>
                      <a:chExt cx="627" cy="146"/>
                    </a:xfrm>
                  </p:grpSpPr>
                  <p:grpSp>
                    <p:nvGrpSpPr>
                      <p:cNvPr id="200" name="Group 1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74" y="3792"/>
                        <a:ext cx="452" cy="124"/>
                        <a:chOff x="3174" y="3792"/>
                        <a:chExt cx="452" cy="124"/>
                      </a:xfrm>
                    </p:grpSpPr>
                    <p:grpSp>
                      <p:nvGrpSpPr>
                        <p:cNvPr id="214" name="Group 10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74" y="3792"/>
                          <a:ext cx="74" cy="90"/>
                          <a:chOff x="3174" y="3792"/>
                          <a:chExt cx="74" cy="90"/>
                        </a:xfrm>
                      </p:grpSpPr>
                      <p:sp>
                        <p:nvSpPr>
                          <p:cNvPr id="245" name="Line 1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174" y="3844"/>
                            <a:ext cx="7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6" name="Line 10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207" y="3792"/>
                            <a:ext cx="41" cy="7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5" name="Group 1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13" y="3796"/>
                          <a:ext cx="75" cy="90"/>
                          <a:chOff x="3213" y="3796"/>
                          <a:chExt cx="75" cy="90"/>
                        </a:xfrm>
                      </p:grpSpPr>
                      <p:sp>
                        <p:nvSpPr>
                          <p:cNvPr id="243" name="Line 1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213" y="3848"/>
                            <a:ext cx="6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4" name="Line 1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245" y="3796"/>
                            <a:ext cx="43" cy="7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6" name="Group 1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53" y="3798"/>
                          <a:ext cx="74" cy="90"/>
                          <a:chOff x="3253" y="3798"/>
                          <a:chExt cx="74" cy="90"/>
                        </a:xfrm>
                      </p:grpSpPr>
                      <p:sp>
                        <p:nvSpPr>
                          <p:cNvPr id="241" name="Line 10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253" y="3851"/>
                            <a:ext cx="7" cy="3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2" name="Line 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286" y="3798"/>
                            <a:ext cx="41" cy="7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7" name="Group 1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90" y="3803"/>
                          <a:ext cx="74" cy="91"/>
                          <a:chOff x="3290" y="3803"/>
                          <a:chExt cx="74" cy="91"/>
                        </a:xfrm>
                      </p:grpSpPr>
                      <p:sp>
                        <p:nvSpPr>
                          <p:cNvPr id="239" name="Line 1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290" y="3856"/>
                            <a:ext cx="7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40" name="Line 1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23" y="3803"/>
                            <a:ext cx="41" cy="7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8" name="Group 1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30" y="3805"/>
                          <a:ext cx="73" cy="91"/>
                          <a:chOff x="3330" y="3805"/>
                          <a:chExt cx="73" cy="91"/>
                        </a:xfrm>
                      </p:grpSpPr>
                      <p:sp>
                        <p:nvSpPr>
                          <p:cNvPr id="237" name="Line 1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30" y="3858"/>
                            <a:ext cx="7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8" name="Line 1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63" y="3805"/>
                            <a:ext cx="40" cy="7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9" name="Group 1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8" y="3808"/>
                          <a:ext cx="74" cy="90"/>
                          <a:chOff x="3368" y="3808"/>
                          <a:chExt cx="74" cy="90"/>
                        </a:xfrm>
                      </p:grpSpPr>
                      <p:sp>
                        <p:nvSpPr>
                          <p:cNvPr id="235" name="Line 1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68" y="3860"/>
                            <a:ext cx="6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6" name="Line 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00" y="3808"/>
                            <a:ext cx="42" cy="7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20" name="Group 1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05" y="3811"/>
                          <a:ext cx="74" cy="91"/>
                          <a:chOff x="3405" y="3811"/>
                          <a:chExt cx="74" cy="91"/>
                        </a:xfrm>
                      </p:grpSpPr>
                      <p:sp>
                        <p:nvSpPr>
                          <p:cNvPr id="233" name="Line 1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05" y="3864"/>
                            <a:ext cx="7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4" name="Line 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38" y="3811"/>
                            <a:ext cx="41" cy="7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21" name="Group 1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41" y="3817"/>
                          <a:ext cx="73" cy="90"/>
                          <a:chOff x="3441" y="3817"/>
                          <a:chExt cx="73" cy="90"/>
                        </a:xfrm>
                      </p:grpSpPr>
                      <p:sp>
                        <p:nvSpPr>
                          <p:cNvPr id="231" name="Line 1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41" y="3869"/>
                            <a:ext cx="6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2" name="Line 1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73" y="3817"/>
                            <a:ext cx="41" cy="7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22" name="Group 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78" y="3822"/>
                          <a:ext cx="73" cy="90"/>
                          <a:chOff x="3478" y="3822"/>
                          <a:chExt cx="73" cy="90"/>
                        </a:xfrm>
                      </p:grpSpPr>
                      <p:sp>
                        <p:nvSpPr>
                          <p:cNvPr id="229" name="Line 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78" y="3874"/>
                            <a:ext cx="6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0" name="Line 1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10" y="3822"/>
                            <a:ext cx="41" cy="7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23" name="Group 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15" y="3823"/>
                          <a:ext cx="75" cy="92"/>
                          <a:chOff x="3515" y="3823"/>
                          <a:chExt cx="75" cy="92"/>
                        </a:xfrm>
                      </p:grpSpPr>
                      <p:sp>
                        <p:nvSpPr>
                          <p:cNvPr id="227" name="Line 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15" y="3876"/>
                            <a:ext cx="7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8" name="Line 1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48" y="3823"/>
                            <a:ext cx="42" cy="7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24" name="Group 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52" y="3826"/>
                          <a:ext cx="74" cy="90"/>
                          <a:chOff x="3552" y="3826"/>
                          <a:chExt cx="74" cy="90"/>
                        </a:xfrm>
                      </p:grpSpPr>
                      <p:sp>
                        <p:nvSpPr>
                          <p:cNvPr id="225" name="Line 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52" y="3878"/>
                            <a:ext cx="6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26" name="Line 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84" y="3826"/>
                            <a:ext cx="42" cy="7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01" name="Group 1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68" y="3838"/>
                        <a:ext cx="118" cy="100"/>
                        <a:chOff x="3668" y="3838"/>
                        <a:chExt cx="118" cy="100"/>
                      </a:xfrm>
                    </p:grpSpPr>
                    <p:grpSp>
                      <p:nvGrpSpPr>
                        <p:cNvPr id="205" name="Group 1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28" y="3842"/>
                          <a:ext cx="58" cy="96"/>
                          <a:chOff x="3728" y="3842"/>
                          <a:chExt cx="58" cy="96"/>
                        </a:xfrm>
                      </p:grpSpPr>
                      <p:sp>
                        <p:nvSpPr>
                          <p:cNvPr id="212" name="Line 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28" y="3897"/>
                            <a:ext cx="3" cy="4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3" name="Line 1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57" y="3842"/>
                            <a:ext cx="29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6" name="Group 1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8" y="3839"/>
                          <a:ext cx="60" cy="97"/>
                          <a:chOff x="3698" y="3839"/>
                          <a:chExt cx="60" cy="97"/>
                        </a:xfrm>
                      </p:grpSpPr>
                      <p:sp>
                        <p:nvSpPr>
                          <p:cNvPr id="210" name="Line 1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8" y="3894"/>
                            <a:ext cx="2" cy="4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1" name="Line 1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26" y="3839"/>
                            <a:ext cx="32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7" name="Group 1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68" y="3838"/>
                          <a:ext cx="57" cy="95"/>
                          <a:chOff x="3668" y="3838"/>
                          <a:chExt cx="57" cy="95"/>
                        </a:xfrm>
                      </p:grpSpPr>
                      <p:sp>
                        <p:nvSpPr>
                          <p:cNvPr id="208" name="Line 1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68" y="3891"/>
                            <a:ext cx="3" cy="4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9" name="Line 1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7" y="3838"/>
                            <a:ext cx="28" cy="7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202" name="Line 1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0" y="3838"/>
                        <a:ext cx="582" cy="2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3" name="Line 1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8" y="3852"/>
                        <a:ext cx="594" cy="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4" name="Line 1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5" y="3867"/>
                        <a:ext cx="600" cy="3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5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3798" y="3854"/>
                    <a:ext cx="63" cy="108"/>
                    <a:chOff x="3798" y="3854"/>
                    <a:chExt cx="63" cy="108"/>
                  </a:xfrm>
                </p:grpSpPr>
                <p:sp>
                  <p:nvSpPr>
                    <p:cNvPr id="196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8" y="3903"/>
                      <a:ext cx="21" cy="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" name="Line 1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45" y="3854"/>
                      <a:ext cx="16" cy="7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aphicFrame>
          <p:nvGraphicFramePr>
            <p:cNvPr id="12" name="Object 156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0160431"/>
                </p:ext>
              </p:extLst>
            </p:nvPr>
          </p:nvGraphicFramePr>
          <p:xfrm>
            <a:off x="2743200" y="4779963"/>
            <a:ext cx="1882775" cy="1335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Clip" r:id="rId3" imgW="1879512" imgH="1332774" progId="MS_ClipArt_Gallery.2">
                    <p:embed/>
                  </p:oleObj>
                </mc:Choice>
                <mc:Fallback>
                  <p:oleObj name="Clip" r:id="rId3" imgW="1879512" imgH="1332774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779963"/>
                          <a:ext cx="1882775" cy="1335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303"/>
            <p:cNvGrpSpPr>
              <a:grpSpLocks/>
            </p:cNvGrpSpPr>
            <p:nvPr/>
          </p:nvGrpSpPr>
          <p:grpSpPr bwMode="auto">
            <a:xfrm>
              <a:off x="849313" y="4803775"/>
              <a:ext cx="1762125" cy="1370013"/>
              <a:chOff x="535" y="3026"/>
              <a:chExt cx="1110" cy="863"/>
            </a:xfrm>
          </p:grpSpPr>
          <p:sp>
            <p:nvSpPr>
              <p:cNvPr id="31" name="Freeform 157"/>
              <p:cNvSpPr>
                <a:spLocks/>
              </p:cNvSpPr>
              <p:nvPr/>
            </p:nvSpPr>
            <p:spPr bwMode="auto">
              <a:xfrm>
                <a:off x="535" y="3690"/>
                <a:ext cx="109" cy="65"/>
              </a:xfrm>
              <a:custGeom>
                <a:avLst/>
                <a:gdLst>
                  <a:gd name="T0" fmla="*/ 106 w 109"/>
                  <a:gd name="T1" fmla="*/ 0 h 65"/>
                  <a:gd name="T2" fmla="*/ 82 w 109"/>
                  <a:gd name="T3" fmla="*/ 0 h 65"/>
                  <a:gd name="T4" fmla="*/ 68 w 109"/>
                  <a:gd name="T5" fmla="*/ 1 h 65"/>
                  <a:gd name="T6" fmla="*/ 54 w 109"/>
                  <a:gd name="T7" fmla="*/ 3 h 65"/>
                  <a:gd name="T8" fmla="*/ 38 w 109"/>
                  <a:gd name="T9" fmla="*/ 6 h 65"/>
                  <a:gd name="T10" fmla="*/ 25 w 109"/>
                  <a:gd name="T11" fmla="*/ 10 h 65"/>
                  <a:gd name="T12" fmla="*/ 17 w 109"/>
                  <a:gd name="T13" fmla="*/ 13 h 65"/>
                  <a:gd name="T14" fmla="*/ 11 w 109"/>
                  <a:gd name="T15" fmla="*/ 16 h 65"/>
                  <a:gd name="T16" fmla="*/ 6 w 109"/>
                  <a:gd name="T17" fmla="*/ 20 h 65"/>
                  <a:gd name="T18" fmla="*/ 2 w 109"/>
                  <a:gd name="T19" fmla="*/ 24 h 65"/>
                  <a:gd name="T20" fmla="*/ 0 w 109"/>
                  <a:gd name="T21" fmla="*/ 29 h 65"/>
                  <a:gd name="T22" fmla="*/ 1 w 109"/>
                  <a:gd name="T23" fmla="*/ 34 h 65"/>
                  <a:gd name="T24" fmla="*/ 4 w 109"/>
                  <a:gd name="T25" fmla="*/ 38 h 65"/>
                  <a:gd name="T26" fmla="*/ 8 w 109"/>
                  <a:gd name="T27" fmla="*/ 41 h 65"/>
                  <a:gd name="T28" fmla="*/ 15 w 109"/>
                  <a:gd name="T29" fmla="*/ 42 h 65"/>
                  <a:gd name="T30" fmla="*/ 24 w 109"/>
                  <a:gd name="T31" fmla="*/ 42 h 65"/>
                  <a:gd name="T32" fmla="*/ 34 w 109"/>
                  <a:gd name="T33" fmla="*/ 41 h 65"/>
                  <a:gd name="T34" fmla="*/ 46 w 109"/>
                  <a:gd name="T35" fmla="*/ 40 h 65"/>
                  <a:gd name="T36" fmla="*/ 57 w 109"/>
                  <a:gd name="T37" fmla="*/ 41 h 65"/>
                  <a:gd name="T38" fmla="*/ 66 w 109"/>
                  <a:gd name="T39" fmla="*/ 42 h 65"/>
                  <a:gd name="T40" fmla="*/ 74 w 109"/>
                  <a:gd name="T41" fmla="*/ 44 h 65"/>
                  <a:gd name="T42" fmla="*/ 83 w 109"/>
                  <a:gd name="T43" fmla="*/ 48 h 65"/>
                  <a:gd name="T44" fmla="*/ 108 w 109"/>
                  <a:gd name="T45" fmla="*/ 64 h 65"/>
                  <a:gd name="T46" fmla="*/ 107 w 109"/>
                  <a:gd name="T47" fmla="*/ 64 h 65"/>
                  <a:gd name="T48" fmla="*/ 108 w 109"/>
                  <a:gd name="T49" fmla="*/ 63 h 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65">
                    <a:moveTo>
                      <a:pt x="106" y="0"/>
                    </a:moveTo>
                    <a:lnTo>
                      <a:pt x="82" y="0"/>
                    </a:lnTo>
                    <a:lnTo>
                      <a:pt x="68" y="1"/>
                    </a:lnTo>
                    <a:lnTo>
                      <a:pt x="54" y="3"/>
                    </a:lnTo>
                    <a:lnTo>
                      <a:pt x="38" y="6"/>
                    </a:lnTo>
                    <a:lnTo>
                      <a:pt x="25" y="10"/>
                    </a:lnTo>
                    <a:lnTo>
                      <a:pt x="17" y="13"/>
                    </a:lnTo>
                    <a:lnTo>
                      <a:pt x="11" y="16"/>
                    </a:lnTo>
                    <a:lnTo>
                      <a:pt x="6" y="20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1" y="34"/>
                    </a:lnTo>
                    <a:lnTo>
                      <a:pt x="4" y="38"/>
                    </a:lnTo>
                    <a:lnTo>
                      <a:pt x="8" y="41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34" y="41"/>
                    </a:lnTo>
                    <a:lnTo>
                      <a:pt x="46" y="40"/>
                    </a:lnTo>
                    <a:lnTo>
                      <a:pt x="57" y="41"/>
                    </a:lnTo>
                    <a:lnTo>
                      <a:pt x="66" y="42"/>
                    </a:lnTo>
                    <a:lnTo>
                      <a:pt x="74" y="44"/>
                    </a:lnTo>
                    <a:lnTo>
                      <a:pt x="83" y="48"/>
                    </a:lnTo>
                    <a:lnTo>
                      <a:pt x="108" y="64"/>
                    </a:lnTo>
                    <a:lnTo>
                      <a:pt x="107" y="64"/>
                    </a:lnTo>
                    <a:lnTo>
                      <a:pt x="108" y="63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" name="Group 165"/>
              <p:cNvGrpSpPr>
                <a:grpSpLocks/>
              </p:cNvGrpSpPr>
              <p:nvPr/>
            </p:nvGrpSpPr>
            <p:grpSpPr bwMode="auto">
              <a:xfrm>
                <a:off x="628" y="3508"/>
                <a:ext cx="864" cy="292"/>
                <a:chOff x="628" y="3508"/>
                <a:chExt cx="864" cy="292"/>
              </a:xfrm>
            </p:grpSpPr>
            <p:sp>
              <p:nvSpPr>
                <p:cNvPr id="170" name="Freeform 158"/>
                <p:cNvSpPr>
                  <a:spLocks/>
                </p:cNvSpPr>
                <p:nvPr/>
              </p:nvSpPr>
              <p:spPr bwMode="auto">
                <a:xfrm>
                  <a:off x="634" y="3658"/>
                  <a:ext cx="858" cy="142"/>
                </a:xfrm>
                <a:custGeom>
                  <a:avLst/>
                  <a:gdLst>
                    <a:gd name="T0" fmla="*/ 0 w 858"/>
                    <a:gd name="T1" fmla="*/ 9 h 142"/>
                    <a:gd name="T2" fmla="*/ 0 w 858"/>
                    <a:gd name="T3" fmla="*/ 70 h 142"/>
                    <a:gd name="T4" fmla="*/ 696 w 858"/>
                    <a:gd name="T5" fmla="*/ 141 h 142"/>
                    <a:gd name="T6" fmla="*/ 857 w 858"/>
                    <a:gd name="T7" fmla="*/ 55 h 142"/>
                    <a:gd name="T8" fmla="*/ 857 w 858"/>
                    <a:gd name="T9" fmla="*/ 0 h 142"/>
                    <a:gd name="T10" fmla="*/ 690 w 858"/>
                    <a:gd name="T11" fmla="*/ 74 h 142"/>
                    <a:gd name="T12" fmla="*/ 0 w 858"/>
                    <a:gd name="T13" fmla="*/ 9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58" h="142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696" y="141"/>
                      </a:lnTo>
                      <a:lnTo>
                        <a:pt x="857" y="55"/>
                      </a:lnTo>
                      <a:lnTo>
                        <a:pt x="857" y="0"/>
                      </a:lnTo>
                      <a:lnTo>
                        <a:pt x="690" y="74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159"/>
                <p:cNvSpPr>
                  <a:spLocks/>
                </p:cNvSpPr>
                <p:nvPr/>
              </p:nvSpPr>
              <p:spPr bwMode="auto">
                <a:xfrm>
                  <a:off x="628" y="3508"/>
                  <a:ext cx="698" cy="223"/>
                </a:xfrm>
                <a:custGeom>
                  <a:avLst/>
                  <a:gdLst>
                    <a:gd name="T0" fmla="*/ 0 w 698"/>
                    <a:gd name="T1" fmla="*/ 0 h 223"/>
                    <a:gd name="T2" fmla="*/ 697 w 698"/>
                    <a:gd name="T3" fmla="*/ 48 h 223"/>
                    <a:gd name="T4" fmla="*/ 697 w 698"/>
                    <a:gd name="T5" fmla="*/ 222 h 223"/>
                    <a:gd name="T6" fmla="*/ 0 w 698"/>
                    <a:gd name="T7" fmla="*/ 155 h 223"/>
                    <a:gd name="T8" fmla="*/ 0 w 698"/>
                    <a:gd name="T9" fmla="*/ 0 h 2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223">
                      <a:moveTo>
                        <a:pt x="0" y="0"/>
                      </a:moveTo>
                      <a:lnTo>
                        <a:pt x="697" y="48"/>
                      </a:lnTo>
                      <a:lnTo>
                        <a:pt x="697" y="222"/>
                      </a:lnTo>
                      <a:lnTo>
                        <a:pt x="0" y="15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" name="Group 164"/>
                <p:cNvGrpSpPr>
                  <a:grpSpLocks/>
                </p:cNvGrpSpPr>
                <p:nvPr/>
              </p:nvGrpSpPr>
              <p:grpSpPr bwMode="auto">
                <a:xfrm>
                  <a:off x="644" y="3563"/>
                  <a:ext cx="678" cy="66"/>
                  <a:chOff x="644" y="3563"/>
                  <a:chExt cx="678" cy="66"/>
                </a:xfrm>
              </p:grpSpPr>
              <p:sp>
                <p:nvSpPr>
                  <p:cNvPr id="173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3563"/>
                    <a:ext cx="677" cy="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160" y="3598"/>
                    <a:ext cx="121" cy="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987" y="3585"/>
                    <a:ext cx="122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644" y="3594"/>
                    <a:ext cx="678" cy="3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3" name="Group 168"/>
              <p:cNvGrpSpPr>
                <a:grpSpLocks/>
              </p:cNvGrpSpPr>
              <p:nvPr/>
            </p:nvGrpSpPr>
            <p:grpSpPr bwMode="auto">
              <a:xfrm>
                <a:off x="628" y="3476"/>
                <a:ext cx="866" cy="75"/>
                <a:chOff x="628" y="3476"/>
                <a:chExt cx="866" cy="75"/>
              </a:xfrm>
            </p:grpSpPr>
            <p:sp>
              <p:nvSpPr>
                <p:cNvPr id="168" name="Freeform 166"/>
                <p:cNvSpPr>
                  <a:spLocks/>
                </p:cNvSpPr>
                <p:nvPr/>
              </p:nvSpPr>
              <p:spPr bwMode="auto">
                <a:xfrm>
                  <a:off x="628" y="3476"/>
                  <a:ext cx="866" cy="75"/>
                </a:xfrm>
                <a:custGeom>
                  <a:avLst/>
                  <a:gdLst>
                    <a:gd name="T0" fmla="*/ 0 w 866"/>
                    <a:gd name="T1" fmla="*/ 29 h 75"/>
                    <a:gd name="T2" fmla="*/ 699 w 866"/>
                    <a:gd name="T3" fmla="*/ 74 h 75"/>
                    <a:gd name="T4" fmla="*/ 865 w 866"/>
                    <a:gd name="T5" fmla="*/ 31 h 75"/>
                    <a:gd name="T6" fmla="*/ 807 w 866"/>
                    <a:gd name="T7" fmla="*/ 25 h 75"/>
                    <a:gd name="T8" fmla="*/ 267 w 866"/>
                    <a:gd name="T9" fmla="*/ 0 h 75"/>
                    <a:gd name="T10" fmla="*/ 0 w 866"/>
                    <a:gd name="T11" fmla="*/ 29 h 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66" h="75">
                      <a:moveTo>
                        <a:pt x="0" y="29"/>
                      </a:moveTo>
                      <a:lnTo>
                        <a:pt x="699" y="74"/>
                      </a:lnTo>
                      <a:lnTo>
                        <a:pt x="865" y="31"/>
                      </a:lnTo>
                      <a:lnTo>
                        <a:pt x="807" y="25"/>
                      </a:lnTo>
                      <a:lnTo>
                        <a:pt x="267" y="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167"/>
                <p:cNvSpPr>
                  <a:spLocks/>
                </p:cNvSpPr>
                <p:nvPr/>
              </p:nvSpPr>
              <p:spPr bwMode="auto">
                <a:xfrm>
                  <a:off x="827" y="3493"/>
                  <a:ext cx="634" cy="46"/>
                </a:xfrm>
                <a:custGeom>
                  <a:avLst/>
                  <a:gdLst>
                    <a:gd name="T0" fmla="*/ 51 w 634"/>
                    <a:gd name="T1" fmla="*/ 0 h 46"/>
                    <a:gd name="T2" fmla="*/ 0 w 634"/>
                    <a:gd name="T3" fmla="*/ 17 h 46"/>
                    <a:gd name="T4" fmla="*/ 511 w 634"/>
                    <a:gd name="T5" fmla="*/ 45 h 46"/>
                    <a:gd name="T6" fmla="*/ 594 w 634"/>
                    <a:gd name="T7" fmla="*/ 25 h 46"/>
                    <a:gd name="T8" fmla="*/ 588 w 634"/>
                    <a:gd name="T9" fmla="*/ 22 h 46"/>
                    <a:gd name="T10" fmla="*/ 633 w 634"/>
                    <a:gd name="T11" fmla="*/ 11 h 46"/>
                    <a:gd name="T12" fmla="*/ 605 w 634"/>
                    <a:gd name="T13" fmla="*/ 9 h 46"/>
                    <a:gd name="T14" fmla="*/ 51 w 634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34" h="46">
                      <a:moveTo>
                        <a:pt x="51" y="0"/>
                      </a:moveTo>
                      <a:lnTo>
                        <a:pt x="0" y="17"/>
                      </a:lnTo>
                      <a:lnTo>
                        <a:pt x="511" y="45"/>
                      </a:lnTo>
                      <a:lnTo>
                        <a:pt x="594" y="25"/>
                      </a:lnTo>
                      <a:lnTo>
                        <a:pt x="588" y="22"/>
                      </a:lnTo>
                      <a:lnTo>
                        <a:pt x="633" y="11"/>
                      </a:lnTo>
                      <a:lnTo>
                        <a:pt x="605" y="9"/>
                      </a:lnTo>
                      <a:lnTo>
                        <a:pt x="51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199"/>
              <p:cNvGrpSpPr>
                <a:grpSpLocks/>
              </p:cNvGrpSpPr>
              <p:nvPr/>
            </p:nvGrpSpPr>
            <p:grpSpPr bwMode="auto">
              <a:xfrm>
                <a:off x="1340" y="3036"/>
                <a:ext cx="152" cy="492"/>
                <a:chOff x="1340" y="3036"/>
                <a:chExt cx="152" cy="492"/>
              </a:xfrm>
            </p:grpSpPr>
            <p:grpSp>
              <p:nvGrpSpPr>
                <p:cNvPr id="138" name="Group 195"/>
                <p:cNvGrpSpPr>
                  <a:grpSpLocks/>
                </p:cNvGrpSpPr>
                <p:nvPr/>
              </p:nvGrpSpPr>
              <p:grpSpPr bwMode="auto">
                <a:xfrm>
                  <a:off x="1402" y="3099"/>
                  <a:ext cx="90" cy="412"/>
                  <a:chOff x="1402" y="3099"/>
                  <a:chExt cx="90" cy="412"/>
                </a:xfrm>
              </p:grpSpPr>
              <p:sp>
                <p:nvSpPr>
                  <p:cNvPr id="142" name="Freeform 169"/>
                  <p:cNvSpPr>
                    <a:spLocks/>
                  </p:cNvSpPr>
                  <p:nvPr/>
                </p:nvSpPr>
                <p:spPr bwMode="auto">
                  <a:xfrm>
                    <a:off x="1402" y="3099"/>
                    <a:ext cx="90" cy="412"/>
                  </a:xfrm>
                  <a:custGeom>
                    <a:avLst/>
                    <a:gdLst>
                      <a:gd name="T0" fmla="*/ 8 w 90"/>
                      <a:gd name="T1" fmla="*/ 0 h 412"/>
                      <a:gd name="T2" fmla="*/ 89 w 90"/>
                      <a:gd name="T3" fmla="*/ 34 h 412"/>
                      <a:gd name="T4" fmla="*/ 82 w 90"/>
                      <a:gd name="T5" fmla="*/ 194 h 412"/>
                      <a:gd name="T6" fmla="*/ 73 w 90"/>
                      <a:gd name="T7" fmla="*/ 386 h 412"/>
                      <a:gd name="T8" fmla="*/ 0 w 90"/>
                      <a:gd name="T9" fmla="*/ 411 h 412"/>
                      <a:gd name="T10" fmla="*/ 8 w 90"/>
                      <a:gd name="T11" fmla="*/ 0 h 41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90" h="412">
                        <a:moveTo>
                          <a:pt x="8" y="0"/>
                        </a:moveTo>
                        <a:lnTo>
                          <a:pt x="89" y="34"/>
                        </a:lnTo>
                        <a:lnTo>
                          <a:pt x="82" y="194"/>
                        </a:lnTo>
                        <a:lnTo>
                          <a:pt x="73" y="386"/>
                        </a:lnTo>
                        <a:lnTo>
                          <a:pt x="0" y="411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3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1416" y="3131"/>
                    <a:ext cx="70" cy="349"/>
                    <a:chOff x="1416" y="3131"/>
                    <a:chExt cx="70" cy="349"/>
                  </a:xfrm>
                </p:grpSpPr>
                <p:grpSp>
                  <p:nvGrpSpPr>
                    <p:cNvPr id="144" name="Group 1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16" y="3131"/>
                      <a:ext cx="70" cy="349"/>
                      <a:chOff x="1416" y="3131"/>
                      <a:chExt cx="70" cy="349"/>
                    </a:xfrm>
                  </p:grpSpPr>
                  <p:grpSp>
                    <p:nvGrpSpPr>
                      <p:cNvPr id="146" name="Group 1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6" y="3131"/>
                        <a:ext cx="70" cy="193"/>
                        <a:chOff x="1416" y="3131"/>
                        <a:chExt cx="70" cy="193"/>
                      </a:xfrm>
                    </p:grpSpPr>
                    <p:grpSp>
                      <p:nvGrpSpPr>
                        <p:cNvPr id="156" name="Group 1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23" y="3131"/>
                          <a:ext cx="63" cy="91"/>
                          <a:chOff x="1423" y="3131"/>
                          <a:chExt cx="63" cy="91"/>
                        </a:xfrm>
                      </p:grpSpPr>
                      <p:sp>
                        <p:nvSpPr>
                          <p:cNvPr id="162" name="Line 1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26" y="3131"/>
                            <a:ext cx="60" cy="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3" name="Line 1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24" y="3149"/>
                            <a:ext cx="60" cy="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4" name="Line 1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25" y="3168"/>
                            <a:ext cx="59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5" name="Line 1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24" y="3186"/>
                            <a:ext cx="60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6" name="Line 1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23" y="3200"/>
                            <a:ext cx="60" cy="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67" name="Line 1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23" y="3218"/>
                            <a:ext cx="59" cy="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57" name="Line 1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6" y="3254"/>
                          <a:ext cx="6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8" name="Line 1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7" y="3269"/>
                          <a:ext cx="61" cy="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9" name="Line 1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6" y="3288"/>
                          <a:ext cx="61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0" name="Line 1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7" y="3306"/>
                          <a:ext cx="60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1" name="Line 1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8" y="3324"/>
                          <a:ext cx="59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7" name="Group 1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6" y="3341"/>
                        <a:ext cx="59" cy="139"/>
                        <a:chOff x="1416" y="3341"/>
                        <a:chExt cx="59" cy="139"/>
                      </a:xfrm>
                    </p:grpSpPr>
                    <p:sp>
                      <p:nvSpPr>
                        <p:cNvPr id="148" name="Line 1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8" y="3341"/>
                          <a:ext cx="57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9" name="Line 1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9" y="3359"/>
                          <a:ext cx="55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0" name="Line 1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8" y="3377"/>
                          <a:ext cx="5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1" name="Line 1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17" y="3382"/>
                          <a:ext cx="55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2" name="Line 1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17" y="3398"/>
                          <a:ext cx="53" cy="2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3" name="Line 1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17" y="3415"/>
                          <a:ext cx="53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4" name="Line 1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16" y="3430"/>
                          <a:ext cx="54" cy="3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5" name="Line 1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17" y="3447"/>
                          <a:ext cx="51" cy="3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145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1" y="3237"/>
                      <a:ext cx="59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9" name="Group 198"/>
                <p:cNvGrpSpPr>
                  <a:grpSpLocks/>
                </p:cNvGrpSpPr>
                <p:nvPr/>
              </p:nvGrpSpPr>
              <p:grpSpPr bwMode="auto">
                <a:xfrm>
                  <a:off x="1340" y="3036"/>
                  <a:ext cx="78" cy="492"/>
                  <a:chOff x="1340" y="3036"/>
                  <a:chExt cx="78" cy="492"/>
                </a:xfrm>
              </p:grpSpPr>
              <p:sp>
                <p:nvSpPr>
                  <p:cNvPr id="140" name="Freeform 196"/>
                  <p:cNvSpPr>
                    <a:spLocks/>
                  </p:cNvSpPr>
                  <p:nvPr/>
                </p:nvSpPr>
                <p:spPr bwMode="auto">
                  <a:xfrm>
                    <a:off x="1340" y="3036"/>
                    <a:ext cx="78" cy="492"/>
                  </a:xfrm>
                  <a:custGeom>
                    <a:avLst/>
                    <a:gdLst>
                      <a:gd name="T0" fmla="*/ 18 w 78"/>
                      <a:gd name="T1" fmla="*/ 0 h 492"/>
                      <a:gd name="T2" fmla="*/ 72 w 78"/>
                      <a:gd name="T3" fmla="*/ 25 h 492"/>
                      <a:gd name="T4" fmla="*/ 77 w 78"/>
                      <a:gd name="T5" fmla="*/ 31 h 492"/>
                      <a:gd name="T6" fmla="*/ 61 w 78"/>
                      <a:gd name="T7" fmla="*/ 471 h 492"/>
                      <a:gd name="T8" fmla="*/ 53 w 78"/>
                      <a:gd name="T9" fmla="*/ 477 h 492"/>
                      <a:gd name="T10" fmla="*/ 0 w 78"/>
                      <a:gd name="T11" fmla="*/ 491 h 492"/>
                      <a:gd name="T12" fmla="*/ 6 w 78"/>
                      <a:gd name="T13" fmla="*/ 483 h 492"/>
                      <a:gd name="T14" fmla="*/ 7 w 78"/>
                      <a:gd name="T15" fmla="*/ 477 h 492"/>
                      <a:gd name="T16" fmla="*/ 18 w 78"/>
                      <a:gd name="T17" fmla="*/ 0 h 49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8" h="492">
                        <a:moveTo>
                          <a:pt x="18" y="0"/>
                        </a:moveTo>
                        <a:lnTo>
                          <a:pt x="72" y="25"/>
                        </a:lnTo>
                        <a:lnTo>
                          <a:pt x="77" y="31"/>
                        </a:lnTo>
                        <a:lnTo>
                          <a:pt x="61" y="471"/>
                        </a:lnTo>
                        <a:lnTo>
                          <a:pt x="53" y="477"/>
                        </a:lnTo>
                        <a:lnTo>
                          <a:pt x="0" y="491"/>
                        </a:lnTo>
                        <a:lnTo>
                          <a:pt x="6" y="483"/>
                        </a:lnTo>
                        <a:lnTo>
                          <a:pt x="7" y="477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Arc 197"/>
                  <p:cNvSpPr>
                    <a:spLocks/>
                  </p:cNvSpPr>
                  <p:nvPr/>
                </p:nvSpPr>
                <p:spPr bwMode="auto">
                  <a:xfrm>
                    <a:off x="1414" y="3064"/>
                    <a:ext cx="4" cy="6"/>
                  </a:xfrm>
                  <a:custGeom>
                    <a:avLst/>
                    <a:gdLst>
                      <a:gd name="T0" fmla="*/ 0 w 21086"/>
                      <a:gd name="T1" fmla="*/ 0 h 21600"/>
                      <a:gd name="T2" fmla="*/ 4 w 21086"/>
                      <a:gd name="T3" fmla="*/ 5 h 21600"/>
                      <a:gd name="T4" fmla="*/ 0 w 21086"/>
                      <a:gd name="T5" fmla="*/ 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086" h="21600" fill="none" extrusionOk="0">
                        <a:moveTo>
                          <a:pt x="-1" y="0"/>
                        </a:moveTo>
                        <a:cubicBezTo>
                          <a:pt x="10123" y="0"/>
                          <a:pt x="18889" y="7031"/>
                          <a:pt x="21085" y="16914"/>
                        </a:cubicBezTo>
                      </a:path>
                      <a:path w="21086" h="21600" stroke="0" extrusionOk="0">
                        <a:moveTo>
                          <a:pt x="-1" y="0"/>
                        </a:moveTo>
                        <a:cubicBezTo>
                          <a:pt x="10123" y="0"/>
                          <a:pt x="18889" y="7031"/>
                          <a:pt x="21085" y="16914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" name="Group 211"/>
              <p:cNvGrpSpPr>
                <a:grpSpLocks/>
              </p:cNvGrpSpPr>
              <p:nvPr/>
            </p:nvGrpSpPr>
            <p:grpSpPr bwMode="auto">
              <a:xfrm>
                <a:off x="1373" y="3788"/>
                <a:ext cx="272" cy="101"/>
                <a:chOff x="1373" y="3788"/>
                <a:chExt cx="272" cy="101"/>
              </a:xfrm>
            </p:grpSpPr>
            <p:sp>
              <p:nvSpPr>
                <p:cNvPr id="127" name="Freeform 200"/>
                <p:cNvSpPr>
                  <a:spLocks/>
                </p:cNvSpPr>
                <p:nvPr/>
              </p:nvSpPr>
              <p:spPr bwMode="auto">
                <a:xfrm>
                  <a:off x="1373" y="3788"/>
                  <a:ext cx="272" cy="71"/>
                </a:xfrm>
                <a:custGeom>
                  <a:avLst/>
                  <a:gdLst>
                    <a:gd name="T0" fmla="*/ 0 w 272"/>
                    <a:gd name="T1" fmla="*/ 0 h 71"/>
                    <a:gd name="T2" fmla="*/ 50 w 272"/>
                    <a:gd name="T3" fmla="*/ 3 h 71"/>
                    <a:gd name="T4" fmla="*/ 88 w 272"/>
                    <a:gd name="T5" fmla="*/ 5 h 71"/>
                    <a:gd name="T6" fmla="*/ 121 w 272"/>
                    <a:gd name="T7" fmla="*/ 9 h 71"/>
                    <a:gd name="T8" fmla="*/ 155 w 272"/>
                    <a:gd name="T9" fmla="*/ 13 h 71"/>
                    <a:gd name="T10" fmla="*/ 178 w 272"/>
                    <a:gd name="T11" fmla="*/ 16 h 71"/>
                    <a:gd name="T12" fmla="*/ 207 w 272"/>
                    <a:gd name="T13" fmla="*/ 21 h 71"/>
                    <a:gd name="T14" fmla="*/ 223 w 272"/>
                    <a:gd name="T15" fmla="*/ 24 h 71"/>
                    <a:gd name="T16" fmla="*/ 235 w 272"/>
                    <a:gd name="T17" fmla="*/ 27 h 71"/>
                    <a:gd name="T18" fmla="*/ 242 w 272"/>
                    <a:gd name="T19" fmla="*/ 28 h 71"/>
                    <a:gd name="T20" fmla="*/ 247 w 272"/>
                    <a:gd name="T21" fmla="*/ 30 h 71"/>
                    <a:gd name="T22" fmla="*/ 254 w 272"/>
                    <a:gd name="T23" fmla="*/ 32 h 71"/>
                    <a:gd name="T24" fmla="*/ 261 w 272"/>
                    <a:gd name="T25" fmla="*/ 34 h 71"/>
                    <a:gd name="T26" fmla="*/ 267 w 272"/>
                    <a:gd name="T27" fmla="*/ 38 h 71"/>
                    <a:gd name="T28" fmla="*/ 270 w 272"/>
                    <a:gd name="T29" fmla="*/ 42 h 71"/>
                    <a:gd name="T30" fmla="*/ 271 w 272"/>
                    <a:gd name="T31" fmla="*/ 45 h 71"/>
                    <a:gd name="T32" fmla="*/ 269 w 272"/>
                    <a:gd name="T33" fmla="*/ 49 h 71"/>
                    <a:gd name="T34" fmla="*/ 267 w 272"/>
                    <a:gd name="T35" fmla="*/ 54 h 71"/>
                    <a:gd name="T36" fmla="*/ 264 w 272"/>
                    <a:gd name="T37" fmla="*/ 58 h 71"/>
                    <a:gd name="T38" fmla="*/ 259 w 272"/>
                    <a:gd name="T39" fmla="*/ 61 h 71"/>
                    <a:gd name="T40" fmla="*/ 253 w 272"/>
                    <a:gd name="T41" fmla="*/ 65 h 71"/>
                    <a:gd name="T42" fmla="*/ 247 w 272"/>
                    <a:gd name="T43" fmla="*/ 68 h 71"/>
                    <a:gd name="T44" fmla="*/ 240 w 272"/>
                    <a:gd name="T45" fmla="*/ 69 h 71"/>
                    <a:gd name="T46" fmla="*/ 231 w 272"/>
                    <a:gd name="T47" fmla="*/ 70 h 71"/>
                    <a:gd name="T48" fmla="*/ 222 w 272"/>
                    <a:gd name="T49" fmla="*/ 70 h 71"/>
                    <a:gd name="T50" fmla="*/ 212 w 272"/>
                    <a:gd name="T51" fmla="*/ 70 h 71"/>
                    <a:gd name="T52" fmla="*/ 197 w 272"/>
                    <a:gd name="T53" fmla="*/ 67 h 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272" h="71">
                      <a:moveTo>
                        <a:pt x="0" y="0"/>
                      </a:moveTo>
                      <a:lnTo>
                        <a:pt x="50" y="3"/>
                      </a:lnTo>
                      <a:lnTo>
                        <a:pt x="88" y="5"/>
                      </a:lnTo>
                      <a:lnTo>
                        <a:pt x="121" y="9"/>
                      </a:lnTo>
                      <a:lnTo>
                        <a:pt x="155" y="13"/>
                      </a:lnTo>
                      <a:lnTo>
                        <a:pt x="178" y="16"/>
                      </a:lnTo>
                      <a:lnTo>
                        <a:pt x="207" y="21"/>
                      </a:lnTo>
                      <a:lnTo>
                        <a:pt x="223" y="24"/>
                      </a:lnTo>
                      <a:lnTo>
                        <a:pt x="235" y="27"/>
                      </a:lnTo>
                      <a:lnTo>
                        <a:pt x="242" y="28"/>
                      </a:lnTo>
                      <a:lnTo>
                        <a:pt x="247" y="30"/>
                      </a:lnTo>
                      <a:lnTo>
                        <a:pt x="254" y="32"/>
                      </a:lnTo>
                      <a:lnTo>
                        <a:pt x="261" y="34"/>
                      </a:lnTo>
                      <a:lnTo>
                        <a:pt x="267" y="38"/>
                      </a:lnTo>
                      <a:lnTo>
                        <a:pt x="270" y="42"/>
                      </a:lnTo>
                      <a:lnTo>
                        <a:pt x="271" y="45"/>
                      </a:lnTo>
                      <a:lnTo>
                        <a:pt x="269" y="49"/>
                      </a:lnTo>
                      <a:lnTo>
                        <a:pt x="267" y="54"/>
                      </a:lnTo>
                      <a:lnTo>
                        <a:pt x="264" y="58"/>
                      </a:lnTo>
                      <a:lnTo>
                        <a:pt x="259" y="61"/>
                      </a:lnTo>
                      <a:lnTo>
                        <a:pt x="253" y="65"/>
                      </a:lnTo>
                      <a:lnTo>
                        <a:pt x="247" y="68"/>
                      </a:lnTo>
                      <a:lnTo>
                        <a:pt x="240" y="69"/>
                      </a:lnTo>
                      <a:lnTo>
                        <a:pt x="231" y="70"/>
                      </a:lnTo>
                      <a:lnTo>
                        <a:pt x="222" y="70"/>
                      </a:lnTo>
                      <a:lnTo>
                        <a:pt x="212" y="70"/>
                      </a:lnTo>
                      <a:lnTo>
                        <a:pt x="197" y="67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8" name="Group 210"/>
                <p:cNvGrpSpPr>
                  <a:grpSpLocks/>
                </p:cNvGrpSpPr>
                <p:nvPr/>
              </p:nvGrpSpPr>
              <p:grpSpPr bwMode="auto">
                <a:xfrm>
                  <a:off x="1384" y="3823"/>
                  <a:ext cx="183" cy="66"/>
                  <a:chOff x="1384" y="3823"/>
                  <a:chExt cx="183" cy="66"/>
                </a:xfrm>
              </p:grpSpPr>
              <p:grpSp>
                <p:nvGrpSpPr>
                  <p:cNvPr id="129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1384" y="3823"/>
                    <a:ext cx="183" cy="66"/>
                    <a:chOff x="1384" y="3823"/>
                    <a:chExt cx="183" cy="66"/>
                  </a:xfrm>
                </p:grpSpPr>
                <p:sp>
                  <p:nvSpPr>
                    <p:cNvPr id="134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1384" y="3823"/>
                      <a:ext cx="111" cy="40"/>
                    </a:xfrm>
                    <a:custGeom>
                      <a:avLst/>
                      <a:gdLst>
                        <a:gd name="T0" fmla="*/ 0 w 111"/>
                        <a:gd name="T1" fmla="*/ 24 h 40"/>
                        <a:gd name="T2" fmla="*/ 29 w 111"/>
                        <a:gd name="T3" fmla="*/ 0 h 40"/>
                        <a:gd name="T4" fmla="*/ 110 w 111"/>
                        <a:gd name="T5" fmla="*/ 13 h 40"/>
                        <a:gd name="T6" fmla="*/ 78 w 111"/>
                        <a:gd name="T7" fmla="*/ 39 h 40"/>
                        <a:gd name="T8" fmla="*/ 0 w 111"/>
                        <a:gd name="T9" fmla="*/ 24 h 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11" h="40">
                          <a:moveTo>
                            <a:pt x="0" y="24"/>
                          </a:moveTo>
                          <a:lnTo>
                            <a:pt x="29" y="0"/>
                          </a:lnTo>
                          <a:lnTo>
                            <a:pt x="110" y="13"/>
                          </a:lnTo>
                          <a:lnTo>
                            <a:pt x="78" y="39"/>
                          </a:lnTo>
                          <a:lnTo>
                            <a:pt x="0" y="24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1384" y="3852"/>
                      <a:ext cx="77" cy="37"/>
                    </a:xfrm>
                    <a:custGeom>
                      <a:avLst/>
                      <a:gdLst>
                        <a:gd name="T0" fmla="*/ 0 w 77"/>
                        <a:gd name="T1" fmla="*/ 0 h 37"/>
                        <a:gd name="T2" fmla="*/ 0 w 77"/>
                        <a:gd name="T3" fmla="*/ 20 h 37"/>
                        <a:gd name="T4" fmla="*/ 1 w 77"/>
                        <a:gd name="T5" fmla="*/ 20 h 37"/>
                        <a:gd name="T6" fmla="*/ 76 w 77"/>
                        <a:gd name="T7" fmla="*/ 36 h 37"/>
                        <a:gd name="T8" fmla="*/ 76 w 77"/>
                        <a:gd name="T9" fmla="*/ 15 h 37"/>
                        <a:gd name="T10" fmla="*/ 0 w 77"/>
                        <a:gd name="T11" fmla="*/ 0 h 3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77" h="37">
                          <a:moveTo>
                            <a:pt x="0" y="0"/>
                          </a:moveTo>
                          <a:lnTo>
                            <a:pt x="0" y="20"/>
                          </a:lnTo>
                          <a:lnTo>
                            <a:pt x="1" y="20"/>
                          </a:lnTo>
                          <a:lnTo>
                            <a:pt x="76" y="36"/>
                          </a:lnTo>
                          <a:lnTo>
                            <a:pt x="76" y="1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1468" y="3839"/>
                      <a:ext cx="99" cy="50"/>
                    </a:xfrm>
                    <a:custGeom>
                      <a:avLst/>
                      <a:gdLst>
                        <a:gd name="T0" fmla="*/ 0 w 99"/>
                        <a:gd name="T1" fmla="*/ 27 h 50"/>
                        <a:gd name="T2" fmla="*/ 31 w 99"/>
                        <a:gd name="T3" fmla="*/ 0 h 50"/>
                        <a:gd name="T4" fmla="*/ 98 w 99"/>
                        <a:gd name="T5" fmla="*/ 7 h 50"/>
                        <a:gd name="T6" fmla="*/ 98 w 99"/>
                        <a:gd name="T7" fmla="*/ 28 h 50"/>
                        <a:gd name="T8" fmla="*/ 0 w 99"/>
                        <a:gd name="T9" fmla="*/ 49 h 50"/>
                        <a:gd name="T10" fmla="*/ 0 w 99"/>
                        <a:gd name="T11" fmla="*/ 27 h 5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99" h="50">
                          <a:moveTo>
                            <a:pt x="0" y="27"/>
                          </a:moveTo>
                          <a:lnTo>
                            <a:pt x="31" y="0"/>
                          </a:lnTo>
                          <a:lnTo>
                            <a:pt x="98" y="7"/>
                          </a:lnTo>
                          <a:lnTo>
                            <a:pt x="98" y="28"/>
                          </a:lnTo>
                          <a:lnTo>
                            <a:pt x="0" y="49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415" y="3823"/>
                      <a:ext cx="152" cy="17"/>
                    </a:xfrm>
                    <a:custGeom>
                      <a:avLst/>
                      <a:gdLst>
                        <a:gd name="T0" fmla="*/ 0 w 152"/>
                        <a:gd name="T1" fmla="*/ 0 h 17"/>
                        <a:gd name="T2" fmla="*/ 76 w 152"/>
                        <a:gd name="T3" fmla="*/ 4 h 17"/>
                        <a:gd name="T4" fmla="*/ 151 w 152"/>
                        <a:gd name="T5" fmla="*/ 16 h 17"/>
                        <a:gd name="T6" fmla="*/ 83 w 152"/>
                        <a:gd name="T7" fmla="*/ 11 h 17"/>
                        <a:gd name="T8" fmla="*/ 0 w 152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2" h="17">
                          <a:moveTo>
                            <a:pt x="0" y="0"/>
                          </a:moveTo>
                          <a:lnTo>
                            <a:pt x="76" y="4"/>
                          </a:lnTo>
                          <a:lnTo>
                            <a:pt x="151" y="16"/>
                          </a:lnTo>
                          <a:lnTo>
                            <a:pt x="83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0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399" y="3834"/>
                    <a:ext cx="162" cy="53"/>
                    <a:chOff x="1399" y="3834"/>
                    <a:chExt cx="162" cy="53"/>
                  </a:xfrm>
                </p:grpSpPr>
                <p:sp>
                  <p:nvSpPr>
                    <p:cNvPr id="131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3867"/>
                      <a:ext cx="57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Line 2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82" y="3834"/>
                      <a:ext cx="9" cy="5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Line 2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8" y="3847"/>
                      <a:ext cx="43" cy="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36" name="Freeform 212"/>
              <p:cNvSpPr>
                <a:spLocks/>
              </p:cNvSpPr>
              <p:nvPr/>
            </p:nvSpPr>
            <p:spPr bwMode="auto">
              <a:xfrm>
                <a:off x="1335" y="3654"/>
                <a:ext cx="156" cy="147"/>
              </a:xfrm>
              <a:custGeom>
                <a:avLst/>
                <a:gdLst>
                  <a:gd name="T0" fmla="*/ 0 w 156"/>
                  <a:gd name="T1" fmla="*/ 73 h 147"/>
                  <a:gd name="T2" fmla="*/ 155 w 156"/>
                  <a:gd name="T3" fmla="*/ 0 h 147"/>
                  <a:gd name="T4" fmla="*/ 155 w 156"/>
                  <a:gd name="T5" fmla="*/ 59 h 147"/>
                  <a:gd name="T6" fmla="*/ 0 w 156"/>
                  <a:gd name="T7" fmla="*/ 146 h 147"/>
                  <a:gd name="T8" fmla="*/ 0 w 156"/>
                  <a:gd name="T9" fmla="*/ 73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147">
                    <a:moveTo>
                      <a:pt x="0" y="73"/>
                    </a:moveTo>
                    <a:lnTo>
                      <a:pt x="155" y="0"/>
                    </a:lnTo>
                    <a:lnTo>
                      <a:pt x="155" y="59"/>
                    </a:lnTo>
                    <a:lnTo>
                      <a:pt x="0" y="146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13"/>
              <p:cNvSpPr>
                <a:spLocks/>
              </p:cNvSpPr>
              <p:nvPr/>
            </p:nvSpPr>
            <p:spPr bwMode="auto">
              <a:xfrm>
                <a:off x="1333" y="3510"/>
                <a:ext cx="162" cy="220"/>
              </a:xfrm>
              <a:custGeom>
                <a:avLst/>
                <a:gdLst>
                  <a:gd name="T0" fmla="*/ 0 w 162"/>
                  <a:gd name="T1" fmla="*/ 46 h 220"/>
                  <a:gd name="T2" fmla="*/ 161 w 162"/>
                  <a:gd name="T3" fmla="*/ 0 h 220"/>
                  <a:gd name="T4" fmla="*/ 161 w 162"/>
                  <a:gd name="T5" fmla="*/ 145 h 220"/>
                  <a:gd name="T6" fmla="*/ 0 w 162"/>
                  <a:gd name="T7" fmla="*/ 219 h 220"/>
                  <a:gd name="T8" fmla="*/ 0 w 162"/>
                  <a:gd name="T9" fmla="*/ 46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2" h="220">
                    <a:moveTo>
                      <a:pt x="0" y="46"/>
                    </a:moveTo>
                    <a:lnTo>
                      <a:pt x="161" y="0"/>
                    </a:lnTo>
                    <a:lnTo>
                      <a:pt x="161" y="145"/>
                    </a:lnTo>
                    <a:lnTo>
                      <a:pt x="0" y="219"/>
                    </a:lnTo>
                    <a:lnTo>
                      <a:pt x="0" y="46"/>
                    </a:lnTo>
                  </a:path>
                </a:pathLst>
              </a:custGeom>
              <a:solidFill>
                <a:srgbClr val="BFBFB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14"/>
              <p:cNvSpPr>
                <a:spLocks/>
              </p:cNvSpPr>
              <p:nvPr/>
            </p:nvSpPr>
            <p:spPr bwMode="auto">
              <a:xfrm>
                <a:off x="875" y="3105"/>
                <a:ext cx="411" cy="340"/>
              </a:xfrm>
              <a:custGeom>
                <a:avLst/>
                <a:gdLst>
                  <a:gd name="T0" fmla="*/ 17 w 411"/>
                  <a:gd name="T1" fmla="*/ 0 h 340"/>
                  <a:gd name="T2" fmla="*/ 410 w 411"/>
                  <a:gd name="T3" fmla="*/ 0 h 340"/>
                  <a:gd name="T4" fmla="*/ 394 w 411"/>
                  <a:gd name="T5" fmla="*/ 339 h 340"/>
                  <a:gd name="T6" fmla="*/ 0 w 411"/>
                  <a:gd name="T7" fmla="*/ 319 h 340"/>
                  <a:gd name="T8" fmla="*/ 17 w 411"/>
                  <a:gd name="T9" fmla="*/ 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1" h="340">
                    <a:moveTo>
                      <a:pt x="17" y="0"/>
                    </a:moveTo>
                    <a:lnTo>
                      <a:pt x="410" y="0"/>
                    </a:lnTo>
                    <a:lnTo>
                      <a:pt x="394" y="339"/>
                    </a:lnTo>
                    <a:lnTo>
                      <a:pt x="0" y="319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15"/>
              <p:cNvSpPr>
                <a:spLocks/>
              </p:cNvSpPr>
              <p:nvPr/>
            </p:nvSpPr>
            <p:spPr bwMode="auto">
              <a:xfrm>
                <a:off x="603" y="3687"/>
                <a:ext cx="771" cy="152"/>
              </a:xfrm>
              <a:custGeom>
                <a:avLst/>
                <a:gdLst>
                  <a:gd name="T0" fmla="*/ 125 w 771"/>
                  <a:gd name="T1" fmla="*/ 0 h 152"/>
                  <a:gd name="T2" fmla="*/ 770 w 771"/>
                  <a:gd name="T3" fmla="*/ 62 h 152"/>
                  <a:gd name="T4" fmla="*/ 724 w 771"/>
                  <a:gd name="T5" fmla="*/ 117 h 152"/>
                  <a:gd name="T6" fmla="*/ 680 w 771"/>
                  <a:gd name="T7" fmla="*/ 151 h 152"/>
                  <a:gd name="T8" fmla="*/ 0 w 771"/>
                  <a:gd name="T9" fmla="*/ 75 h 152"/>
                  <a:gd name="T10" fmla="*/ 50 w 771"/>
                  <a:gd name="T11" fmla="*/ 54 h 152"/>
                  <a:gd name="T12" fmla="*/ 125 w 771"/>
                  <a:gd name="T13" fmla="*/ 0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71" h="152">
                    <a:moveTo>
                      <a:pt x="125" y="0"/>
                    </a:moveTo>
                    <a:lnTo>
                      <a:pt x="770" y="62"/>
                    </a:lnTo>
                    <a:lnTo>
                      <a:pt x="724" y="117"/>
                    </a:lnTo>
                    <a:lnTo>
                      <a:pt x="680" y="151"/>
                    </a:lnTo>
                    <a:lnTo>
                      <a:pt x="0" y="75"/>
                    </a:lnTo>
                    <a:lnTo>
                      <a:pt x="50" y="54"/>
                    </a:lnTo>
                    <a:lnTo>
                      <a:pt x="125" y="0"/>
                    </a:lnTo>
                  </a:path>
                </a:pathLst>
              </a:custGeom>
              <a:solidFill>
                <a:srgbClr val="DFDF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" name="Group 225"/>
              <p:cNvGrpSpPr>
                <a:grpSpLocks/>
              </p:cNvGrpSpPr>
              <p:nvPr/>
            </p:nvGrpSpPr>
            <p:grpSpPr bwMode="auto">
              <a:xfrm>
                <a:off x="1346" y="3514"/>
                <a:ext cx="141" cy="206"/>
                <a:chOff x="1346" y="3514"/>
                <a:chExt cx="141" cy="206"/>
              </a:xfrm>
            </p:grpSpPr>
            <p:sp>
              <p:nvSpPr>
                <p:cNvPr id="118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1346" y="3569"/>
                  <a:ext cx="141" cy="83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1375" y="3587"/>
                  <a:ext cx="111" cy="75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1375" y="3603"/>
                  <a:ext cx="111" cy="79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1375" y="3620"/>
                  <a:ext cx="112" cy="8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1375" y="3636"/>
                  <a:ext cx="112" cy="8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1375" y="3552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1375" y="3534"/>
                  <a:ext cx="112" cy="65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1375" y="3514"/>
                  <a:ext cx="111" cy="63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24"/>
                <p:cNvSpPr>
                  <a:spLocks noChangeShapeType="1"/>
                </p:cNvSpPr>
                <p:nvPr/>
              </p:nvSpPr>
              <p:spPr bwMode="auto">
                <a:xfrm>
                  <a:off x="1362" y="3566"/>
                  <a:ext cx="0" cy="145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243"/>
              <p:cNvGrpSpPr>
                <a:grpSpLocks/>
              </p:cNvGrpSpPr>
              <p:nvPr/>
            </p:nvGrpSpPr>
            <p:grpSpPr bwMode="auto">
              <a:xfrm>
                <a:off x="818" y="3026"/>
                <a:ext cx="543" cy="503"/>
                <a:chOff x="818" y="3026"/>
                <a:chExt cx="543" cy="503"/>
              </a:xfrm>
            </p:grpSpPr>
            <p:grpSp>
              <p:nvGrpSpPr>
                <p:cNvPr id="101" name="Group 241"/>
                <p:cNvGrpSpPr>
                  <a:grpSpLocks/>
                </p:cNvGrpSpPr>
                <p:nvPr/>
              </p:nvGrpSpPr>
              <p:grpSpPr bwMode="auto">
                <a:xfrm>
                  <a:off x="818" y="3026"/>
                  <a:ext cx="543" cy="503"/>
                  <a:chOff x="818" y="3026"/>
                  <a:chExt cx="543" cy="503"/>
                </a:xfrm>
              </p:grpSpPr>
              <p:grpSp>
                <p:nvGrpSpPr>
                  <p:cNvPr id="103" name="Group 230"/>
                  <p:cNvGrpSpPr>
                    <a:grpSpLocks/>
                  </p:cNvGrpSpPr>
                  <p:nvPr/>
                </p:nvGrpSpPr>
                <p:grpSpPr bwMode="auto">
                  <a:xfrm>
                    <a:off x="818" y="3026"/>
                    <a:ext cx="543" cy="503"/>
                    <a:chOff x="818" y="3026"/>
                    <a:chExt cx="543" cy="503"/>
                  </a:xfrm>
                </p:grpSpPr>
                <p:sp>
                  <p:nvSpPr>
                    <p:cNvPr id="114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818" y="3026"/>
                      <a:ext cx="543" cy="503"/>
                    </a:xfrm>
                    <a:custGeom>
                      <a:avLst/>
                      <a:gdLst>
                        <a:gd name="T0" fmla="*/ 43 w 543"/>
                        <a:gd name="T1" fmla="*/ 8 h 503"/>
                        <a:gd name="T2" fmla="*/ 90 w 543"/>
                        <a:gd name="T3" fmla="*/ 6 h 503"/>
                        <a:gd name="T4" fmla="*/ 153 w 543"/>
                        <a:gd name="T5" fmla="*/ 1 h 503"/>
                        <a:gd name="T6" fmla="*/ 219 w 543"/>
                        <a:gd name="T7" fmla="*/ 0 h 503"/>
                        <a:gd name="T8" fmla="*/ 296 w 543"/>
                        <a:gd name="T9" fmla="*/ 0 h 503"/>
                        <a:gd name="T10" fmla="*/ 350 w 543"/>
                        <a:gd name="T11" fmla="*/ 1 h 503"/>
                        <a:gd name="T12" fmla="*/ 433 w 543"/>
                        <a:gd name="T13" fmla="*/ 4 h 503"/>
                        <a:gd name="T14" fmla="*/ 512 w 543"/>
                        <a:gd name="T15" fmla="*/ 8 h 503"/>
                        <a:gd name="T16" fmla="*/ 532 w 543"/>
                        <a:gd name="T17" fmla="*/ 9 h 503"/>
                        <a:gd name="T18" fmla="*/ 536 w 543"/>
                        <a:gd name="T19" fmla="*/ 10 h 503"/>
                        <a:gd name="T20" fmla="*/ 539 w 543"/>
                        <a:gd name="T21" fmla="*/ 13 h 503"/>
                        <a:gd name="T22" fmla="*/ 542 w 543"/>
                        <a:gd name="T23" fmla="*/ 16 h 503"/>
                        <a:gd name="T24" fmla="*/ 542 w 543"/>
                        <a:gd name="T25" fmla="*/ 21 h 503"/>
                        <a:gd name="T26" fmla="*/ 521 w 543"/>
                        <a:gd name="T27" fmla="*/ 492 h 503"/>
                        <a:gd name="T28" fmla="*/ 519 w 543"/>
                        <a:gd name="T29" fmla="*/ 499 h 503"/>
                        <a:gd name="T30" fmla="*/ 512 w 543"/>
                        <a:gd name="T31" fmla="*/ 502 h 503"/>
                        <a:gd name="T32" fmla="*/ 338 w 543"/>
                        <a:gd name="T33" fmla="*/ 490 h 503"/>
                        <a:gd name="T34" fmla="*/ 166 w 543"/>
                        <a:gd name="T35" fmla="*/ 477 h 503"/>
                        <a:gd name="T36" fmla="*/ 8 w 543"/>
                        <a:gd name="T37" fmla="*/ 466 h 503"/>
                        <a:gd name="T38" fmla="*/ 0 w 543"/>
                        <a:gd name="T39" fmla="*/ 454 h 503"/>
                        <a:gd name="T40" fmla="*/ 25 w 543"/>
                        <a:gd name="T41" fmla="*/ 24 h 503"/>
                        <a:gd name="T42" fmla="*/ 43 w 543"/>
                        <a:gd name="T43" fmla="*/ 8 h 503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543" h="503">
                          <a:moveTo>
                            <a:pt x="43" y="8"/>
                          </a:moveTo>
                          <a:lnTo>
                            <a:pt x="90" y="6"/>
                          </a:lnTo>
                          <a:lnTo>
                            <a:pt x="153" y="1"/>
                          </a:lnTo>
                          <a:lnTo>
                            <a:pt x="219" y="0"/>
                          </a:lnTo>
                          <a:lnTo>
                            <a:pt x="296" y="0"/>
                          </a:lnTo>
                          <a:lnTo>
                            <a:pt x="350" y="1"/>
                          </a:lnTo>
                          <a:lnTo>
                            <a:pt x="433" y="4"/>
                          </a:lnTo>
                          <a:lnTo>
                            <a:pt x="512" y="8"/>
                          </a:lnTo>
                          <a:lnTo>
                            <a:pt x="532" y="9"/>
                          </a:lnTo>
                          <a:lnTo>
                            <a:pt x="536" y="10"/>
                          </a:lnTo>
                          <a:lnTo>
                            <a:pt x="539" y="13"/>
                          </a:lnTo>
                          <a:lnTo>
                            <a:pt x="542" y="16"/>
                          </a:lnTo>
                          <a:lnTo>
                            <a:pt x="542" y="21"/>
                          </a:lnTo>
                          <a:lnTo>
                            <a:pt x="521" y="492"/>
                          </a:lnTo>
                          <a:lnTo>
                            <a:pt x="519" y="499"/>
                          </a:lnTo>
                          <a:lnTo>
                            <a:pt x="512" y="502"/>
                          </a:lnTo>
                          <a:lnTo>
                            <a:pt x="338" y="490"/>
                          </a:lnTo>
                          <a:lnTo>
                            <a:pt x="166" y="477"/>
                          </a:lnTo>
                          <a:lnTo>
                            <a:pt x="8" y="466"/>
                          </a:lnTo>
                          <a:lnTo>
                            <a:pt x="0" y="454"/>
                          </a:lnTo>
                          <a:lnTo>
                            <a:pt x="25" y="24"/>
                          </a:lnTo>
                          <a:lnTo>
                            <a:pt x="43" y="8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Arc 227"/>
                    <p:cNvSpPr>
                      <a:spLocks/>
                    </p:cNvSpPr>
                    <p:nvPr/>
                  </p:nvSpPr>
                  <p:spPr bwMode="auto">
                    <a:xfrm>
                      <a:off x="1349" y="3038"/>
                      <a:ext cx="11" cy="7"/>
                    </a:xfrm>
                    <a:custGeom>
                      <a:avLst/>
                      <a:gdLst>
                        <a:gd name="T0" fmla="*/ 0 w 23482"/>
                        <a:gd name="T1" fmla="*/ 0 h 21600"/>
                        <a:gd name="T2" fmla="*/ 11 w 23482"/>
                        <a:gd name="T3" fmla="*/ 6 h 21600"/>
                        <a:gd name="T4" fmla="*/ 1 w 23482"/>
                        <a:gd name="T5" fmla="*/ 7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82" h="21600" fill="none" extrusionOk="0">
                          <a:moveTo>
                            <a:pt x="0" y="107"/>
                          </a:moveTo>
                          <a:cubicBezTo>
                            <a:pt x="714" y="35"/>
                            <a:pt x="1431" y="-1"/>
                            <a:pt x="2149" y="0"/>
                          </a:cubicBezTo>
                          <a:cubicBezTo>
                            <a:pt x="12771" y="0"/>
                            <a:pt x="21816" y="7723"/>
                            <a:pt x="23481" y="18214"/>
                          </a:cubicBezTo>
                        </a:path>
                        <a:path w="23482" h="21600" stroke="0" extrusionOk="0">
                          <a:moveTo>
                            <a:pt x="0" y="107"/>
                          </a:moveTo>
                          <a:cubicBezTo>
                            <a:pt x="714" y="35"/>
                            <a:pt x="1431" y="-1"/>
                            <a:pt x="2149" y="0"/>
                          </a:cubicBezTo>
                          <a:cubicBezTo>
                            <a:pt x="12771" y="0"/>
                            <a:pt x="21816" y="7723"/>
                            <a:pt x="23481" y="18214"/>
                          </a:cubicBezTo>
                          <a:lnTo>
                            <a:pt x="2149" y="21600"/>
                          </a:lnTo>
                          <a:lnTo>
                            <a:pt x="0" y="10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Arc 228"/>
                    <p:cNvSpPr>
                      <a:spLocks/>
                    </p:cNvSpPr>
                    <p:nvPr/>
                  </p:nvSpPr>
                  <p:spPr bwMode="auto">
                    <a:xfrm>
                      <a:off x="845" y="3037"/>
                      <a:ext cx="24" cy="17"/>
                    </a:xfrm>
                    <a:custGeom>
                      <a:avLst/>
                      <a:gdLst>
                        <a:gd name="T0" fmla="*/ 0 w 21452"/>
                        <a:gd name="T1" fmla="*/ 15 h 21581"/>
                        <a:gd name="T2" fmla="*/ 23 w 21452"/>
                        <a:gd name="T3" fmla="*/ 0 h 21581"/>
                        <a:gd name="T4" fmla="*/ 24 w 21452"/>
                        <a:gd name="T5" fmla="*/ 17 h 2158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52" h="21581" fill="none" extrusionOk="0">
                          <a:moveTo>
                            <a:pt x="-1" y="19056"/>
                          </a:moveTo>
                          <a:cubicBezTo>
                            <a:pt x="1239" y="8518"/>
                            <a:pt x="9950" y="441"/>
                            <a:pt x="20552" y="-1"/>
                          </a:cubicBezTo>
                        </a:path>
                        <a:path w="21452" h="21581" stroke="0" extrusionOk="0">
                          <a:moveTo>
                            <a:pt x="-1" y="19056"/>
                          </a:moveTo>
                          <a:cubicBezTo>
                            <a:pt x="1239" y="8518"/>
                            <a:pt x="9950" y="441"/>
                            <a:pt x="20552" y="-1"/>
                          </a:cubicBezTo>
                          <a:lnTo>
                            <a:pt x="21452" y="21581"/>
                          </a:lnTo>
                          <a:lnTo>
                            <a:pt x="-1" y="1905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Arc 229"/>
                    <p:cNvSpPr>
                      <a:spLocks/>
                    </p:cNvSpPr>
                    <p:nvPr/>
                  </p:nvSpPr>
                  <p:spPr bwMode="auto">
                    <a:xfrm>
                      <a:off x="821" y="3481"/>
                      <a:ext cx="8" cy="11"/>
                    </a:xfrm>
                    <a:custGeom>
                      <a:avLst/>
                      <a:gdLst>
                        <a:gd name="T0" fmla="*/ 6 w 21600"/>
                        <a:gd name="T1" fmla="*/ 11 h 20827"/>
                        <a:gd name="T2" fmla="*/ 0 w 21600"/>
                        <a:gd name="T3" fmla="*/ 0 h 20827"/>
                        <a:gd name="T4" fmla="*/ 8 w 21600"/>
                        <a:gd name="T5" fmla="*/ 0 h 20827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0827" fill="none" extrusionOk="0">
                          <a:moveTo>
                            <a:pt x="15873" y="20826"/>
                          </a:moveTo>
                          <a:cubicBezTo>
                            <a:pt x="6497" y="18248"/>
                            <a:pt x="0" y="9723"/>
                            <a:pt x="0" y="0"/>
                          </a:cubicBezTo>
                        </a:path>
                        <a:path w="21600" h="20827" stroke="0" extrusionOk="0">
                          <a:moveTo>
                            <a:pt x="15873" y="20826"/>
                          </a:moveTo>
                          <a:cubicBezTo>
                            <a:pt x="6497" y="18248"/>
                            <a:pt x="0" y="9723"/>
                            <a:pt x="0" y="0"/>
                          </a:cubicBezTo>
                          <a:lnTo>
                            <a:pt x="21600" y="0"/>
                          </a:lnTo>
                          <a:lnTo>
                            <a:pt x="15873" y="208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4" name="Group 240"/>
                  <p:cNvGrpSpPr>
                    <a:grpSpLocks/>
                  </p:cNvGrpSpPr>
                  <p:nvPr/>
                </p:nvGrpSpPr>
                <p:grpSpPr bwMode="auto">
                  <a:xfrm>
                    <a:off x="876" y="3104"/>
                    <a:ext cx="411" cy="340"/>
                    <a:chOff x="876" y="3104"/>
                    <a:chExt cx="411" cy="340"/>
                  </a:xfrm>
                </p:grpSpPr>
                <p:grpSp>
                  <p:nvGrpSpPr>
                    <p:cNvPr id="105" name="Group 2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6" y="3104"/>
                      <a:ext cx="411" cy="340"/>
                      <a:chOff x="876" y="3104"/>
                      <a:chExt cx="411" cy="340"/>
                    </a:xfrm>
                  </p:grpSpPr>
                  <p:sp>
                    <p:nvSpPr>
                      <p:cNvPr id="110" name="Freeform 2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2" y="3104"/>
                        <a:ext cx="394" cy="1"/>
                      </a:xfrm>
                      <a:custGeom>
                        <a:avLst/>
                        <a:gdLst>
                          <a:gd name="T0" fmla="*/ 0 w 394"/>
                          <a:gd name="T1" fmla="*/ 0 h 1"/>
                          <a:gd name="T2" fmla="*/ 393 w 394"/>
                          <a:gd name="T3" fmla="*/ 0 h 1"/>
                          <a:gd name="T4" fmla="*/ 384 w 394"/>
                          <a:gd name="T5" fmla="*/ 0 h 1"/>
                          <a:gd name="T6" fmla="*/ 9 w 394"/>
                          <a:gd name="T7" fmla="*/ 0 h 1"/>
                          <a:gd name="T8" fmla="*/ 0 w 394"/>
                          <a:gd name="T9" fmla="*/ 0 h 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94" h="1">
                            <a:moveTo>
                              <a:pt x="0" y="0"/>
                            </a:moveTo>
                            <a:lnTo>
                              <a:pt x="393" y="0"/>
                            </a:lnTo>
                            <a:lnTo>
                              <a:pt x="384" y="0"/>
                            </a:lnTo>
                            <a:lnTo>
                              <a:pt x="9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" name="Freeform 2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68" y="3104"/>
                        <a:ext cx="19" cy="340"/>
                      </a:xfrm>
                      <a:custGeom>
                        <a:avLst/>
                        <a:gdLst>
                          <a:gd name="T0" fmla="*/ 11 w 19"/>
                          <a:gd name="T1" fmla="*/ 7 h 340"/>
                          <a:gd name="T2" fmla="*/ 18 w 19"/>
                          <a:gd name="T3" fmla="*/ 0 h 340"/>
                          <a:gd name="T4" fmla="*/ 12 w 19"/>
                          <a:gd name="T5" fmla="*/ 185 h 340"/>
                          <a:gd name="T6" fmla="*/ 6 w 19"/>
                          <a:gd name="T7" fmla="*/ 339 h 340"/>
                          <a:gd name="T8" fmla="*/ 0 w 19"/>
                          <a:gd name="T9" fmla="*/ 329 h 340"/>
                          <a:gd name="T10" fmla="*/ 11 w 19"/>
                          <a:gd name="T11" fmla="*/ 7 h 34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9" h="340">
                            <a:moveTo>
                              <a:pt x="11" y="7"/>
                            </a:moveTo>
                            <a:lnTo>
                              <a:pt x="18" y="0"/>
                            </a:lnTo>
                            <a:lnTo>
                              <a:pt x="12" y="185"/>
                            </a:lnTo>
                            <a:lnTo>
                              <a:pt x="6" y="339"/>
                            </a:lnTo>
                            <a:lnTo>
                              <a:pt x="0" y="329"/>
                            </a:lnTo>
                            <a:lnTo>
                              <a:pt x="11" y="7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" name="Freeform 2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6" y="3423"/>
                        <a:ext cx="394" cy="21"/>
                      </a:xfrm>
                      <a:custGeom>
                        <a:avLst/>
                        <a:gdLst>
                          <a:gd name="T0" fmla="*/ 9 w 394"/>
                          <a:gd name="T1" fmla="*/ 0 h 21"/>
                          <a:gd name="T2" fmla="*/ 0 w 394"/>
                          <a:gd name="T3" fmla="*/ 6 h 21"/>
                          <a:gd name="T4" fmla="*/ 393 w 394"/>
                          <a:gd name="T5" fmla="*/ 20 h 21"/>
                          <a:gd name="T6" fmla="*/ 384 w 394"/>
                          <a:gd name="T7" fmla="*/ 14 h 21"/>
                          <a:gd name="T8" fmla="*/ 9 w 394"/>
                          <a:gd name="T9" fmla="*/ 0 h 2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94" h="21">
                            <a:moveTo>
                              <a:pt x="9" y="0"/>
                            </a:moveTo>
                            <a:lnTo>
                              <a:pt x="0" y="6"/>
                            </a:lnTo>
                            <a:lnTo>
                              <a:pt x="393" y="20"/>
                            </a:lnTo>
                            <a:lnTo>
                              <a:pt x="384" y="14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solidFill>
                        <a:srgbClr val="DFDFD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3" name="Freeform 2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6" y="3105"/>
                        <a:ext cx="18" cy="320"/>
                      </a:xfrm>
                      <a:custGeom>
                        <a:avLst/>
                        <a:gdLst>
                          <a:gd name="T0" fmla="*/ 11 w 18"/>
                          <a:gd name="T1" fmla="*/ 0 h 320"/>
                          <a:gd name="T2" fmla="*/ 17 w 18"/>
                          <a:gd name="T3" fmla="*/ 7 h 320"/>
                          <a:gd name="T4" fmla="*/ 6 w 18"/>
                          <a:gd name="T5" fmla="*/ 310 h 320"/>
                          <a:gd name="T6" fmla="*/ 0 w 18"/>
                          <a:gd name="T7" fmla="*/ 319 h 320"/>
                          <a:gd name="T8" fmla="*/ 11 w 18"/>
                          <a:gd name="T9" fmla="*/ 0 h 3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8" h="320">
                            <a:moveTo>
                              <a:pt x="11" y="0"/>
                            </a:moveTo>
                            <a:lnTo>
                              <a:pt x="17" y="7"/>
                            </a:lnTo>
                            <a:lnTo>
                              <a:pt x="6" y="310"/>
                            </a:lnTo>
                            <a:lnTo>
                              <a:pt x="0" y="319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B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6" name="Group 2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5" y="3112"/>
                      <a:ext cx="392" cy="323"/>
                      <a:chOff x="885" y="3112"/>
                      <a:chExt cx="392" cy="323"/>
                    </a:xfrm>
                  </p:grpSpPr>
                  <p:sp>
                    <p:nvSpPr>
                      <p:cNvPr id="107" name="Freeform 2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5" y="3112"/>
                        <a:ext cx="392" cy="323"/>
                      </a:xfrm>
                      <a:custGeom>
                        <a:avLst/>
                        <a:gdLst>
                          <a:gd name="T0" fmla="*/ 16 w 392"/>
                          <a:gd name="T1" fmla="*/ 0 h 323"/>
                          <a:gd name="T2" fmla="*/ 391 w 392"/>
                          <a:gd name="T3" fmla="*/ 0 h 323"/>
                          <a:gd name="T4" fmla="*/ 375 w 392"/>
                          <a:gd name="T5" fmla="*/ 322 h 323"/>
                          <a:gd name="T6" fmla="*/ 0 w 392"/>
                          <a:gd name="T7" fmla="*/ 303 h 323"/>
                          <a:gd name="T8" fmla="*/ 16 w 392"/>
                          <a:gd name="T9" fmla="*/ 0 h 3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92" h="323">
                            <a:moveTo>
                              <a:pt x="16" y="0"/>
                            </a:moveTo>
                            <a:lnTo>
                              <a:pt x="391" y="0"/>
                            </a:lnTo>
                            <a:lnTo>
                              <a:pt x="375" y="322"/>
                            </a:lnTo>
                            <a:lnTo>
                              <a:pt x="0" y="303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8" name="Freeform 2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8" y="3125"/>
                        <a:ext cx="366" cy="298"/>
                      </a:xfrm>
                      <a:custGeom>
                        <a:avLst/>
                        <a:gdLst>
                          <a:gd name="T0" fmla="*/ 14 w 366"/>
                          <a:gd name="T1" fmla="*/ 0 h 298"/>
                          <a:gd name="T2" fmla="*/ 365 w 366"/>
                          <a:gd name="T3" fmla="*/ 0 h 298"/>
                          <a:gd name="T4" fmla="*/ 349 w 366"/>
                          <a:gd name="T5" fmla="*/ 297 h 298"/>
                          <a:gd name="T6" fmla="*/ 0 w 366"/>
                          <a:gd name="T7" fmla="*/ 281 h 298"/>
                          <a:gd name="T8" fmla="*/ 14 w 366"/>
                          <a:gd name="T9" fmla="*/ 0 h 29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66" h="298">
                            <a:moveTo>
                              <a:pt x="14" y="0"/>
                            </a:moveTo>
                            <a:lnTo>
                              <a:pt x="365" y="0"/>
                            </a:lnTo>
                            <a:lnTo>
                              <a:pt x="349" y="297"/>
                            </a:lnTo>
                            <a:lnTo>
                              <a:pt x="0" y="281"/>
                            </a:lnTo>
                            <a:lnTo>
                              <a:pt x="14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9" name="Freeform 2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4" y="3143"/>
                        <a:ext cx="345" cy="268"/>
                      </a:xfrm>
                      <a:custGeom>
                        <a:avLst/>
                        <a:gdLst>
                          <a:gd name="T0" fmla="*/ 13 w 345"/>
                          <a:gd name="T1" fmla="*/ 0 h 268"/>
                          <a:gd name="T2" fmla="*/ 344 w 345"/>
                          <a:gd name="T3" fmla="*/ 0 h 268"/>
                          <a:gd name="T4" fmla="*/ 329 w 345"/>
                          <a:gd name="T5" fmla="*/ 267 h 268"/>
                          <a:gd name="T6" fmla="*/ 0 w 345"/>
                          <a:gd name="T7" fmla="*/ 253 h 268"/>
                          <a:gd name="T8" fmla="*/ 13 w 345"/>
                          <a:gd name="T9" fmla="*/ 0 h 26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45" h="268">
                            <a:moveTo>
                              <a:pt x="13" y="0"/>
                            </a:moveTo>
                            <a:lnTo>
                              <a:pt x="344" y="0"/>
                            </a:lnTo>
                            <a:lnTo>
                              <a:pt x="329" y="267"/>
                            </a:lnTo>
                            <a:lnTo>
                              <a:pt x="0" y="253"/>
                            </a:lnTo>
                            <a:lnTo>
                              <a:pt x="13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02" name="Freeform 242"/>
                <p:cNvSpPr>
                  <a:spLocks/>
                </p:cNvSpPr>
                <p:nvPr/>
              </p:nvSpPr>
              <p:spPr bwMode="auto">
                <a:xfrm>
                  <a:off x="1259" y="3494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  <a:gd name="T4" fmla="*/ 0 w 17"/>
                    <a:gd name="T5" fmla="*/ 0 h 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302"/>
              <p:cNvGrpSpPr>
                <a:grpSpLocks/>
              </p:cNvGrpSpPr>
              <p:nvPr/>
            </p:nvGrpSpPr>
            <p:grpSpPr bwMode="auto">
              <a:xfrm>
                <a:off x="603" y="3686"/>
                <a:ext cx="771" cy="180"/>
                <a:chOff x="603" y="3686"/>
                <a:chExt cx="771" cy="180"/>
              </a:xfrm>
            </p:grpSpPr>
            <p:sp>
              <p:nvSpPr>
                <p:cNvPr id="43" name="Freeform 244"/>
                <p:cNvSpPr>
                  <a:spLocks/>
                </p:cNvSpPr>
                <p:nvPr/>
              </p:nvSpPr>
              <p:spPr bwMode="auto">
                <a:xfrm>
                  <a:off x="1139" y="3750"/>
                  <a:ext cx="180" cy="70"/>
                </a:xfrm>
                <a:custGeom>
                  <a:avLst/>
                  <a:gdLst>
                    <a:gd name="T0" fmla="*/ 69 w 180"/>
                    <a:gd name="T1" fmla="*/ 0 h 70"/>
                    <a:gd name="T2" fmla="*/ 28 w 180"/>
                    <a:gd name="T3" fmla="*/ 40 h 70"/>
                    <a:gd name="T4" fmla="*/ 0 w 180"/>
                    <a:gd name="T5" fmla="*/ 57 h 70"/>
                    <a:gd name="T6" fmla="*/ 118 w 180"/>
                    <a:gd name="T7" fmla="*/ 69 h 70"/>
                    <a:gd name="T8" fmla="*/ 145 w 180"/>
                    <a:gd name="T9" fmla="*/ 47 h 70"/>
                    <a:gd name="T10" fmla="*/ 179 w 180"/>
                    <a:gd name="T11" fmla="*/ 9 h 70"/>
                    <a:gd name="T12" fmla="*/ 69 w 180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0" h="70">
                      <a:moveTo>
                        <a:pt x="69" y="0"/>
                      </a:moveTo>
                      <a:lnTo>
                        <a:pt x="28" y="40"/>
                      </a:lnTo>
                      <a:lnTo>
                        <a:pt x="0" y="57"/>
                      </a:lnTo>
                      <a:lnTo>
                        <a:pt x="118" y="69"/>
                      </a:lnTo>
                      <a:lnTo>
                        <a:pt x="145" y="47"/>
                      </a:lnTo>
                      <a:lnTo>
                        <a:pt x="179" y="9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" name="Group 301"/>
                <p:cNvGrpSpPr>
                  <a:grpSpLocks/>
                </p:cNvGrpSpPr>
                <p:nvPr/>
              </p:nvGrpSpPr>
              <p:grpSpPr bwMode="auto">
                <a:xfrm>
                  <a:off x="603" y="3686"/>
                  <a:ext cx="771" cy="180"/>
                  <a:chOff x="603" y="3686"/>
                  <a:chExt cx="771" cy="180"/>
                </a:xfrm>
              </p:grpSpPr>
              <p:sp>
                <p:nvSpPr>
                  <p:cNvPr id="45" name="Freeform 245"/>
                  <p:cNvSpPr>
                    <a:spLocks/>
                  </p:cNvSpPr>
                  <p:nvPr/>
                </p:nvSpPr>
                <p:spPr bwMode="auto">
                  <a:xfrm>
                    <a:off x="603" y="3766"/>
                    <a:ext cx="681" cy="100"/>
                  </a:xfrm>
                  <a:custGeom>
                    <a:avLst/>
                    <a:gdLst>
                      <a:gd name="T0" fmla="*/ 0 w 681"/>
                      <a:gd name="T1" fmla="*/ 0 h 100"/>
                      <a:gd name="T2" fmla="*/ 0 w 681"/>
                      <a:gd name="T3" fmla="*/ 26 h 100"/>
                      <a:gd name="T4" fmla="*/ 680 w 681"/>
                      <a:gd name="T5" fmla="*/ 99 h 100"/>
                      <a:gd name="T6" fmla="*/ 679 w 681"/>
                      <a:gd name="T7" fmla="*/ 73 h 100"/>
                      <a:gd name="T8" fmla="*/ 0 w 681"/>
                      <a:gd name="T9" fmla="*/ 0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81" h="100">
                        <a:moveTo>
                          <a:pt x="0" y="0"/>
                        </a:moveTo>
                        <a:lnTo>
                          <a:pt x="0" y="26"/>
                        </a:lnTo>
                        <a:lnTo>
                          <a:pt x="680" y="99"/>
                        </a:lnTo>
                        <a:lnTo>
                          <a:pt x="679" y="7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246"/>
                  <p:cNvSpPr>
                    <a:spLocks/>
                  </p:cNvSpPr>
                  <p:nvPr/>
                </p:nvSpPr>
                <p:spPr bwMode="auto">
                  <a:xfrm>
                    <a:off x="1290" y="3752"/>
                    <a:ext cx="84" cy="114"/>
                  </a:xfrm>
                  <a:custGeom>
                    <a:avLst/>
                    <a:gdLst>
                      <a:gd name="T0" fmla="*/ 0 w 84"/>
                      <a:gd name="T1" fmla="*/ 88 h 114"/>
                      <a:gd name="T2" fmla="*/ 0 w 84"/>
                      <a:gd name="T3" fmla="*/ 113 h 114"/>
                      <a:gd name="T4" fmla="*/ 36 w 84"/>
                      <a:gd name="T5" fmla="*/ 87 h 114"/>
                      <a:gd name="T6" fmla="*/ 51 w 84"/>
                      <a:gd name="T7" fmla="*/ 72 h 114"/>
                      <a:gd name="T8" fmla="*/ 83 w 84"/>
                      <a:gd name="T9" fmla="*/ 32 h 114"/>
                      <a:gd name="T10" fmla="*/ 83 w 84"/>
                      <a:gd name="T11" fmla="*/ 0 h 114"/>
                      <a:gd name="T12" fmla="*/ 41 w 84"/>
                      <a:gd name="T13" fmla="*/ 53 h 114"/>
                      <a:gd name="T14" fmla="*/ 0 w 84"/>
                      <a:gd name="T15" fmla="*/ 88 h 1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4" h="114">
                        <a:moveTo>
                          <a:pt x="0" y="88"/>
                        </a:moveTo>
                        <a:lnTo>
                          <a:pt x="0" y="113"/>
                        </a:lnTo>
                        <a:lnTo>
                          <a:pt x="36" y="87"/>
                        </a:lnTo>
                        <a:lnTo>
                          <a:pt x="51" y="72"/>
                        </a:lnTo>
                        <a:lnTo>
                          <a:pt x="83" y="32"/>
                        </a:lnTo>
                        <a:lnTo>
                          <a:pt x="83" y="0"/>
                        </a:lnTo>
                        <a:lnTo>
                          <a:pt x="41" y="53"/>
                        </a:lnTo>
                        <a:lnTo>
                          <a:pt x="0" y="88"/>
                        </a:lnTo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18" y="3789"/>
                    <a:ext cx="662" cy="5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8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648" y="3686"/>
                    <a:ext cx="650" cy="153"/>
                    <a:chOff x="648" y="3686"/>
                    <a:chExt cx="650" cy="153"/>
                  </a:xfrm>
                </p:grpSpPr>
                <p:sp>
                  <p:nvSpPr>
                    <p:cNvPr id="52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648" y="3702"/>
                      <a:ext cx="502" cy="99"/>
                    </a:xfrm>
                    <a:custGeom>
                      <a:avLst/>
                      <a:gdLst>
                        <a:gd name="T0" fmla="*/ 87 w 502"/>
                        <a:gd name="T1" fmla="*/ 0 h 99"/>
                        <a:gd name="T2" fmla="*/ 27 w 502"/>
                        <a:gd name="T3" fmla="*/ 43 h 99"/>
                        <a:gd name="T4" fmla="*/ 0 w 502"/>
                        <a:gd name="T5" fmla="*/ 56 h 99"/>
                        <a:gd name="T6" fmla="*/ 425 w 502"/>
                        <a:gd name="T7" fmla="*/ 98 h 99"/>
                        <a:gd name="T8" fmla="*/ 456 w 502"/>
                        <a:gd name="T9" fmla="*/ 79 h 99"/>
                        <a:gd name="T10" fmla="*/ 501 w 502"/>
                        <a:gd name="T11" fmla="*/ 40 h 99"/>
                        <a:gd name="T12" fmla="*/ 87 w 502"/>
                        <a:gd name="T13" fmla="*/ 0 h 9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02" h="99">
                          <a:moveTo>
                            <a:pt x="87" y="0"/>
                          </a:moveTo>
                          <a:lnTo>
                            <a:pt x="27" y="43"/>
                          </a:lnTo>
                          <a:lnTo>
                            <a:pt x="0" y="56"/>
                          </a:lnTo>
                          <a:lnTo>
                            <a:pt x="425" y="98"/>
                          </a:lnTo>
                          <a:lnTo>
                            <a:pt x="456" y="79"/>
                          </a:lnTo>
                          <a:lnTo>
                            <a:pt x="501" y="40"/>
                          </a:lnTo>
                          <a:lnTo>
                            <a:pt x="87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3" name="Group 2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5" y="3686"/>
                      <a:ext cx="623" cy="153"/>
                      <a:chOff x="675" y="3686"/>
                      <a:chExt cx="623" cy="153"/>
                    </a:xfrm>
                  </p:grpSpPr>
                  <p:grpSp>
                    <p:nvGrpSpPr>
                      <p:cNvPr id="54" name="Group 2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4" y="3686"/>
                        <a:ext cx="449" cy="130"/>
                        <a:chOff x="684" y="3686"/>
                        <a:chExt cx="449" cy="130"/>
                      </a:xfrm>
                    </p:grpSpPr>
                    <p:grpSp>
                      <p:nvGrpSpPr>
                        <p:cNvPr id="68" name="Group 2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4" y="3686"/>
                          <a:ext cx="74" cy="94"/>
                          <a:chOff x="684" y="3686"/>
                          <a:chExt cx="74" cy="94"/>
                        </a:xfrm>
                      </p:grpSpPr>
                      <p:sp>
                        <p:nvSpPr>
                          <p:cNvPr id="99" name="Line 2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684" y="3741"/>
                            <a:ext cx="7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0" name="Line 2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17" y="3686"/>
                            <a:ext cx="41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9" name="Group 2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3" y="3690"/>
                          <a:ext cx="74" cy="94"/>
                          <a:chOff x="723" y="3690"/>
                          <a:chExt cx="74" cy="94"/>
                        </a:xfrm>
                      </p:grpSpPr>
                      <p:sp>
                        <p:nvSpPr>
                          <p:cNvPr id="97" name="Line 2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23" y="3745"/>
                            <a:ext cx="6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8" name="Line 2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55" y="3690"/>
                            <a:ext cx="42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2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3" y="3692"/>
                          <a:ext cx="73" cy="94"/>
                          <a:chOff x="763" y="3692"/>
                          <a:chExt cx="73" cy="94"/>
                        </a:xfrm>
                      </p:grpSpPr>
                      <p:sp>
                        <p:nvSpPr>
                          <p:cNvPr id="95" name="Line 2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63" y="3748"/>
                            <a:ext cx="6" cy="3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6" name="Line 2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95" y="3692"/>
                            <a:ext cx="41" cy="7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1" name="Group 2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99" y="3697"/>
                          <a:ext cx="74" cy="95"/>
                          <a:chOff x="799" y="3697"/>
                          <a:chExt cx="74" cy="95"/>
                        </a:xfrm>
                      </p:grpSpPr>
                      <p:sp>
                        <p:nvSpPr>
                          <p:cNvPr id="93" name="Line 2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99" y="3753"/>
                            <a:ext cx="7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4" name="Line 2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832" y="3697"/>
                            <a:ext cx="41" cy="7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2" name="Group 2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39" y="3700"/>
                          <a:ext cx="73" cy="94"/>
                          <a:chOff x="839" y="3700"/>
                          <a:chExt cx="73" cy="94"/>
                        </a:xfrm>
                      </p:grpSpPr>
                      <p:sp>
                        <p:nvSpPr>
                          <p:cNvPr id="91" name="Line 2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839" y="3755"/>
                            <a:ext cx="7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" name="Line 2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872" y="3700"/>
                            <a:ext cx="40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3" name="Group 2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77" y="3703"/>
                          <a:ext cx="73" cy="94"/>
                          <a:chOff x="877" y="3703"/>
                          <a:chExt cx="73" cy="94"/>
                        </a:xfrm>
                      </p:grpSpPr>
                      <p:sp>
                        <p:nvSpPr>
                          <p:cNvPr id="89" name="Line 2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877" y="3758"/>
                            <a:ext cx="6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0" name="Line 2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909" y="3703"/>
                            <a:ext cx="41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4" name="Group 2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14" y="3706"/>
                          <a:ext cx="73" cy="95"/>
                          <a:chOff x="914" y="3706"/>
                          <a:chExt cx="73" cy="95"/>
                        </a:xfrm>
                      </p:grpSpPr>
                      <p:sp>
                        <p:nvSpPr>
                          <p:cNvPr id="87" name="Line 2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914" y="3762"/>
                            <a:ext cx="6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8" name="Line 2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946" y="3706"/>
                            <a:ext cx="41" cy="7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5" name="Group 2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49" y="3712"/>
                          <a:ext cx="73" cy="94"/>
                          <a:chOff x="949" y="3712"/>
                          <a:chExt cx="73" cy="94"/>
                        </a:xfrm>
                      </p:grpSpPr>
                      <p:sp>
                        <p:nvSpPr>
                          <p:cNvPr id="85" name="Line 2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949" y="3767"/>
                            <a:ext cx="6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6" name="Line 2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981" y="3712"/>
                            <a:ext cx="41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6" name="Group 2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86" y="3717"/>
                          <a:ext cx="73" cy="94"/>
                          <a:chOff x="986" y="3717"/>
                          <a:chExt cx="73" cy="94"/>
                        </a:xfrm>
                      </p:grpSpPr>
                      <p:sp>
                        <p:nvSpPr>
                          <p:cNvPr id="83" name="Line 2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986" y="3772"/>
                            <a:ext cx="6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4" name="Line 2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018" y="3717"/>
                            <a:ext cx="41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7" name="Group 2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23" y="3719"/>
                          <a:ext cx="74" cy="95"/>
                          <a:chOff x="1023" y="3719"/>
                          <a:chExt cx="74" cy="95"/>
                        </a:xfrm>
                      </p:grpSpPr>
                      <p:sp>
                        <p:nvSpPr>
                          <p:cNvPr id="81" name="Line 2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023" y="3775"/>
                            <a:ext cx="7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2" name="Line 2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056" y="3719"/>
                            <a:ext cx="41" cy="7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8" name="Group 2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60" y="3722"/>
                          <a:ext cx="73" cy="94"/>
                          <a:chOff x="1060" y="3722"/>
                          <a:chExt cx="73" cy="94"/>
                        </a:xfrm>
                      </p:grpSpPr>
                      <p:sp>
                        <p:nvSpPr>
                          <p:cNvPr id="79" name="Line 2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060" y="3777"/>
                            <a:ext cx="6" cy="3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0" name="Line 2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092" y="3722"/>
                            <a:ext cx="41" cy="7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55" name="Group 2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75" y="3734"/>
                        <a:ext cx="117" cy="105"/>
                        <a:chOff x="1175" y="3734"/>
                        <a:chExt cx="117" cy="105"/>
                      </a:xfrm>
                    </p:grpSpPr>
                    <p:grpSp>
                      <p:nvGrpSpPr>
                        <p:cNvPr id="59" name="Group 2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35" y="3739"/>
                          <a:ext cx="57" cy="100"/>
                          <a:chOff x="1235" y="3739"/>
                          <a:chExt cx="57" cy="100"/>
                        </a:xfrm>
                      </p:grpSpPr>
                      <p:sp>
                        <p:nvSpPr>
                          <p:cNvPr id="66" name="Line 2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35" y="3797"/>
                            <a:ext cx="2" cy="4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7" name="Line 2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63" y="3739"/>
                            <a:ext cx="29" cy="8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0" name="Group 2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05" y="3735"/>
                          <a:ext cx="59" cy="102"/>
                          <a:chOff x="1205" y="3735"/>
                          <a:chExt cx="59" cy="102"/>
                        </a:xfrm>
                      </p:grpSpPr>
                      <p:sp>
                        <p:nvSpPr>
                          <p:cNvPr id="64" name="Line 2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05" y="3794"/>
                            <a:ext cx="2" cy="4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5" name="Line 2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33" y="3735"/>
                            <a:ext cx="31" cy="8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1" name="Group 2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75" y="3734"/>
                          <a:ext cx="57" cy="99"/>
                          <a:chOff x="1175" y="3734"/>
                          <a:chExt cx="57" cy="99"/>
                        </a:xfrm>
                      </p:grpSpPr>
                      <p:sp>
                        <p:nvSpPr>
                          <p:cNvPr id="62" name="Line 2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75" y="3790"/>
                            <a:ext cx="3" cy="4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3" name="Line 2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04" y="3734"/>
                            <a:ext cx="28" cy="7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56" name="Line 2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" y="3733"/>
                        <a:ext cx="578" cy="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" name="Line 2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8" y="3748"/>
                        <a:ext cx="590" cy="3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" name="Line 2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5" y="3764"/>
                        <a:ext cx="596" cy="3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9" name="Group 300"/>
                  <p:cNvGrpSpPr>
                    <a:grpSpLocks/>
                  </p:cNvGrpSpPr>
                  <p:nvPr/>
                </p:nvGrpSpPr>
                <p:grpSpPr bwMode="auto">
                  <a:xfrm>
                    <a:off x="1304" y="3751"/>
                    <a:ext cx="63" cy="113"/>
                    <a:chOff x="1304" y="3751"/>
                    <a:chExt cx="63" cy="113"/>
                  </a:xfrm>
                </p:grpSpPr>
                <p:sp>
                  <p:nvSpPr>
                    <p:cNvPr id="50" name="Line 2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04" y="3803"/>
                      <a:ext cx="21" cy="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Line 2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51" y="3751"/>
                      <a:ext cx="16" cy="7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aphicFrame>
          <p:nvGraphicFramePr>
            <p:cNvPr id="14" name="Object 30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1376749"/>
                </p:ext>
              </p:extLst>
            </p:nvPr>
          </p:nvGraphicFramePr>
          <p:xfrm>
            <a:off x="6934200" y="4779963"/>
            <a:ext cx="1524000" cy="1365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Clip" r:id="rId5" imgW="1521359" imgH="1362884" progId="MS_ClipArt_Gallery.2">
                    <p:embed/>
                  </p:oleObj>
                </mc:Choice>
                <mc:Fallback>
                  <p:oleObj name="Clip" r:id="rId5" imgW="1521359" imgH="1362884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4779963"/>
                          <a:ext cx="1524000" cy="1365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305"/>
            <p:cNvSpPr>
              <a:spLocks noChangeShapeType="1"/>
            </p:cNvSpPr>
            <p:nvPr/>
          </p:nvSpPr>
          <p:spPr bwMode="auto">
            <a:xfrm flipV="1">
              <a:off x="1392238" y="2420938"/>
              <a:ext cx="339725" cy="24733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6"/>
            <p:cNvSpPr>
              <a:spLocks noChangeShapeType="1"/>
            </p:cNvSpPr>
            <p:nvPr/>
          </p:nvSpPr>
          <p:spPr bwMode="auto">
            <a:xfrm flipH="1">
              <a:off x="2193925" y="3679825"/>
              <a:ext cx="568325" cy="11779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2765425" y="3679825"/>
              <a:ext cx="339725" cy="14827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08"/>
            <p:cNvSpPr>
              <a:spLocks noChangeShapeType="1"/>
            </p:cNvSpPr>
            <p:nvPr/>
          </p:nvSpPr>
          <p:spPr bwMode="auto">
            <a:xfrm flipV="1">
              <a:off x="3906838" y="3792538"/>
              <a:ext cx="568325" cy="14065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9"/>
            <p:cNvSpPr>
              <a:spLocks noChangeShapeType="1"/>
            </p:cNvSpPr>
            <p:nvPr/>
          </p:nvSpPr>
          <p:spPr bwMode="auto">
            <a:xfrm>
              <a:off x="4518025" y="3832225"/>
              <a:ext cx="720725" cy="12541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0"/>
            <p:cNvSpPr>
              <a:spLocks noChangeShapeType="1"/>
            </p:cNvSpPr>
            <p:nvPr/>
          </p:nvSpPr>
          <p:spPr bwMode="auto">
            <a:xfrm flipV="1">
              <a:off x="6116638" y="3716338"/>
              <a:ext cx="415925" cy="14065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1"/>
            <p:cNvSpPr>
              <a:spLocks noChangeShapeType="1"/>
            </p:cNvSpPr>
            <p:nvPr/>
          </p:nvSpPr>
          <p:spPr bwMode="auto">
            <a:xfrm>
              <a:off x="6499225" y="3832225"/>
              <a:ext cx="644525" cy="11779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12"/>
            <p:cNvSpPr>
              <a:spLocks noChangeShapeType="1"/>
            </p:cNvSpPr>
            <p:nvPr/>
          </p:nvSpPr>
          <p:spPr bwMode="auto">
            <a:xfrm>
              <a:off x="7566025" y="2460625"/>
              <a:ext cx="568325" cy="23971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313"/>
            <p:cNvSpPr>
              <a:spLocks noChangeArrowheads="1"/>
            </p:cNvSpPr>
            <p:nvPr/>
          </p:nvSpPr>
          <p:spPr bwMode="auto">
            <a:xfrm>
              <a:off x="2576513" y="3857625"/>
              <a:ext cx="4305300" cy="57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3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JAVA INTERPRETER</a:t>
              </a:r>
            </a:p>
          </p:txBody>
        </p:sp>
        <p:sp>
          <p:nvSpPr>
            <p:cNvPr id="24" name="Rectangle 314"/>
            <p:cNvSpPr>
              <a:spLocks noChangeArrowheads="1"/>
            </p:cNvSpPr>
            <p:nvPr/>
          </p:nvSpPr>
          <p:spPr bwMode="auto">
            <a:xfrm>
              <a:off x="762000" y="6310313"/>
              <a:ext cx="1111139" cy="3667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/>
                <a:t>Windows </a:t>
              </a:r>
            </a:p>
          </p:txBody>
        </p:sp>
        <p:sp>
          <p:nvSpPr>
            <p:cNvPr id="25" name="Rectangle 315"/>
            <p:cNvSpPr>
              <a:spLocks noChangeArrowheads="1"/>
            </p:cNvSpPr>
            <p:nvPr/>
          </p:nvSpPr>
          <p:spPr bwMode="auto">
            <a:xfrm>
              <a:off x="3033713" y="6310313"/>
              <a:ext cx="1466850" cy="45402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Macintosh</a:t>
              </a:r>
            </a:p>
          </p:txBody>
        </p:sp>
        <p:sp>
          <p:nvSpPr>
            <p:cNvPr id="26" name="Rectangle 316"/>
            <p:cNvSpPr>
              <a:spLocks noChangeArrowheads="1"/>
            </p:cNvSpPr>
            <p:nvPr/>
          </p:nvSpPr>
          <p:spPr bwMode="auto">
            <a:xfrm>
              <a:off x="5167313" y="6310313"/>
              <a:ext cx="1027112" cy="45402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Solaris</a:t>
              </a:r>
            </a:p>
          </p:txBody>
        </p:sp>
        <p:sp>
          <p:nvSpPr>
            <p:cNvPr id="27" name="Rectangle 317"/>
            <p:cNvSpPr>
              <a:spLocks noChangeArrowheads="1"/>
            </p:cNvSpPr>
            <p:nvPr/>
          </p:nvSpPr>
          <p:spPr bwMode="auto">
            <a:xfrm>
              <a:off x="7391400" y="6310313"/>
              <a:ext cx="676468" cy="3667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 smtClean="0"/>
                <a:t>Linux</a:t>
              </a:r>
              <a:endParaRPr lang="en-US" dirty="0"/>
            </a:p>
          </p:txBody>
        </p:sp>
        <p:sp>
          <p:nvSpPr>
            <p:cNvPr id="28" name="Rectangle 318"/>
            <p:cNvSpPr>
              <a:spLocks noChangeArrowheads="1"/>
            </p:cNvSpPr>
            <p:nvPr/>
          </p:nvSpPr>
          <p:spPr bwMode="auto">
            <a:xfrm>
              <a:off x="4100513" y="2111375"/>
              <a:ext cx="13112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</a:rPr>
                <a:t>(translator)</a:t>
              </a:r>
            </a:p>
          </p:txBody>
        </p:sp>
        <p:sp>
          <p:nvSpPr>
            <p:cNvPr id="29" name="Rectangle 319"/>
            <p:cNvSpPr>
              <a:spLocks noChangeArrowheads="1"/>
            </p:cNvSpPr>
            <p:nvPr/>
          </p:nvSpPr>
          <p:spPr bwMode="auto">
            <a:xfrm>
              <a:off x="3643313" y="3406775"/>
              <a:ext cx="248602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rgbClr val="FAFD00"/>
                  </a:solidFill>
                </a:rPr>
                <a:t>(same for all platforms)</a:t>
              </a:r>
            </a:p>
          </p:txBody>
        </p:sp>
        <p:sp>
          <p:nvSpPr>
            <p:cNvPr id="30" name="Rectangle 320"/>
            <p:cNvSpPr>
              <a:spLocks noChangeArrowheads="1"/>
            </p:cNvSpPr>
            <p:nvPr/>
          </p:nvSpPr>
          <p:spPr bwMode="auto">
            <a:xfrm>
              <a:off x="2195513" y="4283075"/>
              <a:ext cx="4803775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 b="1">
                  <a:solidFill>
                    <a:srgbClr val="FAFD00"/>
                  </a:solidFill>
                </a:rPr>
                <a:t>(one for each different system)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47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Java is an interpreted </a:t>
            </a:r>
            <a:r>
              <a:rPr lang="en-US" dirty="0" smtClean="0"/>
              <a:t>language. Hence it </a:t>
            </a:r>
            <a:r>
              <a:rPr lang="en-US" dirty="0"/>
              <a:t>is slower than compiled languages, e.g., C, C++, etc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key of java power "Write once, run everywhere" is </a:t>
            </a:r>
            <a:r>
              <a:rPr lang="en-US" dirty="0" smtClean="0"/>
              <a:t>bytecode.</a:t>
            </a:r>
          </a:p>
          <a:p>
            <a:pPr lvl="1" algn="just"/>
            <a:r>
              <a:rPr lang="en-US" dirty="0"/>
              <a:t>These bytecode can be </a:t>
            </a:r>
            <a:r>
              <a:rPr lang="en-US" dirty="0" smtClean="0"/>
              <a:t>interpreted or </a:t>
            </a:r>
            <a:r>
              <a:rPr lang="en-US" dirty="0"/>
              <a:t>compiled to native </a:t>
            </a:r>
            <a:r>
              <a:rPr lang="en-US" dirty="0" smtClean="0"/>
              <a:t>code.</a:t>
            </a:r>
          </a:p>
          <a:p>
            <a:pPr lvl="1" algn="just"/>
            <a:r>
              <a:rPr lang="en-US" dirty="0"/>
              <a:t>Interpreting the bytecode which is the standard implementation of the Java Virtual Machine (JVM) makes execution of programs slow.  </a:t>
            </a:r>
            <a:endParaRPr lang="en-US" dirty="0" smtClean="0"/>
          </a:p>
          <a:p>
            <a:pPr algn="just"/>
            <a:r>
              <a:rPr lang="en-US" dirty="0" smtClean="0"/>
              <a:t>However, </a:t>
            </a:r>
            <a:r>
              <a:rPr lang="en-US" dirty="0"/>
              <a:t>JIT </a:t>
            </a:r>
            <a:r>
              <a:rPr lang="en-US" dirty="0" smtClean="0"/>
              <a:t>(Just-In-Time) compiler which is part of the JRE (Java Runtime Environment) interacts </a:t>
            </a:r>
            <a:r>
              <a:rPr lang="en-US" dirty="0"/>
              <a:t>with the JVM at run time and </a:t>
            </a:r>
            <a:r>
              <a:rPr lang="en-US" dirty="0" smtClean="0"/>
              <a:t>compiles appropriate </a:t>
            </a:r>
            <a:r>
              <a:rPr lang="en-US" dirty="0"/>
              <a:t>bytecode sequences into native machine code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Invocation count threshold reaches 0, JIT comes into action!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0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207706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Note: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time that a JIT compiler takes to compile the bytecode is added to the overall execution time, and could lead to a higher execution time than an interpreter for executing the bytecode if the methods that are compiled by the JIT are not invoked frequently.</a:t>
            </a:r>
            <a:r>
              <a:rPr lang="en-US" dirty="0"/>
              <a:t>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02764"/>
            <a:ext cx="5181600" cy="29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71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Java is distributed because it facilitates users to create distributed applications in Java. 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smtClean="0"/>
              <a:t>RMI (Remote Method Invocation) and </a:t>
            </a:r>
            <a:r>
              <a:rPr lang="en-US" dirty="0"/>
              <a:t>EJB </a:t>
            </a:r>
            <a:r>
              <a:rPr lang="en-US" dirty="0" smtClean="0"/>
              <a:t>(Enterprise JavaBeans) are </a:t>
            </a:r>
            <a:r>
              <a:rPr lang="en-US" dirty="0"/>
              <a:t>used for creating distributed applications. 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smtClean="0"/>
              <a:t>Also, support for TCP</a:t>
            </a:r>
            <a:r>
              <a:rPr lang="en-US" dirty="0"/>
              <a:t>, UDP, and basic Socket communication is </a:t>
            </a:r>
            <a:r>
              <a:rPr lang="en-US" dirty="0" smtClean="0"/>
              <a:t>excellent. We can develop networked applications using Java.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This </a:t>
            </a:r>
            <a:r>
              <a:rPr lang="en-US" dirty="0"/>
              <a:t>feature of Java makes us able to access files by calling the methods from any machine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0127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Multithreaded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7304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thread </a:t>
            </a:r>
            <a:r>
              <a:rPr lang="en-US" dirty="0"/>
              <a:t>is like a separate program, executing concurrently.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write Java programs that deal with many tasks at once by defining multiple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in developing Web browsers, Web servers,  Banking Applications,  Computer games (Bike Racing!)</a:t>
            </a:r>
          </a:p>
          <a:p>
            <a:r>
              <a:rPr lang="en-US" dirty="0" smtClean="0"/>
              <a:t>Is Microsoft Word a multithreaded application?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"/>
            <a:ext cx="3990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11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is a dynamic language. It supports dynamic loading of classes. It means classes are loaded on demand.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supports functions from its native languages, i.e., C and C++.</a:t>
            </a:r>
          </a:p>
          <a:p>
            <a:r>
              <a:rPr lang="en-US" dirty="0"/>
              <a:t>Java supports dynamic compilation and automatic memory management (garbage collection).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4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of OO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Encapsulation</a:t>
            </a:r>
          </a:p>
          <a:p>
            <a:pPr lvl="1" algn="just"/>
            <a:r>
              <a:rPr lang="en-US" dirty="0" smtClean="0"/>
              <a:t>Binds together code and the data it manipulates, and keeps both safe from outside interference and misuse. (Black box)</a:t>
            </a:r>
          </a:p>
          <a:p>
            <a:pPr lvl="1" algn="just"/>
            <a:r>
              <a:rPr lang="en-US" dirty="0" smtClean="0"/>
              <a:t>When code and data are linked together, an object is created. In other words, an object is the device that supports encapsulation.</a:t>
            </a:r>
          </a:p>
          <a:p>
            <a:pPr lvl="1" algn="just"/>
            <a:r>
              <a:rPr lang="en-US" dirty="0" smtClean="0"/>
              <a:t>Within the object, code, data or both may be private to that object or public.</a:t>
            </a:r>
          </a:p>
          <a:p>
            <a:pPr lvl="1" algn="just"/>
            <a:r>
              <a:rPr lang="en-US" dirty="0" smtClean="0"/>
              <a:t>Java’s basic unit of encapsulation is the class. </a:t>
            </a:r>
          </a:p>
          <a:p>
            <a:pPr lvl="2" algn="just"/>
            <a:r>
              <a:rPr lang="en-US" dirty="0" smtClean="0"/>
              <a:t>A class specifies both the data and the code that will operate on that data. Objects are instances of a class.</a:t>
            </a:r>
          </a:p>
          <a:p>
            <a:pPr lvl="1" algn="just"/>
            <a:r>
              <a:rPr lang="en-US" dirty="0" smtClean="0"/>
              <a:t>The code and data that constitute a class are called members of the class.</a:t>
            </a:r>
          </a:p>
          <a:p>
            <a:pPr lvl="2" algn="just"/>
            <a:r>
              <a:rPr lang="en-US" dirty="0" smtClean="0"/>
              <a:t>Data defined by the class are called member variables or instance variables. (They are usually private. Only methods can access them)</a:t>
            </a:r>
          </a:p>
          <a:p>
            <a:pPr lvl="2" algn="just"/>
            <a:r>
              <a:rPr lang="en-US" dirty="0" smtClean="0"/>
              <a:t>Code that operates on the data are called methods. (They are </a:t>
            </a:r>
            <a:r>
              <a:rPr lang="en-US" smtClean="0"/>
              <a:t>usually public)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9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of OO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Polymorphism</a:t>
            </a:r>
          </a:p>
          <a:p>
            <a:pPr lvl="1" algn="just"/>
            <a:r>
              <a:rPr lang="en-US" dirty="0" smtClean="0"/>
              <a:t>A quality that allows one interface to access a general class of actions. The specific action is determined by the exact nature of the situation.</a:t>
            </a:r>
          </a:p>
          <a:p>
            <a:pPr lvl="1" algn="just"/>
            <a:r>
              <a:rPr lang="en-US" dirty="0" smtClean="0"/>
              <a:t>Example: open() operation</a:t>
            </a:r>
          </a:p>
          <a:p>
            <a:pPr lvl="1" algn="just"/>
            <a:r>
              <a:rPr lang="en-US" dirty="0" smtClean="0"/>
              <a:t>One interface, multiple methods: A generic interface to a group of related activities</a:t>
            </a:r>
          </a:p>
          <a:p>
            <a:pPr lvl="1" algn="just"/>
            <a:r>
              <a:rPr lang="en-US" dirty="0" smtClean="0"/>
              <a:t>Helps in reducing complexity by allowing the same interface to be used to specify a general class of action.</a:t>
            </a:r>
          </a:p>
          <a:p>
            <a:pPr lvl="1" algn="just"/>
            <a:r>
              <a:rPr lang="en-US" dirty="0" smtClean="0"/>
              <a:t>Compiler selects the specific action (</a:t>
            </a:r>
            <a:r>
              <a:rPr lang="en-US" dirty="0" err="1" smtClean="0"/>
              <a:t>i.e</a:t>
            </a:r>
            <a:r>
              <a:rPr lang="en-US" dirty="0" smtClean="0"/>
              <a:t>, method) as it applied to each situation.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5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of OO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Inheritance</a:t>
            </a:r>
          </a:p>
          <a:p>
            <a:pPr lvl="1" algn="just"/>
            <a:r>
              <a:rPr lang="en-US" dirty="0" smtClean="0"/>
              <a:t>A process by which one object can acquire the properties of another object.</a:t>
            </a:r>
          </a:p>
          <a:p>
            <a:pPr lvl="1" algn="just"/>
            <a:r>
              <a:rPr lang="en-US" dirty="0" smtClean="0"/>
              <a:t>Inheritance supports hierarchical classification.</a:t>
            </a:r>
          </a:p>
          <a:p>
            <a:pPr lvl="1" algn="just"/>
            <a:r>
              <a:rPr lang="en-US" dirty="0" smtClean="0"/>
              <a:t>Bike </a:t>
            </a:r>
            <a:r>
              <a:rPr lang="en-US" dirty="0" smtClean="0">
                <a:sym typeface="Wingdings" pitchFamily="2" charset="2"/>
              </a:rPr>
              <a:t> two wheeler  Vehicle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Without hierarchy, each object would have to explicitly define all of its characteristics.</a:t>
            </a:r>
          </a:p>
          <a:p>
            <a:pPr lvl="2" algn="just"/>
            <a:r>
              <a:rPr lang="en-US" dirty="0" smtClean="0">
                <a:sym typeface="Wingdings" pitchFamily="2" charset="2"/>
              </a:rPr>
              <a:t>Using inheritance, an object need only define those qualities that make it unique within its class.</a:t>
            </a:r>
          </a:p>
          <a:p>
            <a:pPr lvl="2" algn="just"/>
            <a:r>
              <a:rPr lang="en-US" dirty="0" smtClean="0">
                <a:sym typeface="Wingdings" pitchFamily="2" charset="2"/>
              </a:rPr>
              <a:t>It can inherit its general attributes from its parent.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Generalization to specialization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0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Development Kit (JDK)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r>
              <a:rPr lang="en-US" dirty="0" smtClean="0"/>
              <a:t>The JDK runs in the command prompt environment. It is not a windowed application and also not an integrated development environment (IDE)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NetBeans</a:t>
            </a:r>
            <a:r>
              <a:rPr lang="en-GB" dirty="0" smtClean="0">
                <a:solidFill>
                  <a:srgbClr val="FF0000"/>
                </a:solidFill>
              </a:rPr>
              <a:t> IDE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fast fully-featured Integrated Development  Environment (IDE) with support for Java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8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pic>
        <p:nvPicPr>
          <p:cNvPr id="1026" name="Picture 2" descr="Java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334000" cy="540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97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1219200"/>
            <a:ext cx="2819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Editor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029200" y="2971800"/>
            <a:ext cx="2819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Java Compiler</a:t>
            </a:r>
          </a:p>
          <a:p>
            <a:pPr algn="ctr"/>
            <a:r>
              <a:rPr lang="en-US" sz="2000" b="1" dirty="0" err="1" smtClean="0"/>
              <a:t>javac</a:t>
            </a:r>
            <a:r>
              <a:rPr lang="en-US" sz="2000" b="1" dirty="0" smtClean="0"/>
              <a:t> Test.java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029200" y="4724400"/>
            <a:ext cx="2819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Java Runtime</a:t>
            </a:r>
          </a:p>
          <a:p>
            <a:pPr algn="ctr"/>
            <a:r>
              <a:rPr lang="en-US" sz="2000" b="1" dirty="0" smtClean="0"/>
              <a:t>java Test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914400" y="1219200"/>
            <a:ext cx="2819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Step 1: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Write source code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971800"/>
            <a:ext cx="3505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Step 2: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Compile (Translate) source code to byte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648200"/>
            <a:ext cx="2819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Step 3: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Execute (Run) the byte code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6438900" y="2209800"/>
            <a:ext cx="0" cy="762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5044" y="3962400"/>
            <a:ext cx="0" cy="762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5143500"/>
            <a:ext cx="11430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45044" y="5715000"/>
            <a:ext cx="0" cy="762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83813" y="473914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3124" y="5895945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77000" y="2266890"/>
            <a:ext cx="2539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 Code: Test.java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4095690"/>
            <a:ext cx="236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Byte Code: </a:t>
            </a:r>
            <a:r>
              <a:rPr lang="en-US" sz="2000" b="1" dirty="0" err="1"/>
              <a:t>T</a:t>
            </a:r>
            <a:r>
              <a:rPr lang="en-US" sz="2000" b="1" dirty="0" err="1" smtClean="0"/>
              <a:t>est.class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7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An array is a collection of variables of the same type, referred to by a common name.</a:t>
            </a:r>
          </a:p>
          <a:p>
            <a:pPr algn="just"/>
            <a:r>
              <a:rPr lang="en-US" dirty="0" smtClean="0"/>
              <a:t>Arrays offer a convenient means of grouping together related variables.</a:t>
            </a:r>
          </a:p>
          <a:p>
            <a:pPr algn="just"/>
            <a:r>
              <a:rPr lang="en-US" dirty="0" smtClean="0"/>
              <a:t>A one-dimensional array is a </a:t>
            </a:r>
            <a:r>
              <a:rPr lang="en-US" b="1" dirty="0" smtClean="0"/>
              <a:t>list </a:t>
            </a:r>
            <a:r>
              <a:rPr lang="en-US" dirty="0" smtClean="0"/>
              <a:t>of related variables.</a:t>
            </a:r>
          </a:p>
          <a:p>
            <a:pPr algn="just"/>
            <a:r>
              <a:rPr lang="en-US" dirty="0" smtClean="0"/>
              <a:t>Since arrays are implemented as objects, creation of an array is a two-step process. </a:t>
            </a:r>
          </a:p>
          <a:p>
            <a:pPr lvl="1" algn="just"/>
            <a:r>
              <a:rPr lang="en-US" dirty="0" smtClean="0"/>
              <a:t>Declare an array reference variable.</a:t>
            </a:r>
          </a:p>
          <a:p>
            <a:pPr lvl="1" algn="just"/>
            <a:r>
              <a:rPr lang="en-US" dirty="0" smtClean="0"/>
              <a:t>Allocate memory for the array, assigning the reference to that memory to the array variable.</a:t>
            </a:r>
          </a:p>
          <a:p>
            <a:pPr algn="just"/>
            <a:r>
              <a:rPr lang="en-US" dirty="0" smtClean="0"/>
              <a:t>Thus arrays in Java are dynamically allocated using the </a:t>
            </a:r>
            <a:r>
              <a:rPr lang="en-US" b="1" dirty="0" smtClean="0"/>
              <a:t>new</a:t>
            </a:r>
            <a:r>
              <a:rPr lang="en-US" dirty="0" smtClean="0"/>
              <a:t> operator.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type[] </a:t>
            </a:r>
            <a:r>
              <a:rPr lang="en-US" dirty="0" err="1" smtClean="0">
                <a:solidFill>
                  <a:srgbClr val="C00000"/>
                </a:solidFill>
              </a:rPr>
              <a:t>array_name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lvl="1" algn="just"/>
            <a:r>
              <a:rPr lang="en-US" dirty="0" err="1" smtClean="0">
                <a:solidFill>
                  <a:srgbClr val="C00000"/>
                </a:solidFill>
              </a:rPr>
              <a:t>array_name</a:t>
            </a:r>
            <a:r>
              <a:rPr lang="en-US" dirty="0" smtClean="0">
                <a:solidFill>
                  <a:srgbClr val="C00000"/>
                </a:solidFill>
              </a:rPr>
              <a:t> = new type[size]  </a:t>
            </a:r>
            <a:r>
              <a:rPr lang="en-US" dirty="0" smtClean="0"/>
              <a:t>OR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just"/>
            <a:r>
              <a:rPr lang="en-US" dirty="0" smtClean="0">
                <a:solidFill>
                  <a:srgbClr val="0000FF"/>
                </a:solidFill>
              </a:rPr>
              <a:t>type[] </a:t>
            </a:r>
            <a:r>
              <a:rPr lang="en-US" dirty="0" err="1" smtClean="0">
                <a:solidFill>
                  <a:srgbClr val="0000FF"/>
                </a:solidFill>
              </a:rPr>
              <a:t>array_name</a:t>
            </a:r>
            <a:r>
              <a:rPr lang="en-US" dirty="0" smtClean="0">
                <a:solidFill>
                  <a:srgbClr val="0000FF"/>
                </a:solidFill>
              </a:rPr>
              <a:t> = new type[size];</a:t>
            </a:r>
          </a:p>
          <a:p>
            <a:pPr lvl="1"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[] marks;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marks = new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[60]; </a:t>
            </a:r>
            <a:r>
              <a:rPr lang="en-US" dirty="0" smtClean="0"/>
              <a:t>OR</a:t>
            </a:r>
          </a:p>
          <a:p>
            <a:pPr lvl="1" algn="just"/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[] marks = new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[60];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An individual element within the array is accessed by use of an index that starts from 0 and ranges up to size-1.</a:t>
            </a:r>
          </a:p>
          <a:p>
            <a:endParaRPr lang="en-US" sz="3000" dirty="0" smtClean="0"/>
          </a:p>
          <a:p>
            <a:pPr marL="0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ArrayDemo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marL="914400" lvl="2" indent="0">
              <a:buNone/>
            </a:pP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a[] = new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[10], i;</a:t>
            </a:r>
          </a:p>
          <a:p>
            <a:pPr marL="914400" lvl="2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for(i=0; i&lt;1; i++)</a:t>
            </a:r>
          </a:p>
          <a:p>
            <a:pPr marL="1371600" lvl="3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a[i] = i * 2;</a:t>
            </a:r>
          </a:p>
          <a:p>
            <a:pPr marL="914400" lvl="2" indent="0"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for(i=0; i&lt;10; i++)</a:t>
            </a:r>
          </a:p>
          <a:p>
            <a:pPr marL="1371600" lvl="3" indent="0">
              <a:buNone/>
            </a:pP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(a[i]);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Arrays can be initialized when they are declared.</a:t>
            </a:r>
          </a:p>
          <a:p>
            <a:pPr lvl="1" algn="just"/>
            <a:r>
              <a:rPr lang="en-US" dirty="0" smtClean="0"/>
              <a:t>type[] </a:t>
            </a:r>
            <a:r>
              <a:rPr lang="en-US" dirty="0" err="1" smtClean="0"/>
              <a:t>array_name</a:t>
            </a:r>
            <a:r>
              <a:rPr lang="en-US" dirty="0" smtClean="0"/>
              <a:t> = { val1, val2, …., </a:t>
            </a:r>
            <a:r>
              <a:rPr lang="en-US" dirty="0" err="1" smtClean="0"/>
              <a:t>valN</a:t>
            </a:r>
            <a:r>
              <a:rPr lang="en-US" dirty="0" smtClean="0"/>
              <a:t> };</a:t>
            </a:r>
          </a:p>
          <a:p>
            <a:pPr algn="just"/>
            <a:r>
              <a:rPr lang="en-US" dirty="0" smtClean="0"/>
              <a:t>Java automatically allocates an array large enough to hold the initializers that you specify. There is no need to explicitly use the new operator.</a:t>
            </a:r>
          </a:p>
          <a:p>
            <a:pPr algn="just"/>
            <a:r>
              <a:rPr lang="en-US" dirty="0" smtClean="0"/>
              <a:t>Array boundaries are strictly enforced in Java. It is a runtime error to overrun or underrun the end of an array. </a:t>
            </a:r>
          </a:p>
          <a:p>
            <a:pPr lvl="1" algn="just"/>
            <a:r>
              <a:rPr lang="en-US" dirty="0" smtClean="0"/>
              <a:t>If you try to, then you get an exception (a runtime error): </a:t>
            </a:r>
            <a:r>
              <a:rPr lang="en-US" dirty="0" err="1" smtClean="0">
                <a:solidFill>
                  <a:srgbClr val="C00000"/>
                </a:solidFill>
              </a:rPr>
              <a:t>ArrayIndexOutOfBoundsException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the program is terminated.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package Bubble;</a:t>
            </a:r>
          </a:p>
          <a:p>
            <a:pPr marL="0" indent="0">
              <a:buNone/>
            </a:pPr>
            <a:r>
              <a:rPr lang="en-US" sz="2000" dirty="0" smtClean="0"/>
              <a:t>class Bubble {</a:t>
            </a:r>
          </a:p>
          <a:p>
            <a:pPr marL="457200" lvl="1" indent="0">
              <a:buNone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 marL="9144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[] a = {12, 7, 34, 25, -6, 4, 19, 9, 312, 5};</a:t>
            </a:r>
          </a:p>
          <a:p>
            <a:pPr marL="9144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i, </a:t>
            </a:r>
            <a:r>
              <a:rPr lang="en-US" sz="2000" dirty="0"/>
              <a:t>j</a:t>
            </a:r>
            <a:r>
              <a:rPr lang="en-US" sz="2000" dirty="0" smtClean="0"/>
              <a:t>, temp, size = 10;</a:t>
            </a:r>
          </a:p>
          <a:p>
            <a:pPr marL="914400" lvl="2" indent="0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(“Original array:”);</a:t>
            </a:r>
          </a:p>
          <a:p>
            <a:pPr marL="914400" lvl="2" indent="0">
              <a:buNone/>
            </a:pPr>
            <a:r>
              <a:rPr lang="en-US" sz="2000" dirty="0" smtClean="0"/>
              <a:t>for(i=0; i&lt;size; i++)</a:t>
            </a:r>
          </a:p>
          <a:p>
            <a:pPr marL="1371600" lvl="3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 “ + a[i]);</a:t>
            </a:r>
          </a:p>
          <a:p>
            <a:pPr marL="914400" lvl="2" indent="0">
              <a:buNone/>
            </a:pPr>
            <a:r>
              <a:rPr lang="en-US" sz="2000" dirty="0" smtClean="0"/>
              <a:t>for(i=0; i&lt;size-1; i++)</a:t>
            </a:r>
          </a:p>
          <a:p>
            <a:pPr marL="1371600" lvl="3" indent="0">
              <a:buNone/>
            </a:pPr>
            <a:r>
              <a:rPr lang="en-US" dirty="0" smtClean="0"/>
              <a:t>for(j=0; j&lt;size-i-1; j++) </a:t>
            </a:r>
          </a:p>
          <a:p>
            <a:pPr marL="1828800" lvl="4" indent="0">
              <a:buNone/>
            </a:pPr>
            <a:r>
              <a:rPr lang="en-US" dirty="0" smtClean="0"/>
              <a:t>if(a[j] &gt; a[j+1]) {</a:t>
            </a:r>
          </a:p>
          <a:p>
            <a:pPr marL="2286000" lvl="5" indent="0">
              <a:buNone/>
            </a:pPr>
            <a:r>
              <a:rPr lang="en-US" dirty="0" smtClean="0"/>
              <a:t>temp = a[j];</a:t>
            </a:r>
          </a:p>
          <a:p>
            <a:pPr marL="2286000" lvl="5" indent="0">
              <a:buNone/>
            </a:pPr>
            <a:r>
              <a:rPr lang="en-US" dirty="0" smtClean="0"/>
              <a:t>a[j] = a[j+1];</a:t>
            </a:r>
          </a:p>
          <a:p>
            <a:pPr marL="2286000" lvl="5" indent="0">
              <a:buNone/>
            </a:pPr>
            <a:r>
              <a:rPr lang="en-US" dirty="0" smtClean="0"/>
              <a:t>a[j+1] = </a:t>
            </a:r>
            <a:r>
              <a:rPr lang="en-US" dirty="0" err="1" smtClean="0"/>
              <a:t>templ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(“Sorted array:”);</a:t>
            </a:r>
          </a:p>
          <a:p>
            <a:pPr marL="914400" lvl="2" indent="0">
              <a:buNone/>
            </a:pPr>
            <a:r>
              <a:rPr lang="en-US" sz="2000" dirty="0"/>
              <a:t>for(i=0; </a:t>
            </a:r>
            <a:r>
              <a:rPr lang="en-US" sz="2000" dirty="0" smtClean="0"/>
              <a:t>i&lt;size; </a:t>
            </a:r>
            <a:r>
              <a:rPr lang="en-US" sz="2000" dirty="0"/>
              <a:t>i++)</a:t>
            </a:r>
          </a:p>
          <a:p>
            <a:pPr marL="1371600" lvl="3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 “ + a[i]);</a:t>
            </a:r>
          </a:p>
          <a:p>
            <a:pPr marL="457200" lvl="1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In Java, a multidimensional array is an array of arrays.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simplest form of multidimensional array is two-dimensional array (essentially a </a:t>
            </a:r>
            <a:r>
              <a:rPr lang="en-US" b="1" dirty="0" smtClean="0"/>
              <a:t>list </a:t>
            </a:r>
            <a:r>
              <a:rPr lang="en-US" dirty="0" smtClean="0"/>
              <a:t>of one-dimensional arrays).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 two-dimensional array can be thought of as creating a table of data, with the data organized by row and column.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To declare a two-dimensional array, you need to specify the size of both dimensions.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[][] matrix = new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[10][20];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Irregular or Jagged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63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When you allocate memory for a  multidimensional array, you need to specify only the memory for the first dimension. You can allocate the remaining dimensions separately.</a:t>
            </a:r>
          </a:p>
          <a:p>
            <a:pPr lvl="1" algn="just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[][] matrix = new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[3][];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matrix[0] = new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[4];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matrix[1] = new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[4];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matrix[2] = new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[4];</a:t>
            </a:r>
            <a:endParaRPr lang="en-US" dirty="0" smtClean="0"/>
          </a:p>
          <a:p>
            <a:pPr lvl="1" algn="just"/>
            <a:r>
              <a:rPr lang="en-US" dirty="0" smtClean="0"/>
              <a:t>The above declarations can be done using a single statement!!</a:t>
            </a:r>
          </a:p>
          <a:p>
            <a:pPr lvl="1" algn="just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[][] matrix = new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[3][4].</a:t>
            </a:r>
          </a:p>
          <a:p>
            <a:pPr algn="just"/>
            <a:r>
              <a:rPr lang="en-US" dirty="0" smtClean="0"/>
              <a:t>However, as multidimensional arrays are implemented as arrays of arrays, the length of each array is under your control.</a:t>
            </a:r>
          </a:p>
          <a:p>
            <a:pPr algn="just"/>
            <a:r>
              <a:rPr lang="en-US" dirty="0"/>
              <a:t>Jagged array is array of arrays such that member arrays can be of different sizes, i.e., we can create a 2-D arrays but with variable number of columns in each row. These type of arrays are also known as </a:t>
            </a:r>
            <a:r>
              <a:rPr lang="en-US" dirty="0" smtClean="0"/>
              <a:t>Irregular arrays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5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double[][] </a:t>
            </a:r>
            <a:r>
              <a:rPr lang="en-US" sz="2000" dirty="0" err="1"/>
              <a:t>ir_array</a:t>
            </a:r>
            <a:r>
              <a:rPr lang="en-US" sz="2000" dirty="0"/>
              <a:t> = new double [3</a:t>
            </a:r>
            <a:r>
              <a:rPr lang="en-US" sz="2000" dirty="0" smtClean="0"/>
              <a:t>][];</a:t>
            </a:r>
          </a:p>
          <a:p>
            <a:pPr marL="0" indent="0" fontAlgn="base">
              <a:buNone/>
            </a:pPr>
            <a:r>
              <a:rPr lang="en-US" sz="2000" dirty="0" err="1"/>
              <a:t>ir_array</a:t>
            </a:r>
            <a:r>
              <a:rPr lang="en-US" sz="2000" dirty="0"/>
              <a:t>[0] = new double[5];</a:t>
            </a:r>
          </a:p>
          <a:p>
            <a:pPr marL="0" indent="0" fontAlgn="base">
              <a:buNone/>
            </a:pPr>
            <a:r>
              <a:rPr lang="en-US" sz="2000" dirty="0" err="1"/>
              <a:t>ir_array</a:t>
            </a:r>
            <a:r>
              <a:rPr lang="en-US" sz="2000" dirty="0"/>
              <a:t>[1] = new double[3];</a:t>
            </a:r>
          </a:p>
          <a:p>
            <a:pPr marL="0" indent="0" fontAlgn="base">
              <a:buNone/>
            </a:pPr>
            <a:r>
              <a:rPr lang="en-US" sz="2000" dirty="0" err="1"/>
              <a:t>ir_array</a:t>
            </a:r>
            <a:r>
              <a:rPr lang="en-US" sz="2000" dirty="0"/>
              <a:t>[2] = new double[2];</a:t>
            </a:r>
          </a:p>
          <a:p>
            <a:pPr marL="0" indent="0" fontAlgn="base">
              <a:buNone/>
            </a:pPr>
            <a:r>
              <a:rPr lang="nn-NO" sz="2000" dirty="0"/>
              <a:t>for (int i = 0; i &lt; 5; i++) {</a:t>
            </a:r>
          </a:p>
          <a:p>
            <a:pPr marL="0" indent="0" fontAlgn="base">
              <a:buNone/>
            </a:pPr>
            <a:r>
              <a:rPr lang="nn-NO" sz="2000" dirty="0"/>
              <a:t>    ir_array[0][i] = (i + 1) * 10;</a:t>
            </a:r>
          </a:p>
          <a:p>
            <a:pPr marL="0" indent="0" fontAlgn="base">
              <a:buNone/>
            </a:pPr>
            <a:r>
              <a:rPr lang="nn-NO" sz="2000" dirty="0"/>
              <a:t>}</a:t>
            </a:r>
          </a:p>
          <a:p>
            <a:pPr marL="0" indent="0" fontAlgn="base">
              <a:buNone/>
            </a:pPr>
            <a:r>
              <a:rPr lang="nn-NO" sz="2000" dirty="0"/>
              <a:t> </a:t>
            </a:r>
          </a:p>
          <a:p>
            <a:pPr marL="0" indent="0" fontAlgn="base">
              <a:buNone/>
            </a:pPr>
            <a:r>
              <a:rPr lang="nn-NO" sz="2000" dirty="0"/>
              <a:t>for (int i = 0; i &lt; 3; i++) {</a:t>
            </a:r>
          </a:p>
          <a:p>
            <a:pPr marL="0" indent="0" fontAlgn="base">
              <a:buNone/>
            </a:pPr>
            <a:r>
              <a:rPr lang="nn-NO" sz="2000" dirty="0"/>
              <a:t>    ir_array[1][i] = (i + 1) * 5;</a:t>
            </a:r>
          </a:p>
          <a:p>
            <a:pPr marL="0" indent="0" fontAlgn="base">
              <a:buNone/>
            </a:pPr>
            <a:r>
              <a:rPr lang="nn-NO" sz="2000" dirty="0"/>
              <a:t>}</a:t>
            </a:r>
          </a:p>
          <a:p>
            <a:pPr marL="0" indent="0" fontAlgn="base">
              <a:buNone/>
            </a:pPr>
            <a:r>
              <a:rPr lang="nn-NO" sz="2000" dirty="0"/>
              <a:t> </a:t>
            </a:r>
          </a:p>
          <a:p>
            <a:pPr marL="0" indent="0" fontAlgn="base">
              <a:buNone/>
            </a:pPr>
            <a:r>
              <a:rPr lang="nn-NO" sz="2000" dirty="0"/>
              <a:t>for (int i = 0; i &lt; 2; i++) {</a:t>
            </a:r>
          </a:p>
          <a:p>
            <a:pPr marL="0" indent="0" fontAlgn="base">
              <a:buNone/>
            </a:pPr>
            <a:r>
              <a:rPr lang="nn-NO" sz="2000" dirty="0"/>
              <a:t>    ir_array[2][i] = (i + 1) * 2;</a:t>
            </a:r>
          </a:p>
          <a:p>
            <a:pPr marL="0" indent="0" fontAlgn="base">
              <a:buNone/>
            </a:pPr>
            <a:r>
              <a:rPr lang="nn-NO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 descr="Java Ragged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799"/>
            <a:ext cx="4495800" cy="30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Java allows arrays with more than two dimensions. The general form of a multidimensional array declaration is:</a:t>
            </a:r>
          </a:p>
          <a:p>
            <a:pPr lvl="1" algn="just"/>
            <a:r>
              <a:rPr lang="en-US" sz="2400" dirty="0" smtClean="0"/>
              <a:t>type[][]…[] name = new type[size1][size2]….[</a:t>
            </a:r>
            <a:r>
              <a:rPr lang="en-US" sz="2400" dirty="0" err="1" smtClean="0"/>
              <a:t>sizeN</a:t>
            </a:r>
            <a:r>
              <a:rPr lang="en-US" sz="2400" dirty="0" smtClean="0"/>
              <a:t>];</a:t>
            </a:r>
          </a:p>
          <a:p>
            <a:pPr algn="just"/>
            <a:r>
              <a:rPr lang="en-US" sz="2400" dirty="0" smtClean="0"/>
              <a:t>A multidimensional array can be initialized by enclosing each dimension’s initializer list within its own set of braces. The general form is:</a:t>
            </a:r>
          </a:p>
          <a:p>
            <a:pPr marL="457200" lvl="1" indent="0" algn="just">
              <a:buNone/>
            </a:pPr>
            <a:r>
              <a:rPr lang="en-US" sz="2400" dirty="0" smtClean="0"/>
              <a:t>type[][] </a:t>
            </a:r>
            <a:r>
              <a:rPr lang="en-US" sz="2400" dirty="0" err="1" smtClean="0"/>
              <a:t>array_name</a:t>
            </a:r>
            <a:r>
              <a:rPr lang="en-US" sz="2400" dirty="0"/>
              <a:t> </a:t>
            </a:r>
            <a:r>
              <a:rPr lang="en-US" sz="2400" dirty="0" smtClean="0"/>
              <a:t>= {</a:t>
            </a:r>
          </a:p>
          <a:p>
            <a:pPr marL="914400" lvl="2" indent="0" algn="just">
              <a:buNone/>
            </a:pPr>
            <a:r>
              <a:rPr lang="en-US" dirty="0" smtClean="0"/>
              <a:t>{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, …. </a:t>
            </a:r>
            <a:r>
              <a:rPr lang="en-US" dirty="0" err="1" smtClean="0"/>
              <a:t>val</a:t>
            </a:r>
            <a:r>
              <a:rPr lang="en-US" dirty="0" smtClean="0"/>
              <a:t>},</a:t>
            </a:r>
          </a:p>
          <a:p>
            <a:pPr marL="914400" lvl="2" indent="0" algn="just">
              <a:buNone/>
            </a:pPr>
            <a:r>
              <a:rPr lang="en-US" dirty="0"/>
              <a:t>{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, …. </a:t>
            </a:r>
            <a:r>
              <a:rPr lang="en-US" dirty="0" err="1"/>
              <a:t>val</a:t>
            </a:r>
            <a:r>
              <a:rPr lang="en-US" dirty="0"/>
              <a:t>},</a:t>
            </a:r>
          </a:p>
          <a:p>
            <a:pPr marL="914400" lvl="2" indent="0" algn="just">
              <a:buNone/>
            </a:pPr>
            <a:r>
              <a:rPr lang="en-US" dirty="0" smtClean="0"/>
              <a:t>…</a:t>
            </a:r>
          </a:p>
          <a:p>
            <a:pPr marL="914400" lvl="2" indent="0" algn="just">
              <a:buNone/>
            </a:pPr>
            <a:r>
              <a:rPr lang="en-US" dirty="0" smtClean="0"/>
              <a:t>…</a:t>
            </a:r>
          </a:p>
          <a:p>
            <a:pPr marL="914400" lvl="2" indent="0" algn="just">
              <a:buNone/>
            </a:pPr>
            <a:r>
              <a:rPr lang="en-US" dirty="0"/>
              <a:t>{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, …. </a:t>
            </a:r>
            <a:r>
              <a:rPr lang="en-US" dirty="0" err="1"/>
              <a:t>val</a:t>
            </a:r>
            <a:r>
              <a:rPr lang="en-US" dirty="0" smtClean="0"/>
              <a:t>}</a:t>
            </a:r>
            <a:endParaRPr lang="en-US" dirty="0"/>
          </a:p>
          <a:p>
            <a:pPr marL="457200" lvl="1" indent="0" algn="just">
              <a:buNone/>
            </a:pPr>
            <a:r>
              <a:rPr lang="en-US" sz="2400" dirty="0" smtClean="0"/>
              <a:t>};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Array Declaration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There is a second form that can be used to declare an array:</a:t>
            </a:r>
          </a:p>
          <a:p>
            <a:pPr lvl="1" algn="just"/>
            <a:r>
              <a:rPr lang="en-US" dirty="0" smtClean="0"/>
              <a:t>type </a:t>
            </a:r>
            <a:r>
              <a:rPr lang="en-US" dirty="0" err="1" smtClean="0"/>
              <a:t>var_name</a:t>
            </a:r>
            <a:r>
              <a:rPr lang="en-US" dirty="0" smtClean="0"/>
              <a:t>[];</a:t>
            </a:r>
          </a:p>
          <a:p>
            <a:pPr algn="just"/>
            <a:r>
              <a:rPr lang="en-US" dirty="0" smtClean="0"/>
              <a:t>Following two declarations are equivalent.</a:t>
            </a:r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 [] counter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lvl="1" algn="just"/>
            <a:r>
              <a:rPr lang="en-US" dirty="0" err="1"/>
              <a:t>int</a:t>
            </a:r>
            <a:r>
              <a:rPr lang="en-US" dirty="0"/>
              <a:t> counter[]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algn="just"/>
            <a:r>
              <a:rPr lang="en-US" dirty="0" smtClean="0"/>
              <a:t>The following two declarations are equivalent.</a:t>
            </a:r>
          </a:p>
          <a:p>
            <a:pPr lvl="1" algn="just"/>
            <a:r>
              <a:rPr lang="en-US" dirty="0" smtClean="0"/>
              <a:t>char [][] table = new char[3][4];</a:t>
            </a:r>
          </a:p>
          <a:p>
            <a:pPr lvl="1" algn="just"/>
            <a:r>
              <a:rPr lang="en-US" dirty="0"/>
              <a:t>char table[][] = new char[3][4];</a:t>
            </a:r>
          </a:p>
          <a:p>
            <a:pPr algn="just"/>
            <a:r>
              <a:rPr lang="en-US" dirty="0" smtClean="0"/>
              <a:t>The second form allows us to declare both array and nonarray variables of the same type in a single declaration.</a:t>
            </a:r>
          </a:p>
          <a:p>
            <a:pPr lvl="1" algn="just"/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[] a = {12, 7, 34, 25, 9, 312, 5}, i, j, temp, size = 10</a:t>
            </a:r>
            <a:r>
              <a:rPr lang="en-US" dirty="0" smtClean="0">
                <a:solidFill>
                  <a:srgbClr val="C00000"/>
                </a:solidFill>
              </a:rPr>
              <a:t>;  //WRONG</a:t>
            </a:r>
            <a:endParaRPr lang="en-US" dirty="0" smtClean="0"/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 a[] </a:t>
            </a:r>
            <a:r>
              <a:rPr lang="en-US" dirty="0"/>
              <a:t>= {12, 7, 34, 25, </a:t>
            </a:r>
            <a:r>
              <a:rPr lang="en-US" dirty="0" smtClean="0"/>
              <a:t>9</a:t>
            </a:r>
            <a:r>
              <a:rPr lang="en-US" dirty="0"/>
              <a:t>, 312, 5}, i, j, temp, size = 10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16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Java is very easy to learn, and its syntax is simple, clean and easy to understand. According to Sun, Java language is a simple programming language because:</a:t>
            </a:r>
          </a:p>
          <a:p>
            <a:pPr lvl="1" algn="just"/>
            <a:r>
              <a:rPr lang="en-US" dirty="0"/>
              <a:t>Java syntax is based on C++ (so easier for programmers to learn it after C++).</a:t>
            </a:r>
          </a:p>
          <a:p>
            <a:pPr lvl="1" algn="just"/>
            <a:r>
              <a:rPr lang="en-US" dirty="0"/>
              <a:t>Java has removed many complicated and rarely-used features, for example, explicit pointers, operator overloading, etc.</a:t>
            </a:r>
          </a:p>
          <a:p>
            <a:pPr lvl="1" algn="just"/>
            <a:r>
              <a:rPr lang="en-US" dirty="0"/>
              <a:t>There is no need to remove unreferenced objects because there is an Automatic Garbage Collection in Java.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3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Array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We can assign one array reference variable to another. This simply changes what object that variable refers to. </a:t>
            </a:r>
            <a:r>
              <a:rPr lang="en-US" sz="2800" dirty="0" smtClean="0">
                <a:solidFill>
                  <a:srgbClr val="C00000"/>
                </a:solidFill>
              </a:rPr>
              <a:t>Note that it does not result in copy of the array being created.</a:t>
            </a:r>
          </a:p>
          <a:p>
            <a:pPr algn="just"/>
            <a:r>
              <a:rPr lang="en-US" sz="2800" dirty="0" err="1" smtClean="0"/>
              <a:t>int</a:t>
            </a:r>
            <a:r>
              <a:rPr lang="en-US" sz="2800" dirty="0" smtClean="0"/>
              <a:t>[] num1 = {1,2,3,4,5};</a:t>
            </a:r>
          </a:p>
          <a:p>
            <a:pPr algn="just"/>
            <a:r>
              <a:rPr lang="en-US" sz="2800" dirty="0" err="1" smtClean="0"/>
              <a:t>int</a:t>
            </a:r>
            <a:r>
              <a:rPr lang="en-US" sz="2800" dirty="0" smtClean="0"/>
              <a:t>[] num2 = {6,7,8,9};</a:t>
            </a:r>
          </a:p>
          <a:p>
            <a:pPr algn="just"/>
            <a:r>
              <a:rPr lang="en-US" sz="2800" dirty="0" smtClean="0"/>
              <a:t>num2 = num1;</a:t>
            </a:r>
          </a:p>
          <a:p>
            <a:pPr algn="just"/>
            <a:r>
              <a:rPr lang="en-US" sz="2800" dirty="0" smtClean="0"/>
              <a:t>num2[3] = 10;</a:t>
            </a:r>
          </a:p>
          <a:p>
            <a:pPr algn="just"/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43716" y="2743200"/>
            <a:ext cx="3048000" cy="533400"/>
            <a:chOff x="5334000" y="3505200"/>
            <a:chExt cx="3048000" cy="533400"/>
          </a:xfrm>
        </p:grpSpPr>
        <p:sp>
          <p:nvSpPr>
            <p:cNvPr id="4" name="Rectangle 3"/>
            <p:cNvSpPr/>
            <p:nvPr/>
          </p:nvSpPr>
          <p:spPr>
            <a:xfrm>
              <a:off x="53340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36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532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628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38800" y="3810000"/>
            <a:ext cx="3048000" cy="533400"/>
            <a:chOff x="5334000" y="4495800"/>
            <a:chExt cx="3048000" cy="533400"/>
          </a:xfrm>
        </p:grpSpPr>
        <p:sp>
          <p:nvSpPr>
            <p:cNvPr id="13" name="Rectangle 12"/>
            <p:cNvSpPr/>
            <p:nvPr/>
          </p:nvSpPr>
          <p:spPr>
            <a:xfrm>
              <a:off x="5334000" y="44958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44958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53200" y="44958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62800" y="44958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4958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4114800" y="3276600"/>
            <a:ext cx="1371600" cy="10668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67200" y="4191000"/>
            <a:ext cx="1295400" cy="609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4200" y="5257800"/>
            <a:ext cx="57912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915400" y="2057400"/>
            <a:ext cx="0" cy="3200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467600" y="2057400"/>
            <a:ext cx="14478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39000" y="2057400"/>
            <a:ext cx="228600" cy="4572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624051" y="5943600"/>
            <a:ext cx="3048000" cy="533400"/>
            <a:chOff x="5334000" y="3505200"/>
            <a:chExt cx="3048000" cy="533400"/>
          </a:xfrm>
        </p:grpSpPr>
        <p:sp>
          <p:nvSpPr>
            <p:cNvPr id="40" name="Rectangle 39"/>
            <p:cNvSpPr/>
            <p:nvPr/>
          </p:nvSpPr>
          <p:spPr>
            <a:xfrm>
              <a:off x="53340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436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532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628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72400" y="3505200"/>
              <a:ext cx="609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91377" y="558347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86200" y="6167735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num2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800600" y="5814310"/>
            <a:ext cx="685800" cy="2308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</p:cNvCxnSpPr>
          <p:nvPr/>
        </p:nvCxnSpPr>
        <p:spPr>
          <a:xfrm flipV="1">
            <a:off x="4795423" y="6304434"/>
            <a:ext cx="690977" cy="941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rgbClr val="0000FF"/>
                </a:solidFill>
              </a:rPr>
              <a:t>length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Arrays are implemented as objects. Each array has an associated instance variable called </a:t>
            </a:r>
            <a:r>
              <a:rPr lang="en-US" dirty="0" smtClean="0">
                <a:solidFill>
                  <a:srgbClr val="0000FF"/>
                </a:solidFill>
              </a:rPr>
              <a:t>length</a:t>
            </a:r>
            <a:r>
              <a:rPr lang="en-US" dirty="0" smtClean="0"/>
              <a:t> that contains the number of elements that the array can hold (i.e., length contains the size of the arrays).</a:t>
            </a:r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[] list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nums</a:t>
            </a:r>
            <a:r>
              <a:rPr lang="en-US" dirty="0" smtClean="0"/>
              <a:t> = {1,2,3,4,5};</a:t>
            </a:r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[][] table = { {1,2,3}, {4,5}, {6,7,8,9} };</a:t>
            </a:r>
          </a:p>
          <a:p>
            <a:pPr lvl="1" algn="just"/>
            <a:r>
              <a:rPr lang="en-US" dirty="0" err="1" smtClean="0"/>
              <a:t>list.length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10</a:t>
            </a:r>
          </a:p>
          <a:p>
            <a:pPr lvl="1" algn="just"/>
            <a:r>
              <a:rPr lang="en-US" dirty="0" err="1" smtClean="0">
                <a:sym typeface="Wingdings" pitchFamily="2" charset="2"/>
              </a:rPr>
              <a:t>nums.length</a:t>
            </a:r>
            <a:r>
              <a:rPr lang="en-US" dirty="0" smtClean="0">
                <a:sym typeface="Wingdings" pitchFamily="2" charset="2"/>
              </a:rPr>
              <a:t>  5</a:t>
            </a:r>
          </a:p>
          <a:p>
            <a:pPr lvl="1" algn="just"/>
            <a:r>
              <a:rPr lang="en-US" dirty="0" err="1" smtClean="0">
                <a:sym typeface="Wingdings" pitchFamily="2" charset="2"/>
              </a:rPr>
              <a:t>table.length</a:t>
            </a:r>
            <a:r>
              <a:rPr lang="en-US" dirty="0" smtClean="0">
                <a:sym typeface="Wingdings" pitchFamily="2" charset="2"/>
              </a:rPr>
              <a:t>  3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table[0].length  3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table[1].length  2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table[2].length  4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Note that the value of length has nothing to do with the number of elements that are actually in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ArrayCopy</a:t>
            </a:r>
            <a:r>
              <a:rPr lang="en-US" sz="2000" dirty="0" smtClean="0"/>
              <a:t> {</a:t>
            </a:r>
          </a:p>
          <a:p>
            <a:pPr marL="457200" lvl="1" indent="0">
              <a:buNone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 marL="9144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[] num1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[10];</a:t>
            </a:r>
          </a:p>
          <a:p>
            <a:pPr marL="9144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[] num2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[10];</a:t>
            </a:r>
          </a:p>
          <a:p>
            <a:pPr marL="914400" lvl="2" indent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i=0; i&lt; num1.length; i++) {</a:t>
            </a:r>
          </a:p>
          <a:p>
            <a:pPr marL="1371600" lvl="3" indent="0">
              <a:buNone/>
            </a:pPr>
            <a:r>
              <a:rPr lang="en-US" dirty="0" smtClean="0"/>
              <a:t>num1[i] = i;</a:t>
            </a:r>
          </a:p>
          <a:p>
            <a:pPr marL="914400" lvl="2" indent="0">
              <a:buNone/>
            </a:pPr>
            <a:r>
              <a:rPr lang="en-US" sz="2000" dirty="0" smtClean="0"/>
              <a:t>//Copt num1 to num2</a:t>
            </a:r>
          </a:p>
          <a:p>
            <a:pPr marL="914400" lvl="2" indent="0">
              <a:buNone/>
            </a:pPr>
            <a:r>
              <a:rPr lang="en-US" sz="2000" dirty="0" smtClean="0"/>
              <a:t>if(</a:t>
            </a:r>
            <a:r>
              <a:rPr lang="en-US" sz="2000" b="1" dirty="0" smtClean="0"/>
              <a:t>num2.length</a:t>
            </a:r>
            <a:r>
              <a:rPr lang="en-US" sz="2000" dirty="0" smtClean="0"/>
              <a:t> &gt;= </a:t>
            </a:r>
            <a:r>
              <a:rPr lang="en-US" sz="2000" b="1" dirty="0" smtClean="0"/>
              <a:t>num1.length</a:t>
            </a:r>
            <a:r>
              <a:rPr lang="en-US" sz="2000" dirty="0" smtClean="0"/>
              <a:t>)</a:t>
            </a:r>
          </a:p>
          <a:p>
            <a:pPr marL="1371600" lvl="3" indent="0">
              <a:buNone/>
            </a:pPr>
            <a:r>
              <a:rPr lang="en-US" dirty="0" smtClean="0"/>
              <a:t>for(i=0; </a:t>
            </a:r>
            <a:r>
              <a:rPr lang="en-US" b="1" dirty="0" smtClean="0"/>
              <a:t>i&lt;num1.length</a:t>
            </a:r>
            <a:r>
              <a:rPr lang="en-US" dirty="0" smtClean="0"/>
              <a:t>; i++)  //Anything wrong here?</a:t>
            </a:r>
          </a:p>
          <a:p>
            <a:pPr marL="1828800" lvl="4" indent="0">
              <a:buNone/>
            </a:pPr>
            <a:r>
              <a:rPr lang="en-US" dirty="0" smtClean="0"/>
              <a:t>num2[i] = num1[i];</a:t>
            </a:r>
          </a:p>
          <a:p>
            <a:pPr marL="914400" lvl="2" indent="0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(“Copied array is…”);</a:t>
            </a:r>
          </a:p>
          <a:p>
            <a:pPr marL="914400" lvl="2" indent="0">
              <a:buNone/>
            </a:pPr>
            <a:r>
              <a:rPr lang="en-US" sz="2000" dirty="0" smtClean="0"/>
              <a:t>for(i=0; i&lt;num2.length; i++) //Anything wrong here??</a:t>
            </a:r>
          </a:p>
          <a:p>
            <a:pPr marL="1371600" lvl="3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(num2[i] + “ “);</a:t>
            </a:r>
          </a:p>
          <a:p>
            <a:pPr marL="457200" lvl="1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r>
              <a:rPr lang="en-US" sz="2000" dirty="0" smtClean="0"/>
              <a:t>The instance variable </a:t>
            </a:r>
            <a:r>
              <a:rPr lang="en-US" sz="2000" b="1" dirty="0" smtClean="0"/>
              <a:t>length</a:t>
            </a:r>
            <a:r>
              <a:rPr lang="en-US" sz="2000" dirty="0" smtClean="0"/>
              <a:t> is used to confirm that the target array is large enough to hold contents of the source array.</a:t>
            </a:r>
          </a:p>
          <a:p>
            <a:r>
              <a:rPr lang="en-US" sz="2000" dirty="0" smtClean="0"/>
              <a:t>The instance variable </a:t>
            </a:r>
            <a:r>
              <a:rPr lang="en-US" sz="2000" b="1" dirty="0" smtClean="0"/>
              <a:t>length</a:t>
            </a:r>
            <a:r>
              <a:rPr lang="en-US" sz="2000" dirty="0" smtClean="0"/>
              <a:t> provides the terminating condition of the for loop that performs the copy.</a:t>
            </a:r>
          </a:p>
          <a:p>
            <a:r>
              <a:rPr lang="en-US" sz="2000" b="1" dirty="0" smtClean="0"/>
              <a:t>length</a:t>
            </a:r>
            <a:r>
              <a:rPr lang="en-US" sz="2000" dirty="0" smtClean="0"/>
              <a:t> is read-only. You cannot assign it a new value. This means that you cannot change the array size by changing the value of </a:t>
            </a:r>
            <a:r>
              <a:rPr lang="en-US" sz="2000" b="1" dirty="0" smtClean="0"/>
              <a:t>length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5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To iterate through the array elements, we use the for loop. The iteration is required to perform tasks such as computing average, searching for a value, copying an array and so on. </a:t>
            </a:r>
          </a:p>
          <a:p>
            <a:pPr algn="just"/>
            <a:r>
              <a:rPr lang="en-US" sz="2800" dirty="0" smtClean="0"/>
              <a:t>Java defines another form of for loop called “for-each” style loop for such “start-to-finish” iterations.</a:t>
            </a:r>
          </a:p>
          <a:p>
            <a:pPr algn="just"/>
            <a:r>
              <a:rPr lang="en-US" sz="2800" dirty="0" smtClean="0"/>
              <a:t>The general form of the for-each style for is:</a:t>
            </a:r>
          </a:p>
          <a:p>
            <a:pPr marL="457200" lvl="1" indent="0" algn="just">
              <a:buNone/>
            </a:pPr>
            <a:r>
              <a:rPr lang="en-US" b="1" dirty="0" smtClean="0"/>
              <a:t>for(type item : collection) </a:t>
            </a:r>
          </a:p>
          <a:p>
            <a:pPr marL="914400" lvl="2" indent="0" algn="just">
              <a:buNone/>
            </a:pPr>
            <a:r>
              <a:rPr lang="en-US" sz="2800" b="1" dirty="0" err="1" smtClean="0"/>
              <a:t>statement_block</a:t>
            </a:r>
            <a:endParaRPr lang="en-US" sz="2800" b="1" dirty="0" smtClean="0"/>
          </a:p>
          <a:p>
            <a:pPr lvl="1" algn="just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42" y="1676400"/>
            <a:ext cx="3509962" cy="46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char[] vowels = {'a', 'e', 'i', 'o', 'u'};</a:t>
            </a:r>
          </a:p>
          <a:p>
            <a:pPr marL="0" indent="0" fontAlgn="base">
              <a:buNone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i = 0; i &lt; </a:t>
            </a:r>
            <a:r>
              <a:rPr lang="en-US" sz="2400" dirty="0" err="1"/>
              <a:t>vowels.length</a:t>
            </a:r>
            <a:r>
              <a:rPr lang="en-US" sz="2400" dirty="0"/>
              <a:t>; </a:t>
            </a:r>
            <a:r>
              <a:rPr lang="en-US" sz="2400" dirty="0" smtClean="0"/>
              <a:t>i++) 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(vowels[i</a:t>
            </a:r>
            <a:r>
              <a:rPr lang="en-US" sz="2400" dirty="0"/>
              <a:t>]);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410200"/>
            <a:ext cx="82296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dirty="0"/>
              <a:t>char[] vowels = {'a', 'e', 'i', 'o', 'u'};</a:t>
            </a:r>
          </a:p>
          <a:p>
            <a:pPr marL="0" indent="0" fontAlgn="base">
              <a:buNone/>
            </a:pPr>
            <a:r>
              <a:rPr lang="en-US" sz="2400" dirty="0" smtClean="0"/>
              <a:t>for </a:t>
            </a:r>
            <a:r>
              <a:rPr lang="en-US" sz="2400" dirty="0"/>
              <a:t>(char item: vowels) </a:t>
            </a:r>
          </a:p>
          <a:p>
            <a:pPr marL="457200" lvl="1" indent="0" fontAlgn="base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(item);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800" dirty="0"/>
              <a:t>For each iteration, </a:t>
            </a:r>
            <a:r>
              <a:rPr lang="en-US" sz="2800" dirty="0" smtClean="0"/>
              <a:t>the for-each </a:t>
            </a:r>
            <a:r>
              <a:rPr lang="en-US" sz="2800" dirty="0"/>
              <a:t>loop</a:t>
            </a:r>
          </a:p>
          <a:p>
            <a:pPr lvl="1" fontAlgn="base"/>
            <a:r>
              <a:rPr lang="en-US" sz="2400" b="1" dirty="0"/>
              <a:t>iterates</a:t>
            </a:r>
            <a:r>
              <a:rPr lang="en-US" sz="2400" dirty="0"/>
              <a:t> through each item in the given collection or </a:t>
            </a:r>
            <a:r>
              <a:rPr lang="en-US" sz="2400" dirty="0" smtClean="0"/>
              <a:t>array,</a:t>
            </a:r>
            <a:endParaRPr lang="en-US" sz="2400" dirty="0"/>
          </a:p>
          <a:p>
            <a:pPr lvl="1" fontAlgn="base"/>
            <a:r>
              <a:rPr lang="en-US" sz="2400" b="1" dirty="0"/>
              <a:t>stores</a:t>
            </a:r>
            <a:r>
              <a:rPr lang="en-US" sz="2400" dirty="0"/>
              <a:t> each item in a variable (item)</a:t>
            </a:r>
          </a:p>
          <a:p>
            <a:pPr lvl="1" fontAlgn="base"/>
            <a:r>
              <a:rPr lang="en-US" sz="2400" dirty="0"/>
              <a:t>and </a:t>
            </a:r>
            <a:r>
              <a:rPr lang="en-US" sz="2400" b="1" dirty="0"/>
              <a:t>executes</a:t>
            </a:r>
            <a:r>
              <a:rPr lang="en-US" sz="2400" dirty="0"/>
              <a:t> the body of the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2651" y="4859592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 same as….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37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/>
              <a:t>class </a:t>
            </a:r>
            <a:r>
              <a:rPr lang="en-US" sz="2000" dirty="0" err="1"/>
              <a:t>EnhancedForLoop</a:t>
            </a:r>
            <a:r>
              <a:rPr lang="en-US" sz="2000" dirty="0"/>
              <a:t> {</a:t>
            </a:r>
          </a:p>
          <a:p>
            <a:pPr marL="400050" lvl="1" indent="0" fontAlgn="base">
              <a:buNone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400050" lvl="1" indent="0" fontAlgn="base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numbers[] </a:t>
            </a:r>
            <a:r>
              <a:rPr lang="en-US" sz="2000" dirty="0"/>
              <a:t>= {3, 4, 5, -5, 0, 12</a:t>
            </a:r>
            <a:r>
              <a:rPr lang="en-US" sz="2000" dirty="0" smtClean="0"/>
              <a:t>}, sum=0;</a:t>
            </a:r>
            <a:endParaRPr lang="en-US" sz="2000" dirty="0"/>
          </a:p>
          <a:p>
            <a:pPr marL="400050" lvl="1" indent="0" fontAlgn="base">
              <a:buNone/>
            </a:pPr>
            <a:r>
              <a:rPr lang="en-US" sz="2000" dirty="0" smtClean="0"/>
              <a:t>for 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number : </a:t>
            </a:r>
            <a:r>
              <a:rPr lang="en-US" sz="2000" dirty="0"/>
              <a:t>numbers) </a:t>
            </a:r>
          </a:p>
          <a:p>
            <a:pPr marL="400050" lvl="1" indent="0" fontAlgn="base">
              <a:buNone/>
            </a:pPr>
            <a:r>
              <a:rPr lang="en-US" sz="2000" dirty="0" smtClean="0"/>
              <a:t>	sum </a:t>
            </a:r>
            <a:r>
              <a:rPr lang="en-US" sz="2000" dirty="0"/>
              <a:t>+= number</a:t>
            </a:r>
            <a:r>
              <a:rPr lang="en-US" sz="2000" dirty="0" smtClean="0"/>
              <a:t>;</a:t>
            </a:r>
            <a:endParaRPr lang="en-US" sz="2000" dirty="0"/>
          </a:p>
          <a:p>
            <a:pPr marL="400050" lvl="1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("Sum = " + sum);</a:t>
            </a:r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}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smtClean="0"/>
              <a:t>}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Note: If you change the value of number, </a:t>
            </a:r>
          </a:p>
          <a:p>
            <a:pPr marL="0" indent="0" fontAlgn="base">
              <a:buNone/>
            </a:pPr>
            <a:r>
              <a:rPr lang="en-US" sz="2000" dirty="0" smtClean="0"/>
              <a:t>it does not affect the numbers collection.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1040"/>
              </p:ext>
            </p:extLst>
          </p:nvPr>
        </p:nvGraphicFramePr>
        <p:xfrm>
          <a:off x="4572000" y="3688080"/>
          <a:ext cx="4343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5240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ForEachExample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[] a = {6,3,5,9,12,4,8};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key = 41;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found = false;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x : a) {</a:t>
            </a:r>
          </a:p>
          <a:p>
            <a:pPr marL="0" indent="0">
              <a:buNone/>
            </a:pPr>
            <a:r>
              <a:rPr lang="en-US" dirty="0"/>
              <a:t>            if(x == key) {</a:t>
            </a:r>
          </a:p>
          <a:p>
            <a:pPr marL="0" indent="0">
              <a:buNone/>
            </a:pPr>
            <a:r>
              <a:rPr lang="en-US" dirty="0"/>
              <a:t>                found = true;</a:t>
            </a:r>
          </a:p>
          <a:p>
            <a:pPr marL="0" indent="0">
              <a:buNone/>
            </a:pPr>
            <a:r>
              <a:rPr lang="en-US" dirty="0"/>
              <a:t>                break;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if(found)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("Key found in the list");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("Key not found in the list");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Iterating Over </a:t>
            </a:r>
            <a:r>
              <a:rPr lang="en-US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Java, multidimensional arrays are arrays of arrays. </a:t>
            </a:r>
          </a:p>
          <a:p>
            <a:pPr lvl="1" algn="just"/>
            <a:r>
              <a:rPr lang="en-US" dirty="0" smtClean="0"/>
              <a:t>A two-dimensional arrays is an array of one-dimensional arrays.</a:t>
            </a:r>
          </a:p>
          <a:p>
            <a:pPr lvl="1" algn="just"/>
            <a:r>
              <a:rPr lang="en-US" dirty="0" smtClean="0"/>
              <a:t>Hence, the iteration variable must be a reference to a one-dimensional array.</a:t>
            </a:r>
          </a:p>
          <a:p>
            <a:pPr algn="just"/>
            <a:r>
              <a:rPr lang="en-US" dirty="0" smtClean="0"/>
              <a:t>In general, when using the for-each to iterate over an array of N dimensions, the objects obtained will be arrays of N-1 dimensions.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229600" cy="5973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ForEachExample</a:t>
            </a:r>
            <a:r>
              <a:rPr lang="en-US" sz="2000" dirty="0" smtClean="0"/>
              <a:t> {</a:t>
            </a:r>
          </a:p>
          <a:p>
            <a:pPr marL="457200" lvl="1" indent="0">
              <a:buNone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 marL="9144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sum = 0;</a:t>
            </a:r>
          </a:p>
          <a:p>
            <a:pPr marL="9144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[][] a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 [3][5];</a:t>
            </a:r>
          </a:p>
          <a:p>
            <a:pPr marL="914400" lvl="2" indent="0">
              <a:buNone/>
            </a:pPr>
            <a:r>
              <a:rPr lang="en-US" sz="2000" dirty="0" smtClean="0"/>
              <a:t>// Assign some values into array a</a:t>
            </a:r>
          </a:p>
          <a:p>
            <a:pPr marL="914400" lvl="2" indent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i=0; i&lt;3; i++)</a:t>
            </a:r>
          </a:p>
          <a:p>
            <a:pPr marL="1371600" lvl="3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j=0; j&lt;5; j++)</a:t>
            </a:r>
          </a:p>
          <a:p>
            <a:pPr marL="1828800" lvl="4" indent="0">
              <a:buNone/>
            </a:pPr>
            <a:r>
              <a:rPr lang="en-US" dirty="0" smtClean="0"/>
              <a:t>a[i][j] = (i + 1) * (j + 1);</a:t>
            </a:r>
          </a:p>
          <a:p>
            <a:pPr marL="914400" lvl="2" indent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[] b : a) {</a:t>
            </a:r>
          </a:p>
          <a:p>
            <a:pPr marL="1371600" lvl="3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m : b) {</a:t>
            </a:r>
          </a:p>
          <a:p>
            <a:pPr marL="1828800" lvl="4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(m + “\t”);</a:t>
            </a:r>
          </a:p>
          <a:p>
            <a:pPr marL="1828800" lvl="4" indent="0">
              <a:buNone/>
            </a:pPr>
            <a:r>
              <a:rPr lang="en-US" dirty="0" smtClean="0"/>
              <a:t>sum += m;</a:t>
            </a:r>
          </a:p>
          <a:p>
            <a:pPr marL="1371600" lvl="3" indent="0">
              <a:buNone/>
            </a:pPr>
            <a:r>
              <a:rPr lang="en-US" dirty="0" smtClean="0"/>
              <a:t>}</a:t>
            </a:r>
          </a:p>
          <a:p>
            <a:pPr marL="1371600" lvl="3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 marL="914400" lvl="3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(“Sum is “ + sum);</a:t>
            </a:r>
          </a:p>
          <a:p>
            <a:pPr marL="457200" lvl="1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525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run:</a:t>
            </a:r>
          </a:p>
          <a:p>
            <a:r>
              <a:rPr lang="en-US" dirty="0"/>
              <a:t>1	2	3	4	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2	4	6	8	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/>
              <a:t>3	6	9	12	</a:t>
            </a:r>
            <a:r>
              <a:rPr lang="en-US" dirty="0" smtClean="0"/>
              <a:t>15</a:t>
            </a:r>
            <a:endParaRPr lang="en-US" dirty="0"/>
          </a:p>
          <a:p>
            <a:r>
              <a:rPr lang="en-US" dirty="0"/>
              <a:t>Sum is 90</a:t>
            </a:r>
          </a:p>
        </p:txBody>
      </p:sp>
    </p:spTree>
    <p:extLst>
      <p:ext uri="{BB962C8B-B14F-4D97-AF65-F5344CB8AC3E}">
        <p14:creationId xmlns:p14="http://schemas.microsoft.com/office/powerpoint/2010/main" val="5611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One of the most important data types in Java is </a:t>
            </a:r>
            <a:r>
              <a:rPr lang="en-US" sz="2800" b="1" dirty="0" smtClean="0"/>
              <a:t>String.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b="1" dirty="0" smtClean="0"/>
              <a:t>String </a:t>
            </a:r>
            <a:r>
              <a:rPr lang="en-US" sz="2400" dirty="0" smtClean="0"/>
              <a:t>defines and supports character strings.</a:t>
            </a:r>
          </a:p>
          <a:p>
            <a:pPr lvl="1"/>
            <a:r>
              <a:rPr lang="en-US" sz="2400" dirty="0" smtClean="0"/>
              <a:t>String is an object in Java, not an array of characters.</a:t>
            </a:r>
          </a:p>
          <a:p>
            <a:r>
              <a:rPr lang="en-US" sz="2800" dirty="0" smtClean="0"/>
              <a:t>We use new and call the </a:t>
            </a:r>
            <a:r>
              <a:rPr lang="en-US" sz="2800" b="1" dirty="0" smtClean="0"/>
              <a:t>String</a:t>
            </a:r>
            <a:r>
              <a:rPr lang="en-US" sz="2800" dirty="0" smtClean="0"/>
              <a:t> constructor.</a:t>
            </a:r>
          </a:p>
          <a:p>
            <a:pPr lvl="1"/>
            <a:r>
              <a:rPr lang="en-US" sz="2400" dirty="0" smtClean="0"/>
              <a:t>String str1 = new String(“Hello”);</a:t>
            </a:r>
          </a:p>
          <a:p>
            <a:pPr lvl="1"/>
            <a:r>
              <a:rPr lang="en-US" sz="2400" dirty="0" smtClean="0"/>
              <a:t>We can construct a string from another string.</a:t>
            </a:r>
          </a:p>
          <a:p>
            <a:pPr lvl="2"/>
            <a:r>
              <a:rPr lang="en-US" sz="2000" dirty="0" smtClean="0"/>
              <a:t>String str2 = new String(str1); </a:t>
            </a:r>
          </a:p>
          <a:p>
            <a:pPr lvl="1"/>
            <a:r>
              <a:rPr lang="en-US" sz="2400" dirty="0" smtClean="0"/>
              <a:t>Another way of creating strings is to provide the string literal:</a:t>
            </a:r>
          </a:p>
          <a:p>
            <a:pPr lvl="2"/>
            <a:r>
              <a:rPr lang="en-US" sz="2000" dirty="0" smtClean="0"/>
              <a:t>String str3 = “Java Strings are powerful!”;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5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Java is an object-oriented programming language. Everything in Java is an object. Object-oriented means we organize our software as a combination of different types of objects that incorporates both data and behavior.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Object-oriented programming (OOPs) is a methodology that simplifies software development and maintenance by providing some rules.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Basic concepts of OOPs are: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Object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Class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Inheritance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Polymorphism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Abstraction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684988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Strings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458899"/>
              </p:ext>
            </p:extLst>
          </p:nvPr>
        </p:nvGraphicFramePr>
        <p:xfrm>
          <a:off x="381000" y="1447800"/>
          <a:ext cx="8458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/>
                <a:gridCol w="5403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 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charAt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(index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0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char value for the particular index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length()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0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string length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equals(</a:t>
                      </a: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true if the invoking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 contains the same character sequence as </a:t>
                      </a:r>
                      <a:r>
                        <a:rPr lang="en-US" sz="2000" u="none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str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indexOf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str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Searches the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invoking string for the substring specified by str. Returns the index of the first match or -1 on failure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lastIndexOf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str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Searches the invoking string for the substring specified by str.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Returns the index of the last match or -1 on failure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compareTo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str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less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than zero if the invoking string is less than </a:t>
                      </a:r>
                      <a:r>
                        <a:rPr lang="en-US" sz="2000" u="none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str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greater than zero if the invoking string is greater than </a:t>
                      </a:r>
                      <a:r>
                        <a:rPr lang="en-US" sz="2000" u="none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str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and zero if the strings are equal.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/>
              <a:t>public class Example{</a:t>
            </a:r>
          </a:p>
          <a:p>
            <a:pPr marL="457200" lvl="1" indent="0" fontAlgn="base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[]{ </a:t>
            </a:r>
          </a:p>
          <a:p>
            <a:pPr marL="914400" lvl="2" indent="0" fontAlgn="base">
              <a:buNone/>
            </a:pPr>
            <a:r>
              <a:rPr lang="en-US" sz="2000" dirty="0"/>
              <a:t>String s1="hello"; </a:t>
            </a:r>
          </a:p>
          <a:p>
            <a:pPr marL="914400" lvl="2" indent="0" fontAlgn="base">
              <a:buNone/>
            </a:pPr>
            <a:r>
              <a:rPr lang="en-US" sz="2000" dirty="0"/>
              <a:t>String s2="</a:t>
            </a:r>
            <a:r>
              <a:rPr lang="en-US" sz="2000" dirty="0" err="1"/>
              <a:t>whatsup</a:t>
            </a:r>
            <a:r>
              <a:rPr lang="en-US" sz="2000" dirty="0"/>
              <a:t>"; 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("string length is: "+s1.length());  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("string length is: "+s2.length()); </a:t>
            </a:r>
          </a:p>
          <a:p>
            <a:pPr marL="457200" lvl="1" indent="0" fontAlgn="base">
              <a:buNone/>
            </a:pPr>
            <a:r>
              <a:rPr lang="en-US" sz="2000" dirty="0" smtClean="0"/>
              <a:t>}</a:t>
            </a:r>
          </a:p>
          <a:p>
            <a:pPr marL="0" indent="0" fontAlgn="base">
              <a:buNone/>
            </a:pPr>
            <a:r>
              <a:rPr lang="en-US" sz="2000" dirty="0" smtClean="0"/>
              <a:t>}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smtClean="0"/>
              <a:t>Output:</a:t>
            </a:r>
          </a:p>
          <a:p>
            <a:pPr lvl="1" fontAlgn="base"/>
            <a:r>
              <a:rPr lang="en-US" sz="2000" dirty="0" smtClean="0"/>
              <a:t>Displays the </a:t>
            </a:r>
            <a:r>
              <a:rPr lang="en-US" sz="2000" dirty="0"/>
              <a:t>length 5 for s1 and 7 for s2 respectively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1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CompareToExample</a:t>
            </a:r>
            <a:r>
              <a:rPr lang="en-US" sz="2000" dirty="0"/>
              <a:t>{ </a:t>
            </a:r>
          </a:p>
          <a:p>
            <a:pPr marL="457200" lvl="1" indent="0" fontAlgn="base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</a:t>
            </a:r>
          </a:p>
          <a:p>
            <a:pPr marL="914400" lvl="2" indent="0" fontAlgn="base">
              <a:buNone/>
            </a:pPr>
            <a:r>
              <a:rPr lang="en-US" sz="2000" dirty="0"/>
              <a:t>String s1="hello";</a:t>
            </a:r>
          </a:p>
          <a:p>
            <a:pPr marL="914400" lvl="2" indent="0" fontAlgn="base">
              <a:buNone/>
            </a:pPr>
            <a:r>
              <a:rPr lang="en-US" sz="2000" dirty="0"/>
              <a:t>String s2="hello"; </a:t>
            </a:r>
          </a:p>
          <a:p>
            <a:pPr marL="914400" lvl="2" indent="0" fontAlgn="base">
              <a:buNone/>
            </a:pPr>
            <a:r>
              <a:rPr lang="en-US" sz="2000" dirty="0"/>
              <a:t>String s3="</a:t>
            </a:r>
            <a:r>
              <a:rPr lang="en-US" sz="2000" dirty="0" err="1"/>
              <a:t>hemlo</a:t>
            </a:r>
            <a:r>
              <a:rPr lang="en-US" sz="2000" dirty="0"/>
              <a:t>"; </a:t>
            </a:r>
          </a:p>
          <a:p>
            <a:pPr marL="914400" lvl="2" indent="0" fontAlgn="base">
              <a:buNone/>
            </a:pPr>
            <a:r>
              <a:rPr lang="en-US" sz="2000" dirty="0"/>
              <a:t>String s4="flag";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(s1.compareTo(s2)); // 0 because both are equal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(s1.compareTo(s3)); //-1 because "l" is </a:t>
            </a:r>
            <a:r>
              <a:rPr lang="en-US" sz="2000" dirty="0" smtClean="0"/>
              <a:t>lesser </a:t>
            </a:r>
            <a:r>
              <a:rPr lang="en-US" sz="2000" dirty="0"/>
              <a:t>than "m" 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(s1.compareTo(s4)); // 2 because "h" is </a:t>
            </a:r>
            <a:r>
              <a:rPr lang="en-US" sz="2000" dirty="0" smtClean="0"/>
              <a:t>greater </a:t>
            </a:r>
            <a:r>
              <a:rPr lang="en-US" sz="2000" dirty="0"/>
              <a:t>than "f"</a:t>
            </a:r>
          </a:p>
          <a:p>
            <a:pPr marL="457200" lvl="1" indent="0" fontAlgn="base">
              <a:buNone/>
            </a:pPr>
            <a:r>
              <a:rPr lang="en-US" sz="2000" dirty="0" smtClean="0"/>
              <a:t>}</a:t>
            </a:r>
          </a:p>
          <a:p>
            <a:pPr marL="0" indent="0" fontAlgn="base">
              <a:buNone/>
            </a:pPr>
            <a:r>
              <a:rPr lang="en-US" sz="2000" dirty="0" smtClean="0"/>
              <a:t>}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6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5626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EqualsExample</a:t>
            </a:r>
            <a:r>
              <a:rPr lang="en-US" sz="2000" dirty="0"/>
              <a:t>{ </a:t>
            </a:r>
          </a:p>
          <a:p>
            <a:pPr marL="457200" lvl="1" indent="0" fontAlgn="base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</a:t>
            </a:r>
          </a:p>
          <a:p>
            <a:pPr marL="914400" lvl="2" indent="0" fontAlgn="base">
              <a:buNone/>
            </a:pPr>
            <a:r>
              <a:rPr lang="en-US" sz="2000" dirty="0"/>
              <a:t>String s1="hello"; </a:t>
            </a:r>
          </a:p>
          <a:p>
            <a:pPr marL="914400" lvl="2" indent="0" fontAlgn="base">
              <a:buNone/>
            </a:pPr>
            <a:r>
              <a:rPr lang="en-US" sz="2000" dirty="0"/>
              <a:t>String s2="hello"; </a:t>
            </a:r>
            <a:endParaRPr lang="en-US" sz="2000" dirty="0" smtClean="0"/>
          </a:p>
          <a:p>
            <a:pPr marL="914400" lvl="2" indent="0" fontAlgn="base">
              <a:buNone/>
            </a:pPr>
            <a:r>
              <a:rPr lang="en-US" sz="2000" dirty="0" smtClean="0"/>
              <a:t>String </a:t>
            </a:r>
            <a:r>
              <a:rPr lang="en-US" sz="2000" dirty="0"/>
              <a:t>s3="hi</a:t>
            </a:r>
            <a:r>
              <a:rPr lang="en-US" sz="2000" dirty="0" smtClean="0"/>
              <a:t>";</a:t>
            </a:r>
          </a:p>
          <a:p>
            <a:pPr marL="914400" lvl="2" indent="0" fontAlgn="base">
              <a:buNone/>
            </a:pPr>
            <a:r>
              <a:rPr lang="en-US" sz="2000" dirty="0" smtClean="0"/>
              <a:t>String s4 = “HELLO”;</a:t>
            </a:r>
            <a:endParaRPr lang="en-US" sz="2000" dirty="0"/>
          </a:p>
          <a:p>
            <a:pPr marL="914400" lvl="2" indent="0" fontAlgn="base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(s1.equals (</a:t>
            </a:r>
            <a:r>
              <a:rPr lang="en-US" sz="2000" dirty="0"/>
              <a:t>s2));   // returns true</a:t>
            </a:r>
          </a:p>
          <a:p>
            <a:pPr marL="914400" lvl="2" indent="0" fontAlgn="base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(s1.equals(s3</a:t>
            </a:r>
            <a:r>
              <a:rPr lang="en-US" sz="2000" dirty="0"/>
              <a:t>));   // returns </a:t>
            </a:r>
            <a:r>
              <a:rPr lang="en-US" sz="2000" dirty="0" smtClean="0"/>
              <a:t>false</a:t>
            </a:r>
          </a:p>
          <a:p>
            <a:pPr marL="914400" lvl="2" indent="0" fontAlgn="base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(s1.equalsIgnoreCase(s4));</a:t>
            </a:r>
            <a:r>
              <a:rPr lang="en-US" sz="2000" dirty="0"/>
              <a:t>   // returns true</a:t>
            </a:r>
          </a:p>
          <a:p>
            <a:pPr marL="457200" lvl="1" indent="0" fontAlgn="base">
              <a:buNone/>
            </a:pPr>
            <a:r>
              <a:rPr lang="en-US" sz="2000" dirty="0"/>
              <a:t>}</a:t>
            </a:r>
          </a:p>
          <a:p>
            <a:pPr marL="0" indent="0" fontAlgn="base">
              <a:buNone/>
            </a:pPr>
            <a:r>
              <a:rPr lang="en-US" sz="2000" dirty="0" smtClean="0"/>
              <a:t>}</a:t>
            </a:r>
          </a:p>
          <a:p>
            <a:pPr marL="0" lvl="2" indent="0" fontAlgn="base">
              <a:buNone/>
            </a:pPr>
            <a:r>
              <a:rPr lang="en-US" sz="2000" dirty="0"/>
              <a:t>// String s2 = new String(“hello”); s1.equals(s2) </a:t>
            </a:r>
            <a:r>
              <a:rPr lang="en-US" sz="2000" dirty="0" smtClean="0"/>
              <a:t>???  (s1 == s2) ???</a:t>
            </a:r>
            <a:endParaRPr lang="en-US" sz="2000" dirty="0"/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Note: equals() method compares the character sequence of two string objects for equality. Applying the == to two string references simply determines whether the two references refer to the same object.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3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 class </a:t>
            </a:r>
            <a:r>
              <a:rPr lang="en-US" dirty="0" err="1"/>
              <a:t>IndexOfExample</a:t>
            </a:r>
            <a:r>
              <a:rPr lang="en-US" dirty="0"/>
              <a:t>{  </a:t>
            </a:r>
          </a:p>
          <a:p>
            <a:pPr marL="457200" lvl="1" indent="0">
              <a:buNone/>
            </a:pPr>
            <a:r>
              <a:rPr lang="en-US" dirty="0"/>
              <a:t>public static void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914400" lvl="2" indent="0">
              <a:buNone/>
            </a:pPr>
            <a:r>
              <a:rPr lang="en-US" dirty="0"/>
              <a:t>String s1="this is index of example";  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/>
              <a:t> index1=s1.indexOf("is");//returns the index of </a:t>
            </a:r>
            <a:r>
              <a:rPr lang="en-US" dirty="0" smtClean="0"/>
              <a:t>	         			         // ‘is’</a:t>
            </a:r>
            <a:r>
              <a:rPr lang="en-US" dirty="0"/>
              <a:t> substring  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 index2=s1.indexOf("index");//returns the index </a:t>
            </a:r>
            <a:r>
              <a:rPr lang="en-US" dirty="0" smtClean="0"/>
              <a:t>of       </a:t>
            </a:r>
            <a:r>
              <a:rPr lang="en-US" dirty="0"/>
              <a:t> </a:t>
            </a:r>
            <a:r>
              <a:rPr lang="en-US" dirty="0" smtClean="0"/>
              <a:t>				   // ’index’</a:t>
            </a:r>
            <a:r>
              <a:rPr lang="en-US" dirty="0"/>
              <a:t> substring  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(index1 + "</a:t>
            </a:r>
            <a:r>
              <a:rPr lang="en-US" dirty="0"/>
              <a:t>  </a:t>
            </a:r>
            <a:r>
              <a:rPr lang="en-US" dirty="0" smtClean="0"/>
              <a:t>" + index2);	//</a:t>
            </a:r>
            <a:r>
              <a:rPr lang="en-US" dirty="0"/>
              <a:t>2 8  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 class LastIndexOfExample3 {  </a:t>
            </a:r>
          </a:p>
          <a:p>
            <a:pPr marL="0" indent="0">
              <a:buNone/>
            </a:pPr>
            <a:r>
              <a:rPr lang="en-US" sz="2800" dirty="0"/>
              <a:t>    public static void main(String[] </a:t>
            </a:r>
            <a:r>
              <a:rPr lang="en-US" sz="2800" dirty="0" err="1"/>
              <a:t>args</a:t>
            </a:r>
            <a:r>
              <a:rPr lang="en-US" sz="2800" dirty="0"/>
              <a:t>) {           </a:t>
            </a:r>
          </a:p>
          <a:p>
            <a:pPr marL="0" indent="0">
              <a:buNone/>
            </a:pPr>
            <a:r>
              <a:rPr lang="en-US" sz="2800" dirty="0"/>
              <a:t>        String </a:t>
            </a:r>
            <a:r>
              <a:rPr lang="en-US" sz="2800" dirty="0" err="1"/>
              <a:t>str</a:t>
            </a:r>
            <a:r>
              <a:rPr lang="en-US" sz="2800" dirty="0"/>
              <a:t> = </a:t>
            </a:r>
            <a:r>
              <a:rPr lang="en-US" sz="2800" dirty="0" smtClean="0"/>
              <a:t>“Welcome to home sweet home";</a:t>
            </a:r>
            <a:r>
              <a:rPr lang="en-US" sz="2800" dirty="0"/>
              <a:t>  </a:t>
            </a:r>
          </a:p>
          <a:p>
            <a:pPr marL="0" indent="0">
              <a:buNone/>
            </a:pPr>
            <a:r>
              <a:rPr lang="en-US" sz="2800" dirty="0"/>
              <a:t>        </a:t>
            </a:r>
            <a:r>
              <a:rPr lang="en-US" sz="2800" dirty="0" err="1"/>
              <a:t>int</a:t>
            </a:r>
            <a:r>
              <a:rPr lang="en-US" sz="2800" dirty="0"/>
              <a:t> index = </a:t>
            </a:r>
            <a:r>
              <a:rPr lang="en-US" sz="2800" dirty="0" err="1"/>
              <a:t>str.lastIndexOf</a:t>
            </a:r>
            <a:r>
              <a:rPr lang="en-US" sz="2800" dirty="0"/>
              <a:t>("of");  </a:t>
            </a:r>
          </a:p>
          <a:p>
            <a:pPr marL="0" indent="0">
              <a:buNone/>
            </a:pPr>
            <a:r>
              <a:rPr lang="en-US" sz="2800" dirty="0"/>
              <a:t>        </a:t>
            </a:r>
            <a:r>
              <a:rPr lang="en-US" sz="2800" dirty="0" err="1"/>
              <a:t>System.out.println</a:t>
            </a:r>
            <a:r>
              <a:rPr lang="en-US" sz="2800" dirty="0"/>
              <a:t>(index</a:t>
            </a:r>
            <a:r>
              <a:rPr lang="en-US" sz="2800" dirty="0" smtClean="0"/>
              <a:t>);</a:t>
            </a:r>
            <a:r>
              <a:rPr lang="en-US" sz="2800" dirty="0"/>
              <a:t> </a:t>
            </a:r>
            <a:r>
              <a:rPr lang="en-US" sz="2800" dirty="0" smtClean="0"/>
              <a:t> // 22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   }  </a:t>
            </a:r>
          </a:p>
          <a:p>
            <a:pPr marL="0" indent="0">
              <a:buNone/>
            </a:pPr>
            <a:r>
              <a:rPr lang="en-US" sz="2800" dirty="0"/>
              <a:t>}  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31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any other data type, strings can be assembled into arrays.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200" dirty="0" smtClean="0"/>
              <a:t>String [] strings = {“This”, “is”, “a”, “Java”, “class”};</a:t>
            </a:r>
          </a:p>
          <a:p>
            <a:pPr marL="457200" lvl="1" indent="0">
              <a:buNone/>
            </a:pPr>
            <a:r>
              <a:rPr lang="en-US" sz="2200" dirty="0" smtClean="0"/>
              <a:t>	for(String s : strings) // Output: </a:t>
            </a:r>
            <a:r>
              <a:rPr lang="en-US" sz="2200" dirty="0" smtClean="0">
                <a:solidFill>
                  <a:srgbClr val="C00000"/>
                </a:solidFill>
              </a:rPr>
              <a:t>This is a Java class</a:t>
            </a:r>
          </a:p>
          <a:p>
            <a:pPr marL="914400" lvl="2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(s + “ “);</a:t>
            </a:r>
          </a:p>
          <a:p>
            <a:pPr marL="457200" lvl="1" indent="0">
              <a:buNone/>
            </a:pPr>
            <a:r>
              <a:rPr lang="en-US" sz="2200" dirty="0" smtClean="0"/>
              <a:t>	strings[1] = “was”;</a:t>
            </a:r>
          </a:p>
          <a:p>
            <a:pPr marL="457200" lvl="1" indent="0">
              <a:buNone/>
            </a:pPr>
            <a:r>
              <a:rPr lang="en-US" sz="2200" dirty="0" smtClean="0"/>
              <a:t>	strings[2] = “not a”;</a:t>
            </a:r>
          </a:p>
          <a:p>
            <a:pPr marL="457200" lvl="1" indent="0">
              <a:buNone/>
            </a:pPr>
            <a:r>
              <a:rPr lang="en-US" sz="2200" dirty="0" smtClean="0"/>
              <a:t>	for(String </a:t>
            </a:r>
            <a:r>
              <a:rPr lang="en-US" sz="2200" dirty="0"/>
              <a:t>s : strings) </a:t>
            </a:r>
            <a:r>
              <a:rPr lang="en-US" sz="2200" dirty="0" smtClean="0"/>
              <a:t>// Output: </a:t>
            </a:r>
            <a:r>
              <a:rPr lang="en-US" sz="2200" dirty="0" smtClean="0">
                <a:solidFill>
                  <a:srgbClr val="C00000"/>
                </a:solidFill>
              </a:rPr>
              <a:t>This was not a Java class</a:t>
            </a:r>
            <a:endParaRPr lang="en-US" sz="22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(s </a:t>
            </a:r>
            <a:r>
              <a:rPr lang="en-US" sz="2200" dirty="0"/>
              <a:t>+ “ “);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Once created, the character sequence that makes up the string cannot be altered.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When you need a string that is a variation on one that already exists, simply create a new string that contains the desired changes.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Note, however, that a String reference variable may, of course, be assigned a reference to a different String object.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Immutability of strings is not a hindrance as the next example shows.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SubStr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914400" lvl="2" indent="0">
              <a:buNone/>
            </a:pPr>
            <a:r>
              <a:rPr lang="en-US" dirty="0" smtClean="0"/>
              <a:t>String s1 = “Java makes the web move.”;</a:t>
            </a:r>
          </a:p>
          <a:p>
            <a:pPr marL="914400" lvl="2" indent="0">
              <a:buNone/>
            </a:pPr>
            <a:r>
              <a:rPr lang="en-US" dirty="0" smtClean="0"/>
              <a:t>String s2 = s1.substring(5, 18);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(“Original string: “ + s1);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(“Substring</a:t>
            </a:r>
            <a:r>
              <a:rPr lang="en-US" dirty="0"/>
              <a:t>: “ + </a:t>
            </a:r>
            <a:r>
              <a:rPr lang="en-US" dirty="0" smtClean="0"/>
              <a:t>s2);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Note that the string s1 is unchanged, and s2 contains the substring.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 String to Control a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Prior to JDK 7, a switch had to be controlled by an integer type, such as </a:t>
            </a:r>
            <a:r>
              <a:rPr lang="en-US" dirty="0" err="1" smtClean="0"/>
              <a:t>int</a:t>
            </a:r>
            <a:r>
              <a:rPr lang="en-US" dirty="0" smtClean="0"/>
              <a:t> or char.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In order to perform one of several actions based on the contents of a string, we had to make use of if-else-if ladder.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However, the use of switch statement would be more natural choice for such a selection.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Beginning with JDK 7, we can use String to control a switch.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 code can be run on multiple platforms, for example, Windows, Linux, Sun Solaris, Mac/OS, etc. </a:t>
            </a: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code is compiled by the compiler and converted into bytecode.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bytecode is a platform-independent code because it can be run on multiple platforms, i.e., Write Once and Run Anywhere(WORA).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String command = “Cancel”;</a:t>
            </a:r>
          </a:p>
          <a:p>
            <a:pPr marL="0" indent="0">
              <a:buNone/>
            </a:pPr>
            <a:r>
              <a:rPr lang="en-US" sz="2400" dirty="0" smtClean="0"/>
              <a:t>switch(command)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457200" lvl="1" indent="0">
              <a:buNone/>
            </a:pPr>
            <a:r>
              <a:rPr lang="en-US" sz="2400" dirty="0" smtClean="0"/>
              <a:t>case “Connect”: 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(“Connecting…”); break;</a:t>
            </a:r>
          </a:p>
          <a:p>
            <a:pPr marL="457200" lvl="1" indent="0">
              <a:buNone/>
            </a:pPr>
            <a:r>
              <a:rPr lang="en-US" sz="2400" dirty="0" smtClean="0"/>
              <a:t>case “Cancel”: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(“Canceling…”); </a:t>
            </a:r>
            <a:r>
              <a:rPr lang="en-US" dirty="0"/>
              <a:t>break;</a:t>
            </a:r>
          </a:p>
          <a:p>
            <a:pPr marL="457200" lvl="1" indent="0">
              <a:buNone/>
            </a:pPr>
            <a:r>
              <a:rPr lang="en-US" sz="2400" dirty="0"/>
              <a:t>case </a:t>
            </a:r>
            <a:r>
              <a:rPr lang="en-US" sz="2400" dirty="0" smtClean="0"/>
              <a:t>“Disconnect</a:t>
            </a:r>
            <a:r>
              <a:rPr lang="en-US" sz="2400" dirty="0"/>
              <a:t>”: 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(“Disconnecting</a:t>
            </a:r>
            <a:r>
              <a:rPr lang="en-US" dirty="0"/>
              <a:t>…”); break;</a:t>
            </a:r>
          </a:p>
          <a:p>
            <a:pPr marL="457200" lvl="1" indent="0">
              <a:buNone/>
            </a:pPr>
            <a:r>
              <a:rPr lang="en-US" sz="2400" dirty="0" smtClean="0"/>
              <a:t>default:</a:t>
            </a:r>
            <a:endParaRPr lang="en-US" sz="2400" dirty="0"/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(“Command Error!”); 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1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java command-line argument is an argument i.e. passed at the time of running the java program.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arguments passed from the console can be received in the java program and </a:t>
            </a:r>
            <a:r>
              <a:rPr lang="en-US" dirty="0" smtClean="0"/>
              <a:t>can </a:t>
            </a:r>
            <a:r>
              <a:rPr lang="en-US" dirty="0"/>
              <a:t>be used as an input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command-line arguments are stored as strings in the String array passed to main().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Command Line Arguments can be used to specify configuration information while launching your application.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There is no restriction on the number of java command line </a:t>
            </a:r>
            <a:r>
              <a:rPr lang="en-US" dirty="0" smtClean="0"/>
              <a:t>arguments. You </a:t>
            </a:r>
            <a:r>
              <a:rPr lang="en-US" dirty="0"/>
              <a:t>can specify any number of </a:t>
            </a:r>
            <a:r>
              <a:rPr lang="en-US" dirty="0" smtClean="0"/>
              <a:t>arguments.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/>
              <a:t>Information is passed as Strings.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to add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public class Add {</a:t>
            </a:r>
          </a:p>
          <a:p>
            <a:pPr marL="457200" lvl="1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(“Arguments are…”);</a:t>
            </a:r>
          </a:p>
          <a:p>
            <a:pPr marL="914400" lvl="2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i=0; i&lt;</a:t>
            </a:r>
            <a:r>
              <a:rPr lang="en-US" dirty="0" err="1" smtClean="0"/>
              <a:t>args.length</a:t>
            </a:r>
            <a:r>
              <a:rPr lang="en-US" dirty="0" smtClean="0"/>
              <a:t>; i++)</a:t>
            </a:r>
          </a:p>
          <a:p>
            <a:pPr marL="1371600" lvl="3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args</a:t>
            </a:r>
            <a:r>
              <a:rPr lang="en-US" sz="2400" dirty="0" smtClean="0"/>
              <a:t>[i]);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(“Result after adding them:”);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</a:t>
            </a:r>
            <a:r>
              <a:rPr lang="en-US" dirty="0" err="1" smtClean="0"/>
              <a:t>args</a:t>
            </a:r>
            <a:r>
              <a:rPr lang="en-US" dirty="0" smtClean="0"/>
              <a:t>[0] + </a:t>
            </a:r>
            <a:r>
              <a:rPr lang="en-US" dirty="0" err="1" smtClean="0"/>
              <a:t>args</a:t>
            </a:r>
            <a:r>
              <a:rPr lang="en-US" dirty="0" smtClean="0"/>
              <a:t>[1] + </a:t>
            </a:r>
            <a:r>
              <a:rPr lang="en-US" dirty="0" err="1" smtClean="0"/>
              <a:t>args</a:t>
            </a:r>
            <a:r>
              <a:rPr lang="en-US" dirty="0" smtClean="0"/>
              <a:t>[2</a:t>
            </a:r>
            <a:r>
              <a:rPr lang="en-US" smtClean="0"/>
              <a:t>];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(sum);</a:t>
            </a:r>
          </a:p>
          <a:p>
            <a:pPr marL="457200" lvl="1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09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A class is a template that defines the form of an object.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It specifies both data and the code that will operate on that data.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Java uses a class specification to construct objects.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Objects are instances of a class.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A class is a logical abstraction. A physical representation of that class exists in memory only when you create an object of that class.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A well-designed class groups logically connected information. (A well-designed class should define one and only one logical entity).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 class is a description of a kind of thing. An object is an actual thing.</a:t>
            </a:r>
          </a:p>
        </p:txBody>
      </p:sp>
    </p:spTree>
    <p:extLst>
      <p:ext uri="{BB962C8B-B14F-4D97-AF65-F5344CB8AC3E}">
        <p14:creationId xmlns:p14="http://schemas.microsoft.com/office/powerpoint/2010/main" val="25741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dirty="0" err="1"/>
              <a:t>struct</a:t>
            </a:r>
            <a:r>
              <a:rPr lang="en-US" dirty="0"/>
              <a:t> stack</a:t>
            </a:r>
          </a:p>
          <a:p>
            <a:pPr marL="0" indent="0" fontAlgn="t">
              <a:buNone/>
            </a:pPr>
            <a:r>
              <a:rPr lang="en-US" dirty="0"/>
              <a:t>{</a:t>
            </a:r>
          </a:p>
          <a:p>
            <a:pPr marL="0" indent="0" fontAlgn="t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stk</a:t>
            </a:r>
            <a:r>
              <a:rPr lang="en-US" dirty="0"/>
              <a:t>[MAXSIZE];</a:t>
            </a:r>
          </a:p>
          <a:p>
            <a:pPr marL="0" indent="0" fontAlgn="t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top;</a:t>
            </a:r>
          </a:p>
          <a:p>
            <a:pPr marL="0" indent="0" fontAlgn="t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 fontAlgn="t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stack </a:t>
            </a:r>
            <a:r>
              <a:rPr lang="en-US" dirty="0" err="1"/>
              <a:t>STACK</a:t>
            </a:r>
            <a:r>
              <a:rPr lang="en-US" dirty="0"/>
              <a:t>;</a:t>
            </a:r>
          </a:p>
          <a:p>
            <a:pPr marL="0" indent="0" fontAlgn="t">
              <a:buNone/>
            </a:pPr>
            <a:r>
              <a:rPr lang="en-US" dirty="0"/>
              <a:t>STACK s;</a:t>
            </a:r>
          </a:p>
          <a:p>
            <a:pPr marL="0" indent="0" fontAlgn="t">
              <a:buNone/>
            </a:pPr>
            <a:r>
              <a:rPr lang="en-US" dirty="0"/>
              <a:t> </a:t>
            </a:r>
          </a:p>
          <a:p>
            <a:pPr marL="0" indent="0" fontAlgn="t">
              <a:buNone/>
            </a:pPr>
            <a:r>
              <a:rPr lang="en-US" dirty="0"/>
              <a:t>void push(void);</a:t>
            </a:r>
          </a:p>
          <a:p>
            <a:pPr marL="0" indent="0" fontAlgn="t">
              <a:buNone/>
            </a:pPr>
            <a:r>
              <a:rPr lang="en-US" dirty="0" err="1"/>
              <a:t>int</a:t>
            </a:r>
            <a:r>
              <a:rPr lang="en-US" dirty="0"/>
              <a:t> pop(void);</a:t>
            </a:r>
          </a:p>
          <a:p>
            <a:pPr marL="0" indent="0" fontAlgn="t">
              <a:buNone/>
            </a:pPr>
            <a:r>
              <a:rPr lang="en-US" dirty="0"/>
              <a:t>void display(void)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isFull</a:t>
            </a:r>
            <a:r>
              <a:rPr lang="en-US" dirty="0" smtClean="0"/>
              <a:t>(void);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(void);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peek(void);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General Form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declare instance variables</a:t>
            </a:r>
          </a:p>
          <a:p>
            <a:pPr marL="457200" lvl="1" indent="0">
              <a:buNone/>
            </a:pPr>
            <a:r>
              <a:rPr lang="en-US" dirty="0" smtClean="0"/>
              <a:t>type var1;</a:t>
            </a:r>
          </a:p>
          <a:p>
            <a:pPr marL="457200" lvl="1" indent="0">
              <a:buNone/>
            </a:pPr>
            <a:r>
              <a:rPr lang="en-US" dirty="0" smtClean="0"/>
              <a:t>type var2;</a:t>
            </a:r>
          </a:p>
          <a:p>
            <a:pPr marL="457200" lvl="1" indent="0">
              <a:buNone/>
            </a:pPr>
            <a:r>
              <a:rPr lang="en-US" dirty="0" smtClean="0"/>
              <a:t>// ….</a:t>
            </a:r>
          </a:p>
          <a:p>
            <a:pPr marL="457200" lvl="1" indent="0"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varN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declare methods</a:t>
            </a:r>
          </a:p>
          <a:p>
            <a:pPr marL="457200" lvl="1" indent="0">
              <a:buNone/>
            </a:pPr>
            <a:r>
              <a:rPr lang="en-US" dirty="0" smtClean="0"/>
              <a:t>type method1(parameters) {</a:t>
            </a:r>
          </a:p>
          <a:p>
            <a:pPr marL="914400" lvl="2" indent="0">
              <a:buNone/>
            </a:pPr>
            <a:r>
              <a:rPr lang="en-US" dirty="0" smtClean="0"/>
              <a:t>// body of method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type </a:t>
            </a:r>
            <a:r>
              <a:rPr lang="en-US" dirty="0" smtClean="0"/>
              <a:t>method2(parameters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// body of method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// …</a:t>
            </a:r>
          </a:p>
          <a:p>
            <a:pPr marL="457200" lvl="1" indent="0">
              <a:buNone/>
            </a:pPr>
            <a:r>
              <a:rPr lang="en-US" dirty="0"/>
              <a:t>type </a:t>
            </a:r>
            <a:r>
              <a:rPr lang="en-US" dirty="0" err="1" smtClean="0"/>
              <a:t>methodN</a:t>
            </a:r>
            <a:r>
              <a:rPr lang="en-US" dirty="0" smtClean="0"/>
              <a:t>(parameters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// body of method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48" y="884904"/>
            <a:ext cx="86868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	String </a:t>
            </a:r>
            <a:r>
              <a:rPr lang="en-US" sz="2000" dirty="0"/>
              <a:t>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rollno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marks1, marks2, marks3;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StudentDemo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smtClean="0"/>
              <a:t>	public </a:t>
            </a:r>
            <a:r>
              <a:rPr lang="en-US" sz="2000" dirty="0"/>
              <a:t>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	</a:t>
            </a:r>
            <a:r>
              <a:rPr lang="en-US" sz="2000" dirty="0" smtClean="0"/>
              <a:t>	Student </a:t>
            </a:r>
            <a:r>
              <a:rPr lang="en-US" sz="2000" dirty="0"/>
              <a:t>s1 = new Student();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double </a:t>
            </a:r>
            <a:r>
              <a:rPr lang="en-US" sz="2000" dirty="0" err="1"/>
              <a:t>avg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s1.name </a:t>
            </a:r>
            <a:r>
              <a:rPr lang="en-US" sz="2000" dirty="0"/>
              <a:t>= "</a:t>
            </a:r>
            <a:r>
              <a:rPr lang="en-US" sz="2000" dirty="0" err="1"/>
              <a:t>Shrinivas</a:t>
            </a:r>
            <a:r>
              <a:rPr lang="en-US" sz="2000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s1.rollno </a:t>
            </a:r>
            <a:r>
              <a:rPr lang="en-US" sz="2000" dirty="0"/>
              <a:t>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s1.marks1</a:t>
            </a:r>
            <a:r>
              <a:rPr lang="en-US" sz="2000" dirty="0"/>
              <a:t>= 24;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s1.marks2</a:t>
            </a:r>
            <a:r>
              <a:rPr lang="en-US" sz="2000" dirty="0"/>
              <a:t>= 23;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s1.marks3</a:t>
            </a:r>
            <a:r>
              <a:rPr lang="en-US" sz="2000" dirty="0"/>
              <a:t>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avg</a:t>
            </a:r>
            <a:r>
              <a:rPr lang="en-US" sz="2000" dirty="0" smtClean="0"/>
              <a:t> </a:t>
            </a:r>
            <a:r>
              <a:rPr lang="en-US" sz="2000" dirty="0"/>
              <a:t>= (s1.marks1 + s1.marks2 + s1.marks3) / 3.0;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/>
              <a:t>("Student " + s1.name + " with roll number </a:t>
            </a:r>
            <a:r>
              <a:rPr lang="en-US" sz="2000" dirty="0" smtClean="0"/>
              <a:t>“ + 				 s1.rollno </a:t>
            </a:r>
            <a:r>
              <a:rPr lang="en-US" sz="2000" dirty="0"/>
              <a:t>+ </a:t>
            </a:r>
            <a:r>
              <a:rPr lang="en-US" sz="2000" dirty="0" smtClean="0"/>
              <a:t>" </a:t>
            </a:r>
            <a:r>
              <a:rPr lang="en-US" sz="2000" dirty="0"/>
              <a:t>has scored " + </a:t>
            </a:r>
            <a:r>
              <a:rPr lang="en-US" sz="2000" dirty="0" err="1"/>
              <a:t>avg</a:t>
            </a:r>
            <a:r>
              <a:rPr lang="en-US" sz="2000" dirty="0"/>
              <a:t> + " in CIE.");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944" y="76200"/>
            <a:ext cx="3770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Defining a Class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35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class Circle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float radius;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Circle() { 		// </a:t>
            </a:r>
            <a:r>
              <a:rPr lang="en-US" sz="2000" dirty="0" err="1" smtClean="0"/>
              <a:t>Parameterless</a:t>
            </a:r>
            <a:r>
              <a:rPr lang="en-US" sz="2000" dirty="0" smtClean="0"/>
              <a:t> Constructor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000" dirty="0" smtClean="0"/>
              <a:t>radius = 5.0f;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Circle(float rad) { 	// Parameterized Constructor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000" dirty="0" smtClean="0"/>
              <a:t>radius = rad;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float </a:t>
            </a:r>
            <a:r>
              <a:rPr lang="en-US" sz="2000" dirty="0" err="1" smtClean="0"/>
              <a:t>computeArea</a:t>
            </a:r>
            <a:r>
              <a:rPr lang="en-US" sz="2000" dirty="0" smtClean="0"/>
              <a:t>() 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000" dirty="0" smtClean="0"/>
              <a:t>return(</a:t>
            </a:r>
            <a:r>
              <a:rPr lang="en-US" sz="2000" dirty="0" err="1" smtClean="0"/>
              <a:t>Math.PI</a:t>
            </a:r>
            <a:r>
              <a:rPr lang="en-US" sz="2000" dirty="0" smtClean="0"/>
              <a:t> * radius * radius);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8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object has its own copy of the instance variables defined by its class. </a:t>
            </a:r>
          </a:p>
          <a:p>
            <a:pPr lvl="1" algn="just"/>
            <a:r>
              <a:rPr lang="en-US" dirty="0" smtClean="0"/>
              <a:t>Thus, the contents of the variables in one object (</a:t>
            </a:r>
            <a:r>
              <a:rPr lang="en-US" dirty="0" smtClean="0">
                <a:solidFill>
                  <a:srgbClr val="FF0000"/>
                </a:solidFill>
              </a:rPr>
              <a:t>called the state of the object</a:t>
            </a:r>
            <a:r>
              <a:rPr lang="en-US" dirty="0" smtClean="0"/>
              <a:t>) can differ from the contents of variables in another.</a:t>
            </a:r>
          </a:p>
          <a:p>
            <a:pPr lvl="1" algn="just"/>
            <a:r>
              <a:rPr lang="en-US" dirty="0" smtClean="0"/>
              <a:t>There is no connection between the two objects except for the fact that they are both objects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6322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2667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Student s1 = new </a:t>
            </a:r>
            <a:r>
              <a:rPr lang="en-US" sz="2400" dirty="0" smtClean="0"/>
              <a:t>Student();</a:t>
            </a:r>
          </a:p>
          <a:p>
            <a:pPr marL="0" indent="0">
              <a:buNone/>
            </a:pPr>
            <a:r>
              <a:rPr lang="en-US" sz="2400" dirty="0" smtClean="0"/>
              <a:t>s1.name = “</a:t>
            </a:r>
            <a:r>
              <a:rPr lang="en-US" sz="2400" dirty="0" err="1" smtClean="0"/>
              <a:t>Shrinivas</a:t>
            </a:r>
            <a:r>
              <a:rPr lang="en-US" sz="2400" dirty="0" smtClean="0"/>
              <a:t>”;</a:t>
            </a:r>
          </a:p>
          <a:p>
            <a:pPr marL="0" indent="0">
              <a:buNone/>
            </a:pPr>
            <a:r>
              <a:rPr lang="en-US" sz="2400" dirty="0" smtClean="0"/>
              <a:t>s1.rollno = 10;</a:t>
            </a:r>
          </a:p>
          <a:p>
            <a:pPr marL="0" indent="0">
              <a:buNone/>
            </a:pPr>
            <a:r>
              <a:rPr lang="en-US" sz="2400" dirty="0" smtClean="0"/>
              <a:t>s1.marks1 = 23;</a:t>
            </a:r>
          </a:p>
          <a:p>
            <a:pPr marL="0" indent="0">
              <a:buNone/>
            </a:pPr>
            <a:r>
              <a:rPr lang="en-US" sz="2400" dirty="0" smtClean="0"/>
              <a:t>s1.marks2 = 21;</a:t>
            </a:r>
          </a:p>
          <a:p>
            <a:pPr marL="0" indent="0">
              <a:buNone/>
            </a:pPr>
            <a:r>
              <a:rPr lang="en-US" sz="2400" dirty="0" smtClean="0"/>
              <a:t>s1.marks3 = 20;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29200" y="228600"/>
            <a:ext cx="4038600" cy="2667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Student </a:t>
            </a:r>
            <a:r>
              <a:rPr lang="en-US" sz="2400" dirty="0" smtClean="0"/>
              <a:t>s2 </a:t>
            </a:r>
            <a:r>
              <a:rPr lang="en-US" sz="2400" dirty="0"/>
              <a:t>= new Student();</a:t>
            </a:r>
          </a:p>
          <a:p>
            <a:pPr marL="0" indent="0">
              <a:buNone/>
            </a:pPr>
            <a:r>
              <a:rPr lang="en-US" sz="2400" dirty="0" smtClean="0"/>
              <a:t>s2.name </a:t>
            </a:r>
            <a:r>
              <a:rPr lang="en-US" sz="2400" dirty="0"/>
              <a:t>= </a:t>
            </a:r>
            <a:r>
              <a:rPr lang="en-US" sz="2400" dirty="0" smtClean="0"/>
              <a:t>“Ramesh”;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s2.rollno </a:t>
            </a:r>
            <a:r>
              <a:rPr lang="en-US" sz="2400" dirty="0"/>
              <a:t>= </a:t>
            </a:r>
            <a:r>
              <a:rPr lang="en-US" sz="2400" dirty="0" smtClean="0"/>
              <a:t>14;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s2.marks1 </a:t>
            </a:r>
            <a:r>
              <a:rPr lang="en-US" sz="2400" dirty="0"/>
              <a:t>= </a:t>
            </a:r>
            <a:r>
              <a:rPr lang="en-US" sz="2400" dirty="0" smtClean="0"/>
              <a:t>20;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s2.marks2 </a:t>
            </a:r>
            <a:r>
              <a:rPr lang="en-US" sz="2400" dirty="0"/>
              <a:t>= </a:t>
            </a:r>
            <a:r>
              <a:rPr lang="en-US" sz="2400" dirty="0" smtClean="0"/>
              <a:t>18;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s2.marks3 </a:t>
            </a:r>
            <a:r>
              <a:rPr lang="en-US" sz="2400" dirty="0"/>
              <a:t>= </a:t>
            </a:r>
            <a:r>
              <a:rPr lang="en-US" sz="2400" dirty="0" smtClean="0"/>
              <a:t>23;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3613356"/>
            <a:ext cx="3137106" cy="2254044"/>
            <a:chOff x="1062498" y="3608439"/>
            <a:chExt cx="3137106" cy="2254044"/>
          </a:xfrm>
        </p:grpSpPr>
        <p:sp>
          <p:nvSpPr>
            <p:cNvPr id="9" name="Rectangle 8"/>
            <p:cNvSpPr/>
            <p:nvPr/>
          </p:nvSpPr>
          <p:spPr>
            <a:xfrm>
              <a:off x="1062498" y="3608439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7504" y="3613356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</a:t>
              </a:r>
              <a:r>
                <a:rPr lang="en-US" dirty="0" err="1" smtClean="0"/>
                <a:t>Shrinivas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4038600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rollno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7058" y="4043517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8642" y="4495800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marks1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8900" y="4500717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4948083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marks2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27058" y="4953000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8642" y="5405283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marks3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28900" y="5395452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05948" y="3581400"/>
            <a:ext cx="3137106" cy="2254044"/>
            <a:chOff x="1062498" y="3608439"/>
            <a:chExt cx="3137106" cy="2254044"/>
          </a:xfrm>
        </p:grpSpPr>
        <p:sp>
          <p:nvSpPr>
            <p:cNvPr id="24" name="Rectangle 23"/>
            <p:cNvSpPr/>
            <p:nvPr/>
          </p:nvSpPr>
          <p:spPr>
            <a:xfrm>
              <a:off x="1062498" y="3608439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37504" y="3613356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“Ramesh”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4038600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rollno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27058" y="4043517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8642" y="4495800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marks1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28900" y="4500717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4948083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marks2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27058" y="4953000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8642" y="5405283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marks3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900" y="5395452"/>
              <a:ext cx="15621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200" y="4272117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s1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536582" y="4500717"/>
            <a:ext cx="530218" cy="22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8200" y="4365525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s2</a:t>
            </a:r>
            <a:endParaRPr lang="en-US" sz="2400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 flipV="1">
            <a:off x="5108582" y="4594126"/>
            <a:ext cx="530218" cy="223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Secured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Java is best known for its security. With Java, we can develop virus-free systems. Java is secured because:</a:t>
            </a:r>
          </a:p>
          <a:p>
            <a:pPr lvl="1"/>
            <a:r>
              <a:rPr lang="en-US" sz="2400" b="1" dirty="0"/>
              <a:t>No explicit pointer</a:t>
            </a:r>
            <a:endParaRPr lang="en-US" sz="2400" dirty="0"/>
          </a:p>
          <a:p>
            <a:pPr lvl="1"/>
            <a:r>
              <a:rPr lang="en-US" sz="2400" b="1" dirty="0"/>
              <a:t>Java Programs run inside a virtual machine sandbox</a:t>
            </a:r>
            <a:endParaRPr lang="en-US" sz="2400" dirty="0"/>
          </a:p>
          <a:p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84483"/>
            <a:ext cx="6429375" cy="359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4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Objects Are Created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Creation of an object is a two-step process.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Student s1;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s1 = new Student();</a:t>
            </a:r>
          </a:p>
          <a:p>
            <a:pPr lvl="1" algn="just"/>
            <a:r>
              <a:rPr lang="en-US" dirty="0" smtClean="0"/>
              <a:t>First, declare a variable called s1 of the class type Student. This does not define an object. It is simply a variable that can refer to an object.</a:t>
            </a:r>
          </a:p>
          <a:p>
            <a:pPr lvl="1" algn="just"/>
            <a:r>
              <a:rPr lang="en-US" dirty="0" smtClean="0"/>
              <a:t>Second, create a physical copy of the object and assigns to s1 a reference to that object. This is done by using the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operator.</a:t>
            </a:r>
          </a:p>
          <a:p>
            <a:pPr lvl="2" algn="just"/>
            <a:r>
              <a:rPr lang="en-US" dirty="0" smtClean="0"/>
              <a:t>The new operator dynamically (at runtime) allocates memory for an object and returns a reference to it. </a:t>
            </a:r>
          </a:p>
          <a:p>
            <a:pPr lvl="2" algn="just"/>
            <a:r>
              <a:rPr lang="en-US" dirty="0" smtClean="0"/>
              <a:t>This reference is stored in a variable.</a:t>
            </a:r>
          </a:p>
          <a:p>
            <a:pPr lvl="1" algn="just"/>
            <a:r>
              <a:rPr lang="en-US" dirty="0" smtClean="0">
                <a:solidFill>
                  <a:srgbClr val="0000FF"/>
                </a:solidFill>
              </a:rPr>
              <a:t>The two steps can be combined as a single statement: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Student s1 = new Student();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Variables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primitive type variables say, x and y of type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the statement x = y means x receives a copy of the value contained in y. Hence, x and y contain their own independent copies of the value. Changing one does not affect the other.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This is not the case when you assign one object reference to another.</a:t>
            </a:r>
          </a:p>
          <a:p>
            <a:pPr lvl="1"/>
            <a:r>
              <a:rPr lang="en-US" dirty="0" smtClean="0"/>
              <a:t>Here, the assignment will change the object that the reference variable refers to, not make a copy of that object.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Variables and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Student s1 = new Student();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Student s2 = s1;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 the above statement, s2 will hold the reference of the object that s1 refers to; Not a copy of the object s1.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This means that the object s2 refers to the same object as does s1.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Thus, the object can be acted upon by either s1 or s2.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s2.name = “</a:t>
            </a:r>
            <a:r>
              <a:rPr lang="en-US" sz="2600" dirty="0" err="1" smtClean="0"/>
              <a:t>Sachin</a:t>
            </a:r>
            <a:r>
              <a:rPr lang="en-US" sz="2600" dirty="0" smtClean="0"/>
              <a:t>”;</a:t>
            </a:r>
          </a:p>
          <a:p>
            <a:pPr lvl="2">
              <a:lnSpc>
                <a:spcPct val="120000"/>
              </a:lnSpc>
            </a:pPr>
            <a:r>
              <a:rPr lang="en-US" sz="2600" dirty="0" err="1" smtClean="0"/>
              <a:t>System.out.println</a:t>
            </a:r>
            <a:r>
              <a:rPr lang="en-US" sz="2600" dirty="0" smtClean="0"/>
              <a:t>(s1.name); and 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(s2.name); will both print the same.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However, s2 and s1 are not linked in any way. A subsequent assignment such a: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Student s3 = new Student();</a:t>
            </a:r>
          </a:p>
          <a:p>
            <a:pPr lvl="2">
              <a:lnSpc>
                <a:spcPct val="120000"/>
              </a:lnSpc>
            </a:pPr>
            <a:r>
              <a:rPr lang="en-US" sz="2600" dirty="0" smtClean="0"/>
              <a:t>s2 = s3;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will simply change the object to which s2 refers.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End of Unit 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9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Robust simply means strong. Java is robust because:</a:t>
            </a:r>
          </a:p>
          <a:p>
            <a:pPr lvl="1"/>
            <a:r>
              <a:rPr lang="en-US" dirty="0"/>
              <a:t>It uses strong memory management.</a:t>
            </a:r>
          </a:p>
          <a:p>
            <a:pPr lvl="1"/>
            <a:r>
              <a:rPr lang="en-US" dirty="0"/>
              <a:t>There is a lack of pointers that avoids security problems.</a:t>
            </a:r>
          </a:p>
          <a:p>
            <a:pPr lvl="1"/>
            <a:r>
              <a:rPr lang="en-US" dirty="0"/>
              <a:t>There is automatic garbage collection in java which runs on the Java Virtual Machine to get rid of objects which are not being used by a Java application anymore.</a:t>
            </a:r>
          </a:p>
          <a:p>
            <a:pPr lvl="1"/>
            <a:r>
              <a:rPr lang="en-US" dirty="0"/>
              <a:t>There are exception handling and the type checking mechanism in Java. All these points make Java robust.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0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 and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Java compiler generates </a:t>
            </a:r>
            <a:r>
              <a:rPr lang="en-US" dirty="0"/>
              <a:t>an architecture-neutral object file meaning that compiled Java code (bytecode) can run on many processors given the presence of a Java </a:t>
            </a:r>
            <a:r>
              <a:rPr lang="en-US" dirty="0" smtClean="0"/>
              <a:t>runtime.</a:t>
            </a:r>
          </a:p>
          <a:p>
            <a:pPr algn="just"/>
            <a:r>
              <a:rPr lang="en-US" dirty="0" smtClean="0"/>
              <a:t>Java is portable because there are </a:t>
            </a:r>
            <a:r>
              <a:rPr lang="en-US" dirty="0"/>
              <a:t>no implementation-dependent aspects of the specification. </a:t>
            </a:r>
            <a:endParaRPr lang="en-US" dirty="0" smtClean="0"/>
          </a:p>
          <a:p>
            <a:pPr lvl="1" algn="just"/>
            <a:r>
              <a:rPr lang="en-US" dirty="0" smtClean="0"/>
              <a:t>For </a:t>
            </a:r>
            <a:r>
              <a:rPr lang="en-US" dirty="0"/>
              <a:t>instance in C++ an </a:t>
            </a:r>
            <a:r>
              <a:rPr lang="en-US" dirty="0" err="1"/>
              <a:t>int</a:t>
            </a:r>
            <a:r>
              <a:rPr lang="en-US" dirty="0"/>
              <a:t> can be 16-bit, or 32 bit depending on who is implementing the specification where as in Java an </a:t>
            </a:r>
            <a:r>
              <a:rPr lang="en-US" dirty="0" err="1"/>
              <a:t>int</a:t>
            </a:r>
            <a:r>
              <a:rPr lang="en-US" dirty="0"/>
              <a:t> is always 32 bit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 and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953000"/>
            <a:ext cx="8229600" cy="1293766"/>
          </a:xfrm>
        </p:spPr>
        <p:txBody>
          <a:bodyPr>
            <a:noAutofit/>
          </a:bodyPr>
          <a:lstStyle/>
          <a:p>
            <a:pPr fontAlgn="base"/>
            <a:r>
              <a:rPr lang="en-US" sz="2800" dirty="0" smtClean="0"/>
              <a:t>Portability </a:t>
            </a:r>
            <a:r>
              <a:rPr lang="en-US" sz="2800" dirty="0"/>
              <a:t>is a source code idea, while architectural </a:t>
            </a:r>
            <a:r>
              <a:rPr lang="en-US" sz="2800" dirty="0" smtClean="0"/>
              <a:t>neutrality </a:t>
            </a:r>
            <a:r>
              <a:rPr lang="en-US" sz="2800" dirty="0"/>
              <a:t>is an executable idea.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0200" y="2427744"/>
            <a:ext cx="1066800" cy="685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29865" y="3265944"/>
            <a:ext cx="1091380" cy="54569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2046744"/>
            <a:ext cx="4572000" cy="2677656"/>
          </a:xfrm>
          <a:prstGeom prst="rect">
            <a:avLst/>
          </a:prstGeom>
          <a:ln w="4762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main()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 = 10;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("Hello, World!"); </a:t>
            </a:r>
          </a:p>
          <a:p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62923" y="2122944"/>
            <a:ext cx="184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greetings.exe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535668"/>
            <a:ext cx="154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greetings.c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358860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a.out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97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4276</Words>
  <Application>Microsoft Office PowerPoint</Application>
  <PresentationFormat>On-screen Show (4:3)</PresentationFormat>
  <Paragraphs>662</Paragraphs>
  <Slides>63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Clip</vt:lpstr>
      <vt:lpstr>Unit - 1</vt:lpstr>
      <vt:lpstr>Features of Java</vt:lpstr>
      <vt:lpstr>Simple</vt:lpstr>
      <vt:lpstr>Object-oriented</vt:lpstr>
      <vt:lpstr>Platform Independent</vt:lpstr>
      <vt:lpstr>Secured</vt:lpstr>
      <vt:lpstr>Robust</vt:lpstr>
      <vt:lpstr>Platform Independent and Portable</vt:lpstr>
      <vt:lpstr>Platform Independent and Portable</vt:lpstr>
      <vt:lpstr>Platform Independent and Portable</vt:lpstr>
      <vt:lpstr>High Performance</vt:lpstr>
      <vt:lpstr>High Performance</vt:lpstr>
      <vt:lpstr>Distributed</vt:lpstr>
      <vt:lpstr>Multithreaded</vt:lpstr>
      <vt:lpstr>Dynamic</vt:lpstr>
      <vt:lpstr>Key Attributes of OO Programming</vt:lpstr>
      <vt:lpstr>Key Attributes of OO Programming</vt:lpstr>
      <vt:lpstr>Key Attributes of OO Programming</vt:lpstr>
      <vt:lpstr>The Java Development Kit (JDK)</vt:lpstr>
      <vt:lpstr>PowerPoint Presentation</vt:lpstr>
      <vt:lpstr>Arrays</vt:lpstr>
      <vt:lpstr>PowerPoint Presentation</vt:lpstr>
      <vt:lpstr>PowerPoint Presentation</vt:lpstr>
      <vt:lpstr>PowerPoint Presentation</vt:lpstr>
      <vt:lpstr>Multidimensional Arrays</vt:lpstr>
      <vt:lpstr>Irregular or Jagged Arrays</vt:lpstr>
      <vt:lpstr>PowerPoint Presentation</vt:lpstr>
      <vt:lpstr>PowerPoint Presentation</vt:lpstr>
      <vt:lpstr>Alternative Array Declaration Syntax</vt:lpstr>
      <vt:lpstr>Assigning Array References</vt:lpstr>
      <vt:lpstr>Using the length member</vt:lpstr>
      <vt:lpstr>PowerPoint Presentation</vt:lpstr>
      <vt:lpstr>The for-each loop</vt:lpstr>
      <vt:lpstr>PowerPoint Presentation</vt:lpstr>
      <vt:lpstr>PowerPoint Presentation</vt:lpstr>
      <vt:lpstr>Example: Linear Search</vt:lpstr>
      <vt:lpstr>Iterating Over Multidimensional Arrays</vt:lpstr>
      <vt:lpstr>PowerPoint Presentation</vt:lpstr>
      <vt:lpstr>Strings</vt:lpstr>
      <vt:lpstr>Operations on Strings</vt:lpstr>
      <vt:lpstr>length() </vt:lpstr>
      <vt:lpstr>compareTo()</vt:lpstr>
      <vt:lpstr>equals()</vt:lpstr>
      <vt:lpstr>indexOf()</vt:lpstr>
      <vt:lpstr>lastIndexOf()</vt:lpstr>
      <vt:lpstr>Array of Strings</vt:lpstr>
      <vt:lpstr>Strings are immutable</vt:lpstr>
      <vt:lpstr>PowerPoint Presentation</vt:lpstr>
      <vt:lpstr>Using a String to Control a switch Statement</vt:lpstr>
      <vt:lpstr>PowerPoint Presentation</vt:lpstr>
      <vt:lpstr>Using Command-Line Arguments</vt:lpstr>
      <vt:lpstr>Program to add command line arguments</vt:lpstr>
      <vt:lpstr>Class Fundamentals</vt:lpstr>
      <vt:lpstr>Stack Implementation in C</vt:lpstr>
      <vt:lpstr>General Form of a Class</vt:lpstr>
      <vt:lpstr>PowerPoint Presentation</vt:lpstr>
      <vt:lpstr>Defining a Class</vt:lpstr>
      <vt:lpstr>PowerPoint Presentation</vt:lpstr>
      <vt:lpstr>PowerPoint Presentation</vt:lpstr>
      <vt:lpstr>How Objects Are Created</vt:lpstr>
      <vt:lpstr>Reference Variables and Assignment</vt:lpstr>
      <vt:lpstr>Reference Variables and Assignment </vt:lpstr>
      <vt:lpstr>End of Unit –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</dc:creator>
  <cp:lastModifiedBy>srinivas</cp:lastModifiedBy>
  <cp:revision>91</cp:revision>
  <dcterms:created xsi:type="dcterms:W3CDTF">2019-06-07T06:07:02Z</dcterms:created>
  <dcterms:modified xsi:type="dcterms:W3CDTF">2019-08-28T10:24:37Z</dcterms:modified>
</cp:coreProperties>
</file>