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slides/slide13.xml" ContentType="application/vnd.openxmlformats-officedocument.presentationml.slide+xml"/>
  <Override PartName="/ppt/ink/ink4.xml" ContentType="application/inkml+xml"/>
  <Override PartName="/ppt/ink/ink5.xml" ContentType="application/inkml+xml"/>
  <Override PartName="/ppt/ink/ink6.xml" ContentType="application/inkml+xml"/>
  <Override PartName="/ppt/slides/slide14.xml" ContentType="application/vnd.openxmlformats-officedocument.presentationml.slide+xml"/>
  <Override PartName="/ppt/ink/ink7.xml" ContentType="application/inkml+xml"/>
  <Override PartName="/ppt/ink/ink8.xml" ContentType="application/inkml+xml"/>
  <Override PartName="/ppt/ink/ink9.xml" ContentType="application/inkml+xml"/>
  <Override PartName="/ppt/ink/ink10.xml" ContentType="application/inkml+xml"/>
  <Override PartName="/ppt/slides/slide15.xml" ContentType="application/vnd.openxmlformats-officedocument.presentationml.slide+xml"/>
  <Override PartName="/ppt/ink/ink11.xml" ContentType="application/inkml+xml"/>
  <Override PartName="/ppt/ink/ink12.xml" ContentType="application/inkml+xml"/>
  <Override PartName="/ppt/ink/ink13.xml" ContentType="application/inkml+xml"/>
  <Override PartName="/ppt/slides/slide16.xml" ContentType="application/vnd.openxmlformats-officedocument.presentationml.slide+xml"/>
  <Override PartName="/ppt/slides/slide17.xml" ContentType="application/vnd.openxmlformats-officedocument.presentationml.slide+xml"/>
  <Override PartName="/ppt/ink/ink14.xml" ContentType="application/inkml+xml"/>
  <Override PartName="/ppt/slides/slide18.xml" ContentType="application/vnd.openxmlformats-officedocument.presentationml.slide+xml"/>
  <Override PartName="/ppt/slides/slide19.xml" ContentType="application/vnd.openxmlformats-officedocument.presentationml.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slides/slide20.xml" ContentType="application/vnd.openxmlformats-officedocument.presentationml.slide+xml"/>
  <Override PartName="/ppt/ink/ink19.xml" ContentType="application/inkml+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Slides/notesSlide1.xml" ContentType="application/vnd.openxmlformats-officedocument.presentationml.notes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89785" autoAdjust="0"/>
  </p:normalViewPr>
  <p:slideViewPr>
    <p:cSldViewPr>
      <p:cViewPr varScale="1">
        <p:scale>
          <a:sx n="65" d="100"/>
          <a:sy n="65" d="100"/>
        </p:scale>
        <p:origin x="-1536"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tableStyles" Target="tableStyles.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s>
</file>

<file path=ppt/ink/ink1.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0, 25 0, 75 0, 149 0, 223 25, 323 25, 372 49, 397 49, 447 49, 521 49, 695 49, 893 49, 1116 74, 1240 99, 1340 124, 1464 149, 1588 149, 1786 173, 1935 173, 2034 173, 2109 173, 2158 173, 2208 173, 2233 173, 2282 173, 2307 173, 2332 173, 2406 173, 2456 173, 2530 173, 2605 173, 2704 173, 2778 173, 2853 173, 2902 173, 2927 173, 2952 173, 2927 173, 2878 173, 2754 198, 2580 223, 2481 273, 2406 273, 2381 273, 2332 273, 2257 273, 2133 297, 1885 322, 1662 347, 1513 397, 1439 421, 1414 421, 1364 421, 1290 421, 1191 421, 1141 446, 1092 446, 1067 446, 968 446, 893 446, 868 446, 844 446, 819 446</trace>
</ink>
</file>

<file path=ppt/ink/ink10.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0 423, 74 423, 198 398, 322 373, 446 324, 546 299, 620 274, 769 274, 967 274, 1166 274, 1290 274, 1414 274, 1488 274, 1612 249, 1711 225, 1885 150, 2059 101, 2207 51, 2307 26, 2356 1, 2381 1, 2431 1, 2480 1, 2505 1, 2505 26, 2480 26, 2455 76, 2331 125, 2083 249, 1910 299, 1835 299, 1761 324, 1711 324, 1662 324, 1612 324, 1538 324, 1513 324, 1488 324, 1488 349</trace>
</ink>
</file>

<file path=ppt/ink/ink11.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3473 21, 3523 21, 3572 21, 3672 21, 3746 21, 3820 21, 3895 21, 3944 21, 3994 21, 4068 21, 4143 21, 4242 21, 4341 21, 4416 21, 4490 21, 4540 21, 4589 21, 4639 21, 4689 21, 4713 21, 4738 21, 4837 46, 4961 71, 5061 95, 5185 95, 5259 95, 5333 95, 5383 95, 5482 95, 5606 95, 5706 95, 5780 95, 5830 95, 5904 95, 5929 95, 5954 95, 5978 95, 6003 95, 6053 95, 6102 95, 6177 120, 6226 120, 6251 120, 6251 145, 6276 145, 6375 145, 6425 145, 6499 145, 6524 145, 6549 145, 6574 145, 6599 145, 6648 145, 6698 145</trace>
  <trace timeOffset="10585.0" brushRef="#br0" contextRef="#ctx0"> 75 492, 174 492, 273 492, 348 492, 422 492, 472 492, 521 492, 596 492, 670 492, 745 492, 769 492, 819 492, 869 492, 918 492, 943 467, 993 443, 1017 443, 993 443, 968 418</trace>
  <trace timeOffset="11530.0" brushRef="#br0" contextRef="#ctx0"> 745 368, 769 368, 794 368, 819 368, 869 368, 918 393, 943 393, 1017 443, 1042 443, 1067 467, 1092 467, 1092 492, 1092 517, 1092 542, 1067 542, 1042 542, 993 567, 943 567, 893 591, 869 591, 844 591, 819 591</trace>
  <trace timeOffset="13475.0" brushRef="#br0" contextRef="#ctx0"> 0 3717, 25 3692, 50 3667, 149 3667, 273 3642, 447 3593, 596 3518, 720 3444, 844 3394, 869 3370, 869 3345, 893 3345, 869 3345</trace>
  <trace timeOffset="14327.0" brushRef="#br0" contextRef="#ctx0"> 769 3320, 794 3320, 819 3320, 844 3345, 869 3345, 918 3394, 993 3394, 1017 3419, 1042 3419, 1042 3444, 1042 3469, 1017 3494, 993 3518, 993 3543, 993 3568, 968 3593, 968 3618, 943 3642, 918 3642</trace>
</ink>
</file>

<file path=ppt/ink/ink12.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0 149, 74 149, 223 149, 322 149, 446 149, 620 149, 918 173, 1141 173, 1339 173, 1538 173, 1736 173, 1984 173, 2059 173, 2084 173, 2108 173, 2108 198</trace>
  <trace timeOffset="1320.0" brushRef="#br0" contextRef="#ctx0"> 4266 297, 4266 273, 4242 273, 4291 273, 4316 273, 4415 248, 4589 198, 5011 99, 5358 49, 5556 0, 5680 0, 5755 0, 5829 0</trace>
  <trace timeOffset="3595.0" brushRef="#br0" contextRef="#ctx0"> 0 2927, 149 2927, 273 2927, 347 2927, 446 2927, 645 2927, 893 2976, 1116 3001, 1315 3001, 1463 3001, 1563 3026, 1637 3051, 1711 3051, 1761 3075, 1836 3100, 1885 3100, 1935 3100, 1960 3100, 1984 3100, 2034 3100, 2084 3100, 2257 3100, 2604 3051, 2902 3001, 3175 2902, 3398 2852, 3820 2803, 4142 2803, 4390 2778, 4564 2778, 4688 2778, 4787 2778, 4936 2827, 5135 2877, 5358 2927, 5482 2927, 5581 2927, 5631 2951, 5655 2951, 5680 2951, 5705 2951, 5755 3001, 5779 3001, 5854 3026, 5928 3051, 6003 3075, 6028 3075, 6052 3075, 6077 3075, 6127 3075, 6152 3075, 6176 3075, 6201 3075, 6226 3075</trace>
</ink>
</file>

<file path=ppt/ink/ink13.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1225, 0 1225, 0 1200, 50 1200, 124 1176, 174 1176, 223 1151, 298 1151, 372 1151, 471 1126, 571 1126, 645 1101, 719 1076, 794 1052, 843 1052, 893 1052, 943 1052, 992 1052, 1042 1052, 1091 1052, 1191 1027, 1290 1027, 1364 1027, 1439 1002, 1488 1002, 1513 1002, 1538 1002, 1588 1002, 1637 1002, 1736 1002, 1885 1002, 1960 1002, 2034 1002, 2084 1002, 2108 1002, 2133 1002, 2158 1002, 2208 1002, 2257 1002, 2307 1002, 2381 1002, 2480 1002, 2555 1027, 2605 1052, 2654 1076, 2729 1101, 2753 1101, 2803 1101, 2828 1101, 2853 1101, 2877 1101, 2902 1101, 2927 1101, 3051 1101, 3125 1101, 3175 1101, 3225 1126, 3249 1126, 3274 1126, 3299 1126, 3324 1126, 3373 1101, 3423 1076, 3448 1076</trace>
  <trace timeOffset="2620.0" brushRef="#br0" contextRef="#ctx0"> 4316 159, 4366 134, 4390 109, 4440 109, 4490 109, 4539 84, 4564 84, 4589 59, 4614 59, 4663 35, 4688 35, 4713 10, 4738 10, 4763 10, 4812 10, 4862 10, 4887 10, 4911 10, 4961 10, 5011 10, 5035 10, 5085 10, 5110 10, 5159 10, 5184 10, 5234 35, 5259 35, 5283 35, 5308 59, 5333 59, 5358 84, 5383 109, 5383 134</trace>
  <trace timeOffset="5313.0" brushRef="#br0" contextRef="#ctx0"> 50 2193, 50 2168, 74 2168, 149 2168, 248 2168, 347 2168, 447 2168, 521 2168, 571 2168, 620 2168, 670 2143, 744 2143, 918 2118, 1067 2118, 1166 2118, 1290 2118, 1339 2118, 1389 2118, 1464 2118, 1538 2118, 1662 2118, 1836 2118, 1960 2093, 2059 2093, 2133 2093, 2183 2093, 2232 2069, 2307 2069, 2431 2044, 2654 2044, 2853 2019, 3001 2019, 3101 2019, 3175 2019, 3249 2019, 3274 2019, 3299 2019, 3473 2019, 3597 2019, 3646 2019, 3671 2019, 3696 2019, 3721 2019, 3770 2019, 3795 2019</trace>
  <trace timeOffset="7322.0" brushRef="#br0" contextRef="#ctx0"> 4514 1994, 4539 1994, 4564 1994, 4638 1994, 4787 2019, 4887 2019, 4961 2019, 5011 2044, 5060 2044, 5110 2044, 5159 2044, 5209 2069, 5308 2069, 5407 2069, 5507 2093, 5581 2093, 5581 2118, 5606 2118, 5730 2093, 5780 2069, 5854 2044, 5904 2019, 5953 1994, 5978 1994, 6003 1969, 6127 1945, 6251 1870, 6350 1821, 6400 1796, 6424 1796, 6449 1796, 6449 1771, 6449 1796, 6424 1796, 6375 1796, 6350 1821, 6300 1845, 6226 1895, 6152 1969, 6102 2044, 6028 2093, 6028 2118, 6003 2118, 5953 2118, 5928 2118, 5904 2118, 5804 2143, 5755 2143, 5680 2168, 5655 2193, 5606 2193, 5581 2193, 5556 2193, 5507 2193, 5457 2217, 5383 2217, 5308 2217, 5234 2217, 5159 2217, 5135 2217, 5110 2217, 5085 2217, 5060 2217, 5035 2217, 4986 2217, 4961 2193, 4936 2193</trace>
</ink>
</file>

<file path=ppt/ink/ink14.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0 59, 25 59, 50 59, 75 59, 99 34, 124 34, 174 34, 223 34, 347 34, 447 34, 521 34, 595 34, 645 34, 695 34, 744 34, 794 34, 819 34, 843 34, 943 34, 968 34, 1017 34, 1042 34, 1092 34, 1116 34, 1141 9, 1166 9, 1240 9, 1290 9, 1315 9, 1340 9, 1364 9</trace>
</ink>
</file>

<file path=ppt/ink/ink15.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99, 25 99, 49 99, 74 99, 99 99, 149 99, 198 99, 297 99, 421 99, 570 99, 669 99, 744 99, 794 99, 818 99, 868 99, 967 99, 1141 99, 1290 99, 1414 99, 1488 99, 1538 99, 1587 99, 1637 99, 1686 99, 1736 99, 1835 99, 1959 99, 2059 99, 2158 124, 2207 124, 2257 149, 2282 149, 2307 149, 2356 149, 2406 149, 2480 149, 2604 149, 2753 173, 2827 173, 2902 173, 2952 173, 3001 173, 3051 173, 3100 173, 3200 173, 3348 173, 3472 173, 3572 173, 3671 173, 3720 173, 3770 198, 3820 198, 3844 198, 3919 198, 3993 198, 4117 198, 4266 198, 4341 198, 4415 198, 4489 198, 4539 198, 4564 198, 4613 198, 4663 198, 4713 198, 4787 198, 4861 198, 4961 198, 5085 198, 5159 198, 5234 173, 5308 173, 5358 173, 5382 173, 5432 173, 5506 173, 5581 149, 5705 124, 5854 99, 5953 74, 6002 49, 6052 25, 6127 25, 6151 0, 6176 0</trace>
</ink>
</file>

<file path=ppt/ink/ink16.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16 1, 140 1, 264 1, 363 1, 438 1, 487 1, 537 1, 611 1, 710 1, 859 1, 1008 1, 1082 1, 1132 1, 1157 1, 1182 1, 1256 1, 1306 1, 1331 1, 1306 1, 1281 1, 1256 1, 1207 1, 1107 1, 983 1, 859 26, 785 50, 710 50, 686 50, 661 50, 611 50, 537 50, 438 50, 363 50, 338 50, 289 50, 190 50, 115 50, 41 50, 16 50, -9 50, 16 50, 41 50, 66 50, 90 50, 115 50, 140 50, 190 50, 289 50, 413 50, 512 50, 562 50, 611 50, 636 50, 686 50, 710 50</trace>
</ink>
</file>

<file path=ppt/ink/ink17.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0 217, 25 192, 50 142, 50 117, 100 117, 199 117, 298 117, 397 117, 496 117, 645 117, 918 117, 1141 117, 1315 117, 1414 117, 1489 117, 1563 117, 1662 117, 1737 117, 1886 117, 2034 142, 2158 167, 2258 167, 2332 192, 2382 192, 2481 192, 2605 192, 2803 192, 2977 217, 3076 217, 3175 217, 3225 217, 3275 217, 3324 217, 3399 217, 3448 217, 3498 217, 3597 217, 3721 217, 3820 217, 3895 217, 3969 217, 4019 217, 4068 217, 4093 217, 4143 217, 4192 167, 4292 167, 4366 142, 4465 142, 4540 142, 4614 117, 4688 93, 4738 93, 4788 93, 4837 93, 4887 93, 4912 68, 4937 68, 4961 68, 5110 68, 5209 43, 5309 18, 5383 18, 5408 18, 5433 18, 5482 18, 5532 18, 5581 18, 5631 18, 5705 18, 5755 18, 5780 18, 5805 18, 5879 18, 5954 18, 6028 18, 6078 18, 6102 18, 6202 18, 6326 43, 6425 68, 6474 93, 6524 93, 6574 93, 6623 117, 6698 117, 6722 117, 6747 117, 6772 117, 6797 117, 6846 117, 6896 117, 6946 117</trace>
</ink>
</file>

<file path=ppt/ink/ink18.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49 136, 124 136, 173 136, 248 136, 322 136, 347 136, 372 136, 446 136, 471 136, 496 136, 595 136, 744 136, 868 136, 967 136, 1041 136, 1116 136, 1190 136, 1290 136, 1488 136, 1686 161, 1835 186, 1934 186, 2009 186, 2083 186, 2182 186, 2282 210, 2406 210, 2530 210, 2629 210, 2728 210, 2803 210, 2902 210, 3026 210, 3125 210, 3299 235, 3398 235, 3497 235, 3596 235, 3646 235, 3720 235, 3795 235, 3869 235, 3968 235, 4043 235, 4092 235, 4117 235, 4142 235, 4266 235, 4415 235, 4489 235, 4564 235, 4613 235, 4638 235, 4663 235, 4861 235, 5035 235, 5159 235, 5258 235, 5333 235, 5357 235, 5357 210, 5407 210, 5457 210, 5482 210, 5506 210, 5556 210, 5581 210, 5705 186, 5804 186, 5878 186, 5928 186, 5978 186, 6027 186, 6077 161, 6201 161, 6300 161, 6449 161, 6548 161, 6623 161, 6697 161, 6747 136, 6771 136, 6846 136, 6920 136, 6995 136, 7069 136, 7143 136, 7218 136, 7243 136, 7267 136, 7292 136, 7342 136, 7367 136, 7441 136, 7540 136, 7689 136, 7788 136, 7863 136, 7912 136, 7962 136, 8012 136, 8036 111, 8061 111, 8136 111, 8260 111, 8359 111, 8433 111, 8458 111, 8483 111, 8582 111, 8657 111, 8731 111, 8805 111, 8830 111, 8855 111, 8905 111, 8929 111, 8979 86, 9029 86, 9053 86, 9078 86, 9053 86, 9029 86, 9004 86, 8929 86, 8880 86, 8830 86, 8805 86, 8781 86, 8731 86, 8681 86, 8657 86, 8632 86, 8582 86, 8532 86, 8483 86, 8433 86, 8384 86, 8334 86, 8309 86, 8260 86, 8260 111, 8235 111, 8210 111, 8185 111, 8160 111, 8111 111, 8061 136, 7987 136, 7937 136, 7912 136, 7888 136, 7863 136, 7813 136, 7788 161, 7739 186, 7714 210, 7664 235, 7640 235, 7615 235, 7565 235, 7540 235, 7466 260, 7391 260, 7342 310, 7292 310, 7267 334, 7243 334, 7218 359, 7193 359, 7168 359, 7094 359, 7044 359, 6995 359, 6970 359, 6945 359, 6920 359, 6871 334, 6821 334, 6771 310, 6747 310, 6722 285, 6697 285, 6647 260, 6598 260, 6523 235, 6350 210, 6201 186, 6151 186, 6126 186, 6077 186, 6027 161, 6002 136, 5928 136, 5854 136, 5705 136, 5630 136, 5606 136, 5581 136, 5482 136, 5357 136, 5283 136, 5184 161, 5134 161, 5109 161, 5085 161, 5060 161, 4886 161, 4713 161, 4638 186, 4589 186, 4564 186, 4539 186, 4514 186, 4465 186, 4340 186, 4192 186, 4092 210, 4043 210, 4018 210, 3944 210, 3894 210, 3820 210, 3745 210, 3696 210, 3596 210, 3522 210, 3448 210, 3398 210, 3348 210, 3299 210, 3274 210, 3249 210, 3175 210, 3125 210, 3051 210, 3001 210, 2951 210, 2927 210, 2877 210, 2803 210, 2778 210, 2753 210, 2728 210, 2703 210, 2679 210, 2654 210, 2604 210, 2579 210, 2480 210, 2331 260, 2232 260, 2182 260, 2133 260, 2108 260, 2058 260, 2009 285, 1959 310, 1910 334, 1885 334, 1885 359, 1885 384, 1835 384, 1786 384, 1711 384, 1662 359, 1637 334, 1587 310, 1562 285, 1513 235, 1463 210, 1339 186, 1215 161, 1091 111, 992 86, 917 62, 843 37, 793 12, 769 12, 719 12, 669 12, 645 12, 620 12, 570 12, 496 12, 446 12, 421 12, 372 12, 347 12, 322 12, 273 37, 248 37, 223 37, 198 37, 173 62, 124 86, 99 136, 74 161, 49 186, 24 210, 0 210, 0 235, 24 235, 49 235, 74 235, 99 235</trace>
</ink>
</file>

<file path=ppt/ink/ink19.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39, 25 39, 50 39, 75 39, 149 39, 273 39, 348 39, 447 39, 521 39, 596 14, 670 14, 794 14, 943 14, 1067 14, 1166 14, 1216 14, 1265 14, 1315 14, 1365 14, 1414 39, 1489 39, 1563 39, 1637 39, 1737 39, 1811 39, 1885 39, 1935 39, 1985 39, 2010 39, 2059 39, 2084 64, 2158 64, 2233 88, 2332 113, 2406 113, 2481 113, 2506 113, 2555 113, 2580 113</trace>
  <trace timeOffset="1899.0" brushRef="#br0" contextRef="#ctx0"> 3746 188, 3771 188, 3820 188, 3895 188, 4019 163, 4192 163, 4316 163, 4391 163, 4440 163, 4515 163, 4589 163, 4688 163, 4812 163, 4887 163, 4961 188, 5036 188, 5060 188, 5085 188, 5110 188, 5135 188, 5160 188, 5185 188, 5234 188, 5284 188, 5383 188, 5457 163, 5507 163, 5532 163, 5557 163, 5581 163, 5631 163, 5656 163, 5681 163, 5705 163, 5730 163, 5755 163</trace>
</ink>
</file>

<file path=ppt/ink/ink2.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0 413, 0 388, 25 388, 50 388, 75 388, 100 388, 124 363, 199 339, 323 314, 472 289, 620 264, 744 215, 893 190, 1166 165, 1464 115, 1712 90, 1935 90, 2134 66, 2431 41, 2778 16, 3002 16, 3175 16, 3299 16, 3399 16, 3547 16, 3696 16, 3944 16, 4168 16, 4341 16, 4440 16, 4540 16, 4614 41, 4688 66, 4763 66, 4862 90, 5011 90, 5185 90, 5284 90, 5358 90, 5433 140, 5482 140, 5532 140, 5557 190, 5606 190, 5656 190, 5705 215, 5805 239, 5953 239, 6053 239, 6152 264, 6202 264, 6251 289, 6251 314, 6276 314, 6301 314, 6326 314, 6326 339, 6350 339</trace>
</ink>
</file>

<file path=ppt/ink/ink3.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0 137, 50 137, 74 112, 124 112, 149 112, 198 88, 298 88, 471 63, 670 63, 794 63, 943 38, 1067 38, 1240 38, 1439 38, 1612 38, 1711 38, 1811 38, 1885 38, 1960 38, 2034 38, 2108 38, 2158 38, 2183 38, 2158 38, 2108 38, 2034 38, 1860 38, 1736 38, 1662 38, 1612 38, 1563 38, 1463 38, 1389 38, 1315 38, 1265 38, 1240 38, 1215 38, 1166 38, 1116 38, 1091 38, 1042 38, 1017 38, 967 38, 943 38, 918 38, 893 38, 744 88, 595 162, 471 212, 446 236, 422 236</trace>
</ink>
</file>

<file path=ppt/ink/ink4.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0 205, 0 180, 25 180, 75 155, 124 155, 199 155, 248 155, 323 155, 372 155, 422 155, 472 155, 546 130, 670 106, 794 106, 943 106, 993 106, 1067 106, 1117 106, 1141 106, 1166 106, 1216 106, 1265 106, 1290 106, 1365 106, 1389 106, 1439 106, 1538 106, 1613 106, 1687 106, 1737 106, 1786 106, 1811 106, 1836 106, 2010 81, 2208 56, 2357 56, 2456 31, 2506 31, 2555 31, 2605 31, 2654 31, 2729 31, 2828 31, 2903 31, 2952 31, 2977 31, 3027 31, 3051 31, 3101 31, 3175 31, 3275 31, 3473 31, 3647 31, 3795 6, 3820 6, 3845 6, 3870 6, 3895 6, 3920 6, 3969 6, 4044 6, 4068 6, 4093 6, 4118 6, 4168 6, 4192 6, 4316 6, 4416 6, 4465 6, 4490 6, 4515 6</trace>
</ink>
</file>

<file path=ppt/ink/ink5.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0 124, 24 124, 49 124, 74 124, 148 124, 248 124, 347 124, 421 124, 471 124, 545 124, 669 124, 917 124, 1066 124, 1215 124, 1289 124, 1364 124, 1413 124, 1513 124, 1637 124, 1835 124, 1984 99, 2083 99, 2133 99, 2182 99, 2232 99, 2282 99, 2331 99, 2406 99, 2530 99, 2703 74, 2827 50, 2951 25, 3001 25, 3001 0, 3026 0</trace>
</ink>
</file>

<file path=ppt/ink/ink6.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0 155, 0 155, 25 155, 50 155, 74 155, 124 155, 248 131, 397 131, 496 131, 571 106, 670 106, 843 106, 1067 106, 1265 106, 1364 106, 1464 106, 1538 106, 1612 106, 1662 106, 1736 106, 1885 81, 2059 56, 2158 31, 2282 7, 2357 7, 2406 7, 2456 7, 2530 7, 2629 7, 2753 7, 2927 7, 3026 7, 3101 7, 3125 7, 3150 7, 3175 7, 3249 7, 3349 7, 3498 7, 3646 7, 3795 7, 3870 7, 3919 7, 3944 7, 3969 7, 3994 7, 4068 7, 4142 7, 4217 7, 4242 7, 4266 7, 4415 7, 4490 7, 4539 7, 4589 7, 4539 7, 4515 7, 4490 7, 4440 7, 4390 7, 4341 7, 4316 7, 4242 7, 4217 7, 4192 7, 4167 7, 4142 7, 4043 7, 3919 7, 3845 7, 3795 7, 3770 31, 3746 31, 3696 31, 3671 31, 3646 31, 3572 31, 3498 56, 3473 56, 3448 56, 3398 56, 3374 56, 3324 56, 3299 56, 3274 56</trace>
</ink>
</file>

<file path=ppt/ink/ink7.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75, 24 75, 49 75, 74 75, 124 75, 173 75, 223 75, 272 75, 322 75, 372 75, 396 75, 446 75, 545 51, 645 51, 744 51, 818 51, 868 51, 942 51, 967 51, 1017 51, 1066 51, 1091 51, 1165 51, 1240 51, 1314 51, 1389 51, 1438 51, 1488 51, 1513 51, 1562 51, 1587 51, 1612 51, 1637 51, 1662 51, 1711 51, 1736 51, 1810 51, 1860 51, 1934 51, 1984 51, 2058 51, 2083 51, 2108 51, 2133 51, 2158 51, 2182 51, 2207 51, 2232 51, 2282 51, 2331 51, 2381 51, 2430 51, 2455 51, 2530 51, 2554 51, 2579 51, 2629 51, 2654 51, 2679 51, 2703 51, 2778 51, 2852 26, 2877 26, 2902 26, 2927 26, 2902 26, 2877 26, 2852 26, 2827 26, 2803 26, 2778 26, 2753 26, 2703 26, 2629 26, 2530 26, 2381 26, 2282 26, 2232 26, 2207 26, 2182 26, 2133 26, 2108 26, 2034 26, 2009 51, 1984 51, 1959 51, 1910 51, 1835 51, 1711 51, 1637 51, 1562 51, 1537 51, 1513 51, 1438 51, 1389 51, 1240 51, 1066 51, 917 51, 843 51, 793 51, 769 51, 744 51, 694 51, 669 51, 595 51, 545 51, 520 51, 496 51, 446 51, 396 51, 322 51, 272 51, 223 51, 173 51, 148 51, 124 51, 99 51, 49 51, 24 51, 0 51, 0 75, 24 75</trace>
</ink>
</file>

<file path=ppt/ink/ink8.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0 326, 50 326, 124 326, 223 326, 298 326, 347 326, 397 326, 447 326, 496 326, 596 276, 819 251, 1017 202, 1141 177, 1265 152, 1315 152, 1364 127, 1439 127, 1513 127, 1637 127, 1786 102, 1885 102, 1960 102, 2034 78, 2084 53, 2133 53, 2158 53, 2282 28, 2431 28, 2605 3, 2679 3, 2754 3, 2778 3, 2853 3, 2952 3, 3051 3, 3126 3, 3175 3, 3200 3, 3274 3, 3324 3, 3374 3, 3398 3, 3374 3, 3349 3, 3324 3</trace>
</ink>
</file>

<file path=ppt/ink/ink9.xml><?xml version="1.0" encoding="utf-8"?>
<ink xmlns="http://www.w3.org/2003/InkML">
  <definitions>
    <brush xml:id="br0">
      <brushProperty name="width" value="0.03528" units="cm"/>
      <brushProperty name="fitToCurve" value="1"/>
      <brushProperty name="ignorePressure" value="1"/>
      <brushProperty name="height" value="0.03528" units="cm"/>
    </brush>
    <context xml:id="ctx0">
      <inkSource xml:id="inkSrc0">
        <traceFormat>
          <channel name="X" max="1366" units="cm" defaultValue="0" type="integer"/>
          <channel name="Y" max="768" units="cm" defaultValue="0" type="integer"/>
        </traceFormat>
        <channelProperties>
          <channelProperty channel="X" name="resolution" value="44.06452" units="1/cm"/>
          <channelProperty channel="Y" name="resolution" value="44.13793" units="1/cm"/>
        </channelProperties>
      </inkSource>
    </context>
  </definitions>
  <trace timeOffset="0.0" brushRef="#br0" contextRef="#ctx0"> 0 124, 0 124, 25 124, 50 124, 124 124, 224 99, 323 99, 397 99, 447 75, 521 75, 596 75, 695 75, 893 50, 1092 50, 1191 50, 1290 50, 1414 50, 1464 50, 1489 50, 1514 50, 1538 50, 1638 50, 1786 25, 1861 25, 1910 25, 1935 25, 1960 25, 2084 25, 2258 25, 2332 25, 2357 0, 2382 0</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91" name=""/>
        <p:cNvGrpSpPr/>
        <p:nvPr/>
      </p:nvGrpSpPr>
      <p:grpSpPr>
        <a:xfrm>
          <a:off x="0" y="0"/>
          <a:ext cx="0" cy="0"/>
          <a:chOff x="0" y="0"/>
          <a:chExt cx="0" cy="0"/>
        </a:xfrm>
      </p:grpSpPr>
      <p:sp>
        <p:nvSpPr>
          <p:cNvPr id="1048800"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801"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FB51F4E4-9453-4D05-91E0-FE897DBC9C79}" type="datetimeFigureOut">
              <a:rPr lang="en-US" smtClean="0"/>
              <a:t>10/6/2020</a:t>
            </a:fld>
            <a:endParaRPr lang="en-US"/>
          </a:p>
        </p:txBody>
      </p:sp>
      <p:sp>
        <p:nvSpPr>
          <p:cNvPr id="1048802"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803"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4"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805"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39235B40-815F-42C3-9E56-6615F3D18BF6}"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687" name="Slide Image Placeholder 1"/>
          <p:cNvSpPr>
            <a:spLocks noChangeAspect="1" noRot="1" noGrp="1"/>
          </p:cNvSpPr>
          <p:nvPr>
            <p:ph type="sldImg"/>
          </p:nvPr>
        </p:nvSpPr>
        <p:spPr/>
      </p:sp>
      <p:sp>
        <p:nvSpPr>
          <p:cNvPr id="1048688" name="Notes Placeholder 2"/>
          <p:cNvSpPr>
            <a:spLocks noGrp="1"/>
          </p:cNvSpPr>
          <p:nvPr>
            <p:ph type="body" idx="1"/>
          </p:nvPr>
        </p:nvSpPr>
        <p:spPr/>
        <p:txBody>
          <a:bodyPr/>
          <a:p>
            <a:r>
              <a:rPr b="1" dirty="0" sz="1200" i="0" kern="1200" lang="en-US">
                <a:solidFill>
                  <a:schemeClr val="tx1"/>
                </a:solidFill>
                <a:effectLst/>
                <a:latin typeface="+mn-lt"/>
                <a:ea typeface="+mn-ea"/>
                <a:cs typeface="+mn-cs"/>
              </a:rPr>
              <a:t>Stack</a:t>
            </a:r>
            <a:r>
              <a:rPr b="0" dirty="0" sz="1200" i="0" kern="1200" lang="en-US">
                <a:solidFill>
                  <a:schemeClr val="tx1"/>
                </a:solidFill>
                <a:effectLst/>
                <a:latin typeface="+mn-lt"/>
                <a:ea typeface="+mn-ea"/>
                <a:cs typeface="+mn-cs"/>
              </a:rPr>
              <a:t> and </a:t>
            </a:r>
            <a:r>
              <a:rPr b="1" dirty="0" sz="1200" i="0" kern="1200" lang="en-US">
                <a:solidFill>
                  <a:schemeClr val="tx1"/>
                </a:solidFill>
                <a:effectLst/>
                <a:latin typeface="+mn-lt"/>
                <a:ea typeface="+mn-ea"/>
                <a:cs typeface="+mn-cs"/>
              </a:rPr>
              <a:t>heap</a:t>
            </a:r>
            <a:r>
              <a:rPr b="0" dirty="0" sz="1200" i="0" kern="1200" lang="en-US">
                <a:solidFill>
                  <a:schemeClr val="tx1"/>
                </a:solidFill>
                <a:effectLst/>
                <a:latin typeface="+mn-lt"/>
                <a:ea typeface="+mn-ea"/>
                <a:cs typeface="+mn-cs"/>
              </a:rPr>
              <a:t> are the memories allocated by the OS to the JVM that runs in the system. </a:t>
            </a:r>
            <a:r>
              <a:rPr b="1" dirty="0" sz="1200" i="0" kern="1200" lang="en-US">
                <a:solidFill>
                  <a:schemeClr val="tx1"/>
                </a:solidFill>
                <a:effectLst/>
                <a:latin typeface="+mn-lt"/>
                <a:ea typeface="+mn-ea"/>
                <a:cs typeface="+mn-cs"/>
              </a:rPr>
              <a:t>Stack</a:t>
            </a:r>
            <a:r>
              <a:rPr b="0" dirty="0" sz="1200" i="0" kern="1200" lang="en-US">
                <a:solidFill>
                  <a:schemeClr val="tx1"/>
                </a:solidFill>
                <a:effectLst/>
                <a:latin typeface="+mn-lt"/>
                <a:ea typeface="+mn-ea"/>
                <a:cs typeface="+mn-cs"/>
              </a:rPr>
              <a:t> is a memory place where the method</a:t>
            </a:r>
            <a:r>
              <a:rPr baseline="0" b="0" dirty="0" sz="1200" i="0" kern="1200" lang="en-US">
                <a:solidFill>
                  <a:schemeClr val="tx1"/>
                </a:solidFill>
                <a:effectLst/>
                <a:latin typeface="+mn-lt"/>
                <a:ea typeface="+mn-ea"/>
                <a:cs typeface="+mn-cs"/>
              </a:rPr>
              <a:t> calls</a:t>
            </a:r>
            <a:r>
              <a:rPr b="0" dirty="0" sz="1200" i="0" kern="1200" lang="en-US">
                <a:solidFill>
                  <a:schemeClr val="tx1"/>
                </a:solidFill>
                <a:effectLst/>
                <a:latin typeface="+mn-lt"/>
                <a:ea typeface="+mn-ea"/>
                <a:cs typeface="+mn-cs"/>
              </a:rPr>
              <a:t> and the local variables are stored. (variable references either </a:t>
            </a:r>
            <a:r>
              <a:rPr b="1" dirty="0" sz="1200" i="0" kern="1200" lang="en-US">
                <a:solidFill>
                  <a:schemeClr val="tx1"/>
                </a:solidFill>
                <a:effectLst/>
                <a:latin typeface="+mn-lt"/>
                <a:ea typeface="+mn-ea"/>
                <a:cs typeface="+mn-cs"/>
              </a:rPr>
              <a:t>primitive</a:t>
            </a:r>
            <a:r>
              <a:rPr b="0" dirty="0" sz="1200" i="0" kern="1200" lang="en-US">
                <a:solidFill>
                  <a:schemeClr val="tx1"/>
                </a:solidFill>
                <a:effectLst/>
                <a:latin typeface="+mn-lt"/>
                <a:ea typeface="+mn-ea"/>
                <a:cs typeface="+mn-cs"/>
              </a:rPr>
              <a:t> or </a:t>
            </a:r>
            <a:r>
              <a:rPr b="1" dirty="0" sz="1200" i="0" kern="1200" lang="en-US">
                <a:solidFill>
                  <a:schemeClr val="tx1"/>
                </a:solidFill>
                <a:effectLst/>
                <a:latin typeface="+mn-lt"/>
                <a:ea typeface="+mn-ea"/>
                <a:cs typeface="+mn-cs"/>
              </a:rPr>
              <a:t>object</a:t>
            </a:r>
            <a:r>
              <a:rPr b="0" dirty="0" sz="1200" i="0" kern="1200" lang="en-US">
                <a:solidFill>
                  <a:schemeClr val="tx1"/>
                </a:solidFill>
                <a:effectLst/>
                <a:latin typeface="+mn-lt"/>
                <a:ea typeface="+mn-ea"/>
                <a:cs typeface="+mn-cs"/>
              </a:rPr>
              <a:t> references are also stored in the stack). </a:t>
            </a:r>
            <a:r>
              <a:rPr b="1" dirty="0" sz="1200" i="0" kern="1200" lang="en-US">
                <a:solidFill>
                  <a:schemeClr val="tx1"/>
                </a:solidFill>
                <a:effectLst/>
                <a:latin typeface="+mn-lt"/>
                <a:ea typeface="+mn-ea"/>
                <a:cs typeface="+mn-cs"/>
              </a:rPr>
              <a:t>Heap</a:t>
            </a:r>
            <a:r>
              <a:rPr b="0" dirty="0" sz="1200" i="0" kern="1200" lang="en-US">
                <a:solidFill>
                  <a:schemeClr val="tx1"/>
                </a:solidFill>
                <a:effectLst/>
                <a:latin typeface="+mn-lt"/>
                <a:ea typeface="+mn-ea"/>
                <a:cs typeface="+mn-cs"/>
              </a:rPr>
              <a:t> is a memory place where the objects and its instance variable are stored. Static methods and static variables are</a:t>
            </a:r>
            <a:r>
              <a:rPr baseline="0" b="0" dirty="0" sz="1200" i="0" kern="1200" lang="en-US">
                <a:solidFill>
                  <a:schemeClr val="tx1"/>
                </a:solidFill>
                <a:effectLst/>
                <a:latin typeface="+mn-lt"/>
                <a:ea typeface="+mn-ea"/>
                <a:cs typeface="+mn-cs"/>
              </a:rPr>
              <a:t> stored in </a:t>
            </a:r>
            <a:r>
              <a:rPr baseline="0" b="0" dirty="0" sz="1200" i="0" kern="1200" lang="en-US" err="1">
                <a:solidFill>
                  <a:schemeClr val="tx1"/>
                </a:solidFill>
                <a:effectLst/>
                <a:latin typeface="+mn-lt"/>
                <a:ea typeface="+mn-ea"/>
                <a:cs typeface="+mn-cs"/>
              </a:rPr>
              <a:t>PermGen</a:t>
            </a:r>
            <a:r>
              <a:rPr baseline="0" b="0" dirty="0" sz="1200" i="0" kern="1200" lang="en-US">
                <a:solidFill>
                  <a:schemeClr val="tx1"/>
                </a:solidFill>
                <a:effectLst/>
                <a:latin typeface="+mn-lt"/>
                <a:ea typeface="+mn-ea"/>
                <a:cs typeface="+mn-cs"/>
              </a:rPr>
              <a:t> part of Heap.</a:t>
            </a:r>
            <a:endParaRPr dirty="0" lang="en-US"/>
          </a:p>
        </p:txBody>
      </p:sp>
      <p:sp>
        <p:nvSpPr>
          <p:cNvPr id="1048689" name="Slide Number Placeholder 3"/>
          <p:cNvSpPr>
            <a:spLocks noGrp="1"/>
          </p:cNvSpPr>
          <p:nvPr>
            <p:ph type="sldNum" sz="quarter" idx="10"/>
          </p:nvPr>
        </p:nvSpPr>
        <p:spPr/>
        <p:txBody>
          <a:bodyPr/>
          <a:p>
            <a:fld id="{39235B40-815F-42C3-9E56-6615F3D18BF6}" type="slidenum">
              <a:rPr lang="en-US" smtClean="0"/>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p>
            <a:fld id="{A3E814D5-CC55-4CA3-B97A-71D26BAEB2A6}" type="datetimeFigureOut">
              <a:rPr lang="en-US" smtClean="0"/>
              <a:t>10/6/2020</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1AD4EDAD-BBD0-4D24-82C7-E98EE57C999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86" name=""/>
        <p:cNvGrpSpPr/>
        <p:nvPr/>
      </p:nvGrpSpPr>
      <p:grpSpPr>
        <a:xfrm>
          <a:off x="0" y="0"/>
          <a:ext cx="0" cy="0"/>
          <a:chOff x="0" y="0"/>
          <a:chExt cx="0" cy="0"/>
        </a:xfrm>
      </p:grpSpPr>
      <p:sp>
        <p:nvSpPr>
          <p:cNvPr id="1048773" name="Title 1"/>
          <p:cNvSpPr>
            <a:spLocks noGrp="1"/>
          </p:cNvSpPr>
          <p:nvPr>
            <p:ph type="title"/>
          </p:nvPr>
        </p:nvSpPr>
        <p:spPr/>
        <p:txBody>
          <a:bodyPr/>
          <a:p>
            <a:r>
              <a:rPr lang="en-US"/>
              <a:t>Click to edit Master title style</a:t>
            </a:r>
          </a:p>
        </p:txBody>
      </p:sp>
      <p:sp>
        <p:nvSpPr>
          <p:cNvPr id="104877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5" name="Date Placeholder 3"/>
          <p:cNvSpPr>
            <a:spLocks noGrp="1"/>
          </p:cNvSpPr>
          <p:nvPr>
            <p:ph type="dt" sz="half" idx="10"/>
          </p:nvPr>
        </p:nvSpPr>
        <p:spPr/>
        <p:txBody>
          <a:bodyPr/>
          <a:p>
            <a:fld id="{A3E814D5-CC55-4CA3-B97A-71D26BAEB2A6}" type="datetimeFigureOut">
              <a:rPr lang="en-US" smtClean="0"/>
              <a:t>10/6/2020</a:t>
            </a:fld>
            <a:endParaRPr lang="en-US"/>
          </a:p>
        </p:txBody>
      </p:sp>
      <p:sp>
        <p:nvSpPr>
          <p:cNvPr id="1048776" name="Footer Placeholder 4"/>
          <p:cNvSpPr>
            <a:spLocks noGrp="1"/>
          </p:cNvSpPr>
          <p:nvPr>
            <p:ph type="ftr" sz="quarter" idx="11"/>
          </p:nvPr>
        </p:nvSpPr>
        <p:spPr/>
        <p:txBody>
          <a:bodyPr/>
          <a:p>
            <a:endParaRPr lang="en-US"/>
          </a:p>
        </p:txBody>
      </p:sp>
      <p:sp>
        <p:nvSpPr>
          <p:cNvPr id="1048777" name="Slide Number Placeholder 5"/>
          <p:cNvSpPr>
            <a:spLocks noGrp="1"/>
          </p:cNvSpPr>
          <p:nvPr>
            <p:ph type="sldNum" sz="quarter" idx="12"/>
          </p:nvPr>
        </p:nvSpPr>
        <p:spPr/>
        <p:txBody>
          <a:bodyPr/>
          <a:p>
            <a:fld id="{1AD4EDAD-BBD0-4D24-82C7-E98EE57C999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84" name=""/>
        <p:cNvGrpSpPr/>
        <p:nvPr/>
      </p:nvGrpSpPr>
      <p:grpSpPr>
        <a:xfrm>
          <a:off x="0" y="0"/>
          <a:ext cx="0" cy="0"/>
          <a:chOff x="0" y="0"/>
          <a:chExt cx="0" cy="0"/>
        </a:xfrm>
      </p:grpSpPr>
      <p:sp>
        <p:nvSpPr>
          <p:cNvPr id="1048762" name="Vertical Title 1"/>
          <p:cNvSpPr>
            <a:spLocks noGrp="1"/>
          </p:cNvSpPr>
          <p:nvPr>
            <p:ph type="title" orient="vert"/>
          </p:nvPr>
        </p:nvSpPr>
        <p:spPr>
          <a:xfrm>
            <a:off x="6629400" y="274638"/>
            <a:ext cx="2057400" cy="5851525"/>
          </a:xfrm>
        </p:spPr>
        <p:txBody>
          <a:bodyPr vert="eaVert"/>
          <a:p>
            <a:r>
              <a:rPr lang="en-US"/>
              <a:t>Click to edit Master title style</a:t>
            </a:r>
          </a:p>
        </p:txBody>
      </p:sp>
      <p:sp>
        <p:nvSpPr>
          <p:cNvPr id="1048763"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4" name="Date Placeholder 3"/>
          <p:cNvSpPr>
            <a:spLocks noGrp="1"/>
          </p:cNvSpPr>
          <p:nvPr>
            <p:ph type="dt" sz="half" idx="10"/>
          </p:nvPr>
        </p:nvSpPr>
        <p:spPr/>
        <p:txBody>
          <a:bodyPr/>
          <a:p>
            <a:fld id="{A3E814D5-CC55-4CA3-B97A-71D26BAEB2A6}" type="datetimeFigureOut">
              <a:rPr lang="en-US" smtClean="0"/>
              <a:t>10/6/2020</a:t>
            </a:fld>
            <a:endParaRPr lang="en-US"/>
          </a:p>
        </p:txBody>
      </p:sp>
      <p:sp>
        <p:nvSpPr>
          <p:cNvPr id="1048765" name="Footer Placeholder 4"/>
          <p:cNvSpPr>
            <a:spLocks noGrp="1"/>
          </p:cNvSpPr>
          <p:nvPr>
            <p:ph type="ftr" sz="quarter" idx="11"/>
          </p:nvPr>
        </p:nvSpPr>
        <p:spPr/>
        <p:txBody>
          <a:bodyPr/>
          <a:p>
            <a:endParaRPr lang="en-US"/>
          </a:p>
        </p:txBody>
      </p:sp>
      <p:sp>
        <p:nvSpPr>
          <p:cNvPr id="1048766" name="Slide Number Placeholder 5"/>
          <p:cNvSpPr>
            <a:spLocks noGrp="1"/>
          </p:cNvSpPr>
          <p:nvPr>
            <p:ph type="sldNum" sz="quarter" idx="12"/>
          </p:nvPr>
        </p:nvSpPr>
        <p:spPr/>
        <p:txBody>
          <a:bodyPr/>
          <a:p>
            <a:fld id="{1AD4EDAD-BBD0-4D24-82C7-E98EE57C999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8"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p>
            <a:fld id="{A3E814D5-CC55-4CA3-B97A-71D26BAEB2A6}" type="datetimeFigureOut">
              <a:rPr lang="en-US" smtClean="0"/>
              <a:t>10/6/2020</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1AD4EDAD-BBD0-4D24-82C7-E98EE57C999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87" name=""/>
        <p:cNvGrpSpPr/>
        <p:nvPr/>
      </p:nvGrpSpPr>
      <p:grpSpPr>
        <a:xfrm>
          <a:off x="0" y="0"/>
          <a:ext cx="0" cy="0"/>
          <a:chOff x="0" y="0"/>
          <a:chExt cx="0" cy="0"/>
        </a:xfrm>
      </p:grpSpPr>
      <p:sp>
        <p:nvSpPr>
          <p:cNvPr id="1048778"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p>
        </p:txBody>
      </p:sp>
      <p:sp>
        <p:nvSpPr>
          <p:cNvPr id="1048779"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80" name="Date Placeholder 3"/>
          <p:cNvSpPr>
            <a:spLocks noGrp="1"/>
          </p:cNvSpPr>
          <p:nvPr>
            <p:ph type="dt" sz="half" idx="10"/>
          </p:nvPr>
        </p:nvSpPr>
        <p:spPr/>
        <p:txBody>
          <a:bodyPr/>
          <a:p>
            <a:fld id="{A3E814D5-CC55-4CA3-B97A-71D26BAEB2A6}" type="datetimeFigureOut">
              <a:rPr lang="en-US" smtClean="0"/>
              <a:t>10/6/2020</a:t>
            </a:fld>
            <a:endParaRPr lang="en-US"/>
          </a:p>
        </p:txBody>
      </p:sp>
      <p:sp>
        <p:nvSpPr>
          <p:cNvPr id="1048781" name="Footer Placeholder 4"/>
          <p:cNvSpPr>
            <a:spLocks noGrp="1"/>
          </p:cNvSpPr>
          <p:nvPr>
            <p:ph type="ftr" sz="quarter" idx="11"/>
          </p:nvPr>
        </p:nvSpPr>
        <p:spPr/>
        <p:txBody>
          <a:bodyPr/>
          <a:p>
            <a:endParaRPr lang="en-US"/>
          </a:p>
        </p:txBody>
      </p:sp>
      <p:sp>
        <p:nvSpPr>
          <p:cNvPr id="1048782" name="Slide Number Placeholder 5"/>
          <p:cNvSpPr>
            <a:spLocks noGrp="1"/>
          </p:cNvSpPr>
          <p:nvPr>
            <p:ph type="sldNum" sz="quarter" idx="12"/>
          </p:nvPr>
        </p:nvSpPr>
        <p:spPr/>
        <p:txBody>
          <a:bodyPr/>
          <a:p>
            <a:fld id="{1AD4EDAD-BBD0-4D24-82C7-E98EE57C999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0" name=""/>
        <p:cNvGrpSpPr/>
        <p:nvPr/>
      </p:nvGrpSpPr>
      <p:grpSpPr>
        <a:xfrm>
          <a:off x="0" y="0"/>
          <a:ext cx="0" cy="0"/>
          <a:chOff x="0" y="0"/>
          <a:chExt cx="0" cy="0"/>
        </a:xfrm>
      </p:grpSpPr>
      <p:sp>
        <p:nvSpPr>
          <p:cNvPr id="1048595" name="Title 1"/>
          <p:cNvSpPr>
            <a:spLocks noGrp="1"/>
          </p:cNvSpPr>
          <p:nvPr>
            <p:ph type="title"/>
          </p:nvPr>
        </p:nvSpPr>
        <p:spPr/>
        <p:txBody>
          <a:bodyPr/>
          <a:p>
            <a:r>
              <a:rPr lang="en-US"/>
              <a:t>Click to edit Master title style</a:t>
            </a:r>
          </a:p>
        </p:txBody>
      </p:sp>
      <p:sp>
        <p:nvSpPr>
          <p:cNvPr id="1048596"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8" name="Date Placeholder 4"/>
          <p:cNvSpPr>
            <a:spLocks noGrp="1"/>
          </p:cNvSpPr>
          <p:nvPr>
            <p:ph type="dt" sz="half" idx="10"/>
          </p:nvPr>
        </p:nvSpPr>
        <p:spPr/>
        <p:txBody>
          <a:bodyPr/>
          <a:p>
            <a:fld id="{A3E814D5-CC55-4CA3-B97A-71D26BAEB2A6}" type="datetimeFigureOut">
              <a:rPr lang="en-US" smtClean="0"/>
              <a:t>10/6/2020</a:t>
            </a:fld>
            <a:endParaRPr lang="en-US"/>
          </a:p>
        </p:txBody>
      </p:sp>
      <p:sp>
        <p:nvSpPr>
          <p:cNvPr id="1048599" name="Footer Placeholder 5"/>
          <p:cNvSpPr>
            <a:spLocks noGrp="1"/>
          </p:cNvSpPr>
          <p:nvPr>
            <p:ph type="ftr" sz="quarter" idx="11"/>
          </p:nvPr>
        </p:nvSpPr>
        <p:spPr/>
        <p:txBody>
          <a:bodyPr/>
          <a:p>
            <a:endParaRPr lang="en-US"/>
          </a:p>
        </p:txBody>
      </p:sp>
      <p:sp>
        <p:nvSpPr>
          <p:cNvPr id="1048600" name="Slide Number Placeholder 6"/>
          <p:cNvSpPr>
            <a:spLocks noGrp="1"/>
          </p:cNvSpPr>
          <p:nvPr>
            <p:ph type="sldNum" sz="quarter" idx="12"/>
          </p:nvPr>
        </p:nvSpPr>
        <p:spPr/>
        <p:txBody>
          <a:bodyPr/>
          <a:p>
            <a:fld id="{1AD4EDAD-BBD0-4D24-82C7-E98EE57C999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88" name=""/>
        <p:cNvGrpSpPr/>
        <p:nvPr/>
      </p:nvGrpSpPr>
      <p:grpSpPr>
        <a:xfrm>
          <a:off x="0" y="0"/>
          <a:ext cx="0" cy="0"/>
          <a:chOff x="0" y="0"/>
          <a:chExt cx="0" cy="0"/>
        </a:xfrm>
      </p:grpSpPr>
      <p:sp>
        <p:nvSpPr>
          <p:cNvPr id="1048783" name="Title 1"/>
          <p:cNvSpPr>
            <a:spLocks noGrp="1"/>
          </p:cNvSpPr>
          <p:nvPr>
            <p:ph type="title"/>
          </p:nvPr>
        </p:nvSpPr>
        <p:spPr/>
        <p:txBody>
          <a:bodyPr/>
          <a:p>
            <a:r>
              <a:rPr lang="en-US"/>
              <a:t>Click to edit Master title style</a:t>
            </a:r>
          </a:p>
        </p:txBody>
      </p:sp>
      <p:sp>
        <p:nvSpPr>
          <p:cNvPr id="1048784"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8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6"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8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8" name="Date Placeholder 6"/>
          <p:cNvSpPr>
            <a:spLocks noGrp="1"/>
          </p:cNvSpPr>
          <p:nvPr>
            <p:ph type="dt" sz="half" idx="10"/>
          </p:nvPr>
        </p:nvSpPr>
        <p:spPr/>
        <p:txBody>
          <a:bodyPr/>
          <a:p>
            <a:fld id="{A3E814D5-CC55-4CA3-B97A-71D26BAEB2A6}" type="datetimeFigureOut">
              <a:rPr lang="en-US" smtClean="0"/>
              <a:t>10/6/2020</a:t>
            </a:fld>
            <a:endParaRPr lang="en-US"/>
          </a:p>
        </p:txBody>
      </p:sp>
      <p:sp>
        <p:nvSpPr>
          <p:cNvPr id="1048789" name="Footer Placeholder 7"/>
          <p:cNvSpPr>
            <a:spLocks noGrp="1"/>
          </p:cNvSpPr>
          <p:nvPr>
            <p:ph type="ftr" sz="quarter" idx="11"/>
          </p:nvPr>
        </p:nvSpPr>
        <p:spPr/>
        <p:txBody>
          <a:bodyPr/>
          <a:p>
            <a:endParaRPr lang="en-US"/>
          </a:p>
        </p:txBody>
      </p:sp>
      <p:sp>
        <p:nvSpPr>
          <p:cNvPr id="1048790" name="Slide Number Placeholder 8"/>
          <p:cNvSpPr>
            <a:spLocks noGrp="1"/>
          </p:cNvSpPr>
          <p:nvPr>
            <p:ph type="sldNum" sz="quarter" idx="12"/>
          </p:nvPr>
        </p:nvSpPr>
        <p:spPr/>
        <p:txBody>
          <a:bodyPr/>
          <a:p>
            <a:fld id="{1AD4EDAD-BBD0-4D24-82C7-E98EE57C999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83" name=""/>
        <p:cNvGrpSpPr/>
        <p:nvPr/>
      </p:nvGrpSpPr>
      <p:grpSpPr>
        <a:xfrm>
          <a:off x="0" y="0"/>
          <a:ext cx="0" cy="0"/>
          <a:chOff x="0" y="0"/>
          <a:chExt cx="0" cy="0"/>
        </a:xfrm>
      </p:grpSpPr>
      <p:sp>
        <p:nvSpPr>
          <p:cNvPr id="1048758" name="Title 1"/>
          <p:cNvSpPr>
            <a:spLocks noGrp="1"/>
          </p:cNvSpPr>
          <p:nvPr>
            <p:ph type="title"/>
          </p:nvPr>
        </p:nvSpPr>
        <p:spPr/>
        <p:txBody>
          <a:bodyPr/>
          <a:p>
            <a:r>
              <a:rPr lang="en-US"/>
              <a:t>Click to edit Master title style</a:t>
            </a:r>
          </a:p>
        </p:txBody>
      </p:sp>
      <p:sp>
        <p:nvSpPr>
          <p:cNvPr id="1048759" name="Date Placeholder 2"/>
          <p:cNvSpPr>
            <a:spLocks noGrp="1"/>
          </p:cNvSpPr>
          <p:nvPr>
            <p:ph type="dt" sz="half" idx="10"/>
          </p:nvPr>
        </p:nvSpPr>
        <p:spPr/>
        <p:txBody>
          <a:bodyPr/>
          <a:p>
            <a:fld id="{A3E814D5-CC55-4CA3-B97A-71D26BAEB2A6}" type="datetimeFigureOut">
              <a:rPr lang="en-US" smtClean="0"/>
              <a:t>10/6/2020</a:t>
            </a:fld>
            <a:endParaRPr lang="en-US"/>
          </a:p>
        </p:txBody>
      </p:sp>
      <p:sp>
        <p:nvSpPr>
          <p:cNvPr id="1048760" name="Footer Placeholder 3"/>
          <p:cNvSpPr>
            <a:spLocks noGrp="1"/>
          </p:cNvSpPr>
          <p:nvPr>
            <p:ph type="ftr" sz="quarter" idx="11"/>
          </p:nvPr>
        </p:nvSpPr>
        <p:spPr/>
        <p:txBody>
          <a:bodyPr/>
          <a:p>
            <a:endParaRPr lang="en-US"/>
          </a:p>
        </p:txBody>
      </p:sp>
      <p:sp>
        <p:nvSpPr>
          <p:cNvPr id="1048761" name="Slide Number Placeholder 4"/>
          <p:cNvSpPr>
            <a:spLocks noGrp="1"/>
          </p:cNvSpPr>
          <p:nvPr>
            <p:ph type="sldNum" sz="quarter" idx="12"/>
          </p:nvPr>
        </p:nvSpPr>
        <p:spPr/>
        <p:txBody>
          <a:bodyPr/>
          <a:p>
            <a:fld id="{1AD4EDAD-BBD0-4D24-82C7-E98EE57C999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89" name=""/>
        <p:cNvGrpSpPr/>
        <p:nvPr/>
      </p:nvGrpSpPr>
      <p:grpSpPr>
        <a:xfrm>
          <a:off x="0" y="0"/>
          <a:ext cx="0" cy="0"/>
          <a:chOff x="0" y="0"/>
          <a:chExt cx="0" cy="0"/>
        </a:xfrm>
      </p:grpSpPr>
      <p:sp>
        <p:nvSpPr>
          <p:cNvPr id="1048791" name="Date Placeholder 1"/>
          <p:cNvSpPr>
            <a:spLocks noGrp="1"/>
          </p:cNvSpPr>
          <p:nvPr>
            <p:ph type="dt" sz="half" idx="10"/>
          </p:nvPr>
        </p:nvSpPr>
        <p:spPr/>
        <p:txBody>
          <a:bodyPr/>
          <a:p>
            <a:fld id="{A3E814D5-CC55-4CA3-B97A-71D26BAEB2A6}" type="datetimeFigureOut">
              <a:rPr lang="en-US" smtClean="0"/>
              <a:t>10/6/2020</a:t>
            </a:fld>
            <a:endParaRPr lang="en-US"/>
          </a:p>
        </p:txBody>
      </p:sp>
      <p:sp>
        <p:nvSpPr>
          <p:cNvPr id="1048792" name="Footer Placeholder 2"/>
          <p:cNvSpPr>
            <a:spLocks noGrp="1"/>
          </p:cNvSpPr>
          <p:nvPr>
            <p:ph type="ftr" sz="quarter" idx="11"/>
          </p:nvPr>
        </p:nvSpPr>
        <p:spPr/>
        <p:txBody>
          <a:bodyPr/>
          <a:p>
            <a:endParaRPr lang="en-US"/>
          </a:p>
        </p:txBody>
      </p:sp>
      <p:sp>
        <p:nvSpPr>
          <p:cNvPr id="1048793" name="Slide Number Placeholder 3"/>
          <p:cNvSpPr>
            <a:spLocks noGrp="1"/>
          </p:cNvSpPr>
          <p:nvPr>
            <p:ph type="sldNum" sz="quarter" idx="12"/>
          </p:nvPr>
        </p:nvSpPr>
        <p:spPr/>
        <p:txBody>
          <a:bodyPr/>
          <a:p>
            <a:fld id="{1AD4EDAD-BBD0-4D24-82C7-E98EE57C999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90" name=""/>
        <p:cNvGrpSpPr/>
        <p:nvPr/>
      </p:nvGrpSpPr>
      <p:grpSpPr>
        <a:xfrm>
          <a:off x="0" y="0"/>
          <a:ext cx="0" cy="0"/>
          <a:chOff x="0" y="0"/>
          <a:chExt cx="0" cy="0"/>
        </a:xfrm>
      </p:grpSpPr>
      <p:sp>
        <p:nvSpPr>
          <p:cNvPr id="1048794" name="Title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p>
        </p:txBody>
      </p:sp>
      <p:sp>
        <p:nvSpPr>
          <p:cNvPr id="104879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97" name="Date Placeholder 4"/>
          <p:cNvSpPr>
            <a:spLocks noGrp="1"/>
          </p:cNvSpPr>
          <p:nvPr>
            <p:ph type="dt" sz="half" idx="10"/>
          </p:nvPr>
        </p:nvSpPr>
        <p:spPr/>
        <p:txBody>
          <a:bodyPr/>
          <a:p>
            <a:fld id="{A3E814D5-CC55-4CA3-B97A-71D26BAEB2A6}" type="datetimeFigureOut">
              <a:rPr lang="en-US" smtClean="0"/>
              <a:t>10/6/2020</a:t>
            </a:fld>
            <a:endParaRPr lang="en-US"/>
          </a:p>
        </p:txBody>
      </p:sp>
      <p:sp>
        <p:nvSpPr>
          <p:cNvPr id="1048798" name="Footer Placeholder 5"/>
          <p:cNvSpPr>
            <a:spLocks noGrp="1"/>
          </p:cNvSpPr>
          <p:nvPr>
            <p:ph type="ftr" sz="quarter" idx="11"/>
          </p:nvPr>
        </p:nvSpPr>
        <p:spPr/>
        <p:txBody>
          <a:bodyPr/>
          <a:p>
            <a:endParaRPr lang="en-US"/>
          </a:p>
        </p:txBody>
      </p:sp>
      <p:sp>
        <p:nvSpPr>
          <p:cNvPr id="1048799" name="Slide Number Placeholder 6"/>
          <p:cNvSpPr>
            <a:spLocks noGrp="1"/>
          </p:cNvSpPr>
          <p:nvPr>
            <p:ph type="sldNum" sz="quarter" idx="12"/>
          </p:nvPr>
        </p:nvSpPr>
        <p:spPr/>
        <p:txBody>
          <a:bodyPr/>
          <a:p>
            <a:fld id="{1AD4EDAD-BBD0-4D24-82C7-E98EE57C999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85" name=""/>
        <p:cNvGrpSpPr/>
        <p:nvPr/>
      </p:nvGrpSpPr>
      <p:grpSpPr>
        <a:xfrm>
          <a:off x="0" y="0"/>
          <a:ext cx="0" cy="0"/>
          <a:chOff x="0" y="0"/>
          <a:chExt cx="0" cy="0"/>
        </a:xfrm>
      </p:grpSpPr>
      <p:sp>
        <p:nvSpPr>
          <p:cNvPr id="1048767" name="Title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p>
        </p:txBody>
      </p:sp>
      <p:sp>
        <p:nvSpPr>
          <p:cNvPr id="1048768"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69"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70" name="Date Placeholder 4"/>
          <p:cNvSpPr>
            <a:spLocks noGrp="1"/>
          </p:cNvSpPr>
          <p:nvPr>
            <p:ph type="dt" sz="half" idx="10"/>
          </p:nvPr>
        </p:nvSpPr>
        <p:spPr/>
        <p:txBody>
          <a:bodyPr/>
          <a:p>
            <a:fld id="{A3E814D5-CC55-4CA3-B97A-71D26BAEB2A6}" type="datetimeFigureOut">
              <a:rPr lang="en-US" smtClean="0"/>
              <a:t>10/6/2020</a:t>
            </a:fld>
            <a:endParaRPr lang="en-US"/>
          </a:p>
        </p:txBody>
      </p:sp>
      <p:sp>
        <p:nvSpPr>
          <p:cNvPr id="1048771" name="Footer Placeholder 5"/>
          <p:cNvSpPr>
            <a:spLocks noGrp="1"/>
          </p:cNvSpPr>
          <p:nvPr>
            <p:ph type="ftr" sz="quarter" idx="11"/>
          </p:nvPr>
        </p:nvSpPr>
        <p:spPr/>
        <p:txBody>
          <a:bodyPr/>
          <a:p>
            <a:endParaRPr lang="en-US"/>
          </a:p>
        </p:txBody>
      </p:sp>
      <p:sp>
        <p:nvSpPr>
          <p:cNvPr id="1048772" name="Slide Number Placeholder 6"/>
          <p:cNvSpPr>
            <a:spLocks noGrp="1"/>
          </p:cNvSpPr>
          <p:nvPr>
            <p:ph type="sldNum" sz="quarter" idx="12"/>
          </p:nvPr>
        </p:nvSpPr>
        <p:spPr/>
        <p:txBody>
          <a:bodyPr/>
          <a:p>
            <a:fld id="{1AD4EDAD-BBD0-4D24-82C7-E98EE57C999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A3E814D5-CC55-4CA3-B97A-71D26BAEB2A6}" type="datetimeFigureOut">
              <a:rPr lang="en-US" smtClean="0"/>
              <a:t>10/6/2020</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1AD4EDAD-BBD0-4D24-82C7-E98EE57C9993}"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image" Target="../media/image1.emf"/><Relationship Id="rId3" Type="http://schemas.openxmlformats.org/officeDocument/2006/relationships/customXml" Target="../ink/ink2.xml"/><Relationship Id="rId4" Type="http://schemas.openxmlformats.org/officeDocument/2006/relationships/image" Target="../media/image2.emf"/><Relationship Id="rId5" Type="http://schemas.openxmlformats.org/officeDocument/2006/relationships/customXml" Target="../ink/ink3.xml"/><Relationship Id="rId6" Type="http://schemas.openxmlformats.org/officeDocument/2006/relationships/image" Target="../media/image3.emf"/><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ustomXml" Target="../ink/ink4.xml"/><Relationship Id="rId2" Type="http://schemas.openxmlformats.org/officeDocument/2006/relationships/image" Target="../media/image4.emf"/><Relationship Id="rId3" Type="http://schemas.openxmlformats.org/officeDocument/2006/relationships/customXml" Target="../ink/ink5.xml"/><Relationship Id="rId4" Type="http://schemas.openxmlformats.org/officeDocument/2006/relationships/image" Target="../media/image5.emf"/><Relationship Id="rId5" Type="http://schemas.openxmlformats.org/officeDocument/2006/relationships/customXml" Target="../ink/ink6.xml"/><Relationship Id="rId6" Type="http://schemas.openxmlformats.org/officeDocument/2006/relationships/image" Target="../media/image6.emf"/><Relationship Id="rId7"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customXml" Target="../ink/ink7.xml"/><Relationship Id="rId2" Type="http://schemas.openxmlformats.org/officeDocument/2006/relationships/image" Target="../media/image7.emf"/><Relationship Id="rId3" Type="http://schemas.openxmlformats.org/officeDocument/2006/relationships/customXml" Target="../ink/ink8.xml"/><Relationship Id="rId4" Type="http://schemas.openxmlformats.org/officeDocument/2006/relationships/image" Target="../media/image8.emf"/><Relationship Id="rId5" Type="http://schemas.openxmlformats.org/officeDocument/2006/relationships/customXml" Target="../ink/ink9.xml"/><Relationship Id="rId6" Type="http://schemas.openxmlformats.org/officeDocument/2006/relationships/image" Target="../media/image9.emf"/><Relationship Id="rId7" Type="http://schemas.openxmlformats.org/officeDocument/2006/relationships/customXml" Target="../ink/ink10.xml"/><Relationship Id="rId8" Type="http://schemas.openxmlformats.org/officeDocument/2006/relationships/image" Target="../media/image10.emf"/><Relationship Id="rId9"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customXml" Target="../ink/ink11.xml"/><Relationship Id="rId2" Type="http://schemas.openxmlformats.org/officeDocument/2006/relationships/image" Target="../media/image11.emf"/><Relationship Id="rId3" Type="http://schemas.openxmlformats.org/officeDocument/2006/relationships/customXml" Target="../ink/ink12.xml"/><Relationship Id="rId4" Type="http://schemas.openxmlformats.org/officeDocument/2006/relationships/image" Target="../media/image12.emf"/><Relationship Id="rId5" Type="http://schemas.openxmlformats.org/officeDocument/2006/relationships/customXml" Target="../ink/ink13.xml"/><Relationship Id="rId6" Type="http://schemas.openxmlformats.org/officeDocument/2006/relationships/image" Target="../media/image13.emf"/><Relationship Id="rId7"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customXml" Target="../ink/ink14.xml"/><Relationship Id="rId2" Type="http://schemas.openxmlformats.org/officeDocument/2006/relationships/image" Target="../media/image14.emf"/><Relationship Id="rId3"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customXml" Target="../ink/ink15.xml"/><Relationship Id="rId2" Type="http://schemas.openxmlformats.org/officeDocument/2006/relationships/image" Target="../media/image15.emf"/><Relationship Id="rId3" Type="http://schemas.openxmlformats.org/officeDocument/2006/relationships/customXml" Target="../ink/ink16.xml"/><Relationship Id="rId4" Type="http://schemas.openxmlformats.org/officeDocument/2006/relationships/image" Target="../media/image16.emf"/><Relationship Id="rId5" Type="http://schemas.openxmlformats.org/officeDocument/2006/relationships/customXml" Target="../ink/ink17.xml"/><Relationship Id="rId6" Type="http://schemas.openxmlformats.org/officeDocument/2006/relationships/image" Target="../media/image17.emf"/><Relationship Id="rId7" Type="http://schemas.openxmlformats.org/officeDocument/2006/relationships/customXml" Target="../ink/ink18.xml"/><Relationship Id="rId8" Type="http://schemas.openxmlformats.org/officeDocument/2006/relationships/image" Target="../media/image18.emf"/><Relationship Id="rId9"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customXml" Target="../ink/ink19.xml"/><Relationship Id="rId2" Type="http://schemas.openxmlformats.org/officeDocument/2006/relationships/image" Target="../media/image19.emf"/><Relationship Id="rId3"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p:txBody>
          <a:bodyPr>
            <a:normAutofit/>
          </a:bodyPr>
          <a:p>
            <a:r>
              <a:rPr b="1" dirty="0" lang="en-US">
                <a:solidFill>
                  <a:srgbClr val="0000FF"/>
                </a:solidFill>
              </a:rPr>
              <a:t>Unit </a:t>
            </a:r>
            <a:r>
              <a:rPr b="1" dirty="0" lang="en-US" smtClean="0">
                <a:solidFill>
                  <a:srgbClr val="0000FF"/>
                </a:solidFill>
              </a:rPr>
              <a:t>– 2</a:t>
            </a:r>
            <a:br>
              <a:rPr b="1" dirty="0" lang="en-US" smtClean="0">
                <a:solidFill>
                  <a:srgbClr val="0000FF"/>
                </a:solidFill>
              </a:rPr>
            </a:br>
            <a:r>
              <a:rPr b="1" dirty="0" sz="3600" lang="en-IN" smtClean="0">
                <a:solidFill>
                  <a:srgbClr val="FF0000"/>
                </a:solidFill>
              </a:rPr>
              <a:t>Methods and </a:t>
            </a:r>
            <a:r>
              <a:rPr b="1" dirty="0" sz="3600" lang="en-IN" smtClean="0">
                <a:solidFill>
                  <a:srgbClr val="FF0000"/>
                </a:solidFill>
              </a:rPr>
              <a:t>classes</a:t>
            </a:r>
            <a:endParaRPr b="1" dirty="0" lang="en-US">
              <a:solidFill>
                <a:srgbClr val="0000FF"/>
              </a:solidFill>
            </a:endParaRPr>
          </a:p>
        </p:txBody>
      </p:sp>
      <p:sp>
        <p:nvSpPr>
          <p:cNvPr id="1048587" name="Subtitle 2"/>
          <p:cNvSpPr>
            <a:spLocks noGrp="1"/>
          </p:cNvSpPr>
          <p:nvPr>
            <p:ph type="subTitle" idx="1"/>
          </p:nvPr>
        </p:nvSpPr>
        <p:spPr>
          <a:xfrm>
            <a:off x="1371600" y="4391044"/>
            <a:ext cx="6400800" cy="1752600"/>
          </a:xfrm>
        </p:spPr>
        <p:txBody>
          <a:bodyPr>
            <a:normAutofit fontScale="97222" lnSpcReduction="10000"/>
          </a:bodyPr>
          <a:p>
            <a:r>
              <a:rPr dirty="0" sz="3600" lang="en-US" smtClean="0">
                <a:solidFill>
                  <a:srgbClr val="7030A0"/>
                </a:solidFill>
              </a:rPr>
              <a:t>Dr. S. R. Mangalwede</a:t>
            </a:r>
          </a:p>
          <a:p>
            <a:r>
              <a:rPr dirty="0" sz="3600" lang="en-US" smtClean="0">
                <a:solidFill>
                  <a:srgbClr val="7030A0"/>
                </a:solidFill>
              </a:rPr>
              <a:t>Professor in Dept. of CSE,</a:t>
            </a:r>
          </a:p>
          <a:p>
            <a:r>
              <a:rPr dirty="0" sz="3600" lang="en-US" smtClean="0">
                <a:solidFill>
                  <a:srgbClr val="7030A0"/>
                </a:solidFill>
              </a:rPr>
              <a:t>KLS GIT, Belgaum.</a:t>
            </a:r>
            <a:endParaRPr dirty="0" sz="3600" lang="en-US">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16" name="Title 1"/>
          <p:cNvSpPr>
            <a:spLocks noGrp="1"/>
          </p:cNvSpPr>
          <p:nvPr>
            <p:ph type="title"/>
          </p:nvPr>
        </p:nvSpPr>
        <p:spPr/>
        <p:txBody>
          <a:bodyPr>
            <a:normAutofit fontScale="90000"/>
          </a:bodyPr>
          <a:p>
            <a:r>
              <a:rPr dirty="0" lang="en-US"/>
              <a:t>Additional points  on constructors</a:t>
            </a:r>
          </a:p>
        </p:txBody>
      </p:sp>
      <p:sp>
        <p:nvSpPr>
          <p:cNvPr id="1048617" name="Content Placeholder 2"/>
          <p:cNvSpPr>
            <a:spLocks noGrp="1"/>
          </p:cNvSpPr>
          <p:nvPr>
            <p:ph idx="1"/>
          </p:nvPr>
        </p:nvSpPr>
        <p:spPr/>
        <p:txBody>
          <a:bodyPr>
            <a:normAutofit fontScale="93750" lnSpcReduction="10000"/>
          </a:bodyPr>
          <a:p>
            <a:pPr algn="just"/>
            <a:r>
              <a:rPr dirty="0" lang="en-US"/>
              <a:t>If you write a constructor with arguments, the default constructor is not added by the compiler. You should add it explicitly.</a:t>
            </a:r>
          </a:p>
          <a:p>
            <a:pPr algn="just"/>
            <a:r>
              <a:rPr dirty="0" lang="en-US"/>
              <a:t>A constructor can call another overloaded constructor using the this keyword in Java.</a:t>
            </a:r>
          </a:p>
          <a:p>
            <a:pPr algn="just"/>
            <a:r>
              <a:rPr dirty="0" lang="en-US"/>
              <a:t>Choosing a suitable overloaded constructor happens at compile time.</a:t>
            </a:r>
          </a:p>
          <a:p>
            <a:pPr algn="just"/>
            <a:r>
              <a:rPr dirty="0" lang="en-US"/>
              <a:t>While resolving overloaded method, compiler automatically promotes if exact match is not found. </a:t>
            </a:r>
            <a:r>
              <a:rPr b="1" dirty="0" lang="en-US">
                <a:solidFill>
                  <a:srgbClr val="FF0000"/>
                </a:solidFill>
              </a:rPr>
              <a:t>However, ambiguities may arise.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18" name="Content Placeholder 2"/>
          <p:cNvSpPr>
            <a:spLocks noGrp="1"/>
          </p:cNvSpPr>
          <p:nvPr>
            <p:ph idx="1"/>
          </p:nvPr>
        </p:nvSpPr>
        <p:spPr>
          <a:xfrm>
            <a:off x="457200" y="214290"/>
            <a:ext cx="8229600" cy="6143644"/>
          </a:xfrm>
        </p:spPr>
        <p:txBody>
          <a:bodyPr>
            <a:noAutofit/>
          </a:bodyPr>
          <a:p>
            <a:pPr>
              <a:spcBef>
                <a:spcPts val="0"/>
              </a:spcBef>
              <a:buNone/>
            </a:pPr>
            <a:r>
              <a:rPr dirty="0" sz="2400" lang="en-US"/>
              <a:t>class Test</a:t>
            </a:r>
          </a:p>
          <a:p>
            <a:pPr>
              <a:spcBef>
                <a:spcPts val="0"/>
              </a:spcBef>
              <a:buNone/>
            </a:pPr>
            <a:r>
              <a:rPr dirty="0" sz="2400" lang="en-US"/>
              <a:t>{</a:t>
            </a:r>
          </a:p>
          <a:p>
            <a:pPr lvl="1">
              <a:spcBef>
                <a:spcPts val="0"/>
              </a:spcBef>
              <a:buNone/>
            </a:pPr>
            <a:r>
              <a:rPr dirty="0" sz="2400" lang="en-US"/>
              <a:t>public void m1 (</a:t>
            </a:r>
            <a:r>
              <a:rPr dirty="0" sz="2400" lang="en-US" err="1"/>
              <a:t>int</a:t>
            </a:r>
            <a:r>
              <a:rPr dirty="0" sz="2400" lang="en-US"/>
              <a:t> </a:t>
            </a:r>
            <a:r>
              <a:rPr dirty="0" sz="2400" lang="en-US" err="1"/>
              <a:t>i</a:t>
            </a:r>
            <a:r>
              <a:rPr dirty="0" sz="2400" lang="en-US"/>
              <a:t>, float f)</a:t>
            </a:r>
          </a:p>
          <a:p>
            <a:pPr lvl="1">
              <a:spcBef>
                <a:spcPts val="0"/>
              </a:spcBef>
              <a:buNone/>
            </a:pPr>
            <a:r>
              <a:rPr dirty="0" sz="2400" lang="en-US"/>
              <a:t>{</a:t>
            </a:r>
          </a:p>
          <a:p>
            <a:pPr lvl="1">
              <a:spcBef>
                <a:spcPts val="0"/>
              </a:spcBef>
              <a:buNone/>
            </a:pPr>
            <a:r>
              <a:rPr dirty="0" sz="2400" lang="en-US"/>
              <a:t>	System.out.println("</a:t>
            </a:r>
            <a:r>
              <a:rPr dirty="0" sz="2400" lang="en-US" err="1"/>
              <a:t>int</a:t>
            </a:r>
            <a:r>
              <a:rPr dirty="0" sz="2400" lang="en-US"/>
              <a:t> float method");</a:t>
            </a:r>
          </a:p>
          <a:p>
            <a:pPr lvl="1">
              <a:spcBef>
                <a:spcPts val="0"/>
              </a:spcBef>
              <a:buNone/>
            </a:pPr>
            <a:r>
              <a:rPr dirty="0" sz="2400" lang="en-US"/>
              <a:t>}</a:t>
            </a:r>
          </a:p>
          <a:p>
            <a:pPr>
              <a:spcBef>
                <a:spcPts val="0"/>
              </a:spcBef>
              <a:buNone/>
            </a:pPr>
            <a:r>
              <a:rPr dirty="0" sz="2400" lang="en-US"/>
              <a:t> 	 public void m1(float f, </a:t>
            </a:r>
            <a:r>
              <a:rPr dirty="0" sz="2400" lang="en-US" err="1"/>
              <a:t>int</a:t>
            </a:r>
            <a:r>
              <a:rPr dirty="0" sz="2400" lang="en-US"/>
              <a:t> </a:t>
            </a:r>
            <a:r>
              <a:rPr dirty="0" sz="2400" lang="en-US" err="1"/>
              <a:t>i</a:t>
            </a:r>
            <a:r>
              <a:rPr dirty="0" sz="2400" lang="en-US"/>
              <a:t>)</a:t>
            </a:r>
          </a:p>
          <a:p>
            <a:pPr lvl="1">
              <a:spcBef>
                <a:spcPts val="0"/>
              </a:spcBef>
              <a:buNone/>
            </a:pPr>
            <a:r>
              <a:rPr dirty="0" sz="2400" lang="en-US"/>
              <a:t>{</a:t>
            </a:r>
          </a:p>
          <a:p>
            <a:pPr lvl="1">
              <a:spcBef>
                <a:spcPts val="0"/>
              </a:spcBef>
              <a:buNone/>
            </a:pPr>
            <a:r>
              <a:rPr dirty="0" sz="2400" lang="en-US"/>
              <a:t>	System.out.println("float </a:t>
            </a:r>
            <a:r>
              <a:rPr dirty="0" sz="2400" lang="en-US" err="1"/>
              <a:t>int</a:t>
            </a:r>
            <a:r>
              <a:rPr dirty="0" sz="2400" lang="en-US"/>
              <a:t> method");</a:t>
            </a:r>
          </a:p>
          <a:p>
            <a:pPr lvl="1">
              <a:spcBef>
                <a:spcPts val="0"/>
              </a:spcBef>
              <a:buNone/>
            </a:pPr>
            <a:r>
              <a:rPr dirty="0" sz="2400" lang="en-US"/>
              <a:t>}</a:t>
            </a:r>
          </a:p>
          <a:p>
            <a:pPr lvl="1">
              <a:spcBef>
                <a:spcPts val="0"/>
              </a:spcBef>
              <a:buNone/>
            </a:pPr>
            <a:r>
              <a:rPr dirty="0" sz="2400" lang="en-US"/>
              <a:t> public static void main(String[]args)</a:t>
            </a:r>
          </a:p>
          <a:p>
            <a:pPr lvl="1">
              <a:spcBef>
                <a:spcPts val="0"/>
              </a:spcBef>
              <a:buNone/>
            </a:pPr>
            <a:r>
              <a:rPr dirty="0" sz="2400" lang="en-US"/>
              <a:t>{</a:t>
            </a:r>
          </a:p>
          <a:p>
            <a:pPr lvl="1">
              <a:spcBef>
                <a:spcPts val="0"/>
              </a:spcBef>
              <a:buNone/>
            </a:pPr>
            <a:r>
              <a:rPr dirty="0" sz="2400" lang="en-US"/>
              <a:t>	Test ob=new Test();</a:t>
            </a:r>
          </a:p>
          <a:p>
            <a:pPr lvl="1">
              <a:spcBef>
                <a:spcPts val="0"/>
              </a:spcBef>
              <a:buNone/>
            </a:pPr>
            <a:r>
              <a:rPr dirty="0" sz="2400" lang="en-US"/>
              <a:t>	ob.m1(20, 20);</a:t>
            </a:r>
          </a:p>
          <a:p>
            <a:pPr lvl="1">
              <a:spcBef>
                <a:spcPts val="0"/>
              </a:spcBef>
              <a:buNone/>
            </a:pPr>
            <a:r>
              <a:rPr dirty="0" sz="2400" lang="en-US"/>
              <a:t>}</a:t>
            </a:r>
          </a:p>
          <a:p>
            <a:pPr>
              <a:spcBef>
                <a:spcPts val="0"/>
              </a:spcBef>
              <a:buNone/>
            </a:pPr>
            <a:r>
              <a:rPr dirty="0" sz="2400" lang="en-US"/>
              <a:t>}</a:t>
            </a:r>
          </a:p>
          <a:p>
            <a:pPr>
              <a:spcBef>
                <a:spcPts val="0"/>
              </a:spcBef>
              <a:buNone/>
            </a:pPr>
            <a:endParaRPr dirty="0"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19" name="Title 1"/>
          <p:cNvSpPr>
            <a:spLocks noGrp="1"/>
          </p:cNvSpPr>
          <p:nvPr>
            <p:ph type="title"/>
          </p:nvPr>
        </p:nvSpPr>
        <p:spPr/>
        <p:txBody>
          <a:bodyPr/>
          <a:p>
            <a:r>
              <a:rPr dirty="0" lang="en-US"/>
              <a:t>Method Overloading</a:t>
            </a:r>
          </a:p>
        </p:txBody>
      </p:sp>
      <p:sp>
        <p:nvSpPr>
          <p:cNvPr id="1048620" name="Content Placeholder 2"/>
          <p:cNvSpPr>
            <a:spLocks noGrp="1"/>
          </p:cNvSpPr>
          <p:nvPr>
            <p:ph idx="1"/>
          </p:nvPr>
        </p:nvSpPr>
        <p:spPr>
          <a:xfrm>
            <a:off x="457200" y="1357298"/>
            <a:ext cx="8458200" cy="5257800"/>
          </a:xfrm>
        </p:spPr>
        <p:txBody>
          <a:bodyPr>
            <a:normAutofit fontScale="75000" lnSpcReduction="20000"/>
          </a:bodyPr>
          <a:p>
            <a:pPr algn="just">
              <a:lnSpc>
                <a:spcPct val="120000"/>
              </a:lnSpc>
            </a:pPr>
            <a:r>
              <a:rPr dirty="0" lang="en-US"/>
              <a:t>In Java, two or more methods within the same class can share the same name, as long as their parameter declarations (different number of parameters, different types of parameters, or both) are different.</a:t>
            </a:r>
          </a:p>
          <a:p>
            <a:pPr algn="just" lvl="1">
              <a:lnSpc>
                <a:spcPct val="120000"/>
              </a:lnSpc>
            </a:pPr>
            <a:r>
              <a:rPr dirty="0" lang="en-US"/>
              <a:t>In such case, the methods are said to be overloaded and the process is called method overloading.</a:t>
            </a:r>
          </a:p>
          <a:p>
            <a:pPr algn="just" lvl="1">
              <a:lnSpc>
                <a:spcPct val="120000"/>
              </a:lnSpc>
            </a:pPr>
            <a:r>
              <a:rPr dirty="0" lang="en-US"/>
              <a:t>Overloaded methods may or may not have different return type, but they must differ in parameters they accept.</a:t>
            </a:r>
          </a:p>
          <a:p>
            <a:pPr algn="just">
              <a:lnSpc>
                <a:spcPct val="120000"/>
              </a:lnSpc>
            </a:pPr>
            <a:r>
              <a:rPr dirty="0" lang="en-US"/>
              <a:t>Method overloading is one of the ways that Java implements polymorphism.</a:t>
            </a:r>
          </a:p>
          <a:p>
            <a:pPr algn="just">
              <a:lnSpc>
                <a:spcPct val="120000"/>
              </a:lnSpc>
            </a:pPr>
            <a:r>
              <a:rPr dirty="0" lang="en-US"/>
              <a:t>The value of overloading is that it allows related methods to be accessed by use of a common name.</a:t>
            </a:r>
          </a:p>
          <a:p>
            <a:pPr algn="just" lvl="1">
              <a:lnSpc>
                <a:spcPct val="120000"/>
              </a:lnSpc>
            </a:pPr>
            <a:r>
              <a:rPr dirty="0" lang="en-US"/>
              <a:t>Generally, the overloaded methods must relate to one another.</a:t>
            </a:r>
          </a:p>
          <a:p>
            <a:pPr algn="just">
              <a:lnSpc>
                <a:spcPct val="120000"/>
              </a:lnSpc>
            </a:pPr>
            <a:endParaRPr dirty="0" lang="en-US"/>
          </a:p>
        </p:txBody>
      </p:sp>
      <mc:AlternateContent xmlns:mc="http://schemas.openxmlformats.org/markup-compatibility/2006">
        <mc:Choice xmlns:p14="http://schemas.microsoft.com/office/powerpoint/2010/main" Requires="p14">
          <p:contentPart p14:bwMode="auto" r:id="rId1">
            <p14:nvContentPartPr>
              <p14:cNvPr id="2097152" name="Ink 2"/>
              <p14:cNvContentPartPr/>
              <p14:nvPr/>
            </p14:nvContentPartPr>
            <p14:xfrm>
              <a:off x="7626350" y="4081463"/>
              <a:ext cx="1062038" cy="160337"/>
            </p14:xfrm>
          </p:contentPart>
        </mc:Choice>
        <mc:Fallback>
          <p:pic>
            <p:nvPicPr>
              <p:cNvPr id="2097152" name="Ink 2"/>
              <p:cNvPicPr>
                <a:picLocks noChangeAspect="1" noRot="1" noEditPoints="1" noChangeArrowheads="1" noChangeShapeType="1"/>
              </p:cNvPicPr>
              <p:nvPr/>
            </p:nvPicPr>
            <p:blipFill>
              <a:blip xmlns:r="http://schemas.openxmlformats.org/officeDocument/2006/relationships" r:embed="rId2"/>
              <a:stretch>
                <a:fillRect/>
              </a:stretch>
            </p:blipFill>
            <p:spPr>
              <a:xfrm>
                <a:off x="7626350" y="4081463"/>
                <a:ext cx="1062038" cy="160337"/>
              </a:xfrm>
              <a:prstGeom prst="rect"/>
            </p:spPr>
          </p:pic>
        </mc:Fallback>
      </mc:AlternateContent>
      <mc:AlternateContent xmlns:mc="http://schemas.openxmlformats.org/markup-compatibility/2006">
        <mc:Choice xmlns:p14="http://schemas.microsoft.com/office/powerpoint/2010/main" Requires="p14">
          <p:contentPart p14:bwMode="auto" r:id="rId3">
            <p14:nvContentPartPr>
              <p14:cNvPr id="2097153" name="Ink 3"/>
              <p14:cNvContentPartPr/>
              <p14:nvPr/>
            </p14:nvContentPartPr>
            <p14:xfrm>
              <a:off x="4054475" y="4340225"/>
              <a:ext cx="2286000" cy="142875"/>
            </p14:xfrm>
          </p:contentPart>
        </mc:Choice>
        <mc:Fallback>
          <p:pic>
            <p:nvPicPr>
              <p:cNvPr id="2097153" name="Ink 3"/>
              <p:cNvPicPr>
                <a:picLocks noChangeAspect="1" noRot="1" noEditPoints="1" noChangeArrowheads="1" noChangeShapeType="1"/>
              </p:cNvPicPr>
              <p:nvPr/>
            </p:nvPicPr>
            <p:blipFill>
              <a:blip xmlns:r="http://schemas.openxmlformats.org/officeDocument/2006/relationships" r:embed="rId4"/>
              <a:stretch>
                <a:fillRect/>
              </a:stretch>
            </p:blipFill>
            <p:spPr>
              <a:xfrm>
                <a:off x="4054475" y="4340225"/>
                <a:ext cx="2286000" cy="142875"/>
              </a:xfrm>
              <a:prstGeom prst="rect"/>
            </p:spPr>
          </p:pic>
        </mc:Fallback>
      </mc:AlternateContent>
      <mc:AlternateContent xmlns:mc="http://schemas.openxmlformats.org/markup-compatibility/2006">
        <mc:Choice xmlns:p14="http://schemas.microsoft.com/office/powerpoint/2010/main" Requires="p14">
          <p:contentPart p14:bwMode="auto" r:id="rId5">
            <p14:nvContentPartPr>
              <p14:cNvPr id="2097154" name="Ink 4"/>
              <p14:cNvContentPartPr/>
              <p14:nvPr/>
            </p14:nvContentPartPr>
            <p14:xfrm>
              <a:off x="1419225" y="5214938"/>
              <a:ext cx="787400" cy="71437"/>
            </p14:xfrm>
          </p:contentPart>
        </mc:Choice>
        <mc:Fallback>
          <p:pic>
            <p:nvPicPr>
              <p:cNvPr id="2097154" name="Ink 4"/>
              <p:cNvPicPr>
                <a:picLocks noChangeAspect="1" noRot="1" noEditPoints="1" noChangeArrowheads="1" noChangeShapeType="1"/>
              </p:cNvPicPr>
              <p:nvPr/>
            </p:nvPicPr>
            <p:blipFill>
              <a:blip xmlns:r="http://schemas.openxmlformats.org/officeDocument/2006/relationships" r:embed="rId6"/>
              <a:stretch>
                <a:fillRect/>
              </a:stretch>
            </p:blipFill>
            <p:spPr>
              <a:xfrm>
                <a:off x="1419225" y="5214938"/>
                <a:ext cx="787400" cy="71437"/>
              </a:xfrm>
              <a:prstGeom prst="rect"/>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21" name="Title 1"/>
          <p:cNvSpPr>
            <a:spLocks noGrp="1"/>
          </p:cNvSpPr>
          <p:nvPr>
            <p:ph type="title"/>
          </p:nvPr>
        </p:nvSpPr>
        <p:spPr/>
        <p:txBody>
          <a:bodyPr/>
          <a:p>
            <a:endParaRPr lang="en-US"/>
          </a:p>
        </p:txBody>
      </p:sp>
      <p:sp>
        <p:nvSpPr>
          <p:cNvPr id="1048622" name="Content Placeholder 2"/>
          <p:cNvSpPr>
            <a:spLocks noGrp="1"/>
          </p:cNvSpPr>
          <p:nvPr>
            <p:ph idx="1"/>
          </p:nvPr>
        </p:nvSpPr>
        <p:spPr/>
        <p:txBody>
          <a:bodyPr/>
          <a:p>
            <a:pPr algn="just"/>
            <a:r>
              <a:rPr dirty="0" lang="en-US"/>
              <a:t>Method overloading is an example of Static Polymorphism. </a:t>
            </a:r>
          </a:p>
          <a:p>
            <a:pPr algn="just" lvl="1"/>
            <a:r>
              <a:rPr dirty="0" lang="en-US"/>
              <a:t>Static Polymorphism is also known as compile time binding or early binding.</a:t>
            </a:r>
          </a:p>
          <a:p>
            <a:pPr algn="just" lvl="1"/>
            <a:r>
              <a:rPr dirty="0" lang="en-US"/>
              <a:t>Static binding happens at compile time. Method overloading is an example of static binding where binding of method call to its definition happens at Compile time.</a:t>
            </a:r>
          </a:p>
        </p:txBody>
      </p:sp>
      <mc:AlternateContent xmlns:mc="http://schemas.openxmlformats.org/markup-compatibility/2006">
        <mc:Choice xmlns:p14="http://schemas.microsoft.com/office/powerpoint/2010/main" Requires="p14">
          <p:contentPart p14:bwMode="auto" r:id="rId1">
            <p14:nvContentPartPr>
              <p14:cNvPr id="2097155" name="Ink 2"/>
              <p14:cNvContentPartPr/>
              <p14:nvPr/>
            </p14:nvContentPartPr>
            <p14:xfrm>
              <a:off x="3000375" y="4875213"/>
              <a:ext cx="1625600" cy="73025"/>
            </p14:xfrm>
          </p:contentPart>
        </mc:Choice>
        <mc:Fallback>
          <p:pic>
            <p:nvPicPr>
              <p:cNvPr id="2097155" name="Ink 2"/>
              <p:cNvPicPr>
                <a:picLocks noChangeAspect="1" noRot="1" noEditPoints="1" noChangeArrowheads="1" noChangeShapeType="1"/>
              </p:cNvPicPr>
              <p:nvPr/>
            </p:nvPicPr>
            <p:blipFill>
              <a:blip xmlns:r="http://schemas.openxmlformats.org/officeDocument/2006/relationships" r:embed="rId2"/>
              <a:stretch>
                <a:fillRect/>
              </a:stretch>
            </p:blipFill>
            <p:spPr>
              <a:xfrm>
                <a:off x="3000375" y="4875213"/>
                <a:ext cx="1625600" cy="73025"/>
              </a:xfrm>
              <a:prstGeom prst="rect"/>
            </p:spPr>
          </p:pic>
        </mc:Fallback>
      </mc:AlternateContent>
      <mc:AlternateContent xmlns:mc="http://schemas.openxmlformats.org/markup-compatibility/2006">
        <mc:Choice xmlns:p14="http://schemas.microsoft.com/office/powerpoint/2010/main" Requires="p14">
          <p:contentPart p14:bwMode="auto" r:id="rId3">
            <p14:nvContentPartPr>
              <p14:cNvPr id="2097156" name="Ink 3"/>
              <p14:cNvContentPartPr/>
              <p14:nvPr/>
            </p14:nvContentPartPr>
            <p14:xfrm>
              <a:off x="5554663" y="4894263"/>
              <a:ext cx="1089025" cy="44450"/>
            </p14:xfrm>
          </p:contentPart>
        </mc:Choice>
        <mc:Fallback>
          <p:pic>
            <p:nvPicPr>
              <p:cNvPr id="2097156" name="Ink 3"/>
              <p:cNvPicPr>
                <a:picLocks noChangeAspect="1" noRot="1" noEditPoints="1" noChangeArrowheads="1" noChangeShapeType="1"/>
              </p:cNvPicPr>
              <p:nvPr/>
            </p:nvPicPr>
            <p:blipFill>
              <a:blip xmlns:r="http://schemas.openxmlformats.org/officeDocument/2006/relationships" r:embed="rId4"/>
              <a:stretch>
                <a:fillRect/>
              </a:stretch>
            </p:blipFill>
            <p:spPr>
              <a:xfrm>
                <a:off x="5554663" y="4894263"/>
                <a:ext cx="1089025" cy="44450"/>
              </a:xfrm>
              <a:prstGeom prst="rect"/>
            </p:spPr>
          </p:pic>
        </mc:Fallback>
      </mc:AlternateContent>
      <mc:AlternateContent xmlns:mc="http://schemas.openxmlformats.org/markup-compatibility/2006">
        <mc:Choice xmlns:p14="http://schemas.microsoft.com/office/powerpoint/2010/main" Requires="p14">
          <p:contentPart p14:bwMode="auto" r:id="rId5">
            <p14:nvContentPartPr>
              <p14:cNvPr id="2097157" name="Ink 4"/>
              <p14:cNvContentPartPr/>
              <p14:nvPr/>
            </p14:nvContentPartPr>
            <p14:xfrm>
              <a:off x="1643063" y="5322888"/>
              <a:ext cx="1652587" cy="52387"/>
            </p14:xfrm>
          </p:contentPart>
        </mc:Choice>
        <mc:Fallback>
          <p:pic>
            <p:nvPicPr>
              <p:cNvPr id="2097157" name="Ink 4"/>
              <p:cNvPicPr>
                <a:picLocks noChangeAspect="1" noRot="1" noEditPoints="1" noChangeArrowheads="1" noChangeShapeType="1"/>
              </p:cNvPicPr>
              <p:nvPr/>
            </p:nvPicPr>
            <p:blipFill>
              <a:blip xmlns:r="http://schemas.openxmlformats.org/officeDocument/2006/relationships" r:embed="rId6"/>
              <a:stretch>
                <a:fillRect/>
              </a:stretch>
            </p:blipFill>
            <p:spPr>
              <a:xfrm>
                <a:off x="1643063" y="5322888"/>
                <a:ext cx="1652587" cy="52387"/>
              </a:xfrm>
              <a:prstGeom prst="rect"/>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23" name="Title 1"/>
          <p:cNvSpPr>
            <a:spLocks noGrp="1"/>
          </p:cNvSpPr>
          <p:nvPr>
            <p:ph type="title"/>
          </p:nvPr>
        </p:nvSpPr>
        <p:spPr/>
        <p:txBody>
          <a:bodyPr/>
          <a:p>
            <a:r>
              <a:rPr dirty="0" lang="en-US"/>
              <a:t>Example</a:t>
            </a:r>
          </a:p>
        </p:txBody>
      </p:sp>
      <p:sp>
        <p:nvSpPr>
          <p:cNvPr id="1048624" name="Content Placeholder 2"/>
          <p:cNvSpPr>
            <a:spLocks noGrp="1"/>
          </p:cNvSpPr>
          <p:nvPr>
            <p:ph idx="1"/>
          </p:nvPr>
        </p:nvSpPr>
        <p:spPr>
          <a:xfrm>
            <a:off x="457200" y="1600200"/>
            <a:ext cx="8229600" cy="4543444"/>
          </a:xfrm>
        </p:spPr>
        <p:txBody>
          <a:bodyPr>
            <a:noAutofit/>
          </a:bodyPr>
          <a:p>
            <a:pPr indent="0" marL="0">
              <a:spcBef>
                <a:spcPts val="0"/>
              </a:spcBef>
              <a:buNone/>
            </a:pPr>
            <a:r>
              <a:rPr dirty="0" sz="2000" lang="en-US"/>
              <a:t>public class Book {    </a:t>
            </a:r>
          </a:p>
          <a:p>
            <a:pPr indent="0" marL="0">
              <a:spcBef>
                <a:spcPts val="0"/>
              </a:spcBef>
              <a:buNone/>
            </a:pPr>
            <a:r>
              <a:rPr dirty="0" sz="2000" lang="en-US"/>
              <a:t> 	public void </a:t>
            </a:r>
            <a:r>
              <a:rPr dirty="0" sz="2000" lang="en-US" err="1"/>
              <a:t>searchBook</a:t>
            </a:r>
            <a:r>
              <a:rPr dirty="0" sz="2000" lang="en-US"/>
              <a:t>(</a:t>
            </a:r>
            <a:r>
              <a:rPr dirty="0" sz="2000" lang="en-US" err="1"/>
              <a:t>int</a:t>
            </a:r>
            <a:r>
              <a:rPr dirty="0" sz="2000" lang="en-US"/>
              <a:t> </a:t>
            </a:r>
            <a:r>
              <a:rPr dirty="0" sz="2000" lang="en-US" err="1"/>
              <a:t>bookNumber</a:t>
            </a:r>
            <a:r>
              <a:rPr dirty="0" sz="2000" lang="en-US"/>
              <a:t>) {    </a:t>
            </a:r>
          </a:p>
          <a:p>
            <a:pPr indent="0" marL="0">
              <a:spcBef>
                <a:spcPts val="0"/>
              </a:spcBef>
              <a:buNone/>
            </a:pPr>
            <a:r>
              <a:rPr dirty="0" sz="2000" lang="en-US"/>
              <a:t>    		......    </a:t>
            </a:r>
          </a:p>
          <a:p>
            <a:pPr indent="0" marL="0">
              <a:spcBef>
                <a:spcPts val="0"/>
              </a:spcBef>
              <a:buNone/>
            </a:pPr>
            <a:r>
              <a:rPr dirty="0" sz="2000" lang="en-US"/>
              <a:t> 	}</a:t>
            </a:r>
          </a:p>
          <a:p>
            <a:pPr indent="0" marL="0">
              <a:spcBef>
                <a:spcPts val="0"/>
              </a:spcBef>
              <a:buNone/>
            </a:pPr>
            <a:r>
              <a:rPr dirty="0" sz="2000" lang="en-US"/>
              <a:t> 	public void </a:t>
            </a:r>
            <a:r>
              <a:rPr dirty="0" sz="2000" lang="en-US" err="1"/>
              <a:t>searchBook</a:t>
            </a:r>
            <a:r>
              <a:rPr dirty="0" sz="2000" lang="en-US"/>
              <a:t>(String author) {    </a:t>
            </a:r>
          </a:p>
          <a:p>
            <a:pPr indent="0" marL="0">
              <a:spcBef>
                <a:spcPts val="0"/>
              </a:spcBef>
              <a:buNone/>
            </a:pPr>
            <a:r>
              <a:rPr dirty="0" sz="2000" lang="en-US"/>
              <a:t>    		......    </a:t>
            </a:r>
          </a:p>
          <a:p>
            <a:pPr indent="0" marL="0">
              <a:spcBef>
                <a:spcPts val="0"/>
              </a:spcBef>
              <a:buNone/>
            </a:pPr>
            <a:r>
              <a:rPr dirty="0" sz="2000" lang="en-US"/>
              <a:t> 	}    </a:t>
            </a:r>
          </a:p>
          <a:p>
            <a:pPr indent="0" marL="0">
              <a:spcBef>
                <a:spcPts val="0"/>
              </a:spcBef>
              <a:buNone/>
            </a:pPr>
            <a:r>
              <a:rPr dirty="0" sz="2000" lang="en-US"/>
              <a:t> 	public void </a:t>
            </a:r>
            <a:r>
              <a:rPr dirty="0" sz="2000" lang="en-US" err="1"/>
              <a:t>searchBook</a:t>
            </a:r>
            <a:r>
              <a:rPr dirty="0" sz="2000" lang="en-US"/>
              <a:t>(</a:t>
            </a:r>
            <a:r>
              <a:rPr dirty="0" sz="2000" lang="en-US" err="1"/>
              <a:t>int</a:t>
            </a:r>
            <a:r>
              <a:rPr dirty="0" sz="2000" lang="en-US"/>
              <a:t> </a:t>
            </a:r>
            <a:r>
              <a:rPr dirty="0" sz="2000" lang="en-US" err="1"/>
              <a:t>bookNumber</a:t>
            </a:r>
            <a:r>
              <a:rPr dirty="0" sz="2000" lang="en-US"/>
              <a:t>, String title) {    </a:t>
            </a:r>
          </a:p>
          <a:p>
            <a:pPr indent="0" marL="0">
              <a:spcBef>
                <a:spcPts val="0"/>
              </a:spcBef>
              <a:buNone/>
            </a:pPr>
            <a:r>
              <a:rPr dirty="0" sz="2000" lang="en-US"/>
              <a:t>    		......    </a:t>
            </a:r>
          </a:p>
          <a:p>
            <a:pPr indent="0" marL="0">
              <a:spcBef>
                <a:spcPts val="0"/>
              </a:spcBef>
              <a:buNone/>
            </a:pPr>
            <a:r>
              <a:rPr dirty="0" sz="2000" lang="en-US"/>
              <a:t> 	}    </a:t>
            </a:r>
          </a:p>
          <a:p>
            <a:pPr indent="0" marL="0">
              <a:spcBef>
                <a:spcPts val="0"/>
              </a:spcBef>
              <a:buNone/>
            </a:pPr>
            <a:r>
              <a:rPr dirty="0" sz="2000" lang="en-US"/>
              <a:t>    	public void </a:t>
            </a:r>
            <a:r>
              <a:rPr dirty="0" sz="2000" lang="en-US" err="1"/>
              <a:t>searchBook</a:t>
            </a:r>
            <a:r>
              <a:rPr dirty="0" sz="2000" lang="en-US"/>
              <a:t>(String title, String author) {    </a:t>
            </a:r>
          </a:p>
          <a:p>
            <a:pPr indent="0" marL="0">
              <a:spcBef>
                <a:spcPts val="0"/>
              </a:spcBef>
              <a:buNone/>
            </a:pPr>
            <a:r>
              <a:rPr dirty="0" sz="2000" lang="en-US"/>
              <a:t>    		......    </a:t>
            </a:r>
          </a:p>
          <a:p>
            <a:pPr indent="0" marL="0">
              <a:spcBef>
                <a:spcPts val="0"/>
              </a:spcBef>
              <a:buNone/>
            </a:pPr>
            <a:r>
              <a:rPr dirty="0" sz="2000" lang="en-US"/>
              <a:t> 	}    </a:t>
            </a:r>
          </a:p>
          <a:p>
            <a:pPr indent="0" marL="0">
              <a:spcBef>
                <a:spcPts val="0"/>
              </a:spcBef>
              <a:buNone/>
            </a:pPr>
            <a:r>
              <a:rPr dirty="0" sz="2000" lang="en-US"/>
              <a:t>}    </a:t>
            </a:r>
          </a:p>
          <a:p>
            <a:pPr indent="0" marL="0">
              <a:spcBef>
                <a:spcPts val="0"/>
              </a:spcBef>
              <a:buNone/>
            </a:pPr>
            <a:r>
              <a:rPr dirty="0" sz="2000" lang="en-US"/>
              <a:t/>
            </a:r>
            <a:br>
              <a:rPr dirty="0" sz="2000" lang="en-US"/>
            </a:br>
            <a:endParaRPr dirty="0" sz="2000" lang="en-US"/>
          </a:p>
        </p:txBody>
      </p:sp>
      <mc:AlternateContent xmlns:mc="http://schemas.openxmlformats.org/markup-compatibility/2006">
        <mc:Choice xmlns:p14="http://schemas.microsoft.com/office/powerpoint/2010/main" Requires="p14">
          <p:contentPart p14:bwMode="auto" r:id="rId1">
            <p14:nvContentPartPr>
              <p14:cNvPr id="2097158" name="Ink 2"/>
              <p14:cNvContentPartPr/>
              <p14:nvPr/>
            </p14:nvContentPartPr>
            <p14:xfrm>
              <a:off x="2670175" y="2251075"/>
              <a:ext cx="1054100" cy="17463"/>
            </p14:xfrm>
          </p:contentPart>
        </mc:Choice>
        <mc:Fallback>
          <p:pic>
            <p:nvPicPr>
              <p:cNvPr id="2097158" name="Ink 2"/>
              <p:cNvPicPr>
                <a:picLocks noChangeAspect="1" noRot="1" noEditPoints="1" noChangeArrowheads="1" noChangeShapeType="1"/>
              </p:cNvPicPr>
              <p:nvPr/>
            </p:nvPicPr>
            <p:blipFill>
              <a:blip xmlns:r="http://schemas.openxmlformats.org/officeDocument/2006/relationships" r:embed="rId2"/>
              <a:stretch>
                <a:fillRect/>
              </a:stretch>
            </p:blipFill>
            <p:spPr>
              <a:xfrm>
                <a:off x="2670175" y="2251075"/>
                <a:ext cx="1054100" cy="17463"/>
              </a:xfrm>
              <a:prstGeom prst="rect"/>
            </p:spPr>
          </p:pic>
        </mc:Fallback>
      </mc:AlternateContent>
      <mc:AlternateContent xmlns:mc="http://schemas.openxmlformats.org/markup-compatibility/2006">
        <mc:Choice xmlns:p14="http://schemas.microsoft.com/office/powerpoint/2010/main" Requires="p14">
          <p:contentPart p14:bwMode="auto" r:id="rId3">
            <p14:nvContentPartPr>
              <p14:cNvPr id="2097159" name="Ink 3"/>
              <p14:cNvContentPartPr/>
              <p14:nvPr/>
            </p14:nvContentPartPr>
            <p14:xfrm>
              <a:off x="2687638" y="3054350"/>
              <a:ext cx="1223962" cy="115888"/>
            </p14:xfrm>
          </p:contentPart>
        </mc:Choice>
        <mc:Fallback>
          <p:pic>
            <p:nvPicPr>
              <p:cNvPr id="2097159" name="Ink 3"/>
              <p:cNvPicPr>
                <a:picLocks noChangeAspect="1" noRot="1" noEditPoints="1" noChangeArrowheads="1" noChangeShapeType="1"/>
              </p:cNvPicPr>
              <p:nvPr/>
            </p:nvPicPr>
            <p:blipFill>
              <a:blip xmlns:r="http://schemas.openxmlformats.org/officeDocument/2006/relationships" r:embed="rId4"/>
              <a:stretch>
                <a:fillRect/>
              </a:stretch>
            </p:blipFill>
            <p:spPr>
              <a:xfrm>
                <a:off x="2687638" y="3054350"/>
                <a:ext cx="1223962" cy="115888"/>
              </a:xfrm>
              <a:prstGeom prst="rect"/>
            </p:spPr>
          </p:pic>
        </mc:Fallback>
      </mc:AlternateContent>
      <mc:AlternateContent xmlns:mc="http://schemas.openxmlformats.org/markup-compatibility/2006">
        <mc:Choice xmlns:p14="http://schemas.microsoft.com/office/powerpoint/2010/main" Requires="p14">
          <p:contentPart p14:bwMode="auto" r:id="rId5">
            <p14:nvContentPartPr>
              <p14:cNvPr id="2097160" name="Ink 4"/>
              <p14:cNvContentPartPr/>
              <p14:nvPr/>
            </p14:nvContentPartPr>
            <p14:xfrm>
              <a:off x="2768600" y="4062413"/>
              <a:ext cx="857250" cy="46037"/>
            </p14:xfrm>
          </p:contentPart>
        </mc:Choice>
        <mc:Fallback>
          <p:pic>
            <p:nvPicPr>
              <p:cNvPr id="2097160" name="Ink 4"/>
              <p:cNvPicPr>
                <a:picLocks noChangeAspect="1" noRot="1" noEditPoints="1" noChangeArrowheads="1" noChangeShapeType="1"/>
              </p:cNvPicPr>
              <p:nvPr/>
            </p:nvPicPr>
            <p:blipFill>
              <a:blip xmlns:r="http://schemas.openxmlformats.org/officeDocument/2006/relationships" r:embed="rId6"/>
              <a:stretch>
                <a:fillRect/>
              </a:stretch>
            </p:blipFill>
            <p:spPr>
              <a:xfrm>
                <a:off x="2768600" y="4062413"/>
                <a:ext cx="857250" cy="46037"/>
              </a:xfrm>
              <a:prstGeom prst="rect"/>
            </p:spPr>
          </p:pic>
        </mc:Fallback>
      </mc:AlternateContent>
      <mc:AlternateContent xmlns:mc="http://schemas.openxmlformats.org/markup-compatibility/2006">
        <mc:Choice xmlns:p14="http://schemas.microsoft.com/office/powerpoint/2010/main" Requires="p14">
          <p:contentPart p14:bwMode="auto" r:id="rId7">
            <p14:nvContentPartPr>
              <p14:cNvPr id="2097161" name="Ink 5"/>
              <p14:cNvContentPartPr/>
              <p14:nvPr/>
            </p14:nvContentPartPr>
            <p14:xfrm>
              <a:off x="2705100" y="4875213"/>
              <a:ext cx="903288" cy="152400"/>
            </p14:xfrm>
          </p:contentPart>
        </mc:Choice>
        <mc:Fallback>
          <p:pic>
            <p:nvPicPr>
              <p:cNvPr id="2097161" name="Ink 5"/>
              <p:cNvPicPr>
                <a:picLocks noChangeAspect="1" noRot="1" noEditPoints="1" noChangeArrowheads="1" noChangeShapeType="1"/>
              </p:cNvPicPr>
              <p:nvPr/>
            </p:nvPicPr>
            <p:blipFill>
              <a:blip xmlns:r="http://schemas.openxmlformats.org/officeDocument/2006/relationships" r:embed="rId8"/>
              <a:stretch>
                <a:fillRect/>
              </a:stretch>
            </p:blipFill>
            <p:spPr>
              <a:xfrm>
                <a:off x="2705100" y="4875213"/>
                <a:ext cx="903288" cy="152400"/>
              </a:xfrm>
              <a:prstGeom prst="rect"/>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25" name="Content Placeholder 2"/>
          <p:cNvSpPr>
            <a:spLocks noGrp="1"/>
          </p:cNvSpPr>
          <p:nvPr>
            <p:ph idx="1"/>
          </p:nvPr>
        </p:nvSpPr>
        <p:spPr>
          <a:xfrm>
            <a:off x="76200" y="304800"/>
            <a:ext cx="9067800" cy="6400800"/>
          </a:xfrm>
        </p:spPr>
        <p:txBody>
          <a:bodyPr>
            <a:normAutofit fontScale="68750" lnSpcReduction="20000"/>
          </a:bodyPr>
          <a:p>
            <a:pPr indent="0" marL="0">
              <a:buNone/>
            </a:pPr>
            <a:r>
              <a:rPr dirty="0" lang="en-US"/>
              <a:t>class Triangle {</a:t>
            </a:r>
          </a:p>
          <a:p>
            <a:pPr indent="0" marL="0">
              <a:buNone/>
            </a:pPr>
            <a:r>
              <a:rPr dirty="0" lang="en-US"/>
              <a:t>    double </a:t>
            </a:r>
            <a:r>
              <a:rPr dirty="0" lang="en-US" err="1"/>
              <a:t>calculateArea</a:t>
            </a:r>
            <a:r>
              <a:rPr dirty="0" lang="en-US"/>
              <a:t>(double base, double height) {</a:t>
            </a:r>
          </a:p>
          <a:p>
            <a:pPr indent="0" marL="0">
              <a:buNone/>
            </a:pPr>
            <a:r>
              <a:rPr dirty="0" lang="en-US"/>
              <a:t>        return(base * height/ 2);</a:t>
            </a:r>
          </a:p>
          <a:p>
            <a:pPr indent="0" marL="0">
              <a:buNone/>
            </a:pPr>
            <a:r>
              <a:rPr dirty="0" lang="en-US"/>
              <a:t>    }</a:t>
            </a:r>
          </a:p>
          <a:p>
            <a:pPr indent="0" marL="0">
              <a:buNone/>
            </a:pPr>
            <a:r>
              <a:rPr dirty="0" lang="en-US"/>
              <a:t>    double </a:t>
            </a:r>
            <a:r>
              <a:rPr dirty="0" lang="en-US" err="1"/>
              <a:t>calculateArea</a:t>
            </a:r>
            <a:r>
              <a:rPr dirty="0" lang="en-US"/>
              <a:t>(double a, double b, double c) {</a:t>
            </a:r>
          </a:p>
          <a:p>
            <a:pPr indent="0" marL="0">
              <a:buNone/>
            </a:pPr>
            <a:r>
              <a:rPr dirty="0" lang="en-US"/>
              <a:t>        double s = (a + b + c) / 2;</a:t>
            </a:r>
          </a:p>
          <a:p>
            <a:pPr indent="0" marL="0">
              <a:buNone/>
            </a:pPr>
            <a:r>
              <a:rPr dirty="0" lang="en-US"/>
              <a:t>        return(</a:t>
            </a:r>
            <a:r>
              <a:rPr dirty="0" lang="en-US" err="1"/>
              <a:t>Math.sqrt</a:t>
            </a:r>
            <a:r>
              <a:rPr dirty="0" lang="en-US"/>
              <a:t>(s * (s - a) * (s - b) * (s - c)));</a:t>
            </a:r>
          </a:p>
          <a:p>
            <a:pPr indent="0" marL="0">
              <a:buNone/>
            </a:pPr>
            <a:r>
              <a:rPr dirty="0" lang="en-US"/>
              <a:t>    }</a:t>
            </a:r>
          </a:p>
          <a:p>
            <a:pPr indent="0" marL="0">
              <a:buNone/>
            </a:pPr>
            <a:r>
              <a:rPr dirty="0" lang="en-US"/>
              <a:t>    </a:t>
            </a:r>
          </a:p>
          <a:p>
            <a:pPr indent="0" marL="0">
              <a:buNone/>
            </a:pPr>
            <a:r>
              <a:rPr dirty="0" lang="en-US"/>
              <a:t>}</a:t>
            </a:r>
          </a:p>
          <a:p>
            <a:pPr indent="0" marL="0">
              <a:buNone/>
            </a:pPr>
            <a:r>
              <a:rPr dirty="0" lang="en-US"/>
              <a:t>public class </a:t>
            </a:r>
            <a:r>
              <a:rPr dirty="0" lang="en-US" err="1"/>
              <a:t>OverloadingDemo</a:t>
            </a:r>
            <a:r>
              <a:rPr dirty="0" lang="en-US"/>
              <a:t> {</a:t>
            </a:r>
          </a:p>
          <a:p>
            <a:pPr indent="0" marL="0">
              <a:buNone/>
            </a:pPr>
            <a:r>
              <a:rPr dirty="0" lang="en-US"/>
              <a:t>    public static void main(String[] </a:t>
            </a:r>
            <a:r>
              <a:rPr dirty="0" lang="en-US" err="1"/>
              <a:t>args</a:t>
            </a:r>
            <a:r>
              <a:rPr dirty="0" lang="en-US"/>
              <a:t>) {</a:t>
            </a:r>
          </a:p>
          <a:p>
            <a:pPr indent="0" marL="0">
              <a:buNone/>
            </a:pPr>
            <a:r>
              <a:rPr dirty="0" lang="en-US"/>
              <a:t>        Triangle </a:t>
            </a:r>
            <a:r>
              <a:rPr dirty="0" lang="en-US" err="1"/>
              <a:t>ob</a:t>
            </a:r>
            <a:r>
              <a:rPr dirty="0" lang="en-US"/>
              <a:t> = new Triangle();</a:t>
            </a:r>
          </a:p>
          <a:p>
            <a:pPr indent="0" marL="0">
              <a:buNone/>
            </a:pPr>
            <a:r>
              <a:rPr dirty="0" lang="en-US"/>
              <a:t>        </a:t>
            </a:r>
            <a:r>
              <a:rPr dirty="0" lang="en-US" err="1"/>
              <a:t>System.out.println</a:t>
            </a:r>
            <a:r>
              <a:rPr dirty="0" lang="en-US"/>
              <a:t>("Area of triangle is " + </a:t>
            </a:r>
            <a:r>
              <a:rPr dirty="0" lang="en-US" err="1"/>
              <a:t>ob.calculateArea</a:t>
            </a:r>
            <a:r>
              <a:rPr dirty="0" lang="en-US"/>
              <a:t>(4, 5));</a:t>
            </a:r>
          </a:p>
          <a:p>
            <a:pPr indent="0" marL="0">
              <a:buNone/>
            </a:pPr>
            <a:r>
              <a:rPr dirty="0" lang="en-US"/>
              <a:t>        </a:t>
            </a:r>
            <a:r>
              <a:rPr dirty="0" lang="en-US" err="1"/>
              <a:t>System.out.println</a:t>
            </a:r>
            <a:r>
              <a:rPr dirty="0" lang="en-US"/>
              <a:t>("Area of triangle is " + </a:t>
            </a:r>
            <a:r>
              <a:rPr dirty="0" lang="en-US" err="1"/>
              <a:t>ob.calculateArea</a:t>
            </a:r>
            <a:r>
              <a:rPr dirty="0" lang="en-US"/>
              <a:t>(6, 8, 5));</a:t>
            </a:r>
          </a:p>
          <a:p>
            <a:pPr indent="0" marL="0">
              <a:buNone/>
            </a:pPr>
            <a:r>
              <a:rPr dirty="0" lang="en-US"/>
              <a:t>    }</a:t>
            </a:r>
          </a:p>
          <a:p>
            <a:pPr indent="0" marL="0">
              <a:buNone/>
            </a:pPr>
            <a:r>
              <a:rPr dirty="0" lang="en-US"/>
              <a:t>}</a:t>
            </a:r>
          </a:p>
        </p:txBody>
      </p:sp>
      <mc:AlternateContent xmlns:mc="http://schemas.openxmlformats.org/markup-compatibility/2006">
        <mc:Choice xmlns:p14="http://schemas.microsoft.com/office/powerpoint/2010/main" Requires="p14">
          <p:contentPart p14:bwMode="auto" r:id="rId1">
            <p14:nvContentPartPr>
              <p14:cNvPr id="2097162" name="Ink 2"/>
              <p14:cNvContentPartPr/>
              <p14:nvPr/>
            </p14:nvContentPartPr>
            <p14:xfrm>
              <a:off x="160338" y="965200"/>
              <a:ext cx="2411412" cy="1330325"/>
            </p14:xfrm>
          </p:contentPart>
        </mc:Choice>
        <mc:Fallback>
          <p:pic>
            <p:nvPicPr>
              <p:cNvPr id="2097162" name="Ink 2"/>
              <p:cNvPicPr>
                <a:picLocks noChangeAspect="1" noRot="1" noEditPoints="1" noChangeArrowheads="1" noChangeShapeType="1"/>
              </p:cNvPicPr>
              <p:nvPr/>
            </p:nvPicPr>
            <p:blipFill>
              <a:blip xmlns:r="http://schemas.openxmlformats.org/officeDocument/2006/relationships" r:embed="rId2"/>
              <a:stretch>
                <a:fillRect/>
              </a:stretch>
            </p:blipFill>
            <p:spPr>
              <a:xfrm>
                <a:off x="160338" y="965200"/>
                <a:ext cx="2411412" cy="1330325"/>
              </a:xfrm>
              <a:prstGeom prst="rect"/>
            </p:spPr>
          </p:pic>
        </mc:Fallback>
      </mc:AlternateContent>
      <mc:AlternateContent xmlns:mc="http://schemas.openxmlformats.org/markup-compatibility/2006">
        <mc:Choice xmlns:p14="http://schemas.microsoft.com/office/powerpoint/2010/main" Requires="p14">
          <p:contentPart p14:bwMode="auto" r:id="rId3">
            <p14:nvContentPartPr>
              <p14:cNvPr id="2097163" name="Ink 3"/>
              <p14:cNvContentPartPr/>
              <p14:nvPr/>
            </p14:nvContentPartPr>
            <p14:xfrm>
              <a:off x="3751263" y="928688"/>
              <a:ext cx="2241550" cy="1116012"/>
            </p14:xfrm>
          </p:contentPart>
        </mc:Choice>
        <mc:Fallback>
          <p:pic>
            <p:nvPicPr>
              <p:cNvPr id="2097163" name="Ink 3"/>
              <p:cNvPicPr>
                <a:picLocks noChangeAspect="1" noRot="1" noEditPoints="1" noChangeArrowheads="1" noChangeShapeType="1"/>
              </p:cNvPicPr>
              <p:nvPr/>
            </p:nvPicPr>
            <p:blipFill>
              <a:blip xmlns:r="http://schemas.openxmlformats.org/officeDocument/2006/relationships" r:embed="rId4"/>
              <a:stretch>
                <a:fillRect/>
              </a:stretch>
            </p:blipFill>
            <p:spPr>
              <a:xfrm>
                <a:off x="3751263" y="928688"/>
                <a:ext cx="2241550" cy="1116012"/>
              </a:xfrm>
              <a:prstGeom prst="rect"/>
            </p:spPr>
          </p:pic>
        </mc:Fallback>
      </mc:AlternateContent>
      <mc:AlternateContent xmlns:mc="http://schemas.openxmlformats.org/markup-compatibility/2006">
        <mc:Choice xmlns:p14="http://schemas.microsoft.com/office/powerpoint/2010/main" Requires="p14">
          <p:contentPart p14:bwMode="auto" r:id="rId5">
            <p14:nvContentPartPr>
              <p14:cNvPr id="2097164" name="Ink 4"/>
              <p14:cNvContentPartPr/>
              <p14:nvPr/>
            </p14:nvContentPartPr>
            <p14:xfrm>
              <a:off x="5759450" y="4581525"/>
              <a:ext cx="2322513" cy="793750"/>
            </p14:xfrm>
          </p:contentPart>
        </mc:Choice>
        <mc:Fallback>
          <p:pic>
            <p:nvPicPr>
              <p:cNvPr id="2097164" name="Ink 4"/>
              <p:cNvPicPr>
                <a:picLocks noChangeAspect="1" noRot="1" noEditPoints="1" noChangeArrowheads="1" noChangeShapeType="1"/>
              </p:cNvPicPr>
              <p:nvPr/>
            </p:nvPicPr>
            <p:blipFill>
              <a:blip xmlns:r="http://schemas.openxmlformats.org/officeDocument/2006/relationships" r:embed="rId6"/>
              <a:stretch>
                <a:fillRect/>
              </a:stretch>
            </p:blipFill>
            <p:spPr>
              <a:xfrm>
                <a:off x="5759450" y="4581525"/>
                <a:ext cx="2322513" cy="793750"/>
              </a:xfrm>
              <a:prstGeom prst="rect"/>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26" name="Title 1"/>
          <p:cNvSpPr>
            <a:spLocks noGrp="1"/>
          </p:cNvSpPr>
          <p:nvPr>
            <p:ph type="title"/>
          </p:nvPr>
        </p:nvSpPr>
        <p:spPr>
          <a:xfrm>
            <a:off x="457200" y="76200"/>
            <a:ext cx="8229600" cy="1143000"/>
          </a:xfrm>
        </p:spPr>
        <p:txBody>
          <a:bodyPr/>
          <a:p>
            <a:r>
              <a:rPr dirty="0" lang="en-US"/>
              <a:t>Overloading Constructors</a:t>
            </a:r>
          </a:p>
        </p:txBody>
      </p:sp>
      <p:sp>
        <p:nvSpPr>
          <p:cNvPr id="1048627" name="Content Placeholder 2"/>
          <p:cNvSpPr>
            <a:spLocks noGrp="1"/>
          </p:cNvSpPr>
          <p:nvPr>
            <p:ph idx="1"/>
          </p:nvPr>
        </p:nvSpPr>
        <p:spPr>
          <a:xfrm>
            <a:off x="457200" y="1295400"/>
            <a:ext cx="8229600" cy="5562600"/>
          </a:xfrm>
        </p:spPr>
        <p:txBody>
          <a:bodyPr>
            <a:normAutofit fontScale="56250" lnSpcReduction="20000"/>
          </a:bodyPr>
          <a:p>
            <a:pPr indent="0" marL="0">
              <a:buNone/>
            </a:pPr>
            <a:r>
              <a:rPr dirty="0" lang="en-US"/>
              <a:t>class </a:t>
            </a:r>
            <a:r>
              <a:rPr dirty="0" lang="en-US" err="1"/>
              <a:t>StudentData</a:t>
            </a:r>
            <a:endParaRPr dirty="0" lang="en-US"/>
          </a:p>
          <a:p>
            <a:pPr indent="0" marL="0">
              <a:buNone/>
            </a:pPr>
            <a:r>
              <a:rPr dirty="0" lang="en-US"/>
              <a:t>{</a:t>
            </a:r>
          </a:p>
          <a:p>
            <a:pPr indent="0" marL="0">
              <a:buNone/>
            </a:pPr>
            <a:r>
              <a:rPr dirty="0" lang="en-US"/>
              <a:t>   private </a:t>
            </a:r>
            <a:r>
              <a:rPr dirty="0" lang="en-US" err="1"/>
              <a:t>int</a:t>
            </a:r>
            <a:r>
              <a:rPr dirty="0" lang="en-US"/>
              <a:t> </a:t>
            </a:r>
            <a:r>
              <a:rPr dirty="0" lang="en-US" err="1"/>
              <a:t>stuID</a:t>
            </a:r>
            <a:r>
              <a:rPr dirty="0" lang="en-US"/>
              <a:t>;</a:t>
            </a:r>
          </a:p>
          <a:p>
            <a:pPr indent="0" marL="0">
              <a:buNone/>
            </a:pPr>
            <a:r>
              <a:rPr dirty="0" lang="en-US"/>
              <a:t>   private String </a:t>
            </a:r>
            <a:r>
              <a:rPr dirty="0" lang="en-US" err="1"/>
              <a:t>stuName</a:t>
            </a:r>
            <a:r>
              <a:rPr dirty="0" lang="en-US"/>
              <a:t>;</a:t>
            </a:r>
          </a:p>
          <a:p>
            <a:pPr indent="0" marL="0">
              <a:buNone/>
            </a:pPr>
            <a:r>
              <a:rPr dirty="0" lang="en-US"/>
              <a:t>   private </a:t>
            </a:r>
            <a:r>
              <a:rPr dirty="0" lang="en-US" err="1"/>
              <a:t>int</a:t>
            </a:r>
            <a:r>
              <a:rPr dirty="0" lang="en-US"/>
              <a:t> </a:t>
            </a:r>
            <a:r>
              <a:rPr dirty="0" lang="en-US" err="1"/>
              <a:t>stuAge</a:t>
            </a:r>
            <a:r>
              <a:rPr dirty="0" lang="en-US"/>
              <a:t>;</a:t>
            </a:r>
          </a:p>
          <a:p>
            <a:pPr indent="0" marL="0">
              <a:buNone/>
            </a:pPr>
            <a:r>
              <a:rPr dirty="0" lang="en-US"/>
              <a:t>   </a:t>
            </a:r>
            <a:r>
              <a:rPr dirty="0" lang="en-US" err="1"/>
              <a:t>StudentData</a:t>
            </a:r>
            <a:r>
              <a:rPr dirty="0" lang="en-US"/>
              <a:t>()</a:t>
            </a:r>
          </a:p>
          <a:p>
            <a:pPr indent="0" marL="0">
              <a:buNone/>
            </a:pPr>
            <a:r>
              <a:rPr dirty="0" lang="en-US"/>
              <a:t>   {</a:t>
            </a:r>
          </a:p>
          <a:p>
            <a:pPr indent="0" marL="0">
              <a:buNone/>
            </a:pPr>
            <a:r>
              <a:rPr dirty="0" lang="en-US"/>
              <a:t>       //Default constructor, may be filled later…</a:t>
            </a:r>
          </a:p>
          <a:p>
            <a:pPr indent="0" marL="0">
              <a:buNone/>
            </a:pPr>
            <a:r>
              <a:rPr dirty="0" lang="en-US"/>
              <a:t>       </a:t>
            </a:r>
            <a:r>
              <a:rPr dirty="0" lang="en-US" err="1"/>
              <a:t>stuID</a:t>
            </a:r>
            <a:r>
              <a:rPr dirty="0" lang="en-US"/>
              <a:t> = 0;</a:t>
            </a:r>
          </a:p>
          <a:p>
            <a:pPr indent="0" marL="0">
              <a:buNone/>
            </a:pPr>
            <a:r>
              <a:rPr dirty="0" lang="en-US"/>
              <a:t>       </a:t>
            </a:r>
            <a:r>
              <a:rPr dirty="0" lang="en-US" err="1"/>
              <a:t>stuName</a:t>
            </a:r>
            <a:r>
              <a:rPr dirty="0" lang="en-US"/>
              <a:t> = "";</a:t>
            </a:r>
          </a:p>
          <a:p>
            <a:pPr indent="0" marL="0">
              <a:buNone/>
            </a:pPr>
            <a:r>
              <a:rPr dirty="0" lang="en-US"/>
              <a:t>       </a:t>
            </a:r>
            <a:r>
              <a:rPr dirty="0" lang="en-US" err="1"/>
              <a:t>stuAge</a:t>
            </a:r>
            <a:r>
              <a:rPr dirty="0" lang="en-US"/>
              <a:t> = 0;</a:t>
            </a:r>
          </a:p>
          <a:p>
            <a:pPr indent="0" marL="0">
              <a:buNone/>
            </a:pPr>
            <a:r>
              <a:rPr dirty="0" lang="en-US"/>
              <a:t>   }</a:t>
            </a:r>
          </a:p>
          <a:p>
            <a:pPr indent="0" marL="0">
              <a:buNone/>
            </a:pPr>
            <a:r>
              <a:rPr dirty="0" lang="en-US"/>
              <a:t>   </a:t>
            </a:r>
            <a:r>
              <a:rPr dirty="0" lang="en-US" err="1"/>
              <a:t>StudentData</a:t>
            </a:r>
            <a:r>
              <a:rPr dirty="0" lang="en-US"/>
              <a:t>(</a:t>
            </a:r>
            <a:r>
              <a:rPr dirty="0" lang="en-US" err="1"/>
              <a:t>int</a:t>
            </a:r>
            <a:r>
              <a:rPr dirty="0" lang="en-US"/>
              <a:t> num1, String </a:t>
            </a:r>
            <a:r>
              <a:rPr dirty="0" lang="en-US" err="1"/>
              <a:t>str</a:t>
            </a:r>
            <a:r>
              <a:rPr dirty="0" lang="en-US"/>
              <a:t>, </a:t>
            </a:r>
            <a:r>
              <a:rPr dirty="0" lang="en-US" err="1"/>
              <a:t>int</a:t>
            </a:r>
            <a:r>
              <a:rPr dirty="0" lang="en-US"/>
              <a:t> num2)  // Parameterized Constructor</a:t>
            </a:r>
          </a:p>
          <a:p>
            <a:pPr indent="0" marL="0">
              <a:buNone/>
            </a:pPr>
            <a:r>
              <a:rPr dirty="0" lang="en-US"/>
              <a:t>   {</a:t>
            </a:r>
          </a:p>
          <a:p>
            <a:pPr indent="0" marL="0">
              <a:buNone/>
            </a:pPr>
            <a:r>
              <a:rPr dirty="0" lang="en-US"/>
              <a:t>       //Parameterized constructor</a:t>
            </a:r>
          </a:p>
          <a:p>
            <a:pPr indent="0" marL="0">
              <a:buNone/>
            </a:pPr>
            <a:r>
              <a:rPr dirty="0" lang="en-US"/>
              <a:t>       </a:t>
            </a:r>
            <a:r>
              <a:rPr dirty="0" lang="en-US" err="1"/>
              <a:t>stuID</a:t>
            </a:r>
            <a:r>
              <a:rPr dirty="0" lang="en-US"/>
              <a:t> = num1;</a:t>
            </a:r>
          </a:p>
          <a:p>
            <a:pPr indent="0" marL="0">
              <a:buNone/>
            </a:pPr>
            <a:r>
              <a:rPr dirty="0" lang="en-US"/>
              <a:t>       </a:t>
            </a:r>
            <a:r>
              <a:rPr dirty="0" lang="en-US" err="1"/>
              <a:t>stuName</a:t>
            </a:r>
            <a:r>
              <a:rPr dirty="0" lang="en-US"/>
              <a:t> = </a:t>
            </a:r>
            <a:r>
              <a:rPr dirty="0" lang="en-US" err="1"/>
              <a:t>str</a:t>
            </a:r>
            <a:r>
              <a:rPr dirty="0" lang="en-US"/>
              <a:t>;</a:t>
            </a:r>
          </a:p>
          <a:p>
            <a:pPr indent="0" marL="0">
              <a:buNone/>
            </a:pPr>
            <a:r>
              <a:rPr dirty="0" lang="en-US"/>
              <a:t>       </a:t>
            </a:r>
            <a:r>
              <a:rPr dirty="0" lang="en-US" err="1"/>
              <a:t>stuAge</a:t>
            </a:r>
            <a:r>
              <a:rPr dirty="0" lang="en-US"/>
              <a:t> = num2;</a:t>
            </a:r>
          </a:p>
          <a:p>
            <a:pPr indent="0" marL="0">
              <a:buNone/>
            </a:pPr>
            <a:r>
              <a:rPr dirty="0" lang="en-US"/>
              <a:t>   }</a:t>
            </a:r>
          </a:p>
          <a:p>
            <a:pPr indent="0" marL="0">
              <a:buNone/>
            </a:pPr>
            <a:r>
              <a:rPr dirty="0" lang="en-US"/>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28" name="Title 1"/>
          <p:cNvSpPr>
            <a:spLocks noGrp="1"/>
          </p:cNvSpPr>
          <p:nvPr>
            <p:ph type="title"/>
          </p:nvPr>
        </p:nvSpPr>
        <p:spPr/>
        <p:txBody>
          <a:bodyPr/>
          <a:p>
            <a:endParaRPr lang="en-US"/>
          </a:p>
        </p:txBody>
      </p:sp>
      <p:sp>
        <p:nvSpPr>
          <p:cNvPr id="1048629" name="Content Placeholder 2"/>
          <p:cNvSpPr>
            <a:spLocks noGrp="1"/>
          </p:cNvSpPr>
          <p:nvPr>
            <p:ph idx="1"/>
          </p:nvPr>
        </p:nvSpPr>
        <p:spPr/>
        <p:txBody>
          <a:bodyPr>
            <a:normAutofit/>
          </a:bodyPr>
          <a:p>
            <a:r>
              <a:rPr dirty="0" lang="en-US"/>
              <a:t>Constructors can be overloaded to allow one object to initialize another.</a:t>
            </a:r>
          </a:p>
          <a:p>
            <a:pPr indent="0" lvl="1" marL="400050">
              <a:buNone/>
            </a:pPr>
            <a:r>
              <a:rPr dirty="0" lang="en-US" err="1"/>
              <a:t>StudentData</a:t>
            </a:r>
            <a:r>
              <a:rPr dirty="0" lang="en-US"/>
              <a:t>(</a:t>
            </a:r>
            <a:r>
              <a:rPr dirty="0" lang="en-US" err="1"/>
              <a:t>StudentData</a:t>
            </a:r>
            <a:r>
              <a:rPr dirty="0" lang="en-US"/>
              <a:t> stud)</a:t>
            </a:r>
          </a:p>
          <a:p>
            <a:pPr indent="0" lvl="1" marL="400050">
              <a:buNone/>
            </a:pPr>
            <a:r>
              <a:rPr dirty="0" lang="en-US"/>
              <a:t>{</a:t>
            </a:r>
          </a:p>
          <a:p>
            <a:pPr indent="0" lvl="1" marL="400050">
              <a:buNone/>
            </a:pPr>
            <a:r>
              <a:rPr dirty="0" lang="en-US"/>
              <a:t>       </a:t>
            </a:r>
            <a:r>
              <a:rPr dirty="0" lang="en-US" err="1"/>
              <a:t>stuID</a:t>
            </a:r>
            <a:r>
              <a:rPr dirty="0" lang="en-US"/>
              <a:t> = </a:t>
            </a:r>
            <a:r>
              <a:rPr dirty="0" lang="en-US" err="1"/>
              <a:t>stud.stdID</a:t>
            </a:r>
            <a:r>
              <a:rPr dirty="0" lang="en-US"/>
              <a:t>;</a:t>
            </a:r>
          </a:p>
          <a:p>
            <a:pPr indent="0" lvl="1" marL="400050">
              <a:buNone/>
            </a:pPr>
            <a:r>
              <a:rPr dirty="0" lang="en-US"/>
              <a:t>       </a:t>
            </a:r>
            <a:r>
              <a:rPr dirty="0" lang="en-US" err="1"/>
              <a:t>stuName</a:t>
            </a:r>
            <a:r>
              <a:rPr dirty="0" lang="en-US"/>
              <a:t> = </a:t>
            </a:r>
            <a:r>
              <a:rPr dirty="0" lang="en-US" err="1"/>
              <a:t>stud.stuName</a:t>
            </a:r>
            <a:r>
              <a:rPr dirty="0" lang="en-US"/>
              <a:t>;</a:t>
            </a:r>
          </a:p>
          <a:p>
            <a:pPr indent="0" lvl="1" marL="400050">
              <a:buNone/>
            </a:pPr>
            <a:r>
              <a:rPr dirty="0" lang="en-US"/>
              <a:t>       </a:t>
            </a:r>
            <a:r>
              <a:rPr dirty="0" lang="en-US" err="1"/>
              <a:t>stuAge</a:t>
            </a:r>
            <a:r>
              <a:rPr dirty="0" lang="en-US"/>
              <a:t> = </a:t>
            </a:r>
            <a:r>
              <a:rPr dirty="0" lang="en-US" err="1"/>
              <a:t>stud.stuAge</a:t>
            </a:r>
            <a:r>
              <a:rPr dirty="0" lang="en-US"/>
              <a:t>;</a:t>
            </a:r>
          </a:p>
          <a:p>
            <a:pPr indent="0" lvl="1" marL="400050">
              <a:buNone/>
            </a:pPr>
            <a:r>
              <a:rPr dirty="0" lang="en-US"/>
              <a:t>}</a:t>
            </a:r>
          </a:p>
        </p:txBody>
      </p:sp>
      <mc:AlternateContent xmlns:mc="http://schemas.openxmlformats.org/markup-compatibility/2006">
        <mc:Choice xmlns:p14="http://schemas.microsoft.com/office/powerpoint/2010/main" Requires="p14">
          <p:contentPart p14:bwMode="auto" r:id="rId1">
            <p14:nvContentPartPr>
              <p14:cNvPr id="2097165" name="Ink 2"/>
              <p14:cNvContentPartPr/>
              <p14:nvPr/>
            </p14:nvContentPartPr>
            <p14:xfrm>
              <a:off x="4795838" y="3089275"/>
              <a:ext cx="490537" cy="19050"/>
            </p14:xfrm>
          </p:contentPart>
        </mc:Choice>
        <mc:Fallback>
          <p:pic>
            <p:nvPicPr>
              <p:cNvPr id="2097165" name="Ink 2"/>
              <p:cNvPicPr>
                <a:picLocks noChangeAspect="1" noRot="1" noEditPoints="1" noChangeArrowheads="1" noChangeShapeType="1"/>
              </p:cNvPicPr>
              <p:nvPr/>
            </p:nvPicPr>
            <p:blipFill>
              <a:blip xmlns:r="http://schemas.openxmlformats.org/officeDocument/2006/relationships" r:embed="rId2"/>
              <a:stretch>
                <a:fillRect/>
              </a:stretch>
            </p:blipFill>
            <p:spPr>
              <a:xfrm>
                <a:off x="4795838" y="3089275"/>
                <a:ext cx="490537" cy="19050"/>
              </a:xfrm>
              <a:prstGeom prst="rect"/>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16" name=""/>
        <p:cNvGrpSpPr/>
        <p:nvPr/>
      </p:nvGrpSpPr>
      <p:grpSpPr>
        <a:xfrm>
          <a:off x="0" y="0"/>
          <a:ext cx="0" cy="0"/>
          <a:chOff x="0" y="0"/>
          <a:chExt cx="0" cy="0"/>
        </a:xfrm>
      </p:grpSpPr>
      <p:sp>
        <p:nvSpPr>
          <p:cNvPr id="1048630" name="Title 1"/>
          <p:cNvSpPr>
            <a:spLocks noGrp="1"/>
          </p:cNvSpPr>
          <p:nvPr>
            <p:ph type="title"/>
          </p:nvPr>
        </p:nvSpPr>
        <p:spPr/>
        <p:txBody>
          <a:bodyPr>
            <a:normAutofit fontScale="90000"/>
          </a:bodyPr>
          <a:p>
            <a:r>
              <a:rPr dirty="0" lang="en-US"/>
              <a:t>Garbage Collection and Finalizers</a:t>
            </a:r>
          </a:p>
        </p:txBody>
      </p:sp>
      <p:sp>
        <p:nvSpPr>
          <p:cNvPr id="1048631" name="Content Placeholder 2"/>
          <p:cNvSpPr>
            <a:spLocks noGrp="1"/>
          </p:cNvSpPr>
          <p:nvPr>
            <p:ph idx="1"/>
          </p:nvPr>
        </p:nvSpPr>
        <p:spPr>
          <a:xfrm>
            <a:off x="457200" y="1600200"/>
            <a:ext cx="8472518" cy="4543444"/>
          </a:xfrm>
        </p:spPr>
        <p:txBody>
          <a:bodyPr>
            <a:normAutofit fontScale="82143" lnSpcReduction="10000"/>
          </a:bodyPr>
          <a:p>
            <a:pPr algn="just">
              <a:lnSpc>
                <a:spcPct val="110000"/>
              </a:lnSpc>
            </a:pPr>
            <a:r>
              <a:rPr dirty="0" lang="en-US"/>
              <a:t>Java garbage collection is the process by which Java programs perform automatic memory management.</a:t>
            </a:r>
          </a:p>
          <a:p>
            <a:pPr algn="just">
              <a:lnSpc>
                <a:spcPct val="110000"/>
              </a:lnSpc>
            </a:pPr>
            <a:r>
              <a:rPr dirty="0" lang="en-US"/>
              <a:t>The garbage collector finds the unused objects and deletes them to free up memory.</a:t>
            </a:r>
          </a:p>
          <a:p>
            <a:pPr algn="just">
              <a:lnSpc>
                <a:spcPct val="110000"/>
              </a:lnSpc>
            </a:pPr>
            <a:r>
              <a:rPr dirty="0" lang="en-US"/>
              <a:t>Finalizers get invoked when JVM figures out that this particular instance should be garbage collected.</a:t>
            </a:r>
          </a:p>
          <a:p>
            <a:pPr algn="just">
              <a:lnSpc>
                <a:spcPct val="110000"/>
              </a:lnSpc>
            </a:pPr>
            <a:r>
              <a:rPr dirty="0" lang="en-US"/>
              <a:t>Main purpose of finalizers is to release resources used by objects before they're removed from the memory.</a:t>
            </a:r>
          </a:p>
          <a:p>
            <a:pPr algn="just" lvl="1">
              <a:lnSpc>
                <a:spcPct val="110000"/>
              </a:lnSpc>
            </a:pPr>
            <a:r>
              <a:rPr dirty="0" lang="en-US"/>
              <a:t>You need not call the finalizers explicitly.</a:t>
            </a:r>
          </a:p>
          <a:p>
            <a:pPr algn="just" lvl="1">
              <a:lnSpc>
                <a:spcPct val="110000"/>
              </a:lnSpc>
            </a:pPr>
            <a:r>
              <a:rPr dirty="0" lang="en-US"/>
              <a:t>Also, you don’t have control over the </a:t>
            </a:r>
            <a:r>
              <a:rPr dirty="0" lang="en-US" err="1"/>
              <a:t>finalizer</a:t>
            </a:r>
            <a:r>
              <a:rPr dirty="0" lang="en-US"/>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32" name="Title 1"/>
          <p:cNvSpPr>
            <a:spLocks noGrp="1"/>
          </p:cNvSpPr>
          <p:nvPr>
            <p:ph type="title"/>
          </p:nvPr>
        </p:nvSpPr>
        <p:spPr/>
        <p:txBody>
          <a:bodyPr/>
          <a:p>
            <a:r>
              <a:rPr dirty="0" lang="en-US"/>
              <a:t>The this Keyword</a:t>
            </a:r>
          </a:p>
        </p:txBody>
      </p:sp>
      <p:sp>
        <p:nvSpPr>
          <p:cNvPr id="1048633" name="Content Placeholder 2"/>
          <p:cNvSpPr>
            <a:spLocks noGrp="1"/>
          </p:cNvSpPr>
          <p:nvPr>
            <p:ph idx="1"/>
          </p:nvPr>
        </p:nvSpPr>
        <p:spPr>
          <a:xfrm>
            <a:off x="457200" y="1500174"/>
            <a:ext cx="8472518" cy="5257800"/>
          </a:xfrm>
        </p:spPr>
        <p:txBody>
          <a:bodyPr>
            <a:normAutofit fontScale="75000" lnSpcReduction="20000"/>
          </a:bodyPr>
          <a:p>
            <a:pPr algn="just">
              <a:lnSpc>
                <a:spcPct val="120000"/>
              </a:lnSpc>
            </a:pPr>
            <a:r>
              <a:rPr dirty="0" lang="en-US"/>
              <a:t>When a method is called, a reference to the invoking object is automatically passed as an implicit argument (that is, the object on which the method is invoked). </a:t>
            </a:r>
          </a:p>
          <a:p>
            <a:pPr algn="just">
              <a:lnSpc>
                <a:spcPct val="120000"/>
              </a:lnSpc>
            </a:pPr>
            <a:r>
              <a:rPr dirty="0" lang="en-US"/>
              <a:t>This reference is called </a:t>
            </a:r>
            <a:r>
              <a:rPr b="1" dirty="0" lang="en-US">
                <a:solidFill>
                  <a:srgbClr val="FF0000"/>
                </a:solidFill>
              </a:rPr>
              <a:t>this</a:t>
            </a:r>
            <a:r>
              <a:rPr dirty="0" lang="en-US"/>
              <a:t>.</a:t>
            </a:r>
          </a:p>
          <a:p>
            <a:pPr algn="just">
              <a:lnSpc>
                <a:spcPct val="120000"/>
              </a:lnSpc>
            </a:pPr>
            <a:r>
              <a:rPr dirty="0" lang="en-US"/>
              <a:t>The Java syntax permits the name of a parameter or a local variable to be the same as the name of an instance variable.</a:t>
            </a:r>
          </a:p>
          <a:p>
            <a:pPr algn="just" lvl="1">
              <a:lnSpc>
                <a:spcPct val="120000"/>
              </a:lnSpc>
            </a:pPr>
            <a:r>
              <a:rPr dirty="0" lang="en-US"/>
              <a:t>When this happens, the local name </a:t>
            </a:r>
            <a:r>
              <a:rPr dirty="0" i="1" lang="en-US"/>
              <a:t>hides </a:t>
            </a:r>
            <a:r>
              <a:rPr dirty="0" lang="en-US"/>
              <a:t>the instance variable.</a:t>
            </a:r>
          </a:p>
          <a:p>
            <a:pPr algn="just" lvl="1">
              <a:lnSpc>
                <a:spcPct val="120000"/>
              </a:lnSpc>
            </a:pPr>
            <a:r>
              <a:rPr dirty="0" lang="en-US"/>
              <a:t>You can gain access to the hidden instance variable by referring to it through </a:t>
            </a:r>
            <a:r>
              <a:rPr b="1" dirty="0" lang="en-US">
                <a:solidFill>
                  <a:srgbClr val="FF0000"/>
                </a:solidFill>
              </a:rPr>
              <a:t>this</a:t>
            </a:r>
            <a:r>
              <a:rPr dirty="0" lang="en-US"/>
              <a:t>. </a:t>
            </a:r>
          </a:p>
          <a:p>
            <a:pPr algn="just">
              <a:lnSpc>
                <a:spcPct val="120000"/>
              </a:lnSpc>
            </a:pPr>
            <a:r>
              <a:rPr dirty="0" lang="en-US"/>
              <a:t>Can we use </a:t>
            </a:r>
            <a:r>
              <a:rPr b="1" dirty="0" lang="en-US">
                <a:solidFill>
                  <a:srgbClr val="FF0000"/>
                </a:solidFill>
              </a:rPr>
              <a:t>this</a:t>
            </a:r>
            <a:r>
              <a:rPr dirty="0" lang="en-US"/>
              <a:t> in a static method?</a:t>
            </a:r>
          </a:p>
          <a:p>
            <a:pPr algn="just" lvl="1">
              <a:lnSpc>
                <a:spcPct val="120000"/>
              </a:lnSpc>
            </a:pPr>
            <a:r>
              <a:rPr dirty="0" lang="en-US"/>
              <a:t>No. The "this" keyword is used as a reference to an instance. </a:t>
            </a:r>
          </a:p>
          <a:p>
            <a:pPr algn="just" lvl="1">
              <a:lnSpc>
                <a:spcPct val="120000"/>
              </a:lnSpc>
            </a:pPr>
            <a:r>
              <a:rPr dirty="0" lang="en-US"/>
              <a:t>The </a:t>
            </a:r>
            <a:r>
              <a:rPr b="1" dirty="0" lang="en-US"/>
              <a:t>static methods</a:t>
            </a:r>
            <a:r>
              <a:rPr dirty="0" lang="en-US"/>
              <a:t> don’t belong to any instance.</a:t>
            </a:r>
          </a:p>
        </p:txBody>
      </p:sp>
      <mc:AlternateContent xmlns:mc="http://schemas.openxmlformats.org/markup-compatibility/2006">
        <mc:Choice xmlns:p14="http://schemas.microsoft.com/office/powerpoint/2010/main" Requires="p14">
          <p:contentPart p14:bwMode="auto" r:id="rId1">
            <p14:nvContentPartPr>
              <p14:cNvPr id="2097166" name="Ink 2"/>
              <p14:cNvContentPartPr/>
              <p14:nvPr/>
            </p14:nvContentPartPr>
            <p14:xfrm>
              <a:off x="4491038" y="4768850"/>
              <a:ext cx="2224087" cy="71438"/>
            </p14:xfrm>
          </p:contentPart>
        </mc:Choice>
        <mc:Fallback>
          <p:pic>
            <p:nvPicPr>
              <p:cNvPr id="2097166" name="Ink 2"/>
              <p:cNvPicPr>
                <a:picLocks noChangeAspect="1" noRot="1" noEditPoints="1" noChangeArrowheads="1" noChangeShapeType="1"/>
              </p:cNvPicPr>
              <p:nvPr/>
            </p:nvPicPr>
            <p:blipFill>
              <a:blip xmlns:r="http://schemas.openxmlformats.org/officeDocument/2006/relationships" r:embed="rId2"/>
              <a:stretch>
                <a:fillRect/>
              </a:stretch>
            </p:blipFill>
            <p:spPr>
              <a:xfrm>
                <a:off x="4491038" y="4768850"/>
                <a:ext cx="2224087" cy="71438"/>
              </a:xfrm>
              <a:prstGeom prst="rect"/>
            </p:spPr>
          </p:pic>
        </mc:Fallback>
      </mc:AlternateContent>
      <mc:AlternateContent xmlns:mc="http://schemas.openxmlformats.org/markup-compatibility/2006">
        <mc:Choice xmlns:p14="http://schemas.microsoft.com/office/powerpoint/2010/main" Requires="p14">
          <p:contentPart p14:bwMode="auto" r:id="rId3">
            <p14:nvContentPartPr>
              <p14:cNvPr id="2097167" name="Ink 3"/>
              <p14:cNvContentPartPr/>
              <p14:nvPr/>
            </p14:nvContentPartPr>
            <p14:xfrm>
              <a:off x="2463800" y="5126038"/>
              <a:ext cx="484188" cy="17462"/>
            </p14:xfrm>
          </p:contentPart>
        </mc:Choice>
        <mc:Fallback>
          <p:pic>
            <p:nvPicPr>
              <p:cNvPr id="2097167" name="Ink 3"/>
              <p:cNvPicPr>
                <a:picLocks noChangeAspect="1" noRot="1" noEditPoints="1" noChangeArrowheads="1" noChangeShapeType="1"/>
              </p:cNvPicPr>
              <p:nvPr/>
            </p:nvPicPr>
            <p:blipFill>
              <a:blip xmlns:r="http://schemas.openxmlformats.org/officeDocument/2006/relationships" r:embed="rId4"/>
              <a:stretch>
                <a:fillRect/>
              </a:stretch>
            </p:blipFill>
            <p:spPr>
              <a:xfrm>
                <a:off x="2463800" y="5126038"/>
                <a:ext cx="484188" cy="17462"/>
              </a:xfrm>
              <a:prstGeom prst="rect"/>
            </p:spPr>
          </p:pic>
        </mc:Fallback>
      </mc:AlternateContent>
      <mc:AlternateContent xmlns:mc="http://schemas.openxmlformats.org/markup-compatibility/2006">
        <mc:Choice xmlns:p14="http://schemas.microsoft.com/office/powerpoint/2010/main" Requires="p14">
          <p:contentPart p14:bwMode="auto" r:id="rId5">
            <p14:nvContentPartPr>
              <p14:cNvPr id="2097168" name="Ink 4"/>
              <p14:cNvContentPartPr/>
              <p14:nvPr/>
            </p14:nvContentPartPr>
            <p14:xfrm>
              <a:off x="5330825" y="5892800"/>
              <a:ext cx="2500313" cy="73025"/>
            </p14:xfrm>
          </p:contentPart>
        </mc:Choice>
        <mc:Fallback>
          <p:pic>
            <p:nvPicPr>
              <p:cNvPr id="2097168" name="Ink 4"/>
              <p:cNvPicPr>
                <a:picLocks noChangeAspect="1" noRot="1" noEditPoints="1" noChangeArrowheads="1" noChangeShapeType="1"/>
              </p:cNvPicPr>
              <p:nvPr/>
            </p:nvPicPr>
            <p:blipFill>
              <a:blip xmlns:r="http://schemas.openxmlformats.org/officeDocument/2006/relationships" r:embed="rId6"/>
              <a:stretch>
                <a:fillRect/>
              </a:stretch>
            </p:blipFill>
            <p:spPr>
              <a:xfrm>
                <a:off x="5330825" y="5892800"/>
                <a:ext cx="2500313" cy="73025"/>
              </a:xfrm>
              <a:prstGeom prst="rect"/>
            </p:spPr>
          </p:pic>
        </mc:Fallback>
      </mc:AlternateContent>
      <mc:AlternateContent xmlns:mc="http://schemas.openxmlformats.org/markup-compatibility/2006">
        <mc:Choice xmlns:p14="http://schemas.microsoft.com/office/powerpoint/2010/main" Requires="p14">
          <p:contentPart p14:bwMode="auto" r:id="rId7">
            <p14:nvContentPartPr>
              <p14:cNvPr id="2097169" name="Ink 5"/>
              <p14:cNvContentPartPr/>
              <p14:nvPr/>
            </p14:nvContentPartPr>
            <p14:xfrm>
              <a:off x="3581400" y="6357938"/>
              <a:ext cx="3268663" cy="134937"/>
            </p14:xfrm>
          </p:contentPart>
        </mc:Choice>
        <mc:Fallback>
          <p:pic>
            <p:nvPicPr>
              <p:cNvPr id="2097169" name="Ink 5"/>
              <p:cNvPicPr>
                <a:picLocks noChangeAspect="1" noRot="1" noEditPoints="1" noChangeArrowheads="1" noChangeShapeType="1"/>
              </p:cNvPicPr>
              <p:nvPr/>
            </p:nvPicPr>
            <p:blipFill>
              <a:blip xmlns:r="http://schemas.openxmlformats.org/officeDocument/2006/relationships" r:embed="rId8"/>
              <a:stretch>
                <a:fillRect/>
              </a:stretch>
            </p:blipFill>
            <p:spPr>
              <a:xfrm>
                <a:off x="3581400" y="6357938"/>
                <a:ext cx="3268663" cy="134937"/>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593" name="Title 1"/>
          <p:cNvSpPr>
            <a:spLocks noGrp="1"/>
          </p:cNvSpPr>
          <p:nvPr>
            <p:ph type="title"/>
          </p:nvPr>
        </p:nvSpPr>
        <p:spPr>
          <a:xfrm>
            <a:off x="457200" y="76200"/>
            <a:ext cx="8229600" cy="1143000"/>
          </a:xfrm>
        </p:spPr>
        <p:txBody>
          <a:bodyPr/>
          <a:p>
            <a:r>
              <a:rPr dirty="0" lang="en-US"/>
              <a:t>Methods</a:t>
            </a:r>
          </a:p>
        </p:txBody>
      </p:sp>
      <p:sp>
        <p:nvSpPr>
          <p:cNvPr id="1048594" name="Content Placeholder 2"/>
          <p:cNvSpPr>
            <a:spLocks noGrp="1"/>
          </p:cNvSpPr>
          <p:nvPr>
            <p:ph idx="1"/>
          </p:nvPr>
        </p:nvSpPr>
        <p:spPr>
          <a:xfrm>
            <a:off x="457200" y="1219200"/>
            <a:ext cx="8610600" cy="5638800"/>
          </a:xfrm>
        </p:spPr>
        <p:txBody>
          <a:bodyPr>
            <a:normAutofit fontScale="70833" lnSpcReduction="20000"/>
          </a:bodyPr>
          <a:p>
            <a:pPr algn="just">
              <a:lnSpc>
                <a:spcPct val="120000"/>
              </a:lnSpc>
            </a:pPr>
            <a:r>
              <a:rPr dirty="0" lang="en-US"/>
              <a:t>A method is a collection of statements that perform some specific task and return the result to the caller. </a:t>
            </a:r>
          </a:p>
          <a:p>
            <a:pPr algn="just" lvl="1">
              <a:lnSpc>
                <a:spcPct val="120000"/>
              </a:lnSpc>
            </a:pPr>
            <a:r>
              <a:rPr dirty="0" lang="en-US"/>
              <a:t>A method can perform some specific task without returning anything. </a:t>
            </a:r>
          </a:p>
          <a:p>
            <a:pPr algn="just">
              <a:lnSpc>
                <a:spcPct val="120000"/>
              </a:lnSpc>
            </a:pPr>
            <a:r>
              <a:rPr dirty="0" lang="en-US"/>
              <a:t>In Java, every method must be part of some class.</a:t>
            </a:r>
          </a:p>
          <a:p>
            <a:pPr algn="just">
              <a:lnSpc>
                <a:spcPct val="120000"/>
              </a:lnSpc>
            </a:pPr>
            <a:r>
              <a:rPr dirty="0" lang="en-US"/>
              <a:t>Each method has a name using which we can invoke the method. </a:t>
            </a:r>
          </a:p>
          <a:p>
            <a:pPr algn="just">
              <a:lnSpc>
                <a:spcPct val="120000"/>
              </a:lnSpc>
            </a:pPr>
            <a:r>
              <a:rPr dirty="0" lang="en-US"/>
              <a:t>The general form of a method is:</a:t>
            </a:r>
          </a:p>
          <a:p>
            <a:pPr algn="just" lvl="1">
              <a:lnSpc>
                <a:spcPct val="120000"/>
              </a:lnSpc>
              <a:buNone/>
            </a:pPr>
            <a:r>
              <a:rPr dirty="0" lang="en-US" err="1"/>
              <a:t>ret_type</a:t>
            </a:r>
            <a:r>
              <a:rPr dirty="0" lang="en-US"/>
              <a:t> </a:t>
            </a:r>
            <a:r>
              <a:rPr dirty="0" lang="en-US" err="1"/>
              <a:t>methodName</a:t>
            </a:r>
            <a:r>
              <a:rPr dirty="0" lang="en-US"/>
              <a:t>(</a:t>
            </a:r>
            <a:r>
              <a:rPr dirty="0" lang="en-US" err="1"/>
              <a:t>parameter_list</a:t>
            </a:r>
            <a:r>
              <a:rPr dirty="0" lang="en-US"/>
              <a:t>) {</a:t>
            </a:r>
          </a:p>
          <a:p>
            <a:pPr algn="just" lvl="2">
              <a:lnSpc>
                <a:spcPct val="120000"/>
              </a:lnSpc>
              <a:buNone/>
            </a:pPr>
            <a:r>
              <a:rPr dirty="0" lang="en-US"/>
              <a:t>//Body of method</a:t>
            </a:r>
          </a:p>
          <a:p>
            <a:pPr algn="just" lvl="1">
              <a:lnSpc>
                <a:spcPct val="120000"/>
              </a:lnSpc>
              <a:buNone/>
            </a:pPr>
            <a:r>
              <a:rPr dirty="0" lang="en-US"/>
              <a:t>}</a:t>
            </a:r>
          </a:p>
          <a:p>
            <a:pPr algn="just" lvl="1">
              <a:lnSpc>
                <a:spcPct val="120000"/>
              </a:lnSpc>
            </a:pPr>
            <a:r>
              <a:rPr dirty="0" lang="en-US"/>
              <a:t>The </a:t>
            </a:r>
            <a:r>
              <a:rPr dirty="0" lang="en-US" err="1"/>
              <a:t>ret_type</a:t>
            </a:r>
            <a:r>
              <a:rPr dirty="0" lang="en-US"/>
              <a:t> specifies the type of data returned by the method. This can be of any valid type, including class type.</a:t>
            </a:r>
          </a:p>
          <a:p>
            <a:pPr algn="just" lvl="1">
              <a:lnSpc>
                <a:spcPct val="120000"/>
              </a:lnSpc>
            </a:pPr>
            <a:r>
              <a:rPr dirty="0" lang="en-US"/>
              <a:t>If the method does not return a value, its return type must be void. </a:t>
            </a:r>
          </a:p>
          <a:p>
            <a:pPr algn="just" lvl="1">
              <a:lnSpc>
                <a:spcPct val="120000"/>
              </a:lnSpc>
            </a:pPr>
            <a:r>
              <a:rPr dirty="0" lang="en-US"/>
              <a:t>If the method has no arguments, the </a:t>
            </a:r>
            <a:r>
              <a:rPr dirty="0" lang="en-US" err="1"/>
              <a:t>parameter_list</a:t>
            </a:r>
            <a:r>
              <a:rPr dirty="0" lang="en-US"/>
              <a:t> will be empty.</a:t>
            </a:r>
          </a:p>
          <a:p>
            <a:pPr algn="just">
              <a:lnSpc>
                <a:spcPct val="120000"/>
              </a:lnSpc>
            </a:pPr>
            <a:r>
              <a:rPr dirty="0" lang="en-US"/>
              <a:t>An instance variable inside a class is directly accessible. However, any code that is not part of the class in which that instance variable is defined, must use the dot operator to access 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34" name="Title 1"/>
          <p:cNvSpPr>
            <a:spLocks noGrp="1"/>
          </p:cNvSpPr>
          <p:nvPr>
            <p:ph type="title"/>
          </p:nvPr>
        </p:nvSpPr>
        <p:spPr>
          <a:xfrm>
            <a:off x="457200" y="76200"/>
            <a:ext cx="8229600" cy="1143000"/>
          </a:xfrm>
        </p:spPr>
        <p:txBody>
          <a:bodyPr/>
          <a:p>
            <a:r>
              <a:rPr dirty="0" lang="en-US"/>
              <a:t>The new Operator Revisited</a:t>
            </a:r>
          </a:p>
        </p:txBody>
      </p:sp>
      <p:sp>
        <p:nvSpPr>
          <p:cNvPr id="1048635" name="Content Placeholder 2"/>
          <p:cNvSpPr>
            <a:spLocks noGrp="1"/>
          </p:cNvSpPr>
          <p:nvPr>
            <p:ph idx="1"/>
          </p:nvPr>
        </p:nvSpPr>
        <p:spPr>
          <a:xfrm>
            <a:off x="457200" y="1143000"/>
            <a:ext cx="8458200" cy="5638800"/>
          </a:xfrm>
        </p:spPr>
        <p:txBody>
          <a:bodyPr>
            <a:normAutofit fontScale="79167" lnSpcReduction="10000"/>
          </a:bodyPr>
          <a:p>
            <a:pPr algn="just">
              <a:lnSpc>
                <a:spcPct val="120000"/>
              </a:lnSpc>
            </a:pPr>
            <a:r>
              <a:rPr dirty="0" lang="en-US"/>
              <a:t>In the context of assignment, the new operator has the general form:</a:t>
            </a:r>
          </a:p>
          <a:p>
            <a:pPr algn="just" lvl="1">
              <a:lnSpc>
                <a:spcPct val="120000"/>
              </a:lnSpc>
            </a:pPr>
            <a:r>
              <a:rPr dirty="0" lang="en-US" err="1"/>
              <a:t>ClassName</a:t>
            </a:r>
            <a:r>
              <a:rPr dirty="0" lang="en-US"/>
              <a:t> </a:t>
            </a:r>
            <a:r>
              <a:rPr dirty="0" lang="en-US" err="1"/>
              <a:t>classVar</a:t>
            </a:r>
            <a:r>
              <a:rPr dirty="0" lang="en-US"/>
              <a:t> = new </a:t>
            </a:r>
            <a:r>
              <a:rPr dirty="0" lang="en-US" err="1"/>
              <a:t>ClassName</a:t>
            </a:r>
            <a:r>
              <a:rPr dirty="0" lang="en-US"/>
              <a:t>(</a:t>
            </a:r>
            <a:r>
              <a:rPr dirty="0" lang="en-US" err="1"/>
              <a:t>arg_list</a:t>
            </a:r>
            <a:r>
              <a:rPr dirty="0" lang="en-US"/>
              <a:t>);</a:t>
            </a:r>
          </a:p>
          <a:p>
            <a:pPr algn="just" lvl="2">
              <a:lnSpc>
                <a:spcPct val="120000"/>
              </a:lnSpc>
            </a:pPr>
            <a:r>
              <a:rPr dirty="0" lang="en-US"/>
              <a:t>The </a:t>
            </a:r>
            <a:r>
              <a:rPr dirty="0" lang="en-US" err="1"/>
              <a:t>classVar</a:t>
            </a:r>
            <a:r>
              <a:rPr dirty="0" lang="en-US"/>
              <a:t> is a variable (an object) of the class type being created.</a:t>
            </a:r>
          </a:p>
          <a:p>
            <a:pPr algn="just" lvl="2">
              <a:lnSpc>
                <a:spcPct val="120000"/>
              </a:lnSpc>
            </a:pPr>
            <a:r>
              <a:rPr dirty="0" lang="en-US"/>
              <a:t>The </a:t>
            </a:r>
            <a:r>
              <a:rPr dirty="0" lang="en-US" err="1"/>
              <a:t>ClassName</a:t>
            </a:r>
            <a:r>
              <a:rPr dirty="0" lang="en-US"/>
              <a:t> is the name of the class that is being instantiated.</a:t>
            </a:r>
          </a:p>
          <a:p>
            <a:pPr algn="just" lvl="2">
              <a:lnSpc>
                <a:spcPct val="120000"/>
              </a:lnSpc>
            </a:pPr>
            <a:r>
              <a:rPr dirty="0" lang="en-US"/>
              <a:t>The </a:t>
            </a:r>
            <a:r>
              <a:rPr dirty="0" lang="en-US" err="1"/>
              <a:t>ClassName</a:t>
            </a:r>
            <a:r>
              <a:rPr dirty="0" lang="en-US"/>
              <a:t> followed by a parenthesized argument list (which can be empty) specifies the constructor for the class.</a:t>
            </a:r>
          </a:p>
          <a:p>
            <a:pPr algn="just" lvl="1">
              <a:lnSpc>
                <a:spcPct val="120000"/>
              </a:lnSpc>
            </a:pPr>
            <a:r>
              <a:rPr dirty="0" lang="en-US"/>
              <a:t>If the class does not define its own constructor, new will use the default constructor supplied by Java.</a:t>
            </a:r>
          </a:p>
          <a:p>
            <a:pPr algn="just" lvl="2">
              <a:lnSpc>
                <a:spcPct val="120000"/>
              </a:lnSpc>
            </a:pPr>
            <a:r>
              <a:rPr dirty="0" lang="en-US"/>
              <a:t>The new operator returns a reference to the newly created object, which in turn is assigned to </a:t>
            </a:r>
            <a:r>
              <a:rPr dirty="0" lang="en-US" err="1"/>
              <a:t>classVar</a:t>
            </a:r>
            <a:r>
              <a:rPr dirty="0" lang="en-US"/>
              <a:t>.</a:t>
            </a:r>
          </a:p>
          <a:p>
            <a:pPr algn="just" lvl="2">
              <a:lnSpc>
                <a:spcPct val="120000"/>
              </a:lnSpc>
            </a:pPr>
            <a:r>
              <a:rPr dirty="0" lang="en-US"/>
              <a:t>If there is no sufficient memory available to create an object, a runtime exception will occur.</a:t>
            </a:r>
          </a:p>
        </p:txBody>
      </p:sp>
      <mc:AlternateContent xmlns:mc="http://schemas.openxmlformats.org/markup-compatibility/2006">
        <mc:Choice xmlns:p14="http://schemas.microsoft.com/office/powerpoint/2010/main" Requires="p14">
          <p:contentPart p14:bwMode="auto" r:id="rId1">
            <p14:nvContentPartPr>
              <p14:cNvPr id="2097170" name="Ink 2"/>
              <p14:cNvContentPartPr/>
              <p14:nvPr/>
            </p14:nvContentPartPr>
            <p14:xfrm>
              <a:off x="1401763" y="2517775"/>
              <a:ext cx="2071687" cy="63500"/>
            </p14:xfrm>
          </p:contentPart>
        </mc:Choice>
        <mc:Fallback>
          <p:pic>
            <p:nvPicPr>
              <p:cNvPr id="2097170" name="Ink 2"/>
              <p:cNvPicPr>
                <a:picLocks noChangeAspect="1" noRot="1" noEditPoints="1" noChangeArrowheads="1" noChangeShapeType="1"/>
              </p:cNvPicPr>
              <p:nvPr/>
            </p:nvPicPr>
            <p:blipFill>
              <a:blip xmlns:r="http://schemas.openxmlformats.org/officeDocument/2006/relationships" r:embed="rId2"/>
              <a:stretch>
                <a:fillRect/>
              </a:stretch>
            </p:blipFill>
            <p:spPr>
              <a:xfrm>
                <a:off x="1401763" y="2517775"/>
                <a:ext cx="2071687" cy="63500"/>
              </a:xfrm>
              <a:prstGeom prst="rect"/>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36" name="Title 1"/>
          <p:cNvSpPr>
            <a:spLocks noGrp="1"/>
          </p:cNvSpPr>
          <p:nvPr>
            <p:ph type="title"/>
          </p:nvPr>
        </p:nvSpPr>
        <p:spPr/>
        <p:txBody>
          <a:bodyPr>
            <a:normAutofit fontScale="90000"/>
          </a:bodyPr>
          <a:p>
            <a:r>
              <a:rPr dirty="0" lang="en-US"/>
              <a:t>Garbage Collection and Finalizers</a:t>
            </a:r>
          </a:p>
        </p:txBody>
      </p:sp>
      <p:sp>
        <p:nvSpPr>
          <p:cNvPr id="1048637" name="Content Placeholder 2"/>
          <p:cNvSpPr>
            <a:spLocks noGrp="1"/>
          </p:cNvSpPr>
          <p:nvPr>
            <p:ph idx="1"/>
          </p:nvPr>
        </p:nvSpPr>
        <p:spPr>
          <a:xfrm>
            <a:off x="457200" y="1600200"/>
            <a:ext cx="8472518" cy="4543444"/>
          </a:xfrm>
        </p:spPr>
        <p:txBody>
          <a:bodyPr>
            <a:normAutofit fontScale="82143" lnSpcReduction="10000"/>
          </a:bodyPr>
          <a:p>
            <a:pPr algn="just">
              <a:lnSpc>
                <a:spcPct val="110000"/>
              </a:lnSpc>
            </a:pPr>
            <a:r>
              <a:rPr dirty="0" lang="en-US"/>
              <a:t>Java garbage collection is the process by which Java programs perform automatic memory management.</a:t>
            </a:r>
          </a:p>
          <a:p>
            <a:pPr algn="just">
              <a:lnSpc>
                <a:spcPct val="110000"/>
              </a:lnSpc>
            </a:pPr>
            <a:r>
              <a:rPr dirty="0" lang="en-US"/>
              <a:t>The garbage collector finds the unused objects and deletes them to free up memory.</a:t>
            </a:r>
          </a:p>
          <a:p>
            <a:pPr algn="just">
              <a:lnSpc>
                <a:spcPct val="110000"/>
              </a:lnSpc>
            </a:pPr>
            <a:r>
              <a:rPr dirty="0" lang="en-US"/>
              <a:t>Finalizers get invoked when JVM figures out that this particular instance should be garbage collected.</a:t>
            </a:r>
          </a:p>
          <a:p>
            <a:pPr algn="just">
              <a:lnSpc>
                <a:spcPct val="110000"/>
              </a:lnSpc>
            </a:pPr>
            <a:r>
              <a:rPr dirty="0" lang="en-US"/>
              <a:t>Main purpose of finalizers is to release resources used by objects before they're removed from the memory.</a:t>
            </a:r>
          </a:p>
          <a:p>
            <a:pPr algn="just" lvl="1">
              <a:lnSpc>
                <a:spcPct val="110000"/>
              </a:lnSpc>
            </a:pPr>
            <a:r>
              <a:rPr dirty="0" lang="en-US"/>
              <a:t>You need not call the finalizers explicitly.</a:t>
            </a:r>
          </a:p>
          <a:p>
            <a:pPr algn="just" lvl="1">
              <a:lnSpc>
                <a:spcPct val="110000"/>
              </a:lnSpc>
            </a:pPr>
            <a:r>
              <a:rPr dirty="0" lang="en-US"/>
              <a:t>Also, you don’t have control over the </a:t>
            </a:r>
            <a:r>
              <a:rPr dirty="0" lang="en-US" err="1"/>
              <a:t>finalizer</a:t>
            </a:r>
            <a:r>
              <a:rPr dirty="0" lang="en-US"/>
              <a:t>.</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20" name=""/>
        <p:cNvGrpSpPr/>
        <p:nvPr/>
      </p:nvGrpSpPr>
      <p:grpSpPr>
        <a:xfrm>
          <a:off x="0" y="0"/>
          <a:ext cx="0" cy="0"/>
          <a:chOff x="0" y="0"/>
          <a:chExt cx="0" cy="0"/>
        </a:xfrm>
      </p:grpSpPr>
      <p:sp>
        <p:nvSpPr>
          <p:cNvPr id="1048638" name="Title 1"/>
          <p:cNvSpPr>
            <a:spLocks noGrp="1"/>
          </p:cNvSpPr>
          <p:nvPr>
            <p:ph type="title"/>
          </p:nvPr>
        </p:nvSpPr>
        <p:spPr/>
        <p:txBody>
          <a:bodyPr/>
          <a:p>
            <a:endParaRPr lang="en-US"/>
          </a:p>
        </p:txBody>
      </p:sp>
      <p:sp>
        <p:nvSpPr>
          <p:cNvPr id="1048639" name="Content Placeholder 2"/>
          <p:cNvSpPr>
            <a:spLocks noGrp="1"/>
          </p:cNvSpPr>
          <p:nvPr>
            <p:ph idx="1"/>
          </p:nvPr>
        </p:nvSpPr>
        <p:spPr>
          <a:xfrm>
            <a:off x="457200" y="1600200"/>
            <a:ext cx="8229600" cy="5105400"/>
          </a:xfrm>
        </p:spPr>
        <p:txBody>
          <a:bodyPr>
            <a:normAutofit fontScale="87500" lnSpcReduction="10000"/>
          </a:bodyPr>
          <a:p>
            <a:pPr indent="0" marL="0">
              <a:lnSpc>
                <a:spcPct val="120000"/>
              </a:lnSpc>
              <a:spcBef>
                <a:spcPts val="0"/>
              </a:spcBef>
              <a:buNone/>
            </a:pPr>
            <a:r>
              <a:rPr dirty="0" lang="en-US"/>
              <a:t>class Student {</a:t>
            </a:r>
          </a:p>
          <a:p>
            <a:pPr indent="0" marL="0">
              <a:lnSpc>
                <a:spcPct val="120000"/>
              </a:lnSpc>
              <a:spcBef>
                <a:spcPts val="0"/>
              </a:spcBef>
              <a:buNone/>
            </a:pPr>
            <a:r>
              <a:rPr dirty="0" lang="en-US"/>
              <a:t> 	String name;</a:t>
            </a:r>
          </a:p>
          <a:p>
            <a:pPr indent="0" marL="0">
              <a:lnSpc>
                <a:spcPct val="120000"/>
              </a:lnSpc>
              <a:spcBef>
                <a:spcPts val="0"/>
              </a:spcBef>
              <a:buNone/>
            </a:pPr>
            <a:r>
              <a:rPr dirty="0" lang="en-US"/>
              <a:t> 	</a:t>
            </a:r>
            <a:r>
              <a:rPr dirty="0" lang="en-US" err="1"/>
              <a:t>int</a:t>
            </a:r>
            <a:r>
              <a:rPr dirty="0" lang="en-US"/>
              <a:t> </a:t>
            </a:r>
            <a:r>
              <a:rPr dirty="0" lang="en-US" err="1"/>
              <a:t>rollno</a:t>
            </a:r>
            <a:r>
              <a:rPr dirty="0" lang="en-US"/>
              <a:t>;</a:t>
            </a:r>
          </a:p>
          <a:p>
            <a:pPr indent="0" marL="0">
              <a:lnSpc>
                <a:spcPct val="120000"/>
              </a:lnSpc>
              <a:spcBef>
                <a:spcPts val="0"/>
              </a:spcBef>
              <a:buNone/>
            </a:pPr>
            <a:r>
              <a:rPr dirty="0" lang="en-US"/>
              <a:t> 	float CGPA;</a:t>
            </a:r>
          </a:p>
          <a:p>
            <a:pPr indent="0" marL="0">
              <a:lnSpc>
                <a:spcPct val="120000"/>
              </a:lnSpc>
              <a:spcBef>
                <a:spcPts val="0"/>
              </a:spcBef>
              <a:buNone/>
            </a:pPr>
            <a:endParaRPr dirty="0" lang="en-US"/>
          </a:p>
          <a:p>
            <a:pPr indent="0" marL="0">
              <a:lnSpc>
                <a:spcPct val="120000"/>
              </a:lnSpc>
              <a:spcBef>
                <a:spcPts val="0"/>
              </a:spcBef>
              <a:buNone/>
            </a:pPr>
            <a:r>
              <a:rPr dirty="0" lang="en-US"/>
              <a:t>	Student(String name, </a:t>
            </a:r>
            <a:r>
              <a:rPr dirty="0" lang="en-US" err="1"/>
              <a:t>int</a:t>
            </a:r>
            <a:r>
              <a:rPr dirty="0" lang="en-US"/>
              <a:t> </a:t>
            </a:r>
            <a:r>
              <a:rPr dirty="0" lang="en-US" err="1"/>
              <a:t>rollno</a:t>
            </a:r>
            <a:r>
              <a:rPr dirty="0" lang="en-US"/>
              <a:t>, float CGPA) {</a:t>
            </a:r>
          </a:p>
          <a:p>
            <a:pPr indent="0" marL="0">
              <a:lnSpc>
                <a:spcPct val="120000"/>
              </a:lnSpc>
              <a:spcBef>
                <a:spcPts val="0"/>
              </a:spcBef>
              <a:buNone/>
            </a:pPr>
            <a:r>
              <a:rPr dirty="0" lang="en-US"/>
              <a:t>		this.name = name;</a:t>
            </a:r>
          </a:p>
          <a:p>
            <a:pPr indent="0" marL="0">
              <a:lnSpc>
                <a:spcPct val="120000"/>
              </a:lnSpc>
              <a:spcBef>
                <a:spcPts val="0"/>
              </a:spcBef>
              <a:buNone/>
            </a:pPr>
            <a:r>
              <a:rPr dirty="0" lang="en-US"/>
              <a:t>		</a:t>
            </a:r>
            <a:r>
              <a:rPr dirty="0" lang="en-US" err="1"/>
              <a:t>this.rollno</a:t>
            </a:r>
            <a:r>
              <a:rPr dirty="0" lang="en-US"/>
              <a:t> = </a:t>
            </a:r>
            <a:r>
              <a:rPr dirty="0" lang="en-US" err="1"/>
              <a:t>rollno</a:t>
            </a:r>
            <a:r>
              <a:rPr dirty="0" lang="en-US"/>
              <a:t>;</a:t>
            </a:r>
          </a:p>
          <a:p>
            <a:pPr indent="0" marL="0">
              <a:lnSpc>
                <a:spcPct val="120000"/>
              </a:lnSpc>
              <a:spcBef>
                <a:spcPts val="0"/>
              </a:spcBef>
              <a:buNone/>
            </a:pPr>
            <a:r>
              <a:rPr dirty="0" lang="en-US"/>
              <a:t>		</a:t>
            </a:r>
            <a:r>
              <a:rPr dirty="0" lang="en-US" err="1"/>
              <a:t>this.CGPA</a:t>
            </a:r>
            <a:r>
              <a:rPr dirty="0" lang="en-US"/>
              <a:t> = CGPA;</a:t>
            </a:r>
          </a:p>
          <a:p>
            <a:pPr indent="0" marL="0">
              <a:lnSpc>
                <a:spcPct val="120000"/>
              </a:lnSpc>
              <a:spcBef>
                <a:spcPts val="0"/>
              </a:spcBef>
              <a:buNone/>
            </a:pPr>
            <a:r>
              <a:rPr dirty="0" lang="en-US"/>
              <a:t>	} </a:t>
            </a:r>
          </a:p>
          <a:p>
            <a:pPr indent="0" marL="0">
              <a:lnSpc>
                <a:spcPct val="120000"/>
              </a:lnSpc>
              <a:spcBef>
                <a:spcPts val="0"/>
              </a:spcBef>
              <a:buNone/>
            </a:pPr>
            <a:r>
              <a:rPr dirty="0" lang="en-US"/>
              <a:t>}</a:t>
            </a:r>
          </a:p>
          <a:p>
            <a:pPr>
              <a:lnSpc>
                <a:spcPct val="120000"/>
              </a:lnSpc>
            </a:pPr>
            <a:endParaRPr dirty="0" lang="en-US"/>
          </a:p>
          <a:p>
            <a:pPr>
              <a:lnSpc>
                <a:spcPct val="120000"/>
              </a:lnSpc>
            </a:pPr>
            <a:endParaRPr dirty="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40" name="Title 1"/>
          <p:cNvSpPr>
            <a:spLocks noGrp="1"/>
          </p:cNvSpPr>
          <p:nvPr>
            <p:ph type="title"/>
          </p:nvPr>
        </p:nvSpPr>
        <p:spPr/>
        <p:txBody>
          <a:bodyPr/>
          <a:p>
            <a:r>
              <a:rPr dirty="0" lang="en-US"/>
              <a:t>Pass Objects to Methods</a:t>
            </a:r>
          </a:p>
        </p:txBody>
      </p:sp>
      <p:sp>
        <p:nvSpPr>
          <p:cNvPr id="1048641" name="Content Placeholder 2"/>
          <p:cNvSpPr>
            <a:spLocks noGrp="1"/>
          </p:cNvSpPr>
          <p:nvPr>
            <p:ph idx="1"/>
          </p:nvPr>
        </p:nvSpPr>
        <p:spPr/>
        <p:txBody>
          <a:bodyPr/>
          <a:p>
            <a:pPr algn="just"/>
            <a:r>
              <a:rPr dirty="0" lang="en-US"/>
              <a:t>Just as primitive types, object references can also be parameters to methods. </a:t>
            </a:r>
          </a:p>
          <a:p>
            <a:pPr algn="just"/>
            <a:r>
              <a:rPr dirty="0" lang="en-US"/>
              <a:t>Call by value is used, but now the value is an object reference. </a:t>
            </a:r>
          </a:p>
          <a:p>
            <a:pPr algn="just"/>
            <a:r>
              <a:rPr dirty="0" lang="en-US"/>
              <a:t>This reference can be used to access the object and possibly change 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42" name="Content Placeholder 2"/>
          <p:cNvSpPr>
            <a:spLocks noGrp="1"/>
          </p:cNvSpPr>
          <p:nvPr>
            <p:ph idx="1"/>
          </p:nvPr>
        </p:nvSpPr>
        <p:spPr>
          <a:xfrm>
            <a:off x="228600" y="304800"/>
            <a:ext cx="8763000" cy="6324600"/>
          </a:xfrm>
        </p:spPr>
        <p:txBody>
          <a:bodyPr>
            <a:normAutofit fontScale="56250" lnSpcReduction="20000"/>
          </a:bodyPr>
          <a:p>
            <a:pPr indent="0" marL="0">
              <a:buNone/>
            </a:pPr>
            <a:r>
              <a:rPr dirty="0" lang="en-US"/>
              <a:t>class Rectangle {</a:t>
            </a:r>
          </a:p>
          <a:p>
            <a:pPr indent="0" marL="0">
              <a:buNone/>
            </a:pPr>
            <a:r>
              <a:rPr dirty="0" lang="en-US"/>
              <a:t>    private </a:t>
            </a:r>
            <a:r>
              <a:rPr dirty="0" lang="en-US" err="1"/>
              <a:t>int</a:t>
            </a:r>
            <a:r>
              <a:rPr dirty="0" lang="en-US"/>
              <a:t> length, width;</a:t>
            </a:r>
          </a:p>
          <a:p>
            <a:pPr indent="0" marL="0">
              <a:buNone/>
            </a:pPr>
            <a:r>
              <a:rPr dirty="0" lang="en-US"/>
              <a:t>    Rectangle(</a:t>
            </a:r>
            <a:r>
              <a:rPr dirty="0" lang="en-US" err="1"/>
              <a:t>int</a:t>
            </a:r>
            <a:r>
              <a:rPr dirty="0" lang="en-US"/>
              <a:t> l, </a:t>
            </a:r>
            <a:r>
              <a:rPr dirty="0" lang="en-US" err="1"/>
              <a:t>int</a:t>
            </a:r>
            <a:r>
              <a:rPr dirty="0" lang="en-US"/>
              <a:t> w) {</a:t>
            </a:r>
          </a:p>
          <a:p>
            <a:pPr indent="0" marL="0">
              <a:buNone/>
            </a:pPr>
            <a:r>
              <a:rPr dirty="0" lang="en-US"/>
              <a:t>        length = l;</a:t>
            </a:r>
          </a:p>
          <a:p>
            <a:pPr indent="0" marL="0">
              <a:buNone/>
            </a:pPr>
            <a:r>
              <a:rPr dirty="0" lang="en-US"/>
              <a:t>        width = w;</a:t>
            </a:r>
          </a:p>
          <a:p>
            <a:pPr indent="0" marL="0">
              <a:buNone/>
            </a:pPr>
            <a:r>
              <a:rPr dirty="0" lang="en-US"/>
              <a:t>    }</a:t>
            </a:r>
          </a:p>
          <a:p>
            <a:pPr indent="0" marL="0">
              <a:buNone/>
            </a:pPr>
            <a:r>
              <a:rPr dirty="0" lang="en-US"/>
              <a:t>    </a:t>
            </a:r>
            <a:r>
              <a:rPr dirty="0" lang="en-US" err="1"/>
              <a:t>boolean</a:t>
            </a:r>
            <a:r>
              <a:rPr dirty="0" lang="en-US"/>
              <a:t> </a:t>
            </a:r>
            <a:r>
              <a:rPr dirty="0" lang="en-US" err="1"/>
              <a:t>isEqual</a:t>
            </a:r>
            <a:r>
              <a:rPr dirty="0" lang="en-US"/>
              <a:t>(Rectangle r) {</a:t>
            </a:r>
          </a:p>
          <a:p>
            <a:pPr indent="0" marL="0">
              <a:buNone/>
            </a:pPr>
            <a:r>
              <a:rPr dirty="0" lang="en-US"/>
              <a:t>        if(length == </a:t>
            </a:r>
            <a:r>
              <a:rPr dirty="0" lang="en-US" err="1"/>
              <a:t>r.length</a:t>
            </a:r>
            <a:r>
              <a:rPr dirty="0" lang="en-US"/>
              <a:t> &amp;&amp; width == </a:t>
            </a:r>
            <a:r>
              <a:rPr dirty="0" lang="en-US" err="1"/>
              <a:t>r.width</a:t>
            </a:r>
            <a:r>
              <a:rPr dirty="0" lang="en-US"/>
              <a:t>)</a:t>
            </a:r>
          </a:p>
          <a:p>
            <a:pPr indent="0" marL="0">
              <a:buNone/>
            </a:pPr>
            <a:r>
              <a:rPr dirty="0" lang="en-US"/>
              <a:t>            return true;</a:t>
            </a:r>
          </a:p>
          <a:p>
            <a:pPr indent="0" marL="0">
              <a:buNone/>
            </a:pPr>
            <a:r>
              <a:rPr dirty="0" lang="en-US"/>
              <a:t>        return false;</a:t>
            </a:r>
          </a:p>
          <a:p>
            <a:pPr indent="0" marL="0">
              <a:buNone/>
            </a:pPr>
            <a:r>
              <a:rPr dirty="0" lang="en-US"/>
              <a:t>    }</a:t>
            </a:r>
          </a:p>
          <a:p>
            <a:pPr indent="0" marL="0">
              <a:buNone/>
            </a:pPr>
            <a:r>
              <a:rPr dirty="0" lang="en-US"/>
              <a:t>}</a:t>
            </a:r>
          </a:p>
          <a:p>
            <a:pPr indent="0" marL="0">
              <a:buNone/>
            </a:pPr>
            <a:r>
              <a:rPr dirty="0" lang="en-US"/>
              <a:t>public class </a:t>
            </a:r>
            <a:r>
              <a:rPr dirty="0" lang="en-US" err="1"/>
              <a:t>PassObject</a:t>
            </a:r>
            <a:r>
              <a:rPr dirty="0" lang="en-US"/>
              <a:t> {</a:t>
            </a:r>
          </a:p>
          <a:p>
            <a:pPr indent="0" marL="0">
              <a:buNone/>
            </a:pPr>
            <a:r>
              <a:rPr dirty="0" lang="en-US"/>
              <a:t>    public static void main(String[] </a:t>
            </a:r>
            <a:r>
              <a:rPr dirty="0" lang="en-US" err="1"/>
              <a:t>args</a:t>
            </a:r>
            <a:r>
              <a:rPr dirty="0" lang="en-US"/>
              <a:t>) {</a:t>
            </a:r>
          </a:p>
          <a:p>
            <a:pPr indent="0" marL="0">
              <a:buNone/>
            </a:pPr>
            <a:r>
              <a:rPr dirty="0" lang="en-US"/>
              <a:t>        Rectangle r1 = new Rectangle(10,20);</a:t>
            </a:r>
          </a:p>
          <a:p>
            <a:pPr indent="0" marL="0">
              <a:buNone/>
            </a:pPr>
            <a:r>
              <a:rPr dirty="0" lang="en-US"/>
              <a:t>        Rectangle r2 = new Rectangle(20,30);</a:t>
            </a:r>
          </a:p>
          <a:p>
            <a:pPr indent="0" marL="0">
              <a:buNone/>
            </a:pPr>
            <a:r>
              <a:rPr dirty="0" lang="en-US"/>
              <a:t>        Rectangle r3 = new Rectangle(10,20);</a:t>
            </a:r>
          </a:p>
          <a:p>
            <a:pPr indent="0" marL="0">
              <a:buNone/>
            </a:pPr>
            <a:r>
              <a:rPr dirty="0" lang="en-US"/>
              <a:t>        </a:t>
            </a:r>
            <a:r>
              <a:rPr dirty="0" lang="en-US" err="1"/>
              <a:t>System.out.println</a:t>
            </a:r>
            <a:r>
              <a:rPr dirty="0" lang="en-US"/>
              <a:t>("Rectangle r1 has same dimension as Rectangle r2: " + 									           r1.isEqual(r2));</a:t>
            </a:r>
          </a:p>
          <a:p>
            <a:pPr indent="0" marL="0">
              <a:buNone/>
            </a:pPr>
            <a:r>
              <a:rPr dirty="0" lang="en-US"/>
              <a:t>        </a:t>
            </a:r>
            <a:r>
              <a:rPr dirty="0" lang="en-US" err="1"/>
              <a:t>System.out.println</a:t>
            </a:r>
            <a:r>
              <a:rPr dirty="0" lang="en-US"/>
              <a:t>("Rectangle r1 has same dimension as Rectangle r3: " + </a:t>
            </a:r>
          </a:p>
          <a:p>
            <a:pPr indent="0" marL="0">
              <a:buNone/>
            </a:pPr>
            <a:r>
              <a:rPr dirty="0" lang="en-US"/>
              <a:t>							          r1.isEqual(r3));</a:t>
            </a:r>
          </a:p>
          <a:p>
            <a:pPr indent="0" marL="0">
              <a:buNone/>
            </a:pPr>
            <a:r>
              <a:rPr dirty="0" lang="en-US"/>
              <a:t>    }</a:t>
            </a:r>
          </a:p>
          <a:p>
            <a:pPr indent="0" marL="0">
              <a:buNone/>
            </a:pPr>
            <a:r>
              <a:rPr dirty="0" lang="en-US"/>
              <a:t>}</a:t>
            </a:r>
          </a:p>
          <a:p>
            <a:pPr indent="0" marL="0">
              <a:buNone/>
            </a:pPr>
            <a:endParaRPr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43" name="Title 1"/>
          <p:cNvSpPr>
            <a:spLocks noGrp="1"/>
          </p:cNvSpPr>
          <p:nvPr>
            <p:ph type="title"/>
          </p:nvPr>
        </p:nvSpPr>
        <p:spPr/>
        <p:txBody>
          <a:bodyPr/>
          <a:p>
            <a:r>
              <a:rPr dirty="0" lang="en-US"/>
              <a:t>How Arguments are Passed</a:t>
            </a:r>
          </a:p>
        </p:txBody>
      </p:sp>
      <p:sp>
        <p:nvSpPr>
          <p:cNvPr id="1048644" name="Content Placeholder 2"/>
          <p:cNvSpPr>
            <a:spLocks noGrp="1"/>
          </p:cNvSpPr>
          <p:nvPr>
            <p:ph idx="1"/>
          </p:nvPr>
        </p:nvSpPr>
        <p:spPr>
          <a:xfrm>
            <a:off x="457200" y="1600200"/>
            <a:ext cx="8229600" cy="4953000"/>
          </a:xfrm>
        </p:spPr>
        <p:txBody>
          <a:bodyPr>
            <a:normAutofit fontScale="71429" lnSpcReduction="20000"/>
          </a:bodyPr>
          <a:p>
            <a:pPr algn="just">
              <a:lnSpc>
                <a:spcPct val="120000"/>
              </a:lnSpc>
            </a:pPr>
            <a:r>
              <a:rPr dirty="0" lang="en-US"/>
              <a:t>Call-by-value</a:t>
            </a:r>
          </a:p>
          <a:p>
            <a:pPr algn="just" lvl="1">
              <a:lnSpc>
                <a:spcPct val="120000"/>
              </a:lnSpc>
            </a:pPr>
            <a:r>
              <a:rPr dirty="0" lang="en-US"/>
              <a:t>Copies the value of an argument (specified in the call) into the formal parameter.</a:t>
            </a:r>
          </a:p>
          <a:p>
            <a:pPr algn="just" lvl="1">
              <a:lnSpc>
                <a:spcPct val="120000"/>
              </a:lnSpc>
            </a:pPr>
            <a:r>
              <a:rPr dirty="0" lang="en-US"/>
              <a:t>Changes made to the parameter have no effect on the argument.</a:t>
            </a:r>
          </a:p>
          <a:p>
            <a:pPr algn="just">
              <a:lnSpc>
                <a:spcPct val="120000"/>
              </a:lnSpc>
            </a:pPr>
            <a:r>
              <a:rPr dirty="0" lang="en-US"/>
              <a:t>Call-by-reference</a:t>
            </a:r>
          </a:p>
          <a:p>
            <a:pPr algn="just" lvl="1">
              <a:lnSpc>
                <a:spcPct val="120000"/>
              </a:lnSpc>
            </a:pPr>
            <a:r>
              <a:rPr dirty="0" lang="en-US"/>
              <a:t>A reference to an argument (not the value of the argument) is passed to the parameter.</a:t>
            </a:r>
          </a:p>
          <a:p>
            <a:pPr algn="just" lvl="1">
              <a:lnSpc>
                <a:spcPct val="120000"/>
              </a:lnSpc>
            </a:pPr>
            <a:r>
              <a:rPr dirty="0" lang="en-US"/>
              <a:t>This reference is used to access the actual argument specified in the call.</a:t>
            </a:r>
          </a:p>
          <a:p>
            <a:pPr algn="just" lvl="1">
              <a:lnSpc>
                <a:spcPct val="120000"/>
              </a:lnSpc>
            </a:pPr>
            <a:r>
              <a:rPr dirty="0" lang="en-US"/>
              <a:t>Changes made to the parameter will affect the argument.</a:t>
            </a:r>
          </a:p>
          <a:p>
            <a:pPr algn="just">
              <a:lnSpc>
                <a:spcPct val="120000"/>
              </a:lnSpc>
            </a:pPr>
            <a:r>
              <a:rPr dirty="0" lang="en-US"/>
              <a:t>Although Java uses call-by-value to pass arguments, the precise effect is different depending on whether a primitive type or a reference type is passed.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45" name="Title 1"/>
          <p:cNvSpPr>
            <a:spLocks noGrp="1"/>
          </p:cNvSpPr>
          <p:nvPr>
            <p:ph type="title"/>
          </p:nvPr>
        </p:nvSpPr>
        <p:spPr/>
        <p:txBody>
          <a:bodyPr/>
          <a:p>
            <a:endParaRPr lang="en-US"/>
          </a:p>
        </p:txBody>
      </p:sp>
      <p:sp>
        <p:nvSpPr>
          <p:cNvPr id="1048646" name="Content Placeholder 2"/>
          <p:cNvSpPr>
            <a:spLocks noGrp="1"/>
          </p:cNvSpPr>
          <p:nvPr>
            <p:ph idx="1"/>
          </p:nvPr>
        </p:nvSpPr>
        <p:spPr/>
        <p:txBody>
          <a:bodyPr>
            <a:normAutofit fontScale="87500" lnSpcReduction="20000"/>
          </a:bodyPr>
          <a:p>
            <a:pPr algn="just">
              <a:lnSpc>
                <a:spcPct val="110000"/>
              </a:lnSpc>
            </a:pPr>
            <a:r>
              <a:rPr dirty="0" lang="en-US"/>
              <a:t>Whenever an object is passed as an argument, an exact copy of the reference variable is created which points to the same location of the object in heap memory as the original reference variable.</a:t>
            </a:r>
          </a:p>
          <a:p>
            <a:pPr algn="just">
              <a:lnSpc>
                <a:spcPct val="110000"/>
              </a:lnSpc>
            </a:pPr>
            <a:r>
              <a:rPr dirty="0" lang="en-US"/>
              <a:t>As a result of this, whenever we make any change in the same object in the method, that change is reflected in the original object. </a:t>
            </a:r>
          </a:p>
          <a:p>
            <a:pPr algn="just">
              <a:lnSpc>
                <a:spcPct val="110000"/>
              </a:lnSpc>
            </a:pPr>
            <a:r>
              <a:rPr dirty="0" lang="en-US"/>
              <a:t>However, if we allocate a new object to the passed reference variable, then it won't be reflected in the original object.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47" name="Title 1"/>
          <p:cNvSpPr>
            <a:spLocks noGrp="1"/>
          </p:cNvSpPr>
          <p:nvPr>
            <p:ph type="title"/>
          </p:nvPr>
        </p:nvSpPr>
        <p:spPr/>
        <p:txBody>
          <a:bodyPr/>
          <a:p>
            <a:r>
              <a:rPr dirty="0" lang="en-US"/>
              <a:t>Returning Objects</a:t>
            </a:r>
          </a:p>
        </p:txBody>
      </p:sp>
      <p:sp>
        <p:nvSpPr>
          <p:cNvPr id="1048648" name="Content Placeholder 2"/>
          <p:cNvSpPr>
            <a:spLocks noGrp="1"/>
          </p:cNvSpPr>
          <p:nvPr>
            <p:ph idx="1"/>
          </p:nvPr>
        </p:nvSpPr>
        <p:spPr/>
        <p:txBody>
          <a:bodyPr>
            <a:normAutofit/>
          </a:bodyPr>
          <a:p>
            <a:pPr algn="just"/>
            <a:r>
              <a:rPr dirty="0" sz="2800" lang="en-US"/>
              <a:t>A method can return any type of data, including class types.</a:t>
            </a:r>
          </a:p>
          <a:p>
            <a:pPr algn="just"/>
            <a:endParaRPr dirty="0" sz="2800"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49" name="Title 1"/>
          <p:cNvSpPr>
            <a:spLocks noGrp="1"/>
          </p:cNvSpPr>
          <p:nvPr>
            <p:ph type="title"/>
          </p:nvPr>
        </p:nvSpPr>
        <p:spPr/>
        <p:txBody>
          <a:bodyPr/>
          <a:p>
            <a:r>
              <a:rPr dirty="0" lang="en-US"/>
              <a:t>Example</a:t>
            </a:r>
          </a:p>
        </p:txBody>
      </p:sp>
      <p:sp>
        <p:nvSpPr>
          <p:cNvPr id="1048650" name="Content Placeholder 2"/>
          <p:cNvSpPr>
            <a:spLocks noGrp="1"/>
          </p:cNvSpPr>
          <p:nvPr>
            <p:ph idx="1"/>
          </p:nvPr>
        </p:nvSpPr>
        <p:spPr/>
        <p:txBody>
          <a:bodyPr>
            <a:normAutofit fontScale="84375" lnSpcReduction="20000"/>
          </a:bodyPr>
          <a:p>
            <a:pPr indent="0" marL="0">
              <a:buNone/>
            </a:pPr>
            <a:r>
              <a:rPr dirty="0" lang="en-US"/>
              <a:t>class Message {</a:t>
            </a:r>
          </a:p>
          <a:p>
            <a:pPr indent="0" marL="0">
              <a:buNone/>
            </a:pPr>
            <a:r>
              <a:rPr dirty="0" lang="en-US"/>
              <a:t>    String [] </a:t>
            </a:r>
            <a:r>
              <a:rPr dirty="0" lang="en-US" err="1"/>
              <a:t>msgs</a:t>
            </a:r>
            <a:r>
              <a:rPr dirty="0" lang="en-US"/>
              <a:t> = {</a:t>
            </a:r>
          </a:p>
          <a:p>
            <a:pPr indent="0" marL="0">
              <a:buNone/>
            </a:pPr>
            <a:r>
              <a:rPr dirty="0" lang="en-US"/>
              <a:t>        "Good Morning!",</a:t>
            </a:r>
          </a:p>
          <a:p>
            <a:pPr indent="0" marL="0">
              <a:buNone/>
            </a:pPr>
            <a:r>
              <a:rPr dirty="0" lang="en-US"/>
              <a:t>        "Good Afternoon!",</a:t>
            </a:r>
          </a:p>
          <a:p>
            <a:pPr indent="0" marL="0">
              <a:buNone/>
            </a:pPr>
            <a:r>
              <a:rPr dirty="0" lang="en-US"/>
              <a:t>        "Good Evening",</a:t>
            </a:r>
          </a:p>
          <a:p>
            <a:pPr indent="0" marL="0">
              <a:buNone/>
            </a:pPr>
            <a:r>
              <a:rPr dirty="0" lang="en-US"/>
              <a:t>        "Good Night!!"</a:t>
            </a:r>
          </a:p>
          <a:p>
            <a:pPr indent="0" marL="0">
              <a:buNone/>
            </a:pPr>
            <a:r>
              <a:rPr dirty="0" lang="en-US"/>
              <a:t>    };</a:t>
            </a:r>
          </a:p>
          <a:p>
            <a:pPr indent="0" marL="0">
              <a:buNone/>
            </a:pPr>
            <a:r>
              <a:rPr dirty="0" lang="en-US"/>
              <a:t>    String </a:t>
            </a:r>
            <a:r>
              <a:rPr dirty="0" lang="en-US" err="1"/>
              <a:t>getMessage</a:t>
            </a:r>
            <a:r>
              <a:rPr dirty="0" lang="en-US"/>
              <a:t>(</a:t>
            </a:r>
            <a:r>
              <a:rPr dirty="0" lang="en-US" err="1"/>
              <a:t>int</a:t>
            </a:r>
            <a:r>
              <a:rPr dirty="0" lang="en-US"/>
              <a:t> i) {</a:t>
            </a:r>
          </a:p>
          <a:p>
            <a:pPr indent="0" marL="0">
              <a:buNone/>
            </a:pPr>
            <a:r>
              <a:rPr dirty="0" lang="en-US"/>
              <a:t>        return </a:t>
            </a:r>
            <a:r>
              <a:rPr dirty="0" lang="en-US" err="1"/>
              <a:t>msgs</a:t>
            </a:r>
            <a:r>
              <a:rPr dirty="0" lang="en-US"/>
              <a:t>[i];</a:t>
            </a:r>
          </a:p>
          <a:p>
            <a:pPr indent="0" marL="0">
              <a:buNone/>
            </a:pPr>
            <a:r>
              <a:rPr dirty="0" lang="en-US"/>
              <a:t>    }</a:t>
            </a:r>
          </a:p>
          <a:p>
            <a:pPr indent="0" marL="0">
              <a:buNone/>
            </a:pPr>
            <a:r>
              <a:rPr dirty="0" lang="en-US"/>
              <a:t>}</a:t>
            </a:r>
          </a:p>
          <a:p>
            <a:pPr indent="0" marL="0">
              <a:buNone/>
            </a:pPr>
            <a:endParaRPr dirty="0" lang="en-US"/>
          </a:p>
        </p:txBody>
      </p:sp>
      <p:cxnSp>
        <p:nvCxnSpPr>
          <p:cNvPr id="3145728" name="Straight Arrow Connector 6"/>
          <p:cNvCxnSpPr>
            <a:cxnSpLocks/>
          </p:cNvCxnSpPr>
          <p:nvPr/>
        </p:nvCxnSpPr>
        <p:spPr>
          <a:xfrm flipH="1" flipV="1">
            <a:off x="2691580" y="5105400"/>
            <a:ext cx="762000" cy="304800"/>
          </a:xfrm>
          <a:prstGeom prst="straightConnector1"/>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651" name="TextBox 7"/>
          <p:cNvSpPr txBox="1"/>
          <p:nvPr/>
        </p:nvSpPr>
        <p:spPr>
          <a:xfrm>
            <a:off x="3443748" y="5314890"/>
            <a:ext cx="3766480" cy="400110"/>
          </a:xfrm>
          <a:prstGeom prst="rect"/>
          <a:noFill/>
        </p:spPr>
        <p:txBody>
          <a:bodyPr rtlCol="0" wrap="none">
            <a:spAutoFit/>
          </a:bodyPr>
          <a:p>
            <a:r>
              <a:rPr b="1" dirty="0" sz="2000" lang="en-US"/>
              <a:t>A String object is getting returned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52" name="Content Placeholder 2"/>
          <p:cNvSpPr>
            <a:spLocks noGrp="1"/>
          </p:cNvSpPr>
          <p:nvPr>
            <p:ph idx="1"/>
          </p:nvPr>
        </p:nvSpPr>
        <p:spPr>
          <a:xfrm>
            <a:off x="228600" y="914400"/>
            <a:ext cx="8686800" cy="5943600"/>
          </a:xfrm>
        </p:spPr>
        <p:txBody>
          <a:bodyPr>
            <a:normAutofit fontScale="68750" lnSpcReduction="20000"/>
          </a:bodyPr>
          <a:p>
            <a:pPr indent="0" marL="0">
              <a:spcAft>
                <a:spcPts val="400"/>
              </a:spcAft>
              <a:buNone/>
            </a:pPr>
            <a:r>
              <a:rPr dirty="0" lang="en-US"/>
              <a:t>public class </a:t>
            </a:r>
            <a:r>
              <a:rPr dirty="0" lang="en-US" err="1"/>
              <a:t>ReturnObject</a:t>
            </a:r>
            <a:r>
              <a:rPr dirty="0" lang="en-US"/>
              <a:t> {</a:t>
            </a:r>
          </a:p>
          <a:p>
            <a:pPr indent="0" marL="0">
              <a:spcAft>
                <a:spcPts val="400"/>
              </a:spcAft>
              <a:buNone/>
            </a:pPr>
            <a:r>
              <a:rPr dirty="0" lang="en-US"/>
              <a:t>    public static void main(String[] </a:t>
            </a:r>
            <a:r>
              <a:rPr dirty="0" lang="en-US" err="1"/>
              <a:t>args</a:t>
            </a:r>
            <a:r>
              <a:rPr dirty="0" lang="en-US"/>
              <a:t>) {</a:t>
            </a:r>
          </a:p>
          <a:p>
            <a:pPr indent="0" marL="0">
              <a:spcAft>
                <a:spcPts val="400"/>
              </a:spcAft>
              <a:buNone/>
            </a:pPr>
            <a:r>
              <a:rPr dirty="0" lang="en-US"/>
              <a:t>        Message m = new Message();</a:t>
            </a:r>
          </a:p>
          <a:p>
            <a:pPr indent="0" marL="0">
              <a:spcAft>
                <a:spcPts val="400"/>
              </a:spcAft>
              <a:buNone/>
            </a:pPr>
            <a:r>
              <a:rPr dirty="0" lang="en-US"/>
              <a:t>        </a:t>
            </a:r>
            <a:r>
              <a:rPr dirty="0" lang="en-US" err="1"/>
              <a:t>System.out.println</a:t>
            </a:r>
            <a:r>
              <a:rPr dirty="0" lang="en-US"/>
              <a:t>(</a:t>
            </a:r>
            <a:r>
              <a:rPr dirty="0" lang="en-US" err="1"/>
              <a:t>java.time.LocalTime.now</a:t>
            </a:r>
            <a:r>
              <a:rPr dirty="0" lang="en-US"/>
              <a:t>());</a:t>
            </a:r>
          </a:p>
          <a:p>
            <a:pPr indent="0" marL="0">
              <a:spcAft>
                <a:spcPts val="400"/>
              </a:spcAft>
              <a:buNone/>
            </a:pPr>
            <a:r>
              <a:rPr dirty="0" lang="en-US"/>
              <a:t>        </a:t>
            </a:r>
            <a:r>
              <a:rPr dirty="0" lang="en-US" err="1"/>
              <a:t>java.time.LocalTime</a:t>
            </a:r>
            <a:r>
              <a:rPr dirty="0" lang="en-US"/>
              <a:t> now = </a:t>
            </a:r>
            <a:r>
              <a:rPr dirty="0" lang="en-US" err="1"/>
              <a:t>java.time.LocalTime.now</a:t>
            </a:r>
            <a:r>
              <a:rPr dirty="0" lang="en-US"/>
              <a:t>();</a:t>
            </a:r>
          </a:p>
          <a:p>
            <a:pPr indent="0" marL="0">
              <a:spcAft>
                <a:spcPts val="400"/>
              </a:spcAft>
              <a:buNone/>
            </a:pPr>
            <a:r>
              <a:rPr dirty="0" lang="en-US"/>
              <a:t>        if(</a:t>
            </a:r>
            <a:r>
              <a:rPr dirty="0" lang="en-US" err="1"/>
              <a:t>now.isBefore</a:t>
            </a:r>
            <a:r>
              <a:rPr dirty="0" lang="en-US"/>
              <a:t>(</a:t>
            </a:r>
            <a:r>
              <a:rPr dirty="0" lang="en-US" err="1"/>
              <a:t>java.time.LocalTime.parse</a:t>
            </a:r>
            <a:r>
              <a:rPr dirty="0" lang="en-US"/>
              <a:t>("12:00")) == true)</a:t>
            </a:r>
          </a:p>
          <a:p>
            <a:pPr indent="0" marL="0">
              <a:spcAft>
                <a:spcPts val="400"/>
              </a:spcAft>
              <a:buNone/>
            </a:pPr>
            <a:r>
              <a:rPr dirty="0" lang="en-US"/>
              <a:t>            </a:t>
            </a:r>
            <a:r>
              <a:rPr dirty="0" lang="en-US" err="1"/>
              <a:t>System.out.println</a:t>
            </a:r>
            <a:r>
              <a:rPr dirty="0" lang="en-US"/>
              <a:t>(</a:t>
            </a:r>
            <a:r>
              <a:rPr dirty="0" lang="en-US" err="1"/>
              <a:t>m.getMessage</a:t>
            </a:r>
            <a:r>
              <a:rPr dirty="0" lang="en-US"/>
              <a:t>(0));</a:t>
            </a:r>
          </a:p>
          <a:p>
            <a:pPr indent="0" marL="0">
              <a:spcAft>
                <a:spcPts val="400"/>
              </a:spcAft>
              <a:buNone/>
            </a:pPr>
            <a:r>
              <a:rPr dirty="0" lang="en-US"/>
              <a:t>        else if(</a:t>
            </a:r>
            <a:r>
              <a:rPr dirty="0" lang="en-US" err="1"/>
              <a:t>now.isBefore</a:t>
            </a:r>
            <a:r>
              <a:rPr dirty="0" lang="en-US"/>
              <a:t>(</a:t>
            </a:r>
            <a:r>
              <a:rPr dirty="0" lang="en-US" err="1"/>
              <a:t>java.time.LocalTime.parse</a:t>
            </a:r>
            <a:r>
              <a:rPr dirty="0" lang="en-US"/>
              <a:t>("16:00")) == true)</a:t>
            </a:r>
          </a:p>
          <a:p>
            <a:pPr indent="0" marL="0">
              <a:spcAft>
                <a:spcPts val="400"/>
              </a:spcAft>
              <a:buNone/>
            </a:pPr>
            <a:r>
              <a:rPr dirty="0" lang="en-US"/>
              <a:t>            </a:t>
            </a:r>
            <a:r>
              <a:rPr dirty="0" lang="en-US" err="1"/>
              <a:t>System.out.println</a:t>
            </a:r>
            <a:r>
              <a:rPr dirty="0" lang="en-US"/>
              <a:t>(</a:t>
            </a:r>
            <a:r>
              <a:rPr dirty="0" lang="en-US" err="1"/>
              <a:t>m.getMessage</a:t>
            </a:r>
            <a:r>
              <a:rPr dirty="0" lang="en-US"/>
              <a:t>(1));</a:t>
            </a:r>
          </a:p>
          <a:p>
            <a:pPr indent="0" marL="0">
              <a:spcAft>
                <a:spcPts val="400"/>
              </a:spcAft>
              <a:buNone/>
            </a:pPr>
            <a:r>
              <a:rPr dirty="0" lang="en-US"/>
              <a:t>        else if(</a:t>
            </a:r>
            <a:r>
              <a:rPr dirty="0" lang="en-US" err="1"/>
              <a:t>now.isBefore</a:t>
            </a:r>
            <a:r>
              <a:rPr dirty="0" lang="en-US"/>
              <a:t>(</a:t>
            </a:r>
            <a:r>
              <a:rPr dirty="0" lang="en-US" err="1"/>
              <a:t>java.time.LocalTime.parse</a:t>
            </a:r>
            <a:r>
              <a:rPr dirty="0" lang="en-US"/>
              <a:t>("20:00")) == true)</a:t>
            </a:r>
          </a:p>
          <a:p>
            <a:pPr indent="0" marL="0">
              <a:spcAft>
                <a:spcPts val="400"/>
              </a:spcAft>
              <a:buNone/>
            </a:pPr>
            <a:r>
              <a:rPr dirty="0" lang="en-US"/>
              <a:t>            </a:t>
            </a:r>
            <a:r>
              <a:rPr dirty="0" lang="en-US" err="1"/>
              <a:t>System.out.println</a:t>
            </a:r>
            <a:r>
              <a:rPr dirty="0" lang="en-US"/>
              <a:t>(</a:t>
            </a:r>
            <a:r>
              <a:rPr dirty="0" lang="en-US" err="1"/>
              <a:t>m.getMessage</a:t>
            </a:r>
            <a:r>
              <a:rPr dirty="0" lang="en-US"/>
              <a:t>(2));</a:t>
            </a:r>
          </a:p>
          <a:p>
            <a:pPr indent="0" marL="0">
              <a:spcAft>
                <a:spcPts val="400"/>
              </a:spcAft>
              <a:buNone/>
            </a:pPr>
            <a:r>
              <a:rPr dirty="0" lang="en-US"/>
              <a:t>        else</a:t>
            </a:r>
          </a:p>
          <a:p>
            <a:pPr indent="0" marL="0">
              <a:spcAft>
                <a:spcPts val="400"/>
              </a:spcAft>
              <a:buNone/>
            </a:pPr>
            <a:r>
              <a:rPr dirty="0" lang="en-US"/>
              <a:t>            </a:t>
            </a:r>
            <a:r>
              <a:rPr dirty="0" lang="en-US" err="1"/>
              <a:t>System.out.println</a:t>
            </a:r>
            <a:r>
              <a:rPr dirty="0" lang="en-US"/>
              <a:t>(</a:t>
            </a:r>
            <a:r>
              <a:rPr dirty="0" lang="en-US" err="1"/>
              <a:t>m.getMessage</a:t>
            </a:r>
            <a:r>
              <a:rPr dirty="0" lang="en-US"/>
              <a:t>(3));</a:t>
            </a:r>
          </a:p>
          <a:p>
            <a:pPr indent="0" marL="0">
              <a:spcAft>
                <a:spcPts val="400"/>
              </a:spcAft>
              <a:buNone/>
            </a:pPr>
            <a:r>
              <a:rPr dirty="0" lang="en-US"/>
              <a:t>    }</a:t>
            </a:r>
          </a:p>
          <a:p>
            <a:pPr indent="0" marL="0">
              <a:spcAft>
                <a:spcPts val="400"/>
              </a:spcAft>
              <a:buNone/>
            </a:pPr>
            <a:r>
              <a:rPr dirty="0" lang="en-US"/>
              <a:t>}</a:t>
            </a:r>
          </a:p>
          <a:p>
            <a:pPr indent="0" marL="0">
              <a:spcAft>
                <a:spcPts val="400"/>
              </a:spcAft>
              <a:buNone/>
            </a:pP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01" name="Content Placeholder 2"/>
          <p:cNvSpPr>
            <a:spLocks noGrp="1"/>
          </p:cNvSpPr>
          <p:nvPr>
            <p:ph sz="half" idx="1"/>
          </p:nvPr>
        </p:nvSpPr>
        <p:spPr>
          <a:xfrm>
            <a:off x="76200" y="457200"/>
            <a:ext cx="4572000" cy="6324600"/>
          </a:xfrm>
          <a:ln>
            <a:solidFill>
              <a:schemeClr val="tx1"/>
            </a:solidFill>
          </a:ln>
        </p:spPr>
        <p:txBody>
          <a:bodyPr>
            <a:noAutofit/>
          </a:bodyPr>
          <a:p>
            <a:pPr indent="0" marL="0">
              <a:buNone/>
            </a:pPr>
            <a:r>
              <a:rPr dirty="0" sz="1800" lang="en-US"/>
              <a:t>package </a:t>
            </a:r>
            <a:r>
              <a:rPr dirty="0" sz="1800" lang="en-US" err="1"/>
              <a:t>calculatordemo</a:t>
            </a:r>
            <a:r>
              <a:rPr dirty="0" sz="1800" lang="en-US"/>
              <a:t>;</a:t>
            </a:r>
          </a:p>
          <a:p>
            <a:pPr indent="0" marL="0">
              <a:buNone/>
            </a:pPr>
            <a:r>
              <a:rPr dirty="0" sz="1800" lang="en-US"/>
              <a:t>class Calculator {</a:t>
            </a:r>
          </a:p>
          <a:p>
            <a:pPr indent="0" marL="0">
              <a:buNone/>
            </a:pPr>
            <a:r>
              <a:rPr dirty="0" sz="1800" lang="en-US"/>
              <a:t>    double a, b, result;</a:t>
            </a:r>
          </a:p>
          <a:p>
            <a:pPr indent="0" marL="0">
              <a:buNone/>
            </a:pPr>
            <a:r>
              <a:rPr dirty="0" sz="1800" lang="en-US"/>
              <a:t>    double add(double a, double b) {</a:t>
            </a:r>
          </a:p>
          <a:p>
            <a:pPr indent="0" marL="0">
              <a:buNone/>
            </a:pPr>
            <a:r>
              <a:rPr dirty="0" sz="1800" lang="en-US"/>
              <a:t>        return a + b;</a:t>
            </a:r>
          </a:p>
          <a:p>
            <a:pPr indent="0" marL="0">
              <a:buNone/>
            </a:pPr>
            <a:r>
              <a:rPr dirty="0" sz="1800" lang="en-US"/>
              <a:t>    }</a:t>
            </a:r>
          </a:p>
          <a:p>
            <a:pPr indent="0" marL="0">
              <a:buNone/>
            </a:pPr>
            <a:r>
              <a:rPr dirty="0" sz="1800" lang="en-US"/>
              <a:t>    double subtract(double a, double b) {</a:t>
            </a:r>
          </a:p>
          <a:p>
            <a:pPr indent="0" marL="0">
              <a:buNone/>
            </a:pPr>
            <a:r>
              <a:rPr dirty="0" sz="1800" lang="en-US"/>
              <a:t>        return a - b;</a:t>
            </a:r>
          </a:p>
          <a:p>
            <a:pPr indent="0" marL="0">
              <a:buNone/>
            </a:pPr>
            <a:r>
              <a:rPr dirty="0" sz="1800" lang="en-US"/>
              <a:t>    }</a:t>
            </a:r>
          </a:p>
          <a:p>
            <a:pPr indent="0" marL="0">
              <a:buNone/>
            </a:pPr>
            <a:r>
              <a:rPr dirty="0" sz="1800" lang="en-US"/>
              <a:t>    double multiply(double a, double b) {</a:t>
            </a:r>
          </a:p>
          <a:p>
            <a:pPr indent="0" marL="0">
              <a:buNone/>
            </a:pPr>
            <a:r>
              <a:rPr dirty="0" sz="1800" lang="en-US"/>
              <a:t>        return a * b;</a:t>
            </a:r>
          </a:p>
          <a:p>
            <a:pPr indent="0" marL="0">
              <a:buNone/>
            </a:pPr>
            <a:r>
              <a:rPr dirty="0" sz="1800" lang="en-US"/>
              <a:t>    }</a:t>
            </a:r>
          </a:p>
          <a:p>
            <a:pPr indent="0" marL="0">
              <a:buNone/>
            </a:pPr>
            <a:r>
              <a:rPr dirty="0" sz="1800" lang="en-US"/>
              <a:t>    void divide(double a, double b) {</a:t>
            </a:r>
          </a:p>
          <a:p>
            <a:pPr indent="0" marL="0">
              <a:buNone/>
            </a:pPr>
            <a:r>
              <a:rPr dirty="0" sz="1800" lang="en-US"/>
              <a:t>        if(b == 0)</a:t>
            </a:r>
          </a:p>
          <a:p>
            <a:pPr indent="0" marL="0">
              <a:buNone/>
            </a:pPr>
            <a:r>
              <a:rPr dirty="0" sz="1800" lang="en-US"/>
              <a:t>            </a:t>
            </a:r>
            <a:r>
              <a:rPr dirty="0" sz="1800" lang="en-US" err="1"/>
              <a:t>System.out.println</a:t>
            </a:r>
            <a:r>
              <a:rPr dirty="0" sz="1800" lang="en-US"/>
              <a:t>(“/ by Zero Error!");</a:t>
            </a:r>
          </a:p>
          <a:p>
            <a:pPr indent="0" marL="0">
              <a:buNone/>
            </a:pPr>
            <a:r>
              <a:rPr dirty="0" sz="1800" lang="en-US"/>
              <a:t>        else</a:t>
            </a:r>
          </a:p>
          <a:p>
            <a:pPr indent="0" marL="0">
              <a:buNone/>
            </a:pPr>
            <a:r>
              <a:rPr dirty="0" sz="1800" lang="en-US"/>
              <a:t>            </a:t>
            </a:r>
            <a:r>
              <a:rPr dirty="0" sz="1800" lang="en-US" err="1"/>
              <a:t>System.out.println</a:t>
            </a:r>
            <a:r>
              <a:rPr dirty="0" sz="1800" lang="en-US"/>
              <a:t>(a / b);</a:t>
            </a:r>
          </a:p>
          <a:p>
            <a:pPr indent="0" marL="0">
              <a:buNone/>
            </a:pPr>
            <a:r>
              <a:rPr dirty="0" sz="1800" lang="en-US"/>
              <a:t>    }</a:t>
            </a:r>
          </a:p>
          <a:p>
            <a:pPr indent="0" marL="0">
              <a:buNone/>
            </a:pPr>
            <a:r>
              <a:rPr dirty="0" sz="1800" lang="en-US"/>
              <a:t>}</a:t>
            </a:r>
          </a:p>
          <a:p>
            <a:pPr indent="0" marL="0">
              <a:buNone/>
            </a:pPr>
            <a:endParaRPr dirty="0" sz="1800" lang="en-US"/>
          </a:p>
        </p:txBody>
      </p:sp>
      <p:sp>
        <p:nvSpPr>
          <p:cNvPr id="1048602" name="Content Placeholder 4"/>
          <p:cNvSpPr>
            <a:spLocks noGrp="1"/>
          </p:cNvSpPr>
          <p:nvPr>
            <p:ph sz="half" idx="2"/>
          </p:nvPr>
        </p:nvSpPr>
        <p:spPr>
          <a:xfrm>
            <a:off x="4736688" y="457200"/>
            <a:ext cx="4343400" cy="3048000"/>
          </a:xfrm>
          <a:ln>
            <a:solidFill>
              <a:schemeClr val="tx1"/>
            </a:solidFill>
          </a:ln>
        </p:spPr>
        <p:txBody>
          <a:bodyPr>
            <a:noAutofit/>
          </a:bodyPr>
          <a:p>
            <a:pPr indent="0" marL="0">
              <a:buNone/>
            </a:pPr>
            <a:r>
              <a:rPr dirty="0" sz="1800" lang="en-US"/>
              <a:t>public class </a:t>
            </a:r>
            <a:r>
              <a:rPr dirty="0" sz="1800" lang="en-US" err="1"/>
              <a:t>CalculatorDemo</a:t>
            </a:r>
            <a:r>
              <a:rPr dirty="0" sz="1800" lang="en-US"/>
              <a:t> {</a:t>
            </a:r>
          </a:p>
          <a:p>
            <a:pPr indent="0" marL="0">
              <a:buNone/>
            </a:pPr>
            <a:r>
              <a:rPr dirty="0" sz="1800" lang="en-US"/>
              <a:t>    public static void main(String[] </a:t>
            </a:r>
            <a:r>
              <a:rPr dirty="0" sz="1800" lang="en-US" err="1"/>
              <a:t>args</a:t>
            </a:r>
            <a:r>
              <a:rPr dirty="0" sz="1800" lang="en-US"/>
              <a:t>) {</a:t>
            </a:r>
          </a:p>
          <a:p>
            <a:pPr indent="0" marL="0">
              <a:buNone/>
            </a:pPr>
            <a:r>
              <a:rPr dirty="0" sz="1800" lang="en-US"/>
              <a:t>        Calculator c1 = new Calculator();</a:t>
            </a:r>
          </a:p>
          <a:p>
            <a:pPr indent="0" marL="0">
              <a:buNone/>
            </a:pPr>
            <a:r>
              <a:rPr dirty="0" sz="1800" lang="en-US"/>
              <a:t>        float x = 12.0f, y = 14.5f;</a:t>
            </a:r>
          </a:p>
          <a:p>
            <a:pPr indent="0" marL="0">
              <a:buNone/>
            </a:pPr>
            <a:r>
              <a:rPr dirty="0" sz="1800" lang="en-US"/>
              <a:t>        </a:t>
            </a:r>
            <a:r>
              <a:rPr dirty="0" sz="1800" lang="en-US" err="1"/>
              <a:t>System.out.println</a:t>
            </a:r>
            <a:r>
              <a:rPr dirty="0" sz="1800" lang="en-US"/>
              <a:t>(c1.add(x, y));</a:t>
            </a:r>
          </a:p>
          <a:p>
            <a:pPr indent="0" marL="0">
              <a:buNone/>
            </a:pPr>
            <a:r>
              <a:rPr dirty="0" sz="1800" lang="en-US"/>
              <a:t>        </a:t>
            </a:r>
            <a:r>
              <a:rPr dirty="0" sz="1800" lang="en-US" err="1"/>
              <a:t>System.out.println</a:t>
            </a:r>
            <a:r>
              <a:rPr dirty="0" sz="1800" lang="en-US"/>
              <a:t>(c1.subtract(23,12));</a:t>
            </a:r>
          </a:p>
          <a:p>
            <a:pPr indent="0" marL="0">
              <a:buNone/>
            </a:pPr>
            <a:r>
              <a:rPr dirty="0" sz="1800" lang="en-US"/>
              <a:t>        </a:t>
            </a:r>
            <a:r>
              <a:rPr dirty="0" sz="1800" lang="en-US" err="1"/>
              <a:t>System.out.println</a:t>
            </a:r>
            <a:r>
              <a:rPr dirty="0" sz="1800" lang="en-US"/>
              <a:t>(c1.multiply(12,5));</a:t>
            </a:r>
          </a:p>
          <a:p>
            <a:pPr indent="0" marL="0">
              <a:buNone/>
            </a:pPr>
            <a:r>
              <a:rPr dirty="0" sz="1800" lang="en-US"/>
              <a:t>        c1.divide(12, 5);</a:t>
            </a:r>
          </a:p>
          <a:p>
            <a:pPr indent="0" marL="0">
              <a:buNone/>
            </a:pPr>
            <a:r>
              <a:rPr dirty="0" sz="1800" lang="en-US"/>
              <a:t>    }</a:t>
            </a:r>
          </a:p>
          <a:p>
            <a:pPr indent="0" marL="0">
              <a:buNone/>
            </a:pPr>
            <a:r>
              <a:rPr dirty="0" sz="1800" lang="en-US"/>
              <a:t>}</a:t>
            </a:r>
          </a:p>
          <a:p>
            <a:pPr indent="0" marL="0">
              <a:buNone/>
            </a:pPr>
            <a:endParaRPr dirty="0" sz="1800" lang="en-US"/>
          </a:p>
        </p:txBody>
      </p:sp>
      <p:sp>
        <p:nvSpPr>
          <p:cNvPr id="1048603" name="TextBox 1"/>
          <p:cNvSpPr txBox="1"/>
          <p:nvPr/>
        </p:nvSpPr>
        <p:spPr>
          <a:xfrm>
            <a:off x="4800600" y="4343400"/>
            <a:ext cx="4191000" cy="1513840"/>
          </a:xfrm>
          <a:prstGeom prst="rect"/>
          <a:noFill/>
        </p:spPr>
        <p:txBody>
          <a:bodyPr rtlCol="0" wrap="square">
            <a:spAutoFit/>
          </a:bodyPr>
          <a:p>
            <a:r>
              <a:rPr dirty="0" sz="2400" lang="en-US"/>
              <a:t>A void method can return in one of two ways – its closing brace is reached, or a return statement is executed.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53" name="Content Placeholder 2"/>
          <p:cNvSpPr>
            <a:spLocks noGrp="1"/>
          </p:cNvSpPr>
          <p:nvPr>
            <p:ph idx="1"/>
          </p:nvPr>
        </p:nvSpPr>
        <p:spPr>
          <a:xfrm>
            <a:off x="457200" y="304800"/>
            <a:ext cx="8229600" cy="6477000"/>
          </a:xfrm>
        </p:spPr>
        <p:txBody>
          <a:bodyPr>
            <a:normAutofit fontScale="65625" lnSpcReduction="20000"/>
          </a:bodyPr>
          <a:p>
            <a:pPr indent="0" marL="0">
              <a:buNone/>
            </a:pPr>
            <a:r>
              <a:rPr dirty="0" lang="en-US"/>
              <a:t>class Test { </a:t>
            </a:r>
          </a:p>
          <a:p>
            <a:pPr indent="0" marL="0">
              <a:buNone/>
            </a:pPr>
            <a:r>
              <a:rPr dirty="0" lang="en-US"/>
              <a:t>    </a:t>
            </a:r>
            <a:r>
              <a:rPr dirty="0" lang="en-US" err="1"/>
              <a:t>int</a:t>
            </a:r>
            <a:r>
              <a:rPr dirty="0" lang="en-US"/>
              <a:t> a; </a:t>
            </a:r>
          </a:p>
          <a:p>
            <a:pPr indent="0" marL="0">
              <a:buNone/>
            </a:pPr>
            <a:r>
              <a:rPr dirty="0" lang="en-US"/>
              <a:t>    Test(</a:t>
            </a:r>
            <a:r>
              <a:rPr dirty="0" lang="en-US" err="1"/>
              <a:t>int</a:t>
            </a:r>
            <a:r>
              <a:rPr dirty="0" lang="en-US"/>
              <a:t> i) { </a:t>
            </a:r>
          </a:p>
          <a:p>
            <a:pPr indent="0" marL="0">
              <a:buNone/>
            </a:pPr>
            <a:r>
              <a:rPr dirty="0" lang="en-US"/>
              <a:t>        a = i; </a:t>
            </a:r>
          </a:p>
          <a:p>
            <a:pPr indent="0" marL="0">
              <a:buNone/>
            </a:pPr>
            <a:r>
              <a:rPr dirty="0" lang="en-US"/>
              <a:t>    } </a:t>
            </a:r>
          </a:p>
          <a:p>
            <a:pPr indent="0" marL="0">
              <a:buNone/>
            </a:pPr>
            <a:r>
              <a:rPr dirty="0" lang="en-US"/>
              <a:t>    Test </a:t>
            </a:r>
            <a:r>
              <a:rPr dirty="0" lang="en-US" err="1"/>
              <a:t>incrByTen</a:t>
            </a:r>
            <a:r>
              <a:rPr dirty="0" lang="en-US"/>
              <a:t>() { </a:t>
            </a:r>
          </a:p>
          <a:p>
            <a:pPr indent="0" marL="0">
              <a:buNone/>
            </a:pPr>
            <a:r>
              <a:rPr dirty="0" lang="en-US"/>
              <a:t>        Test temp = new Test(a+10); </a:t>
            </a:r>
          </a:p>
          <a:p>
            <a:pPr indent="0" marL="0">
              <a:buNone/>
            </a:pPr>
            <a:r>
              <a:rPr dirty="0" lang="en-US"/>
              <a:t>        return temp; </a:t>
            </a:r>
          </a:p>
          <a:p>
            <a:pPr indent="0" marL="0">
              <a:buNone/>
            </a:pPr>
            <a:r>
              <a:rPr dirty="0" lang="en-US"/>
              <a:t>    } </a:t>
            </a:r>
          </a:p>
          <a:p>
            <a:pPr indent="0" marL="0">
              <a:buNone/>
            </a:pPr>
            <a:r>
              <a:rPr dirty="0" lang="en-US"/>
              <a:t>} </a:t>
            </a:r>
          </a:p>
          <a:p>
            <a:pPr indent="0" marL="0">
              <a:buNone/>
            </a:pPr>
            <a:r>
              <a:rPr dirty="0" lang="en-US"/>
              <a:t>public class </a:t>
            </a:r>
            <a:r>
              <a:rPr dirty="0" lang="en-US" err="1"/>
              <a:t>TestDemo</a:t>
            </a:r>
            <a:r>
              <a:rPr dirty="0" lang="en-US"/>
              <a:t> { </a:t>
            </a:r>
          </a:p>
          <a:p>
            <a:pPr indent="0" marL="0">
              <a:buNone/>
            </a:pPr>
            <a:r>
              <a:rPr dirty="0" lang="en-US"/>
              <a:t>    public static void main(String </a:t>
            </a:r>
            <a:r>
              <a:rPr dirty="0" lang="en-US" err="1"/>
              <a:t>args</a:t>
            </a:r>
            <a:r>
              <a:rPr dirty="0" lang="en-US"/>
              <a:t>[]) { </a:t>
            </a:r>
          </a:p>
          <a:p>
            <a:pPr indent="0" marL="0">
              <a:buNone/>
            </a:pPr>
            <a:r>
              <a:rPr dirty="0" lang="en-US"/>
              <a:t>        Test obj1 = new Test(2); </a:t>
            </a:r>
          </a:p>
          <a:p>
            <a:pPr indent="0" marL="0">
              <a:buNone/>
            </a:pPr>
            <a:r>
              <a:rPr dirty="0" lang="en-US"/>
              <a:t>        Test obj2; </a:t>
            </a:r>
          </a:p>
          <a:p>
            <a:pPr indent="0" marL="0">
              <a:buNone/>
            </a:pPr>
            <a:r>
              <a:rPr dirty="0" lang="en-US"/>
              <a:t>        obj2 = obj1.incrByTen(); </a:t>
            </a:r>
          </a:p>
          <a:p>
            <a:pPr indent="0" marL="0">
              <a:buNone/>
            </a:pPr>
            <a:r>
              <a:rPr dirty="0" lang="en-US"/>
              <a:t>        </a:t>
            </a:r>
            <a:r>
              <a:rPr dirty="0" lang="en-US" err="1"/>
              <a:t>System.out.println</a:t>
            </a:r>
            <a:r>
              <a:rPr dirty="0" lang="en-US"/>
              <a:t>("obj1.a : " + obj1.a); </a:t>
            </a:r>
          </a:p>
          <a:p>
            <a:pPr indent="0" marL="0">
              <a:buNone/>
            </a:pPr>
            <a:r>
              <a:rPr dirty="0" lang="en-US"/>
              <a:t>        </a:t>
            </a:r>
            <a:r>
              <a:rPr dirty="0" lang="en-US" err="1"/>
              <a:t>System.out.println</a:t>
            </a:r>
            <a:r>
              <a:rPr dirty="0" lang="en-US"/>
              <a:t>("obj2.a : " + obj2.a); </a:t>
            </a:r>
          </a:p>
          <a:p>
            <a:pPr indent="0" marL="0">
              <a:buNone/>
            </a:pPr>
            <a:r>
              <a:rPr dirty="0" lang="en-US"/>
              <a:t>        obj2 = obj2.incrByTen(); </a:t>
            </a:r>
          </a:p>
          <a:p>
            <a:pPr indent="0" marL="0">
              <a:buNone/>
            </a:pPr>
            <a:r>
              <a:rPr dirty="0" lang="en-US"/>
              <a:t>        </a:t>
            </a:r>
            <a:r>
              <a:rPr dirty="0" lang="en-US" err="1"/>
              <a:t>System.out.println</a:t>
            </a:r>
            <a:r>
              <a:rPr dirty="0" lang="en-US"/>
              <a:t>("obj2.a after second increase : " + obj2.a); </a:t>
            </a:r>
          </a:p>
          <a:p>
            <a:pPr indent="0" marL="0">
              <a:buNone/>
            </a:pPr>
            <a:r>
              <a:rPr dirty="0" lang="en-US"/>
              <a:t>    } </a:t>
            </a:r>
          </a:p>
          <a:p>
            <a:pPr indent="0" marL="0">
              <a:buNone/>
            </a:pPr>
            <a:r>
              <a:rPr dirty="0" lang="en-US"/>
              <a:t>}</a:t>
            </a:r>
          </a:p>
        </p:txBody>
      </p:sp>
      <p:cxnSp>
        <p:nvCxnSpPr>
          <p:cNvPr id="3145729" name="Straight Arrow Connector 4"/>
          <p:cNvCxnSpPr>
            <a:cxnSpLocks/>
          </p:cNvCxnSpPr>
          <p:nvPr/>
        </p:nvCxnSpPr>
        <p:spPr>
          <a:xfrm flipH="1" flipV="1">
            <a:off x="2438400" y="2743200"/>
            <a:ext cx="914400" cy="152400"/>
          </a:xfrm>
          <a:prstGeom prst="straightConnector1"/>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654" name="TextBox 6"/>
          <p:cNvSpPr txBox="1"/>
          <p:nvPr/>
        </p:nvSpPr>
        <p:spPr>
          <a:xfrm>
            <a:off x="3352800" y="2711244"/>
            <a:ext cx="4539704" cy="400110"/>
          </a:xfrm>
          <a:prstGeom prst="rect"/>
          <a:noFill/>
        </p:spPr>
        <p:txBody>
          <a:bodyPr rtlCol="0" wrap="none">
            <a:spAutoFit/>
          </a:bodyPr>
          <a:p>
            <a:r>
              <a:rPr b="1" dirty="0" sz="2000" lang="en-US"/>
              <a:t>An object of Test class is getting returned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55" name="Content Placeholder 2"/>
          <p:cNvSpPr>
            <a:spLocks noGrp="1"/>
          </p:cNvSpPr>
          <p:nvPr>
            <p:ph idx="1"/>
          </p:nvPr>
        </p:nvSpPr>
        <p:spPr>
          <a:xfrm>
            <a:off x="457200" y="685800"/>
            <a:ext cx="8686800" cy="5867400"/>
          </a:xfrm>
        </p:spPr>
        <p:txBody>
          <a:bodyPr>
            <a:normAutofit fontScale="71875" lnSpcReduction="20000"/>
          </a:bodyPr>
          <a:p>
            <a:pPr indent="0" marL="0">
              <a:buNone/>
            </a:pPr>
            <a:r>
              <a:rPr dirty="0" lang="en-US"/>
              <a:t>class </a:t>
            </a:r>
            <a:r>
              <a:rPr dirty="0" lang="en-US" err="1"/>
              <a:t>ComplexNum</a:t>
            </a:r>
            <a:r>
              <a:rPr dirty="0" lang="en-US"/>
              <a:t> {</a:t>
            </a:r>
          </a:p>
          <a:p>
            <a:pPr indent="0" marL="0">
              <a:buNone/>
            </a:pPr>
            <a:r>
              <a:rPr dirty="0" lang="en-US"/>
              <a:t>    double real, </a:t>
            </a:r>
            <a:r>
              <a:rPr dirty="0" lang="en-US" err="1"/>
              <a:t>imag</a:t>
            </a:r>
            <a:r>
              <a:rPr dirty="0" lang="en-US"/>
              <a:t>;</a:t>
            </a:r>
          </a:p>
          <a:p>
            <a:pPr indent="0" marL="0">
              <a:buNone/>
            </a:pPr>
            <a:r>
              <a:rPr dirty="0" lang="en-US"/>
              <a:t>    </a:t>
            </a:r>
            <a:r>
              <a:rPr dirty="0" lang="en-US" err="1"/>
              <a:t>ComplexNum</a:t>
            </a:r>
            <a:r>
              <a:rPr dirty="0" lang="en-US"/>
              <a:t>(double </a:t>
            </a:r>
            <a:r>
              <a:rPr dirty="0" lang="en-US" err="1"/>
              <a:t>rp</a:t>
            </a:r>
            <a:r>
              <a:rPr dirty="0" lang="en-US"/>
              <a:t>, double </a:t>
            </a:r>
            <a:r>
              <a:rPr dirty="0" lang="en-US" err="1"/>
              <a:t>ip</a:t>
            </a:r>
            <a:r>
              <a:rPr dirty="0" lang="en-US"/>
              <a:t>) {</a:t>
            </a:r>
          </a:p>
          <a:p>
            <a:pPr indent="0" marL="0">
              <a:buNone/>
            </a:pPr>
            <a:r>
              <a:rPr dirty="0" lang="en-US"/>
              <a:t>              real = </a:t>
            </a:r>
            <a:r>
              <a:rPr dirty="0" lang="en-US" err="1"/>
              <a:t>rp</a:t>
            </a:r>
            <a:r>
              <a:rPr dirty="0" lang="en-US"/>
              <a:t>;</a:t>
            </a:r>
          </a:p>
          <a:p>
            <a:pPr indent="0" marL="0">
              <a:buNone/>
            </a:pPr>
            <a:r>
              <a:rPr dirty="0" lang="en-US"/>
              <a:t>              </a:t>
            </a:r>
            <a:r>
              <a:rPr dirty="0" lang="en-US" err="1"/>
              <a:t>imag</a:t>
            </a:r>
            <a:r>
              <a:rPr dirty="0" lang="en-US"/>
              <a:t> = </a:t>
            </a:r>
            <a:r>
              <a:rPr dirty="0" lang="en-US" err="1"/>
              <a:t>ip</a:t>
            </a:r>
            <a:r>
              <a:rPr dirty="0" lang="en-US"/>
              <a:t>;</a:t>
            </a:r>
          </a:p>
          <a:p>
            <a:pPr indent="0" marL="0">
              <a:buNone/>
            </a:pPr>
            <a:r>
              <a:rPr dirty="0" lang="en-US"/>
              <a:t>    }</a:t>
            </a:r>
          </a:p>
          <a:p>
            <a:pPr indent="0" marL="0">
              <a:buNone/>
            </a:pPr>
            <a:r>
              <a:rPr dirty="0" lang="en-US"/>
              <a:t>    </a:t>
            </a:r>
            <a:r>
              <a:rPr dirty="0" lang="en-US" err="1"/>
              <a:t>ComplexNum</a:t>
            </a:r>
            <a:r>
              <a:rPr dirty="0" lang="en-US"/>
              <a:t> add(</a:t>
            </a:r>
            <a:r>
              <a:rPr dirty="0" lang="en-US" err="1"/>
              <a:t>ComplexNum</a:t>
            </a:r>
            <a:r>
              <a:rPr dirty="0" lang="en-US"/>
              <a:t> c2) {</a:t>
            </a:r>
          </a:p>
          <a:p>
            <a:pPr indent="0" marL="0">
              <a:buNone/>
            </a:pPr>
            <a:r>
              <a:rPr dirty="0" lang="en-US"/>
              <a:t>              </a:t>
            </a:r>
            <a:r>
              <a:rPr dirty="0" lang="en-US" err="1"/>
              <a:t>ComplexNum</a:t>
            </a:r>
            <a:r>
              <a:rPr dirty="0" lang="en-US"/>
              <a:t> temp = new </a:t>
            </a:r>
            <a:r>
              <a:rPr dirty="0" lang="en-US" err="1"/>
              <a:t>ComplexNum</a:t>
            </a:r>
            <a:r>
              <a:rPr dirty="0" lang="en-US"/>
              <a:t>(0, 0);</a:t>
            </a:r>
          </a:p>
          <a:p>
            <a:pPr indent="0" marL="0">
              <a:buNone/>
            </a:pPr>
            <a:r>
              <a:rPr dirty="0" lang="en-US"/>
              <a:t>	</a:t>
            </a:r>
            <a:r>
              <a:rPr dirty="0" lang="en-US" err="1"/>
              <a:t>temp.real</a:t>
            </a:r>
            <a:r>
              <a:rPr dirty="0" lang="en-US"/>
              <a:t> = real + c2.real;</a:t>
            </a:r>
          </a:p>
          <a:p>
            <a:pPr indent="0" marL="0">
              <a:buNone/>
            </a:pPr>
            <a:r>
              <a:rPr dirty="0" lang="en-US"/>
              <a:t>	</a:t>
            </a:r>
            <a:r>
              <a:rPr dirty="0" lang="en-US" err="1"/>
              <a:t>temp.imag</a:t>
            </a:r>
            <a:r>
              <a:rPr dirty="0" lang="en-US"/>
              <a:t> = </a:t>
            </a:r>
            <a:r>
              <a:rPr dirty="0" lang="en-US" err="1"/>
              <a:t>imag</a:t>
            </a:r>
            <a:r>
              <a:rPr dirty="0" lang="en-US"/>
              <a:t> + c2.imag;</a:t>
            </a:r>
          </a:p>
          <a:p>
            <a:pPr indent="0" marL="0">
              <a:buNone/>
            </a:pPr>
            <a:r>
              <a:rPr dirty="0" lang="en-US"/>
              <a:t>	return temp;</a:t>
            </a:r>
          </a:p>
          <a:p>
            <a:pPr indent="0" marL="0">
              <a:buNone/>
            </a:pPr>
            <a:r>
              <a:rPr dirty="0" lang="en-US"/>
              <a:t>    }</a:t>
            </a:r>
          </a:p>
          <a:p>
            <a:pPr indent="0" marL="0">
              <a:buNone/>
            </a:pPr>
            <a:r>
              <a:rPr dirty="0" lang="en-US"/>
              <a:t>    void </a:t>
            </a:r>
            <a:r>
              <a:rPr dirty="0" lang="en-US" err="1"/>
              <a:t>printNum</a:t>
            </a:r>
            <a:r>
              <a:rPr dirty="0" lang="en-US"/>
              <a:t>() {</a:t>
            </a:r>
          </a:p>
          <a:p>
            <a:pPr indent="0" marL="0">
              <a:buNone/>
            </a:pPr>
            <a:r>
              <a:rPr dirty="0" lang="en-US"/>
              <a:t>            </a:t>
            </a:r>
            <a:r>
              <a:rPr dirty="0" lang="en-US" err="1"/>
              <a:t>System.out.println</a:t>
            </a:r>
            <a:r>
              <a:rPr dirty="0" lang="en-US"/>
              <a:t>("Real part: " + real + " Imaginary part: " + </a:t>
            </a:r>
            <a:r>
              <a:rPr dirty="0" lang="en-US" err="1"/>
              <a:t>imag</a:t>
            </a:r>
            <a:r>
              <a:rPr dirty="0" lang="en-US"/>
              <a:t> );</a:t>
            </a:r>
          </a:p>
          <a:p>
            <a:pPr indent="0" marL="0">
              <a:buNone/>
            </a:pPr>
            <a:r>
              <a:rPr dirty="0" lang="en-US"/>
              <a:t>    }</a:t>
            </a:r>
          </a:p>
          <a:p>
            <a:pPr indent="0" marL="0">
              <a:buNone/>
            </a:pPr>
            <a:r>
              <a:rPr dirty="0" lang="en-US"/>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56" name="Content Placeholder 2"/>
          <p:cNvSpPr>
            <a:spLocks noGrp="1"/>
          </p:cNvSpPr>
          <p:nvPr>
            <p:ph idx="1"/>
          </p:nvPr>
        </p:nvSpPr>
        <p:spPr/>
        <p:txBody>
          <a:bodyPr>
            <a:normAutofit fontScale="87500" lnSpcReduction="20000"/>
          </a:bodyPr>
          <a:p>
            <a:pPr indent="0" marL="0">
              <a:buNone/>
            </a:pPr>
            <a:r>
              <a:rPr dirty="0" lang="en-US"/>
              <a:t>public class Complex {</a:t>
            </a:r>
          </a:p>
          <a:p>
            <a:pPr indent="0" marL="0">
              <a:buNone/>
            </a:pPr>
            <a:r>
              <a:rPr dirty="0" lang="en-US"/>
              <a:t>    public static void main(String[] </a:t>
            </a:r>
            <a:r>
              <a:rPr dirty="0" lang="en-US" err="1"/>
              <a:t>args</a:t>
            </a:r>
            <a:r>
              <a:rPr dirty="0" lang="en-US"/>
              <a:t>) {</a:t>
            </a:r>
          </a:p>
          <a:p>
            <a:pPr indent="0" marL="0">
              <a:buNone/>
            </a:pPr>
            <a:r>
              <a:rPr dirty="0" lang="en-US"/>
              <a:t>        </a:t>
            </a:r>
            <a:r>
              <a:rPr dirty="0" lang="en-US" err="1"/>
              <a:t>ComplexNum</a:t>
            </a:r>
            <a:r>
              <a:rPr dirty="0" lang="en-US"/>
              <a:t> c1 = new </a:t>
            </a:r>
            <a:r>
              <a:rPr dirty="0" lang="en-US" err="1"/>
              <a:t>ComplexNum</a:t>
            </a:r>
            <a:r>
              <a:rPr dirty="0" lang="en-US"/>
              <a:t>(4.0,5.5);</a:t>
            </a:r>
          </a:p>
          <a:p>
            <a:pPr indent="0" marL="0">
              <a:buNone/>
            </a:pPr>
            <a:r>
              <a:rPr dirty="0" lang="en-US"/>
              <a:t>        </a:t>
            </a:r>
            <a:r>
              <a:rPr dirty="0" lang="en-US" err="1"/>
              <a:t>ComplexNum</a:t>
            </a:r>
            <a:r>
              <a:rPr dirty="0" lang="en-US"/>
              <a:t> c2 = new </a:t>
            </a:r>
            <a:r>
              <a:rPr dirty="0" lang="en-US" err="1"/>
              <a:t>ComplexNum</a:t>
            </a:r>
            <a:r>
              <a:rPr dirty="0" lang="en-US"/>
              <a:t>(2.0, 3.0);</a:t>
            </a:r>
          </a:p>
          <a:p>
            <a:pPr indent="0" marL="0">
              <a:buNone/>
            </a:pPr>
            <a:r>
              <a:rPr dirty="0" lang="en-US"/>
              <a:t>        </a:t>
            </a:r>
            <a:r>
              <a:rPr dirty="0" lang="en-US" err="1"/>
              <a:t>ComplexNum</a:t>
            </a:r>
            <a:r>
              <a:rPr dirty="0" lang="en-US"/>
              <a:t> c3 = c1.add(c2);</a:t>
            </a:r>
          </a:p>
          <a:p>
            <a:pPr indent="0" marL="0">
              <a:buNone/>
            </a:pPr>
            <a:r>
              <a:rPr dirty="0" lang="en-US"/>
              <a:t>        c1.printNum();</a:t>
            </a:r>
          </a:p>
          <a:p>
            <a:pPr indent="0" marL="0">
              <a:buNone/>
            </a:pPr>
            <a:r>
              <a:rPr dirty="0" lang="en-US"/>
              <a:t>        c2.printNum();</a:t>
            </a:r>
          </a:p>
          <a:p>
            <a:pPr indent="0" marL="0">
              <a:buNone/>
            </a:pPr>
            <a:r>
              <a:rPr dirty="0" lang="en-US"/>
              <a:t>        c3.printNum();</a:t>
            </a:r>
          </a:p>
          <a:p>
            <a:pPr indent="0" marL="0">
              <a:buNone/>
            </a:pPr>
            <a:r>
              <a:rPr dirty="0" lang="en-US"/>
              <a:t>    }</a:t>
            </a:r>
          </a:p>
          <a:p>
            <a:pPr indent="0" marL="0">
              <a:buNone/>
            </a:pPr>
            <a:r>
              <a:rPr dirty="0" lang="en-US"/>
              <a:t>}</a:t>
            </a:r>
          </a:p>
          <a:p>
            <a:pPr indent="0" marL="0">
              <a:buNone/>
            </a:pPr>
            <a:endParaRPr dirty="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657" name="Content Placeholder 2"/>
          <p:cNvSpPr>
            <a:spLocks noGrp="1"/>
          </p:cNvSpPr>
          <p:nvPr>
            <p:ph idx="1"/>
          </p:nvPr>
        </p:nvSpPr>
        <p:spPr>
          <a:xfrm>
            <a:off x="457200" y="228600"/>
            <a:ext cx="8229600" cy="6553200"/>
          </a:xfrm>
        </p:spPr>
        <p:txBody>
          <a:bodyPr>
            <a:normAutofit fontScale="65625" lnSpcReduction="20000"/>
          </a:bodyPr>
          <a:p>
            <a:pPr indent="0" marL="0">
              <a:buNone/>
            </a:pPr>
            <a:r>
              <a:rPr dirty="0" lang="en-US"/>
              <a:t>class Stack {</a:t>
            </a:r>
          </a:p>
          <a:p>
            <a:pPr indent="0" marL="0">
              <a:buNone/>
            </a:pPr>
            <a:r>
              <a:rPr dirty="0" lang="en-US"/>
              <a:t>    char [] data;</a:t>
            </a:r>
          </a:p>
          <a:p>
            <a:pPr indent="0" marL="0">
              <a:buNone/>
            </a:pPr>
            <a:r>
              <a:rPr dirty="0" lang="en-US"/>
              <a:t>    </a:t>
            </a:r>
            <a:r>
              <a:rPr dirty="0" lang="en-US" err="1"/>
              <a:t>int</a:t>
            </a:r>
            <a:r>
              <a:rPr dirty="0" lang="en-US"/>
              <a:t> top;</a:t>
            </a:r>
          </a:p>
          <a:p>
            <a:pPr indent="0" marL="0">
              <a:buNone/>
            </a:pPr>
            <a:r>
              <a:rPr dirty="0" lang="en-US"/>
              <a:t>    Stack(</a:t>
            </a:r>
            <a:r>
              <a:rPr dirty="0" lang="en-US" err="1"/>
              <a:t>int</a:t>
            </a:r>
            <a:r>
              <a:rPr dirty="0" lang="en-US"/>
              <a:t> size) { </a:t>
            </a:r>
            <a:r>
              <a:rPr dirty="0" lang="en-US">
                <a:solidFill>
                  <a:srgbClr val="FF0000"/>
                </a:solidFill>
              </a:rPr>
              <a:t>// Construct an empty stack</a:t>
            </a:r>
          </a:p>
          <a:p>
            <a:pPr indent="0" marL="0">
              <a:buNone/>
            </a:pPr>
            <a:r>
              <a:rPr dirty="0" lang="en-US"/>
              <a:t>        data = new char[size];</a:t>
            </a:r>
          </a:p>
          <a:p>
            <a:pPr indent="0" marL="0">
              <a:buNone/>
            </a:pPr>
            <a:r>
              <a:rPr dirty="0" lang="en-US"/>
              <a:t>        top = -1;</a:t>
            </a:r>
          </a:p>
          <a:p>
            <a:pPr indent="0" marL="0">
              <a:buNone/>
            </a:pPr>
            <a:r>
              <a:rPr dirty="0" lang="en-US"/>
              <a:t>    }</a:t>
            </a:r>
          </a:p>
          <a:p>
            <a:pPr indent="0" marL="0">
              <a:buNone/>
            </a:pPr>
            <a:r>
              <a:rPr dirty="0" lang="en-US"/>
              <a:t>    Stack(Stack another) { </a:t>
            </a:r>
            <a:r>
              <a:rPr dirty="0" lang="en-US">
                <a:solidFill>
                  <a:srgbClr val="FF0000"/>
                </a:solidFill>
              </a:rPr>
              <a:t>// Construct stack from another stack</a:t>
            </a:r>
          </a:p>
          <a:p>
            <a:pPr indent="0" marL="0">
              <a:buNone/>
            </a:pPr>
            <a:r>
              <a:rPr dirty="0" lang="en-US"/>
              <a:t>        data = new char[</a:t>
            </a:r>
            <a:r>
              <a:rPr dirty="0" lang="en-US" err="1"/>
              <a:t>another.data.length</a:t>
            </a:r>
            <a:r>
              <a:rPr dirty="0" lang="en-US"/>
              <a:t>];</a:t>
            </a:r>
          </a:p>
          <a:p>
            <a:pPr indent="0" marL="0">
              <a:buNone/>
            </a:pPr>
            <a:r>
              <a:rPr dirty="0" lang="en-US"/>
              <a:t>        top = </a:t>
            </a:r>
            <a:r>
              <a:rPr dirty="0" lang="en-US" err="1"/>
              <a:t>another.top</a:t>
            </a:r>
            <a:r>
              <a:rPr dirty="0" lang="en-US"/>
              <a:t>;</a:t>
            </a:r>
          </a:p>
          <a:p>
            <a:pPr indent="0" marL="0">
              <a:buNone/>
            </a:pPr>
            <a:r>
              <a:rPr dirty="0" lang="en-US"/>
              <a:t>        for(</a:t>
            </a:r>
            <a:r>
              <a:rPr dirty="0" lang="en-US" err="1"/>
              <a:t>int</a:t>
            </a:r>
            <a:r>
              <a:rPr dirty="0" lang="en-US"/>
              <a:t> i=0; i&lt;=top; i++)</a:t>
            </a:r>
          </a:p>
          <a:p>
            <a:pPr indent="0" marL="0">
              <a:buNone/>
            </a:pPr>
            <a:r>
              <a:rPr dirty="0" lang="en-US"/>
              <a:t>            data[i] = </a:t>
            </a:r>
            <a:r>
              <a:rPr dirty="0" lang="en-US" err="1"/>
              <a:t>another.data</a:t>
            </a:r>
            <a:r>
              <a:rPr dirty="0" lang="en-US"/>
              <a:t>[i];</a:t>
            </a:r>
          </a:p>
          <a:p>
            <a:pPr indent="0" marL="0">
              <a:buNone/>
            </a:pPr>
            <a:r>
              <a:rPr dirty="0" lang="en-US"/>
              <a:t>    }</a:t>
            </a:r>
          </a:p>
          <a:p>
            <a:pPr indent="0" marL="0">
              <a:buNone/>
            </a:pPr>
            <a:r>
              <a:rPr dirty="0" lang="en-US"/>
              <a:t>    Stack(char [] </a:t>
            </a:r>
            <a:r>
              <a:rPr dirty="0" lang="en-US" err="1"/>
              <a:t>chrs</a:t>
            </a:r>
            <a:r>
              <a:rPr dirty="0" lang="en-US"/>
              <a:t>) { </a:t>
            </a:r>
            <a:r>
              <a:rPr dirty="0" lang="en-US">
                <a:solidFill>
                  <a:srgbClr val="FF0000"/>
                </a:solidFill>
              </a:rPr>
              <a:t>// Construct stack with initial values</a:t>
            </a:r>
          </a:p>
          <a:p>
            <a:pPr indent="0" marL="0">
              <a:buNone/>
            </a:pPr>
            <a:r>
              <a:rPr dirty="0" lang="en-US"/>
              <a:t>        data = new char[</a:t>
            </a:r>
            <a:r>
              <a:rPr dirty="0" lang="en-US" err="1"/>
              <a:t>chrs.length</a:t>
            </a:r>
            <a:r>
              <a:rPr dirty="0" lang="en-US"/>
              <a:t>];</a:t>
            </a:r>
          </a:p>
          <a:p>
            <a:pPr indent="0" marL="0">
              <a:buNone/>
            </a:pPr>
            <a:r>
              <a:rPr dirty="0" lang="en-US"/>
              <a:t>        top = -1;</a:t>
            </a:r>
          </a:p>
          <a:p>
            <a:pPr indent="0" marL="0">
              <a:buNone/>
            </a:pPr>
            <a:r>
              <a:rPr dirty="0" lang="en-US"/>
              <a:t>        for(char </a:t>
            </a:r>
            <a:r>
              <a:rPr dirty="0" lang="en-US" err="1"/>
              <a:t>ch</a:t>
            </a:r>
            <a:r>
              <a:rPr dirty="0" lang="en-US"/>
              <a:t> : </a:t>
            </a:r>
            <a:r>
              <a:rPr dirty="0" lang="en-US" err="1"/>
              <a:t>chrs</a:t>
            </a:r>
            <a:r>
              <a:rPr dirty="0" lang="en-US"/>
              <a:t>) {</a:t>
            </a:r>
          </a:p>
          <a:p>
            <a:pPr indent="0" marL="0">
              <a:buNone/>
            </a:pPr>
            <a:r>
              <a:rPr dirty="0" lang="en-US"/>
              <a:t>            push(</a:t>
            </a:r>
            <a:r>
              <a:rPr dirty="0" lang="en-US" err="1"/>
              <a:t>ch</a:t>
            </a:r>
            <a:r>
              <a:rPr dirty="0" lang="en-US"/>
              <a:t>);</a:t>
            </a:r>
          </a:p>
          <a:p>
            <a:pPr indent="0" marL="0">
              <a:buNone/>
            </a:pPr>
            <a:r>
              <a:rPr dirty="0" lang="en-US"/>
              <a:t>        }</a:t>
            </a:r>
          </a:p>
          <a:p>
            <a:pPr indent="0" marL="0">
              <a:buNone/>
            </a:pPr>
            <a:r>
              <a:rPr dirty="0" lang="en-US"/>
              <a:t>    }</a:t>
            </a:r>
          </a:p>
          <a:p>
            <a:pPr indent="0" marL="0">
              <a:buNone/>
            </a:pPr>
            <a:r>
              <a:rPr dirty="0" lang="en-US"/>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58" name="Title 1"/>
          <p:cNvSpPr>
            <a:spLocks noGrp="1"/>
          </p:cNvSpPr>
          <p:nvPr>
            <p:ph type="title"/>
          </p:nvPr>
        </p:nvSpPr>
        <p:spPr/>
        <p:txBody>
          <a:bodyPr>
            <a:normAutofit fontScale="90000"/>
          </a:bodyPr>
          <a:p>
            <a:r>
              <a:rPr dirty="0" lang="en-US"/>
              <a:t>Controlling Access to Class Members</a:t>
            </a:r>
          </a:p>
        </p:txBody>
      </p:sp>
      <p:sp>
        <p:nvSpPr>
          <p:cNvPr id="1048659" name="Content Placeholder 2"/>
          <p:cNvSpPr>
            <a:spLocks noGrp="1"/>
          </p:cNvSpPr>
          <p:nvPr>
            <p:ph idx="1"/>
          </p:nvPr>
        </p:nvSpPr>
        <p:spPr/>
        <p:txBody>
          <a:bodyPr>
            <a:normAutofit fontScale="96429" lnSpcReduction="20000"/>
          </a:bodyPr>
          <a:p>
            <a:pPr algn="just"/>
            <a:r>
              <a:rPr dirty="0" lang="en-US"/>
              <a:t>Encapsulation links data with the code that acts on the data. </a:t>
            </a:r>
          </a:p>
          <a:p>
            <a:pPr algn="just"/>
            <a:r>
              <a:rPr dirty="0" lang="en-US"/>
              <a:t>Also, it allows us to control what parts of a program can access the members of a class. This is done using access specifiers (visibility specifiers).</a:t>
            </a:r>
          </a:p>
          <a:p>
            <a:pPr algn="just"/>
            <a:r>
              <a:rPr dirty="0" lang="en-US"/>
              <a:t>Java supports four (04) access specifiers.</a:t>
            </a:r>
          </a:p>
          <a:p>
            <a:pPr algn="just" lvl="1"/>
            <a:r>
              <a:rPr dirty="0" lang="en-US"/>
              <a:t>public,</a:t>
            </a:r>
          </a:p>
          <a:p>
            <a:pPr algn="just" lvl="1"/>
            <a:r>
              <a:rPr dirty="0" lang="en-US"/>
              <a:t>private,</a:t>
            </a:r>
          </a:p>
          <a:p>
            <a:pPr algn="just" lvl="1"/>
            <a:r>
              <a:rPr dirty="0" lang="en-US"/>
              <a:t>protected and</a:t>
            </a:r>
          </a:p>
          <a:p>
            <a:pPr algn="just" lvl="1"/>
            <a:r>
              <a:rPr dirty="0" lang="en-US"/>
              <a:t>default (Not a keyword).</a:t>
            </a:r>
          </a:p>
          <a:p>
            <a:endParaRPr dirty="0"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60" name="Title 1"/>
          <p:cNvSpPr>
            <a:spLocks noGrp="1"/>
          </p:cNvSpPr>
          <p:nvPr>
            <p:ph type="title"/>
          </p:nvPr>
        </p:nvSpPr>
        <p:spPr/>
        <p:txBody>
          <a:bodyPr/>
          <a:p>
            <a:r>
              <a:rPr dirty="0" lang="en-US"/>
              <a:t>Private access specifier</a:t>
            </a:r>
          </a:p>
        </p:txBody>
      </p:sp>
      <p:sp>
        <p:nvSpPr>
          <p:cNvPr id="1048661" name="Content Placeholder 2"/>
          <p:cNvSpPr>
            <a:spLocks noGrp="1"/>
          </p:cNvSpPr>
          <p:nvPr>
            <p:ph idx="1"/>
          </p:nvPr>
        </p:nvSpPr>
        <p:spPr/>
        <p:txBody>
          <a:bodyPr/>
          <a:p>
            <a:pPr algn="just"/>
            <a:r>
              <a:rPr dirty="0" lang="en-US"/>
              <a:t>Private members of a class are not accessible anywhere in program.</a:t>
            </a:r>
          </a:p>
          <a:p>
            <a:pPr algn="just"/>
            <a:r>
              <a:rPr dirty="0" lang="en-US"/>
              <a:t>They are only accessible within the class. </a:t>
            </a:r>
          </a:p>
          <a:p>
            <a:pPr algn="just"/>
            <a:r>
              <a:rPr dirty="0" lang="en-US"/>
              <a:t>Private are also called </a:t>
            </a:r>
            <a:r>
              <a:rPr dirty="0" lang="en-US">
                <a:solidFill>
                  <a:srgbClr val="FF0000"/>
                </a:solidFill>
              </a:rPr>
              <a:t>class level</a:t>
            </a:r>
            <a:r>
              <a:rPr dirty="0" lang="en-US"/>
              <a:t> access modifiers.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62" name="Content Placeholder 2"/>
          <p:cNvSpPr>
            <a:spLocks noGrp="1"/>
          </p:cNvSpPr>
          <p:nvPr>
            <p:ph idx="1"/>
          </p:nvPr>
        </p:nvSpPr>
        <p:spPr>
          <a:xfrm>
            <a:off x="457200" y="381000"/>
            <a:ext cx="8458200" cy="6248400"/>
          </a:xfrm>
        </p:spPr>
        <p:txBody>
          <a:bodyPr>
            <a:noAutofit/>
          </a:bodyPr>
          <a:p>
            <a:pPr>
              <a:buNone/>
            </a:pPr>
            <a:r>
              <a:rPr dirty="0" sz="2000" lang="en-US">
                <a:latin typeface="Courier New" pitchFamily="49" charset="0"/>
                <a:cs typeface="Courier New" pitchFamily="49" charset="0"/>
              </a:rPr>
              <a:t>class Hello </a:t>
            </a:r>
          </a:p>
          <a:p>
            <a:pPr>
              <a:buNone/>
            </a:pPr>
            <a:r>
              <a:rPr dirty="0" sz="2000" lang="en-US">
                <a:latin typeface="Courier New" pitchFamily="49" charset="0"/>
                <a:cs typeface="Courier New" pitchFamily="49" charset="0"/>
              </a:rPr>
              <a:t>{ </a:t>
            </a:r>
          </a:p>
          <a:p>
            <a:pPr lvl="1">
              <a:buNone/>
            </a:pPr>
            <a:r>
              <a:rPr dirty="0" sz="2000" lang="en-US">
                <a:latin typeface="Courier New" pitchFamily="49" charset="0"/>
                <a:cs typeface="Courier New" pitchFamily="49" charset="0"/>
              </a:rPr>
              <a:t>private </a:t>
            </a:r>
            <a:r>
              <a:rPr dirty="0" sz="2000" lang="en-US" err="1">
                <a:latin typeface="Courier New" pitchFamily="49" charset="0"/>
                <a:cs typeface="Courier New" pitchFamily="49" charset="0"/>
              </a:rPr>
              <a:t>int</a:t>
            </a:r>
            <a:r>
              <a:rPr dirty="0" sz="2000" lang="en-US">
                <a:latin typeface="Courier New" pitchFamily="49" charset="0"/>
                <a:cs typeface="Courier New" pitchFamily="49" charset="0"/>
              </a:rPr>
              <a:t> a=20; </a:t>
            </a:r>
          </a:p>
          <a:p>
            <a:pPr lvl="1">
              <a:buNone/>
            </a:pPr>
            <a:r>
              <a:rPr dirty="0" sz="2000" lang="en-US">
                <a:latin typeface="Courier New" pitchFamily="49" charset="0"/>
                <a:cs typeface="Courier New" pitchFamily="49" charset="0"/>
              </a:rPr>
              <a:t>private void show() </a:t>
            </a:r>
          </a:p>
          <a:p>
            <a:pPr lvl="1">
              <a:buNone/>
            </a:pPr>
            <a:r>
              <a:rPr dirty="0" sz="2000" lang="en-US">
                <a:latin typeface="Courier New" pitchFamily="49" charset="0"/>
                <a:cs typeface="Courier New" pitchFamily="49" charset="0"/>
              </a:rPr>
              <a:t>{ </a:t>
            </a:r>
          </a:p>
          <a:p>
            <a:pPr lvl="2">
              <a:buNone/>
            </a:pPr>
            <a:r>
              <a:rPr dirty="0" sz="2000" lang="en-US" err="1">
                <a:latin typeface="Courier New" pitchFamily="49" charset="0"/>
                <a:cs typeface="Courier New" pitchFamily="49" charset="0"/>
              </a:rPr>
              <a:t>System.out.println</a:t>
            </a:r>
            <a:r>
              <a:rPr dirty="0" sz="2000" lang="en-US">
                <a:latin typeface="Courier New" pitchFamily="49" charset="0"/>
                <a:cs typeface="Courier New" pitchFamily="49" charset="0"/>
              </a:rPr>
              <a:t>("Hello java"); </a:t>
            </a:r>
          </a:p>
          <a:p>
            <a:pPr lvl="1">
              <a:buNone/>
            </a:pPr>
            <a:r>
              <a:rPr dirty="0" sz="2000" lang="en-US">
                <a:latin typeface="Courier New" pitchFamily="49" charset="0"/>
                <a:cs typeface="Courier New" pitchFamily="49" charset="0"/>
              </a:rPr>
              <a:t>} </a:t>
            </a:r>
          </a:p>
          <a:p>
            <a:pPr>
              <a:buNone/>
            </a:pPr>
            <a:r>
              <a:rPr dirty="0" sz="2000" lang="en-US">
                <a:latin typeface="Courier New" pitchFamily="49" charset="0"/>
                <a:cs typeface="Courier New" pitchFamily="49" charset="0"/>
              </a:rPr>
              <a:t>} </a:t>
            </a:r>
          </a:p>
          <a:p>
            <a:pPr>
              <a:buNone/>
            </a:pPr>
            <a:r>
              <a:rPr dirty="0" sz="2000" lang="en-US">
                <a:latin typeface="Courier New" pitchFamily="49" charset="0"/>
                <a:cs typeface="Courier New" pitchFamily="49" charset="0"/>
              </a:rPr>
              <a:t>public class Demo </a:t>
            </a:r>
          </a:p>
          <a:p>
            <a:pPr>
              <a:buNone/>
            </a:pPr>
            <a:r>
              <a:rPr dirty="0" sz="2000" lang="en-US">
                <a:latin typeface="Courier New" pitchFamily="49" charset="0"/>
                <a:cs typeface="Courier New" pitchFamily="49" charset="0"/>
              </a:rPr>
              <a:t>{ </a:t>
            </a:r>
          </a:p>
          <a:p>
            <a:pPr lvl="1">
              <a:buNone/>
            </a:pPr>
            <a:r>
              <a:rPr dirty="0" sz="2000" lang="en-US">
                <a:latin typeface="Courier New" pitchFamily="49" charset="0"/>
                <a:cs typeface="Courier New" pitchFamily="49" charset="0"/>
              </a:rPr>
              <a:t>public static void main(String </a:t>
            </a:r>
            <a:r>
              <a:rPr dirty="0" sz="2000" lang="en-US" err="1">
                <a:latin typeface="Courier New" pitchFamily="49" charset="0"/>
                <a:cs typeface="Courier New" pitchFamily="49" charset="0"/>
              </a:rPr>
              <a:t>args</a:t>
            </a:r>
            <a:r>
              <a:rPr dirty="0" sz="2000" lang="en-US">
                <a:latin typeface="Courier New" pitchFamily="49" charset="0"/>
                <a:cs typeface="Courier New" pitchFamily="49" charset="0"/>
              </a:rPr>
              <a:t>[]) </a:t>
            </a:r>
          </a:p>
          <a:p>
            <a:pPr lvl="1">
              <a:buNone/>
            </a:pPr>
            <a:r>
              <a:rPr dirty="0" sz="2000" lang="en-US">
                <a:latin typeface="Courier New" pitchFamily="49" charset="0"/>
                <a:cs typeface="Courier New" pitchFamily="49" charset="0"/>
              </a:rPr>
              <a:t>{ </a:t>
            </a:r>
          </a:p>
          <a:p>
            <a:pPr lvl="2">
              <a:buNone/>
            </a:pPr>
            <a:r>
              <a:rPr dirty="0" sz="2000" lang="en-US">
                <a:latin typeface="Courier New" pitchFamily="49" charset="0"/>
                <a:cs typeface="Courier New" pitchFamily="49" charset="0"/>
              </a:rPr>
              <a:t>Hello </a:t>
            </a:r>
            <a:r>
              <a:rPr dirty="0" sz="2000" lang="en-US" err="1">
                <a:latin typeface="Courier New" pitchFamily="49" charset="0"/>
                <a:cs typeface="Courier New" pitchFamily="49" charset="0"/>
              </a:rPr>
              <a:t>obj</a:t>
            </a:r>
            <a:r>
              <a:rPr dirty="0" sz="2000" lang="en-US">
                <a:latin typeface="Courier New" pitchFamily="49" charset="0"/>
                <a:cs typeface="Courier New" pitchFamily="49" charset="0"/>
              </a:rPr>
              <a:t>=new Hello(); </a:t>
            </a:r>
          </a:p>
          <a:p>
            <a:pPr lvl="2">
              <a:buNone/>
            </a:pPr>
            <a:r>
              <a:rPr dirty="0" sz="2000" lang="en-US" err="1">
                <a:latin typeface="Courier New" pitchFamily="49" charset="0"/>
                <a:cs typeface="Courier New" pitchFamily="49" charset="0"/>
              </a:rPr>
              <a:t>System.out.println</a:t>
            </a:r>
            <a:r>
              <a:rPr dirty="0" sz="2000" lang="en-US">
                <a:latin typeface="Courier New" pitchFamily="49" charset="0"/>
                <a:cs typeface="Courier New" pitchFamily="49" charset="0"/>
              </a:rPr>
              <a:t>(</a:t>
            </a:r>
            <a:r>
              <a:rPr dirty="0" sz="2000" lang="en-US" err="1">
                <a:latin typeface="Courier New" pitchFamily="49" charset="0"/>
                <a:cs typeface="Courier New" pitchFamily="49" charset="0"/>
              </a:rPr>
              <a:t>obj.a</a:t>
            </a:r>
            <a:r>
              <a:rPr dirty="0" sz="2000" lang="en-US">
                <a:latin typeface="Courier New" pitchFamily="49" charset="0"/>
                <a:cs typeface="Courier New" pitchFamily="49" charset="0"/>
              </a:rPr>
              <a:t>); //Compile Time Error</a:t>
            </a:r>
          </a:p>
          <a:p>
            <a:pPr lvl="2">
              <a:buNone/>
            </a:pPr>
            <a:r>
              <a:rPr dirty="0" sz="2000" lang="en-US" err="1">
                <a:latin typeface="Courier New" pitchFamily="49" charset="0"/>
                <a:cs typeface="Courier New" pitchFamily="49" charset="0"/>
              </a:rPr>
              <a:t>obj.show</a:t>
            </a:r>
            <a:r>
              <a:rPr dirty="0" sz="2000" lang="en-US">
                <a:latin typeface="Courier New" pitchFamily="49" charset="0"/>
                <a:cs typeface="Courier New" pitchFamily="49" charset="0"/>
              </a:rPr>
              <a:t>(); //Compile Time Error</a:t>
            </a:r>
          </a:p>
          <a:p>
            <a:pPr lvl="1">
              <a:buNone/>
            </a:pPr>
            <a:r>
              <a:rPr dirty="0" sz="2000" lang="en-US">
                <a:latin typeface="Courier New" pitchFamily="49" charset="0"/>
                <a:cs typeface="Courier New" pitchFamily="49" charset="0"/>
              </a:rPr>
              <a:t>} </a:t>
            </a:r>
          </a:p>
          <a:p>
            <a:pPr>
              <a:buNone/>
            </a:pPr>
            <a:r>
              <a:rPr dirty="0" sz="2000" lang="en-US">
                <a:latin typeface="Courier New" pitchFamily="49" charset="0"/>
                <a:cs typeface="Courier New" pitchFamily="49" charset="0"/>
              </a:rPr>
              <a:t>}</a:t>
            </a:r>
          </a:p>
        </p:txBody>
      </p:sp>
      <p:sp>
        <p:nvSpPr>
          <p:cNvPr id="1048663" name="TextBox 1"/>
          <p:cNvSpPr txBox="1"/>
          <p:nvPr/>
        </p:nvSpPr>
        <p:spPr>
          <a:xfrm>
            <a:off x="7162800" y="6437360"/>
            <a:ext cx="1866537" cy="369332"/>
          </a:xfrm>
          <a:prstGeom prst="rect"/>
          <a:noFill/>
        </p:spPr>
        <p:txBody>
          <a:bodyPr rtlCol="0" wrap="none">
            <a:spAutoFit/>
          </a:bodyPr>
          <a:p>
            <a:r>
              <a:rPr b="1" dirty="0" lang="en-US"/>
              <a:t>Project: </a:t>
            </a:r>
            <a:r>
              <a:rPr b="1" dirty="0" lang="en-US" err="1"/>
              <a:t>priv_spef</a:t>
            </a:r>
            <a:endParaRPr b="1" dirty="0"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664" name="Title 1"/>
          <p:cNvSpPr>
            <a:spLocks noGrp="1"/>
          </p:cNvSpPr>
          <p:nvPr>
            <p:ph type="title"/>
          </p:nvPr>
        </p:nvSpPr>
        <p:spPr/>
        <p:txBody>
          <a:bodyPr/>
          <a:p>
            <a:r>
              <a:rPr dirty="0" lang="en-US"/>
              <a:t>Public access specifier</a:t>
            </a:r>
          </a:p>
        </p:txBody>
      </p:sp>
      <p:sp>
        <p:nvSpPr>
          <p:cNvPr id="1048665" name="Content Placeholder 2"/>
          <p:cNvSpPr>
            <a:spLocks noGrp="1"/>
          </p:cNvSpPr>
          <p:nvPr>
            <p:ph idx="1"/>
          </p:nvPr>
        </p:nvSpPr>
        <p:spPr/>
        <p:txBody>
          <a:bodyPr/>
          <a:p>
            <a:pPr algn="just"/>
            <a:r>
              <a:rPr dirty="0" lang="en-US"/>
              <a:t>Public members of a class are accessible anywhere in the program </a:t>
            </a:r>
          </a:p>
          <a:p>
            <a:pPr algn="just" lvl="1"/>
            <a:r>
              <a:rPr dirty="0" lang="en-US"/>
              <a:t>in the same class and outside of the class, </a:t>
            </a:r>
          </a:p>
          <a:p>
            <a:pPr algn="just" lvl="1"/>
            <a:r>
              <a:rPr dirty="0" lang="en-US"/>
              <a:t>within the same package and outside of the package. </a:t>
            </a:r>
          </a:p>
          <a:p>
            <a:pPr algn="just"/>
            <a:r>
              <a:rPr dirty="0" lang="en-US"/>
              <a:t>Public are also called </a:t>
            </a:r>
            <a:r>
              <a:rPr dirty="0" lang="en-US">
                <a:solidFill>
                  <a:srgbClr val="FF0000"/>
                </a:solidFill>
              </a:rPr>
              <a:t>universal</a:t>
            </a:r>
            <a:r>
              <a:rPr dirty="0" lang="en-US"/>
              <a:t> access modifiers.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66" name="Content Placeholder 2"/>
          <p:cNvSpPr>
            <a:spLocks noGrp="1"/>
          </p:cNvSpPr>
          <p:nvPr>
            <p:ph idx="1"/>
          </p:nvPr>
        </p:nvSpPr>
        <p:spPr>
          <a:xfrm>
            <a:off x="457200" y="381000"/>
            <a:ext cx="8458200" cy="6248400"/>
          </a:xfrm>
        </p:spPr>
        <p:txBody>
          <a:bodyPr>
            <a:noAutofit/>
          </a:bodyPr>
          <a:p>
            <a:pPr>
              <a:buNone/>
            </a:pPr>
            <a:r>
              <a:rPr dirty="0" sz="2000" lang="en-US">
                <a:latin typeface="Courier New" pitchFamily="49" charset="0"/>
                <a:cs typeface="Courier New" pitchFamily="49" charset="0"/>
              </a:rPr>
              <a:t>class Hello </a:t>
            </a:r>
          </a:p>
          <a:p>
            <a:pPr>
              <a:buNone/>
            </a:pPr>
            <a:r>
              <a:rPr dirty="0" sz="2000" lang="en-US">
                <a:latin typeface="Courier New" pitchFamily="49" charset="0"/>
                <a:cs typeface="Courier New" pitchFamily="49" charset="0"/>
              </a:rPr>
              <a:t>{ </a:t>
            </a:r>
          </a:p>
          <a:p>
            <a:pPr lvl="1">
              <a:buNone/>
            </a:pPr>
            <a:r>
              <a:rPr dirty="0" sz="2000" lang="en-US">
                <a:latin typeface="Courier New" pitchFamily="49" charset="0"/>
                <a:cs typeface="Courier New" pitchFamily="49" charset="0"/>
              </a:rPr>
              <a:t>public </a:t>
            </a:r>
            <a:r>
              <a:rPr dirty="0" sz="2000" lang="en-US" err="1">
                <a:latin typeface="Courier New" pitchFamily="49" charset="0"/>
                <a:cs typeface="Courier New" pitchFamily="49" charset="0"/>
              </a:rPr>
              <a:t>int</a:t>
            </a:r>
            <a:r>
              <a:rPr dirty="0" sz="2000" lang="en-US">
                <a:latin typeface="Courier New" pitchFamily="49" charset="0"/>
                <a:cs typeface="Courier New" pitchFamily="49" charset="0"/>
              </a:rPr>
              <a:t> a=20; </a:t>
            </a:r>
          </a:p>
          <a:p>
            <a:pPr lvl="1">
              <a:buNone/>
            </a:pPr>
            <a:r>
              <a:rPr dirty="0" sz="2000" lang="en-US">
                <a:latin typeface="Courier New" pitchFamily="49" charset="0"/>
                <a:cs typeface="Courier New" pitchFamily="49" charset="0"/>
              </a:rPr>
              <a:t>public void show() </a:t>
            </a:r>
          </a:p>
          <a:p>
            <a:pPr lvl="1">
              <a:buNone/>
            </a:pPr>
            <a:r>
              <a:rPr dirty="0" sz="2000" lang="en-US">
                <a:latin typeface="Courier New" pitchFamily="49" charset="0"/>
                <a:cs typeface="Courier New" pitchFamily="49" charset="0"/>
              </a:rPr>
              <a:t>{ </a:t>
            </a:r>
          </a:p>
          <a:p>
            <a:pPr lvl="2">
              <a:buNone/>
            </a:pPr>
            <a:r>
              <a:rPr dirty="0" sz="2000" lang="en-US" err="1">
                <a:latin typeface="Courier New" pitchFamily="49" charset="0"/>
                <a:cs typeface="Courier New" pitchFamily="49" charset="0"/>
              </a:rPr>
              <a:t>System.out.println</a:t>
            </a:r>
            <a:r>
              <a:rPr dirty="0" sz="2000" lang="en-US">
                <a:latin typeface="Courier New" pitchFamily="49" charset="0"/>
                <a:cs typeface="Courier New" pitchFamily="49" charset="0"/>
              </a:rPr>
              <a:t>("Hello java"); </a:t>
            </a:r>
          </a:p>
          <a:p>
            <a:pPr lvl="1">
              <a:buNone/>
            </a:pPr>
            <a:r>
              <a:rPr dirty="0" sz="2000" lang="en-US">
                <a:latin typeface="Courier New" pitchFamily="49" charset="0"/>
                <a:cs typeface="Courier New" pitchFamily="49" charset="0"/>
              </a:rPr>
              <a:t>} </a:t>
            </a:r>
          </a:p>
          <a:p>
            <a:pPr>
              <a:buNone/>
            </a:pPr>
            <a:r>
              <a:rPr dirty="0" sz="2000" lang="en-US">
                <a:latin typeface="Courier New" pitchFamily="49" charset="0"/>
                <a:cs typeface="Courier New" pitchFamily="49" charset="0"/>
              </a:rPr>
              <a:t>} </a:t>
            </a:r>
          </a:p>
          <a:p>
            <a:pPr>
              <a:buNone/>
            </a:pPr>
            <a:r>
              <a:rPr dirty="0" sz="2000" lang="en-US">
                <a:latin typeface="Courier New" pitchFamily="49" charset="0"/>
                <a:cs typeface="Courier New" pitchFamily="49" charset="0"/>
              </a:rPr>
              <a:t>public class Demo </a:t>
            </a:r>
          </a:p>
          <a:p>
            <a:pPr>
              <a:buNone/>
            </a:pPr>
            <a:r>
              <a:rPr dirty="0" sz="2000" lang="en-US">
                <a:latin typeface="Courier New" pitchFamily="49" charset="0"/>
                <a:cs typeface="Courier New" pitchFamily="49" charset="0"/>
              </a:rPr>
              <a:t>{ </a:t>
            </a:r>
          </a:p>
          <a:p>
            <a:pPr lvl="1">
              <a:buNone/>
            </a:pPr>
            <a:r>
              <a:rPr dirty="0" sz="2000" lang="en-US">
                <a:latin typeface="Courier New" pitchFamily="49" charset="0"/>
                <a:cs typeface="Courier New" pitchFamily="49" charset="0"/>
              </a:rPr>
              <a:t>public static void main(String </a:t>
            </a:r>
            <a:r>
              <a:rPr dirty="0" sz="2000" lang="en-US" err="1">
                <a:latin typeface="Courier New" pitchFamily="49" charset="0"/>
                <a:cs typeface="Courier New" pitchFamily="49" charset="0"/>
              </a:rPr>
              <a:t>args</a:t>
            </a:r>
            <a:r>
              <a:rPr dirty="0" sz="2000" lang="en-US">
                <a:latin typeface="Courier New" pitchFamily="49" charset="0"/>
                <a:cs typeface="Courier New" pitchFamily="49" charset="0"/>
              </a:rPr>
              <a:t>[]) </a:t>
            </a:r>
          </a:p>
          <a:p>
            <a:pPr lvl="1">
              <a:buNone/>
            </a:pPr>
            <a:r>
              <a:rPr dirty="0" sz="2000" lang="en-US">
                <a:latin typeface="Courier New" pitchFamily="49" charset="0"/>
                <a:cs typeface="Courier New" pitchFamily="49" charset="0"/>
              </a:rPr>
              <a:t>{ </a:t>
            </a:r>
          </a:p>
          <a:p>
            <a:pPr lvl="2">
              <a:buNone/>
            </a:pPr>
            <a:r>
              <a:rPr dirty="0" sz="2000" lang="en-US">
                <a:latin typeface="Courier New" pitchFamily="49" charset="0"/>
                <a:cs typeface="Courier New" pitchFamily="49" charset="0"/>
              </a:rPr>
              <a:t>Hello </a:t>
            </a:r>
            <a:r>
              <a:rPr dirty="0" sz="2000" lang="en-US" err="1">
                <a:latin typeface="Courier New" pitchFamily="49" charset="0"/>
                <a:cs typeface="Courier New" pitchFamily="49" charset="0"/>
              </a:rPr>
              <a:t>obj</a:t>
            </a:r>
            <a:r>
              <a:rPr dirty="0" sz="2000" lang="en-US">
                <a:latin typeface="Courier New" pitchFamily="49" charset="0"/>
                <a:cs typeface="Courier New" pitchFamily="49" charset="0"/>
              </a:rPr>
              <a:t>=new Hello(); </a:t>
            </a:r>
          </a:p>
          <a:p>
            <a:pPr lvl="2">
              <a:buNone/>
            </a:pPr>
            <a:r>
              <a:rPr dirty="0" sz="2000" lang="en-US" err="1">
                <a:latin typeface="Courier New" pitchFamily="49" charset="0"/>
                <a:cs typeface="Courier New" pitchFamily="49" charset="0"/>
              </a:rPr>
              <a:t>System.out.println</a:t>
            </a:r>
            <a:r>
              <a:rPr dirty="0" sz="2000" lang="en-US">
                <a:latin typeface="Courier New" pitchFamily="49" charset="0"/>
                <a:cs typeface="Courier New" pitchFamily="49" charset="0"/>
              </a:rPr>
              <a:t>(</a:t>
            </a:r>
            <a:r>
              <a:rPr dirty="0" sz="2000" lang="en-US" err="1">
                <a:latin typeface="Courier New" pitchFamily="49" charset="0"/>
                <a:cs typeface="Courier New" pitchFamily="49" charset="0"/>
              </a:rPr>
              <a:t>obj.a</a:t>
            </a:r>
            <a:r>
              <a:rPr dirty="0" sz="2000" lang="en-US">
                <a:latin typeface="Courier New" pitchFamily="49" charset="0"/>
                <a:cs typeface="Courier New" pitchFamily="49" charset="0"/>
              </a:rPr>
              <a:t>); //Works</a:t>
            </a:r>
          </a:p>
          <a:p>
            <a:pPr lvl="2">
              <a:buNone/>
            </a:pPr>
            <a:r>
              <a:rPr dirty="0" sz="2000" lang="en-US" err="1">
                <a:latin typeface="Courier New" pitchFamily="49" charset="0"/>
                <a:cs typeface="Courier New" pitchFamily="49" charset="0"/>
              </a:rPr>
              <a:t>obj.show</a:t>
            </a:r>
            <a:r>
              <a:rPr dirty="0" sz="2000" lang="en-US">
                <a:latin typeface="Courier New" pitchFamily="49" charset="0"/>
                <a:cs typeface="Courier New" pitchFamily="49" charset="0"/>
              </a:rPr>
              <a:t>(); //Works</a:t>
            </a:r>
          </a:p>
          <a:p>
            <a:pPr lvl="1">
              <a:buNone/>
            </a:pPr>
            <a:r>
              <a:rPr dirty="0" sz="2000" lang="en-US">
                <a:latin typeface="Courier New" pitchFamily="49" charset="0"/>
                <a:cs typeface="Courier New" pitchFamily="49" charset="0"/>
              </a:rPr>
              <a:t>} </a:t>
            </a:r>
          </a:p>
          <a:p>
            <a:pPr>
              <a:buNone/>
            </a:pPr>
            <a:r>
              <a:rPr dirty="0" sz="2000" lang="en-US">
                <a:latin typeface="Courier New" pitchFamily="49" charset="0"/>
                <a:cs typeface="Courier New" pitchFamily="49" charset="0"/>
              </a:rPr>
              <a:t>}</a:t>
            </a:r>
          </a:p>
        </p:txBody>
      </p:sp>
      <p:sp>
        <p:nvSpPr>
          <p:cNvPr id="1048667" name="TextBox 3"/>
          <p:cNvSpPr txBox="1"/>
          <p:nvPr/>
        </p:nvSpPr>
        <p:spPr>
          <a:xfrm>
            <a:off x="7162800" y="6437360"/>
            <a:ext cx="1922642" cy="369332"/>
          </a:xfrm>
          <a:prstGeom prst="rect"/>
          <a:noFill/>
        </p:spPr>
        <p:txBody>
          <a:bodyPr rtlCol="0" wrap="none">
            <a:spAutoFit/>
          </a:bodyPr>
          <a:p>
            <a:r>
              <a:rPr b="1" dirty="0" lang="en-US"/>
              <a:t>Project: </a:t>
            </a:r>
            <a:r>
              <a:rPr b="1" dirty="0" lang="en-US" err="1"/>
              <a:t>publ_spef</a:t>
            </a:r>
            <a:endParaRPr b="1" dirty="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68" name="Title 1"/>
          <p:cNvSpPr>
            <a:spLocks noGrp="1"/>
          </p:cNvSpPr>
          <p:nvPr>
            <p:ph type="title"/>
          </p:nvPr>
        </p:nvSpPr>
        <p:spPr>
          <a:xfrm>
            <a:off x="457200" y="76200"/>
            <a:ext cx="8229600" cy="1143000"/>
          </a:xfrm>
        </p:spPr>
        <p:txBody>
          <a:bodyPr>
            <a:normAutofit fontScale="90000"/>
          </a:bodyPr>
          <a:p>
            <a:r>
              <a:rPr dirty="0" lang="en-US"/>
              <a:t>Example to demonstrate private and public access specifiers</a:t>
            </a:r>
          </a:p>
        </p:txBody>
      </p:sp>
      <p:sp>
        <p:nvSpPr>
          <p:cNvPr id="1048669" name="Content Placeholder 2"/>
          <p:cNvSpPr>
            <a:spLocks noGrp="1"/>
          </p:cNvSpPr>
          <p:nvPr>
            <p:ph idx="1"/>
          </p:nvPr>
        </p:nvSpPr>
        <p:spPr>
          <a:xfrm>
            <a:off x="76200" y="1524000"/>
            <a:ext cx="4038600" cy="5257800"/>
          </a:xfrm>
          <a:ln>
            <a:solidFill>
              <a:schemeClr val="tx1"/>
            </a:solidFill>
          </a:ln>
        </p:spPr>
        <p:txBody>
          <a:bodyPr>
            <a:normAutofit fontScale="75000" lnSpcReduction="20000"/>
          </a:bodyPr>
          <a:p>
            <a:pPr indent="0" marL="0">
              <a:buNone/>
            </a:pPr>
            <a:r>
              <a:rPr dirty="0" lang="en-US"/>
              <a:t>public class Demo {</a:t>
            </a:r>
          </a:p>
          <a:p>
            <a:pPr indent="0" marL="0">
              <a:buNone/>
            </a:pPr>
            <a:r>
              <a:rPr dirty="0" lang="en-US"/>
              <a:t>    private </a:t>
            </a:r>
            <a:r>
              <a:rPr dirty="0" lang="en-US" err="1"/>
              <a:t>int</a:t>
            </a:r>
            <a:r>
              <a:rPr dirty="0" lang="en-US"/>
              <a:t>[] a;</a:t>
            </a:r>
          </a:p>
          <a:p>
            <a:pPr indent="0" marL="0">
              <a:buNone/>
            </a:pPr>
            <a:r>
              <a:rPr dirty="0" lang="en-US"/>
              <a:t>    private </a:t>
            </a:r>
            <a:r>
              <a:rPr dirty="0" lang="en-US" err="1"/>
              <a:t>int</a:t>
            </a:r>
            <a:r>
              <a:rPr dirty="0" lang="en-US"/>
              <a:t> </a:t>
            </a:r>
            <a:r>
              <a:rPr dirty="0" lang="en-US" err="1"/>
              <a:t>errVal</a:t>
            </a:r>
            <a:r>
              <a:rPr dirty="0" lang="en-US"/>
              <a:t>;</a:t>
            </a:r>
          </a:p>
          <a:p>
            <a:pPr indent="0" marL="0">
              <a:buNone/>
            </a:pPr>
            <a:r>
              <a:rPr dirty="0" lang="en-US"/>
              <a:t>    public </a:t>
            </a:r>
            <a:r>
              <a:rPr dirty="0" lang="en-US" err="1"/>
              <a:t>int</a:t>
            </a:r>
            <a:r>
              <a:rPr dirty="0" lang="en-US"/>
              <a:t> length;</a:t>
            </a:r>
          </a:p>
          <a:p>
            <a:pPr indent="0" marL="0">
              <a:buNone/>
            </a:pPr>
            <a:r>
              <a:rPr dirty="0" lang="en-US"/>
              <a:t>    public Demo(</a:t>
            </a:r>
            <a:r>
              <a:rPr dirty="0" lang="en-US" err="1"/>
              <a:t>int</a:t>
            </a:r>
            <a:r>
              <a:rPr dirty="0" lang="en-US"/>
              <a:t> size, </a:t>
            </a:r>
            <a:r>
              <a:rPr dirty="0" lang="en-US" err="1"/>
              <a:t>int</a:t>
            </a:r>
            <a:r>
              <a:rPr dirty="0" lang="en-US"/>
              <a:t> </a:t>
            </a:r>
            <a:r>
              <a:rPr dirty="0" lang="en-US" err="1"/>
              <a:t>errv</a:t>
            </a:r>
            <a:r>
              <a:rPr dirty="0" lang="en-US"/>
              <a:t>) {</a:t>
            </a:r>
          </a:p>
          <a:p>
            <a:pPr indent="0" marL="0">
              <a:buNone/>
            </a:pPr>
            <a:r>
              <a:rPr dirty="0" lang="en-US"/>
              <a:t>        a = new </a:t>
            </a:r>
            <a:r>
              <a:rPr dirty="0" lang="en-US" err="1"/>
              <a:t>int</a:t>
            </a:r>
            <a:r>
              <a:rPr dirty="0" lang="en-US"/>
              <a:t>[size];</a:t>
            </a:r>
          </a:p>
          <a:p>
            <a:pPr indent="0" marL="0">
              <a:buNone/>
            </a:pPr>
            <a:r>
              <a:rPr dirty="0" lang="en-US"/>
              <a:t>        </a:t>
            </a:r>
            <a:r>
              <a:rPr dirty="0" lang="en-US" err="1"/>
              <a:t>errVal</a:t>
            </a:r>
            <a:r>
              <a:rPr dirty="0" lang="en-US"/>
              <a:t> = </a:t>
            </a:r>
            <a:r>
              <a:rPr dirty="0" lang="en-US" err="1"/>
              <a:t>errv</a:t>
            </a:r>
            <a:r>
              <a:rPr dirty="0" lang="en-US"/>
              <a:t>;</a:t>
            </a:r>
          </a:p>
          <a:p>
            <a:pPr indent="0" marL="0">
              <a:buNone/>
            </a:pPr>
            <a:r>
              <a:rPr dirty="0" lang="en-US"/>
              <a:t>        length = size;</a:t>
            </a:r>
          </a:p>
          <a:p>
            <a:pPr indent="0" marL="0">
              <a:buNone/>
            </a:pPr>
            <a:r>
              <a:rPr dirty="0" lang="en-US"/>
              <a:t>    }</a:t>
            </a:r>
          </a:p>
          <a:p>
            <a:pPr indent="0" marL="0">
              <a:buNone/>
            </a:pPr>
            <a:r>
              <a:rPr dirty="0" lang="en-US"/>
              <a:t>    public </a:t>
            </a:r>
            <a:r>
              <a:rPr dirty="0" lang="en-US" err="1"/>
              <a:t>int</a:t>
            </a:r>
            <a:r>
              <a:rPr dirty="0" lang="en-US"/>
              <a:t> get(</a:t>
            </a:r>
            <a:r>
              <a:rPr dirty="0" lang="en-US" err="1"/>
              <a:t>int</a:t>
            </a:r>
            <a:r>
              <a:rPr dirty="0" lang="en-US"/>
              <a:t> index) {</a:t>
            </a:r>
          </a:p>
          <a:p>
            <a:pPr indent="0" marL="0">
              <a:buNone/>
            </a:pPr>
            <a:r>
              <a:rPr dirty="0" lang="en-US"/>
              <a:t>        if(ok(index))</a:t>
            </a:r>
          </a:p>
          <a:p>
            <a:pPr indent="0" marL="0">
              <a:buNone/>
            </a:pPr>
            <a:r>
              <a:rPr dirty="0" lang="en-US"/>
              <a:t>            return a[index];</a:t>
            </a:r>
          </a:p>
          <a:p>
            <a:pPr indent="0" marL="0">
              <a:buNone/>
            </a:pPr>
            <a:r>
              <a:rPr dirty="0" lang="en-US"/>
              <a:t>        return </a:t>
            </a:r>
            <a:r>
              <a:rPr dirty="0" lang="en-US" err="1"/>
              <a:t>errVal</a:t>
            </a:r>
            <a:r>
              <a:rPr dirty="0" lang="en-US"/>
              <a:t>;</a:t>
            </a:r>
          </a:p>
          <a:p>
            <a:pPr indent="0" marL="0">
              <a:buNone/>
            </a:pPr>
            <a:r>
              <a:rPr dirty="0" lang="en-US"/>
              <a:t>    }</a:t>
            </a:r>
          </a:p>
        </p:txBody>
      </p:sp>
      <p:sp>
        <p:nvSpPr>
          <p:cNvPr id="1048670" name="Rectangle 3"/>
          <p:cNvSpPr/>
          <p:nvPr/>
        </p:nvSpPr>
        <p:spPr>
          <a:xfrm>
            <a:off x="4267200" y="1524000"/>
            <a:ext cx="4800600" cy="4493538"/>
          </a:xfrm>
          <a:prstGeom prst="rect"/>
          <a:ln>
            <a:solidFill>
              <a:schemeClr val="tx1"/>
            </a:solidFill>
          </a:ln>
        </p:spPr>
        <p:txBody>
          <a:bodyPr wrap="square">
            <a:spAutoFit/>
          </a:bodyPr>
          <a:p>
            <a:r>
              <a:rPr dirty="0" sz="2200" lang="en-US"/>
              <a:t> public </a:t>
            </a:r>
            <a:r>
              <a:rPr dirty="0" sz="2200" lang="en-US" err="1"/>
              <a:t>boolean</a:t>
            </a:r>
            <a:r>
              <a:rPr dirty="0" sz="2200" lang="en-US"/>
              <a:t> put(</a:t>
            </a:r>
            <a:r>
              <a:rPr dirty="0" sz="2200" lang="en-US" err="1"/>
              <a:t>int</a:t>
            </a:r>
            <a:r>
              <a:rPr dirty="0" sz="2200" lang="en-US"/>
              <a:t> index, </a:t>
            </a:r>
            <a:r>
              <a:rPr dirty="0" sz="2200" lang="en-US" err="1"/>
              <a:t>int</a:t>
            </a:r>
            <a:r>
              <a:rPr dirty="0" sz="2200" lang="en-US"/>
              <a:t> </a:t>
            </a:r>
            <a:r>
              <a:rPr dirty="0" sz="2200" lang="en-US" err="1"/>
              <a:t>val</a:t>
            </a:r>
            <a:r>
              <a:rPr dirty="0" sz="2200" lang="en-US"/>
              <a:t>) {</a:t>
            </a:r>
          </a:p>
          <a:p>
            <a:r>
              <a:rPr dirty="0" sz="2200" lang="en-US"/>
              <a:t>        if(ok(index)) {</a:t>
            </a:r>
          </a:p>
          <a:p>
            <a:r>
              <a:rPr dirty="0" sz="2200" lang="en-US"/>
              <a:t>            a[index] = </a:t>
            </a:r>
            <a:r>
              <a:rPr dirty="0" sz="2200" lang="en-US" err="1"/>
              <a:t>val</a:t>
            </a:r>
            <a:r>
              <a:rPr dirty="0" sz="2200" lang="en-US"/>
              <a:t>;</a:t>
            </a:r>
          </a:p>
          <a:p>
            <a:r>
              <a:rPr dirty="0" sz="2200" lang="en-US"/>
              <a:t>            return true;</a:t>
            </a:r>
          </a:p>
          <a:p>
            <a:r>
              <a:rPr dirty="0" sz="2200" lang="en-US"/>
              <a:t>        }</a:t>
            </a:r>
          </a:p>
          <a:p>
            <a:r>
              <a:rPr dirty="0" sz="2200" lang="en-US"/>
              <a:t>        return false;</a:t>
            </a:r>
          </a:p>
          <a:p>
            <a:r>
              <a:rPr dirty="0" sz="2200" lang="en-US"/>
              <a:t>    }</a:t>
            </a:r>
          </a:p>
          <a:p>
            <a:r>
              <a:rPr dirty="0" sz="2200" lang="en-US"/>
              <a:t>    private </a:t>
            </a:r>
            <a:r>
              <a:rPr dirty="0" sz="2200" lang="en-US" err="1"/>
              <a:t>boolean</a:t>
            </a:r>
            <a:r>
              <a:rPr dirty="0" sz="2200" lang="en-US"/>
              <a:t> ok(</a:t>
            </a:r>
            <a:r>
              <a:rPr dirty="0" sz="2200" lang="en-US" err="1"/>
              <a:t>int</a:t>
            </a:r>
            <a:r>
              <a:rPr dirty="0" sz="2200" lang="en-US"/>
              <a:t> index) {</a:t>
            </a:r>
          </a:p>
          <a:p>
            <a:r>
              <a:rPr dirty="0" sz="2200" lang="en-US"/>
              <a:t>        if(index &gt;= 0 &amp;&amp; index &lt; length)</a:t>
            </a:r>
          </a:p>
          <a:p>
            <a:r>
              <a:rPr dirty="0" sz="2200" lang="en-US"/>
              <a:t>            return true;</a:t>
            </a:r>
          </a:p>
          <a:p>
            <a:r>
              <a:rPr dirty="0" sz="2200" lang="en-US"/>
              <a:t>        return false;</a:t>
            </a:r>
          </a:p>
          <a:p>
            <a:r>
              <a:rPr dirty="0" sz="2200" lang="en-US"/>
              <a:t>    }</a:t>
            </a:r>
          </a:p>
          <a:p>
            <a:r>
              <a:rPr dirty="0" sz="2200" lang="en-US"/>
              <a:t>}</a:t>
            </a:r>
          </a:p>
        </p:txBody>
      </p:sp>
      <p:sp>
        <p:nvSpPr>
          <p:cNvPr id="1048671" name="TextBox 4"/>
          <p:cNvSpPr txBox="1"/>
          <p:nvPr/>
        </p:nvSpPr>
        <p:spPr>
          <a:xfrm>
            <a:off x="2743200" y="6417647"/>
            <a:ext cx="1305935" cy="369332"/>
          </a:xfrm>
          <a:prstGeom prst="rect"/>
          <a:noFill/>
        </p:spPr>
        <p:txBody>
          <a:bodyPr rtlCol="0" wrap="none">
            <a:spAutoFit/>
          </a:bodyPr>
          <a:p>
            <a:r>
              <a:rPr dirty="0" lang="en-US"/>
              <a:t>continued…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04" name="Title 4"/>
          <p:cNvSpPr>
            <a:spLocks noGrp="1"/>
          </p:cNvSpPr>
          <p:nvPr>
            <p:ph type="title"/>
          </p:nvPr>
        </p:nvSpPr>
        <p:spPr/>
        <p:txBody>
          <a:bodyPr/>
          <a:p>
            <a:r>
              <a:rPr dirty="0" lang="en-US"/>
              <a:t>Using parameters</a:t>
            </a:r>
          </a:p>
        </p:txBody>
      </p:sp>
      <p:sp>
        <p:nvSpPr>
          <p:cNvPr id="1048605" name="Content Placeholder 5"/>
          <p:cNvSpPr>
            <a:spLocks noGrp="1"/>
          </p:cNvSpPr>
          <p:nvPr>
            <p:ph idx="1"/>
          </p:nvPr>
        </p:nvSpPr>
        <p:spPr/>
        <p:txBody>
          <a:bodyPr>
            <a:normAutofit fontScale="96429" lnSpcReduction="20000"/>
          </a:bodyPr>
          <a:p>
            <a:pPr algn="just"/>
            <a:r>
              <a:rPr dirty="0" lang="en-US"/>
              <a:t>It is possible to pass one or more parameters to a method when the method is called. </a:t>
            </a:r>
          </a:p>
          <a:p>
            <a:pPr algn="just" lvl="1"/>
            <a:r>
              <a:rPr dirty="0" lang="en-US"/>
              <a:t>A value passed to a method is called an </a:t>
            </a:r>
            <a:r>
              <a:rPr dirty="0" lang="en-US">
                <a:solidFill>
                  <a:srgbClr val="FF0000"/>
                </a:solidFill>
              </a:rPr>
              <a:t>argument</a:t>
            </a:r>
            <a:r>
              <a:rPr dirty="0" lang="en-US"/>
              <a:t>. </a:t>
            </a:r>
          </a:p>
          <a:p>
            <a:pPr algn="just" lvl="1"/>
            <a:r>
              <a:rPr dirty="0" lang="en-US"/>
              <a:t>Inside the method, the variable that receives the argument is called a </a:t>
            </a:r>
            <a:r>
              <a:rPr dirty="0" lang="en-US">
                <a:solidFill>
                  <a:srgbClr val="FF0000"/>
                </a:solidFill>
              </a:rPr>
              <a:t>parameter</a:t>
            </a:r>
            <a:r>
              <a:rPr dirty="0" lang="en-US"/>
              <a:t>.</a:t>
            </a:r>
          </a:p>
          <a:p>
            <a:pPr algn="just" lvl="1"/>
            <a:r>
              <a:rPr dirty="0" lang="en-US"/>
              <a:t>A parameter is within the scope of its method.</a:t>
            </a:r>
          </a:p>
          <a:p>
            <a:pPr algn="just" lvl="1"/>
            <a:r>
              <a:rPr dirty="0" lang="en-US"/>
              <a:t>The type of argument must be compatible with the type of parameter that receives it.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672" name="Content Placeholder 2"/>
          <p:cNvSpPr>
            <a:spLocks noGrp="1"/>
          </p:cNvSpPr>
          <p:nvPr>
            <p:ph idx="1"/>
          </p:nvPr>
        </p:nvSpPr>
        <p:spPr>
          <a:xfrm>
            <a:off x="152400" y="304800"/>
            <a:ext cx="8991600" cy="6248400"/>
          </a:xfrm>
        </p:spPr>
        <p:txBody>
          <a:bodyPr>
            <a:normAutofit fontScale="81250" lnSpcReduction="20000"/>
          </a:bodyPr>
          <a:p>
            <a:pPr indent="0" marL="0">
              <a:buNone/>
            </a:pPr>
            <a:r>
              <a:rPr dirty="0" lang="en-US"/>
              <a:t>public class </a:t>
            </a:r>
            <a:r>
              <a:rPr dirty="0" lang="en-US" err="1"/>
              <a:t>AccessDemo</a:t>
            </a:r>
            <a:r>
              <a:rPr dirty="0" lang="en-US"/>
              <a:t> {</a:t>
            </a:r>
          </a:p>
          <a:p>
            <a:pPr indent="0" marL="0">
              <a:buNone/>
            </a:pPr>
            <a:r>
              <a:rPr dirty="0" lang="en-US"/>
              <a:t>    public static void main(String[] </a:t>
            </a:r>
            <a:r>
              <a:rPr dirty="0" lang="en-US" err="1"/>
              <a:t>args</a:t>
            </a:r>
            <a:r>
              <a:rPr dirty="0" lang="en-US"/>
              <a:t>) {</a:t>
            </a:r>
          </a:p>
          <a:p>
            <a:pPr indent="0" marL="0">
              <a:buNone/>
            </a:pPr>
            <a:r>
              <a:rPr dirty="0" lang="en-US"/>
              <a:t>        Demo </a:t>
            </a:r>
            <a:r>
              <a:rPr dirty="0" lang="en-US" err="1"/>
              <a:t>arr</a:t>
            </a:r>
            <a:r>
              <a:rPr dirty="0" lang="en-US"/>
              <a:t> = new Demo(5, -1);</a:t>
            </a:r>
          </a:p>
          <a:p>
            <a:pPr indent="0" marL="0">
              <a:buNone/>
            </a:pPr>
            <a:r>
              <a:rPr dirty="0" lang="en-US"/>
              <a:t>        </a:t>
            </a:r>
            <a:r>
              <a:rPr dirty="0" lang="en-US" err="1"/>
              <a:t>int</a:t>
            </a:r>
            <a:r>
              <a:rPr dirty="0" lang="en-US"/>
              <a:t> k;</a:t>
            </a:r>
          </a:p>
          <a:p>
            <a:pPr indent="0" marL="0">
              <a:buNone/>
            </a:pPr>
            <a:r>
              <a:rPr dirty="0" lang="en-US"/>
              <a:t>        for(</a:t>
            </a:r>
            <a:r>
              <a:rPr dirty="0" lang="en-US" err="1"/>
              <a:t>int</a:t>
            </a:r>
            <a:r>
              <a:rPr dirty="0" lang="en-US"/>
              <a:t> i=0; i &lt; </a:t>
            </a:r>
            <a:r>
              <a:rPr dirty="0" lang="en-US" err="1"/>
              <a:t>arr.length</a:t>
            </a:r>
            <a:r>
              <a:rPr dirty="0" lang="en-US"/>
              <a:t> * 2; i++)</a:t>
            </a:r>
          </a:p>
          <a:p>
            <a:pPr indent="0" marL="0">
              <a:buNone/>
            </a:pPr>
            <a:r>
              <a:rPr dirty="0" lang="en-US"/>
              <a:t>            </a:t>
            </a:r>
            <a:r>
              <a:rPr dirty="0" lang="en-US" err="1"/>
              <a:t>arr.put</a:t>
            </a:r>
            <a:r>
              <a:rPr dirty="0" lang="en-US"/>
              <a:t>(i, i*10); // Place values into the array</a:t>
            </a:r>
          </a:p>
          <a:p>
            <a:pPr indent="0" marL="0">
              <a:buNone/>
            </a:pPr>
            <a:endParaRPr dirty="0" lang="en-US"/>
          </a:p>
          <a:p>
            <a:pPr indent="0" marL="0">
              <a:buNone/>
            </a:pPr>
            <a:r>
              <a:rPr dirty="0" lang="en-US"/>
              <a:t>         // Print array contents... Try going beyond the bounds!</a:t>
            </a:r>
          </a:p>
          <a:p>
            <a:pPr indent="0" marL="0">
              <a:buNone/>
            </a:pPr>
            <a:r>
              <a:rPr dirty="0" lang="en-US"/>
              <a:t>        for(</a:t>
            </a:r>
            <a:r>
              <a:rPr dirty="0" lang="en-US" err="1"/>
              <a:t>int</a:t>
            </a:r>
            <a:r>
              <a:rPr dirty="0" lang="en-US"/>
              <a:t> i=0; i &lt; </a:t>
            </a:r>
            <a:r>
              <a:rPr dirty="0" lang="en-US" err="1"/>
              <a:t>arr.length</a:t>
            </a:r>
            <a:r>
              <a:rPr dirty="0" lang="en-US"/>
              <a:t> * 2; i++) { </a:t>
            </a:r>
          </a:p>
          <a:p>
            <a:pPr indent="0" marL="0">
              <a:buNone/>
            </a:pPr>
            <a:r>
              <a:rPr dirty="0" lang="en-US"/>
              <a:t>            k = </a:t>
            </a:r>
            <a:r>
              <a:rPr dirty="0" lang="en-US" err="1"/>
              <a:t>arr.get</a:t>
            </a:r>
            <a:r>
              <a:rPr dirty="0" lang="en-US"/>
              <a:t>(i);</a:t>
            </a:r>
          </a:p>
          <a:p>
            <a:pPr indent="0" marL="0">
              <a:buNone/>
            </a:pPr>
            <a:r>
              <a:rPr dirty="0" lang="en-US"/>
              <a:t>            if(k != -1)</a:t>
            </a:r>
          </a:p>
          <a:p>
            <a:pPr indent="0" marL="0">
              <a:buNone/>
            </a:pPr>
            <a:r>
              <a:rPr dirty="0" lang="en-US"/>
              <a:t>                </a:t>
            </a:r>
            <a:r>
              <a:rPr dirty="0" lang="en-US" err="1"/>
              <a:t>System.out.print</a:t>
            </a:r>
            <a:r>
              <a:rPr dirty="0" lang="en-US"/>
              <a:t>(k + " ");</a:t>
            </a:r>
          </a:p>
          <a:p>
            <a:pPr indent="0" marL="0">
              <a:buNone/>
            </a:pPr>
            <a:r>
              <a:rPr dirty="0" lang="en-US"/>
              <a:t>        }</a:t>
            </a:r>
          </a:p>
          <a:p>
            <a:pPr indent="0" marL="0">
              <a:buNone/>
            </a:pPr>
            <a:r>
              <a:rPr dirty="0" lang="en-US"/>
              <a:t>        </a:t>
            </a:r>
            <a:r>
              <a:rPr dirty="0" lang="en-US" err="1"/>
              <a:t>System.out.println</a:t>
            </a:r>
            <a:r>
              <a:rPr dirty="0" lang="en-US"/>
              <a:t>("");</a:t>
            </a:r>
          </a:p>
          <a:p>
            <a:pPr indent="0" marL="0">
              <a:buNone/>
            </a:pPr>
            <a:r>
              <a:rPr dirty="0" lang="en-US"/>
              <a:t>    }</a:t>
            </a:r>
          </a:p>
          <a:p>
            <a:pPr indent="0" marL="0">
              <a:buNone/>
            </a:pPr>
            <a:r>
              <a:rPr dirty="0" lang="en-US"/>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73" name="Title 1"/>
          <p:cNvSpPr>
            <a:spLocks noGrp="1"/>
          </p:cNvSpPr>
          <p:nvPr>
            <p:ph type="title"/>
          </p:nvPr>
        </p:nvSpPr>
        <p:spPr/>
        <p:txBody>
          <a:bodyPr/>
          <a:p>
            <a:r>
              <a:rPr dirty="0" lang="en-US"/>
              <a:t>Protected access specifier</a:t>
            </a:r>
          </a:p>
        </p:txBody>
      </p:sp>
      <p:sp>
        <p:nvSpPr>
          <p:cNvPr id="1048674" name="Content Placeholder 2"/>
          <p:cNvSpPr>
            <a:spLocks noGrp="1"/>
          </p:cNvSpPr>
          <p:nvPr>
            <p:ph idx="1"/>
          </p:nvPr>
        </p:nvSpPr>
        <p:spPr>
          <a:xfrm>
            <a:off x="457200" y="1600200"/>
            <a:ext cx="8507288" cy="4983162"/>
          </a:xfrm>
        </p:spPr>
        <p:txBody>
          <a:bodyPr>
            <a:normAutofit fontScale="96875" lnSpcReduction="10000"/>
          </a:bodyPr>
          <a:p>
            <a:pPr algn="just"/>
            <a:r>
              <a:rPr dirty="0" lang="en-US"/>
              <a:t>Protected members of the class are accessible within the same class and another class of the same package.</a:t>
            </a:r>
          </a:p>
          <a:p>
            <a:pPr algn="just"/>
            <a:r>
              <a:rPr dirty="0" lang="en-US"/>
              <a:t>They are also accessible in inherited class of another package. </a:t>
            </a:r>
          </a:p>
          <a:p>
            <a:pPr algn="just"/>
            <a:r>
              <a:rPr dirty="0" lang="en-US"/>
              <a:t>Protected are also called </a:t>
            </a:r>
            <a:r>
              <a:rPr dirty="0" lang="en-US">
                <a:solidFill>
                  <a:srgbClr val="FF0000"/>
                </a:solidFill>
              </a:rPr>
              <a:t>derived level </a:t>
            </a:r>
            <a:r>
              <a:rPr dirty="0" lang="en-US"/>
              <a:t>access modifiers.</a:t>
            </a:r>
          </a:p>
          <a:p>
            <a:pPr algn="just"/>
            <a:r>
              <a:rPr b="0" dirty="0" sz="3200" i="0" lang="en-US">
                <a:effectLst/>
              </a:rPr>
              <a:t>Outside the package you would first need to inherit the superclass and then </a:t>
            </a:r>
            <a:r>
              <a:rPr b="0" dirty="0" sz="3200" i="0" lang="en-US">
                <a:solidFill>
                  <a:srgbClr val="FF0000"/>
                </a:solidFill>
                <a:effectLst/>
              </a:rPr>
              <a:t>you can only access it through the sub class object </a:t>
            </a:r>
            <a:r>
              <a:rPr b="0" dirty="0" sz="3200" i="0" lang="en-US">
                <a:effectLst/>
              </a:rPr>
              <a:t>since it is visible only to the subclass. </a:t>
            </a:r>
            <a:endParaRPr dirty="0" sz="3200" lang="en-IN"/>
          </a:p>
          <a:p>
            <a:pPr algn="just"/>
            <a:endParaRPr dirty="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675" name="Content Placeholder 2"/>
          <p:cNvSpPr>
            <a:spLocks noGrp="1"/>
          </p:cNvSpPr>
          <p:nvPr>
            <p:ph idx="1"/>
          </p:nvPr>
        </p:nvSpPr>
        <p:spPr>
          <a:xfrm>
            <a:off x="457200" y="76200"/>
            <a:ext cx="8229600" cy="2971800"/>
          </a:xfrm>
          <a:ln>
            <a:solidFill>
              <a:schemeClr val="tx1"/>
            </a:solidFill>
          </a:ln>
        </p:spPr>
        <p:txBody>
          <a:bodyPr>
            <a:normAutofit/>
          </a:bodyPr>
          <a:p>
            <a:pPr>
              <a:buNone/>
            </a:pPr>
            <a:r>
              <a:rPr dirty="0" sz="2000" lang="en-US">
                <a:latin typeface="Courier New" pitchFamily="49" charset="0"/>
                <a:cs typeface="Courier New" pitchFamily="49" charset="0"/>
              </a:rPr>
              <a:t>package pack1; </a:t>
            </a:r>
          </a:p>
          <a:p>
            <a:pPr>
              <a:buNone/>
            </a:pPr>
            <a:r>
              <a:rPr dirty="0" sz="2000" lang="en-US">
                <a:latin typeface="Courier New" pitchFamily="49" charset="0"/>
                <a:cs typeface="Courier New" pitchFamily="49" charset="0"/>
              </a:rPr>
              <a:t>public class A </a:t>
            </a:r>
          </a:p>
          <a:p>
            <a:pPr>
              <a:buNone/>
            </a:pPr>
            <a:r>
              <a:rPr dirty="0" sz="2000" lang="en-US">
                <a:latin typeface="Courier New" pitchFamily="49" charset="0"/>
                <a:cs typeface="Courier New" pitchFamily="49" charset="0"/>
              </a:rPr>
              <a:t>{ </a:t>
            </a:r>
          </a:p>
          <a:p>
            <a:pPr lvl="1">
              <a:buNone/>
            </a:pPr>
            <a:r>
              <a:rPr dirty="0" sz="2000" lang="en-US">
                <a:latin typeface="Courier New" pitchFamily="49" charset="0"/>
                <a:cs typeface="Courier New" pitchFamily="49" charset="0"/>
              </a:rPr>
              <a:t>protected void show() </a:t>
            </a:r>
          </a:p>
          <a:p>
            <a:pPr lvl="1">
              <a:buNone/>
            </a:pPr>
            <a:r>
              <a:rPr dirty="0" sz="2000" lang="en-US">
                <a:latin typeface="Courier New" pitchFamily="49" charset="0"/>
                <a:cs typeface="Courier New" pitchFamily="49" charset="0"/>
              </a:rPr>
              <a:t>{ </a:t>
            </a:r>
          </a:p>
          <a:p>
            <a:pPr lvl="1">
              <a:buNone/>
            </a:pPr>
            <a:r>
              <a:rPr dirty="0" sz="2000" lang="en-US">
                <a:latin typeface="Courier New" pitchFamily="49" charset="0"/>
                <a:cs typeface="Courier New" pitchFamily="49" charset="0"/>
              </a:rPr>
              <a:t>    </a:t>
            </a:r>
            <a:r>
              <a:rPr dirty="0" sz="2000" lang="en-US" err="1">
                <a:latin typeface="Courier New" pitchFamily="49" charset="0"/>
                <a:cs typeface="Courier New" pitchFamily="49" charset="0"/>
              </a:rPr>
              <a:t>System.out.println</a:t>
            </a:r>
            <a:r>
              <a:rPr dirty="0" sz="2000" lang="en-US">
                <a:latin typeface="Courier New" pitchFamily="49" charset="0"/>
                <a:cs typeface="Courier New" pitchFamily="49" charset="0"/>
              </a:rPr>
              <a:t>("Hello Java"); </a:t>
            </a:r>
          </a:p>
          <a:p>
            <a:pPr lvl="1">
              <a:buNone/>
            </a:pPr>
            <a:r>
              <a:rPr dirty="0" sz="2000" lang="en-US">
                <a:latin typeface="Courier New" pitchFamily="49" charset="0"/>
                <a:cs typeface="Courier New" pitchFamily="49" charset="0"/>
              </a:rPr>
              <a:t>} </a:t>
            </a:r>
          </a:p>
          <a:p>
            <a:pPr>
              <a:buNone/>
            </a:pPr>
            <a:r>
              <a:rPr dirty="0" sz="2000" lang="en-US">
                <a:latin typeface="Courier New" pitchFamily="49" charset="0"/>
                <a:cs typeface="Courier New" pitchFamily="49" charset="0"/>
              </a:rPr>
              <a:t>}  </a:t>
            </a:r>
          </a:p>
        </p:txBody>
      </p:sp>
      <p:sp>
        <p:nvSpPr>
          <p:cNvPr id="1048676" name="Content Placeholder 2"/>
          <p:cNvSpPr txBox="1"/>
          <p:nvPr/>
        </p:nvSpPr>
        <p:spPr>
          <a:xfrm>
            <a:off x="457200" y="3200400"/>
            <a:ext cx="8229600" cy="3657600"/>
          </a:xfrm>
          <a:prstGeom prst="rect"/>
          <a:ln>
            <a:noFill/>
          </a:ln>
        </p:spPr>
        <p:txBody>
          <a:bodyPr bIns="45720" lIns="91440" rIns="91440" rtlCol="0" tIns="45720" vert="horz">
            <a:noAutofit/>
          </a:bodyPr>
          <a:p>
            <a:pPr indent="-342900" lvl="0" marL="342900">
              <a:spcBef>
                <a:spcPct val="20000"/>
              </a:spcBef>
            </a:pPr>
            <a:r>
              <a:rPr dirty="0" sz="2000" lang="en-US">
                <a:latin typeface="Courier New" pitchFamily="49" charset="0"/>
                <a:cs typeface="Courier New" pitchFamily="49" charset="0"/>
              </a:rPr>
              <a:t>package pack2; </a:t>
            </a:r>
          </a:p>
          <a:p>
            <a:pPr indent="-342900" lvl="0" marL="342900">
              <a:spcBef>
                <a:spcPct val="20000"/>
              </a:spcBef>
            </a:pPr>
            <a:r>
              <a:rPr dirty="0" sz="2000" lang="en-US">
                <a:latin typeface="Courier New" pitchFamily="49" charset="0"/>
                <a:cs typeface="Courier New" pitchFamily="49" charset="0"/>
              </a:rPr>
              <a:t>import pack1.classA; </a:t>
            </a:r>
          </a:p>
          <a:p>
            <a:pPr indent="-342900" lvl="0" marL="342900">
              <a:spcBef>
                <a:spcPct val="20000"/>
              </a:spcBef>
            </a:pPr>
            <a:r>
              <a:rPr dirty="0" sz="2000" lang="en-US">
                <a:latin typeface="Courier New" pitchFamily="49" charset="0"/>
                <a:cs typeface="Courier New" pitchFamily="49" charset="0"/>
              </a:rPr>
              <a:t>class B extends A </a:t>
            </a:r>
          </a:p>
          <a:p>
            <a:pPr indent="-342900" lvl="0" marL="342900">
              <a:spcBef>
                <a:spcPct val="20000"/>
              </a:spcBef>
            </a:pPr>
            <a:r>
              <a:rPr dirty="0" sz="2000" lang="en-US">
                <a:latin typeface="Courier New" pitchFamily="49" charset="0"/>
                <a:cs typeface="Courier New" pitchFamily="49" charset="0"/>
              </a:rPr>
              <a:t>{ </a:t>
            </a:r>
          </a:p>
          <a:p>
            <a:pPr indent="-342900" lvl="1" marL="800100">
              <a:spcBef>
                <a:spcPct val="20000"/>
              </a:spcBef>
            </a:pPr>
            <a:r>
              <a:rPr dirty="0" sz="2000" lang="en-US">
                <a:latin typeface="Courier New" pitchFamily="49" charset="0"/>
                <a:cs typeface="Courier New" pitchFamily="49" charset="0"/>
              </a:rPr>
              <a:t>public static void main(String </a:t>
            </a:r>
            <a:r>
              <a:rPr dirty="0" sz="2000" lang="en-US" err="1">
                <a:latin typeface="Courier New" pitchFamily="49" charset="0"/>
                <a:cs typeface="Courier New" pitchFamily="49" charset="0"/>
              </a:rPr>
              <a:t>args</a:t>
            </a:r>
            <a:r>
              <a:rPr dirty="0" sz="2000" lang="en-US">
                <a:latin typeface="Courier New" pitchFamily="49" charset="0"/>
                <a:cs typeface="Courier New" pitchFamily="49" charset="0"/>
              </a:rPr>
              <a:t>[])</a:t>
            </a:r>
          </a:p>
          <a:p>
            <a:pPr indent="-342900" lvl="1" marL="800100">
              <a:spcBef>
                <a:spcPct val="20000"/>
              </a:spcBef>
            </a:pPr>
            <a:r>
              <a:rPr dirty="0" sz="2000" lang="en-US">
                <a:latin typeface="Courier New" pitchFamily="49" charset="0"/>
                <a:cs typeface="Courier New" pitchFamily="49" charset="0"/>
              </a:rPr>
              <a:t>{ </a:t>
            </a:r>
          </a:p>
          <a:p>
            <a:pPr indent="-342900" lvl="1" marL="800100">
              <a:spcBef>
                <a:spcPct val="20000"/>
              </a:spcBef>
            </a:pPr>
            <a:r>
              <a:rPr dirty="0" sz="2000" lang="en-US">
                <a:latin typeface="Courier New" pitchFamily="49" charset="0"/>
                <a:cs typeface="Courier New" pitchFamily="49" charset="0"/>
              </a:rPr>
              <a:t>  B </a:t>
            </a:r>
            <a:r>
              <a:rPr dirty="0" sz="2000" lang="en-US" err="1">
                <a:latin typeface="Courier New" pitchFamily="49" charset="0"/>
                <a:cs typeface="Courier New" pitchFamily="49" charset="0"/>
              </a:rPr>
              <a:t>obj</a:t>
            </a:r>
            <a:r>
              <a:rPr dirty="0" sz="2000" lang="en-US">
                <a:latin typeface="Courier New" pitchFamily="49" charset="0"/>
                <a:cs typeface="Courier New" pitchFamily="49" charset="0"/>
              </a:rPr>
              <a:t> = new B(); </a:t>
            </a:r>
          </a:p>
          <a:p>
            <a:pPr indent="-342900" lvl="1" marL="800100">
              <a:spcBef>
                <a:spcPct val="20000"/>
              </a:spcBef>
            </a:pPr>
            <a:r>
              <a:rPr dirty="0" sz="2000" lang="en-US">
                <a:latin typeface="Courier New" pitchFamily="49" charset="0"/>
                <a:cs typeface="Courier New" pitchFamily="49" charset="0"/>
              </a:rPr>
              <a:t>  </a:t>
            </a:r>
            <a:r>
              <a:rPr dirty="0" sz="2000" lang="en-US" err="1">
                <a:latin typeface="Courier New" pitchFamily="49" charset="0"/>
                <a:cs typeface="Courier New" pitchFamily="49" charset="0"/>
              </a:rPr>
              <a:t>obj.show</a:t>
            </a:r>
            <a:r>
              <a:rPr dirty="0" sz="2000" lang="en-US">
                <a:latin typeface="Courier New" pitchFamily="49" charset="0"/>
                <a:cs typeface="Courier New" pitchFamily="49" charset="0"/>
              </a:rPr>
              <a:t>(); </a:t>
            </a:r>
          </a:p>
          <a:p>
            <a:pPr indent="-342900" lvl="1" marL="800100">
              <a:spcBef>
                <a:spcPct val="20000"/>
              </a:spcBef>
            </a:pPr>
            <a:r>
              <a:rPr dirty="0" sz="2000" lang="en-US">
                <a:latin typeface="Courier New" pitchFamily="49" charset="0"/>
                <a:cs typeface="Courier New" pitchFamily="49" charset="0"/>
              </a:rPr>
              <a:t>} </a:t>
            </a:r>
          </a:p>
          <a:p>
            <a:pPr indent="-342900" lvl="0" marL="342900">
              <a:spcBef>
                <a:spcPct val="20000"/>
              </a:spcBef>
            </a:pPr>
            <a:r>
              <a:rPr dirty="0" sz="2000" lang="en-US">
                <a:latin typeface="Courier New" pitchFamily="49" charset="0"/>
                <a:cs typeface="Courier New" pitchFamily="49" charset="0"/>
              </a:rPr>
              <a:t>} </a:t>
            </a:r>
            <a:r>
              <a:rPr baseline="0" cap="none" dirty="0" sz="2000" i="0" kern="1200" kumimoji="0" lang="en-US" noProof="0" normalizeH="0" spc="0" strike="noStrike" u="none">
                <a:ln>
                  <a:noFill/>
                </a:ln>
                <a:solidFill>
                  <a:schemeClr val="tx1"/>
                </a:solidFill>
                <a:effectLst/>
                <a:uLnTx/>
                <a:uFillTx/>
                <a:latin typeface="Courier New" pitchFamily="49" charset="0"/>
                <a:cs typeface="Courier New" pitchFamily="49" charset="0"/>
              </a:rPr>
              <a:t> </a:t>
            </a:r>
          </a:p>
        </p:txBody>
      </p:sp>
      <p:sp>
        <p:nvSpPr>
          <p:cNvPr id="1048677" name="Rectangle 4"/>
          <p:cNvSpPr/>
          <p:nvPr/>
        </p:nvSpPr>
        <p:spPr>
          <a:xfrm>
            <a:off x="3962400" y="5257800"/>
            <a:ext cx="5029200" cy="1569660"/>
          </a:xfrm>
          <a:prstGeom prst="rect"/>
          <a:ln w="34925">
            <a:solidFill>
              <a:schemeClr val="tx1"/>
            </a:solidFill>
          </a:ln>
        </p:spPr>
        <p:txBody>
          <a:bodyPr wrap="square">
            <a:spAutoFit/>
          </a:bodyPr>
          <a:p>
            <a:pPr algn="just"/>
            <a:r>
              <a:rPr dirty="0" sz="2400" lang="en-US"/>
              <a:t>The method </a:t>
            </a:r>
            <a:r>
              <a:rPr dirty="0" sz="2400" lang="en-US">
                <a:solidFill>
                  <a:srgbClr val="FF0000"/>
                </a:solidFill>
              </a:rPr>
              <a:t>show</a:t>
            </a:r>
            <a:r>
              <a:rPr dirty="0" sz="2400" lang="en-US"/>
              <a:t> is declared as protected so it is accessible outside of package pack1 only through inheritance.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678" name="Title 1"/>
          <p:cNvSpPr>
            <a:spLocks noGrp="1"/>
          </p:cNvSpPr>
          <p:nvPr>
            <p:ph type="title"/>
          </p:nvPr>
        </p:nvSpPr>
        <p:spPr/>
        <p:txBody>
          <a:bodyPr/>
          <a:p>
            <a:r>
              <a:rPr dirty="0" lang="en-US"/>
              <a:t>Default access specifier</a:t>
            </a:r>
          </a:p>
        </p:txBody>
      </p:sp>
      <p:sp>
        <p:nvSpPr>
          <p:cNvPr id="1048679" name="Content Placeholder 2"/>
          <p:cNvSpPr>
            <a:spLocks noGrp="1"/>
          </p:cNvSpPr>
          <p:nvPr>
            <p:ph idx="1"/>
          </p:nvPr>
        </p:nvSpPr>
        <p:spPr/>
        <p:txBody>
          <a:bodyPr>
            <a:normAutofit fontScale="96875" lnSpcReduction="10000"/>
          </a:bodyPr>
          <a:p>
            <a:pPr algn="just"/>
            <a:r>
              <a:rPr dirty="0" lang="en-US"/>
              <a:t>When no access specifiers are mentioned, the members will have Java’s default access specification.</a:t>
            </a:r>
          </a:p>
          <a:p>
            <a:pPr algn="just"/>
            <a:r>
              <a:rPr dirty="0" lang="en-US"/>
              <a:t>Default members of the class are accessible only within the same class and another class of the same package. </a:t>
            </a:r>
          </a:p>
          <a:p>
            <a:pPr algn="just"/>
            <a:r>
              <a:rPr dirty="0" lang="en-US"/>
              <a:t>The default are also called </a:t>
            </a:r>
            <a:r>
              <a:rPr dirty="0" lang="en-US">
                <a:solidFill>
                  <a:srgbClr val="FF0000"/>
                </a:solidFill>
              </a:rPr>
              <a:t>package level</a:t>
            </a:r>
            <a:r>
              <a:rPr dirty="0" lang="en-US"/>
              <a:t> access modifiers. (A package is essentially a grouping of classes)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680" name="Content Placeholder 2"/>
          <p:cNvSpPr>
            <a:spLocks noGrp="1"/>
          </p:cNvSpPr>
          <p:nvPr>
            <p:ph idx="1"/>
          </p:nvPr>
        </p:nvSpPr>
        <p:spPr>
          <a:xfrm>
            <a:off x="457200" y="152401"/>
            <a:ext cx="8229600" cy="2666999"/>
          </a:xfrm>
          <a:ln>
            <a:solidFill>
              <a:schemeClr val="tx1"/>
            </a:solidFill>
          </a:ln>
        </p:spPr>
        <p:txBody>
          <a:bodyPr>
            <a:noAutofit/>
          </a:bodyPr>
          <a:p>
            <a:pPr>
              <a:spcBef>
                <a:spcPts val="0"/>
              </a:spcBef>
              <a:buNone/>
            </a:pPr>
            <a:r>
              <a:rPr b="1" dirty="0" sz="2000" lang="en-US">
                <a:latin typeface="Courier New" pitchFamily="49" charset="0"/>
                <a:cs typeface="Courier New" pitchFamily="49" charset="0"/>
              </a:rPr>
              <a:t>package</a:t>
            </a:r>
            <a:r>
              <a:rPr dirty="0" sz="2000" lang="en-US">
                <a:latin typeface="Courier New" pitchFamily="49" charset="0"/>
                <a:cs typeface="Courier New" pitchFamily="49" charset="0"/>
              </a:rPr>
              <a:t> pack1; </a:t>
            </a:r>
          </a:p>
          <a:p>
            <a:pPr>
              <a:spcBef>
                <a:spcPts val="0"/>
              </a:spcBef>
              <a:buNone/>
            </a:pPr>
            <a:r>
              <a:rPr b="1" dirty="0" sz="2000" lang="en-US">
                <a:latin typeface="Courier New" pitchFamily="49" charset="0"/>
                <a:cs typeface="Courier New" pitchFamily="49" charset="0"/>
              </a:rPr>
              <a:t>class</a:t>
            </a:r>
            <a:r>
              <a:rPr dirty="0" sz="2000" lang="en-US">
                <a:latin typeface="Courier New" pitchFamily="49" charset="0"/>
                <a:cs typeface="Courier New" pitchFamily="49" charset="0"/>
              </a:rPr>
              <a:t> A </a:t>
            </a:r>
          </a:p>
          <a:p>
            <a:pPr>
              <a:spcBef>
                <a:spcPts val="0"/>
              </a:spcBef>
              <a:buNone/>
            </a:pPr>
            <a:r>
              <a:rPr dirty="0" sz="2000" lang="en-US">
                <a:latin typeface="Courier New" pitchFamily="49" charset="0"/>
                <a:cs typeface="Courier New" pitchFamily="49" charset="0"/>
              </a:rPr>
              <a:t>{ </a:t>
            </a:r>
          </a:p>
          <a:p>
            <a:pPr lvl="1">
              <a:spcBef>
                <a:spcPts val="0"/>
              </a:spcBef>
              <a:buNone/>
            </a:pPr>
            <a:r>
              <a:rPr b="1" dirty="0" sz="2000" lang="en-US">
                <a:latin typeface="Courier New" pitchFamily="49" charset="0"/>
                <a:cs typeface="Courier New" pitchFamily="49" charset="0"/>
              </a:rPr>
              <a:t>void</a:t>
            </a:r>
            <a:r>
              <a:rPr dirty="0" sz="2000" lang="en-US">
                <a:latin typeface="Courier New" pitchFamily="49" charset="0"/>
                <a:cs typeface="Courier New" pitchFamily="49" charset="0"/>
              </a:rPr>
              <a:t> show() </a:t>
            </a:r>
          </a:p>
          <a:p>
            <a:pPr lvl="1">
              <a:spcBef>
                <a:spcPts val="0"/>
              </a:spcBef>
              <a:buNone/>
            </a:pPr>
            <a:r>
              <a:rPr dirty="0" sz="2000" lang="en-US">
                <a:latin typeface="Courier New" pitchFamily="49" charset="0"/>
                <a:cs typeface="Courier New" pitchFamily="49" charset="0"/>
              </a:rPr>
              <a:t>{ </a:t>
            </a:r>
          </a:p>
          <a:p>
            <a:pPr lvl="1">
              <a:spcBef>
                <a:spcPts val="0"/>
              </a:spcBef>
              <a:buNone/>
            </a:pPr>
            <a:r>
              <a:rPr dirty="0" sz="2000" lang="en-US">
                <a:latin typeface="Courier New" pitchFamily="49" charset="0"/>
                <a:cs typeface="Courier New" pitchFamily="49" charset="0"/>
              </a:rPr>
              <a:t>	</a:t>
            </a:r>
            <a:r>
              <a:rPr dirty="0" sz="2000" lang="en-US" err="1">
                <a:latin typeface="Courier New" pitchFamily="49" charset="0"/>
                <a:cs typeface="Courier New" pitchFamily="49" charset="0"/>
              </a:rPr>
              <a:t>System.</a:t>
            </a:r>
            <a:r>
              <a:rPr b="1" dirty="0" sz="2000" lang="en-US" err="1">
                <a:latin typeface="Courier New" pitchFamily="49" charset="0"/>
                <a:cs typeface="Courier New" pitchFamily="49" charset="0"/>
              </a:rPr>
              <a:t>out</a:t>
            </a:r>
            <a:r>
              <a:rPr dirty="0" sz="2000" lang="en-US" err="1">
                <a:latin typeface="Courier New" pitchFamily="49" charset="0"/>
                <a:cs typeface="Courier New" pitchFamily="49" charset="0"/>
              </a:rPr>
              <a:t>.println</a:t>
            </a:r>
            <a:r>
              <a:rPr dirty="0" sz="2000" lang="en-US">
                <a:latin typeface="Courier New" pitchFamily="49" charset="0"/>
                <a:cs typeface="Courier New" pitchFamily="49" charset="0"/>
              </a:rPr>
              <a:t>("Hello Java"); </a:t>
            </a:r>
          </a:p>
          <a:p>
            <a:pPr lvl="1">
              <a:spcBef>
                <a:spcPts val="0"/>
              </a:spcBef>
              <a:buNone/>
            </a:pPr>
            <a:r>
              <a:rPr dirty="0" sz="2000" lang="en-US">
                <a:latin typeface="Courier New" pitchFamily="49" charset="0"/>
                <a:cs typeface="Courier New" pitchFamily="49" charset="0"/>
              </a:rPr>
              <a:t>} </a:t>
            </a:r>
          </a:p>
          <a:p>
            <a:pPr>
              <a:spcBef>
                <a:spcPts val="0"/>
              </a:spcBef>
              <a:buNone/>
            </a:pPr>
            <a:r>
              <a:rPr dirty="0" sz="2000" lang="en-US">
                <a:latin typeface="Courier New" pitchFamily="49" charset="0"/>
                <a:cs typeface="Courier New" pitchFamily="49" charset="0"/>
              </a:rPr>
              <a:t>}  </a:t>
            </a:r>
          </a:p>
        </p:txBody>
      </p:sp>
      <p:sp>
        <p:nvSpPr>
          <p:cNvPr id="1048681" name="Content Placeholder 2"/>
          <p:cNvSpPr txBox="1"/>
          <p:nvPr/>
        </p:nvSpPr>
        <p:spPr>
          <a:xfrm>
            <a:off x="228600" y="2971800"/>
            <a:ext cx="8763000" cy="3657600"/>
          </a:xfrm>
          <a:prstGeom prst="rect"/>
          <a:ln>
            <a:solidFill>
              <a:schemeClr val="tx1"/>
            </a:solidFill>
          </a:ln>
        </p:spPr>
        <p:txBody>
          <a:bodyPr bIns="45720" lIns="91440" rIns="91440" rtlCol="0" tIns="45720" vert="horz">
            <a:noAutofit/>
          </a:bodyPr>
          <a:p>
            <a:pPr indent="-342900" lvl="0" marL="342900"/>
            <a:r>
              <a:rPr b="1" dirty="0" sz="2000" lang="en-US">
                <a:latin typeface="Courier New" pitchFamily="49" charset="0"/>
                <a:cs typeface="Courier New" pitchFamily="49" charset="0"/>
              </a:rPr>
              <a:t>package</a:t>
            </a:r>
            <a:r>
              <a:rPr dirty="0" sz="2000" lang="en-US">
                <a:latin typeface="Courier New" pitchFamily="49" charset="0"/>
                <a:cs typeface="Courier New" pitchFamily="49" charset="0"/>
              </a:rPr>
              <a:t> pack2; </a:t>
            </a:r>
          </a:p>
          <a:p>
            <a:pPr indent="-342900" lvl="0" marL="342900"/>
            <a:r>
              <a:rPr b="1" dirty="0" sz="2000" lang="en-US">
                <a:latin typeface="Courier New" pitchFamily="49" charset="0"/>
                <a:cs typeface="Courier New" pitchFamily="49" charset="0"/>
              </a:rPr>
              <a:t>import</a:t>
            </a:r>
            <a:r>
              <a:rPr dirty="0" sz="2000" lang="en-US">
                <a:latin typeface="Courier New" pitchFamily="49" charset="0"/>
                <a:cs typeface="Courier New" pitchFamily="49" charset="0"/>
              </a:rPr>
              <a:t> pack1.*; </a:t>
            </a:r>
          </a:p>
          <a:p>
            <a:pPr indent="-342900" lvl="0" marL="342900"/>
            <a:r>
              <a:rPr b="1" dirty="0" sz="2000" lang="en-US">
                <a:latin typeface="Courier New" pitchFamily="49" charset="0"/>
                <a:cs typeface="Courier New" pitchFamily="49" charset="0"/>
              </a:rPr>
              <a:t>class</a:t>
            </a:r>
            <a:r>
              <a:rPr dirty="0" sz="2000" lang="en-US">
                <a:latin typeface="Courier New" pitchFamily="49" charset="0"/>
                <a:cs typeface="Courier New" pitchFamily="49" charset="0"/>
              </a:rPr>
              <a:t> B </a:t>
            </a:r>
          </a:p>
          <a:p>
            <a:pPr indent="-342900" lvl="0" marL="342900"/>
            <a:r>
              <a:rPr dirty="0" sz="2000" lang="en-US">
                <a:latin typeface="Courier New" pitchFamily="49" charset="0"/>
                <a:cs typeface="Courier New" pitchFamily="49" charset="0"/>
              </a:rPr>
              <a:t>{ </a:t>
            </a:r>
          </a:p>
          <a:p>
            <a:pPr indent="-342900" lvl="0" marL="342900"/>
            <a:r>
              <a:rPr b="1" dirty="0" sz="2000" lang="en-US">
                <a:latin typeface="Courier New" pitchFamily="49" charset="0"/>
                <a:cs typeface="Courier New" pitchFamily="49" charset="0"/>
              </a:rPr>
              <a:t>public</a:t>
            </a:r>
            <a:r>
              <a:rPr dirty="0" sz="2000" lang="en-US">
                <a:latin typeface="Courier New" pitchFamily="49" charset="0"/>
                <a:cs typeface="Courier New" pitchFamily="49" charset="0"/>
              </a:rPr>
              <a:t> </a:t>
            </a:r>
            <a:r>
              <a:rPr b="1" dirty="0" sz="2000" lang="en-US">
                <a:latin typeface="Courier New" pitchFamily="49" charset="0"/>
                <a:cs typeface="Courier New" pitchFamily="49" charset="0"/>
              </a:rPr>
              <a:t>static</a:t>
            </a:r>
            <a:r>
              <a:rPr dirty="0" sz="2000" lang="en-US">
                <a:latin typeface="Courier New" pitchFamily="49" charset="0"/>
                <a:cs typeface="Courier New" pitchFamily="49" charset="0"/>
              </a:rPr>
              <a:t> </a:t>
            </a:r>
            <a:r>
              <a:rPr b="1" dirty="0" sz="2000" lang="en-US">
                <a:latin typeface="Courier New" pitchFamily="49" charset="0"/>
                <a:cs typeface="Courier New" pitchFamily="49" charset="0"/>
              </a:rPr>
              <a:t>void</a:t>
            </a:r>
            <a:r>
              <a:rPr dirty="0" sz="2000" lang="en-US">
                <a:latin typeface="Courier New" pitchFamily="49" charset="0"/>
                <a:cs typeface="Courier New" pitchFamily="49" charset="0"/>
              </a:rPr>
              <a:t> main(String </a:t>
            </a:r>
            <a:r>
              <a:rPr dirty="0" sz="2000" lang="en-US" err="1">
                <a:latin typeface="Courier New" pitchFamily="49" charset="0"/>
                <a:cs typeface="Courier New" pitchFamily="49" charset="0"/>
              </a:rPr>
              <a:t>args</a:t>
            </a:r>
            <a:r>
              <a:rPr dirty="0" sz="2000" lang="en-US">
                <a:latin typeface="Courier New" pitchFamily="49" charset="0"/>
                <a:cs typeface="Courier New" pitchFamily="49" charset="0"/>
              </a:rPr>
              <a:t>[]) </a:t>
            </a:r>
          </a:p>
          <a:p>
            <a:pPr indent="-342900" lvl="0" marL="342900"/>
            <a:r>
              <a:rPr dirty="0" sz="2000" lang="en-US">
                <a:latin typeface="Courier New" pitchFamily="49" charset="0"/>
                <a:cs typeface="Courier New" pitchFamily="49" charset="0"/>
              </a:rPr>
              <a:t>{ </a:t>
            </a:r>
          </a:p>
          <a:p>
            <a:pPr indent="-342900" lvl="0" marL="342900"/>
            <a:r>
              <a:rPr dirty="0" sz="2000" lang="en-US">
                <a:latin typeface="Courier New" pitchFamily="49" charset="0"/>
                <a:cs typeface="Courier New" pitchFamily="49" charset="0"/>
              </a:rPr>
              <a:t>   A </a:t>
            </a:r>
            <a:r>
              <a:rPr dirty="0" sz="2000" lang="en-US" err="1">
                <a:latin typeface="Courier New" pitchFamily="49" charset="0"/>
                <a:cs typeface="Courier New" pitchFamily="49" charset="0"/>
              </a:rPr>
              <a:t>obj</a:t>
            </a:r>
            <a:r>
              <a:rPr dirty="0" sz="2000" lang="en-US">
                <a:latin typeface="Courier New" pitchFamily="49" charset="0"/>
                <a:cs typeface="Courier New" pitchFamily="49" charset="0"/>
              </a:rPr>
              <a:t> = </a:t>
            </a:r>
            <a:r>
              <a:rPr b="1" dirty="0" sz="2000" lang="en-US">
                <a:latin typeface="Courier New" pitchFamily="49" charset="0"/>
                <a:cs typeface="Courier New" pitchFamily="49" charset="0"/>
              </a:rPr>
              <a:t>new</a:t>
            </a:r>
            <a:r>
              <a:rPr dirty="0" sz="2000" lang="en-US">
                <a:latin typeface="Courier New" pitchFamily="49" charset="0"/>
                <a:cs typeface="Courier New" pitchFamily="49" charset="0"/>
              </a:rPr>
              <a:t> A(); //Error, can't access outside the </a:t>
            </a:r>
          </a:p>
          <a:p>
            <a:pPr indent="-342900" lvl="0" marL="342900"/>
            <a:r>
              <a:rPr dirty="0" sz="2000" lang="en-US">
                <a:latin typeface="Courier New" pitchFamily="49" charset="0"/>
                <a:cs typeface="Courier New" pitchFamily="49" charset="0"/>
              </a:rPr>
              <a:t>                    //package</a:t>
            </a:r>
          </a:p>
          <a:p>
            <a:pPr indent="-342900" lvl="0" marL="342900"/>
            <a:r>
              <a:rPr dirty="0" sz="2000" lang="en-US">
                <a:latin typeface="Courier New" pitchFamily="49" charset="0"/>
                <a:cs typeface="Courier New" pitchFamily="49" charset="0"/>
              </a:rPr>
              <a:t>   </a:t>
            </a:r>
            <a:r>
              <a:rPr dirty="0" sz="2000" lang="en-US" err="1">
                <a:latin typeface="Courier New" pitchFamily="49" charset="0"/>
                <a:cs typeface="Courier New" pitchFamily="49" charset="0"/>
              </a:rPr>
              <a:t>obj.show</a:t>
            </a:r>
            <a:r>
              <a:rPr dirty="0" sz="2000" lang="en-US">
                <a:latin typeface="Courier New" pitchFamily="49" charset="0"/>
                <a:cs typeface="Courier New" pitchFamily="49" charset="0"/>
              </a:rPr>
              <a:t>(); //Error, can't access outside the package </a:t>
            </a:r>
          </a:p>
          <a:p>
            <a:pPr indent="-342900" lvl="0" marL="342900"/>
            <a:r>
              <a:rPr dirty="0" sz="2000" lang="en-US">
                <a:latin typeface="Courier New" pitchFamily="49" charset="0"/>
                <a:cs typeface="Courier New" pitchFamily="49" charset="0"/>
              </a:rPr>
              <a:t>} </a:t>
            </a:r>
          </a:p>
          <a:p>
            <a:pPr indent="-342900" lvl="0" marL="342900"/>
            <a:r>
              <a:rPr dirty="0" sz="2000" lang="en-US">
                <a:latin typeface="Courier New" pitchFamily="49" charset="0"/>
                <a:cs typeface="Courier New" pitchFamily="49" charset="0"/>
              </a:rPr>
              <a:t>} </a:t>
            </a:r>
            <a:endParaRPr baseline="0" b="0" cap="none" dirty="0" sz="2000" i="0" kern="1200" kumimoji="0" lang="en-US" noProof="0" normalizeH="0" spc="0" strike="noStrike" u="none">
              <a:ln>
                <a:noFill/>
              </a:ln>
              <a:solidFill>
                <a:schemeClr val="tx1"/>
              </a:solidFill>
              <a:effectLst/>
              <a:uLnTx/>
              <a:uFillTx/>
              <a:latin typeface="Courier New" pitchFamily="49" charset="0"/>
              <a:cs typeface="Courier New"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682" name="Title 1"/>
          <p:cNvSpPr>
            <a:spLocks noGrp="1"/>
          </p:cNvSpPr>
          <p:nvPr>
            <p:ph type="title"/>
          </p:nvPr>
        </p:nvSpPr>
        <p:spPr/>
        <p:txBody>
          <a:bodyPr>
            <a:normAutofit fontScale="90000"/>
          </a:bodyPr>
          <a:p>
            <a:r>
              <a:rPr dirty="0" lang="en-US"/>
              <a:t>Summary of access specifiers in Java</a:t>
            </a:r>
          </a:p>
        </p:txBody>
      </p:sp>
      <p:pic>
        <p:nvPicPr>
          <p:cNvPr id="2097171" name="Picture 5"/>
          <p:cNvPicPr>
            <a:picLocks noChangeAspect="1"/>
          </p:cNvPicPr>
          <p:nvPr/>
        </p:nvPicPr>
        <p:blipFill>
          <a:blip xmlns:r="http://schemas.openxmlformats.org/officeDocument/2006/relationships" r:embed="rId1"/>
          <a:stretch>
            <a:fillRect/>
          </a:stretch>
        </p:blipFill>
        <p:spPr>
          <a:xfrm>
            <a:off x="144016" y="1953402"/>
            <a:ext cx="8892480" cy="3037097"/>
          </a:xfrm>
          <a:prstGeom prst="rec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683" name="Title 1"/>
          <p:cNvSpPr>
            <a:spLocks noGrp="1"/>
          </p:cNvSpPr>
          <p:nvPr>
            <p:ph type="title"/>
          </p:nvPr>
        </p:nvSpPr>
        <p:spPr/>
        <p:txBody>
          <a:bodyPr/>
          <a:p>
            <a:r>
              <a:rPr dirty="0" lang="en-US"/>
              <a:t>Understanding static</a:t>
            </a:r>
          </a:p>
        </p:txBody>
      </p:sp>
      <p:sp>
        <p:nvSpPr>
          <p:cNvPr id="1048684" name="Content Placeholder 2"/>
          <p:cNvSpPr>
            <a:spLocks noGrp="1"/>
          </p:cNvSpPr>
          <p:nvPr>
            <p:ph idx="1"/>
          </p:nvPr>
        </p:nvSpPr>
        <p:spPr>
          <a:xfrm>
            <a:off x="457200" y="1600200"/>
            <a:ext cx="8229600" cy="5029200"/>
          </a:xfrm>
        </p:spPr>
        <p:txBody>
          <a:bodyPr>
            <a:normAutofit fontScale="81250" lnSpcReduction="20000"/>
          </a:bodyPr>
          <a:p>
            <a:pPr algn="just">
              <a:lnSpc>
                <a:spcPct val="120000"/>
              </a:lnSpc>
            </a:pPr>
            <a:r>
              <a:rPr dirty="0" lang="en-US"/>
              <a:t>Normally, if you want to access a class member in Java, you must first create an instance of the class. </a:t>
            </a:r>
          </a:p>
          <a:p>
            <a:pPr algn="just">
              <a:lnSpc>
                <a:spcPct val="120000"/>
              </a:lnSpc>
            </a:pPr>
            <a:r>
              <a:rPr dirty="0" lang="en-US"/>
              <a:t>But, there will be cases when you have to define a class member that will be used independently without creating an instance of that class.</a:t>
            </a:r>
          </a:p>
          <a:p>
            <a:pPr algn="just">
              <a:lnSpc>
                <a:spcPct val="120000"/>
              </a:lnSpc>
            </a:pPr>
            <a:r>
              <a:rPr dirty="0" lang="en-US"/>
              <a:t>In Java it is possible to create class members (variables and methods) that can be accessed and invoked without creating an instance of the class. </a:t>
            </a:r>
          </a:p>
          <a:p>
            <a:pPr algn="just">
              <a:lnSpc>
                <a:spcPct val="120000"/>
              </a:lnSpc>
            </a:pPr>
            <a:r>
              <a:rPr dirty="0" lang="en-US"/>
              <a:t>In order to create such a member, you have to use static keyword while declaring a class member.</a:t>
            </a:r>
          </a:p>
          <a:p>
            <a:pPr algn="just">
              <a:lnSpc>
                <a:spcPct val="120000"/>
              </a:lnSpc>
            </a:pPr>
            <a:r>
              <a:rPr dirty="0" lang="en-US"/>
              <a:t>Static keyword can be used with variables, methods and block.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685" name="Title 1"/>
          <p:cNvSpPr>
            <a:spLocks noGrp="1"/>
          </p:cNvSpPr>
          <p:nvPr>
            <p:ph type="title"/>
          </p:nvPr>
        </p:nvSpPr>
        <p:spPr/>
        <p:txBody>
          <a:bodyPr/>
          <a:p>
            <a:r>
              <a:rPr dirty="0" lang="en-US"/>
              <a:t>Static Variables</a:t>
            </a:r>
          </a:p>
        </p:txBody>
      </p:sp>
      <p:sp>
        <p:nvSpPr>
          <p:cNvPr id="1048686" name="Content Placeholder 2"/>
          <p:cNvSpPr>
            <a:spLocks noGrp="1"/>
          </p:cNvSpPr>
          <p:nvPr>
            <p:ph idx="1"/>
          </p:nvPr>
        </p:nvSpPr>
        <p:spPr>
          <a:xfrm>
            <a:off x="457200" y="1600200"/>
            <a:ext cx="8229600" cy="5105400"/>
          </a:xfrm>
        </p:spPr>
        <p:txBody>
          <a:bodyPr>
            <a:normAutofit fontScale="96875" lnSpcReduction="20000"/>
          </a:bodyPr>
          <a:p>
            <a:pPr algn="just"/>
            <a:r>
              <a:rPr dirty="0" lang="en-US"/>
              <a:t>When a variable is declared as static, then a single copy of variable is created and shared among all objects at class level. </a:t>
            </a:r>
          </a:p>
          <a:p>
            <a:pPr algn="just"/>
            <a:r>
              <a:rPr dirty="0" lang="en-US"/>
              <a:t>Static variables are essentially global variables. </a:t>
            </a:r>
          </a:p>
          <a:p>
            <a:pPr algn="just"/>
            <a:r>
              <a:rPr dirty="0" lang="en-US"/>
              <a:t>All instances of the class share the same static variable.</a:t>
            </a:r>
          </a:p>
          <a:p>
            <a:pPr algn="just"/>
            <a:r>
              <a:rPr dirty="0" lang="en-US"/>
              <a:t>We can create static variables at class-level only. </a:t>
            </a:r>
          </a:p>
          <a:p>
            <a:pPr algn="just"/>
            <a:r>
              <a:rPr dirty="0" lang="en-US"/>
              <a:t>From the memory perspective, static variables go in a particular pool in JVM memory called Metaspace.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690" name="Content Placeholder 2"/>
          <p:cNvSpPr>
            <a:spLocks noGrp="1"/>
          </p:cNvSpPr>
          <p:nvPr>
            <p:ph idx="1"/>
          </p:nvPr>
        </p:nvSpPr>
        <p:spPr>
          <a:xfrm>
            <a:off x="457200" y="304800"/>
            <a:ext cx="8534400" cy="6400800"/>
          </a:xfrm>
        </p:spPr>
        <p:txBody>
          <a:bodyPr>
            <a:normAutofit fontScale="87500" lnSpcReduction="20000"/>
          </a:bodyPr>
          <a:p>
            <a:pPr>
              <a:lnSpc>
                <a:spcPct val="120000"/>
              </a:lnSpc>
            </a:pPr>
            <a:r>
              <a:rPr dirty="0" lang="en-US"/>
              <a:t>Consider the following class used for maintaining student information:</a:t>
            </a:r>
          </a:p>
          <a:p>
            <a:pPr indent="0" lvl="2" marL="914400">
              <a:lnSpc>
                <a:spcPct val="120000"/>
              </a:lnSpc>
              <a:buNone/>
            </a:pPr>
            <a:r>
              <a:rPr b="1" dirty="0" lang="en-US"/>
              <a:t>class</a:t>
            </a:r>
            <a:r>
              <a:rPr dirty="0" lang="en-US"/>
              <a:t> Student{  </a:t>
            </a:r>
          </a:p>
          <a:p>
            <a:pPr indent="0" lvl="2" marL="914400">
              <a:lnSpc>
                <a:spcPct val="120000"/>
              </a:lnSpc>
              <a:buNone/>
            </a:pPr>
            <a:r>
              <a:rPr dirty="0" lang="en-US"/>
              <a:t>     </a:t>
            </a:r>
            <a:r>
              <a:rPr b="1" dirty="0" lang="en-US" err="1"/>
              <a:t>int</a:t>
            </a:r>
            <a:r>
              <a:rPr dirty="0" lang="en-US"/>
              <a:t> </a:t>
            </a:r>
            <a:r>
              <a:rPr dirty="0" lang="en-US" err="1"/>
              <a:t>rollno</a:t>
            </a:r>
            <a:r>
              <a:rPr dirty="0" lang="en-US"/>
              <a:t>;  </a:t>
            </a:r>
          </a:p>
          <a:p>
            <a:pPr indent="0" lvl="2" marL="914400">
              <a:lnSpc>
                <a:spcPct val="120000"/>
              </a:lnSpc>
              <a:buNone/>
            </a:pPr>
            <a:r>
              <a:rPr dirty="0" lang="en-US"/>
              <a:t>     String name;  </a:t>
            </a:r>
          </a:p>
          <a:p>
            <a:pPr indent="0" lvl="2" marL="914400">
              <a:lnSpc>
                <a:spcPct val="120000"/>
              </a:lnSpc>
              <a:buNone/>
            </a:pPr>
            <a:r>
              <a:rPr dirty="0" lang="en-US"/>
              <a:t>     String college=“GIT";  </a:t>
            </a:r>
          </a:p>
          <a:p>
            <a:pPr indent="0" lvl="2" marL="914400">
              <a:lnSpc>
                <a:spcPct val="120000"/>
              </a:lnSpc>
              <a:buNone/>
            </a:pPr>
            <a:r>
              <a:rPr dirty="0" lang="en-US"/>
              <a:t>}</a:t>
            </a:r>
          </a:p>
          <a:p>
            <a:pPr>
              <a:lnSpc>
                <a:spcPct val="120000"/>
              </a:lnSpc>
            </a:pPr>
            <a:r>
              <a:rPr dirty="0" lang="en-US"/>
              <a:t>All instance variables will get memory each time an object is created. </a:t>
            </a:r>
          </a:p>
          <a:p>
            <a:pPr>
              <a:lnSpc>
                <a:spcPct val="120000"/>
              </a:lnSpc>
            </a:pPr>
            <a:r>
              <a:rPr dirty="0" lang="en-US"/>
              <a:t>All students have unique </a:t>
            </a:r>
            <a:r>
              <a:rPr dirty="0" lang="en-US" err="1"/>
              <a:t>rollno</a:t>
            </a:r>
            <a:r>
              <a:rPr dirty="0" lang="en-US"/>
              <a:t> and name, so instance data member is good in such case. </a:t>
            </a:r>
          </a:p>
          <a:p>
            <a:pPr>
              <a:lnSpc>
                <a:spcPct val="120000"/>
              </a:lnSpc>
            </a:pPr>
            <a:r>
              <a:rPr dirty="0" lang="en-US"/>
              <a:t>But, "college" refers to the common property of all objects. </a:t>
            </a:r>
          </a:p>
          <a:p>
            <a:pPr lvl="1">
              <a:lnSpc>
                <a:spcPct val="120000"/>
              </a:lnSpc>
            </a:pPr>
            <a:r>
              <a:rPr dirty="0" lang="en-US"/>
              <a:t>If we make it static, this field will get the memory only once.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691" name="Content Placeholder 2"/>
          <p:cNvSpPr>
            <a:spLocks noGrp="1"/>
          </p:cNvSpPr>
          <p:nvPr>
            <p:ph idx="1"/>
          </p:nvPr>
        </p:nvSpPr>
        <p:spPr>
          <a:xfrm>
            <a:off x="381000" y="533400"/>
            <a:ext cx="8610600" cy="6172200"/>
          </a:xfrm>
        </p:spPr>
        <p:txBody>
          <a:bodyPr>
            <a:normAutofit fontScale="68750" lnSpcReduction="20000"/>
          </a:bodyPr>
          <a:p>
            <a:pPr indent="0" marL="0">
              <a:buNone/>
            </a:pPr>
            <a:r>
              <a:rPr dirty="0" lang="en-US"/>
              <a:t>class Student {  </a:t>
            </a:r>
          </a:p>
          <a:p>
            <a:pPr indent="0" marL="0">
              <a:buNone/>
            </a:pPr>
            <a:r>
              <a:rPr dirty="0" lang="en-US"/>
              <a:t>   </a:t>
            </a:r>
            <a:r>
              <a:rPr dirty="0" lang="en-US" err="1"/>
              <a:t>int</a:t>
            </a:r>
            <a:r>
              <a:rPr dirty="0" lang="en-US"/>
              <a:t> </a:t>
            </a:r>
            <a:r>
              <a:rPr dirty="0" lang="en-US" err="1"/>
              <a:t>rollno</a:t>
            </a:r>
            <a:r>
              <a:rPr dirty="0" lang="en-US"/>
              <a:t>; //instance variable  </a:t>
            </a:r>
          </a:p>
          <a:p>
            <a:pPr indent="0" marL="0">
              <a:buNone/>
            </a:pPr>
            <a:r>
              <a:rPr dirty="0" lang="en-US"/>
              <a:t>   String name;  </a:t>
            </a:r>
          </a:p>
          <a:p>
            <a:pPr indent="0" marL="0">
              <a:buNone/>
            </a:pPr>
            <a:r>
              <a:rPr dirty="0" lang="en-US"/>
              <a:t>   static String college =“GIT"; //static variable  </a:t>
            </a:r>
          </a:p>
          <a:p>
            <a:pPr indent="0" marL="0">
              <a:buNone/>
            </a:pPr>
            <a:r>
              <a:rPr dirty="0" lang="en-US"/>
              <a:t>   Student(</a:t>
            </a:r>
            <a:r>
              <a:rPr dirty="0" lang="en-US" err="1"/>
              <a:t>int</a:t>
            </a:r>
            <a:r>
              <a:rPr dirty="0" lang="en-US"/>
              <a:t> r, String n){  </a:t>
            </a:r>
          </a:p>
          <a:p>
            <a:pPr indent="0" marL="0">
              <a:buNone/>
            </a:pPr>
            <a:r>
              <a:rPr dirty="0" lang="en-US"/>
              <a:t>   	</a:t>
            </a:r>
            <a:r>
              <a:rPr dirty="0" lang="en-US" err="1"/>
              <a:t>rollno</a:t>
            </a:r>
            <a:r>
              <a:rPr dirty="0" lang="en-US"/>
              <a:t> = r;  </a:t>
            </a:r>
          </a:p>
          <a:p>
            <a:pPr indent="0" marL="0">
              <a:buNone/>
            </a:pPr>
            <a:r>
              <a:rPr dirty="0" lang="en-US"/>
              <a:t>   	name = n;  </a:t>
            </a:r>
          </a:p>
          <a:p>
            <a:pPr indent="0" marL="0">
              <a:buNone/>
            </a:pPr>
            <a:r>
              <a:rPr dirty="0" lang="en-US"/>
              <a:t>   }  </a:t>
            </a:r>
          </a:p>
          <a:p>
            <a:pPr indent="0" marL="0">
              <a:buNone/>
            </a:pPr>
            <a:r>
              <a:rPr dirty="0" lang="en-US"/>
              <a:t>   void display (){</a:t>
            </a:r>
            <a:r>
              <a:rPr dirty="0" lang="en-US" err="1"/>
              <a:t>System.out.println</a:t>
            </a:r>
            <a:r>
              <a:rPr dirty="0" lang="en-US"/>
              <a:t>(</a:t>
            </a:r>
            <a:r>
              <a:rPr dirty="0" lang="en-US" err="1"/>
              <a:t>rollno</a:t>
            </a:r>
            <a:r>
              <a:rPr dirty="0" lang="en-US"/>
              <a:t> + "  " + name + "  " + college);}  </a:t>
            </a:r>
          </a:p>
          <a:p>
            <a:pPr indent="0" marL="0">
              <a:buNone/>
            </a:pPr>
            <a:r>
              <a:rPr dirty="0" lang="en-US"/>
              <a:t>}  </a:t>
            </a:r>
          </a:p>
          <a:p>
            <a:pPr indent="0" marL="0">
              <a:buNone/>
            </a:pPr>
            <a:r>
              <a:rPr dirty="0" lang="en-US"/>
              <a:t>public class TestStaticVariable1 {  </a:t>
            </a:r>
          </a:p>
          <a:p>
            <a:pPr indent="0" marL="0">
              <a:buNone/>
            </a:pPr>
            <a:r>
              <a:rPr dirty="0" lang="en-US"/>
              <a:t> public static void main(String </a:t>
            </a:r>
            <a:r>
              <a:rPr dirty="0" lang="en-US" err="1"/>
              <a:t>args</a:t>
            </a:r>
            <a:r>
              <a:rPr dirty="0" lang="en-US"/>
              <a:t>[]) {  </a:t>
            </a:r>
          </a:p>
          <a:p>
            <a:pPr indent="0" marL="0">
              <a:buNone/>
            </a:pPr>
            <a:r>
              <a:rPr dirty="0" lang="en-US"/>
              <a:t> Student s1 = new Student(111,“Rohan");  </a:t>
            </a:r>
          </a:p>
          <a:p>
            <a:pPr indent="0" marL="0">
              <a:buNone/>
            </a:pPr>
            <a:r>
              <a:rPr dirty="0" lang="en-US"/>
              <a:t> Student s2 = new Student(222,“Sachin");  </a:t>
            </a:r>
          </a:p>
          <a:p>
            <a:pPr indent="0" marL="0">
              <a:buNone/>
            </a:pPr>
            <a:r>
              <a:rPr dirty="0" lang="en-US"/>
              <a:t> s1.display();  </a:t>
            </a:r>
          </a:p>
          <a:p>
            <a:pPr indent="0" marL="0">
              <a:buNone/>
            </a:pPr>
            <a:r>
              <a:rPr dirty="0" lang="en-US"/>
              <a:t> s2.display(); </a:t>
            </a:r>
          </a:p>
          <a:p>
            <a:pPr indent="0" marL="0">
              <a:buNone/>
            </a:pPr>
            <a:r>
              <a:rPr dirty="0" lang="en-US"/>
              <a:t> }  </a:t>
            </a:r>
          </a:p>
          <a:p>
            <a:pPr indent="0" marL="0">
              <a:buNone/>
            </a:pPr>
            <a:r>
              <a:rPr dirty="0" lang="en-US"/>
              <a:t>}  </a:t>
            </a:r>
          </a:p>
          <a:p>
            <a:pPr indent="0" marL="0">
              <a:buNone/>
            </a:pPr>
            <a:endParaRPr dirty="0" lang="en-US"/>
          </a:p>
        </p:txBody>
      </p:sp>
      <p:sp>
        <p:nvSpPr>
          <p:cNvPr id="1048692" name="TextBox 3"/>
          <p:cNvSpPr txBox="1"/>
          <p:nvPr/>
        </p:nvSpPr>
        <p:spPr>
          <a:xfrm>
            <a:off x="6629400" y="5638799"/>
            <a:ext cx="2071529" cy="830997"/>
          </a:xfrm>
          <a:prstGeom prst="rect"/>
          <a:noFill/>
          <a:ln w="34925">
            <a:solidFill>
              <a:schemeClr val="tx1"/>
            </a:solidFill>
          </a:ln>
        </p:spPr>
        <p:txBody>
          <a:bodyPr rtlCol="0" wrap="none">
            <a:spAutoFit/>
          </a:bodyPr>
          <a:p>
            <a:r>
              <a:rPr dirty="0" sz="2400" lang="en-US"/>
              <a:t>111 </a:t>
            </a:r>
            <a:r>
              <a:rPr dirty="0" sz="2400" lang="en-US" err="1"/>
              <a:t>Rohan</a:t>
            </a:r>
            <a:r>
              <a:rPr dirty="0" sz="2400" lang="en-US"/>
              <a:t> GIT</a:t>
            </a:r>
          </a:p>
          <a:p>
            <a:r>
              <a:rPr dirty="0" sz="2400" lang="en-US"/>
              <a:t>222 </a:t>
            </a:r>
            <a:r>
              <a:rPr dirty="0" sz="2400" lang="en-US" err="1"/>
              <a:t>Sachin</a:t>
            </a:r>
            <a:r>
              <a:rPr dirty="0" sz="2400" lang="en-US"/>
              <a:t> GIT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06" name="Title 1"/>
          <p:cNvSpPr>
            <a:spLocks noGrp="1"/>
          </p:cNvSpPr>
          <p:nvPr>
            <p:ph type="title"/>
          </p:nvPr>
        </p:nvSpPr>
        <p:spPr/>
        <p:txBody>
          <a:bodyPr/>
          <a:p>
            <a:r>
              <a:rPr dirty="0" lang="en-US"/>
              <a:t>Constructors</a:t>
            </a:r>
          </a:p>
        </p:txBody>
      </p:sp>
      <p:sp>
        <p:nvSpPr>
          <p:cNvPr id="1048607" name="Content Placeholder 2"/>
          <p:cNvSpPr>
            <a:spLocks noGrp="1"/>
          </p:cNvSpPr>
          <p:nvPr>
            <p:ph idx="1"/>
          </p:nvPr>
        </p:nvSpPr>
        <p:spPr>
          <a:xfrm>
            <a:off x="457200" y="1600200"/>
            <a:ext cx="8229600" cy="5105400"/>
          </a:xfrm>
        </p:spPr>
        <p:txBody>
          <a:bodyPr>
            <a:normAutofit fontScale="95833" lnSpcReduction="20000"/>
          </a:bodyPr>
          <a:p>
            <a:pPr algn="just">
              <a:lnSpc>
                <a:spcPct val="120000"/>
              </a:lnSpc>
            </a:pPr>
            <a:r>
              <a:rPr dirty="0" lang="en-US"/>
              <a:t>A constructor initializes the state of an object when it is created. </a:t>
            </a:r>
          </a:p>
          <a:p>
            <a:pPr algn="just" lvl="1">
              <a:lnSpc>
                <a:spcPct val="120000"/>
              </a:lnSpc>
            </a:pPr>
            <a:r>
              <a:rPr dirty="0" lang="en-US"/>
              <a:t>It has the same name as its class and is syntactically similar to a method.</a:t>
            </a:r>
          </a:p>
          <a:p>
            <a:pPr algn="just" lvl="1">
              <a:lnSpc>
                <a:spcPct val="120000"/>
              </a:lnSpc>
            </a:pPr>
            <a:r>
              <a:rPr dirty="0" lang="en-US"/>
              <a:t>However, constructors have no explicit return type. (</a:t>
            </a:r>
            <a:r>
              <a:rPr dirty="0" lang="en-US">
                <a:solidFill>
                  <a:srgbClr val="FF0000"/>
                </a:solidFill>
              </a:rPr>
              <a:t>Not even void</a:t>
            </a:r>
            <a:r>
              <a:rPr dirty="0" lang="en-US"/>
              <a:t>)</a:t>
            </a:r>
          </a:p>
          <a:p>
            <a:pPr algn="just" lvl="1">
              <a:lnSpc>
                <a:spcPct val="120000"/>
              </a:lnSpc>
            </a:pPr>
            <a:r>
              <a:rPr dirty="0" lang="en-US"/>
              <a:t>All classes have constructors, whether you define one or not.</a:t>
            </a:r>
          </a:p>
          <a:p>
            <a:pPr algn="just" lvl="1">
              <a:lnSpc>
                <a:spcPct val="120000"/>
              </a:lnSpc>
            </a:pPr>
            <a:r>
              <a:rPr dirty="0" lang="en-US"/>
              <a:t>Java provides a default constructor, if you don’t define a constructor.</a:t>
            </a:r>
          </a:p>
          <a:p>
            <a:pPr algn="just" lvl="2">
              <a:lnSpc>
                <a:spcPct val="120000"/>
              </a:lnSpc>
            </a:pPr>
            <a:r>
              <a:rPr dirty="0" lang="en-US"/>
              <a:t>However, once you define your own constructor, the default constructor is no longer used.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50" name=""/>
        <p:cNvGrpSpPr/>
        <p:nvPr/>
      </p:nvGrpSpPr>
      <p:grpSpPr>
        <a:xfrm>
          <a:off x="0" y="0"/>
          <a:ext cx="0" cy="0"/>
          <a:chOff x="0" y="0"/>
          <a:chExt cx="0" cy="0"/>
        </a:xfrm>
      </p:grpSpPr>
      <p:sp>
        <p:nvSpPr>
          <p:cNvPr id="1048693" name="Title 1"/>
          <p:cNvSpPr>
            <a:spLocks noGrp="1"/>
          </p:cNvSpPr>
          <p:nvPr>
            <p:ph type="title"/>
          </p:nvPr>
        </p:nvSpPr>
        <p:spPr/>
        <p:txBody>
          <a:bodyPr/>
          <a:p>
            <a:endParaRPr dirty="0" lang="en-US"/>
          </a:p>
        </p:txBody>
      </p:sp>
      <p:sp>
        <p:nvSpPr>
          <p:cNvPr id="1048694" name="Content Placeholder 2"/>
          <p:cNvSpPr>
            <a:spLocks noGrp="1"/>
          </p:cNvSpPr>
          <p:nvPr>
            <p:ph idx="1"/>
          </p:nvPr>
        </p:nvSpPr>
        <p:spPr>
          <a:xfrm>
            <a:off x="93408" y="1524000"/>
            <a:ext cx="8991600" cy="5257800"/>
          </a:xfrm>
        </p:spPr>
        <p:txBody>
          <a:bodyPr>
            <a:normAutofit fontScale="68750" lnSpcReduction="20000"/>
          </a:bodyPr>
          <a:p>
            <a:pPr indent="0" marL="0">
              <a:buNone/>
            </a:pPr>
            <a:r>
              <a:rPr dirty="0" lang="en-US"/>
              <a:t>class Account {</a:t>
            </a:r>
          </a:p>
          <a:p>
            <a:pPr indent="0" marL="0">
              <a:buNone/>
            </a:pPr>
            <a:r>
              <a:rPr dirty="0" lang="en-US"/>
              <a:t>    static </a:t>
            </a:r>
            <a:r>
              <a:rPr dirty="0" lang="en-US" err="1"/>
              <a:t>int</a:t>
            </a:r>
            <a:r>
              <a:rPr dirty="0" lang="en-US"/>
              <a:t> </a:t>
            </a:r>
            <a:r>
              <a:rPr dirty="0" lang="en-US" err="1"/>
              <a:t>accNo</a:t>
            </a:r>
            <a:r>
              <a:rPr dirty="0" lang="en-US"/>
              <a:t> = 0;</a:t>
            </a:r>
          </a:p>
          <a:p>
            <a:pPr indent="0" marL="0">
              <a:buNone/>
            </a:pPr>
            <a:r>
              <a:rPr dirty="0" lang="en-US"/>
              <a:t>    Account() {</a:t>
            </a:r>
          </a:p>
          <a:p>
            <a:pPr indent="0" marL="0">
              <a:buNone/>
            </a:pPr>
            <a:r>
              <a:rPr dirty="0" lang="en-US"/>
              <a:t>        </a:t>
            </a:r>
            <a:r>
              <a:rPr dirty="0" lang="en-US" err="1"/>
              <a:t>accNo</a:t>
            </a:r>
            <a:r>
              <a:rPr dirty="0" lang="en-US"/>
              <a:t>++;</a:t>
            </a:r>
          </a:p>
          <a:p>
            <a:pPr indent="0" marL="0">
              <a:buNone/>
            </a:pPr>
            <a:r>
              <a:rPr dirty="0" lang="en-US"/>
              <a:t>    }</a:t>
            </a:r>
          </a:p>
          <a:p>
            <a:pPr indent="0" marL="0">
              <a:buNone/>
            </a:pPr>
            <a:r>
              <a:rPr dirty="0" lang="en-US"/>
              <a:t>}</a:t>
            </a:r>
          </a:p>
          <a:p>
            <a:pPr indent="0" marL="0">
              <a:buNone/>
            </a:pPr>
            <a:r>
              <a:rPr dirty="0" lang="en-US"/>
              <a:t>public class </a:t>
            </a:r>
            <a:r>
              <a:rPr dirty="0" lang="en-US" err="1"/>
              <a:t>StaticVariableDemo</a:t>
            </a:r>
            <a:r>
              <a:rPr dirty="0" lang="en-US"/>
              <a:t> {</a:t>
            </a:r>
          </a:p>
          <a:p>
            <a:pPr indent="0" marL="0">
              <a:buNone/>
            </a:pPr>
            <a:r>
              <a:rPr dirty="0" lang="en-US"/>
              <a:t>    public static void main(String[] </a:t>
            </a:r>
            <a:r>
              <a:rPr dirty="0" lang="en-US" err="1"/>
              <a:t>args</a:t>
            </a:r>
            <a:r>
              <a:rPr dirty="0" lang="en-US"/>
              <a:t>) {</a:t>
            </a:r>
          </a:p>
          <a:p>
            <a:pPr indent="0" marL="0">
              <a:buNone/>
            </a:pPr>
            <a:r>
              <a:rPr dirty="0" lang="en-US"/>
              <a:t>        Account a1 = new Account();</a:t>
            </a:r>
          </a:p>
          <a:p>
            <a:pPr indent="0" marL="0">
              <a:buNone/>
            </a:pPr>
            <a:r>
              <a:rPr dirty="0" lang="en-US"/>
              <a:t>        Account a2 = new Account();</a:t>
            </a:r>
          </a:p>
          <a:p>
            <a:pPr indent="0" marL="0">
              <a:buNone/>
            </a:pPr>
            <a:r>
              <a:rPr dirty="0" lang="en-US"/>
              <a:t>        Account a3 = new Account();</a:t>
            </a:r>
          </a:p>
          <a:p>
            <a:pPr indent="0" marL="0">
              <a:buNone/>
            </a:pPr>
            <a:r>
              <a:rPr dirty="0" lang="en-US"/>
              <a:t>        Account a4 = new Account();</a:t>
            </a:r>
          </a:p>
          <a:p>
            <a:pPr indent="0" marL="0">
              <a:buNone/>
            </a:pPr>
            <a:r>
              <a:rPr dirty="0" lang="en-US"/>
              <a:t>        </a:t>
            </a:r>
            <a:r>
              <a:rPr dirty="0" lang="en-US" err="1"/>
              <a:t>System.out.println</a:t>
            </a:r>
            <a:r>
              <a:rPr dirty="0" lang="en-US"/>
              <a:t>("Number of objects/accounts created is " + </a:t>
            </a:r>
            <a:r>
              <a:rPr dirty="0" lang="en-US" err="1"/>
              <a:t>Account.accNo</a:t>
            </a:r>
            <a:r>
              <a:rPr dirty="0" lang="en-US"/>
              <a:t>);</a:t>
            </a:r>
          </a:p>
          <a:p>
            <a:pPr indent="0" marL="0">
              <a:buNone/>
            </a:pPr>
            <a:r>
              <a:rPr dirty="0" lang="en-US"/>
              <a:t>    }</a:t>
            </a:r>
          </a:p>
          <a:p>
            <a:pPr indent="0" marL="0">
              <a:buNone/>
            </a:pPr>
            <a:r>
              <a:rPr dirty="0" lang="en-US"/>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695" name="Title 1"/>
          <p:cNvSpPr>
            <a:spLocks noGrp="1"/>
          </p:cNvSpPr>
          <p:nvPr>
            <p:ph type="title"/>
          </p:nvPr>
        </p:nvSpPr>
        <p:spPr/>
        <p:txBody>
          <a:bodyPr/>
          <a:p>
            <a:r>
              <a:rPr dirty="0" lang="en-US"/>
              <a:t>Static Methods</a:t>
            </a:r>
          </a:p>
        </p:txBody>
      </p:sp>
      <p:sp>
        <p:nvSpPr>
          <p:cNvPr id="1048696" name="Content Placeholder 2"/>
          <p:cNvSpPr>
            <a:spLocks noGrp="1"/>
          </p:cNvSpPr>
          <p:nvPr>
            <p:ph idx="1"/>
          </p:nvPr>
        </p:nvSpPr>
        <p:spPr>
          <a:xfrm>
            <a:off x="457200" y="1600200"/>
            <a:ext cx="8229600" cy="5257800"/>
          </a:xfrm>
        </p:spPr>
        <p:txBody>
          <a:bodyPr>
            <a:normAutofit fontScale="78125" lnSpcReduction="20000"/>
          </a:bodyPr>
          <a:p>
            <a:pPr algn="just">
              <a:lnSpc>
                <a:spcPct val="120000"/>
              </a:lnSpc>
            </a:pPr>
            <a:r>
              <a:rPr dirty="0" lang="en-US"/>
              <a:t>If you apply static keyword with any method, it is known as static method.</a:t>
            </a:r>
          </a:p>
          <a:p>
            <a:pPr algn="just">
              <a:lnSpc>
                <a:spcPct val="120000"/>
              </a:lnSpc>
            </a:pPr>
            <a:r>
              <a:rPr dirty="0" lang="en-US"/>
              <a:t>A static method belongs to the class rather than the object of a class.</a:t>
            </a:r>
          </a:p>
          <a:p>
            <a:pPr algn="just">
              <a:lnSpc>
                <a:spcPct val="120000"/>
              </a:lnSpc>
            </a:pPr>
            <a:r>
              <a:rPr dirty="0" lang="en-US"/>
              <a:t>A static method can be invoked without the need for creating an instance of a class.</a:t>
            </a:r>
          </a:p>
          <a:p>
            <a:pPr algn="just">
              <a:lnSpc>
                <a:spcPct val="120000"/>
              </a:lnSpc>
            </a:pPr>
            <a:r>
              <a:rPr dirty="0" lang="en-US"/>
              <a:t>A static method can access only static data and change it. It can not access non-static data (instance variables).</a:t>
            </a:r>
          </a:p>
          <a:p>
            <a:pPr algn="just">
              <a:lnSpc>
                <a:spcPct val="120000"/>
              </a:lnSpc>
            </a:pPr>
            <a:r>
              <a:rPr dirty="0" lang="en-US"/>
              <a:t>A static method can call only other static methods and can not call a non-static method.</a:t>
            </a:r>
          </a:p>
          <a:p>
            <a:pPr algn="just">
              <a:lnSpc>
                <a:spcPct val="120000"/>
              </a:lnSpc>
            </a:pPr>
            <a:r>
              <a:rPr dirty="0" lang="en-US"/>
              <a:t>A static method cannot refer to "this" or "super" keywords in anyway.</a:t>
            </a:r>
          </a:p>
          <a:p>
            <a:pPr algn="just">
              <a:lnSpc>
                <a:spcPct val="120000"/>
              </a:lnSpc>
            </a:pPr>
            <a:endParaRPr dirty="0" lang="en-US"/>
          </a:p>
          <a:p>
            <a:pPr algn="just">
              <a:lnSpc>
                <a:spcPct val="120000"/>
              </a:lnSpc>
            </a:pPr>
            <a:endParaRPr dirty="0"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697" name="Content Placeholder 2"/>
          <p:cNvSpPr>
            <a:spLocks noGrp="1"/>
          </p:cNvSpPr>
          <p:nvPr>
            <p:ph idx="1"/>
          </p:nvPr>
        </p:nvSpPr>
        <p:spPr>
          <a:xfrm>
            <a:off x="457200" y="0"/>
            <a:ext cx="8229600" cy="6858000"/>
          </a:xfrm>
        </p:spPr>
        <p:txBody>
          <a:bodyPr>
            <a:normAutofit fontScale="65625" lnSpcReduction="20000"/>
          </a:bodyPr>
          <a:p>
            <a:pPr fontAlgn="base" indent="0" marL="0">
              <a:buNone/>
            </a:pPr>
            <a:r>
              <a:rPr dirty="0" lang="en-US"/>
              <a:t>class Student  { </a:t>
            </a:r>
          </a:p>
          <a:p>
            <a:pPr fontAlgn="base" indent="0" marL="0">
              <a:buNone/>
            </a:pPr>
            <a:r>
              <a:rPr dirty="0" lang="en-US"/>
              <a:t>    String name; </a:t>
            </a:r>
          </a:p>
          <a:p>
            <a:pPr fontAlgn="base" indent="0" marL="0">
              <a:buNone/>
            </a:pPr>
            <a:r>
              <a:rPr dirty="0" lang="en-US"/>
              <a:t>    </a:t>
            </a:r>
            <a:r>
              <a:rPr dirty="0" lang="en-US" err="1"/>
              <a:t>int</a:t>
            </a:r>
            <a:r>
              <a:rPr dirty="0" lang="en-US"/>
              <a:t> </a:t>
            </a:r>
            <a:r>
              <a:rPr dirty="0" lang="en-US" err="1"/>
              <a:t>rollNo</a:t>
            </a:r>
            <a:r>
              <a:rPr dirty="0" lang="en-US"/>
              <a:t>; </a:t>
            </a:r>
          </a:p>
          <a:p>
            <a:pPr fontAlgn="base" indent="0" marL="0">
              <a:buNone/>
            </a:pPr>
            <a:r>
              <a:rPr dirty="0" lang="en-US"/>
              <a:t>    static String </a:t>
            </a:r>
            <a:r>
              <a:rPr dirty="0" lang="en-US" err="1"/>
              <a:t>cllgName</a:t>
            </a:r>
            <a:r>
              <a:rPr dirty="0" lang="en-US"/>
              <a:t>; </a:t>
            </a:r>
          </a:p>
          <a:p>
            <a:pPr fontAlgn="base" indent="0" marL="0">
              <a:buNone/>
            </a:pPr>
            <a:r>
              <a:rPr dirty="0" lang="en-US"/>
              <a:t>    static </a:t>
            </a:r>
            <a:r>
              <a:rPr dirty="0" lang="en-US" err="1"/>
              <a:t>int</a:t>
            </a:r>
            <a:r>
              <a:rPr dirty="0" lang="en-US"/>
              <a:t> counter = 0; </a:t>
            </a:r>
          </a:p>
          <a:p>
            <a:pPr fontAlgn="base" indent="0" marL="0">
              <a:buNone/>
            </a:pPr>
            <a:r>
              <a:rPr dirty="0" lang="en-US"/>
              <a:t>    public Student(String name)   { </a:t>
            </a:r>
          </a:p>
          <a:p>
            <a:pPr fontAlgn="base" indent="0" marL="0">
              <a:buNone/>
            </a:pPr>
            <a:r>
              <a:rPr dirty="0" lang="en-US"/>
              <a:t>        this.name = name; </a:t>
            </a:r>
          </a:p>
          <a:p>
            <a:pPr fontAlgn="base" indent="0" marL="0">
              <a:buNone/>
            </a:pPr>
            <a:r>
              <a:rPr dirty="0" lang="en-US"/>
              <a:t>        </a:t>
            </a:r>
            <a:r>
              <a:rPr dirty="0" lang="en-US" err="1"/>
              <a:t>this.rollNo</a:t>
            </a:r>
            <a:r>
              <a:rPr dirty="0" lang="en-US"/>
              <a:t> = </a:t>
            </a:r>
            <a:r>
              <a:rPr dirty="0" lang="en-US" err="1"/>
              <a:t>setRollNo</a:t>
            </a:r>
            <a:r>
              <a:rPr dirty="0" lang="en-US"/>
              <a:t>(); </a:t>
            </a:r>
          </a:p>
          <a:p>
            <a:pPr fontAlgn="base" indent="0" marL="0">
              <a:buNone/>
            </a:pPr>
            <a:r>
              <a:rPr dirty="0" lang="en-US"/>
              <a:t>    } </a:t>
            </a:r>
          </a:p>
          <a:p>
            <a:pPr fontAlgn="base" indent="0" marL="0">
              <a:buNone/>
            </a:pPr>
            <a:r>
              <a:rPr dirty="0" lang="en-US"/>
              <a:t>    static </a:t>
            </a:r>
            <a:r>
              <a:rPr dirty="0" lang="en-US" err="1"/>
              <a:t>int</a:t>
            </a:r>
            <a:r>
              <a:rPr dirty="0" lang="en-US"/>
              <a:t> </a:t>
            </a:r>
            <a:r>
              <a:rPr dirty="0" lang="en-US" err="1"/>
              <a:t>setRollNo</a:t>
            </a:r>
            <a:r>
              <a:rPr dirty="0" lang="en-US"/>
              <a:t>()  { </a:t>
            </a:r>
          </a:p>
          <a:p>
            <a:pPr fontAlgn="base" indent="0" marL="0">
              <a:buNone/>
            </a:pPr>
            <a:r>
              <a:rPr dirty="0" lang="en-US"/>
              <a:t>        counter++; </a:t>
            </a:r>
          </a:p>
          <a:p>
            <a:pPr fontAlgn="base" indent="0" marL="0">
              <a:buNone/>
            </a:pPr>
            <a:r>
              <a:rPr dirty="0" lang="en-US"/>
              <a:t>        return counter; </a:t>
            </a:r>
          </a:p>
          <a:p>
            <a:pPr fontAlgn="base" indent="0" marL="0">
              <a:buNone/>
            </a:pPr>
            <a:r>
              <a:rPr dirty="0" lang="en-US"/>
              <a:t>    } </a:t>
            </a:r>
          </a:p>
          <a:p>
            <a:pPr fontAlgn="base" indent="0" marL="0">
              <a:buNone/>
            </a:pPr>
            <a:r>
              <a:rPr dirty="0" lang="en-US"/>
              <a:t>    static void </a:t>
            </a:r>
            <a:r>
              <a:rPr dirty="0" lang="en-US" err="1"/>
              <a:t>setCllg</a:t>
            </a:r>
            <a:r>
              <a:rPr dirty="0" lang="en-US"/>
              <a:t>(String name) { </a:t>
            </a:r>
          </a:p>
          <a:p>
            <a:pPr fontAlgn="base" indent="0" marL="0">
              <a:buNone/>
            </a:pPr>
            <a:r>
              <a:rPr dirty="0" lang="en-US"/>
              <a:t>        </a:t>
            </a:r>
            <a:r>
              <a:rPr dirty="0" lang="en-US" err="1"/>
              <a:t>cllgName</a:t>
            </a:r>
            <a:r>
              <a:rPr dirty="0" lang="en-US"/>
              <a:t> = name ; </a:t>
            </a:r>
          </a:p>
          <a:p>
            <a:pPr fontAlgn="base" indent="0" marL="0">
              <a:buNone/>
            </a:pPr>
            <a:r>
              <a:rPr dirty="0" lang="en-US"/>
              <a:t>    } </a:t>
            </a:r>
          </a:p>
          <a:p>
            <a:pPr fontAlgn="base" indent="0" marL="0">
              <a:buNone/>
            </a:pPr>
            <a:r>
              <a:rPr dirty="0" lang="en-US"/>
              <a:t>    void </a:t>
            </a:r>
            <a:r>
              <a:rPr dirty="0" lang="en-US" err="1"/>
              <a:t>getStudentInfo</a:t>
            </a:r>
            <a:r>
              <a:rPr dirty="0" lang="en-US"/>
              <a:t>() { </a:t>
            </a:r>
          </a:p>
          <a:p>
            <a:pPr fontAlgn="base" indent="0" marL="0">
              <a:buNone/>
            </a:pPr>
            <a:r>
              <a:rPr dirty="0" lang="en-US"/>
              <a:t>        </a:t>
            </a:r>
            <a:r>
              <a:rPr dirty="0" lang="en-US" err="1"/>
              <a:t>System.out.println</a:t>
            </a:r>
            <a:r>
              <a:rPr dirty="0" lang="en-US"/>
              <a:t>("name : " + this.name); </a:t>
            </a:r>
          </a:p>
          <a:p>
            <a:pPr fontAlgn="base" indent="0" marL="0">
              <a:buNone/>
            </a:pPr>
            <a:r>
              <a:rPr dirty="0" lang="en-US"/>
              <a:t>        </a:t>
            </a:r>
            <a:r>
              <a:rPr dirty="0" lang="en-US" err="1"/>
              <a:t>System.out.println</a:t>
            </a:r>
            <a:r>
              <a:rPr dirty="0" lang="en-US"/>
              <a:t>("</a:t>
            </a:r>
            <a:r>
              <a:rPr dirty="0" lang="en-US" err="1"/>
              <a:t>rollNo</a:t>
            </a:r>
            <a:r>
              <a:rPr dirty="0" lang="en-US"/>
              <a:t> : " + </a:t>
            </a:r>
            <a:r>
              <a:rPr dirty="0" lang="en-US" err="1"/>
              <a:t>this.rollNo</a:t>
            </a:r>
            <a:r>
              <a:rPr dirty="0" lang="en-US"/>
              <a:t>); </a:t>
            </a:r>
          </a:p>
          <a:p>
            <a:pPr fontAlgn="base" indent="0" marL="0">
              <a:buNone/>
            </a:pPr>
            <a:r>
              <a:rPr dirty="0" lang="en-US"/>
              <a:t>        </a:t>
            </a:r>
            <a:r>
              <a:rPr dirty="0" lang="en-US" err="1"/>
              <a:t>System.out.println</a:t>
            </a:r>
            <a:r>
              <a:rPr dirty="0" lang="en-US"/>
              <a:t>("</a:t>
            </a:r>
            <a:r>
              <a:rPr dirty="0" lang="en-US" err="1"/>
              <a:t>cllgName</a:t>
            </a:r>
            <a:r>
              <a:rPr dirty="0" lang="en-US"/>
              <a:t> : " + </a:t>
            </a:r>
            <a:r>
              <a:rPr dirty="0" lang="en-US" err="1"/>
              <a:t>cllgName</a:t>
            </a:r>
            <a:r>
              <a:rPr dirty="0" lang="en-US"/>
              <a:t>); </a:t>
            </a:r>
          </a:p>
          <a:p>
            <a:pPr fontAlgn="base" indent="0" marL="0">
              <a:buNone/>
            </a:pPr>
            <a:r>
              <a:rPr dirty="0" lang="en-US"/>
              <a:t>    } </a:t>
            </a:r>
          </a:p>
          <a:p>
            <a:pPr fontAlgn="base" indent="0" marL="0">
              <a:buNone/>
            </a:pPr>
            <a:r>
              <a:rPr dirty="0" lang="en-US"/>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698" name="Title 1"/>
          <p:cNvSpPr>
            <a:spLocks noGrp="1"/>
          </p:cNvSpPr>
          <p:nvPr>
            <p:ph type="title"/>
          </p:nvPr>
        </p:nvSpPr>
        <p:spPr/>
        <p:txBody>
          <a:bodyPr/>
          <a:p>
            <a:endParaRPr lang="en-US"/>
          </a:p>
        </p:txBody>
      </p:sp>
      <p:sp>
        <p:nvSpPr>
          <p:cNvPr id="1048699" name="Content Placeholder 2"/>
          <p:cNvSpPr>
            <a:spLocks noGrp="1"/>
          </p:cNvSpPr>
          <p:nvPr>
            <p:ph idx="1"/>
          </p:nvPr>
        </p:nvSpPr>
        <p:spPr>
          <a:xfrm>
            <a:off x="457200" y="1600200"/>
            <a:ext cx="8229600" cy="5105400"/>
          </a:xfrm>
        </p:spPr>
        <p:txBody>
          <a:bodyPr>
            <a:normAutofit fontScale="65625" lnSpcReduction="20000"/>
          </a:bodyPr>
          <a:p>
            <a:pPr fontAlgn="base" indent="0" marL="0">
              <a:buNone/>
            </a:pPr>
            <a:r>
              <a:rPr dirty="0" lang="en-US"/>
              <a:t>public class </a:t>
            </a:r>
            <a:r>
              <a:rPr dirty="0" lang="en-US" err="1"/>
              <a:t>StaticDemo</a:t>
            </a:r>
            <a:r>
              <a:rPr dirty="0" lang="en-US"/>
              <a:t>  </a:t>
            </a:r>
          </a:p>
          <a:p>
            <a:pPr fontAlgn="base" indent="0" marL="0">
              <a:buNone/>
            </a:pPr>
            <a:r>
              <a:rPr dirty="0" lang="en-US"/>
              <a:t>{ </a:t>
            </a:r>
          </a:p>
          <a:p>
            <a:pPr fontAlgn="base" indent="0" marL="0">
              <a:buNone/>
            </a:pPr>
            <a:r>
              <a:rPr dirty="0" lang="en-US"/>
              <a:t>    public static void main(String[] </a:t>
            </a:r>
            <a:r>
              <a:rPr dirty="0" lang="en-US" err="1"/>
              <a:t>args</a:t>
            </a:r>
            <a:r>
              <a:rPr dirty="0" lang="en-US"/>
              <a:t>) </a:t>
            </a:r>
          </a:p>
          <a:p>
            <a:pPr fontAlgn="base" indent="0" marL="0">
              <a:buNone/>
            </a:pPr>
            <a:r>
              <a:rPr dirty="0" lang="en-US"/>
              <a:t>    { </a:t>
            </a:r>
          </a:p>
          <a:p>
            <a:pPr fontAlgn="base" indent="0" marL="0">
              <a:buNone/>
            </a:pPr>
            <a:r>
              <a:rPr dirty="0" lang="en-US"/>
              <a:t>        // calling static method </a:t>
            </a:r>
          </a:p>
          <a:p>
            <a:pPr fontAlgn="base" indent="0" marL="0">
              <a:buNone/>
            </a:pPr>
            <a:r>
              <a:rPr dirty="0" lang="en-US"/>
              <a:t>        // without instantiating Student class </a:t>
            </a:r>
          </a:p>
          <a:p>
            <a:pPr fontAlgn="base" indent="0" marL="0">
              <a:buNone/>
            </a:pPr>
            <a:r>
              <a:rPr dirty="0" lang="en-US"/>
              <a:t>        </a:t>
            </a:r>
            <a:r>
              <a:rPr dirty="0" lang="en-US" err="1"/>
              <a:t>Student.setCllg</a:t>
            </a:r>
            <a:r>
              <a:rPr dirty="0" lang="en-US"/>
              <a:t>(“GIT"); </a:t>
            </a:r>
          </a:p>
          <a:p>
            <a:pPr fontAlgn="base" indent="0" marL="0">
              <a:buNone/>
            </a:pPr>
            <a:r>
              <a:rPr dirty="0" lang="en-US"/>
              <a:t>      </a:t>
            </a:r>
          </a:p>
          <a:p>
            <a:pPr fontAlgn="base" indent="0" marL="0">
              <a:buNone/>
            </a:pPr>
            <a:r>
              <a:rPr dirty="0" lang="en-US"/>
              <a:t>        Student s1 = new Student(“</a:t>
            </a:r>
            <a:r>
              <a:rPr dirty="0" lang="en-US" err="1"/>
              <a:t>Rohan</a:t>
            </a:r>
            <a:r>
              <a:rPr dirty="0" lang="en-US"/>
              <a:t>"); </a:t>
            </a:r>
          </a:p>
          <a:p>
            <a:pPr fontAlgn="base" indent="0" marL="0">
              <a:buNone/>
            </a:pPr>
            <a:r>
              <a:rPr dirty="0" lang="en-US"/>
              <a:t>        Student s2 = new Student(“</a:t>
            </a:r>
            <a:r>
              <a:rPr dirty="0" lang="en-US" err="1"/>
              <a:t>Sachin</a:t>
            </a:r>
            <a:r>
              <a:rPr dirty="0" lang="en-US"/>
              <a:t>"); </a:t>
            </a:r>
          </a:p>
          <a:p>
            <a:pPr fontAlgn="base" indent="0" marL="0">
              <a:buNone/>
            </a:pPr>
            <a:r>
              <a:rPr dirty="0" lang="en-US"/>
              <a:t>          </a:t>
            </a:r>
          </a:p>
          <a:p>
            <a:pPr fontAlgn="base" indent="0" marL="0">
              <a:buNone/>
            </a:pPr>
            <a:r>
              <a:rPr dirty="0" lang="en-US"/>
              <a:t>        s1.getStudentInfo(); </a:t>
            </a:r>
          </a:p>
          <a:p>
            <a:pPr fontAlgn="base" indent="0" marL="0">
              <a:buNone/>
            </a:pPr>
            <a:r>
              <a:rPr dirty="0" lang="en-US"/>
              <a:t>        s2.getStudentInfo(); </a:t>
            </a:r>
          </a:p>
          <a:p>
            <a:pPr fontAlgn="base" indent="0" marL="0">
              <a:buNone/>
            </a:pPr>
            <a:r>
              <a:rPr dirty="0" lang="en-US"/>
              <a:t>          </a:t>
            </a:r>
          </a:p>
          <a:p>
            <a:pPr fontAlgn="base" indent="0" marL="0">
              <a:buNone/>
            </a:pPr>
            <a:r>
              <a:rPr dirty="0" lang="en-US"/>
              <a:t>    } </a:t>
            </a:r>
          </a:p>
          <a:p>
            <a:pPr fontAlgn="base" indent="0" marL="0">
              <a:buNone/>
            </a:pPr>
            <a:r>
              <a:rPr dirty="0" lang="en-US"/>
              <a:t>} </a:t>
            </a:r>
          </a:p>
          <a:p>
            <a:pPr indent="0" marL="0">
              <a:buNone/>
            </a:pPr>
            <a:endParaRPr dirty="0" lang="en-US"/>
          </a:p>
        </p:txBody>
      </p:sp>
      <p:sp>
        <p:nvSpPr>
          <p:cNvPr id="1048700" name="Rectangle 1"/>
          <p:cNvSpPr>
            <a:spLocks noChangeArrowheads="1"/>
          </p:cNvSpPr>
          <p:nvPr/>
        </p:nvSpPr>
        <p:spPr bwMode="auto">
          <a:xfrm>
            <a:off x="5410200" y="4573868"/>
            <a:ext cx="3048000" cy="1751733"/>
          </a:xfrm>
          <a:prstGeom prst="rect"/>
          <a:solidFill>
            <a:srgbClr val="E0E0E0"/>
          </a:solidFill>
          <a:ln>
            <a:noFill/>
          </a:ln>
          <a:effectLst/>
        </p:spPr>
        <p:txBody>
          <a:bodyPr anchor="ctr" anchorCtr="0" bIns="88872" compatLnSpc="1" lIns="0" numCol="1" rIns="0" tIns="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0" cap="none" dirty="0" i="0" kumimoji="0" lang="en-US" normalizeH="0" strike="noStrike" u="none">
                <a:ln>
                  <a:noFill/>
                </a:ln>
                <a:solidFill>
                  <a:schemeClr val="tx1"/>
                </a:solidFill>
                <a:effectLst/>
                <a:latin typeface="Consolas" pitchFamily="49" charset="0"/>
                <a:cs typeface="Arial" pitchFamily="34" charset="0"/>
              </a:rPr>
              <a:t>name : </a:t>
            </a:r>
            <a:r>
              <a:rPr baseline="0" b="0" cap="none" dirty="0" i="0" kumimoji="0" lang="en-US" normalizeH="0" err="1" strike="noStrike" u="none">
                <a:ln>
                  <a:noFill/>
                </a:ln>
                <a:solidFill>
                  <a:schemeClr val="tx1"/>
                </a:solidFill>
                <a:effectLst/>
                <a:latin typeface="Consolas" pitchFamily="49" charset="0"/>
                <a:cs typeface="Arial" pitchFamily="34" charset="0"/>
              </a:rPr>
              <a:t>Rohan</a:t>
            </a:r>
            <a:r>
              <a:rPr baseline="0" b="0" cap="none" dirty="0" i="0" kumimoji="0" lang="en-US" normalizeH="0" strike="noStrike" u="none">
                <a:ln>
                  <a:noFill/>
                </a:ln>
                <a:solidFill>
                  <a:schemeClr val="tx1"/>
                </a:solidFill>
                <a:effectLst/>
                <a:latin typeface="Consolas" pitchFamily="49" charset="0"/>
                <a:cs typeface="Arial" pitchFamily="34" charset="0"/>
              </a:rPr>
              <a:t> </a:t>
            </a:r>
          </a:p>
          <a:p>
            <a:pPr algn="l" defTabSz="914400" eaLnBrk="1" fontAlgn="base" hangingPunct="1" indent="0" latinLnBrk="0" lvl="0" marL="0" marR="0" rtl="0">
              <a:lnSpc>
                <a:spcPct val="100000"/>
              </a:lnSpc>
              <a:spcBef>
                <a:spcPct val="0"/>
              </a:spcBef>
              <a:spcAft>
                <a:spcPct val="0"/>
              </a:spcAft>
              <a:buClrTx/>
              <a:buSzTx/>
              <a:buFontTx/>
              <a:buNone/>
            </a:pPr>
            <a:r>
              <a:rPr baseline="0" b="0" cap="none" dirty="0" i="0" kumimoji="0" lang="en-US" normalizeH="0" err="1" strike="noStrike" u="none">
                <a:ln>
                  <a:noFill/>
                </a:ln>
                <a:solidFill>
                  <a:schemeClr val="tx1"/>
                </a:solidFill>
                <a:effectLst/>
                <a:latin typeface="Consolas" pitchFamily="49" charset="0"/>
                <a:cs typeface="Arial" pitchFamily="34" charset="0"/>
              </a:rPr>
              <a:t>rollNo</a:t>
            </a:r>
            <a:r>
              <a:rPr baseline="0" b="0" cap="none" dirty="0" i="0" kumimoji="0" lang="en-US" normalizeH="0" strike="noStrike" u="none">
                <a:ln>
                  <a:noFill/>
                </a:ln>
                <a:solidFill>
                  <a:schemeClr val="tx1"/>
                </a:solidFill>
                <a:effectLst/>
                <a:latin typeface="Consolas" pitchFamily="49" charset="0"/>
                <a:cs typeface="Arial" pitchFamily="34" charset="0"/>
              </a:rPr>
              <a:t> : 1 </a:t>
            </a:r>
          </a:p>
          <a:p>
            <a:pPr algn="l" defTabSz="914400" eaLnBrk="1" fontAlgn="base" hangingPunct="1" indent="0" latinLnBrk="0" lvl="0" marL="0" marR="0" rtl="0">
              <a:lnSpc>
                <a:spcPct val="100000"/>
              </a:lnSpc>
              <a:spcBef>
                <a:spcPct val="0"/>
              </a:spcBef>
              <a:spcAft>
                <a:spcPct val="0"/>
              </a:spcAft>
              <a:buClrTx/>
              <a:buSzTx/>
              <a:buFontTx/>
              <a:buNone/>
            </a:pPr>
            <a:r>
              <a:rPr baseline="0" b="0" cap="none" dirty="0" i="0" kumimoji="0" lang="en-US" normalizeH="0" err="1" strike="noStrike" u="none">
                <a:ln>
                  <a:noFill/>
                </a:ln>
                <a:solidFill>
                  <a:schemeClr val="tx1"/>
                </a:solidFill>
                <a:effectLst/>
                <a:latin typeface="Consolas" pitchFamily="49" charset="0"/>
                <a:cs typeface="Arial" pitchFamily="34" charset="0"/>
              </a:rPr>
              <a:t>cllgName</a:t>
            </a:r>
            <a:r>
              <a:rPr baseline="0" b="0" cap="none" dirty="0" i="0" kumimoji="0" lang="en-US" normalizeH="0" strike="noStrike" u="none">
                <a:ln>
                  <a:noFill/>
                </a:ln>
                <a:solidFill>
                  <a:schemeClr val="tx1"/>
                </a:solidFill>
                <a:effectLst/>
                <a:latin typeface="Consolas" pitchFamily="49" charset="0"/>
                <a:cs typeface="Arial" pitchFamily="34" charset="0"/>
              </a:rPr>
              <a:t> : GIT </a:t>
            </a:r>
          </a:p>
          <a:p>
            <a:pPr algn="l" defTabSz="914400" eaLnBrk="1" fontAlgn="base" hangingPunct="1" indent="0" latinLnBrk="0" lvl="0" marL="0" marR="0" rtl="0">
              <a:lnSpc>
                <a:spcPct val="100000"/>
              </a:lnSpc>
              <a:spcBef>
                <a:spcPct val="0"/>
              </a:spcBef>
              <a:spcAft>
                <a:spcPct val="0"/>
              </a:spcAft>
              <a:buClrTx/>
              <a:buSzTx/>
              <a:buFontTx/>
              <a:buNone/>
            </a:pPr>
            <a:r>
              <a:rPr baseline="0" b="0" cap="none" dirty="0" i="0" kumimoji="0" lang="en-US" normalizeH="0" strike="noStrike" u="none">
                <a:ln>
                  <a:noFill/>
                </a:ln>
                <a:solidFill>
                  <a:schemeClr val="tx1"/>
                </a:solidFill>
                <a:effectLst/>
                <a:latin typeface="Consolas" pitchFamily="49" charset="0"/>
                <a:cs typeface="Arial" pitchFamily="34" charset="0"/>
              </a:rPr>
              <a:t>name : </a:t>
            </a:r>
            <a:r>
              <a:rPr baseline="0" b="0" cap="none" dirty="0" i="0" kumimoji="0" lang="en-US" normalizeH="0" err="1" strike="noStrike" u="none">
                <a:ln>
                  <a:noFill/>
                </a:ln>
                <a:solidFill>
                  <a:schemeClr val="tx1"/>
                </a:solidFill>
                <a:effectLst/>
                <a:latin typeface="Consolas" pitchFamily="49" charset="0"/>
                <a:cs typeface="Arial" pitchFamily="34" charset="0"/>
              </a:rPr>
              <a:t>Sachin</a:t>
            </a:r>
            <a:r>
              <a:rPr baseline="0" b="0" cap="none" dirty="0" i="0" kumimoji="0" lang="en-US" normalizeH="0" strike="noStrike" u="none">
                <a:ln>
                  <a:noFill/>
                </a:ln>
                <a:solidFill>
                  <a:schemeClr val="tx1"/>
                </a:solidFill>
                <a:effectLst/>
                <a:latin typeface="Consolas" pitchFamily="49" charset="0"/>
                <a:cs typeface="Arial" pitchFamily="34" charset="0"/>
              </a:rPr>
              <a:t> </a:t>
            </a:r>
          </a:p>
          <a:p>
            <a:pPr algn="l" defTabSz="914400" eaLnBrk="1" fontAlgn="base" hangingPunct="1" indent="0" latinLnBrk="0" lvl="0" marL="0" marR="0" rtl="0">
              <a:lnSpc>
                <a:spcPct val="100000"/>
              </a:lnSpc>
              <a:spcBef>
                <a:spcPct val="0"/>
              </a:spcBef>
              <a:spcAft>
                <a:spcPct val="0"/>
              </a:spcAft>
              <a:buClrTx/>
              <a:buSzTx/>
              <a:buFontTx/>
              <a:buNone/>
            </a:pPr>
            <a:r>
              <a:rPr baseline="0" b="0" cap="none" dirty="0" i="0" kumimoji="0" lang="en-US" normalizeH="0" err="1" strike="noStrike" u="none">
                <a:ln>
                  <a:noFill/>
                </a:ln>
                <a:solidFill>
                  <a:schemeClr val="tx1"/>
                </a:solidFill>
                <a:effectLst/>
                <a:latin typeface="Consolas" pitchFamily="49" charset="0"/>
                <a:cs typeface="Arial" pitchFamily="34" charset="0"/>
              </a:rPr>
              <a:t>rollNo</a:t>
            </a:r>
            <a:r>
              <a:rPr baseline="0" b="0" cap="none" dirty="0" i="0" kumimoji="0" lang="en-US" normalizeH="0" strike="noStrike" u="none">
                <a:ln>
                  <a:noFill/>
                </a:ln>
                <a:solidFill>
                  <a:schemeClr val="tx1"/>
                </a:solidFill>
                <a:effectLst/>
                <a:latin typeface="Consolas" pitchFamily="49" charset="0"/>
                <a:cs typeface="Arial" pitchFamily="34" charset="0"/>
              </a:rPr>
              <a:t> : 2 </a:t>
            </a:r>
          </a:p>
          <a:p>
            <a:pPr algn="l" defTabSz="914400" eaLnBrk="1" fontAlgn="base" hangingPunct="1" indent="0" latinLnBrk="0" lvl="0" marL="0" marR="0" rtl="0">
              <a:lnSpc>
                <a:spcPct val="100000"/>
              </a:lnSpc>
              <a:spcBef>
                <a:spcPct val="0"/>
              </a:spcBef>
              <a:spcAft>
                <a:spcPct val="0"/>
              </a:spcAft>
              <a:buClrTx/>
              <a:buSzTx/>
              <a:buFontTx/>
              <a:buNone/>
            </a:pPr>
            <a:r>
              <a:rPr baseline="0" b="0" cap="none" dirty="0" i="0" kumimoji="0" lang="en-US" normalizeH="0" err="1" strike="noStrike" u="none">
                <a:ln>
                  <a:noFill/>
                </a:ln>
                <a:solidFill>
                  <a:schemeClr val="tx1"/>
                </a:solidFill>
                <a:effectLst/>
                <a:latin typeface="Consolas" pitchFamily="49" charset="0"/>
                <a:cs typeface="Arial" pitchFamily="34" charset="0"/>
              </a:rPr>
              <a:t>cllgName</a:t>
            </a:r>
            <a:r>
              <a:rPr baseline="0" b="0" cap="none" dirty="0" i="0" kumimoji="0" lang="en-US" normalizeH="0" strike="noStrike" u="none">
                <a:ln>
                  <a:noFill/>
                </a:ln>
                <a:solidFill>
                  <a:schemeClr val="tx1"/>
                </a:solidFill>
                <a:effectLst/>
                <a:latin typeface="Consolas" pitchFamily="49" charset="0"/>
                <a:cs typeface="Arial" pitchFamily="34" charset="0"/>
              </a:rPr>
              <a:t> : GIT</a:t>
            </a:r>
            <a:r>
              <a:rPr baseline="0" b="0" cap="none" dirty="0" sz="1100" i="0" kumimoji="0" lang="en-US" normalizeH="0" strike="noStrike" u="none">
                <a:ln>
                  <a:noFill/>
                </a:ln>
                <a:solidFill>
                  <a:schemeClr val="tx1"/>
                </a:solidFill>
                <a:effectLst/>
                <a:latin typeface="Arial" pitchFamily="34" charset="0"/>
                <a:cs typeface="Arial" pitchFamily="34" charset="0"/>
              </a:rPr>
              <a:t> </a:t>
            </a:r>
            <a:endParaRPr baseline="0" b="0" cap="none" dirty="0" sz="3200" i="0" kumimoji="0" lang="en-US" normalizeH="0" strike="noStrike" u="none">
              <a:ln>
                <a:noFill/>
              </a:ln>
              <a:solidFill>
                <a:schemeClr val="tx1"/>
              </a:solidFill>
              <a:effectLst/>
              <a:latin typeface="Arial" pitchFamily="34" charset="0"/>
              <a:cs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01" name="Content Placeholder 2"/>
          <p:cNvSpPr>
            <a:spLocks noGrp="1"/>
          </p:cNvSpPr>
          <p:nvPr>
            <p:ph idx="1"/>
          </p:nvPr>
        </p:nvSpPr>
        <p:spPr>
          <a:xfrm>
            <a:off x="228600" y="76200"/>
            <a:ext cx="8686800" cy="6705600"/>
          </a:xfrm>
        </p:spPr>
        <p:txBody>
          <a:bodyPr>
            <a:normAutofit fontScale="68750" lnSpcReduction="20000"/>
          </a:bodyPr>
          <a:p>
            <a:pPr fontAlgn="base" indent="0" marL="0">
              <a:buNone/>
            </a:pPr>
            <a:r>
              <a:rPr b="1" dirty="0" lang="en-US"/>
              <a:t>// Java program to demonstrate restriction on static methods </a:t>
            </a:r>
          </a:p>
          <a:p>
            <a:pPr fontAlgn="base" indent="0" marL="0">
              <a:buNone/>
            </a:pPr>
            <a:r>
              <a:rPr dirty="0" lang="en-US"/>
              <a:t>class Test { </a:t>
            </a:r>
          </a:p>
          <a:p>
            <a:pPr fontAlgn="base" indent="0" marL="0">
              <a:buNone/>
            </a:pPr>
            <a:r>
              <a:rPr dirty="0" lang="en-US"/>
              <a:t>	static </a:t>
            </a:r>
            <a:r>
              <a:rPr dirty="0" lang="en-US" err="1"/>
              <a:t>int</a:t>
            </a:r>
            <a:r>
              <a:rPr dirty="0" lang="en-US"/>
              <a:t> a = 10; </a:t>
            </a:r>
          </a:p>
          <a:p>
            <a:pPr fontAlgn="base" indent="0" marL="0">
              <a:buNone/>
            </a:pPr>
            <a:r>
              <a:rPr dirty="0" lang="en-US"/>
              <a:t>	</a:t>
            </a:r>
            <a:r>
              <a:rPr dirty="0" lang="en-US" err="1"/>
              <a:t>int</a:t>
            </a:r>
            <a:r>
              <a:rPr dirty="0" lang="en-US"/>
              <a:t> b = 20; </a:t>
            </a:r>
          </a:p>
          <a:p>
            <a:pPr fontAlgn="base" indent="0" marL="0">
              <a:buNone/>
            </a:pPr>
            <a:r>
              <a:rPr dirty="0" lang="en-US"/>
              <a:t>	static void m1()  { </a:t>
            </a:r>
          </a:p>
          <a:p>
            <a:pPr fontAlgn="base" indent="0" marL="0">
              <a:buNone/>
            </a:pPr>
            <a:r>
              <a:rPr dirty="0" lang="en-US"/>
              <a:t>		a = 20; </a:t>
            </a:r>
          </a:p>
          <a:p>
            <a:pPr fontAlgn="base" indent="0" marL="0">
              <a:buNone/>
            </a:pPr>
            <a:r>
              <a:rPr dirty="0" lang="en-US"/>
              <a:t>		</a:t>
            </a:r>
            <a:r>
              <a:rPr dirty="0" lang="en-US" err="1"/>
              <a:t>System.out.println</a:t>
            </a:r>
            <a:r>
              <a:rPr dirty="0" lang="en-US"/>
              <a:t>("from m1"); </a:t>
            </a:r>
          </a:p>
          <a:p>
            <a:pPr fontAlgn="base" indent="0" marL="0">
              <a:buNone/>
            </a:pPr>
            <a:r>
              <a:rPr dirty="0" lang="en-US"/>
              <a:t>		</a:t>
            </a:r>
            <a:r>
              <a:rPr dirty="0" lang="en-US">
                <a:solidFill>
                  <a:srgbClr val="FF0000"/>
                </a:solidFill>
              </a:rPr>
              <a:t>// Cannot make a static reference to the non-static field b </a:t>
            </a:r>
          </a:p>
          <a:p>
            <a:pPr fontAlgn="base" indent="0" marL="0">
              <a:buNone/>
            </a:pPr>
            <a:r>
              <a:rPr dirty="0" lang="en-US">
                <a:solidFill>
                  <a:srgbClr val="FF0000"/>
                </a:solidFill>
              </a:rPr>
              <a:t>		</a:t>
            </a:r>
            <a:r>
              <a:rPr dirty="0" lang="en-US"/>
              <a:t>b = 10; </a:t>
            </a:r>
            <a:r>
              <a:rPr dirty="0" lang="en-US">
                <a:solidFill>
                  <a:srgbClr val="FF0000"/>
                </a:solidFill>
              </a:rPr>
              <a:t>// compilation error </a:t>
            </a:r>
          </a:p>
          <a:p>
            <a:pPr fontAlgn="base" indent="0" marL="0">
              <a:buNone/>
            </a:pPr>
            <a:r>
              <a:rPr dirty="0" lang="en-US"/>
              <a:t>		</a:t>
            </a:r>
            <a:r>
              <a:rPr dirty="0" lang="en-US">
                <a:solidFill>
                  <a:srgbClr val="FF0000"/>
                </a:solidFill>
              </a:rPr>
              <a:t>// Cannot make a static reference to the non-static 			// method m2() from the type Test </a:t>
            </a:r>
          </a:p>
          <a:p>
            <a:pPr fontAlgn="base" indent="0" marL="0">
              <a:buNone/>
            </a:pPr>
            <a:r>
              <a:rPr dirty="0" lang="en-US"/>
              <a:t>		m2();  </a:t>
            </a:r>
            <a:r>
              <a:rPr dirty="0" lang="en-US">
                <a:solidFill>
                  <a:srgbClr val="FF0000"/>
                </a:solidFill>
              </a:rPr>
              <a:t>// compilation error </a:t>
            </a:r>
          </a:p>
          <a:p>
            <a:pPr fontAlgn="base" indent="0" marL="0">
              <a:buNone/>
            </a:pPr>
            <a:r>
              <a:rPr dirty="0" lang="en-US"/>
              <a:t>	} </a:t>
            </a:r>
          </a:p>
          <a:p>
            <a:pPr fontAlgn="base" indent="0" marL="0">
              <a:buNone/>
            </a:pPr>
            <a:r>
              <a:rPr dirty="0" lang="en-US"/>
              <a:t>	void m2()  {     </a:t>
            </a:r>
          </a:p>
          <a:p>
            <a:pPr fontAlgn="base" indent="0" marL="0">
              <a:buNone/>
            </a:pPr>
            <a:r>
              <a:rPr dirty="0" lang="en-US"/>
              <a:t>		</a:t>
            </a:r>
            <a:r>
              <a:rPr dirty="0" lang="en-US" err="1"/>
              <a:t>System.out.println</a:t>
            </a:r>
            <a:r>
              <a:rPr dirty="0" lang="en-US"/>
              <a:t>("from m2"); </a:t>
            </a:r>
          </a:p>
          <a:p>
            <a:pPr fontAlgn="base" indent="0" marL="0">
              <a:buNone/>
            </a:pPr>
            <a:r>
              <a:rPr dirty="0" lang="en-US"/>
              <a:t>	} </a:t>
            </a:r>
          </a:p>
          <a:p>
            <a:pPr fontAlgn="base" indent="0" marL="0">
              <a:buNone/>
            </a:pPr>
            <a:r>
              <a:rPr dirty="0" lang="en-US"/>
              <a:t>	public static void main(String[] </a:t>
            </a:r>
            <a:r>
              <a:rPr dirty="0" lang="en-US" err="1"/>
              <a:t>args</a:t>
            </a:r>
            <a:r>
              <a:rPr dirty="0" lang="en-US"/>
              <a:t>) { </a:t>
            </a:r>
          </a:p>
          <a:p>
            <a:pPr fontAlgn="base" indent="0" marL="0">
              <a:buNone/>
            </a:pPr>
            <a:r>
              <a:rPr dirty="0" lang="en-US"/>
              <a:t>		// main method  </a:t>
            </a:r>
          </a:p>
          <a:p>
            <a:pPr fontAlgn="base" indent="0" marL="0">
              <a:buNone/>
            </a:pPr>
            <a:r>
              <a:rPr dirty="0" lang="en-US"/>
              <a:t>	} </a:t>
            </a:r>
          </a:p>
          <a:p>
            <a:pPr fontAlgn="base" indent="0" marL="0">
              <a:buNone/>
            </a:pPr>
            <a:r>
              <a:rPr dirty="0" lang="en-US"/>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702" name="Title 1"/>
          <p:cNvSpPr>
            <a:spLocks noGrp="1"/>
          </p:cNvSpPr>
          <p:nvPr>
            <p:ph type="title"/>
          </p:nvPr>
        </p:nvSpPr>
        <p:spPr/>
        <p:txBody>
          <a:bodyPr/>
          <a:p>
            <a:endParaRPr dirty="0" lang="en-US"/>
          </a:p>
        </p:txBody>
      </p:sp>
      <p:sp>
        <p:nvSpPr>
          <p:cNvPr id="1048703" name="Content Placeholder 2"/>
          <p:cNvSpPr>
            <a:spLocks noGrp="1"/>
          </p:cNvSpPr>
          <p:nvPr>
            <p:ph idx="1"/>
          </p:nvPr>
        </p:nvSpPr>
        <p:spPr>
          <a:xfrm>
            <a:off x="457200" y="1600200"/>
            <a:ext cx="8229600" cy="5029200"/>
          </a:xfrm>
        </p:spPr>
        <p:txBody>
          <a:bodyPr>
            <a:normAutofit fontScale="89286" lnSpcReduction="20000"/>
          </a:bodyPr>
          <a:p>
            <a:pPr algn="just">
              <a:lnSpc>
                <a:spcPct val="120000"/>
              </a:lnSpc>
            </a:pPr>
            <a:r>
              <a:rPr dirty="0" lang="en-US"/>
              <a:t>The following combinations of the instance and class methods and variables are valid:</a:t>
            </a:r>
          </a:p>
          <a:p>
            <a:pPr algn="just" lvl="1">
              <a:lnSpc>
                <a:spcPct val="120000"/>
              </a:lnSpc>
            </a:pPr>
            <a:r>
              <a:rPr dirty="0" lang="en-US"/>
              <a:t>Instance methods can directly access both instance methods and instance variables.</a:t>
            </a:r>
          </a:p>
          <a:p>
            <a:pPr algn="just" lvl="1">
              <a:lnSpc>
                <a:spcPct val="120000"/>
              </a:lnSpc>
            </a:pPr>
            <a:r>
              <a:rPr dirty="0" lang="en-US"/>
              <a:t>Instance methods can also access </a:t>
            </a:r>
            <a:r>
              <a:rPr dirty="0" i="1" lang="en-US"/>
              <a:t>static</a:t>
            </a:r>
            <a:r>
              <a:rPr dirty="0" lang="en-US"/>
              <a:t> variables and </a:t>
            </a:r>
            <a:r>
              <a:rPr dirty="0" i="1" lang="en-US"/>
              <a:t>static</a:t>
            </a:r>
            <a:r>
              <a:rPr dirty="0" lang="en-US"/>
              <a:t> methods directly.</a:t>
            </a:r>
          </a:p>
          <a:p>
            <a:pPr algn="just" lvl="1">
              <a:lnSpc>
                <a:spcPct val="120000"/>
              </a:lnSpc>
            </a:pPr>
            <a:r>
              <a:rPr dirty="0" i="1" lang="en-US"/>
              <a:t>static</a:t>
            </a:r>
            <a:r>
              <a:rPr dirty="0" lang="en-US"/>
              <a:t> methods can access all </a:t>
            </a:r>
            <a:r>
              <a:rPr dirty="0" i="1" lang="en-US"/>
              <a:t>static</a:t>
            </a:r>
            <a:r>
              <a:rPr dirty="0" lang="en-US"/>
              <a:t> variables and other </a:t>
            </a:r>
            <a:r>
              <a:rPr dirty="0" i="1" lang="en-US"/>
              <a:t>static</a:t>
            </a:r>
            <a:r>
              <a:rPr dirty="0" lang="en-US"/>
              <a:t> methods.</a:t>
            </a:r>
          </a:p>
          <a:p>
            <a:pPr algn="just" lvl="1">
              <a:lnSpc>
                <a:spcPct val="120000"/>
              </a:lnSpc>
            </a:pPr>
            <a:r>
              <a:rPr b="1" dirty="0" i="1" lang="en-US"/>
              <a:t>static</a:t>
            </a:r>
            <a:r>
              <a:rPr b="1" dirty="0" lang="en-US"/>
              <a:t> methods cannot access instance variables and instance methods directly</a:t>
            </a:r>
            <a:r>
              <a:rPr dirty="0" lang="en-US"/>
              <a:t>; they need some object reference to do so.</a:t>
            </a:r>
          </a:p>
          <a:p>
            <a:pPr algn="just">
              <a:lnSpc>
                <a:spcPct val="120000"/>
              </a:lnSpc>
            </a:pPr>
            <a:endParaRPr dirty="0"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04" name="Title 1"/>
          <p:cNvSpPr>
            <a:spLocks noGrp="1"/>
          </p:cNvSpPr>
          <p:nvPr>
            <p:ph type="title"/>
          </p:nvPr>
        </p:nvSpPr>
        <p:spPr/>
        <p:txBody>
          <a:bodyPr/>
          <a:p>
            <a:r>
              <a:rPr dirty="0" lang="en-US"/>
              <a:t>Static Blocks</a:t>
            </a:r>
          </a:p>
        </p:txBody>
      </p:sp>
      <p:sp>
        <p:nvSpPr>
          <p:cNvPr id="1048705" name="Content Placeholder 2"/>
          <p:cNvSpPr>
            <a:spLocks noGrp="1"/>
          </p:cNvSpPr>
          <p:nvPr>
            <p:ph idx="1"/>
          </p:nvPr>
        </p:nvSpPr>
        <p:spPr>
          <a:xfrm>
            <a:off x="457200" y="1466872"/>
            <a:ext cx="8229600" cy="5105400"/>
          </a:xfrm>
        </p:spPr>
        <p:txBody>
          <a:bodyPr>
            <a:normAutofit fontScale="76923" lnSpcReduction="20000"/>
          </a:bodyPr>
          <a:p>
            <a:pPr algn="just">
              <a:lnSpc>
                <a:spcPct val="120000"/>
              </a:lnSpc>
            </a:pPr>
            <a:r>
              <a:rPr dirty="0" lang="en-US"/>
              <a:t>The static block is a block of statement inside a Java class that will be executed when a class is first loaded into the JVM.</a:t>
            </a:r>
          </a:p>
          <a:p>
            <a:pPr algn="just" lvl="1">
              <a:lnSpc>
                <a:spcPct val="120000"/>
              </a:lnSpc>
              <a:buNone/>
            </a:pPr>
            <a:r>
              <a:rPr dirty="0" sz="2600" lang="en-US"/>
              <a:t>class Test</a:t>
            </a:r>
          </a:p>
          <a:p>
            <a:pPr algn="just" lvl="1">
              <a:lnSpc>
                <a:spcPct val="120000"/>
              </a:lnSpc>
              <a:buNone/>
            </a:pPr>
            <a:r>
              <a:rPr dirty="0" sz="2600" lang="en-US"/>
              <a:t>{ </a:t>
            </a:r>
          </a:p>
          <a:p>
            <a:pPr algn="just" lvl="2">
              <a:lnSpc>
                <a:spcPct val="120000"/>
              </a:lnSpc>
              <a:buNone/>
            </a:pPr>
            <a:r>
              <a:rPr dirty="0" sz="2600" lang="en-US"/>
              <a:t>static { </a:t>
            </a:r>
          </a:p>
          <a:p>
            <a:pPr algn="just" lvl="3">
              <a:lnSpc>
                <a:spcPct val="120000"/>
              </a:lnSpc>
              <a:buNone/>
            </a:pPr>
            <a:r>
              <a:rPr dirty="0" sz="2600" lang="en-US"/>
              <a:t>//Code goes here </a:t>
            </a:r>
          </a:p>
          <a:p>
            <a:pPr algn="just" lvl="2">
              <a:lnSpc>
                <a:spcPct val="120000"/>
              </a:lnSpc>
              <a:buNone/>
            </a:pPr>
            <a:r>
              <a:rPr dirty="0" sz="2600" lang="en-US"/>
              <a:t>} </a:t>
            </a:r>
          </a:p>
          <a:p>
            <a:pPr algn="just" lvl="1">
              <a:lnSpc>
                <a:spcPct val="120000"/>
              </a:lnSpc>
              <a:buNone/>
            </a:pPr>
            <a:r>
              <a:rPr dirty="0" sz="2600" lang="en-US"/>
              <a:t>}</a:t>
            </a:r>
          </a:p>
          <a:p>
            <a:pPr algn="just">
              <a:lnSpc>
                <a:spcPct val="120000"/>
              </a:lnSpc>
            </a:pPr>
            <a:r>
              <a:rPr dirty="0" lang="en-US"/>
              <a:t>Static block gets executed exactly once, when the class is first loaded in the memory.</a:t>
            </a:r>
          </a:p>
          <a:p>
            <a:pPr algn="just">
              <a:lnSpc>
                <a:spcPct val="120000"/>
              </a:lnSpc>
            </a:pPr>
            <a:r>
              <a:rPr dirty="0" lang="en-US"/>
              <a:t>A </a:t>
            </a:r>
            <a:r>
              <a:rPr b="1" dirty="0" lang="en-US"/>
              <a:t>static block helps to initialize the static data members</a:t>
            </a:r>
            <a:r>
              <a:rPr dirty="0" lang="en-US"/>
              <a:t>, just like constructors help to initialize instance members.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706" name="Content Placeholder 2"/>
          <p:cNvSpPr>
            <a:spLocks noGrp="1"/>
          </p:cNvSpPr>
          <p:nvPr>
            <p:ph idx="1"/>
          </p:nvPr>
        </p:nvSpPr>
        <p:spPr>
          <a:xfrm>
            <a:off x="457200" y="533400"/>
            <a:ext cx="8229600" cy="4525963"/>
          </a:xfrm>
        </p:spPr>
        <p:txBody>
          <a:bodyPr>
            <a:noAutofit/>
          </a:bodyPr>
          <a:p>
            <a:pPr fontAlgn="base" indent="0" marL="0">
              <a:spcBef>
                <a:spcPts val="0"/>
              </a:spcBef>
              <a:buNone/>
            </a:pPr>
            <a:r>
              <a:rPr dirty="0" sz="2400" lang="en-US"/>
              <a:t>class Test { </a:t>
            </a:r>
          </a:p>
          <a:p>
            <a:pPr fontAlgn="base" indent="0" marL="0">
              <a:spcBef>
                <a:spcPts val="0"/>
              </a:spcBef>
              <a:buNone/>
            </a:pPr>
            <a:r>
              <a:rPr dirty="0" sz="2400" lang="en-US"/>
              <a:t>    static </a:t>
            </a:r>
            <a:r>
              <a:rPr dirty="0" sz="2400" lang="en-US" err="1"/>
              <a:t>int</a:t>
            </a:r>
            <a:r>
              <a:rPr dirty="0" sz="2400" lang="en-US"/>
              <a:t> a; </a:t>
            </a:r>
          </a:p>
          <a:p>
            <a:pPr fontAlgn="base" indent="0" marL="0">
              <a:spcBef>
                <a:spcPts val="0"/>
              </a:spcBef>
              <a:buNone/>
            </a:pPr>
            <a:r>
              <a:rPr dirty="0" sz="2400" lang="en-US"/>
              <a:t>    static </a:t>
            </a:r>
            <a:r>
              <a:rPr dirty="0" sz="2400" lang="en-US" err="1"/>
              <a:t>int</a:t>
            </a:r>
            <a:r>
              <a:rPr dirty="0" sz="2400" lang="en-US"/>
              <a:t> b; </a:t>
            </a:r>
          </a:p>
          <a:p>
            <a:pPr fontAlgn="base" indent="0" marL="0">
              <a:spcBef>
                <a:spcPts val="0"/>
              </a:spcBef>
              <a:buNone/>
            </a:pPr>
            <a:r>
              <a:rPr dirty="0" sz="2400" lang="en-US"/>
              <a:t>    static { </a:t>
            </a:r>
          </a:p>
          <a:p>
            <a:pPr fontAlgn="base" indent="0" marL="0">
              <a:spcBef>
                <a:spcPts val="0"/>
              </a:spcBef>
              <a:buNone/>
            </a:pPr>
            <a:r>
              <a:rPr dirty="0" sz="2400" lang="en-US"/>
              <a:t>        </a:t>
            </a:r>
            <a:r>
              <a:rPr dirty="0" sz="2400" lang="en-US" err="1"/>
              <a:t>System.out.println</a:t>
            </a:r>
            <a:r>
              <a:rPr dirty="0" sz="2400" lang="en-US"/>
              <a:t>("Static block initialized."); </a:t>
            </a:r>
          </a:p>
          <a:p>
            <a:pPr fontAlgn="base" indent="0" marL="0">
              <a:spcBef>
                <a:spcPts val="0"/>
              </a:spcBef>
              <a:buNone/>
            </a:pPr>
            <a:r>
              <a:rPr dirty="0" sz="2400" lang="en-US"/>
              <a:t>        a = 10;</a:t>
            </a:r>
          </a:p>
          <a:p>
            <a:pPr fontAlgn="base" indent="0" marL="0">
              <a:spcBef>
                <a:spcPts val="0"/>
              </a:spcBef>
              <a:buNone/>
            </a:pPr>
            <a:r>
              <a:rPr dirty="0" sz="2400" lang="en-US"/>
              <a:t>        b = a * 4; </a:t>
            </a:r>
          </a:p>
          <a:p>
            <a:pPr fontAlgn="base" indent="0" marL="0">
              <a:spcBef>
                <a:spcPts val="0"/>
              </a:spcBef>
              <a:buNone/>
            </a:pPr>
            <a:r>
              <a:rPr dirty="0" sz="2400" lang="en-US"/>
              <a:t>    } </a:t>
            </a:r>
          </a:p>
          <a:p>
            <a:pPr fontAlgn="base" indent="0" marL="0">
              <a:spcBef>
                <a:spcPts val="0"/>
              </a:spcBef>
              <a:buNone/>
            </a:pPr>
            <a:r>
              <a:rPr dirty="0" sz="2400" lang="en-US"/>
              <a:t>  </a:t>
            </a:r>
          </a:p>
          <a:p>
            <a:pPr fontAlgn="base" indent="0" marL="0">
              <a:spcBef>
                <a:spcPts val="0"/>
              </a:spcBef>
              <a:buNone/>
            </a:pPr>
            <a:r>
              <a:rPr dirty="0" sz="2400" lang="en-US"/>
              <a:t>    public static void main(String[] </a:t>
            </a:r>
            <a:r>
              <a:rPr dirty="0" sz="2400" lang="en-US" err="1"/>
              <a:t>args</a:t>
            </a:r>
            <a:r>
              <a:rPr dirty="0" sz="2400" lang="en-US"/>
              <a:t>) { </a:t>
            </a:r>
          </a:p>
          <a:p>
            <a:pPr fontAlgn="base" indent="0" marL="0">
              <a:spcBef>
                <a:spcPts val="0"/>
              </a:spcBef>
              <a:buNone/>
            </a:pPr>
            <a:r>
              <a:rPr dirty="0" sz="2400" lang="en-US"/>
              <a:t>       </a:t>
            </a:r>
            <a:r>
              <a:rPr dirty="0" sz="2400" lang="en-US" err="1"/>
              <a:t>System.out.println</a:t>
            </a:r>
            <a:r>
              <a:rPr dirty="0" sz="2400" lang="en-US"/>
              <a:t>("Value of a : “ + a); </a:t>
            </a:r>
          </a:p>
          <a:p>
            <a:pPr fontAlgn="base" indent="0" marL="0">
              <a:spcBef>
                <a:spcPts val="0"/>
              </a:spcBef>
              <a:buNone/>
            </a:pPr>
            <a:r>
              <a:rPr dirty="0" sz="2400" lang="en-US"/>
              <a:t>       </a:t>
            </a:r>
            <a:r>
              <a:rPr dirty="0" sz="2400" lang="en-US" err="1"/>
              <a:t>System.out.println</a:t>
            </a:r>
            <a:r>
              <a:rPr dirty="0" sz="2400" lang="en-US"/>
              <a:t>("Value of b : “ + b); </a:t>
            </a:r>
          </a:p>
          <a:p>
            <a:pPr fontAlgn="base" indent="0" marL="0">
              <a:spcBef>
                <a:spcPts val="0"/>
              </a:spcBef>
              <a:buNone/>
            </a:pPr>
            <a:r>
              <a:rPr dirty="0" sz="2400" lang="en-US"/>
              <a:t>    } </a:t>
            </a:r>
          </a:p>
          <a:p>
            <a:pPr fontAlgn="base" indent="0" marL="0">
              <a:spcBef>
                <a:spcPts val="0"/>
              </a:spcBef>
              <a:buNone/>
            </a:pPr>
            <a:r>
              <a:rPr dirty="0" sz="2400" lang="en-US"/>
              <a:t>}</a:t>
            </a:r>
          </a:p>
          <a:p>
            <a:pPr indent="0" marL="0">
              <a:spcBef>
                <a:spcPts val="0"/>
              </a:spcBef>
              <a:buNone/>
            </a:pPr>
            <a:endParaRPr dirty="0" sz="2400" lang="en-US"/>
          </a:p>
        </p:txBody>
      </p:sp>
      <p:sp>
        <p:nvSpPr>
          <p:cNvPr id="1048707" name="Rectangle 1"/>
          <p:cNvSpPr>
            <a:spLocks noChangeArrowheads="1"/>
          </p:cNvSpPr>
          <p:nvPr/>
        </p:nvSpPr>
        <p:spPr bwMode="auto">
          <a:xfrm>
            <a:off x="4953000" y="5486400"/>
            <a:ext cx="4038600" cy="1114377"/>
          </a:xfrm>
          <a:prstGeom prst="rect"/>
          <a:solidFill>
            <a:srgbClr val="E0E0E0"/>
          </a:solidFill>
          <a:ln>
            <a:noFill/>
          </a:ln>
          <a:effectLst/>
        </p:spPr>
        <p:txBody>
          <a:bodyPr anchor="ctr" anchorCtr="0" bIns="88872" compatLnSpc="1" lIns="0" numCol="1" rIns="0" tIns="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0" cap="none" dirty="0" sz="2000" i="0" kumimoji="0" lang="en-US" normalizeH="0" strike="noStrike" u="none">
                <a:ln>
                  <a:noFill/>
                </a:ln>
                <a:solidFill>
                  <a:schemeClr val="tx1"/>
                </a:solidFill>
                <a:effectLst/>
                <a:latin typeface="Consolas" pitchFamily="49" charset="0"/>
                <a:cs typeface="Arial" pitchFamily="34" charset="0"/>
              </a:rPr>
              <a:t>Static block initialized. </a:t>
            </a:r>
          </a:p>
          <a:p>
            <a:pPr algn="l" defTabSz="914400" eaLnBrk="1" fontAlgn="base" hangingPunct="1" indent="0" latinLnBrk="0" lvl="0" marL="0" marR="0" rtl="0">
              <a:lnSpc>
                <a:spcPct val="100000"/>
              </a:lnSpc>
              <a:spcBef>
                <a:spcPct val="0"/>
              </a:spcBef>
              <a:spcAft>
                <a:spcPct val="0"/>
              </a:spcAft>
              <a:buClrTx/>
              <a:buSzTx/>
              <a:buFontTx/>
              <a:buNone/>
            </a:pPr>
            <a:r>
              <a:rPr baseline="0" b="0" cap="none" dirty="0" sz="2000" i="0" kumimoji="0" lang="en-US" normalizeH="0" strike="noStrike" u="none">
                <a:ln>
                  <a:noFill/>
                </a:ln>
                <a:solidFill>
                  <a:schemeClr val="tx1"/>
                </a:solidFill>
                <a:effectLst/>
                <a:latin typeface="Consolas" pitchFamily="49" charset="0"/>
                <a:cs typeface="Arial" pitchFamily="34" charset="0"/>
              </a:rPr>
              <a:t>Value of a : 10 </a:t>
            </a:r>
          </a:p>
          <a:p>
            <a:pPr algn="l" defTabSz="914400" eaLnBrk="1" fontAlgn="base" hangingPunct="1" indent="0" latinLnBrk="0" lvl="0" marL="0" marR="0" rtl="0">
              <a:lnSpc>
                <a:spcPct val="100000"/>
              </a:lnSpc>
              <a:spcBef>
                <a:spcPct val="0"/>
              </a:spcBef>
              <a:spcAft>
                <a:spcPct val="0"/>
              </a:spcAft>
              <a:buClrTx/>
              <a:buSzTx/>
              <a:buFontTx/>
              <a:buNone/>
            </a:pPr>
            <a:r>
              <a:rPr baseline="0" b="0" cap="none" dirty="0" sz="2000" i="0" kumimoji="0" lang="en-US" normalizeH="0" strike="noStrike" u="none">
                <a:ln>
                  <a:noFill/>
                </a:ln>
                <a:solidFill>
                  <a:schemeClr val="tx1"/>
                </a:solidFill>
                <a:effectLst/>
                <a:latin typeface="Consolas" pitchFamily="49" charset="0"/>
                <a:cs typeface="Arial" pitchFamily="34" charset="0"/>
              </a:rPr>
              <a:t>Value of b : 40</a:t>
            </a:r>
            <a:r>
              <a:rPr baseline="0" b="0" cap="none" dirty="0" sz="1200" i="0" kumimoji="0" lang="en-US" normalizeH="0" strike="noStrike" u="none">
                <a:ln>
                  <a:noFill/>
                </a:ln>
                <a:solidFill>
                  <a:schemeClr val="tx1"/>
                </a:solidFill>
                <a:effectLst/>
                <a:latin typeface="Arial" pitchFamily="34" charset="0"/>
                <a:cs typeface="Arial" pitchFamily="34" charset="0"/>
              </a:rPr>
              <a:t> </a:t>
            </a:r>
            <a:endParaRPr baseline="0" b="0" cap="none" dirty="0" sz="3600" i="0" kumimoji="0" lang="en-US" normalizeH="0" strike="noStrike" u="none">
              <a:ln>
                <a:noFill/>
              </a:ln>
              <a:solidFill>
                <a:schemeClr val="tx1"/>
              </a:solidFill>
              <a:effectLst/>
              <a:latin typeface="Arial" pitchFamily="34" charset="0"/>
              <a:cs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08" name="Title 1"/>
          <p:cNvSpPr>
            <a:spLocks noGrp="1"/>
          </p:cNvSpPr>
          <p:nvPr>
            <p:ph type="title"/>
          </p:nvPr>
        </p:nvSpPr>
        <p:spPr/>
        <p:txBody>
          <a:bodyPr>
            <a:normAutofit fontScale="90000"/>
          </a:bodyPr>
          <a:p>
            <a:r>
              <a:rPr dirty="0" lang="en-US" err="1"/>
              <a:t>varargs</a:t>
            </a:r>
            <a:r>
              <a:rPr dirty="0" lang="en-US"/>
              <a:t>: Variable-Length Arguments</a:t>
            </a:r>
          </a:p>
        </p:txBody>
      </p:sp>
      <p:sp>
        <p:nvSpPr>
          <p:cNvPr id="1048709" name="Content Placeholder 2"/>
          <p:cNvSpPr>
            <a:spLocks noGrp="1"/>
          </p:cNvSpPr>
          <p:nvPr>
            <p:ph idx="1"/>
          </p:nvPr>
        </p:nvSpPr>
        <p:spPr>
          <a:xfrm>
            <a:off x="457200" y="1371600"/>
            <a:ext cx="8458200" cy="5486400"/>
          </a:xfrm>
        </p:spPr>
        <p:txBody>
          <a:bodyPr>
            <a:normAutofit fontScale="85714" lnSpcReduction="20000"/>
          </a:bodyPr>
          <a:p>
            <a:pPr algn="just">
              <a:lnSpc>
                <a:spcPct val="120000"/>
              </a:lnSpc>
            </a:pPr>
            <a:r>
              <a:rPr dirty="0" lang="en-US"/>
              <a:t>In JDK 5, Java supports a feature that simplifies the creation of methods that need to take a variable number of arguments. </a:t>
            </a:r>
          </a:p>
          <a:p>
            <a:pPr algn="just" lvl="1">
              <a:lnSpc>
                <a:spcPct val="120000"/>
              </a:lnSpc>
            </a:pPr>
            <a:r>
              <a:rPr dirty="0" lang="en-US"/>
              <a:t>This feature is called </a:t>
            </a:r>
            <a:r>
              <a:rPr dirty="0" lang="en-US" err="1"/>
              <a:t>varargs</a:t>
            </a:r>
            <a:r>
              <a:rPr dirty="0" lang="en-US"/>
              <a:t> and it is short-form for variable-length arguments. </a:t>
            </a:r>
          </a:p>
          <a:p>
            <a:pPr algn="just" lvl="1">
              <a:lnSpc>
                <a:spcPct val="120000"/>
              </a:lnSpc>
            </a:pPr>
            <a:r>
              <a:rPr dirty="0" lang="en-US"/>
              <a:t>A method that takes a variable number of arguments is called as a </a:t>
            </a:r>
            <a:r>
              <a:rPr dirty="0" lang="en-US" err="1"/>
              <a:t>varargs</a:t>
            </a:r>
            <a:r>
              <a:rPr dirty="0" lang="en-US"/>
              <a:t> method.</a:t>
            </a:r>
          </a:p>
          <a:p>
            <a:pPr algn="just">
              <a:lnSpc>
                <a:spcPct val="120000"/>
              </a:lnSpc>
            </a:pPr>
            <a:r>
              <a:rPr dirty="0" lang="en-US"/>
              <a:t>Prior to JDK 5, there were two ways of doing the same.</a:t>
            </a:r>
          </a:p>
          <a:p>
            <a:pPr algn="just" lvl="1">
              <a:lnSpc>
                <a:spcPct val="120000"/>
              </a:lnSpc>
            </a:pPr>
            <a:r>
              <a:rPr dirty="0" lang="en-US"/>
              <a:t>First way: Use overloaded methods (one for each).</a:t>
            </a:r>
          </a:p>
          <a:p>
            <a:pPr algn="just" lvl="1">
              <a:lnSpc>
                <a:spcPct val="120000"/>
              </a:lnSpc>
            </a:pPr>
            <a:r>
              <a:rPr dirty="0" lang="en-US"/>
              <a:t>Second Way: Put the arguments into an array, and then pass this array to the method. </a:t>
            </a:r>
          </a:p>
          <a:p>
            <a:pPr algn="just" lvl="1">
              <a:lnSpc>
                <a:spcPct val="120000"/>
              </a:lnSpc>
            </a:pPr>
            <a:r>
              <a:rPr dirty="0" lang="en-US"/>
              <a:t>The </a:t>
            </a:r>
            <a:r>
              <a:rPr dirty="0" lang="en-US" err="1"/>
              <a:t>varargs</a:t>
            </a:r>
            <a:r>
              <a:rPr dirty="0" lang="en-US"/>
              <a:t> feature offers a simpler, better option.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710" name="Title 1"/>
          <p:cNvSpPr>
            <a:spLocks noGrp="1"/>
          </p:cNvSpPr>
          <p:nvPr>
            <p:ph type="title"/>
          </p:nvPr>
        </p:nvSpPr>
        <p:spPr/>
        <p:txBody>
          <a:bodyPr/>
          <a:p>
            <a:endParaRPr lang="en-US"/>
          </a:p>
        </p:txBody>
      </p:sp>
      <p:sp>
        <p:nvSpPr>
          <p:cNvPr id="1048711" name="Content Placeholder 2"/>
          <p:cNvSpPr>
            <a:spLocks noGrp="1"/>
          </p:cNvSpPr>
          <p:nvPr>
            <p:ph idx="1"/>
          </p:nvPr>
        </p:nvSpPr>
        <p:spPr/>
        <p:txBody>
          <a:bodyPr>
            <a:normAutofit fontScale="50000" lnSpcReduction="20000"/>
          </a:bodyPr>
          <a:p>
            <a:r>
              <a:rPr dirty="0" lang="en-US"/>
              <a:t>public static void main(String[] a) {</a:t>
            </a:r>
          </a:p>
          <a:p>
            <a:r>
              <a:rPr dirty="0" lang="en-US"/>
              <a:t>	Scanner in = new Scanner(</a:t>
            </a:r>
            <a:r>
              <a:rPr dirty="0" lang="en-US" err="1"/>
              <a:t>System.in</a:t>
            </a:r>
            <a:r>
              <a:rPr dirty="0" lang="en-US"/>
              <a:t>);</a:t>
            </a:r>
          </a:p>
          <a:p>
            <a:r>
              <a:rPr dirty="0" lang="en-US"/>
              <a:t>	System.out.println("How many sides? ");</a:t>
            </a:r>
          </a:p>
          <a:p>
            <a:r>
              <a:rPr dirty="0" lang="en-US"/>
              <a:t>	</a:t>
            </a:r>
            <a:r>
              <a:rPr dirty="0" lang="en-US" err="1"/>
              <a:t>int</a:t>
            </a:r>
            <a:r>
              <a:rPr dirty="0" lang="en-US"/>
              <a:t> n = </a:t>
            </a:r>
            <a:r>
              <a:rPr dirty="0" lang="en-US" err="1"/>
              <a:t>in.nextInt</a:t>
            </a:r>
            <a:r>
              <a:rPr dirty="0" lang="en-US"/>
              <a:t>();</a:t>
            </a:r>
          </a:p>
          <a:p>
            <a:r>
              <a:rPr dirty="0" lang="en-US"/>
              <a:t>	</a:t>
            </a:r>
            <a:r>
              <a:rPr dirty="0" lang="en-US" err="1"/>
              <a:t>int</a:t>
            </a:r>
            <a:r>
              <a:rPr dirty="0" lang="en-US"/>
              <a:t>[] sides = new </a:t>
            </a:r>
            <a:r>
              <a:rPr dirty="0" lang="en-US" err="1"/>
              <a:t>int</a:t>
            </a:r>
            <a:r>
              <a:rPr dirty="0" lang="en-US"/>
              <a:t>[n];</a:t>
            </a:r>
          </a:p>
          <a:p>
            <a:r>
              <a:rPr dirty="0" lang="en-US"/>
              <a:t>	System.out.println("Enter " + n + " sides:");</a:t>
            </a:r>
          </a:p>
          <a:p>
            <a:r>
              <a:rPr dirty="0" lang="en-US"/>
              <a:t>	for(</a:t>
            </a:r>
            <a:r>
              <a:rPr dirty="0" lang="en-US" err="1"/>
              <a:t>int</a:t>
            </a:r>
            <a:r>
              <a:rPr dirty="0" lang="en-US"/>
              <a:t> </a:t>
            </a:r>
            <a:r>
              <a:rPr dirty="0" lang="en-US" err="1"/>
              <a:t>i</a:t>
            </a:r>
            <a:r>
              <a:rPr dirty="0" lang="en-US"/>
              <a:t>=0; </a:t>
            </a:r>
            <a:r>
              <a:rPr dirty="0" lang="en-US" err="1"/>
              <a:t>i</a:t>
            </a:r>
            <a:r>
              <a:rPr dirty="0" lang="en-US"/>
              <a:t>&lt;</a:t>
            </a:r>
            <a:r>
              <a:rPr dirty="0" lang="en-US" err="1"/>
              <a:t>sides.length</a:t>
            </a:r>
            <a:r>
              <a:rPr dirty="0" lang="en-US"/>
              <a:t>; </a:t>
            </a:r>
            <a:r>
              <a:rPr dirty="0" lang="en-US" err="1"/>
              <a:t>i</a:t>
            </a:r>
            <a:r>
              <a:rPr dirty="0" lang="en-US"/>
              <a:t>++)</a:t>
            </a:r>
          </a:p>
          <a:p>
            <a:r>
              <a:rPr dirty="0" lang="en-US"/>
              <a:t>		sides[</a:t>
            </a:r>
            <a:r>
              <a:rPr dirty="0" lang="en-US" err="1"/>
              <a:t>i</a:t>
            </a:r>
            <a:r>
              <a:rPr dirty="0" lang="en-US"/>
              <a:t>] = </a:t>
            </a:r>
            <a:r>
              <a:rPr dirty="0" lang="en-US" err="1"/>
              <a:t>in.nextInt</a:t>
            </a:r>
            <a:r>
              <a:rPr dirty="0" lang="en-US"/>
              <a:t>();</a:t>
            </a:r>
          </a:p>
          <a:p>
            <a:r>
              <a:rPr dirty="0" lang="en-US"/>
              <a:t>	System.out.println("Area of triangle is " + </a:t>
            </a:r>
            <a:r>
              <a:rPr dirty="0" lang="en-US" err="1"/>
              <a:t>computeArea</a:t>
            </a:r>
            <a:r>
              <a:rPr dirty="0" lang="en-US"/>
              <a:t>(sides));</a:t>
            </a:r>
          </a:p>
          <a:p>
            <a:r>
              <a:rPr dirty="0" lang="en-US"/>
              <a:t>}</a:t>
            </a:r>
          </a:p>
          <a:p>
            <a:r>
              <a:rPr dirty="0" lang="en-US"/>
              <a:t>static double </a:t>
            </a:r>
            <a:r>
              <a:rPr dirty="0" lang="en-US" err="1"/>
              <a:t>computeArea</a:t>
            </a:r>
            <a:r>
              <a:rPr dirty="0" lang="en-US"/>
              <a:t>(</a:t>
            </a:r>
            <a:r>
              <a:rPr dirty="0" lang="en-US" err="1"/>
              <a:t>int</a:t>
            </a:r>
            <a:r>
              <a:rPr dirty="0" lang="en-US"/>
              <a:t>[] a) {</a:t>
            </a:r>
          </a:p>
          <a:p>
            <a:r>
              <a:rPr dirty="0" lang="en-US"/>
              <a:t>	if(</a:t>
            </a:r>
            <a:r>
              <a:rPr dirty="0" lang="en-US" err="1"/>
              <a:t>a.length</a:t>
            </a:r>
            <a:r>
              <a:rPr dirty="0" lang="en-US"/>
              <a:t>==2)</a:t>
            </a:r>
          </a:p>
          <a:p>
            <a:r>
              <a:rPr dirty="0" lang="en-US"/>
              <a:t>		return 0.5 * a[0] * a[1];</a:t>
            </a:r>
          </a:p>
          <a:p>
            <a:r>
              <a:rPr dirty="0" lang="en-US"/>
              <a:t>	else {</a:t>
            </a:r>
          </a:p>
          <a:p>
            <a:r>
              <a:rPr dirty="0" lang="en-US"/>
              <a:t>		double s = (a + b + c) / 2.0f;</a:t>
            </a:r>
          </a:p>
          <a:p>
            <a:r>
              <a:rPr dirty="0" lang="en-US"/>
              <a:t>		return </a:t>
            </a:r>
            <a:r>
              <a:rPr dirty="0" lang="en-US" err="1"/>
              <a:t>Math.sqrt</a:t>
            </a:r>
            <a:r>
              <a:rPr dirty="0" lang="en-US"/>
              <a:t>(s*(s-a[0])*(s-a[1])*(s-a[2]));</a:t>
            </a:r>
          </a:p>
          <a:p>
            <a:r>
              <a:rPr dirty="0" lang="en-US"/>
              <a:t>	}</a:t>
            </a:r>
          </a:p>
          <a:p>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08" name="Title 1"/>
          <p:cNvSpPr>
            <a:spLocks noGrp="1"/>
          </p:cNvSpPr>
          <p:nvPr>
            <p:ph type="title"/>
          </p:nvPr>
        </p:nvSpPr>
        <p:spPr/>
        <p:txBody>
          <a:bodyPr/>
          <a:p>
            <a:endParaRPr lang="en-US"/>
          </a:p>
        </p:txBody>
      </p:sp>
      <p:sp>
        <p:nvSpPr>
          <p:cNvPr id="1048609" name="Content Placeholder 2"/>
          <p:cNvSpPr>
            <a:spLocks noGrp="1"/>
          </p:cNvSpPr>
          <p:nvPr>
            <p:ph idx="1"/>
          </p:nvPr>
        </p:nvSpPr>
        <p:spPr/>
        <p:txBody>
          <a:bodyPr>
            <a:normAutofit/>
          </a:bodyPr>
          <a:p>
            <a:pPr indent="0" marL="0">
              <a:buNone/>
            </a:pPr>
            <a:r>
              <a:rPr dirty="0" sz="2400" lang="en-US"/>
              <a:t>class Circle {</a:t>
            </a:r>
          </a:p>
          <a:p>
            <a:pPr indent="0" lvl="1" marL="457200">
              <a:buNone/>
            </a:pPr>
            <a:r>
              <a:rPr dirty="0" sz="2400" lang="en-US"/>
              <a:t>float radius;</a:t>
            </a:r>
          </a:p>
          <a:p>
            <a:pPr indent="0" lvl="1" marL="457200">
              <a:buNone/>
            </a:pPr>
            <a:r>
              <a:rPr dirty="0" sz="2400" lang="en-US"/>
              <a:t>Circle() { 	// </a:t>
            </a:r>
            <a:r>
              <a:rPr dirty="0" sz="2400" lang="en-US" err="1"/>
              <a:t>Parameterless</a:t>
            </a:r>
            <a:r>
              <a:rPr dirty="0" sz="2400" lang="en-US"/>
              <a:t> or No-</a:t>
            </a:r>
            <a:r>
              <a:rPr dirty="0" sz="2400" lang="en-US" err="1"/>
              <a:t>Arg</a:t>
            </a:r>
            <a:r>
              <a:rPr dirty="0" sz="2400" lang="en-US"/>
              <a:t> Constructor</a:t>
            </a:r>
          </a:p>
          <a:p>
            <a:pPr indent="0" lvl="2" marL="914400">
              <a:buNone/>
            </a:pPr>
            <a:r>
              <a:rPr dirty="0" lang="en-US"/>
              <a:t>radius = 5.0f;</a:t>
            </a:r>
          </a:p>
          <a:p>
            <a:pPr indent="0" lvl="1" marL="457200">
              <a:buNone/>
            </a:pPr>
            <a:r>
              <a:rPr dirty="0" sz="2400" lang="en-US"/>
              <a:t>}</a:t>
            </a:r>
          </a:p>
          <a:p>
            <a:pPr indent="0" lvl="1" marL="457200">
              <a:buNone/>
            </a:pPr>
            <a:r>
              <a:rPr dirty="0" sz="2400" lang="en-US"/>
              <a:t>Circle(float rad) { 	// Parameterized Constructor</a:t>
            </a:r>
          </a:p>
          <a:p>
            <a:pPr indent="0" lvl="2" marL="914400">
              <a:buNone/>
            </a:pPr>
            <a:r>
              <a:rPr dirty="0" lang="en-US"/>
              <a:t>radius = rad;</a:t>
            </a:r>
          </a:p>
          <a:p>
            <a:pPr indent="0" lvl="1" marL="457200">
              <a:buNone/>
            </a:pPr>
            <a:r>
              <a:rPr dirty="0" sz="2400" lang="en-US"/>
              <a:t>}</a:t>
            </a:r>
          </a:p>
          <a:p>
            <a:pPr indent="0" marL="0">
              <a:buNone/>
            </a:pPr>
            <a:r>
              <a:rPr dirty="0" sz="2400" lang="en-US"/>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712" name="Title 1"/>
          <p:cNvSpPr>
            <a:spLocks noGrp="1"/>
          </p:cNvSpPr>
          <p:nvPr>
            <p:ph type="title"/>
          </p:nvPr>
        </p:nvSpPr>
        <p:spPr/>
        <p:txBody>
          <a:bodyPr/>
          <a:p>
            <a:endParaRPr lang="en-US"/>
          </a:p>
        </p:txBody>
      </p:sp>
      <p:sp>
        <p:nvSpPr>
          <p:cNvPr id="1048713" name="Content Placeholder 2"/>
          <p:cNvSpPr>
            <a:spLocks noGrp="1"/>
          </p:cNvSpPr>
          <p:nvPr>
            <p:ph idx="1"/>
          </p:nvPr>
        </p:nvSpPr>
        <p:spPr/>
        <p:txBody>
          <a:bodyPr>
            <a:normAutofit fontScale="65625" lnSpcReduction="20000"/>
          </a:bodyPr>
          <a:p>
            <a:r>
              <a:rPr dirty="0" lang="en-US"/>
              <a:t>public static void main(String[] a) {</a:t>
            </a:r>
          </a:p>
          <a:p>
            <a:r>
              <a:rPr dirty="0" lang="en-US"/>
              <a:t>  </a:t>
            </a:r>
            <a:r>
              <a:rPr dirty="0" lang="en-US" err="1"/>
              <a:t>int</a:t>
            </a:r>
            <a:r>
              <a:rPr dirty="0" lang="en-US"/>
              <a:t> b = 4, h = 5;</a:t>
            </a:r>
          </a:p>
          <a:p>
            <a:r>
              <a:rPr dirty="0" lang="en-US"/>
              <a:t>  </a:t>
            </a:r>
            <a:r>
              <a:rPr dirty="0" lang="en-US" err="1"/>
              <a:t>int</a:t>
            </a:r>
            <a:r>
              <a:rPr dirty="0" lang="en-US"/>
              <a:t> a = 3, b = 4, c =5;</a:t>
            </a:r>
          </a:p>
          <a:p>
            <a:r>
              <a:rPr dirty="0" lang="en-US"/>
              <a:t>  System.out.println("Area of triangle 1 is " + </a:t>
            </a:r>
            <a:r>
              <a:rPr dirty="0" lang="en-US" err="1"/>
              <a:t>computeArea</a:t>
            </a:r>
            <a:r>
              <a:rPr dirty="0" lang="en-US"/>
              <a:t>(b, h));</a:t>
            </a:r>
          </a:p>
          <a:p>
            <a:r>
              <a:rPr dirty="0" lang="en-US"/>
              <a:t>  System.out.println("Area of triangle 2 is " + </a:t>
            </a:r>
            <a:r>
              <a:rPr dirty="0" lang="en-US" err="1"/>
              <a:t>computeArea</a:t>
            </a:r>
            <a:r>
              <a:rPr dirty="0" lang="en-US"/>
              <a:t>(a, b, c));</a:t>
            </a:r>
          </a:p>
          <a:p>
            <a:r>
              <a:rPr dirty="0" lang="en-US"/>
              <a:t>}</a:t>
            </a:r>
          </a:p>
          <a:p>
            <a:r>
              <a:rPr dirty="0" lang="en-US"/>
              <a:t>static double </a:t>
            </a:r>
            <a:r>
              <a:rPr dirty="0" lang="en-US" err="1"/>
              <a:t>computeArea</a:t>
            </a:r>
            <a:r>
              <a:rPr dirty="0" lang="en-US"/>
              <a:t>(</a:t>
            </a:r>
            <a:r>
              <a:rPr dirty="0" lang="en-US" err="1"/>
              <a:t>int</a:t>
            </a:r>
            <a:r>
              <a:rPr dirty="0" lang="en-US"/>
              <a:t> b, </a:t>
            </a:r>
            <a:r>
              <a:rPr dirty="0" lang="en-US" err="1"/>
              <a:t>int</a:t>
            </a:r>
            <a:r>
              <a:rPr dirty="0" lang="en-US"/>
              <a:t> h) {</a:t>
            </a:r>
          </a:p>
          <a:p>
            <a:r>
              <a:rPr dirty="0" lang="en-US"/>
              <a:t>	return 0.5 * b * h;</a:t>
            </a:r>
          </a:p>
          <a:p>
            <a:r>
              <a:rPr dirty="0" lang="en-US"/>
              <a:t>}</a:t>
            </a:r>
          </a:p>
          <a:p>
            <a:r>
              <a:rPr dirty="0" lang="en-US"/>
              <a:t>static double </a:t>
            </a:r>
            <a:r>
              <a:rPr dirty="0" lang="en-US" err="1"/>
              <a:t>computeArea</a:t>
            </a:r>
            <a:r>
              <a:rPr dirty="0" lang="en-US"/>
              <a:t>(</a:t>
            </a:r>
            <a:r>
              <a:rPr dirty="0" lang="en-US" err="1"/>
              <a:t>int</a:t>
            </a:r>
            <a:r>
              <a:rPr dirty="0" lang="en-US"/>
              <a:t> a, </a:t>
            </a:r>
            <a:r>
              <a:rPr dirty="0" lang="en-US" err="1"/>
              <a:t>int</a:t>
            </a:r>
            <a:r>
              <a:rPr dirty="0" lang="en-US"/>
              <a:t> b, </a:t>
            </a:r>
            <a:r>
              <a:rPr dirty="0" lang="en-US" err="1"/>
              <a:t>int</a:t>
            </a:r>
            <a:r>
              <a:rPr dirty="0" lang="en-US"/>
              <a:t> c) {</a:t>
            </a:r>
          </a:p>
          <a:p>
            <a:r>
              <a:rPr dirty="0" lang="en-US"/>
              <a:t>	double s = (a + b + c) / 2.0;</a:t>
            </a:r>
          </a:p>
          <a:p>
            <a:r>
              <a:rPr dirty="0" lang="en-US"/>
              <a:t>	return </a:t>
            </a:r>
            <a:r>
              <a:rPr dirty="0" lang="en-US" err="1"/>
              <a:t>Math.sqrt</a:t>
            </a:r>
            <a:r>
              <a:rPr dirty="0" lang="en-US"/>
              <a:t>(s*(s-a)*(s-b)*(s-c));</a:t>
            </a:r>
          </a:p>
          <a:p>
            <a:r>
              <a:rPr dirty="0" lang="en-US"/>
              <a:t>}</a:t>
            </a:r>
          </a:p>
          <a:p>
            <a:endParaRPr dirty="0"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714" name="Title 1"/>
          <p:cNvSpPr>
            <a:spLocks noGrp="1"/>
          </p:cNvSpPr>
          <p:nvPr>
            <p:ph type="title"/>
          </p:nvPr>
        </p:nvSpPr>
        <p:spPr/>
        <p:txBody>
          <a:bodyPr/>
          <a:p>
            <a:endParaRPr lang="en-US"/>
          </a:p>
        </p:txBody>
      </p:sp>
      <p:sp>
        <p:nvSpPr>
          <p:cNvPr id="1048715" name="Content Placeholder 2"/>
          <p:cNvSpPr>
            <a:spLocks noGrp="1"/>
          </p:cNvSpPr>
          <p:nvPr>
            <p:ph idx="1"/>
          </p:nvPr>
        </p:nvSpPr>
        <p:spPr/>
        <p:txBody>
          <a:bodyPr>
            <a:normAutofit fontScale="50000" lnSpcReduction="20000"/>
          </a:bodyPr>
          <a:p>
            <a:r>
              <a:rPr dirty="0" lang="en-US"/>
              <a:t>public static void main(String[] a) {</a:t>
            </a:r>
          </a:p>
          <a:p>
            <a:r>
              <a:rPr dirty="0" lang="en-US"/>
              <a:t>	Scanner in = new Scanner(</a:t>
            </a:r>
            <a:r>
              <a:rPr dirty="0" lang="en-US" err="1"/>
              <a:t>System.in</a:t>
            </a:r>
            <a:r>
              <a:rPr dirty="0" lang="en-US"/>
              <a:t>);</a:t>
            </a:r>
          </a:p>
          <a:p>
            <a:r>
              <a:rPr dirty="0" lang="en-US"/>
              <a:t>	System.out.println("How many sides? ");</a:t>
            </a:r>
          </a:p>
          <a:p>
            <a:r>
              <a:rPr dirty="0" lang="en-US"/>
              <a:t>	</a:t>
            </a:r>
            <a:r>
              <a:rPr dirty="0" lang="en-US" err="1"/>
              <a:t>int</a:t>
            </a:r>
            <a:r>
              <a:rPr dirty="0" lang="en-US"/>
              <a:t> n = </a:t>
            </a:r>
            <a:r>
              <a:rPr dirty="0" lang="en-US" err="1"/>
              <a:t>in.nextInt</a:t>
            </a:r>
            <a:r>
              <a:rPr dirty="0" lang="en-US"/>
              <a:t>();</a:t>
            </a:r>
          </a:p>
          <a:p>
            <a:r>
              <a:rPr dirty="0" lang="en-US"/>
              <a:t>	</a:t>
            </a:r>
            <a:r>
              <a:rPr dirty="0" lang="en-US" err="1"/>
              <a:t>int</a:t>
            </a:r>
            <a:r>
              <a:rPr dirty="0" lang="en-US"/>
              <a:t>[] sides = new </a:t>
            </a:r>
            <a:r>
              <a:rPr dirty="0" lang="en-US" err="1"/>
              <a:t>int</a:t>
            </a:r>
            <a:r>
              <a:rPr dirty="0" lang="en-US"/>
              <a:t>[n];</a:t>
            </a:r>
          </a:p>
          <a:p>
            <a:r>
              <a:rPr dirty="0" lang="en-US"/>
              <a:t>	System.out.println("Enter " + n + " sides:");</a:t>
            </a:r>
          </a:p>
          <a:p>
            <a:r>
              <a:rPr dirty="0" lang="en-US"/>
              <a:t>	for(</a:t>
            </a:r>
            <a:r>
              <a:rPr dirty="0" lang="en-US" err="1"/>
              <a:t>int</a:t>
            </a:r>
            <a:r>
              <a:rPr dirty="0" lang="en-US"/>
              <a:t> </a:t>
            </a:r>
            <a:r>
              <a:rPr dirty="0" lang="en-US" err="1"/>
              <a:t>i</a:t>
            </a:r>
            <a:r>
              <a:rPr dirty="0" lang="en-US"/>
              <a:t>=0; </a:t>
            </a:r>
            <a:r>
              <a:rPr dirty="0" lang="en-US" err="1"/>
              <a:t>i</a:t>
            </a:r>
            <a:r>
              <a:rPr dirty="0" lang="en-US"/>
              <a:t>&lt;</a:t>
            </a:r>
            <a:r>
              <a:rPr dirty="0" lang="en-US" err="1"/>
              <a:t>sides.length</a:t>
            </a:r>
            <a:r>
              <a:rPr dirty="0" lang="en-US"/>
              <a:t>; </a:t>
            </a:r>
            <a:r>
              <a:rPr dirty="0" lang="en-US" err="1"/>
              <a:t>i</a:t>
            </a:r>
            <a:r>
              <a:rPr dirty="0" lang="en-US"/>
              <a:t>++)</a:t>
            </a:r>
          </a:p>
          <a:p>
            <a:r>
              <a:rPr dirty="0" lang="en-US"/>
              <a:t>		sides[</a:t>
            </a:r>
            <a:r>
              <a:rPr dirty="0" lang="en-US" err="1"/>
              <a:t>i</a:t>
            </a:r>
            <a:r>
              <a:rPr dirty="0" lang="en-US"/>
              <a:t>] = </a:t>
            </a:r>
            <a:r>
              <a:rPr dirty="0" lang="en-US" err="1"/>
              <a:t>in.nextInt</a:t>
            </a:r>
            <a:r>
              <a:rPr dirty="0" lang="en-US"/>
              <a:t>();</a:t>
            </a:r>
          </a:p>
          <a:p>
            <a:r>
              <a:rPr dirty="0" lang="en-US"/>
              <a:t>	System.out.println("Area of triangle is " + </a:t>
            </a:r>
            <a:r>
              <a:rPr dirty="0" lang="en-US" err="1"/>
              <a:t>computeArea</a:t>
            </a:r>
            <a:r>
              <a:rPr dirty="0" lang="en-US"/>
              <a:t>(sides));</a:t>
            </a:r>
          </a:p>
          <a:p>
            <a:r>
              <a:rPr dirty="0" lang="en-US"/>
              <a:t>}</a:t>
            </a:r>
          </a:p>
          <a:p>
            <a:r>
              <a:rPr dirty="0" lang="en-US"/>
              <a:t>static double </a:t>
            </a:r>
            <a:r>
              <a:rPr dirty="0" lang="en-US" err="1"/>
              <a:t>computeArea</a:t>
            </a:r>
            <a:r>
              <a:rPr dirty="0" lang="en-US"/>
              <a:t>(int... k) {</a:t>
            </a:r>
          </a:p>
          <a:p>
            <a:r>
              <a:rPr dirty="0" lang="en-US"/>
              <a:t>        if(</a:t>
            </a:r>
            <a:r>
              <a:rPr dirty="0" lang="en-US" err="1"/>
              <a:t>k.length</a:t>
            </a:r>
            <a:r>
              <a:rPr dirty="0" lang="en-US"/>
              <a:t>==2)</a:t>
            </a:r>
          </a:p>
          <a:p>
            <a:r>
              <a:rPr dirty="0" lang="en-US"/>
              <a:t>            return 0.5 * k[0] * k[1];</a:t>
            </a:r>
          </a:p>
          <a:p>
            <a:r>
              <a:rPr dirty="0" lang="en-US"/>
              <a:t>        else {</a:t>
            </a:r>
          </a:p>
          <a:p>
            <a:r>
              <a:rPr dirty="0" lang="en-US"/>
              <a:t>            double s = (k[0] + k[1] + k[2]) / 2.0;</a:t>
            </a:r>
          </a:p>
          <a:p>
            <a:r>
              <a:rPr dirty="0" lang="en-US"/>
              <a:t>            return </a:t>
            </a:r>
            <a:r>
              <a:rPr dirty="0" lang="en-US" err="1"/>
              <a:t>Math.sqrt</a:t>
            </a:r>
            <a:r>
              <a:rPr dirty="0" lang="en-US"/>
              <a:t>(s*(s-k[0])*(s-k[1])*(s-k[2]));</a:t>
            </a:r>
          </a:p>
          <a:p>
            <a:r>
              <a:rPr dirty="0" lang="en-US"/>
              <a:t>        }</a:t>
            </a:r>
          </a:p>
          <a:p>
            <a:r>
              <a:rPr lang="en-US"/>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716" name="Content Placeholder 2"/>
          <p:cNvSpPr>
            <a:spLocks noGrp="1"/>
          </p:cNvSpPr>
          <p:nvPr>
            <p:ph idx="1"/>
          </p:nvPr>
        </p:nvSpPr>
        <p:spPr>
          <a:xfrm>
            <a:off x="304800" y="228600"/>
            <a:ext cx="8686800" cy="5257800"/>
          </a:xfrm>
        </p:spPr>
        <p:txBody>
          <a:bodyPr>
            <a:normAutofit fontScale="65625" lnSpcReduction="20000"/>
          </a:bodyPr>
          <a:p>
            <a:pPr fontAlgn="base" indent="0" marL="0">
              <a:buNone/>
            </a:pPr>
            <a:r>
              <a:rPr dirty="0" lang="en-US"/>
              <a:t>class Test1  { </a:t>
            </a:r>
          </a:p>
          <a:p>
            <a:pPr fontAlgn="base" indent="0" marL="0">
              <a:buNone/>
            </a:pPr>
            <a:r>
              <a:rPr dirty="0" lang="en-US"/>
              <a:t>    // A method that takes variable number of integer arguments. </a:t>
            </a:r>
          </a:p>
          <a:p>
            <a:pPr fontAlgn="base" indent="0" marL="0">
              <a:buNone/>
            </a:pPr>
            <a:r>
              <a:rPr dirty="0" lang="en-US"/>
              <a:t>    static void </a:t>
            </a:r>
            <a:r>
              <a:rPr dirty="0" lang="en-US" err="1"/>
              <a:t>vaTest</a:t>
            </a:r>
            <a:r>
              <a:rPr dirty="0" lang="en-US"/>
              <a:t>(</a:t>
            </a:r>
            <a:r>
              <a:rPr dirty="0" lang="en-US" err="1"/>
              <a:t>int</a:t>
            </a:r>
            <a:r>
              <a:rPr dirty="0" lang="en-US"/>
              <a:t> ...a) { </a:t>
            </a:r>
          </a:p>
          <a:p>
            <a:pPr fontAlgn="base" indent="0" marL="0">
              <a:buNone/>
            </a:pPr>
            <a:r>
              <a:rPr dirty="0" lang="en-US"/>
              <a:t>        </a:t>
            </a:r>
            <a:r>
              <a:rPr dirty="0" lang="en-US" err="1"/>
              <a:t>System.out.println</a:t>
            </a:r>
            <a:r>
              <a:rPr dirty="0" lang="en-US"/>
              <a:t>("Number of arguments: " + </a:t>
            </a:r>
            <a:r>
              <a:rPr dirty="0" lang="en-US" err="1"/>
              <a:t>a.length</a:t>
            </a:r>
            <a:r>
              <a:rPr dirty="0" lang="en-US"/>
              <a:t>); </a:t>
            </a:r>
          </a:p>
          <a:p>
            <a:pPr fontAlgn="base" indent="0" marL="0">
              <a:buNone/>
            </a:pPr>
            <a:r>
              <a:rPr dirty="0" lang="en-US"/>
              <a:t>          // using for each loop to display contents of a </a:t>
            </a:r>
          </a:p>
          <a:p>
            <a:pPr fontAlgn="base" indent="0" marL="0">
              <a:buNone/>
            </a:pPr>
            <a:r>
              <a:rPr dirty="0" lang="en-US"/>
              <a:t>        for (</a:t>
            </a:r>
            <a:r>
              <a:rPr dirty="0" lang="en-US" err="1"/>
              <a:t>int</a:t>
            </a:r>
            <a:r>
              <a:rPr dirty="0" lang="en-US"/>
              <a:t> i: a) </a:t>
            </a:r>
          </a:p>
          <a:p>
            <a:pPr fontAlgn="base" indent="0" marL="0">
              <a:buNone/>
            </a:pPr>
            <a:r>
              <a:rPr dirty="0" lang="en-US"/>
              <a:t>            </a:t>
            </a:r>
            <a:r>
              <a:rPr dirty="0" lang="en-US" err="1"/>
              <a:t>System.out.print</a:t>
            </a:r>
            <a:r>
              <a:rPr dirty="0" lang="en-US"/>
              <a:t>(i + " "); </a:t>
            </a:r>
          </a:p>
          <a:p>
            <a:pPr fontAlgn="base" indent="0" marL="0">
              <a:buNone/>
            </a:pPr>
            <a:r>
              <a:rPr dirty="0" lang="en-US"/>
              <a:t>        </a:t>
            </a:r>
            <a:r>
              <a:rPr dirty="0" lang="en-US" err="1"/>
              <a:t>System.out.println</a:t>
            </a:r>
            <a:r>
              <a:rPr dirty="0" lang="en-US"/>
              <a:t>(); </a:t>
            </a:r>
          </a:p>
          <a:p>
            <a:pPr fontAlgn="base" indent="0" marL="0">
              <a:buNone/>
            </a:pPr>
            <a:r>
              <a:rPr dirty="0" lang="en-US"/>
              <a:t>    } </a:t>
            </a:r>
          </a:p>
          <a:p>
            <a:pPr fontAlgn="base" indent="0" marL="0">
              <a:buNone/>
            </a:pPr>
            <a:r>
              <a:rPr dirty="0" lang="en-US"/>
              <a:t>    public static void main(String </a:t>
            </a:r>
            <a:r>
              <a:rPr dirty="0" lang="en-US" err="1"/>
              <a:t>args</a:t>
            </a:r>
            <a:r>
              <a:rPr dirty="0" lang="en-US"/>
              <a:t>[]) { </a:t>
            </a:r>
          </a:p>
          <a:p>
            <a:pPr fontAlgn="base" indent="0" marL="0">
              <a:buNone/>
            </a:pPr>
            <a:r>
              <a:rPr dirty="0" lang="en-US"/>
              <a:t>        // Calling the </a:t>
            </a:r>
            <a:r>
              <a:rPr dirty="0" lang="en-US" err="1"/>
              <a:t>varargs</a:t>
            </a:r>
            <a:r>
              <a:rPr dirty="0" lang="en-US"/>
              <a:t> method with different number of parameters </a:t>
            </a:r>
          </a:p>
          <a:p>
            <a:pPr fontAlgn="base" indent="0" marL="0">
              <a:buNone/>
            </a:pPr>
            <a:r>
              <a:rPr dirty="0" lang="en-US"/>
              <a:t>        </a:t>
            </a:r>
            <a:r>
              <a:rPr dirty="0" lang="en-US" err="1"/>
              <a:t>vaTest</a:t>
            </a:r>
            <a:r>
              <a:rPr dirty="0" lang="en-US"/>
              <a:t>(100);         // one parameter </a:t>
            </a:r>
          </a:p>
          <a:p>
            <a:pPr fontAlgn="base" indent="0" marL="0">
              <a:buNone/>
            </a:pPr>
            <a:r>
              <a:rPr dirty="0" lang="en-US"/>
              <a:t>        </a:t>
            </a:r>
            <a:r>
              <a:rPr dirty="0" lang="en-US" err="1"/>
              <a:t>vaTest</a:t>
            </a:r>
            <a:r>
              <a:rPr dirty="0" lang="en-US"/>
              <a:t>(1, 2, 3, 4);  // four parameters </a:t>
            </a:r>
          </a:p>
          <a:p>
            <a:pPr fontAlgn="base" indent="0" marL="0">
              <a:buNone/>
            </a:pPr>
            <a:r>
              <a:rPr dirty="0" lang="en-US"/>
              <a:t>        </a:t>
            </a:r>
            <a:r>
              <a:rPr dirty="0" lang="en-US" err="1"/>
              <a:t>vaTest</a:t>
            </a:r>
            <a:r>
              <a:rPr dirty="0" lang="en-US"/>
              <a:t>();            // no parameter </a:t>
            </a:r>
          </a:p>
          <a:p>
            <a:pPr fontAlgn="base" indent="0" marL="0">
              <a:buNone/>
            </a:pPr>
            <a:r>
              <a:rPr dirty="0" lang="en-US"/>
              <a:t>    } </a:t>
            </a:r>
          </a:p>
          <a:p>
            <a:pPr fontAlgn="base" indent="0" marL="0">
              <a:buNone/>
            </a:pPr>
            <a:r>
              <a:rPr dirty="0" lang="en-US"/>
              <a:t>} </a:t>
            </a:r>
          </a:p>
          <a:p>
            <a:pPr indent="0" marL="0">
              <a:buNone/>
            </a:pPr>
            <a:endParaRPr dirty="0" lang="en-US"/>
          </a:p>
        </p:txBody>
      </p:sp>
      <p:sp>
        <p:nvSpPr>
          <p:cNvPr id="1048717" name="Rectangle 1"/>
          <p:cNvSpPr>
            <a:spLocks noChangeArrowheads="1"/>
          </p:cNvSpPr>
          <p:nvPr/>
        </p:nvSpPr>
        <p:spPr bwMode="auto">
          <a:xfrm>
            <a:off x="4419600" y="5029200"/>
            <a:ext cx="4419600" cy="1628623"/>
          </a:xfrm>
          <a:prstGeom prst="rect"/>
          <a:solidFill>
            <a:srgbClr val="E0E0E0"/>
          </a:solidFill>
          <a:ln>
            <a:noFill/>
          </a:ln>
          <a:effectLst/>
        </p:spPr>
        <p:txBody>
          <a:bodyPr anchor="ctr" anchorCtr="0" bIns="88872" compatLnSpc="1" lIns="0" numCol="1" rIns="0" tIns="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0" cap="none" dirty="0" sz="2000" i="0" kumimoji="0" lang="en-US" normalizeH="0" strike="noStrike" u="none">
                <a:ln>
                  <a:noFill/>
                </a:ln>
                <a:solidFill>
                  <a:schemeClr val="tx1"/>
                </a:solidFill>
                <a:effectLst/>
                <a:latin typeface="Consolas" pitchFamily="49" charset="0"/>
                <a:cs typeface="Arial" pitchFamily="34" charset="0"/>
              </a:rPr>
              <a:t>Number of arguments: 1 </a:t>
            </a:r>
          </a:p>
          <a:p>
            <a:pPr algn="l" defTabSz="914400" eaLnBrk="1" fontAlgn="base" hangingPunct="1" indent="0" latinLnBrk="0" lvl="0" marL="0" marR="0" rtl="0">
              <a:lnSpc>
                <a:spcPct val="100000"/>
              </a:lnSpc>
              <a:spcBef>
                <a:spcPct val="0"/>
              </a:spcBef>
              <a:spcAft>
                <a:spcPct val="0"/>
              </a:spcAft>
              <a:buClrTx/>
              <a:buSzTx/>
              <a:buFontTx/>
              <a:buNone/>
            </a:pPr>
            <a:r>
              <a:rPr baseline="0" b="0" cap="none" dirty="0" sz="2000" i="0" kumimoji="0" lang="en-US" normalizeH="0" strike="noStrike" u="none">
                <a:ln>
                  <a:noFill/>
                </a:ln>
                <a:solidFill>
                  <a:schemeClr val="tx1"/>
                </a:solidFill>
                <a:effectLst/>
                <a:latin typeface="Consolas" pitchFamily="49" charset="0"/>
                <a:cs typeface="Arial" pitchFamily="34" charset="0"/>
              </a:rPr>
              <a:t>100 </a:t>
            </a:r>
          </a:p>
          <a:p>
            <a:pPr algn="l" defTabSz="914400" eaLnBrk="1" fontAlgn="base" hangingPunct="1" indent="0" latinLnBrk="0" lvl="0" marL="0" marR="0" rtl="0">
              <a:lnSpc>
                <a:spcPct val="100000"/>
              </a:lnSpc>
              <a:spcBef>
                <a:spcPct val="0"/>
              </a:spcBef>
              <a:spcAft>
                <a:spcPct val="0"/>
              </a:spcAft>
              <a:buClrTx/>
              <a:buSzTx/>
              <a:buFontTx/>
              <a:buNone/>
            </a:pPr>
            <a:r>
              <a:rPr baseline="0" b="0" cap="none" dirty="0" sz="2000" i="0" kumimoji="0" lang="en-US" normalizeH="0" strike="noStrike" u="none">
                <a:ln>
                  <a:noFill/>
                </a:ln>
                <a:solidFill>
                  <a:schemeClr val="tx1"/>
                </a:solidFill>
                <a:effectLst/>
                <a:latin typeface="Consolas" pitchFamily="49" charset="0"/>
                <a:cs typeface="Arial" pitchFamily="34" charset="0"/>
              </a:rPr>
              <a:t>Number of arguments: 4 </a:t>
            </a:r>
          </a:p>
          <a:p>
            <a:pPr algn="l" defTabSz="914400" eaLnBrk="1" fontAlgn="base" hangingPunct="1" indent="0" latinLnBrk="0" lvl="0" marL="0" marR="0" rtl="0">
              <a:lnSpc>
                <a:spcPct val="100000"/>
              </a:lnSpc>
              <a:spcBef>
                <a:spcPct val="0"/>
              </a:spcBef>
              <a:spcAft>
                <a:spcPct val="0"/>
              </a:spcAft>
              <a:buClrTx/>
              <a:buSzTx/>
              <a:buFontTx/>
              <a:buNone/>
            </a:pPr>
            <a:r>
              <a:rPr baseline="0" b="0" cap="none" dirty="0" sz="2000" i="0" kumimoji="0" lang="en-US" normalizeH="0" strike="noStrike" u="none">
                <a:ln>
                  <a:noFill/>
                </a:ln>
                <a:solidFill>
                  <a:schemeClr val="tx1"/>
                </a:solidFill>
                <a:effectLst/>
                <a:latin typeface="Consolas" pitchFamily="49" charset="0"/>
                <a:cs typeface="Arial" pitchFamily="34" charset="0"/>
              </a:rPr>
              <a:t>1 2 3 4 </a:t>
            </a:r>
          </a:p>
          <a:p>
            <a:pPr algn="l" defTabSz="914400" eaLnBrk="1" fontAlgn="base" hangingPunct="1" indent="0" latinLnBrk="0" lvl="0" marL="0" marR="0" rtl="0">
              <a:lnSpc>
                <a:spcPct val="100000"/>
              </a:lnSpc>
              <a:spcBef>
                <a:spcPct val="0"/>
              </a:spcBef>
              <a:spcAft>
                <a:spcPct val="0"/>
              </a:spcAft>
              <a:buClrTx/>
              <a:buSzTx/>
              <a:buFontTx/>
              <a:buNone/>
            </a:pPr>
            <a:r>
              <a:rPr baseline="0" b="0" cap="none" dirty="0" sz="2000" i="0" kumimoji="0" lang="en-US" normalizeH="0" strike="noStrike" u="none">
                <a:ln>
                  <a:noFill/>
                </a:ln>
                <a:solidFill>
                  <a:schemeClr val="tx1"/>
                </a:solidFill>
                <a:effectLst/>
                <a:latin typeface="Consolas" pitchFamily="49" charset="0"/>
                <a:cs typeface="Arial" pitchFamily="34" charset="0"/>
              </a:rPr>
              <a:t>Number of arguments: 0</a:t>
            </a:r>
            <a:r>
              <a:rPr baseline="0" b="0" cap="none" dirty="0" sz="1200" i="0" kumimoji="0" lang="en-US" normalizeH="0" strike="noStrike" u="none">
                <a:ln>
                  <a:noFill/>
                </a:ln>
                <a:solidFill>
                  <a:schemeClr val="tx1"/>
                </a:solidFill>
                <a:effectLst/>
                <a:latin typeface="Arial" pitchFamily="34" charset="0"/>
                <a:cs typeface="Arial" pitchFamily="34" charset="0"/>
              </a:rPr>
              <a:t> </a:t>
            </a:r>
            <a:endParaRPr baseline="0" b="0" cap="none" dirty="0" sz="3600" i="0" kumimoji="0" lang="en-US" normalizeH="0" strike="noStrike" u="none">
              <a:ln>
                <a:noFill/>
              </a:ln>
              <a:solidFill>
                <a:schemeClr val="tx1"/>
              </a:solidFill>
              <a:effectLst/>
              <a:latin typeface="Arial" pitchFamily="34" charset="0"/>
              <a:cs typeface="Arial"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718" name="Title 1"/>
          <p:cNvSpPr>
            <a:spLocks noGrp="1"/>
          </p:cNvSpPr>
          <p:nvPr>
            <p:ph type="title"/>
          </p:nvPr>
        </p:nvSpPr>
        <p:spPr/>
        <p:txBody>
          <a:bodyPr/>
          <a:p>
            <a:r>
              <a:rPr dirty="0" lang="en-US"/>
              <a:t>Points on </a:t>
            </a:r>
            <a:r>
              <a:rPr dirty="0" lang="en-US" err="1"/>
              <a:t>varargs</a:t>
            </a:r>
            <a:endParaRPr dirty="0" lang="en-US"/>
          </a:p>
        </p:txBody>
      </p:sp>
      <p:sp>
        <p:nvSpPr>
          <p:cNvPr id="1048719" name="Content Placeholder 2"/>
          <p:cNvSpPr>
            <a:spLocks noGrp="1"/>
          </p:cNvSpPr>
          <p:nvPr>
            <p:ph idx="1"/>
          </p:nvPr>
        </p:nvSpPr>
        <p:spPr>
          <a:xfrm>
            <a:off x="457200" y="1600200"/>
            <a:ext cx="8534400" cy="5257800"/>
          </a:xfrm>
        </p:spPr>
        <p:txBody>
          <a:bodyPr>
            <a:normAutofit fontScale="75000" lnSpcReduction="20000"/>
          </a:bodyPr>
          <a:p>
            <a:pPr>
              <a:lnSpc>
                <a:spcPct val="120000"/>
              </a:lnSpc>
            </a:pPr>
            <a:r>
              <a:rPr dirty="0" lang="en-US"/>
              <a:t>Note that inside </a:t>
            </a:r>
            <a:r>
              <a:rPr dirty="0" lang="en-US" err="1"/>
              <a:t>vaTest</a:t>
            </a:r>
            <a:r>
              <a:rPr dirty="0" lang="en-US"/>
              <a:t>(), a acts as an array.</a:t>
            </a:r>
          </a:p>
          <a:p>
            <a:pPr lvl="1">
              <a:lnSpc>
                <a:spcPct val="120000"/>
              </a:lnSpc>
            </a:pPr>
            <a:r>
              <a:rPr dirty="0" lang="en-US"/>
              <a:t>The … syntax tells the compiler that a variable number of arguments will be used and that these arguments will be stored in the array named a.</a:t>
            </a:r>
          </a:p>
          <a:p>
            <a:pPr lvl="1">
              <a:lnSpc>
                <a:spcPct val="120000"/>
              </a:lnSpc>
            </a:pPr>
            <a:r>
              <a:rPr dirty="0" lang="en-US"/>
              <a:t>In main(), the arguments will automatically be put in an array and passed to a. </a:t>
            </a:r>
          </a:p>
          <a:p>
            <a:pPr lvl="1">
              <a:lnSpc>
                <a:spcPct val="120000"/>
              </a:lnSpc>
            </a:pPr>
            <a:r>
              <a:rPr dirty="0" lang="en-US"/>
              <a:t>In the case of no arguments, the length of the array is zero.</a:t>
            </a:r>
          </a:p>
          <a:p>
            <a:pPr>
              <a:lnSpc>
                <a:spcPct val="120000"/>
              </a:lnSpc>
            </a:pPr>
            <a:r>
              <a:rPr dirty="0" lang="en-US"/>
              <a:t>A method can have “normal” parameters along with variable-length parameter. </a:t>
            </a:r>
          </a:p>
          <a:p>
            <a:pPr lvl="1">
              <a:lnSpc>
                <a:spcPct val="120000"/>
              </a:lnSpc>
            </a:pPr>
            <a:r>
              <a:rPr dirty="0" lang="en-US"/>
              <a:t>In such case, the </a:t>
            </a:r>
            <a:r>
              <a:rPr dirty="0" lang="en-US" err="1"/>
              <a:t>vararg</a:t>
            </a:r>
            <a:r>
              <a:rPr dirty="0" lang="en-US"/>
              <a:t> parameter must be the </a:t>
            </a:r>
            <a:r>
              <a:rPr b="1" dirty="0" lang="en-US"/>
              <a:t>last parameter </a:t>
            </a:r>
            <a:r>
              <a:rPr dirty="0" lang="en-US"/>
              <a:t>declared by the method.</a:t>
            </a:r>
          </a:p>
          <a:p>
            <a:pPr indent="0" lvl="2" marL="914400">
              <a:lnSpc>
                <a:spcPct val="120000"/>
              </a:lnSpc>
              <a:buNone/>
            </a:pPr>
            <a:r>
              <a:rPr dirty="0" sz="3100" lang="en-US" err="1"/>
              <a:t>int</a:t>
            </a:r>
            <a:r>
              <a:rPr dirty="0" sz="3100" lang="en-US"/>
              <a:t> </a:t>
            </a:r>
            <a:r>
              <a:rPr dirty="0" sz="3100" lang="en-US" err="1"/>
              <a:t>doSomething</a:t>
            </a:r>
            <a:r>
              <a:rPr dirty="0" sz="3100" lang="en-US"/>
              <a:t>(String a, </a:t>
            </a:r>
            <a:r>
              <a:rPr dirty="0" sz="3100" lang="en-US" err="1"/>
              <a:t>int</a:t>
            </a:r>
            <a:r>
              <a:rPr dirty="0" sz="3100" lang="en-US"/>
              <a:t> b, double c, </a:t>
            </a:r>
            <a:r>
              <a:rPr dirty="0" sz="3100" lang="en-US" err="1"/>
              <a:t>int</a:t>
            </a:r>
            <a:r>
              <a:rPr dirty="0" sz="3100" lang="en-US"/>
              <a:t> … </a:t>
            </a:r>
            <a:r>
              <a:rPr dirty="0" sz="3100" lang="en-US" err="1"/>
              <a:t>vals</a:t>
            </a:r>
            <a:r>
              <a:rPr dirty="0" sz="3100" lang="en-US"/>
              <a:t>) {</a:t>
            </a:r>
          </a:p>
          <a:p>
            <a:pPr indent="0" lvl="2" marL="914400">
              <a:lnSpc>
                <a:spcPct val="120000"/>
              </a:lnSpc>
              <a:buNone/>
            </a:pPr>
            <a:r>
              <a:rPr dirty="0" sz="3100" lang="en-US"/>
              <a:t>}</a:t>
            </a:r>
          </a:p>
          <a:p>
            <a:pPr lvl="1">
              <a:lnSpc>
                <a:spcPct val="120000"/>
              </a:lnSpc>
            </a:pPr>
            <a:r>
              <a:rPr dirty="0" sz="2900" lang="en-US"/>
              <a:t>There can be only one </a:t>
            </a:r>
            <a:r>
              <a:rPr dirty="0" sz="2900" lang="en-US" err="1"/>
              <a:t>varargs</a:t>
            </a:r>
            <a:r>
              <a:rPr dirty="0" sz="2900" lang="en-US"/>
              <a:t> parameter in a method.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720" name="Content Placeholder 2"/>
          <p:cNvSpPr>
            <a:spLocks noGrp="1"/>
          </p:cNvSpPr>
          <p:nvPr>
            <p:ph idx="1"/>
          </p:nvPr>
        </p:nvSpPr>
        <p:spPr>
          <a:xfrm>
            <a:off x="304800" y="457200"/>
            <a:ext cx="8229600" cy="4525963"/>
          </a:xfrm>
        </p:spPr>
        <p:txBody>
          <a:bodyPr>
            <a:normAutofit fontScale="56250" lnSpcReduction="20000"/>
          </a:bodyPr>
          <a:p>
            <a:pPr fontAlgn="base" indent="0" marL="0">
              <a:buNone/>
            </a:pPr>
            <a:r>
              <a:rPr dirty="0" lang="en-US"/>
              <a:t>class Test2  { </a:t>
            </a:r>
          </a:p>
          <a:p>
            <a:pPr fontAlgn="base" indent="0" marL="0">
              <a:buNone/>
            </a:pPr>
            <a:r>
              <a:rPr dirty="0" lang="en-US"/>
              <a:t>    // Takes string as a argument followed by </a:t>
            </a:r>
            <a:r>
              <a:rPr dirty="0" lang="en-US" err="1"/>
              <a:t>varargs</a:t>
            </a:r>
            <a:r>
              <a:rPr dirty="0" lang="en-US"/>
              <a:t> </a:t>
            </a:r>
          </a:p>
          <a:p>
            <a:pPr fontAlgn="base" indent="0" marL="0">
              <a:buNone/>
            </a:pPr>
            <a:r>
              <a:rPr dirty="0" lang="en-US"/>
              <a:t>    static void fun2(String </a:t>
            </a:r>
            <a:r>
              <a:rPr dirty="0" lang="en-US" err="1"/>
              <a:t>str</a:t>
            </a:r>
            <a:r>
              <a:rPr dirty="0" lang="en-US"/>
              <a:t>, </a:t>
            </a:r>
            <a:r>
              <a:rPr dirty="0" lang="en-US" err="1"/>
              <a:t>int</a:t>
            </a:r>
            <a:r>
              <a:rPr dirty="0" lang="en-US"/>
              <a:t> ...a)  { </a:t>
            </a:r>
          </a:p>
          <a:p>
            <a:pPr fontAlgn="base" indent="0" marL="0">
              <a:buNone/>
            </a:pPr>
            <a:r>
              <a:rPr dirty="0" lang="en-US"/>
              <a:t>        </a:t>
            </a:r>
            <a:r>
              <a:rPr dirty="0" lang="en-US" err="1"/>
              <a:t>System.out.println</a:t>
            </a:r>
            <a:r>
              <a:rPr dirty="0" lang="en-US"/>
              <a:t>("String: " + </a:t>
            </a:r>
            <a:r>
              <a:rPr dirty="0" lang="en-US" err="1"/>
              <a:t>str</a:t>
            </a:r>
            <a:r>
              <a:rPr dirty="0" lang="en-US"/>
              <a:t>); </a:t>
            </a:r>
          </a:p>
          <a:p>
            <a:pPr fontAlgn="base" indent="0" marL="0">
              <a:buNone/>
            </a:pPr>
            <a:r>
              <a:rPr dirty="0" lang="en-US"/>
              <a:t>        </a:t>
            </a:r>
            <a:r>
              <a:rPr dirty="0" lang="en-US" err="1"/>
              <a:t>System.out.println</a:t>
            </a:r>
            <a:r>
              <a:rPr dirty="0" lang="en-US"/>
              <a:t>("Number of arguments is: "+ </a:t>
            </a:r>
            <a:r>
              <a:rPr dirty="0" lang="en-US" err="1"/>
              <a:t>a.length</a:t>
            </a:r>
            <a:r>
              <a:rPr dirty="0" lang="en-US"/>
              <a:t>); </a:t>
            </a:r>
          </a:p>
          <a:p>
            <a:pPr fontAlgn="base" indent="0" marL="0">
              <a:buNone/>
            </a:pPr>
            <a:r>
              <a:rPr dirty="0" lang="en-US"/>
              <a:t>        for (</a:t>
            </a:r>
            <a:r>
              <a:rPr dirty="0" lang="en-US" err="1"/>
              <a:t>int</a:t>
            </a:r>
            <a:r>
              <a:rPr dirty="0" lang="en-US"/>
              <a:t> i: a) </a:t>
            </a:r>
          </a:p>
          <a:p>
            <a:pPr fontAlgn="base" indent="0" marL="0">
              <a:buNone/>
            </a:pPr>
            <a:r>
              <a:rPr dirty="0" lang="en-US"/>
              <a:t>            </a:t>
            </a:r>
            <a:r>
              <a:rPr dirty="0" lang="en-US" err="1"/>
              <a:t>System.out.print</a:t>
            </a:r>
            <a:r>
              <a:rPr dirty="0" lang="en-US"/>
              <a:t>(i + " "); </a:t>
            </a:r>
          </a:p>
          <a:p>
            <a:pPr fontAlgn="base" indent="0" marL="0">
              <a:buNone/>
            </a:pPr>
            <a:r>
              <a:rPr dirty="0" lang="en-US"/>
              <a:t>        </a:t>
            </a:r>
            <a:r>
              <a:rPr dirty="0" lang="en-US" err="1"/>
              <a:t>System.out.println</a:t>
            </a:r>
            <a:r>
              <a:rPr dirty="0" lang="en-US"/>
              <a:t>(); </a:t>
            </a:r>
          </a:p>
          <a:p>
            <a:pPr fontAlgn="base" indent="0" marL="0">
              <a:buNone/>
            </a:pPr>
            <a:r>
              <a:rPr dirty="0" lang="en-US"/>
              <a:t>    } </a:t>
            </a:r>
          </a:p>
          <a:p>
            <a:pPr fontAlgn="base" indent="0" marL="0">
              <a:buNone/>
            </a:pPr>
            <a:r>
              <a:rPr dirty="0" lang="en-US"/>
              <a:t>    public static void main(String </a:t>
            </a:r>
            <a:r>
              <a:rPr dirty="0" lang="en-US" err="1"/>
              <a:t>args</a:t>
            </a:r>
            <a:r>
              <a:rPr dirty="0" lang="en-US"/>
              <a:t>[]) { </a:t>
            </a:r>
          </a:p>
          <a:p>
            <a:pPr fontAlgn="base" indent="0" marL="0">
              <a:buNone/>
            </a:pPr>
            <a:r>
              <a:rPr dirty="0" lang="en-US"/>
              <a:t>        // Calling fun2() with different parameter </a:t>
            </a:r>
          </a:p>
          <a:p>
            <a:pPr fontAlgn="base" indent="0" marL="0">
              <a:buNone/>
            </a:pPr>
            <a:r>
              <a:rPr dirty="0" lang="en-US"/>
              <a:t>        fun2(“Java Programming", 100, 200); </a:t>
            </a:r>
          </a:p>
          <a:p>
            <a:pPr fontAlgn="base" indent="0" marL="0">
              <a:buNone/>
            </a:pPr>
            <a:r>
              <a:rPr dirty="0" lang="en-US"/>
              <a:t>        fun2(“C Programming", 1, 2, 3, 4, 5); </a:t>
            </a:r>
          </a:p>
          <a:p>
            <a:pPr fontAlgn="base" indent="0" marL="0">
              <a:buNone/>
            </a:pPr>
            <a:r>
              <a:rPr dirty="0" lang="en-US"/>
              <a:t>        fun2(“Python Programming"); </a:t>
            </a:r>
          </a:p>
          <a:p>
            <a:pPr fontAlgn="base" indent="0" marL="0">
              <a:buNone/>
            </a:pPr>
            <a:r>
              <a:rPr dirty="0" lang="en-US"/>
              <a:t>    } </a:t>
            </a:r>
          </a:p>
          <a:p>
            <a:pPr fontAlgn="base" indent="0" marL="0">
              <a:buNone/>
            </a:pPr>
            <a:r>
              <a:rPr dirty="0" lang="en-US"/>
              <a:t>} </a:t>
            </a:r>
          </a:p>
          <a:p>
            <a:pPr indent="0" marL="0">
              <a:buNone/>
            </a:pPr>
            <a:endParaRPr dirty="0" lang="en-US"/>
          </a:p>
        </p:txBody>
      </p:sp>
      <p:sp>
        <p:nvSpPr>
          <p:cNvPr id="1048721" name="Rectangle 3"/>
          <p:cNvSpPr/>
          <p:nvPr/>
        </p:nvSpPr>
        <p:spPr>
          <a:xfrm>
            <a:off x="4724400" y="4191000"/>
            <a:ext cx="4038600" cy="2554545"/>
          </a:xfrm>
          <a:prstGeom prst="rect"/>
          <a:ln>
            <a:solidFill>
              <a:schemeClr val="tx1"/>
            </a:solidFill>
          </a:ln>
        </p:spPr>
        <p:txBody>
          <a:bodyPr wrap="square">
            <a:spAutoFit/>
          </a:bodyPr>
          <a:p>
            <a:r>
              <a:rPr dirty="0" sz="2000" lang="en-US"/>
              <a:t>String: Java Programming</a:t>
            </a:r>
          </a:p>
          <a:p>
            <a:r>
              <a:rPr dirty="0" sz="2000" lang="en-US"/>
              <a:t>Number of arguments is: 2</a:t>
            </a:r>
          </a:p>
          <a:p>
            <a:r>
              <a:rPr dirty="0" sz="2000" lang="en-US"/>
              <a:t>100 200 </a:t>
            </a:r>
          </a:p>
          <a:p>
            <a:r>
              <a:rPr dirty="0" sz="2000" lang="en-US"/>
              <a:t>String: C Programming</a:t>
            </a:r>
          </a:p>
          <a:p>
            <a:r>
              <a:rPr dirty="0" sz="2000" lang="en-US"/>
              <a:t>Number of arguments is: 5</a:t>
            </a:r>
          </a:p>
          <a:p>
            <a:r>
              <a:rPr dirty="0" sz="2000" lang="en-US"/>
              <a:t>1 2 3 4 5 </a:t>
            </a:r>
          </a:p>
          <a:p>
            <a:r>
              <a:rPr dirty="0" sz="2000" lang="en-US"/>
              <a:t>String: Python Programming</a:t>
            </a:r>
          </a:p>
          <a:p>
            <a:r>
              <a:rPr dirty="0" sz="2000" lang="en-US"/>
              <a:t>Number of arguments is: 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722" name="Title 1"/>
          <p:cNvSpPr>
            <a:spLocks noGrp="1"/>
          </p:cNvSpPr>
          <p:nvPr>
            <p:ph type="title"/>
          </p:nvPr>
        </p:nvSpPr>
        <p:spPr/>
        <p:txBody>
          <a:bodyPr/>
          <a:p>
            <a:r>
              <a:rPr dirty="0" lang="en-US"/>
              <a:t>Erroneous </a:t>
            </a:r>
            <a:r>
              <a:rPr dirty="0" lang="en-US" err="1"/>
              <a:t>varargs</a:t>
            </a:r>
            <a:r>
              <a:rPr dirty="0" lang="en-US"/>
              <a:t> Examples</a:t>
            </a:r>
          </a:p>
        </p:txBody>
      </p:sp>
      <p:sp>
        <p:nvSpPr>
          <p:cNvPr id="1048723" name="Rectangle 1"/>
          <p:cNvSpPr>
            <a:spLocks noChangeArrowheads="1"/>
          </p:cNvSpPr>
          <p:nvPr/>
        </p:nvSpPr>
        <p:spPr bwMode="auto">
          <a:xfrm>
            <a:off x="231058" y="2005958"/>
            <a:ext cx="8610600" cy="1013070"/>
          </a:xfrm>
          <a:prstGeom prst="rect"/>
          <a:solidFill>
            <a:srgbClr val="E0E0E0"/>
          </a:solidFill>
          <a:ln w="9525">
            <a:solidFill>
              <a:schemeClr val="tx1"/>
            </a:solidFill>
            <a:miter lim="800000"/>
            <a:headEnd/>
            <a:tailEnd/>
          </a:ln>
          <a:effectLst/>
        </p:spPr>
        <p:txBody>
          <a:bodyPr anchor="ctr" anchorCtr="0" bIns="88872" compatLnSpc="1" lIns="0" numCol="1" rIns="0" tIns="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0" cap="none" dirty="0" sz="2000" i="0" kumimoji="0" lang="en-US" normalizeH="0" strike="noStrike" u="none">
                <a:ln>
                  <a:noFill/>
                </a:ln>
                <a:solidFill>
                  <a:schemeClr val="tx1"/>
                </a:solidFill>
                <a:effectLst/>
                <a:latin typeface="Consolas" pitchFamily="49" charset="0"/>
                <a:cs typeface="Arial" pitchFamily="34" charset="0"/>
              </a:rPr>
              <a:t>void method(String... </a:t>
            </a:r>
            <a:r>
              <a:rPr baseline="0" b="0" cap="none" dirty="0" sz="2000" i="0" kumimoji="0" lang="en-US" normalizeH="0" err="1" strike="noStrike" u="none">
                <a:ln>
                  <a:noFill/>
                </a:ln>
                <a:solidFill>
                  <a:schemeClr val="tx1"/>
                </a:solidFill>
                <a:effectLst/>
                <a:latin typeface="Consolas" pitchFamily="49" charset="0"/>
                <a:cs typeface="Arial" pitchFamily="34" charset="0"/>
              </a:rPr>
              <a:t>gfg</a:t>
            </a:r>
            <a:r>
              <a:rPr baseline="0" b="0" cap="none" dirty="0" sz="2000" i="0" kumimoji="0" lang="en-US" normalizeH="0" strike="noStrike" u="none">
                <a:ln>
                  <a:noFill/>
                </a:ln>
                <a:solidFill>
                  <a:schemeClr val="tx1"/>
                </a:solidFill>
                <a:effectLst/>
                <a:latin typeface="Consolas" pitchFamily="49" charset="0"/>
                <a:cs typeface="Arial" pitchFamily="34" charset="0"/>
              </a:rPr>
              <a:t>, int... q) { </a:t>
            </a:r>
          </a:p>
          <a:p>
            <a:pPr algn="l" defTabSz="914400" eaLnBrk="1" fontAlgn="base" hangingPunct="1" indent="0" latinLnBrk="0" lvl="0" marL="0" marR="0" rtl="0">
              <a:lnSpc>
                <a:spcPct val="100000"/>
              </a:lnSpc>
              <a:spcBef>
                <a:spcPct val="0"/>
              </a:spcBef>
              <a:spcAft>
                <a:spcPct val="0"/>
              </a:spcAft>
              <a:buClrTx/>
              <a:buSzTx/>
              <a:buFontTx/>
              <a:buNone/>
            </a:pPr>
            <a:r>
              <a:rPr dirty="0" sz="2000" lang="en-US">
                <a:latin typeface="Consolas" pitchFamily="49" charset="0"/>
                <a:cs typeface="Arial" pitchFamily="34" charset="0"/>
              </a:rPr>
              <a:t>	</a:t>
            </a:r>
            <a:r>
              <a:rPr baseline="0" b="0" cap="none" dirty="0" sz="2000" i="0" kumimoji="0" lang="en-US" normalizeH="0" strike="noStrike" u="none">
                <a:ln>
                  <a:noFill/>
                </a:ln>
                <a:solidFill>
                  <a:schemeClr val="tx1"/>
                </a:solidFill>
                <a:effectLst/>
                <a:latin typeface="Consolas" pitchFamily="49" charset="0"/>
                <a:cs typeface="Arial" pitchFamily="34" charset="0"/>
              </a:rPr>
              <a:t>// Compile time error as there are two </a:t>
            </a:r>
            <a:r>
              <a:rPr baseline="0" b="0" cap="none" dirty="0" sz="2000" i="0" kumimoji="0" lang="en-US" normalizeH="0" err="1" strike="noStrike" u="none">
                <a:ln>
                  <a:noFill/>
                </a:ln>
                <a:solidFill>
                  <a:schemeClr val="tx1"/>
                </a:solidFill>
                <a:effectLst/>
                <a:latin typeface="Consolas" pitchFamily="49" charset="0"/>
                <a:cs typeface="Arial" pitchFamily="34" charset="0"/>
              </a:rPr>
              <a:t>varargs</a:t>
            </a:r>
            <a:r>
              <a:rPr baseline="0" b="0" cap="none" dirty="0" sz="2000" i="0" kumimoji="0" lang="en-US" normalizeH="0" strike="noStrike" u="none">
                <a:ln>
                  <a:noFill/>
                </a:ln>
                <a:solidFill>
                  <a:schemeClr val="tx1"/>
                </a:solidFill>
                <a:effectLst/>
                <a:latin typeface="Consolas" pitchFamily="49" charset="0"/>
                <a:cs typeface="Arial" pitchFamily="34" charset="0"/>
              </a:rPr>
              <a:t> </a:t>
            </a:r>
          </a:p>
          <a:p>
            <a:pPr algn="l" defTabSz="914400" eaLnBrk="1" fontAlgn="base" hangingPunct="1" indent="0" latinLnBrk="0" lvl="0" marL="0" marR="0" rtl="0">
              <a:lnSpc>
                <a:spcPct val="100000"/>
              </a:lnSpc>
              <a:spcBef>
                <a:spcPct val="0"/>
              </a:spcBef>
              <a:spcAft>
                <a:spcPct val="0"/>
              </a:spcAft>
              <a:buClrTx/>
              <a:buSzTx/>
              <a:buFontTx/>
              <a:buNone/>
            </a:pPr>
            <a:r>
              <a:rPr baseline="0" b="0" cap="none" dirty="0" sz="2000" i="0" kumimoji="0" lang="en-US" normalizeH="0" strike="noStrike" u="none">
                <a:ln>
                  <a:noFill/>
                </a:ln>
                <a:solidFill>
                  <a:schemeClr val="tx1"/>
                </a:solidFill>
                <a:effectLst/>
                <a:latin typeface="Consolas" pitchFamily="49" charset="0"/>
                <a:cs typeface="Arial" pitchFamily="34" charset="0"/>
              </a:rPr>
              <a:t>}</a:t>
            </a:r>
            <a:r>
              <a:rPr baseline="0" b="0" cap="none" dirty="0" sz="1200" i="0" kumimoji="0" lang="en-US" normalizeH="0" strike="noStrike" u="none">
                <a:ln>
                  <a:noFill/>
                </a:ln>
                <a:solidFill>
                  <a:schemeClr val="tx1"/>
                </a:solidFill>
                <a:effectLst/>
                <a:latin typeface="Arial" pitchFamily="34" charset="0"/>
                <a:cs typeface="Arial" pitchFamily="34" charset="0"/>
              </a:rPr>
              <a:t> </a:t>
            </a:r>
            <a:endParaRPr baseline="0" b="0" cap="none" dirty="0" sz="3600" i="0" kumimoji="0" lang="en-US" normalizeH="0" strike="noStrike" u="none">
              <a:ln>
                <a:noFill/>
              </a:ln>
              <a:solidFill>
                <a:schemeClr val="tx1"/>
              </a:solidFill>
              <a:effectLst/>
              <a:latin typeface="Arial" pitchFamily="34" charset="0"/>
              <a:cs typeface="Arial" pitchFamily="34" charset="0"/>
            </a:endParaRPr>
          </a:p>
        </p:txBody>
      </p:sp>
      <p:sp>
        <p:nvSpPr>
          <p:cNvPr id="1048724" name="Rectangle 2"/>
          <p:cNvSpPr>
            <a:spLocks noChangeArrowheads="1"/>
          </p:cNvSpPr>
          <p:nvPr/>
        </p:nvSpPr>
        <p:spPr bwMode="auto">
          <a:xfrm>
            <a:off x="231058" y="3886202"/>
            <a:ext cx="8610600" cy="1320846"/>
          </a:xfrm>
          <a:prstGeom prst="rect"/>
          <a:solidFill>
            <a:srgbClr val="E0E0E0"/>
          </a:solidFill>
          <a:ln w="9525">
            <a:solidFill>
              <a:schemeClr val="tx1"/>
            </a:solidFill>
            <a:miter lim="800000"/>
            <a:headEnd/>
            <a:tailEnd/>
          </a:ln>
          <a:effectLst/>
        </p:spPr>
        <p:txBody>
          <a:bodyPr anchor="ctr" anchorCtr="0" bIns="88872" compatLnSpc="1" lIns="0" numCol="1" rIns="0" tIns="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0" cap="none" dirty="0" sz="2000" i="0" kumimoji="0" lang="en-US" normalizeH="0" strike="noStrike" u="none">
                <a:ln>
                  <a:noFill/>
                </a:ln>
                <a:solidFill>
                  <a:schemeClr val="tx1"/>
                </a:solidFill>
                <a:effectLst/>
                <a:latin typeface="Consolas" pitchFamily="49" charset="0"/>
                <a:cs typeface="Arial" pitchFamily="34" charset="0"/>
              </a:rPr>
              <a:t>void method(int... </a:t>
            </a:r>
            <a:r>
              <a:rPr baseline="0" b="0" cap="none" dirty="0" sz="2000" i="0" kumimoji="0" lang="en-US" normalizeH="0" err="1" strike="noStrike" u="none">
                <a:ln>
                  <a:noFill/>
                </a:ln>
                <a:solidFill>
                  <a:schemeClr val="tx1"/>
                </a:solidFill>
                <a:effectLst/>
                <a:latin typeface="Consolas" pitchFamily="49" charset="0"/>
                <a:cs typeface="Arial" pitchFamily="34" charset="0"/>
              </a:rPr>
              <a:t>gfg</a:t>
            </a:r>
            <a:r>
              <a:rPr baseline="0" b="0" cap="none" dirty="0" sz="2000" i="0" kumimoji="0" lang="en-US" normalizeH="0" strike="noStrike" u="none">
                <a:ln>
                  <a:noFill/>
                </a:ln>
                <a:solidFill>
                  <a:schemeClr val="tx1"/>
                </a:solidFill>
                <a:effectLst/>
                <a:latin typeface="Consolas" pitchFamily="49" charset="0"/>
                <a:cs typeface="Arial" pitchFamily="34" charset="0"/>
              </a:rPr>
              <a:t>, String q) { </a:t>
            </a:r>
          </a:p>
          <a:p>
            <a:pPr algn="l" defTabSz="914400" eaLnBrk="1" fontAlgn="base" hangingPunct="1" indent="0" latinLnBrk="0" lvl="0" marL="0" marR="0" rtl="0">
              <a:lnSpc>
                <a:spcPct val="100000"/>
              </a:lnSpc>
              <a:spcBef>
                <a:spcPct val="0"/>
              </a:spcBef>
              <a:spcAft>
                <a:spcPct val="0"/>
              </a:spcAft>
              <a:buClrTx/>
              <a:buSzTx/>
              <a:buFontTx/>
              <a:buNone/>
            </a:pPr>
            <a:r>
              <a:rPr dirty="0" sz="2000" lang="en-US">
                <a:latin typeface="Consolas" pitchFamily="49" charset="0"/>
                <a:cs typeface="Arial" pitchFamily="34" charset="0"/>
              </a:rPr>
              <a:t>	</a:t>
            </a:r>
            <a:r>
              <a:rPr baseline="0" b="0" cap="none" dirty="0" sz="2000" i="0" kumimoji="0" lang="en-US" normalizeH="0" strike="noStrike" u="none">
                <a:ln>
                  <a:noFill/>
                </a:ln>
                <a:solidFill>
                  <a:schemeClr val="tx1"/>
                </a:solidFill>
                <a:effectLst/>
                <a:latin typeface="Consolas" pitchFamily="49" charset="0"/>
                <a:cs typeface="Arial" pitchFamily="34" charset="0"/>
              </a:rPr>
              <a:t>// Compile time error as </a:t>
            </a:r>
            <a:r>
              <a:rPr baseline="0" b="0" cap="none" dirty="0" sz="2000" i="0" kumimoji="0" lang="en-US" normalizeH="0" err="1" strike="noStrike" u="none">
                <a:ln>
                  <a:noFill/>
                </a:ln>
                <a:solidFill>
                  <a:schemeClr val="tx1"/>
                </a:solidFill>
                <a:effectLst/>
                <a:latin typeface="Consolas" pitchFamily="49" charset="0"/>
                <a:cs typeface="Arial" pitchFamily="34" charset="0"/>
              </a:rPr>
              <a:t>vararg</a:t>
            </a:r>
            <a:r>
              <a:rPr baseline="0" b="0" cap="none" dirty="0" sz="2000" i="0" kumimoji="0" lang="en-US" normalizeH="0" strike="noStrike" u="none">
                <a:ln>
                  <a:noFill/>
                </a:ln>
                <a:solidFill>
                  <a:schemeClr val="tx1"/>
                </a:solidFill>
                <a:effectLst/>
                <a:latin typeface="Consolas" pitchFamily="49" charset="0"/>
                <a:cs typeface="Arial" pitchFamily="34" charset="0"/>
              </a:rPr>
              <a:t> appear before </a:t>
            </a:r>
          </a:p>
          <a:p>
            <a:pPr algn="l" defTabSz="914400" eaLnBrk="1" fontAlgn="base" hangingPunct="1" indent="0" latinLnBrk="0" lvl="0" marL="0" marR="0" rtl="0">
              <a:lnSpc>
                <a:spcPct val="100000"/>
              </a:lnSpc>
              <a:spcBef>
                <a:spcPct val="0"/>
              </a:spcBef>
              <a:spcAft>
                <a:spcPct val="0"/>
              </a:spcAft>
              <a:buClrTx/>
              <a:buSzTx/>
              <a:buFontTx/>
              <a:buNone/>
            </a:pPr>
            <a:r>
              <a:rPr dirty="0" sz="2000" lang="en-US">
                <a:latin typeface="Consolas" pitchFamily="49" charset="0"/>
                <a:cs typeface="Arial" pitchFamily="34" charset="0"/>
              </a:rPr>
              <a:t>	// </a:t>
            </a:r>
            <a:r>
              <a:rPr baseline="0" b="0" cap="none" dirty="0" sz="2000" i="0" kumimoji="0" lang="en-US" normalizeH="0" strike="noStrike" u="none">
                <a:ln>
                  <a:noFill/>
                </a:ln>
                <a:solidFill>
                  <a:schemeClr val="tx1"/>
                </a:solidFill>
                <a:effectLst/>
                <a:latin typeface="Consolas" pitchFamily="49" charset="0"/>
                <a:cs typeface="Arial" pitchFamily="34" charset="0"/>
              </a:rPr>
              <a:t>normal argument </a:t>
            </a:r>
          </a:p>
          <a:p>
            <a:pPr algn="l" defTabSz="914400" eaLnBrk="1" fontAlgn="base" hangingPunct="1" indent="0" latinLnBrk="0" lvl="0" marL="0" marR="0" rtl="0">
              <a:lnSpc>
                <a:spcPct val="100000"/>
              </a:lnSpc>
              <a:spcBef>
                <a:spcPct val="0"/>
              </a:spcBef>
              <a:spcAft>
                <a:spcPct val="0"/>
              </a:spcAft>
              <a:buClrTx/>
              <a:buSzTx/>
              <a:buFontTx/>
              <a:buNone/>
            </a:pPr>
            <a:r>
              <a:rPr baseline="0" b="0" cap="none" dirty="0" sz="2000" i="0" kumimoji="0" lang="en-US" normalizeH="0" strike="noStrike" u="none">
                <a:ln>
                  <a:noFill/>
                </a:ln>
                <a:solidFill>
                  <a:schemeClr val="tx1"/>
                </a:solidFill>
                <a:effectLst/>
                <a:latin typeface="Consolas" pitchFamily="49" charset="0"/>
                <a:cs typeface="Arial" pitchFamily="34" charset="0"/>
              </a:rPr>
              <a:t>}</a:t>
            </a:r>
            <a:r>
              <a:rPr baseline="0" b="0" cap="none" dirty="0" sz="1200" i="0" kumimoji="0" lang="en-US" normalizeH="0" strike="noStrike" u="none">
                <a:ln>
                  <a:noFill/>
                </a:ln>
                <a:solidFill>
                  <a:schemeClr val="tx1"/>
                </a:solidFill>
                <a:effectLst/>
                <a:latin typeface="Arial" pitchFamily="34" charset="0"/>
                <a:cs typeface="Arial" pitchFamily="34" charset="0"/>
              </a:rPr>
              <a:t> </a:t>
            </a:r>
            <a:endParaRPr baseline="0" b="0" cap="none" dirty="0" sz="3600" i="0" kumimoji="0" lang="en-US" normalizeH="0" strike="noStrike" u="none">
              <a:ln>
                <a:noFill/>
              </a:ln>
              <a:solidFill>
                <a:schemeClr val="tx1"/>
              </a:solidFill>
              <a:effectLst/>
              <a:latin typeface="Arial" pitchFamily="34" charset="0"/>
              <a:cs typeface="Arial"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725" name="Title 1"/>
          <p:cNvSpPr>
            <a:spLocks noGrp="1"/>
          </p:cNvSpPr>
          <p:nvPr>
            <p:ph type="title"/>
          </p:nvPr>
        </p:nvSpPr>
        <p:spPr/>
        <p:txBody>
          <a:bodyPr/>
          <a:p>
            <a:r>
              <a:rPr dirty="0" lang="en-US"/>
              <a:t>Overloading </a:t>
            </a:r>
            <a:r>
              <a:rPr dirty="0" lang="en-US" err="1"/>
              <a:t>varargs</a:t>
            </a:r>
            <a:r>
              <a:rPr dirty="0" lang="en-US"/>
              <a:t> Methods</a:t>
            </a:r>
          </a:p>
        </p:txBody>
      </p:sp>
      <p:sp>
        <p:nvSpPr>
          <p:cNvPr id="1048726" name="Content Placeholder 2"/>
          <p:cNvSpPr>
            <a:spLocks noGrp="1"/>
          </p:cNvSpPr>
          <p:nvPr>
            <p:ph idx="1"/>
          </p:nvPr>
        </p:nvSpPr>
        <p:spPr>
          <a:xfrm>
            <a:off x="457200" y="1600200"/>
            <a:ext cx="8534400" cy="5257800"/>
          </a:xfrm>
        </p:spPr>
        <p:txBody>
          <a:bodyPr>
            <a:normAutofit fontScale="77500" lnSpcReduction="20000"/>
          </a:bodyPr>
          <a:p>
            <a:pPr algn="just"/>
            <a:r>
              <a:rPr dirty="0" lang="en-US"/>
              <a:t>Similar to other methods, you can overload </a:t>
            </a:r>
            <a:r>
              <a:rPr dirty="0" lang="en-US" err="1"/>
              <a:t>vararg</a:t>
            </a:r>
            <a:r>
              <a:rPr dirty="0" lang="en-US"/>
              <a:t> methods.</a:t>
            </a:r>
          </a:p>
          <a:p>
            <a:pPr algn="just"/>
            <a:r>
              <a:rPr dirty="0" lang="en-US"/>
              <a:t>However, there could be ambiguity because it is possible to create an ambiguous call to an overloaded </a:t>
            </a:r>
            <a:r>
              <a:rPr dirty="0" lang="en-US" err="1"/>
              <a:t>varargs</a:t>
            </a:r>
            <a:r>
              <a:rPr dirty="0" lang="en-US"/>
              <a:t> method.</a:t>
            </a:r>
          </a:p>
          <a:p>
            <a:pPr algn="just" indent="0" lvl="2" marL="800100">
              <a:buNone/>
            </a:pPr>
            <a:r>
              <a:rPr dirty="0" sz="2800" lang="en-US"/>
              <a:t>class Demo { </a:t>
            </a:r>
          </a:p>
          <a:p>
            <a:pPr algn="just" indent="0" lvl="3" marL="1257300">
              <a:buNone/>
            </a:pPr>
            <a:r>
              <a:rPr dirty="0" sz="2800" lang="en-US"/>
              <a:t>static void test(</a:t>
            </a:r>
            <a:r>
              <a:rPr dirty="0" sz="2800" lang="en-US" err="1"/>
              <a:t>int</a:t>
            </a:r>
            <a:r>
              <a:rPr dirty="0" sz="2800" lang="en-US"/>
              <a:t> ... </a:t>
            </a:r>
            <a:r>
              <a:rPr dirty="0" sz="2800" lang="en-US" err="1"/>
              <a:t>vargs</a:t>
            </a:r>
            <a:r>
              <a:rPr dirty="0" sz="2800" lang="en-US"/>
              <a:t>) { </a:t>
            </a:r>
          </a:p>
          <a:p>
            <a:pPr algn="just" indent="0" lvl="3" marL="1257300">
              <a:buNone/>
            </a:pPr>
            <a:r>
              <a:rPr dirty="0" sz="2800" lang="en-US"/>
              <a:t>	// method body </a:t>
            </a:r>
          </a:p>
          <a:p>
            <a:pPr algn="just" indent="0" lvl="3" marL="1257300">
              <a:buNone/>
            </a:pPr>
            <a:r>
              <a:rPr dirty="0" sz="2800" lang="en-US"/>
              <a:t>} </a:t>
            </a:r>
          </a:p>
          <a:p>
            <a:pPr algn="just" indent="0" lvl="3" marL="1257300">
              <a:buNone/>
            </a:pPr>
            <a:r>
              <a:rPr dirty="0" sz="2800" lang="en-US"/>
              <a:t>static void test(</a:t>
            </a:r>
            <a:r>
              <a:rPr dirty="0" sz="2800" lang="en-US" err="1"/>
              <a:t>int</a:t>
            </a:r>
            <a:r>
              <a:rPr dirty="0" sz="2800" lang="en-US"/>
              <a:t> n, </a:t>
            </a:r>
            <a:r>
              <a:rPr dirty="0" sz="2800" lang="en-US" err="1"/>
              <a:t>int</a:t>
            </a:r>
            <a:r>
              <a:rPr dirty="0" sz="2800" lang="en-US"/>
              <a:t> ... </a:t>
            </a:r>
            <a:r>
              <a:rPr dirty="0" sz="2800" lang="en-US" err="1"/>
              <a:t>vargs</a:t>
            </a:r>
            <a:r>
              <a:rPr dirty="0" sz="2800" lang="en-US"/>
              <a:t>) { </a:t>
            </a:r>
          </a:p>
          <a:p>
            <a:pPr algn="just" indent="0" lvl="3" marL="1257300">
              <a:buNone/>
            </a:pPr>
            <a:r>
              <a:rPr dirty="0" sz="2800" lang="en-US"/>
              <a:t>	// method body </a:t>
            </a:r>
          </a:p>
          <a:p>
            <a:pPr algn="just" indent="0" lvl="3" marL="1257300">
              <a:buNone/>
            </a:pPr>
            <a:r>
              <a:rPr dirty="0" sz="2800" lang="en-US"/>
              <a:t>} </a:t>
            </a:r>
          </a:p>
          <a:p>
            <a:pPr algn="just" indent="0" lvl="2" marL="800100">
              <a:buNone/>
            </a:pPr>
            <a:r>
              <a:rPr dirty="0" sz="2800" lang="en-US"/>
              <a:t>}</a:t>
            </a:r>
          </a:p>
          <a:p>
            <a:pPr algn="just" indent="-457200" lvl="1" marL="857250"/>
            <a:r>
              <a:rPr dirty="0" lang="en-US"/>
              <a:t>The compiler may think, you are trying to call test(</a:t>
            </a:r>
            <a:r>
              <a:rPr dirty="0" lang="en-US" err="1"/>
              <a:t>int</a:t>
            </a:r>
            <a:r>
              <a:rPr dirty="0" lang="en-US"/>
              <a:t> ... </a:t>
            </a:r>
            <a:r>
              <a:rPr dirty="0" lang="en-US" err="1"/>
              <a:t>vargs</a:t>
            </a:r>
            <a:r>
              <a:rPr dirty="0" lang="en-US"/>
              <a:t>) with one </a:t>
            </a:r>
            <a:r>
              <a:rPr dirty="0" lang="en-US" err="1"/>
              <a:t>varargs</a:t>
            </a:r>
            <a:r>
              <a:rPr dirty="0" lang="en-US"/>
              <a:t> argument. </a:t>
            </a:r>
          </a:p>
          <a:p>
            <a:pPr algn="just" indent="-457200" lvl="1" marL="857250"/>
            <a:r>
              <a:rPr dirty="0" lang="en-US"/>
              <a:t>Also, the compiler may think, you are trying to call test(</a:t>
            </a:r>
            <a:r>
              <a:rPr dirty="0" lang="en-US" err="1"/>
              <a:t>int</a:t>
            </a:r>
            <a:r>
              <a:rPr dirty="0" lang="en-US"/>
              <a:t> n, </a:t>
            </a:r>
            <a:r>
              <a:rPr dirty="0" lang="en-US" err="1"/>
              <a:t>int</a:t>
            </a:r>
            <a:r>
              <a:rPr dirty="0" lang="en-US"/>
              <a:t> ... </a:t>
            </a:r>
            <a:r>
              <a:rPr dirty="0" lang="en-US" err="1"/>
              <a:t>vargs</a:t>
            </a:r>
            <a:r>
              <a:rPr dirty="0" lang="en-US"/>
              <a:t>) with argument passed to the first parameter with empty second parameter.</a:t>
            </a:r>
            <a:endParaRPr dirty="0" sz="3200"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727" name="Content Placeholder 2"/>
          <p:cNvSpPr>
            <a:spLocks noGrp="1"/>
          </p:cNvSpPr>
          <p:nvPr>
            <p:ph idx="1"/>
          </p:nvPr>
        </p:nvSpPr>
        <p:spPr>
          <a:xfrm>
            <a:off x="152400" y="152400"/>
            <a:ext cx="8229600" cy="5897563"/>
          </a:xfrm>
        </p:spPr>
        <p:txBody>
          <a:bodyPr>
            <a:normAutofit fontScale="62500" lnSpcReduction="20000"/>
          </a:bodyPr>
          <a:p>
            <a:pPr fontAlgn="base" indent="0" marL="0">
              <a:buNone/>
            </a:pPr>
            <a:r>
              <a:rPr dirty="0" lang="en-US"/>
              <a:t>class </a:t>
            </a:r>
            <a:r>
              <a:rPr dirty="0" lang="en-US" err="1"/>
              <a:t>VarargOverload</a:t>
            </a:r>
            <a:r>
              <a:rPr dirty="0" lang="en-US"/>
              <a:t> {</a:t>
            </a:r>
          </a:p>
          <a:p>
            <a:pPr fontAlgn="base" indent="0" marL="0">
              <a:buNone/>
            </a:pPr>
            <a:r>
              <a:rPr dirty="0" lang="en-US"/>
              <a:t>    void test(</a:t>
            </a:r>
            <a:r>
              <a:rPr dirty="0" lang="en-US" err="1"/>
              <a:t>int</a:t>
            </a:r>
            <a:r>
              <a:rPr dirty="0" lang="en-US"/>
              <a:t> ... </a:t>
            </a:r>
            <a:r>
              <a:rPr dirty="0" lang="en-US" err="1"/>
              <a:t>args</a:t>
            </a:r>
            <a:r>
              <a:rPr dirty="0" lang="en-US"/>
              <a:t>) {</a:t>
            </a:r>
          </a:p>
          <a:p>
            <a:pPr fontAlgn="base" indent="0" marL="0">
              <a:buNone/>
            </a:pPr>
            <a:r>
              <a:rPr dirty="0" lang="en-US"/>
              <a:t>	</a:t>
            </a:r>
            <a:r>
              <a:rPr dirty="0" lang="en-US" err="1"/>
              <a:t>int</a:t>
            </a:r>
            <a:r>
              <a:rPr dirty="0" lang="en-US"/>
              <a:t> sum = 0;</a:t>
            </a:r>
          </a:p>
          <a:p>
            <a:pPr fontAlgn="base" indent="0" marL="0">
              <a:buNone/>
            </a:pPr>
            <a:r>
              <a:rPr dirty="0" lang="en-US"/>
              <a:t>	for (</a:t>
            </a:r>
            <a:r>
              <a:rPr dirty="0" lang="en-US" err="1"/>
              <a:t>int</a:t>
            </a:r>
            <a:r>
              <a:rPr dirty="0" lang="en-US"/>
              <a:t> i: </a:t>
            </a:r>
            <a:r>
              <a:rPr dirty="0" lang="en-US" err="1"/>
              <a:t>args</a:t>
            </a:r>
            <a:r>
              <a:rPr dirty="0" lang="en-US"/>
              <a:t>) {</a:t>
            </a:r>
          </a:p>
          <a:p>
            <a:pPr fontAlgn="base" indent="0" marL="0">
              <a:buNone/>
            </a:pPr>
            <a:r>
              <a:rPr dirty="0" lang="en-US"/>
              <a:t>	     sum += i;</a:t>
            </a:r>
          </a:p>
          <a:p>
            <a:pPr fontAlgn="base" indent="0" marL="0">
              <a:buNone/>
            </a:pPr>
            <a:r>
              <a:rPr dirty="0" lang="en-US"/>
              <a:t>    	}</a:t>
            </a:r>
          </a:p>
          <a:p>
            <a:pPr fontAlgn="base" indent="0" marL="0">
              <a:buNone/>
            </a:pPr>
            <a:r>
              <a:rPr dirty="0" lang="en-US"/>
              <a:t>	</a:t>
            </a:r>
            <a:r>
              <a:rPr dirty="0" lang="en-US" err="1"/>
              <a:t>System.out.println</a:t>
            </a:r>
            <a:r>
              <a:rPr dirty="0" lang="en-US"/>
              <a:t>("sum = " + sum);</a:t>
            </a:r>
          </a:p>
          <a:p>
            <a:pPr fontAlgn="base" indent="0" marL="0">
              <a:buNone/>
            </a:pPr>
            <a:r>
              <a:rPr dirty="0" lang="en-US"/>
              <a:t>    }</a:t>
            </a:r>
          </a:p>
          <a:p>
            <a:pPr fontAlgn="base" indent="0" marL="0">
              <a:buNone/>
            </a:pPr>
            <a:r>
              <a:rPr dirty="0" lang="en-US"/>
              <a:t>    void test(</a:t>
            </a:r>
            <a:r>
              <a:rPr dirty="0" lang="en-US" err="1"/>
              <a:t>boolean</a:t>
            </a:r>
            <a:r>
              <a:rPr dirty="0" lang="en-US"/>
              <a:t> p, String ... </a:t>
            </a:r>
            <a:r>
              <a:rPr dirty="0" lang="en-US" err="1"/>
              <a:t>args</a:t>
            </a:r>
            <a:r>
              <a:rPr dirty="0" lang="en-US"/>
              <a:t>) {</a:t>
            </a:r>
          </a:p>
          <a:p>
            <a:pPr fontAlgn="base" indent="0" marL="0">
              <a:buNone/>
            </a:pPr>
            <a:r>
              <a:rPr dirty="0" lang="en-US"/>
              <a:t>	</a:t>
            </a:r>
            <a:r>
              <a:rPr dirty="0" lang="en-US" err="1"/>
              <a:t>boolean</a:t>
            </a:r>
            <a:r>
              <a:rPr dirty="0" lang="en-US"/>
              <a:t> flag = !p;</a:t>
            </a:r>
          </a:p>
          <a:p>
            <a:pPr fontAlgn="base" indent="0" marL="0">
              <a:buNone/>
            </a:pPr>
            <a:r>
              <a:rPr dirty="0" lang="en-US"/>
              <a:t>	</a:t>
            </a:r>
            <a:r>
              <a:rPr dirty="0" lang="en-US" err="1"/>
              <a:t>System.out.println</a:t>
            </a:r>
            <a:r>
              <a:rPr dirty="0" lang="en-US"/>
              <a:t>("flag = " + flag);</a:t>
            </a:r>
          </a:p>
          <a:p>
            <a:pPr fontAlgn="base" indent="0" marL="0">
              <a:buNone/>
            </a:pPr>
            <a:r>
              <a:rPr dirty="0" lang="en-US"/>
              <a:t>	</a:t>
            </a:r>
            <a:r>
              <a:rPr dirty="0" lang="en-US" err="1"/>
              <a:t>System.out.println</a:t>
            </a:r>
            <a:r>
              <a:rPr dirty="0" lang="en-US"/>
              <a:t>("</a:t>
            </a:r>
            <a:r>
              <a:rPr dirty="0" lang="en-US" err="1"/>
              <a:t>args.length</a:t>
            </a:r>
            <a:r>
              <a:rPr dirty="0" lang="en-US"/>
              <a:t> = " + </a:t>
            </a:r>
            <a:r>
              <a:rPr dirty="0" lang="en-US" err="1"/>
              <a:t>args.length</a:t>
            </a:r>
            <a:r>
              <a:rPr dirty="0" lang="en-US"/>
              <a:t>);</a:t>
            </a:r>
          </a:p>
          <a:p>
            <a:pPr fontAlgn="base" indent="0" marL="0">
              <a:buNone/>
            </a:pPr>
            <a:r>
              <a:rPr dirty="0" lang="en-US"/>
              <a:t>    }</a:t>
            </a:r>
          </a:p>
          <a:p>
            <a:pPr fontAlgn="base" indent="0" marL="0">
              <a:buNone/>
            </a:pPr>
            <a:r>
              <a:rPr dirty="0" lang="en-US"/>
              <a:t>    public static void main( String[] </a:t>
            </a:r>
            <a:r>
              <a:rPr dirty="0" lang="en-US" err="1"/>
              <a:t>args</a:t>
            </a:r>
            <a:r>
              <a:rPr dirty="0" lang="en-US"/>
              <a:t> ) {</a:t>
            </a:r>
          </a:p>
          <a:p>
            <a:pPr fontAlgn="base" indent="0" marL="0">
              <a:buNone/>
            </a:pPr>
            <a:r>
              <a:rPr dirty="0" lang="en-US"/>
              <a:t>	</a:t>
            </a:r>
            <a:r>
              <a:rPr dirty="0" lang="en-US" err="1"/>
              <a:t>VarargOverload</a:t>
            </a:r>
            <a:r>
              <a:rPr dirty="0" lang="en-US"/>
              <a:t> </a:t>
            </a:r>
            <a:r>
              <a:rPr dirty="0" lang="en-US" err="1"/>
              <a:t>obj</a:t>
            </a:r>
            <a:r>
              <a:rPr dirty="0" lang="en-US"/>
              <a:t> = new </a:t>
            </a:r>
            <a:r>
              <a:rPr dirty="0" lang="en-US" err="1"/>
              <a:t>VarargOverload</a:t>
            </a:r>
            <a:r>
              <a:rPr dirty="0" lang="en-US"/>
              <a:t>();</a:t>
            </a:r>
          </a:p>
          <a:p>
            <a:pPr fontAlgn="base" indent="0" marL="0">
              <a:buNone/>
            </a:pPr>
            <a:r>
              <a:rPr dirty="0" lang="en-US"/>
              <a:t>	</a:t>
            </a:r>
            <a:r>
              <a:rPr dirty="0" lang="en-US" err="1"/>
              <a:t>obj.test</a:t>
            </a:r>
            <a:r>
              <a:rPr dirty="0" lang="en-US"/>
              <a:t>(1, 2, 3);</a:t>
            </a:r>
          </a:p>
          <a:p>
            <a:pPr fontAlgn="base" indent="0" marL="0">
              <a:buNone/>
            </a:pPr>
            <a:r>
              <a:rPr dirty="0" lang="en-US"/>
              <a:t>	</a:t>
            </a:r>
            <a:r>
              <a:rPr dirty="0" lang="en-US" err="1"/>
              <a:t>obj.test</a:t>
            </a:r>
            <a:r>
              <a:rPr dirty="0" lang="en-US"/>
              <a:t>(true, "hello", "world");</a:t>
            </a:r>
          </a:p>
          <a:p>
            <a:pPr fontAlgn="base" indent="0" marL="0">
              <a:buNone/>
            </a:pPr>
            <a:r>
              <a:rPr dirty="0" lang="en-US"/>
              <a:t>    }</a:t>
            </a:r>
          </a:p>
          <a:p>
            <a:pPr fontAlgn="base" indent="0" marL="0">
              <a:buNone/>
            </a:pPr>
            <a:r>
              <a:rPr dirty="0" lang="en-US"/>
              <a:t>}</a:t>
            </a:r>
          </a:p>
        </p:txBody>
      </p:sp>
      <p:sp>
        <p:nvSpPr>
          <p:cNvPr id="1048728" name="Rectangle 3"/>
          <p:cNvSpPr/>
          <p:nvPr/>
        </p:nvSpPr>
        <p:spPr>
          <a:xfrm>
            <a:off x="6096000" y="5257800"/>
            <a:ext cx="2438400" cy="1200329"/>
          </a:xfrm>
          <a:prstGeom prst="rect"/>
          <a:ln>
            <a:solidFill>
              <a:schemeClr val="tx1"/>
            </a:solidFill>
          </a:ln>
        </p:spPr>
        <p:txBody>
          <a:bodyPr wrap="square">
            <a:spAutoFit/>
          </a:bodyPr>
          <a:p>
            <a:r>
              <a:rPr dirty="0" sz="2400" lang="en-US"/>
              <a:t>sum = 6</a:t>
            </a:r>
          </a:p>
          <a:p>
            <a:r>
              <a:rPr dirty="0" sz="2400" lang="en-US"/>
              <a:t>flag = false</a:t>
            </a:r>
          </a:p>
          <a:p>
            <a:r>
              <a:rPr dirty="0" sz="2400" lang="en-US" err="1"/>
              <a:t>args.length</a:t>
            </a:r>
            <a:r>
              <a:rPr dirty="0" sz="2400" lang="en-US"/>
              <a:t> = 2</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729" name="Title 1"/>
          <p:cNvSpPr>
            <a:spLocks noGrp="1"/>
          </p:cNvSpPr>
          <p:nvPr>
            <p:ph type="title"/>
          </p:nvPr>
        </p:nvSpPr>
        <p:spPr>
          <a:xfrm>
            <a:off x="457200" y="0"/>
            <a:ext cx="8229600" cy="990600"/>
          </a:xfrm>
        </p:spPr>
        <p:txBody>
          <a:bodyPr/>
          <a:p>
            <a:r>
              <a:rPr dirty="0" lang="en-US" err="1"/>
              <a:t>varargs</a:t>
            </a:r>
            <a:r>
              <a:rPr dirty="0" lang="en-US"/>
              <a:t> and Ambiguity (Case 2)</a:t>
            </a:r>
          </a:p>
        </p:txBody>
      </p:sp>
      <p:sp>
        <p:nvSpPr>
          <p:cNvPr id="1048730" name="Content Placeholder 2"/>
          <p:cNvSpPr>
            <a:spLocks noGrp="1"/>
          </p:cNvSpPr>
          <p:nvPr>
            <p:ph idx="1"/>
          </p:nvPr>
        </p:nvSpPr>
        <p:spPr>
          <a:xfrm>
            <a:off x="457200" y="990600"/>
            <a:ext cx="8229600" cy="5715000"/>
          </a:xfrm>
        </p:spPr>
        <p:txBody>
          <a:bodyPr>
            <a:noAutofit/>
          </a:bodyPr>
          <a:p>
            <a:pPr indent="0" marL="0">
              <a:spcBef>
                <a:spcPts val="0"/>
              </a:spcBef>
              <a:buNone/>
            </a:pPr>
            <a:r>
              <a:rPr dirty="0" sz="2200" lang="en-US"/>
              <a:t>class </a:t>
            </a:r>
            <a:r>
              <a:rPr dirty="0" sz="2200" lang="en-US" err="1"/>
              <a:t>varArgs</a:t>
            </a:r>
            <a:r>
              <a:rPr dirty="0" sz="2200" lang="en-US"/>
              <a:t> {</a:t>
            </a:r>
          </a:p>
          <a:p>
            <a:pPr indent="0" lvl="1" marL="457200">
              <a:spcBef>
                <a:spcPts val="0"/>
              </a:spcBef>
              <a:buNone/>
            </a:pPr>
            <a:r>
              <a:rPr dirty="0" sz="2200" lang="en-US"/>
              <a:t>static void </a:t>
            </a:r>
            <a:r>
              <a:rPr dirty="0" sz="2200" lang="en-US" err="1"/>
              <a:t>vaTest</a:t>
            </a:r>
            <a:r>
              <a:rPr dirty="0" sz="2200" lang="en-US"/>
              <a:t>(</a:t>
            </a:r>
            <a:r>
              <a:rPr dirty="0" sz="2200" lang="en-US" err="1"/>
              <a:t>int</a:t>
            </a:r>
            <a:r>
              <a:rPr dirty="0" sz="2200" lang="en-US"/>
              <a:t> … v) {</a:t>
            </a:r>
          </a:p>
          <a:p>
            <a:pPr indent="0" lvl="2" marL="914400">
              <a:spcBef>
                <a:spcPts val="0"/>
              </a:spcBef>
              <a:buNone/>
            </a:pPr>
            <a:r>
              <a:rPr dirty="0" sz="2200" lang="en-US"/>
              <a:t>// method body</a:t>
            </a:r>
          </a:p>
          <a:p>
            <a:pPr indent="0" lvl="1" marL="457200">
              <a:spcBef>
                <a:spcPts val="0"/>
              </a:spcBef>
              <a:buNone/>
            </a:pPr>
            <a:r>
              <a:rPr dirty="0" sz="2200" lang="en-US"/>
              <a:t>}</a:t>
            </a:r>
          </a:p>
          <a:p>
            <a:pPr indent="0" lvl="1" marL="457200">
              <a:spcBef>
                <a:spcPts val="0"/>
              </a:spcBef>
              <a:buNone/>
            </a:pPr>
            <a:r>
              <a:rPr dirty="0" sz="2200" lang="en-US"/>
              <a:t>static void </a:t>
            </a:r>
            <a:r>
              <a:rPr dirty="0" sz="2200" lang="en-US" err="1"/>
              <a:t>vaTest</a:t>
            </a:r>
            <a:r>
              <a:rPr dirty="0" sz="2200" lang="en-US"/>
              <a:t>(</a:t>
            </a:r>
            <a:r>
              <a:rPr dirty="0" sz="2200" lang="en-US" err="1"/>
              <a:t>boolean</a:t>
            </a:r>
            <a:r>
              <a:rPr dirty="0" sz="2200" lang="en-US"/>
              <a:t> … v) {</a:t>
            </a:r>
          </a:p>
          <a:p>
            <a:pPr indent="0" lvl="2" marL="914400">
              <a:spcBef>
                <a:spcPts val="0"/>
              </a:spcBef>
              <a:buNone/>
            </a:pPr>
            <a:r>
              <a:rPr dirty="0" sz="2200" lang="en-US"/>
              <a:t>// method body</a:t>
            </a:r>
          </a:p>
          <a:p>
            <a:pPr indent="0" lvl="1" marL="457200">
              <a:spcBef>
                <a:spcPts val="0"/>
              </a:spcBef>
              <a:buNone/>
            </a:pPr>
            <a:r>
              <a:rPr dirty="0" sz="2200" lang="en-US"/>
              <a:t>}</a:t>
            </a:r>
          </a:p>
          <a:p>
            <a:pPr indent="0" lvl="1" marL="457200">
              <a:spcBef>
                <a:spcPts val="0"/>
              </a:spcBef>
              <a:buNone/>
            </a:pPr>
            <a:r>
              <a:rPr dirty="0" sz="2200" lang="en-US"/>
              <a:t>public static void main(String [] </a:t>
            </a:r>
            <a:r>
              <a:rPr dirty="0" sz="2200" lang="en-US" err="1"/>
              <a:t>args</a:t>
            </a:r>
            <a:r>
              <a:rPr dirty="0" sz="2200" lang="en-US"/>
              <a:t>) {</a:t>
            </a:r>
          </a:p>
          <a:p>
            <a:pPr indent="0" lvl="2" marL="914400">
              <a:spcBef>
                <a:spcPts val="0"/>
              </a:spcBef>
              <a:buNone/>
            </a:pPr>
            <a:r>
              <a:rPr dirty="0" sz="2200" lang="en-US" err="1"/>
              <a:t>vaTest</a:t>
            </a:r>
            <a:r>
              <a:rPr dirty="0" sz="2200" lang="en-US"/>
              <a:t>(1, 2, 3);  // OK</a:t>
            </a:r>
          </a:p>
          <a:p>
            <a:pPr indent="0" lvl="2" marL="914400">
              <a:spcBef>
                <a:spcPts val="0"/>
              </a:spcBef>
              <a:buNone/>
            </a:pPr>
            <a:r>
              <a:rPr dirty="0" sz="2200" lang="en-US" err="1"/>
              <a:t>vaTest</a:t>
            </a:r>
            <a:r>
              <a:rPr dirty="0" sz="2200" lang="en-US"/>
              <a:t>(true, false, false);  // OK</a:t>
            </a:r>
          </a:p>
          <a:p>
            <a:pPr indent="0" lvl="2" marL="914400">
              <a:spcBef>
                <a:spcPts val="0"/>
              </a:spcBef>
              <a:buNone/>
            </a:pPr>
            <a:r>
              <a:rPr dirty="0" sz="2200" lang="en-US" err="1"/>
              <a:t>vaTest</a:t>
            </a:r>
            <a:r>
              <a:rPr dirty="0" sz="2200" lang="en-US"/>
              <a:t>();   // Error: Ambiguous!</a:t>
            </a:r>
          </a:p>
          <a:p>
            <a:pPr indent="0" lvl="1" marL="457200">
              <a:spcBef>
                <a:spcPts val="0"/>
              </a:spcBef>
              <a:buNone/>
            </a:pPr>
            <a:r>
              <a:rPr dirty="0" sz="2200" lang="en-US"/>
              <a:t>}</a:t>
            </a:r>
          </a:p>
          <a:p>
            <a:pPr indent="0" marL="0">
              <a:spcBef>
                <a:spcPts val="0"/>
              </a:spcBef>
              <a:buNone/>
            </a:pPr>
            <a:r>
              <a:rPr dirty="0" sz="2200" lang="en-US"/>
              <a:t>}</a:t>
            </a:r>
          </a:p>
          <a:p>
            <a:pPr>
              <a:spcBef>
                <a:spcPts val="0"/>
              </a:spcBef>
            </a:pPr>
            <a:r>
              <a:rPr dirty="0" sz="2200" lang="en-US"/>
              <a:t>Because the </a:t>
            </a:r>
            <a:r>
              <a:rPr dirty="0" sz="2200" lang="en-US" err="1"/>
              <a:t>vararg</a:t>
            </a:r>
            <a:r>
              <a:rPr dirty="0" sz="2200" lang="en-US"/>
              <a:t> parameter can be empty, the call </a:t>
            </a:r>
            <a:r>
              <a:rPr dirty="0" sz="2200" lang="en-US" err="1"/>
              <a:t>vaTest</a:t>
            </a:r>
            <a:r>
              <a:rPr dirty="0" sz="2200" lang="en-US"/>
              <a:t>() could be translated into a call to </a:t>
            </a:r>
            <a:r>
              <a:rPr dirty="0" sz="2200" lang="en-US" err="1"/>
              <a:t>vaTest</a:t>
            </a:r>
            <a:r>
              <a:rPr dirty="0" sz="2200" lang="en-US"/>
              <a:t>(</a:t>
            </a:r>
            <a:r>
              <a:rPr dirty="0" sz="2200" lang="en-US" err="1"/>
              <a:t>int</a:t>
            </a:r>
            <a:r>
              <a:rPr dirty="0" sz="2200" lang="en-US"/>
              <a:t> …) or to </a:t>
            </a:r>
            <a:r>
              <a:rPr dirty="0" sz="2200" lang="en-US" err="1"/>
              <a:t>vaTest</a:t>
            </a:r>
            <a:r>
              <a:rPr dirty="0" sz="2200" lang="en-US"/>
              <a:t>(</a:t>
            </a:r>
            <a:r>
              <a:rPr dirty="0" sz="2200" lang="en-US" err="1"/>
              <a:t>boolean</a:t>
            </a:r>
            <a:r>
              <a:rPr dirty="0" sz="2200" lang="en-US"/>
              <a:t> …).</a:t>
            </a:r>
          </a:p>
          <a:p>
            <a:pPr>
              <a:spcBef>
                <a:spcPts val="0"/>
              </a:spcBef>
            </a:pPr>
            <a:r>
              <a:rPr dirty="0" sz="2200" lang="en-US"/>
              <a:t>Both are equally valid. Thus the call is inherently ambiguous.</a:t>
            </a:r>
          </a:p>
          <a:p>
            <a:pPr indent="0" lvl="1" marL="457200">
              <a:spcBef>
                <a:spcPts val="0"/>
              </a:spcBef>
              <a:buNone/>
            </a:pPr>
            <a:endParaRPr dirty="0" sz="2200"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731" name="Title 1"/>
          <p:cNvSpPr>
            <a:spLocks noGrp="1"/>
          </p:cNvSpPr>
          <p:nvPr>
            <p:ph type="title"/>
          </p:nvPr>
        </p:nvSpPr>
        <p:spPr/>
        <p:txBody>
          <a:bodyPr/>
          <a:p>
            <a:r>
              <a:rPr dirty="0" lang="en-US"/>
              <a:t>Recursion</a:t>
            </a:r>
          </a:p>
        </p:txBody>
      </p:sp>
      <p:sp>
        <p:nvSpPr>
          <p:cNvPr id="1048732" name="Content Placeholder 2"/>
          <p:cNvSpPr>
            <a:spLocks noGrp="1"/>
          </p:cNvSpPr>
          <p:nvPr>
            <p:ph idx="1"/>
          </p:nvPr>
        </p:nvSpPr>
        <p:spPr>
          <a:xfrm>
            <a:off x="457200" y="1447800"/>
            <a:ext cx="8458200" cy="5257800"/>
          </a:xfrm>
        </p:spPr>
        <p:txBody>
          <a:bodyPr>
            <a:normAutofit fontScale="92500" lnSpcReduction="20000"/>
          </a:bodyPr>
          <a:p>
            <a:pPr algn="just">
              <a:lnSpc>
                <a:spcPct val="110000"/>
              </a:lnSpc>
            </a:pPr>
            <a:r>
              <a:rPr dirty="0" lang="en-US"/>
              <a:t>Any process that can be expressed in </a:t>
            </a:r>
            <a:r>
              <a:rPr dirty="0" lang="en-US">
                <a:solidFill>
                  <a:srgbClr val="FF0000"/>
                </a:solidFill>
              </a:rPr>
              <a:t>simpler terms of itself</a:t>
            </a:r>
            <a:r>
              <a:rPr dirty="0" lang="en-US"/>
              <a:t>, with an </a:t>
            </a:r>
            <a:r>
              <a:rPr dirty="0" lang="en-US">
                <a:solidFill>
                  <a:srgbClr val="7030A0"/>
                </a:solidFill>
              </a:rPr>
              <a:t>explicit terminating condition</a:t>
            </a:r>
            <a:r>
              <a:rPr dirty="0" lang="en-US"/>
              <a:t>, is said to be recursive.</a:t>
            </a:r>
          </a:p>
          <a:p>
            <a:pPr algn="just" lvl="1">
              <a:lnSpc>
                <a:spcPct val="110000"/>
              </a:lnSpc>
            </a:pPr>
            <a:r>
              <a:rPr dirty="0" lang="en-US"/>
              <a:t>In Java, a method can call itself. This process is called recursion, and a method that calls itself is said to be recursive.</a:t>
            </a:r>
          </a:p>
          <a:p>
            <a:pPr algn="just" lvl="1">
              <a:lnSpc>
                <a:spcPct val="110000"/>
              </a:lnSpc>
            </a:pPr>
            <a:r>
              <a:rPr dirty="0" lang="en-US"/>
              <a:t>Recursion is a powerful control mechanism.</a:t>
            </a:r>
          </a:p>
          <a:p>
            <a:pPr algn="just" lvl="1">
              <a:lnSpc>
                <a:spcPct val="110000"/>
              </a:lnSpc>
            </a:pPr>
            <a:r>
              <a:rPr dirty="0" lang="en-US"/>
              <a:t>In some types of algorithms, recursion leads to more natural and clearer implementation.</a:t>
            </a:r>
          </a:p>
          <a:p>
            <a:pPr algn="just" lvl="1">
              <a:lnSpc>
                <a:spcPct val="110000"/>
              </a:lnSpc>
            </a:pPr>
            <a:r>
              <a:rPr dirty="0" lang="en-US"/>
              <a:t>However, each recursive call results in some overhead getting added, thus </a:t>
            </a:r>
            <a:r>
              <a:rPr dirty="0" lang="en-US">
                <a:solidFill>
                  <a:srgbClr val="FF0000"/>
                </a:solidFill>
              </a:rPr>
              <a:t>impacting the performance</a:t>
            </a:r>
            <a:r>
              <a:rPr dirty="0" lang="en-US"/>
              <a:t>. In such cases, iterative solution could be better.</a:t>
            </a:r>
          </a:p>
          <a:p>
            <a:pPr algn="just" lvl="1">
              <a:lnSpc>
                <a:spcPct val="110000"/>
              </a:lnSpc>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05" name=""/>
        <p:cNvGrpSpPr/>
        <p:nvPr/>
      </p:nvGrpSpPr>
      <p:grpSpPr>
        <a:xfrm>
          <a:off x="0" y="0"/>
          <a:ext cx="0" cy="0"/>
          <a:chOff x="0" y="0"/>
          <a:chExt cx="0" cy="0"/>
        </a:xfrm>
      </p:grpSpPr>
      <p:sp>
        <p:nvSpPr>
          <p:cNvPr id="1048610" name="Title 1"/>
          <p:cNvSpPr>
            <a:spLocks noGrp="1"/>
          </p:cNvSpPr>
          <p:nvPr>
            <p:ph type="title"/>
          </p:nvPr>
        </p:nvSpPr>
        <p:spPr/>
        <p:txBody>
          <a:bodyPr/>
          <a:p>
            <a:endParaRPr lang="en-US"/>
          </a:p>
        </p:txBody>
      </p:sp>
      <p:sp>
        <p:nvSpPr>
          <p:cNvPr id="1048611" name="Content Placeholder 2"/>
          <p:cNvSpPr>
            <a:spLocks noGrp="1"/>
          </p:cNvSpPr>
          <p:nvPr>
            <p:ph idx="1"/>
          </p:nvPr>
        </p:nvSpPr>
        <p:spPr>
          <a:xfrm>
            <a:off x="457200" y="1600200"/>
            <a:ext cx="8229600" cy="5029200"/>
          </a:xfrm>
        </p:spPr>
        <p:txBody>
          <a:bodyPr>
            <a:normAutofit fontScale="95000" lnSpcReduction="10000"/>
          </a:bodyPr>
          <a:p>
            <a:pPr algn="just">
              <a:spcBef>
                <a:spcPts val="0"/>
              </a:spcBef>
            </a:pPr>
            <a:r>
              <a:rPr dirty="0" sz="2400" lang="en-US"/>
              <a:t>A Stack is data structure in which addition of new element or deletion of existing element always takes place at a same end. This end is known as the top of the stack. That means that it is possible to remove elements from a stack in reverse order from the insertion of elements into the stack.</a:t>
            </a:r>
          </a:p>
          <a:p>
            <a:pPr>
              <a:spcBef>
                <a:spcPts val="0"/>
              </a:spcBef>
            </a:pPr>
            <a:endParaRPr dirty="0" sz="2400" lang="en-US"/>
          </a:p>
          <a:p>
            <a:pPr indent="0" lvl="1" marL="400050">
              <a:spcBef>
                <a:spcPts val="0"/>
              </a:spcBef>
              <a:buNone/>
            </a:pPr>
            <a:r>
              <a:rPr dirty="0" sz="2000" lang="en-US"/>
              <a:t>class Stack {</a:t>
            </a:r>
          </a:p>
          <a:p>
            <a:pPr indent="0" lvl="1" marL="400050">
              <a:spcBef>
                <a:spcPts val="0"/>
              </a:spcBef>
              <a:buNone/>
            </a:pPr>
            <a:r>
              <a:rPr dirty="0" sz="2000" lang="en-US"/>
              <a:t>    </a:t>
            </a:r>
            <a:r>
              <a:rPr dirty="0" sz="2000" lang="en-US" err="1"/>
              <a:t>int</a:t>
            </a:r>
            <a:r>
              <a:rPr dirty="0" sz="2000" lang="en-US"/>
              <a:t> [] a;</a:t>
            </a:r>
          </a:p>
          <a:p>
            <a:pPr indent="0" lvl="1" marL="400050">
              <a:spcBef>
                <a:spcPts val="0"/>
              </a:spcBef>
              <a:buNone/>
            </a:pPr>
            <a:r>
              <a:rPr dirty="0" sz="2000" lang="en-US"/>
              <a:t>    </a:t>
            </a:r>
            <a:r>
              <a:rPr dirty="0" sz="2000" lang="en-US" err="1"/>
              <a:t>int</a:t>
            </a:r>
            <a:r>
              <a:rPr dirty="0" sz="2000" lang="en-US"/>
              <a:t> top, MAX;</a:t>
            </a:r>
          </a:p>
          <a:p>
            <a:pPr indent="0" lvl="1" marL="400050">
              <a:spcBef>
                <a:spcPts val="0"/>
              </a:spcBef>
              <a:buNone/>
            </a:pPr>
            <a:endParaRPr dirty="0" sz="2000" lang="en-US"/>
          </a:p>
          <a:p>
            <a:pPr indent="0" lvl="1" marL="400050">
              <a:spcBef>
                <a:spcPts val="0"/>
              </a:spcBef>
              <a:buNone/>
            </a:pPr>
            <a:r>
              <a:rPr dirty="0" sz="2000" lang="en-US"/>
              <a:t>    Stack() {</a:t>
            </a:r>
          </a:p>
          <a:p>
            <a:pPr indent="0" lvl="1" marL="400050">
              <a:spcBef>
                <a:spcPts val="0"/>
              </a:spcBef>
              <a:buNone/>
            </a:pPr>
            <a:r>
              <a:rPr dirty="0" sz="2000" lang="en-US"/>
              <a:t>        a = new </a:t>
            </a:r>
            <a:r>
              <a:rPr dirty="0" sz="2000" lang="en-US" err="1"/>
              <a:t>int</a:t>
            </a:r>
            <a:r>
              <a:rPr dirty="0" sz="2000" lang="en-US"/>
              <a:t>[10]</a:t>
            </a:r>
          </a:p>
          <a:p>
            <a:pPr indent="0" lvl="1" marL="400050">
              <a:spcBef>
                <a:spcPts val="0"/>
              </a:spcBef>
              <a:buNone/>
            </a:pPr>
            <a:r>
              <a:rPr dirty="0" sz="2000" lang="en-US"/>
              <a:t>        top = -1;</a:t>
            </a:r>
          </a:p>
          <a:p>
            <a:pPr indent="0" lvl="1" marL="400050">
              <a:spcBef>
                <a:spcPts val="0"/>
              </a:spcBef>
              <a:buNone/>
            </a:pPr>
            <a:r>
              <a:rPr dirty="0" sz="2000" lang="en-US"/>
              <a:t>        MAX = </a:t>
            </a:r>
            <a:r>
              <a:rPr dirty="0" sz="2000" lang="en-US" err="1"/>
              <a:t>a.length</a:t>
            </a:r>
            <a:r>
              <a:rPr dirty="0" sz="2000" lang="en-US"/>
              <a:t> - 1;</a:t>
            </a:r>
          </a:p>
          <a:p>
            <a:pPr indent="0" lvl="1" marL="400050">
              <a:spcBef>
                <a:spcPts val="0"/>
              </a:spcBef>
              <a:buNone/>
            </a:pPr>
            <a:r>
              <a:rPr dirty="0" sz="2000" lang="en-US"/>
              <a:t>    }</a:t>
            </a:r>
          </a:p>
          <a:p>
            <a:pPr indent="0" lvl="1" marL="400050">
              <a:spcBef>
                <a:spcPts val="0"/>
              </a:spcBef>
              <a:buNone/>
            </a:pPr>
            <a:r>
              <a:rPr dirty="0" sz="2000" lang="en-US"/>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733" name="Title 1"/>
          <p:cNvSpPr>
            <a:spLocks noGrp="1"/>
          </p:cNvSpPr>
          <p:nvPr>
            <p:ph type="title"/>
          </p:nvPr>
        </p:nvSpPr>
        <p:spPr/>
        <p:txBody>
          <a:bodyPr/>
          <a:p>
            <a:endParaRPr lang="en-US"/>
          </a:p>
        </p:txBody>
      </p:sp>
      <p:sp>
        <p:nvSpPr>
          <p:cNvPr id="1048734" name="Content Placeholder 2"/>
          <p:cNvSpPr>
            <a:spLocks noGrp="1"/>
          </p:cNvSpPr>
          <p:nvPr>
            <p:ph idx="1"/>
          </p:nvPr>
        </p:nvSpPr>
        <p:spPr/>
        <p:txBody>
          <a:bodyPr>
            <a:normAutofit fontScale="85000" lnSpcReduction="10000"/>
          </a:bodyPr>
          <a:p>
            <a:pPr>
              <a:buNone/>
            </a:pPr>
            <a:r>
              <a:rPr dirty="0" lang="en-US" err="1">
                <a:latin typeface="Courier New" pitchFamily="49" charset="0"/>
                <a:cs typeface="Courier New" pitchFamily="49" charset="0"/>
              </a:rPr>
              <a:t>int</a:t>
            </a:r>
            <a:r>
              <a:rPr dirty="0" lang="en-US">
                <a:latin typeface="Courier New" pitchFamily="49" charset="0"/>
                <a:cs typeface="Courier New" pitchFamily="49" charset="0"/>
              </a:rPr>
              <a:t> solution(</a:t>
            </a:r>
            <a:r>
              <a:rPr dirty="0" lang="en-US" err="1">
                <a:latin typeface="Courier New" pitchFamily="49" charset="0"/>
                <a:cs typeface="Courier New" pitchFamily="49" charset="0"/>
              </a:rPr>
              <a:t>int</a:t>
            </a:r>
            <a:r>
              <a:rPr dirty="0" lang="en-US">
                <a:latin typeface="Courier New" pitchFamily="49" charset="0"/>
                <a:cs typeface="Courier New" pitchFamily="49" charset="0"/>
              </a:rPr>
              <a:t> N) {</a:t>
            </a:r>
          </a:p>
          <a:p>
            <a:pPr>
              <a:buNone/>
            </a:pPr>
            <a:r>
              <a:rPr dirty="0" lang="en-US">
                <a:latin typeface="Courier New" pitchFamily="49" charset="0"/>
                <a:cs typeface="Courier New" pitchFamily="49" charset="0"/>
              </a:rPr>
              <a:t>  if(</a:t>
            </a:r>
            <a:r>
              <a:rPr dirty="0" lang="en-US" err="1">
                <a:latin typeface="Courier New" pitchFamily="49" charset="0"/>
                <a:cs typeface="Courier New" pitchFamily="49" charset="0"/>
              </a:rPr>
              <a:t>terminating_condition</a:t>
            </a:r>
            <a:r>
              <a:rPr dirty="0" lang="en-US">
                <a:latin typeface="Courier New" pitchFamily="49" charset="0"/>
                <a:cs typeface="Courier New" pitchFamily="49" charset="0"/>
              </a:rPr>
              <a:t>) {</a:t>
            </a:r>
          </a:p>
          <a:p>
            <a:pPr>
              <a:buNone/>
            </a:pPr>
            <a:r>
              <a:rPr dirty="0" lang="en-US">
                <a:latin typeface="Courier New" pitchFamily="49" charset="0"/>
                <a:cs typeface="Courier New" pitchFamily="49" charset="0"/>
              </a:rPr>
              <a:t>    return something easily computed</a:t>
            </a:r>
          </a:p>
          <a:p>
            <a:pPr>
              <a:buNone/>
            </a:pPr>
            <a:r>
              <a:rPr dirty="0" lang="en-US">
                <a:latin typeface="Courier New" pitchFamily="49" charset="0"/>
                <a:cs typeface="Courier New" pitchFamily="49" charset="0"/>
              </a:rPr>
              <a:t>  }</a:t>
            </a:r>
          </a:p>
          <a:p>
            <a:pPr>
              <a:buNone/>
            </a:pPr>
            <a:r>
              <a:rPr dirty="0" lang="en-US">
                <a:latin typeface="Courier New" pitchFamily="49" charset="0"/>
                <a:cs typeface="Courier New" pitchFamily="49" charset="0"/>
              </a:rPr>
              <a:t>  else {</a:t>
            </a:r>
          </a:p>
          <a:p>
            <a:pPr>
              <a:buNone/>
            </a:pPr>
            <a:r>
              <a:rPr dirty="0" lang="en-US">
                <a:latin typeface="Courier New" pitchFamily="49" charset="0"/>
                <a:cs typeface="Courier New" pitchFamily="49" charset="0"/>
              </a:rPr>
              <a:t>    divide problem into pieces</a:t>
            </a:r>
          </a:p>
          <a:p>
            <a:pPr>
              <a:buNone/>
            </a:pPr>
            <a:r>
              <a:rPr dirty="0" lang="en-US">
                <a:latin typeface="Courier New" pitchFamily="49" charset="0"/>
                <a:cs typeface="Courier New" pitchFamily="49" charset="0"/>
              </a:rPr>
              <a:t>    return something calculated from the solution to each piece  </a:t>
            </a:r>
          </a:p>
          <a:p>
            <a:pPr>
              <a:buNone/>
            </a:pPr>
            <a:r>
              <a:rPr dirty="0" lang="en-US">
                <a:latin typeface="Courier New" pitchFamily="49" charset="0"/>
                <a:cs typeface="Courier New" pitchFamily="49" charset="0"/>
              </a:rPr>
              <a:t>  }</a:t>
            </a:r>
          </a:p>
          <a:p>
            <a:pPr>
              <a:buNone/>
            </a:pPr>
            <a:r>
              <a:rPr dirty="0" lang="en-US">
                <a:latin typeface="Courier New" pitchFamily="49" charset="0"/>
                <a:cs typeface="Courier New" pitchFamily="49" charset="0"/>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735" name="Title 1"/>
          <p:cNvSpPr>
            <a:spLocks noGrp="1"/>
          </p:cNvSpPr>
          <p:nvPr>
            <p:ph type="title"/>
          </p:nvPr>
        </p:nvSpPr>
        <p:spPr/>
        <p:txBody>
          <a:bodyPr/>
          <a:p>
            <a:r>
              <a:rPr dirty="0" lang="en-US"/>
              <a:t>Recursive function to find factorial</a:t>
            </a:r>
          </a:p>
        </p:txBody>
      </p:sp>
      <p:sp>
        <p:nvSpPr>
          <p:cNvPr id="1048736" name="Content Placeholder 2"/>
          <p:cNvSpPr>
            <a:spLocks noGrp="1"/>
          </p:cNvSpPr>
          <p:nvPr>
            <p:ph idx="1"/>
          </p:nvPr>
        </p:nvSpPr>
        <p:spPr/>
        <p:txBody>
          <a:bodyPr/>
          <a:p>
            <a:pPr indent="0" marL="0">
              <a:buNone/>
            </a:pPr>
            <a:r>
              <a:rPr dirty="0" lang="en-US"/>
              <a:t>static </a:t>
            </a:r>
            <a:r>
              <a:rPr dirty="0" lang="en-US" err="1"/>
              <a:t>int</a:t>
            </a:r>
            <a:r>
              <a:rPr dirty="0" lang="en-US"/>
              <a:t> factorial(</a:t>
            </a:r>
            <a:r>
              <a:rPr dirty="0" lang="en-US" err="1"/>
              <a:t>int</a:t>
            </a:r>
            <a:r>
              <a:rPr dirty="0" lang="en-US"/>
              <a:t> n) {</a:t>
            </a:r>
          </a:p>
          <a:p>
            <a:pPr indent="0" marL="0">
              <a:buNone/>
            </a:pPr>
            <a:r>
              <a:rPr dirty="0" lang="en-US"/>
              <a:t>        if(n == 0)</a:t>
            </a:r>
          </a:p>
          <a:p>
            <a:pPr indent="0" marL="0">
              <a:buNone/>
            </a:pPr>
            <a:r>
              <a:rPr dirty="0" lang="en-US"/>
              <a:t>            return(1);</a:t>
            </a:r>
          </a:p>
          <a:p>
            <a:pPr indent="0" marL="0">
              <a:buNone/>
            </a:pPr>
            <a:r>
              <a:rPr dirty="0" lang="en-US"/>
              <a:t>        return(n * factorial(n-1));</a:t>
            </a:r>
          </a:p>
          <a:p>
            <a:pPr indent="0" marL="0">
              <a:buNone/>
            </a:pPr>
            <a:r>
              <a:rPr dirty="0" lang="en-US"/>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737" name="Title 1"/>
          <p:cNvSpPr>
            <a:spLocks noGrp="1"/>
          </p:cNvSpPr>
          <p:nvPr>
            <p:ph type="title"/>
          </p:nvPr>
        </p:nvSpPr>
        <p:spPr/>
        <p:txBody>
          <a:bodyPr>
            <a:normAutofit fontScale="90000"/>
          </a:bodyPr>
          <a:p>
            <a:r>
              <a:rPr dirty="0" lang="en-US"/>
              <a:t>Recursive function to compute n</a:t>
            </a:r>
            <a:r>
              <a:rPr baseline="30000" dirty="0" lang="en-US"/>
              <a:t>th</a:t>
            </a:r>
            <a:r>
              <a:rPr dirty="0" lang="en-US"/>
              <a:t> Fibonacci number</a:t>
            </a:r>
          </a:p>
        </p:txBody>
      </p:sp>
      <p:sp>
        <p:nvSpPr>
          <p:cNvPr id="1048738" name="Content Placeholder 2"/>
          <p:cNvSpPr>
            <a:spLocks noGrp="1"/>
          </p:cNvSpPr>
          <p:nvPr>
            <p:ph idx="1"/>
          </p:nvPr>
        </p:nvSpPr>
        <p:spPr/>
        <p:txBody>
          <a:bodyPr>
            <a:normAutofit lnSpcReduction="10000"/>
          </a:bodyPr>
          <a:p>
            <a:pPr indent="0" marL="0">
              <a:buNone/>
            </a:pPr>
            <a:r>
              <a:rPr dirty="0" lang="en-US"/>
              <a:t>static </a:t>
            </a:r>
            <a:r>
              <a:rPr dirty="0" lang="en-US" err="1"/>
              <a:t>int</a:t>
            </a:r>
            <a:r>
              <a:rPr dirty="0" lang="en-US"/>
              <a:t> </a:t>
            </a:r>
            <a:r>
              <a:rPr dirty="0" lang="en-US" err="1"/>
              <a:t>fibonacci</a:t>
            </a:r>
            <a:r>
              <a:rPr dirty="0" lang="en-US"/>
              <a:t>(</a:t>
            </a:r>
            <a:r>
              <a:rPr dirty="0" lang="en-US" err="1"/>
              <a:t>int</a:t>
            </a:r>
            <a:r>
              <a:rPr dirty="0" lang="en-US"/>
              <a:t> n) {</a:t>
            </a:r>
          </a:p>
          <a:p>
            <a:pPr indent="0" marL="0">
              <a:buNone/>
            </a:pPr>
            <a:r>
              <a:rPr dirty="0" lang="en-US"/>
              <a:t>        if(n == 1)</a:t>
            </a:r>
          </a:p>
          <a:p>
            <a:pPr indent="0" marL="0">
              <a:buNone/>
            </a:pPr>
            <a:r>
              <a:rPr dirty="0" lang="en-US"/>
              <a:t>            return(0);</a:t>
            </a:r>
          </a:p>
          <a:p>
            <a:pPr indent="0" marL="0">
              <a:buNone/>
            </a:pPr>
            <a:r>
              <a:rPr dirty="0" lang="en-US"/>
              <a:t>        else if(n == 2) </a:t>
            </a:r>
          </a:p>
          <a:p>
            <a:pPr indent="0" marL="0">
              <a:buNone/>
            </a:pPr>
            <a:r>
              <a:rPr dirty="0" lang="en-US"/>
              <a:t>            return(1);</a:t>
            </a:r>
          </a:p>
          <a:p>
            <a:pPr indent="0" marL="0">
              <a:buNone/>
            </a:pPr>
            <a:r>
              <a:rPr dirty="0" lang="en-US"/>
              <a:t>        else</a:t>
            </a:r>
          </a:p>
          <a:p>
            <a:pPr indent="0" marL="0">
              <a:buNone/>
            </a:pPr>
            <a:r>
              <a:rPr dirty="0" lang="en-US"/>
              <a:t>            return(</a:t>
            </a:r>
            <a:r>
              <a:rPr dirty="0" lang="en-US" err="1"/>
              <a:t>fibonacci</a:t>
            </a:r>
            <a:r>
              <a:rPr dirty="0" lang="en-US"/>
              <a:t>(n-1) + </a:t>
            </a:r>
            <a:r>
              <a:rPr dirty="0" lang="en-US" err="1"/>
              <a:t>fibonacci</a:t>
            </a:r>
            <a:r>
              <a:rPr dirty="0" lang="en-US"/>
              <a:t>(n-2));</a:t>
            </a:r>
          </a:p>
          <a:p>
            <a:pPr indent="0" marL="0">
              <a:buNone/>
            </a:pPr>
            <a:r>
              <a:rPr dirty="0" lang="en-US"/>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739" name="Title 1"/>
          <p:cNvSpPr>
            <a:spLocks noGrp="1"/>
          </p:cNvSpPr>
          <p:nvPr>
            <p:ph type="title"/>
          </p:nvPr>
        </p:nvSpPr>
        <p:spPr/>
        <p:txBody>
          <a:bodyPr>
            <a:normAutofit fontScale="90000"/>
          </a:bodyPr>
          <a:p>
            <a:r>
              <a:rPr dirty="0" lang="en-US"/>
              <a:t>Recursive function to compute GCD of two numbers</a:t>
            </a:r>
          </a:p>
        </p:txBody>
      </p:sp>
      <p:sp>
        <p:nvSpPr>
          <p:cNvPr id="1048740" name="Content Placeholder 2"/>
          <p:cNvSpPr>
            <a:spLocks noGrp="1"/>
          </p:cNvSpPr>
          <p:nvPr>
            <p:ph idx="1"/>
          </p:nvPr>
        </p:nvSpPr>
        <p:spPr/>
        <p:txBody>
          <a:bodyPr/>
          <a:p>
            <a:pPr indent="0" marL="0">
              <a:buNone/>
            </a:pPr>
            <a:r>
              <a:rPr dirty="0" lang="en-US"/>
              <a:t>static </a:t>
            </a:r>
            <a:r>
              <a:rPr dirty="0" lang="en-US" err="1"/>
              <a:t>int</a:t>
            </a:r>
            <a:r>
              <a:rPr dirty="0" lang="en-US"/>
              <a:t> </a:t>
            </a:r>
            <a:r>
              <a:rPr dirty="0" lang="en-US" err="1"/>
              <a:t>gcd</a:t>
            </a:r>
            <a:r>
              <a:rPr dirty="0" lang="en-US"/>
              <a:t>(</a:t>
            </a:r>
            <a:r>
              <a:rPr dirty="0" lang="en-US" err="1"/>
              <a:t>int</a:t>
            </a:r>
            <a:r>
              <a:rPr dirty="0" lang="en-US"/>
              <a:t> m, </a:t>
            </a:r>
            <a:r>
              <a:rPr dirty="0" lang="en-US" err="1"/>
              <a:t>int</a:t>
            </a:r>
            <a:r>
              <a:rPr dirty="0" lang="en-US"/>
              <a:t> n) {</a:t>
            </a:r>
          </a:p>
          <a:p>
            <a:pPr indent="0" marL="0">
              <a:buNone/>
            </a:pPr>
            <a:r>
              <a:rPr dirty="0" lang="en-US"/>
              <a:t>        if(</a:t>
            </a:r>
            <a:r>
              <a:rPr dirty="0" lang="en-US" err="1"/>
              <a:t>m%n</a:t>
            </a:r>
            <a:r>
              <a:rPr dirty="0" lang="en-US"/>
              <a:t> == 0)</a:t>
            </a:r>
          </a:p>
          <a:p>
            <a:pPr indent="0" marL="0">
              <a:buNone/>
            </a:pPr>
            <a:r>
              <a:rPr dirty="0" lang="en-US"/>
              <a:t>            return n;</a:t>
            </a:r>
          </a:p>
          <a:p>
            <a:pPr indent="0" marL="0">
              <a:buNone/>
            </a:pPr>
            <a:r>
              <a:rPr dirty="0" lang="en-US"/>
              <a:t>        return(</a:t>
            </a:r>
            <a:r>
              <a:rPr dirty="0" lang="en-US" err="1"/>
              <a:t>gcd</a:t>
            </a:r>
            <a:r>
              <a:rPr dirty="0" lang="en-US"/>
              <a:t>(n, </a:t>
            </a:r>
            <a:r>
              <a:rPr dirty="0" lang="en-US" err="1"/>
              <a:t>m%n</a:t>
            </a:r>
            <a:r>
              <a:rPr dirty="0" lang="en-US"/>
              <a:t>));</a:t>
            </a:r>
          </a:p>
          <a:p>
            <a:pPr indent="0" marL="0">
              <a:buNone/>
            </a:pPr>
            <a:r>
              <a:rPr dirty="0" lang="en-US"/>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741" name="Title 1"/>
          <p:cNvSpPr>
            <a:spLocks noGrp="1"/>
          </p:cNvSpPr>
          <p:nvPr>
            <p:ph type="title"/>
          </p:nvPr>
        </p:nvSpPr>
        <p:spPr>
          <a:xfrm>
            <a:off x="304800" y="274638"/>
            <a:ext cx="8610600" cy="1143000"/>
          </a:xfrm>
        </p:spPr>
        <p:txBody>
          <a:bodyPr>
            <a:normAutofit fontScale="90000"/>
          </a:bodyPr>
          <a:p>
            <a:r>
              <a:rPr dirty="0" lang="en-US"/>
              <a:t>Recursive function to add two numbers</a:t>
            </a:r>
          </a:p>
        </p:txBody>
      </p:sp>
      <p:sp>
        <p:nvSpPr>
          <p:cNvPr id="1048742" name="Content Placeholder 2"/>
          <p:cNvSpPr>
            <a:spLocks noGrp="1"/>
          </p:cNvSpPr>
          <p:nvPr>
            <p:ph idx="1"/>
          </p:nvPr>
        </p:nvSpPr>
        <p:spPr/>
        <p:txBody>
          <a:bodyPr/>
          <a:p>
            <a:pPr indent="0" marL="0">
              <a:buNone/>
            </a:pPr>
            <a:r>
              <a:rPr dirty="0" lang="en-US"/>
              <a:t> static </a:t>
            </a:r>
            <a:r>
              <a:rPr dirty="0" lang="en-US" err="1"/>
              <a:t>int</a:t>
            </a:r>
            <a:r>
              <a:rPr dirty="0" lang="en-US"/>
              <a:t> sum(</a:t>
            </a:r>
            <a:r>
              <a:rPr dirty="0" lang="en-US" err="1"/>
              <a:t>int</a:t>
            </a:r>
            <a:r>
              <a:rPr dirty="0" lang="en-US"/>
              <a:t> a, </a:t>
            </a:r>
            <a:r>
              <a:rPr dirty="0" lang="en-US" err="1"/>
              <a:t>int</a:t>
            </a:r>
            <a:r>
              <a:rPr dirty="0" lang="en-US"/>
              <a:t> b) {</a:t>
            </a:r>
          </a:p>
          <a:p>
            <a:pPr indent="0" marL="0">
              <a:buNone/>
            </a:pPr>
            <a:r>
              <a:rPr dirty="0" lang="en-US"/>
              <a:t>        if(b == 0)</a:t>
            </a:r>
          </a:p>
          <a:p>
            <a:pPr indent="0" marL="0">
              <a:buNone/>
            </a:pPr>
            <a:r>
              <a:rPr dirty="0" lang="en-US"/>
              <a:t>            return(a);</a:t>
            </a:r>
          </a:p>
          <a:p>
            <a:pPr indent="0" marL="0">
              <a:buNone/>
            </a:pPr>
            <a:r>
              <a:rPr dirty="0" lang="en-US"/>
              <a:t>        return(sum(a+1,b-1));</a:t>
            </a:r>
          </a:p>
          <a:p>
            <a:pPr indent="0" marL="0">
              <a:buNone/>
            </a:pPr>
            <a:r>
              <a:rPr dirty="0" lang="en-US"/>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743" name="Title 1"/>
          <p:cNvSpPr>
            <a:spLocks noGrp="1"/>
          </p:cNvSpPr>
          <p:nvPr>
            <p:ph type="title"/>
          </p:nvPr>
        </p:nvSpPr>
        <p:spPr>
          <a:xfrm>
            <a:off x="0" y="274638"/>
            <a:ext cx="9144000" cy="1143000"/>
          </a:xfrm>
        </p:spPr>
        <p:txBody>
          <a:bodyPr>
            <a:normAutofit fontScale="90000"/>
          </a:bodyPr>
          <a:p>
            <a:r>
              <a:rPr dirty="0" lang="en-US"/>
              <a:t>Recursive function to multiply two numbers</a:t>
            </a:r>
          </a:p>
        </p:txBody>
      </p:sp>
      <p:sp>
        <p:nvSpPr>
          <p:cNvPr id="1048744" name="Content Placeholder 2"/>
          <p:cNvSpPr>
            <a:spLocks noGrp="1"/>
          </p:cNvSpPr>
          <p:nvPr>
            <p:ph idx="1"/>
          </p:nvPr>
        </p:nvSpPr>
        <p:spPr/>
        <p:txBody>
          <a:bodyPr/>
          <a:p>
            <a:pPr indent="0" marL="0">
              <a:buNone/>
            </a:pPr>
            <a:r>
              <a:rPr dirty="0" lang="en-US"/>
              <a:t> static </a:t>
            </a:r>
            <a:r>
              <a:rPr dirty="0" lang="en-US" err="1"/>
              <a:t>int</a:t>
            </a:r>
            <a:r>
              <a:rPr dirty="0" lang="en-US"/>
              <a:t> product(</a:t>
            </a:r>
            <a:r>
              <a:rPr dirty="0" lang="en-US" err="1"/>
              <a:t>int</a:t>
            </a:r>
            <a:r>
              <a:rPr dirty="0" lang="en-US"/>
              <a:t> a, </a:t>
            </a:r>
            <a:r>
              <a:rPr dirty="0" lang="en-US" err="1"/>
              <a:t>int</a:t>
            </a:r>
            <a:r>
              <a:rPr dirty="0" lang="en-US"/>
              <a:t> b) {</a:t>
            </a:r>
          </a:p>
          <a:p>
            <a:pPr indent="0" marL="0">
              <a:buNone/>
            </a:pPr>
            <a:r>
              <a:rPr dirty="0" lang="en-US"/>
              <a:t>        if(b == 1) </a:t>
            </a:r>
          </a:p>
          <a:p>
            <a:pPr indent="0" marL="0">
              <a:buNone/>
            </a:pPr>
            <a:r>
              <a:rPr dirty="0" lang="en-US"/>
              <a:t>            return(a);</a:t>
            </a:r>
          </a:p>
          <a:p>
            <a:pPr indent="0" marL="0">
              <a:buNone/>
            </a:pPr>
            <a:r>
              <a:rPr dirty="0" lang="en-US"/>
              <a:t>        return(a + product(a, b-1));</a:t>
            </a:r>
          </a:p>
          <a:p>
            <a:pPr indent="0" marL="0">
              <a:buNone/>
            </a:pPr>
            <a:r>
              <a:rPr dirty="0" lang="en-US"/>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745" name="Title 1"/>
          <p:cNvSpPr>
            <a:spLocks noGrp="1"/>
          </p:cNvSpPr>
          <p:nvPr>
            <p:ph type="title"/>
          </p:nvPr>
        </p:nvSpPr>
        <p:spPr/>
        <p:txBody>
          <a:bodyPr>
            <a:normAutofit fontScale="90000"/>
          </a:bodyPr>
          <a:p>
            <a:r>
              <a:rPr dirty="0" lang="en-US"/>
              <a:t>Recursive function to add first n natural numbers</a:t>
            </a:r>
          </a:p>
        </p:txBody>
      </p:sp>
      <p:sp>
        <p:nvSpPr>
          <p:cNvPr id="1048746" name="Content Placeholder 2"/>
          <p:cNvSpPr>
            <a:spLocks noGrp="1"/>
          </p:cNvSpPr>
          <p:nvPr>
            <p:ph idx="1"/>
          </p:nvPr>
        </p:nvSpPr>
        <p:spPr/>
        <p:txBody>
          <a:bodyPr/>
          <a:p>
            <a:pPr indent="0" marL="0">
              <a:buNone/>
            </a:pPr>
            <a:r>
              <a:rPr dirty="0" lang="en-US"/>
              <a:t> static </a:t>
            </a:r>
            <a:r>
              <a:rPr dirty="0" lang="en-US" err="1"/>
              <a:t>int</a:t>
            </a:r>
            <a:r>
              <a:rPr dirty="0" lang="en-US"/>
              <a:t> </a:t>
            </a:r>
            <a:r>
              <a:rPr dirty="0" lang="en-US" err="1"/>
              <a:t>naturalSum</a:t>
            </a:r>
            <a:r>
              <a:rPr dirty="0" lang="en-US"/>
              <a:t>(</a:t>
            </a:r>
            <a:r>
              <a:rPr dirty="0" lang="en-US" err="1"/>
              <a:t>int</a:t>
            </a:r>
            <a:r>
              <a:rPr dirty="0" lang="en-US"/>
              <a:t> n) {</a:t>
            </a:r>
          </a:p>
          <a:p>
            <a:pPr indent="0" marL="0">
              <a:buNone/>
            </a:pPr>
            <a:r>
              <a:rPr dirty="0" lang="en-US"/>
              <a:t>        if(n == 0)</a:t>
            </a:r>
          </a:p>
          <a:p>
            <a:pPr indent="0" marL="0">
              <a:buNone/>
            </a:pPr>
            <a:r>
              <a:rPr dirty="0" lang="en-US"/>
              <a:t>            return(0);</a:t>
            </a:r>
          </a:p>
          <a:p>
            <a:pPr indent="0" marL="0">
              <a:buNone/>
            </a:pPr>
            <a:r>
              <a:rPr dirty="0" lang="en-US"/>
              <a:t>        return(n + </a:t>
            </a:r>
            <a:r>
              <a:rPr dirty="0" lang="en-US" err="1"/>
              <a:t>naturalSum</a:t>
            </a:r>
            <a:r>
              <a:rPr dirty="0" lang="en-US"/>
              <a:t>(n-1));</a:t>
            </a:r>
          </a:p>
          <a:p>
            <a:pPr indent="0" marL="0">
              <a:buNone/>
            </a:pPr>
            <a:r>
              <a:rPr dirty="0" lang="en-US"/>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747" name="Title 1"/>
          <p:cNvSpPr>
            <a:spLocks noGrp="1"/>
          </p:cNvSpPr>
          <p:nvPr>
            <p:ph type="title"/>
          </p:nvPr>
        </p:nvSpPr>
        <p:spPr/>
        <p:txBody>
          <a:bodyPr/>
          <a:p>
            <a:r>
              <a:rPr dirty="0" lang="en-US"/>
              <a:t>Nested and Inner Classes</a:t>
            </a:r>
          </a:p>
        </p:txBody>
      </p:sp>
      <p:sp>
        <p:nvSpPr>
          <p:cNvPr id="1048748" name="Content Placeholder 2"/>
          <p:cNvSpPr>
            <a:spLocks noGrp="1"/>
          </p:cNvSpPr>
          <p:nvPr>
            <p:ph idx="1"/>
          </p:nvPr>
        </p:nvSpPr>
        <p:spPr>
          <a:xfrm>
            <a:off x="457200" y="1447800"/>
            <a:ext cx="8458200" cy="5257800"/>
          </a:xfrm>
        </p:spPr>
        <p:txBody>
          <a:bodyPr>
            <a:normAutofit fontScale="70000" lnSpcReduction="20000"/>
          </a:bodyPr>
          <a:p>
            <a:pPr algn="just" fontAlgn="base">
              <a:lnSpc>
                <a:spcPct val="120000"/>
              </a:lnSpc>
            </a:pPr>
            <a:r>
              <a:rPr dirty="0" lang="en-US"/>
              <a:t>In Java, you can define a class within another class. Such class is known as nested class.</a:t>
            </a:r>
          </a:p>
          <a:p>
            <a:pPr algn="just" indent="0" lvl="1" marL="457200">
              <a:lnSpc>
                <a:spcPct val="120000"/>
              </a:lnSpc>
              <a:buNone/>
            </a:pPr>
            <a:r>
              <a:rPr dirty="0" sz="2900" lang="en-US"/>
              <a:t>class </a:t>
            </a:r>
            <a:r>
              <a:rPr dirty="0" sz="2900" lang="en-US" err="1"/>
              <a:t>OuterClass</a:t>
            </a:r>
            <a:r>
              <a:rPr dirty="0" sz="2900" lang="en-US"/>
              <a:t> { </a:t>
            </a:r>
          </a:p>
          <a:p>
            <a:pPr algn="just" indent="0" lvl="2" marL="914400">
              <a:lnSpc>
                <a:spcPct val="120000"/>
              </a:lnSpc>
              <a:buNone/>
            </a:pPr>
            <a:r>
              <a:rPr dirty="0" sz="2900" lang="en-US"/>
              <a:t>// ... </a:t>
            </a:r>
          </a:p>
          <a:p>
            <a:pPr algn="just" indent="0" lvl="2" marL="914400">
              <a:lnSpc>
                <a:spcPct val="120000"/>
              </a:lnSpc>
              <a:buNone/>
            </a:pPr>
            <a:r>
              <a:rPr dirty="0" sz="2900" lang="en-US"/>
              <a:t>class </a:t>
            </a:r>
            <a:r>
              <a:rPr dirty="0" sz="2900" lang="en-US" err="1"/>
              <a:t>NestedClass</a:t>
            </a:r>
            <a:r>
              <a:rPr dirty="0" sz="2900" lang="en-US"/>
              <a:t> { </a:t>
            </a:r>
          </a:p>
          <a:p>
            <a:pPr algn="just" indent="0" lvl="3" marL="1371600">
              <a:lnSpc>
                <a:spcPct val="120000"/>
              </a:lnSpc>
              <a:buNone/>
            </a:pPr>
            <a:r>
              <a:rPr dirty="0" sz="2900" lang="en-US"/>
              <a:t>// ... </a:t>
            </a:r>
          </a:p>
          <a:p>
            <a:pPr algn="just" indent="0" lvl="2" marL="914400">
              <a:lnSpc>
                <a:spcPct val="120000"/>
              </a:lnSpc>
              <a:buNone/>
            </a:pPr>
            <a:r>
              <a:rPr dirty="0" sz="2900" lang="en-US"/>
              <a:t>} </a:t>
            </a:r>
          </a:p>
          <a:p>
            <a:pPr algn="just" indent="0" lvl="1" marL="457200">
              <a:lnSpc>
                <a:spcPct val="120000"/>
              </a:lnSpc>
              <a:buNone/>
            </a:pPr>
            <a:r>
              <a:rPr dirty="0" sz="2900" lang="en-US"/>
              <a:t>}</a:t>
            </a:r>
          </a:p>
          <a:p>
            <a:pPr algn="just">
              <a:lnSpc>
                <a:spcPct val="120000"/>
              </a:lnSpc>
            </a:pPr>
            <a:r>
              <a:rPr dirty="0" lang="en-US"/>
              <a:t>The scope of a nested class is bounded by its outer class.</a:t>
            </a:r>
          </a:p>
          <a:p>
            <a:pPr algn="just">
              <a:lnSpc>
                <a:spcPct val="120000"/>
              </a:lnSpc>
            </a:pPr>
            <a:r>
              <a:rPr dirty="0" lang="en-US"/>
              <a:t>A nested class that is declared directly within its enclosing class scope is a member of its enclosing class.</a:t>
            </a:r>
          </a:p>
          <a:p>
            <a:pPr fontAlgn="base">
              <a:lnSpc>
                <a:spcPct val="120000"/>
              </a:lnSpc>
            </a:pPr>
            <a:r>
              <a:rPr dirty="0" lang="en-US"/>
              <a:t>There are two types of nested classes you can create in Java.</a:t>
            </a:r>
          </a:p>
          <a:p>
            <a:pPr fontAlgn="base" lvl="1">
              <a:lnSpc>
                <a:spcPct val="120000"/>
              </a:lnSpc>
            </a:pPr>
            <a:r>
              <a:rPr dirty="0" lang="en-US"/>
              <a:t>Non-static nested class (inner class)</a:t>
            </a:r>
          </a:p>
          <a:p>
            <a:pPr fontAlgn="base" lvl="1">
              <a:lnSpc>
                <a:spcPct val="120000"/>
              </a:lnSpc>
            </a:pPr>
            <a:r>
              <a:rPr dirty="0" lang="en-US"/>
              <a:t>Static nested class</a:t>
            </a:r>
          </a:p>
          <a:p>
            <a:pPr algn="just">
              <a:lnSpc>
                <a:spcPct val="120000"/>
              </a:lnSpc>
            </a:pPr>
            <a:endParaRPr dirty="0"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749" name="Title 1"/>
          <p:cNvSpPr>
            <a:spLocks noGrp="1"/>
          </p:cNvSpPr>
          <p:nvPr>
            <p:ph type="title"/>
          </p:nvPr>
        </p:nvSpPr>
        <p:spPr/>
        <p:txBody>
          <a:bodyPr>
            <a:normAutofit fontScale="90000"/>
          </a:bodyPr>
          <a:p>
            <a:r>
              <a:rPr dirty="0" lang="en-US"/>
              <a:t>Non-Static Nested Class (Inner Class)</a:t>
            </a:r>
          </a:p>
        </p:txBody>
      </p:sp>
      <p:sp>
        <p:nvSpPr>
          <p:cNvPr id="1048750" name="Content Placeholder 2"/>
          <p:cNvSpPr>
            <a:spLocks noGrp="1"/>
          </p:cNvSpPr>
          <p:nvPr>
            <p:ph idx="1"/>
          </p:nvPr>
        </p:nvSpPr>
        <p:spPr/>
        <p:txBody>
          <a:bodyPr/>
          <a:p>
            <a:pPr algn="just" fontAlgn="base"/>
            <a:r>
              <a:rPr dirty="0" lang="en-US"/>
              <a:t>Non-static nested class is a class within another class, where the class has access to members of the enclosing class (outer class).</a:t>
            </a:r>
          </a:p>
          <a:p>
            <a:pPr algn="just" fontAlgn="base"/>
            <a:r>
              <a:rPr dirty="0" lang="en-US"/>
              <a:t> It is commonly known as inner class.</a:t>
            </a:r>
          </a:p>
          <a:p>
            <a:pPr algn="just" fontAlgn="base"/>
            <a:r>
              <a:rPr dirty="0" lang="en-US"/>
              <a:t>It has access to all of the variables and methods of its outer class and may refer to them directly in the same way that other non-static members of the outer class do.</a:t>
            </a:r>
          </a:p>
          <a:p>
            <a:pPr algn="just"/>
            <a:endParaRPr dirty="0"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751" name="Content Placeholder 2"/>
          <p:cNvSpPr>
            <a:spLocks noGrp="1"/>
          </p:cNvSpPr>
          <p:nvPr>
            <p:ph idx="1"/>
          </p:nvPr>
        </p:nvSpPr>
        <p:spPr>
          <a:xfrm>
            <a:off x="76200" y="228600"/>
            <a:ext cx="5257800" cy="6477000"/>
          </a:xfrm>
        </p:spPr>
        <p:txBody>
          <a:bodyPr>
            <a:noAutofit/>
          </a:bodyPr>
          <a:p>
            <a:pPr indent="0" marL="0">
              <a:buNone/>
            </a:pPr>
            <a:r>
              <a:rPr dirty="0" sz="1800" lang="en-US"/>
              <a:t>class Outer {</a:t>
            </a:r>
          </a:p>
          <a:p>
            <a:pPr indent="0" marL="0">
              <a:buNone/>
            </a:pPr>
            <a:r>
              <a:rPr dirty="0" sz="1800" lang="en-US"/>
              <a:t>    </a:t>
            </a:r>
            <a:r>
              <a:rPr dirty="0" sz="1800" lang="en-US" err="1"/>
              <a:t>int</a:t>
            </a:r>
            <a:r>
              <a:rPr dirty="0" sz="1800" lang="en-US"/>
              <a:t> [] a;</a:t>
            </a:r>
          </a:p>
          <a:p>
            <a:pPr indent="0" marL="0">
              <a:buNone/>
            </a:pPr>
            <a:r>
              <a:rPr dirty="0" sz="1800" lang="en-US"/>
              <a:t>    Outer(</a:t>
            </a:r>
            <a:r>
              <a:rPr dirty="0" sz="1800" lang="en-US" err="1"/>
              <a:t>int</a:t>
            </a:r>
            <a:r>
              <a:rPr dirty="0" sz="1800" lang="en-US"/>
              <a:t> [] n) {</a:t>
            </a:r>
          </a:p>
          <a:p>
            <a:pPr indent="0" marL="0">
              <a:buNone/>
            </a:pPr>
            <a:r>
              <a:rPr dirty="0" sz="1800" lang="en-US"/>
              <a:t>        a = n;</a:t>
            </a:r>
          </a:p>
          <a:p>
            <a:pPr indent="0" marL="0">
              <a:buNone/>
            </a:pPr>
            <a:r>
              <a:rPr dirty="0" sz="1800" lang="en-US"/>
              <a:t>    }</a:t>
            </a:r>
          </a:p>
          <a:p>
            <a:pPr indent="0" marL="0">
              <a:buNone/>
            </a:pPr>
            <a:r>
              <a:rPr dirty="0" sz="1800" lang="en-US"/>
              <a:t>    void </a:t>
            </a:r>
            <a:r>
              <a:rPr dirty="0" sz="1800" lang="en-US" err="1"/>
              <a:t>compue</a:t>
            </a:r>
            <a:r>
              <a:rPr dirty="0" sz="1800" lang="en-US"/>
              <a:t>() {</a:t>
            </a:r>
          </a:p>
          <a:p>
            <a:pPr indent="0" marL="0">
              <a:buNone/>
            </a:pPr>
            <a:r>
              <a:rPr dirty="0" sz="1800" lang="en-US"/>
              <a:t>        Inner </a:t>
            </a:r>
            <a:r>
              <a:rPr dirty="0" sz="1800" lang="en-US" err="1"/>
              <a:t>ob</a:t>
            </a:r>
            <a:r>
              <a:rPr dirty="0" sz="1800" lang="en-US"/>
              <a:t> = new Inner();</a:t>
            </a:r>
          </a:p>
          <a:p>
            <a:pPr indent="0" marL="0">
              <a:buNone/>
            </a:pPr>
            <a:r>
              <a:rPr dirty="0" sz="1800" lang="en-US"/>
              <a:t>        </a:t>
            </a:r>
            <a:r>
              <a:rPr dirty="0" sz="1800" lang="en-US" err="1"/>
              <a:t>System.out.println</a:t>
            </a:r>
            <a:r>
              <a:rPr dirty="0" sz="1800" lang="en-US"/>
              <a:t>("Minimum: " + </a:t>
            </a:r>
            <a:r>
              <a:rPr dirty="0" sz="1800" lang="en-US" err="1"/>
              <a:t>ob.min</a:t>
            </a:r>
            <a:r>
              <a:rPr dirty="0" sz="1800" lang="en-US"/>
              <a:t>());</a:t>
            </a:r>
          </a:p>
          <a:p>
            <a:pPr indent="0" marL="0">
              <a:buNone/>
            </a:pPr>
            <a:r>
              <a:rPr dirty="0" sz="1800" lang="en-US"/>
              <a:t>        </a:t>
            </a:r>
            <a:r>
              <a:rPr dirty="0" sz="1800" lang="en-US" err="1"/>
              <a:t>System.out.println</a:t>
            </a:r>
            <a:r>
              <a:rPr dirty="0" sz="1800" lang="en-US"/>
              <a:t>("Maximum: " + </a:t>
            </a:r>
            <a:r>
              <a:rPr dirty="0" sz="1800" lang="en-US" err="1"/>
              <a:t>ob.max</a:t>
            </a:r>
            <a:r>
              <a:rPr dirty="0" sz="1800" lang="en-US"/>
              <a:t>());</a:t>
            </a:r>
          </a:p>
          <a:p>
            <a:pPr indent="0" marL="0">
              <a:buNone/>
            </a:pPr>
            <a:r>
              <a:rPr dirty="0" sz="1800" lang="en-US"/>
              <a:t>        </a:t>
            </a:r>
            <a:r>
              <a:rPr dirty="0" sz="1800" lang="en-US" err="1"/>
              <a:t>System.out.println</a:t>
            </a:r>
            <a:r>
              <a:rPr dirty="0" sz="1800" lang="en-US"/>
              <a:t>("Average: " + </a:t>
            </a:r>
            <a:r>
              <a:rPr dirty="0" sz="1800" lang="en-US" err="1"/>
              <a:t>ob.avg</a:t>
            </a:r>
            <a:r>
              <a:rPr dirty="0" sz="1800" lang="en-US"/>
              <a:t>());</a:t>
            </a:r>
          </a:p>
          <a:p>
            <a:pPr indent="0" marL="0">
              <a:buNone/>
            </a:pPr>
            <a:r>
              <a:rPr dirty="0" sz="1800" lang="en-US"/>
              <a:t>    }</a:t>
            </a:r>
          </a:p>
          <a:p>
            <a:pPr indent="0" marL="0">
              <a:buNone/>
            </a:pPr>
            <a:r>
              <a:rPr dirty="0" sz="1800" lang="en-US"/>
              <a:t>    class Inner {</a:t>
            </a:r>
          </a:p>
          <a:p>
            <a:pPr indent="0" marL="0">
              <a:buNone/>
            </a:pPr>
            <a:r>
              <a:rPr dirty="0" sz="1800" lang="en-US"/>
              <a:t>        </a:t>
            </a:r>
            <a:r>
              <a:rPr dirty="0" sz="1800" lang="en-US" err="1"/>
              <a:t>int</a:t>
            </a:r>
            <a:r>
              <a:rPr dirty="0" sz="1800" lang="en-US"/>
              <a:t> min() {</a:t>
            </a:r>
          </a:p>
          <a:p>
            <a:pPr indent="0" marL="0">
              <a:buNone/>
            </a:pPr>
            <a:r>
              <a:rPr dirty="0" sz="1800" lang="en-US"/>
              <a:t>            </a:t>
            </a:r>
            <a:r>
              <a:rPr dirty="0" sz="1800" lang="en-US" err="1"/>
              <a:t>int</a:t>
            </a:r>
            <a:r>
              <a:rPr dirty="0" sz="1800" lang="en-US"/>
              <a:t> m = a[0];</a:t>
            </a:r>
          </a:p>
          <a:p>
            <a:pPr indent="0" marL="0">
              <a:buNone/>
            </a:pPr>
            <a:r>
              <a:rPr dirty="0" sz="1800" lang="en-US"/>
              <a:t>            for(</a:t>
            </a:r>
            <a:r>
              <a:rPr dirty="0" sz="1800" lang="en-US" err="1"/>
              <a:t>int</a:t>
            </a:r>
            <a:r>
              <a:rPr dirty="0" sz="1800" lang="en-US"/>
              <a:t> i=1; i&lt;</a:t>
            </a:r>
            <a:r>
              <a:rPr dirty="0" sz="1800" lang="en-US" err="1"/>
              <a:t>a.length</a:t>
            </a:r>
            <a:r>
              <a:rPr dirty="0" sz="1800" lang="en-US"/>
              <a:t>; i++) {</a:t>
            </a:r>
          </a:p>
          <a:p>
            <a:pPr indent="0" marL="0">
              <a:buNone/>
            </a:pPr>
            <a:r>
              <a:rPr dirty="0" sz="1800" lang="en-US"/>
              <a:t>                if(a[i] &lt; m)</a:t>
            </a:r>
          </a:p>
          <a:p>
            <a:pPr indent="0" marL="0">
              <a:buNone/>
            </a:pPr>
            <a:r>
              <a:rPr dirty="0" sz="1800" lang="en-US"/>
              <a:t>                    m = a[i];</a:t>
            </a:r>
          </a:p>
          <a:p>
            <a:pPr indent="0" marL="0">
              <a:buNone/>
            </a:pPr>
            <a:r>
              <a:rPr dirty="0" sz="1800" lang="en-US"/>
              <a:t>            }</a:t>
            </a:r>
          </a:p>
          <a:p>
            <a:pPr indent="0" marL="0">
              <a:buNone/>
            </a:pPr>
            <a:r>
              <a:rPr dirty="0" sz="1800" lang="en-US"/>
              <a:t>            return m;</a:t>
            </a:r>
          </a:p>
          <a:p>
            <a:pPr indent="0" marL="0">
              <a:buNone/>
            </a:pPr>
            <a:r>
              <a:rPr dirty="0" sz="1800" lang="en-US"/>
              <a:t>        }</a:t>
            </a:r>
          </a:p>
        </p:txBody>
      </p:sp>
      <p:sp>
        <p:nvSpPr>
          <p:cNvPr id="1048752" name="Rectangle 3"/>
          <p:cNvSpPr/>
          <p:nvPr/>
        </p:nvSpPr>
        <p:spPr>
          <a:xfrm>
            <a:off x="5029200" y="685800"/>
            <a:ext cx="4038600" cy="4524315"/>
          </a:xfrm>
          <a:prstGeom prst="rect"/>
        </p:spPr>
        <p:txBody>
          <a:bodyPr wrap="square">
            <a:spAutoFit/>
          </a:bodyPr>
          <a:p>
            <a:r>
              <a:rPr dirty="0" lang="en-US" err="1"/>
              <a:t>int</a:t>
            </a:r>
            <a:r>
              <a:rPr dirty="0" lang="en-US"/>
              <a:t> max() {</a:t>
            </a:r>
          </a:p>
          <a:p>
            <a:r>
              <a:rPr dirty="0" lang="en-US"/>
              <a:t>            </a:t>
            </a:r>
            <a:r>
              <a:rPr dirty="0" lang="en-US" err="1"/>
              <a:t>int</a:t>
            </a:r>
            <a:r>
              <a:rPr dirty="0" lang="en-US"/>
              <a:t> m = a[0];</a:t>
            </a:r>
          </a:p>
          <a:p>
            <a:r>
              <a:rPr dirty="0" lang="en-US"/>
              <a:t>            for(</a:t>
            </a:r>
            <a:r>
              <a:rPr dirty="0" lang="en-US" err="1"/>
              <a:t>int</a:t>
            </a:r>
            <a:r>
              <a:rPr dirty="0" lang="en-US"/>
              <a:t> i=1; i&lt;</a:t>
            </a:r>
            <a:r>
              <a:rPr dirty="0" lang="en-US" err="1"/>
              <a:t>a.length</a:t>
            </a:r>
            <a:r>
              <a:rPr dirty="0" lang="en-US"/>
              <a:t>; i++) {</a:t>
            </a:r>
          </a:p>
          <a:p>
            <a:r>
              <a:rPr dirty="0" lang="en-US"/>
              <a:t>                if(a[i] &gt; m)</a:t>
            </a:r>
          </a:p>
          <a:p>
            <a:r>
              <a:rPr dirty="0" lang="en-US"/>
              <a:t>                    m = a[i];</a:t>
            </a:r>
          </a:p>
          <a:p>
            <a:r>
              <a:rPr dirty="0" lang="en-US"/>
              <a:t>            }</a:t>
            </a:r>
          </a:p>
          <a:p>
            <a:r>
              <a:rPr dirty="0" lang="en-US"/>
              <a:t>            return m;</a:t>
            </a:r>
          </a:p>
          <a:p>
            <a:r>
              <a:rPr dirty="0" lang="en-US"/>
              <a:t>        }</a:t>
            </a:r>
          </a:p>
          <a:p>
            <a:r>
              <a:rPr dirty="0" lang="en-US"/>
              <a:t>        </a:t>
            </a:r>
            <a:r>
              <a:rPr dirty="0" lang="en-US" err="1"/>
              <a:t>int</a:t>
            </a:r>
            <a:r>
              <a:rPr dirty="0" lang="en-US"/>
              <a:t> </a:t>
            </a:r>
            <a:r>
              <a:rPr dirty="0" lang="en-US" err="1"/>
              <a:t>avg</a:t>
            </a:r>
            <a:r>
              <a:rPr dirty="0" lang="en-US"/>
              <a:t>() {</a:t>
            </a:r>
          </a:p>
          <a:p>
            <a:r>
              <a:rPr dirty="0" lang="en-US"/>
              <a:t>            </a:t>
            </a:r>
            <a:r>
              <a:rPr dirty="0" lang="en-US" err="1"/>
              <a:t>int</a:t>
            </a:r>
            <a:r>
              <a:rPr dirty="0" lang="en-US"/>
              <a:t> sum =0;</a:t>
            </a:r>
          </a:p>
          <a:p>
            <a:r>
              <a:rPr dirty="0" lang="en-US"/>
              <a:t>            for(</a:t>
            </a:r>
            <a:r>
              <a:rPr dirty="0" lang="en-US" err="1"/>
              <a:t>int</a:t>
            </a:r>
            <a:r>
              <a:rPr dirty="0" lang="en-US"/>
              <a:t> i=0; i&lt;</a:t>
            </a:r>
            <a:r>
              <a:rPr dirty="0" lang="en-US" err="1"/>
              <a:t>a.length</a:t>
            </a:r>
            <a:r>
              <a:rPr dirty="0" lang="en-US"/>
              <a:t>; i++)</a:t>
            </a:r>
          </a:p>
          <a:p>
            <a:r>
              <a:rPr dirty="0" lang="en-US"/>
              <a:t>                sum += a[i];</a:t>
            </a:r>
          </a:p>
          <a:p>
            <a:r>
              <a:rPr dirty="0" lang="en-US"/>
              <a:t>            return sum/</a:t>
            </a:r>
            <a:r>
              <a:rPr dirty="0" lang="en-US" err="1"/>
              <a:t>a.length</a:t>
            </a:r>
            <a:r>
              <a:rPr dirty="0" lang="en-US"/>
              <a:t>;</a:t>
            </a:r>
          </a:p>
          <a:p>
            <a:r>
              <a:rPr dirty="0" lang="en-US"/>
              <a:t>        }</a:t>
            </a:r>
          </a:p>
          <a:p>
            <a:r>
              <a:rPr dirty="0" lang="en-US"/>
              <a:t>    }</a:t>
            </a:r>
          </a:p>
          <a:p>
            <a:r>
              <a:rPr dirty="0" lang="en-US"/>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12" name="Title 1"/>
          <p:cNvSpPr>
            <a:spLocks noGrp="1"/>
          </p:cNvSpPr>
          <p:nvPr>
            <p:ph type="title"/>
          </p:nvPr>
        </p:nvSpPr>
        <p:spPr/>
        <p:txBody>
          <a:bodyPr/>
          <a:p>
            <a:r>
              <a:rPr dirty="0" lang="en-US"/>
              <a:t>Parameterized Constructors</a:t>
            </a:r>
          </a:p>
        </p:txBody>
      </p:sp>
      <p:sp>
        <p:nvSpPr>
          <p:cNvPr id="1048613" name="Content Placeholder 2"/>
          <p:cNvSpPr>
            <a:spLocks noGrp="1"/>
          </p:cNvSpPr>
          <p:nvPr>
            <p:ph idx="1"/>
          </p:nvPr>
        </p:nvSpPr>
        <p:spPr/>
        <p:txBody>
          <a:bodyPr/>
          <a:p>
            <a:pPr algn="just"/>
            <a:r>
              <a:rPr dirty="0" lang="en-US"/>
              <a:t>A constructor can also take parameters, whose values can be used to initialize the instance variables (also called attributes).</a:t>
            </a:r>
          </a:p>
          <a:p>
            <a:pPr algn="just"/>
            <a:r>
              <a:rPr dirty="0" lang="en-US"/>
              <a:t>Parameters are added to a constructor just the way they are added to a method.</a:t>
            </a:r>
          </a:p>
          <a:p>
            <a:pPr algn="just"/>
            <a:endParaRPr dirty="0"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753" name="Title 1"/>
          <p:cNvSpPr>
            <a:spLocks noGrp="1"/>
          </p:cNvSpPr>
          <p:nvPr>
            <p:ph type="title"/>
          </p:nvPr>
        </p:nvSpPr>
        <p:spPr/>
        <p:txBody>
          <a:bodyPr/>
          <a:p>
            <a:endParaRPr dirty="0" lang="en-US"/>
          </a:p>
        </p:txBody>
      </p:sp>
      <p:sp>
        <p:nvSpPr>
          <p:cNvPr id="1048754" name="Content Placeholder 2"/>
          <p:cNvSpPr>
            <a:spLocks noGrp="1"/>
          </p:cNvSpPr>
          <p:nvPr>
            <p:ph idx="1"/>
          </p:nvPr>
        </p:nvSpPr>
        <p:spPr/>
        <p:txBody>
          <a:bodyPr/>
          <a:p>
            <a:r>
              <a:rPr dirty="0" lang="en-US"/>
              <a:t>It is also possible to nest a  class within a block scope. Doing so simply creates a localized class that is not known outside its block.</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755" name="Content Placeholder 2"/>
          <p:cNvSpPr>
            <a:spLocks noGrp="1"/>
          </p:cNvSpPr>
          <p:nvPr>
            <p:ph idx="1"/>
          </p:nvPr>
        </p:nvSpPr>
        <p:spPr>
          <a:xfrm>
            <a:off x="457200" y="228600"/>
            <a:ext cx="8229600" cy="6553200"/>
          </a:xfrm>
        </p:spPr>
        <p:txBody>
          <a:bodyPr>
            <a:normAutofit fontScale="62500" lnSpcReduction="20000"/>
          </a:bodyPr>
          <a:p>
            <a:pPr indent="0" marL="0">
              <a:buNone/>
            </a:pPr>
            <a:r>
              <a:rPr dirty="0" lang="en-US"/>
              <a:t>class </a:t>
            </a:r>
            <a:r>
              <a:rPr dirty="0" lang="en-US" err="1"/>
              <a:t>InnerClassInBlock</a:t>
            </a:r>
            <a:r>
              <a:rPr dirty="0" lang="en-US"/>
              <a:t> {</a:t>
            </a:r>
          </a:p>
          <a:p>
            <a:pPr indent="0" marL="0">
              <a:buNone/>
            </a:pPr>
            <a:r>
              <a:rPr dirty="0" lang="en-US"/>
              <a:t>    public static void main(String[] </a:t>
            </a:r>
            <a:r>
              <a:rPr dirty="0" lang="en-US" err="1"/>
              <a:t>args</a:t>
            </a:r>
            <a:r>
              <a:rPr dirty="0" lang="en-US"/>
              <a:t>) {</a:t>
            </a:r>
          </a:p>
          <a:p>
            <a:pPr indent="0" marL="0">
              <a:buNone/>
            </a:pPr>
            <a:r>
              <a:rPr dirty="0" lang="en-US"/>
              <a:t>        class Prime {</a:t>
            </a:r>
          </a:p>
          <a:p>
            <a:pPr indent="0" marL="0">
              <a:buNone/>
            </a:pPr>
            <a:r>
              <a:rPr dirty="0" lang="en-US"/>
              <a:t>            </a:t>
            </a:r>
            <a:r>
              <a:rPr dirty="0" lang="en-US" err="1"/>
              <a:t>int</a:t>
            </a:r>
            <a:r>
              <a:rPr dirty="0" lang="en-US"/>
              <a:t> n;</a:t>
            </a:r>
          </a:p>
          <a:p>
            <a:pPr indent="0" marL="0">
              <a:buNone/>
            </a:pPr>
            <a:r>
              <a:rPr dirty="0" lang="en-US"/>
              <a:t>            Prime(</a:t>
            </a:r>
            <a:r>
              <a:rPr dirty="0" lang="en-US" err="1"/>
              <a:t>int</a:t>
            </a:r>
            <a:r>
              <a:rPr dirty="0" lang="en-US"/>
              <a:t> m) {</a:t>
            </a:r>
          </a:p>
          <a:p>
            <a:pPr indent="0" marL="0">
              <a:buNone/>
            </a:pPr>
            <a:r>
              <a:rPr dirty="0" lang="en-US"/>
              <a:t>                n = m;</a:t>
            </a:r>
          </a:p>
          <a:p>
            <a:pPr indent="0" marL="0">
              <a:buNone/>
            </a:pPr>
            <a:r>
              <a:rPr dirty="0" lang="en-US"/>
              <a:t>            }</a:t>
            </a:r>
          </a:p>
          <a:p>
            <a:pPr indent="0" marL="0">
              <a:buNone/>
            </a:pPr>
            <a:r>
              <a:rPr dirty="0" lang="en-US"/>
              <a:t>            </a:t>
            </a:r>
            <a:r>
              <a:rPr dirty="0" lang="en-US" err="1"/>
              <a:t>boolean</a:t>
            </a:r>
            <a:r>
              <a:rPr dirty="0" lang="en-US"/>
              <a:t> </a:t>
            </a:r>
            <a:r>
              <a:rPr dirty="0" lang="en-US" err="1"/>
              <a:t>checkPrime</a:t>
            </a:r>
            <a:r>
              <a:rPr dirty="0" lang="en-US"/>
              <a:t>() {</a:t>
            </a:r>
          </a:p>
          <a:p>
            <a:pPr indent="0" marL="0">
              <a:buNone/>
            </a:pPr>
            <a:r>
              <a:rPr dirty="0" lang="en-US"/>
              <a:t>                for(</a:t>
            </a:r>
            <a:r>
              <a:rPr dirty="0" lang="en-US" err="1"/>
              <a:t>int</a:t>
            </a:r>
            <a:r>
              <a:rPr dirty="0" lang="en-US"/>
              <a:t> i=2; i&lt;n; i++) {</a:t>
            </a:r>
          </a:p>
          <a:p>
            <a:pPr indent="0" marL="0">
              <a:buNone/>
            </a:pPr>
            <a:r>
              <a:rPr dirty="0" lang="en-US"/>
              <a:t>                    if(</a:t>
            </a:r>
            <a:r>
              <a:rPr dirty="0" lang="en-US" err="1"/>
              <a:t>n%i</a:t>
            </a:r>
            <a:r>
              <a:rPr dirty="0" lang="en-US"/>
              <a:t> == 0)</a:t>
            </a:r>
          </a:p>
          <a:p>
            <a:pPr indent="0" marL="0">
              <a:buNone/>
            </a:pPr>
            <a:r>
              <a:rPr dirty="0" lang="en-US"/>
              <a:t>                        return false;</a:t>
            </a:r>
          </a:p>
          <a:p>
            <a:pPr indent="0" marL="0">
              <a:buNone/>
            </a:pPr>
            <a:r>
              <a:rPr dirty="0" lang="en-US"/>
              <a:t>                }</a:t>
            </a:r>
          </a:p>
          <a:p>
            <a:pPr indent="0" marL="0">
              <a:buNone/>
            </a:pPr>
            <a:r>
              <a:rPr dirty="0" lang="en-US"/>
              <a:t>                return(true);</a:t>
            </a:r>
          </a:p>
          <a:p>
            <a:pPr indent="0" marL="0">
              <a:buNone/>
            </a:pPr>
            <a:r>
              <a:rPr dirty="0" lang="en-US"/>
              <a:t>            }</a:t>
            </a:r>
          </a:p>
          <a:p>
            <a:pPr indent="0" marL="0">
              <a:buNone/>
            </a:pPr>
            <a:r>
              <a:rPr dirty="0" lang="en-US"/>
              <a:t>        }</a:t>
            </a:r>
          </a:p>
          <a:p>
            <a:pPr indent="0" marL="0">
              <a:buNone/>
            </a:pPr>
            <a:r>
              <a:rPr dirty="0" lang="en-US"/>
              <a:t>        for(</a:t>
            </a:r>
            <a:r>
              <a:rPr dirty="0" lang="en-US" err="1"/>
              <a:t>int</a:t>
            </a:r>
            <a:r>
              <a:rPr dirty="0" lang="en-US"/>
              <a:t> i=2; i&lt;=10; i++) {</a:t>
            </a:r>
          </a:p>
          <a:p>
            <a:pPr indent="0" marL="0">
              <a:buNone/>
            </a:pPr>
            <a:r>
              <a:rPr dirty="0" lang="en-US"/>
              <a:t>            Prime n = new Prime(i);</a:t>
            </a:r>
          </a:p>
          <a:p>
            <a:pPr indent="0" marL="0">
              <a:buNone/>
            </a:pPr>
            <a:r>
              <a:rPr dirty="0" lang="en-US"/>
              <a:t>            </a:t>
            </a:r>
            <a:r>
              <a:rPr dirty="0" lang="en-US" err="1"/>
              <a:t>System.out.println</a:t>
            </a:r>
            <a:r>
              <a:rPr dirty="0" lang="en-US"/>
              <a:t>(i + " is a Prime Number:" + </a:t>
            </a:r>
            <a:r>
              <a:rPr dirty="0" lang="en-US" err="1"/>
              <a:t>n.checkPrime</a:t>
            </a:r>
            <a:r>
              <a:rPr dirty="0" lang="en-US"/>
              <a:t>());</a:t>
            </a:r>
          </a:p>
          <a:p>
            <a:pPr indent="0" marL="0">
              <a:buNone/>
            </a:pPr>
            <a:r>
              <a:rPr dirty="0" lang="en-US"/>
              <a:t>        }</a:t>
            </a:r>
          </a:p>
          <a:p>
            <a:pPr indent="0" marL="0">
              <a:buNone/>
            </a:pPr>
            <a:r>
              <a:rPr dirty="0" lang="en-US"/>
              <a:t>    }</a:t>
            </a:r>
          </a:p>
          <a:p>
            <a:pPr indent="0" marL="0">
              <a:buNone/>
            </a:pPr>
            <a:r>
              <a:rPr dirty="0" lang="en-US"/>
              <a:t>}</a:t>
            </a:r>
          </a:p>
        </p:txBody>
      </p:sp>
      <p:sp>
        <p:nvSpPr>
          <p:cNvPr id="1048756" name="TextBox 3"/>
          <p:cNvSpPr txBox="1"/>
          <p:nvPr/>
        </p:nvSpPr>
        <p:spPr>
          <a:xfrm>
            <a:off x="4800600" y="2133600"/>
            <a:ext cx="4191000" cy="1938992"/>
          </a:xfrm>
          <a:prstGeom prst="rect"/>
          <a:noFill/>
        </p:spPr>
        <p:txBody>
          <a:bodyPr rtlCol="0" wrap="square">
            <a:spAutoFit/>
          </a:bodyPr>
          <a:p>
            <a:pPr algn="just"/>
            <a:r>
              <a:rPr dirty="0" sz="2400" lang="en-US"/>
              <a:t>In this example, the Prime class is not known outside of main(), and any attempt to access it by any method other than main will result in an error.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757" name="Title 1"/>
          <p:cNvSpPr>
            <a:spLocks noGrp="1"/>
          </p:cNvSpPr>
          <p:nvPr>
            <p:ph type="title"/>
          </p:nvPr>
        </p:nvSpPr>
        <p:spPr>
          <a:xfrm>
            <a:off x="457200" y="2514600"/>
            <a:ext cx="8229600" cy="1143000"/>
          </a:xfrm>
        </p:spPr>
        <p:txBody>
          <a:bodyPr/>
          <a:p>
            <a:r>
              <a:rPr lang="en-US"/>
              <a:t>End of Unit - 2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14" name="Title 1"/>
          <p:cNvSpPr>
            <a:spLocks noGrp="1"/>
          </p:cNvSpPr>
          <p:nvPr>
            <p:ph type="title"/>
          </p:nvPr>
        </p:nvSpPr>
        <p:spPr/>
        <p:txBody>
          <a:bodyPr/>
          <a:p>
            <a:endParaRPr lang="en-US"/>
          </a:p>
        </p:txBody>
      </p:sp>
      <p:sp>
        <p:nvSpPr>
          <p:cNvPr id="1048615" name="Content Placeholder 2"/>
          <p:cNvSpPr>
            <a:spLocks noGrp="1"/>
          </p:cNvSpPr>
          <p:nvPr>
            <p:ph idx="1"/>
          </p:nvPr>
        </p:nvSpPr>
        <p:spPr>
          <a:xfrm>
            <a:off x="457200" y="1600200"/>
            <a:ext cx="8229600" cy="5257800"/>
          </a:xfrm>
        </p:spPr>
        <p:txBody>
          <a:bodyPr>
            <a:normAutofit fontScale="81250" lnSpcReduction="20000"/>
          </a:bodyPr>
          <a:p>
            <a:pPr indent="0" marL="0">
              <a:lnSpc>
                <a:spcPct val="120000"/>
              </a:lnSpc>
              <a:spcBef>
                <a:spcPts val="0"/>
              </a:spcBef>
              <a:buNone/>
            </a:pPr>
            <a:r>
              <a:rPr dirty="0" lang="en-US"/>
              <a:t>class Student {</a:t>
            </a:r>
          </a:p>
          <a:p>
            <a:pPr indent="0" marL="0">
              <a:lnSpc>
                <a:spcPct val="120000"/>
              </a:lnSpc>
              <a:spcBef>
                <a:spcPts val="0"/>
              </a:spcBef>
              <a:buNone/>
            </a:pPr>
            <a:r>
              <a:rPr dirty="0" lang="en-US"/>
              <a:t> 	String name;</a:t>
            </a:r>
          </a:p>
          <a:p>
            <a:pPr indent="0" marL="0">
              <a:lnSpc>
                <a:spcPct val="120000"/>
              </a:lnSpc>
              <a:spcBef>
                <a:spcPts val="0"/>
              </a:spcBef>
              <a:buNone/>
            </a:pPr>
            <a:r>
              <a:rPr dirty="0" lang="en-US"/>
              <a:t> 	</a:t>
            </a:r>
            <a:r>
              <a:rPr dirty="0" lang="en-US" err="1"/>
              <a:t>int</a:t>
            </a:r>
            <a:r>
              <a:rPr dirty="0" lang="en-US"/>
              <a:t> </a:t>
            </a:r>
            <a:r>
              <a:rPr dirty="0" lang="en-US" err="1"/>
              <a:t>rollno</a:t>
            </a:r>
            <a:r>
              <a:rPr dirty="0" lang="en-US"/>
              <a:t>;</a:t>
            </a:r>
          </a:p>
          <a:p>
            <a:pPr indent="0" marL="0">
              <a:lnSpc>
                <a:spcPct val="120000"/>
              </a:lnSpc>
              <a:spcBef>
                <a:spcPts val="0"/>
              </a:spcBef>
              <a:buNone/>
            </a:pPr>
            <a:r>
              <a:rPr dirty="0" lang="en-US"/>
              <a:t> 	</a:t>
            </a:r>
            <a:r>
              <a:rPr dirty="0" lang="en-US" err="1"/>
              <a:t>int</a:t>
            </a:r>
            <a:r>
              <a:rPr dirty="0" lang="en-US"/>
              <a:t> marks1, marks2, marks3;</a:t>
            </a:r>
          </a:p>
          <a:p>
            <a:pPr indent="0" marL="0">
              <a:lnSpc>
                <a:spcPct val="120000"/>
              </a:lnSpc>
              <a:spcBef>
                <a:spcPts val="0"/>
              </a:spcBef>
              <a:buNone/>
            </a:pPr>
            <a:endParaRPr dirty="0" lang="en-US"/>
          </a:p>
          <a:p>
            <a:pPr indent="0" marL="0">
              <a:lnSpc>
                <a:spcPct val="120000"/>
              </a:lnSpc>
              <a:spcBef>
                <a:spcPts val="0"/>
              </a:spcBef>
              <a:buNone/>
            </a:pPr>
            <a:r>
              <a:rPr dirty="0" lang="en-US"/>
              <a:t>	Student(String </a:t>
            </a:r>
            <a:r>
              <a:rPr dirty="0" lang="en-US" err="1"/>
              <a:t>sname</a:t>
            </a:r>
            <a:r>
              <a:rPr dirty="0" lang="en-US"/>
              <a:t>, </a:t>
            </a:r>
            <a:r>
              <a:rPr dirty="0" lang="en-US" err="1"/>
              <a:t>int</a:t>
            </a:r>
            <a:r>
              <a:rPr dirty="0" lang="en-US"/>
              <a:t> </a:t>
            </a:r>
            <a:r>
              <a:rPr dirty="0" lang="en-US" err="1"/>
              <a:t>rno</a:t>
            </a:r>
            <a:r>
              <a:rPr dirty="0" lang="en-US"/>
              <a:t>, </a:t>
            </a:r>
            <a:r>
              <a:rPr dirty="0" lang="en-US" err="1"/>
              <a:t>int</a:t>
            </a:r>
            <a:r>
              <a:rPr dirty="0" lang="en-US"/>
              <a:t> m1, </a:t>
            </a:r>
            <a:r>
              <a:rPr dirty="0" lang="en-US" err="1"/>
              <a:t>int</a:t>
            </a:r>
            <a:r>
              <a:rPr dirty="0" lang="en-US"/>
              <a:t> m2, </a:t>
            </a:r>
            <a:r>
              <a:rPr dirty="0" lang="en-US" err="1"/>
              <a:t>int</a:t>
            </a:r>
            <a:r>
              <a:rPr dirty="0" lang="en-US"/>
              <a:t> m3) {</a:t>
            </a:r>
          </a:p>
          <a:p>
            <a:pPr indent="0" marL="0">
              <a:lnSpc>
                <a:spcPct val="120000"/>
              </a:lnSpc>
              <a:spcBef>
                <a:spcPts val="0"/>
              </a:spcBef>
              <a:buNone/>
            </a:pPr>
            <a:r>
              <a:rPr dirty="0" lang="en-US"/>
              <a:t>		name = </a:t>
            </a:r>
            <a:r>
              <a:rPr dirty="0" lang="en-US" err="1"/>
              <a:t>sname</a:t>
            </a:r>
            <a:r>
              <a:rPr dirty="0" lang="en-US"/>
              <a:t>;</a:t>
            </a:r>
          </a:p>
          <a:p>
            <a:pPr indent="0" marL="0">
              <a:lnSpc>
                <a:spcPct val="120000"/>
              </a:lnSpc>
              <a:spcBef>
                <a:spcPts val="0"/>
              </a:spcBef>
              <a:buNone/>
            </a:pPr>
            <a:r>
              <a:rPr dirty="0" lang="en-US"/>
              <a:t>		</a:t>
            </a:r>
            <a:r>
              <a:rPr dirty="0" lang="en-US" err="1"/>
              <a:t>rollno</a:t>
            </a:r>
            <a:r>
              <a:rPr dirty="0" lang="en-US"/>
              <a:t> = </a:t>
            </a:r>
            <a:r>
              <a:rPr dirty="0" lang="en-US" err="1"/>
              <a:t>rno</a:t>
            </a:r>
            <a:r>
              <a:rPr dirty="0" lang="en-US"/>
              <a:t>;</a:t>
            </a:r>
          </a:p>
          <a:p>
            <a:pPr indent="0" marL="0">
              <a:lnSpc>
                <a:spcPct val="120000"/>
              </a:lnSpc>
              <a:spcBef>
                <a:spcPts val="0"/>
              </a:spcBef>
              <a:buNone/>
            </a:pPr>
            <a:r>
              <a:rPr dirty="0" lang="en-US"/>
              <a:t>		marks1 = m1;</a:t>
            </a:r>
          </a:p>
          <a:p>
            <a:pPr indent="0" marL="0">
              <a:lnSpc>
                <a:spcPct val="120000"/>
              </a:lnSpc>
              <a:spcBef>
                <a:spcPts val="0"/>
              </a:spcBef>
              <a:buNone/>
            </a:pPr>
            <a:r>
              <a:rPr dirty="0" lang="en-US"/>
              <a:t>		marks2 = m2;</a:t>
            </a:r>
          </a:p>
          <a:p>
            <a:pPr indent="0" marL="0">
              <a:lnSpc>
                <a:spcPct val="120000"/>
              </a:lnSpc>
              <a:spcBef>
                <a:spcPts val="0"/>
              </a:spcBef>
              <a:buNone/>
            </a:pPr>
            <a:r>
              <a:rPr dirty="0" lang="en-US"/>
              <a:t>		marks3 = m3;</a:t>
            </a:r>
          </a:p>
          <a:p>
            <a:pPr indent="0" marL="0">
              <a:lnSpc>
                <a:spcPct val="120000"/>
              </a:lnSpc>
              <a:spcBef>
                <a:spcPts val="0"/>
              </a:spcBef>
              <a:buNone/>
            </a:pPr>
            <a:r>
              <a:rPr dirty="0" lang="en-US"/>
              <a:t>	} </a:t>
            </a:r>
          </a:p>
          <a:p>
            <a:pPr indent="0" marL="0">
              <a:lnSpc>
                <a:spcPct val="120000"/>
              </a:lnSpc>
              <a:spcBef>
                <a:spcPts val="0"/>
              </a:spcBef>
              <a:buNone/>
            </a:pPr>
            <a:r>
              <a:rPr dirty="0" lang="en-US"/>
              <a:t>}</a:t>
            </a:r>
          </a:p>
          <a:p>
            <a:pPr>
              <a:lnSpc>
                <a:spcPct val="120000"/>
              </a:lnSpc>
            </a:pP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Unit - 2</dc:title>
  <dc:creator>srinivas</dc:creator>
  <cp:lastModifiedBy>Rajat</cp:lastModifiedBy>
  <dcterms:created xsi:type="dcterms:W3CDTF">2019-07-16T22:39:34Z</dcterms:created>
  <dcterms:modified xsi:type="dcterms:W3CDTF">2020-10-06T13:15:59Z</dcterms:modified>
</cp:coreProperties>
</file>