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32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80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8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7" r:id="rId73"/>
    <p:sldId id="326" r:id="rId74"/>
    <p:sldId id="32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1" autoAdjust="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F4E4-9453-4D05-91E0-FE897DBC9C7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5B40-815F-42C3-9E56-6615F3D1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memories allocated by the OS to the JVM that runs in the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memory place where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local variables are stored. (variable references either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references are also stored in the stack).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memory place where the objects and its instance variable are 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Static methods and static variables 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stored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5B40-815F-42C3-9E56-6615F3D18B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14D5-CC55-4CA3-B97A-71D26BAEB2A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AD-BBD0-4D24-82C7-E98EE57C9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Unit - 2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Methods and classes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new Operator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638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In the context of assignment, the new operator has the general form:</a:t>
            </a:r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class_var</a:t>
            </a:r>
            <a:r>
              <a:rPr lang="en-US" dirty="0" smtClean="0"/>
              <a:t> = new </a:t>
            </a:r>
            <a:r>
              <a:rPr lang="en-US" dirty="0" err="1" smtClean="0"/>
              <a:t>class_name</a:t>
            </a:r>
            <a:r>
              <a:rPr lang="en-US" dirty="0" smtClean="0"/>
              <a:t>(</a:t>
            </a:r>
            <a:r>
              <a:rPr lang="en-US" dirty="0" err="1" smtClean="0"/>
              <a:t>arg_list</a:t>
            </a:r>
            <a:r>
              <a:rPr lang="en-US" dirty="0" smtClean="0"/>
              <a:t>);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class_var</a:t>
            </a:r>
            <a:r>
              <a:rPr lang="en-US" dirty="0" smtClean="0"/>
              <a:t> is a variable (an object) of the class type being created.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class_name</a:t>
            </a:r>
            <a:r>
              <a:rPr lang="en-US" dirty="0" smtClean="0"/>
              <a:t> is the name of the class that is being instantiated.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class_name</a:t>
            </a:r>
            <a:r>
              <a:rPr lang="en-US" dirty="0" smtClean="0"/>
              <a:t> followed by a parenthesized argument list (which can be empty) specifies the constructor for the class.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If the class does not define its own constructor, new will use the default constructor supplied by Java.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The new operator returns a reference to the newly created object, which in turn is assigned to </a:t>
            </a:r>
            <a:r>
              <a:rPr lang="en-US" dirty="0" err="1" smtClean="0"/>
              <a:t>class_var</a:t>
            </a:r>
            <a:r>
              <a:rPr lang="en-US" dirty="0" smtClean="0"/>
              <a:t>.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If there is no sufficient memory available to create an object, a runtime exception will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and </a:t>
            </a:r>
            <a:r>
              <a:rPr lang="en-US" dirty="0" err="1" smtClean="0"/>
              <a:t>Finalizers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When a method is called, a reference to the invoking object is automatically passed as an implicit argument (that is, the object on which the method is invoked). </a:t>
            </a:r>
          </a:p>
          <a:p>
            <a:pPr algn="just"/>
            <a:r>
              <a:rPr lang="en-US" dirty="0" smtClean="0"/>
              <a:t>This reference is called </a:t>
            </a:r>
            <a:r>
              <a:rPr lang="en-US" b="1" dirty="0" smtClean="0"/>
              <a:t>this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Java syntax permits the name of a parameter or a local variable to be the same as the name of an instance variable.</a:t>
            </a:r>
          </a:p>
          <a:p>
            <a:pPr lvl="1" algn="just"/>
            <a:r>
              <a:rPr lang="en-US" dirty="0" smtClean="0"/>
              <a:t>When this happens, the local name </a:t>
            </a:r>
            <a:r>
              <a:rPr lang="en-US" i="1" dirty="0" smtClean="0"/>
              <a:t>hides </a:t>
            </a:r>
            <a:r>
              <a:rPr lang="en-US" dirty="0" smtClean="0"/>
              <a:t>the instance variable.</a:t>
            </a:r>
          </a:p>
          <a:p>
            <a:pPr lvl="1" algn="just"/>
            <a:r>
              <a:rPr lang="en-US" dirty="0" smtClean="0"/>
              <a:t>You can gain access to the hidden instance variable by referring to it through </a:t>
            </a:r>
            <a:r>
              <a:rPr lang="en-US" b="1" dirty="0" smtClean="0"/>
              <a:t>this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Student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	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smtClean="0"/>
              <a:t>float CGPA;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Student(String name</a:t>
            </a:r>
            <a:r>
              <a:rPr lang="en-US" dirty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/>
              <a:t>, </a:t>
            </a:r>
            <a:r>
              <a:rPr lang="en-US" dirty="0" smtClean="0"/>
              <a:t>float CGPA) {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this.name </a:t>
            </a:r>
            <a:r>
              <a:rPr lang="en-US" dirty="0"/>
              <a:t>= </a:t>
            </a:r>
            <a:r>
              <a:rPr lang="en-US" dirty="0" smtClean="0"/>
              <a:t>name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this.rollno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rollno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this.CGPA</a:t>
            </a:r>
            <a:r>
              <a:rPr lang="en-US" dirty="0" smtClean="0"/>
              <a:t> = CGPA;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Access to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Encapsulation links data with the code that acts on the data. </a:t>
            </a:r>
          </a:p>
          <a:p>
            <a:pPr algn="just"/>
            <a:r>
              <a:rPr lang="en-US" dirty="0"/>
              <a:t>Also, it allows us to control what parts of a program can access the members of a class. This is done using access specifiers (visibility specifiers).</a:t>
            </a:r>
          </a:p>
          <a:p>
            <a:pPr algn="just"/>
            <a:r>
              <a:rPr lang="en-US" dirty="0"/>
              <a:t>Java supports four (04) access specifiers.</a:t>
            </a:r>
          </a:p>
          <a:p>
            <a:pPr lvl="1" algn="just"/>
            <a:r>
              <a:rPr lang="en-US" dirty="0"/>
              <a:t>public,</a:t>
            </a:r>
          </a:p>
          <a:p>
            <a:pPr lvl="1" algn="just"/>
            <a:r>
              <a:rPr lang="en-US" dirty="0"/>
              <a:t>private,</a:t>
            </a:r>
          </a:p>
          <a:p>
            <a:pPr lvl="1" algn="just"/>
            <a:r>
              <a:rPr lang="en-US" dirty="0"/>
              <a:t>protected and</a:t>
            </a:r>
          </a:p>
          <a:p>
            <a:pPr lvl="1" algn="just"/>
            <a:r>
              <a:rPr lang="en-US" dirty="0"/>
              <a:t>default (Not a keyword).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Private members of a class are not accessible anywhere in program.</a:t>
            </a:r>
          </a:p>
          <a:p>
            <a:pPr algn="just"/>
            <a:r>
              <a:rPr lang="en-US" dirty="0" smtClean="0"/>
              <a:t>They are only accessible within the class. </a:t>
            </a:r>
          </a:p>
          <a:p>
            <a:pPr algn="just"/>
            <a:r>
              <a:rPr lang="en-US" dirty="0" smtClean="0"/>
              <a:t>Private are also called </a:t>
            </a:r>
            <a:r>
              <a:rPr lang="en-US" dirty="0" smtClean="0">
                <a:solidFill>
                  <a:srgbClr val="FF0000"/>
                </a:solidFill>
              </a:rPr>
              <a:t>class level</a:t>
            </a:r>
            <a:r>
              <a:rPr lang="en-US" dirty="0" smtClean="0"/>
              <a:t> access modifiers.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Hello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a=20;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 void show()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 java");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Demo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=new Hello();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//Compile Time Error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//Compile Time Error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800" y="6437360"/>
            <a:ext cx="186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Project: </a:t>
            </a:r>
            <a:r>
              <a:rPr lang="en-US" b="1" dirty="0" err="1" smtClean="0"/>
              <a:t>priv_spef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6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access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Public members of a class are accessible anywhere in the program </a:t>
            </a:r>
          </a:p>
          <a:p>
            <a:pPr lvl="1" algn="just"/>
            <a:r>
              <a:rPr lang="en-US" dirty="0" smtClean="0"/>
              <a:t>in the same class and outside of the class, </a:t>
            </a:r>
          </a:p>
          <a:p>
            <a:pPr lvl="1" algn="just"/>
            <a:r>
              <a:rPr lang="en-US" dirty="0" smtClean="0"/>
              <a:t>within the same package and outside of the package. </a:t>
            </a:r>
          </a:p>
          <a:p>
            <a:pPr algn="just"/>
            <a:r>
              <a:rPr lang="en-US" dirty="0" smtClean="0"/>
              <a:t>Public are also called </a:t>
            </a:r>
            <a:r>
              <a:rPr lang="en-US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 access modifiers.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Hello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a=20;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void show()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 java");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Demo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=new Hello();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//Works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//Works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6437360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Project: </a:t>
            </a:r>
            <a:r>
              <a:rPr lang="en-US" b="1" dirty="0" err="1" smtClean="0"/>
              <a:t>publ_spef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18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to demonstrate private and public access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4038600" cy="52578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Demo 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[] a;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errVal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length;</a:t>
            </a:r>
          </a:p>
          <a:p>
            <a:pPr marL="0" indent="0">
              <a:buNone/>
            </a:pPr>
            <a:r>
              <a:rPr lang="en-US" dirty="0"/>
              <a:t>    public Demo(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errv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a 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errVal</a:t>
            </a:r>
            <a:r>
              <a:rPr lang="en-US" dirty="0"/>
              <a:t> = </a:t>
            </a:r>
            <a:r>
              <a:rPr lang="en-US" dirty="0" err="1"/>
              <a:t>errv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length = size;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get(</a:t>
            </a:r>
            <a:r>
              <a:rPr lang="en-US" dirty="0" err="1"/>
              <a:t>int</a:t>
            </a:r>
            <a:r>
              <a:rPr lang="en-US" dirty="0"/>
              <a:t> index) {</a:t>
            </a:r>
          </a:p>
          <a:p>
            <a:pPr marL="0" indent="0">
              <a:buNone/>
            </a:pPr>
            <a:r>
              <a:rPr lang="en-US" dirty="0"/>
              <a:t>        if(ok(index))</a:t>
            </a:r>
          </a:p>
          <a:p>
            <a:pPr marL="0" indent="0">
              <a:buNone/>
            </a:pPr>
            <a:r>
              <a:rPr lang="en-US" dirty="0"/>
              <a:t>            return a[index];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errVal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524000"/>
            <a:ext cx="4800600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 public </a:t>
            </a:r>
            <a:r>
              <a:rPr lang="en-US" sz="2200" dirty="0" err="1"/>
              <a:t>boolean</a:t>
            </a:r>
            <a:r>
              <a:rPr lang="en-US" sz="2200" dirty="0"/>
              <a:t> put(</a:t>
            </a:r>
            <a:r>
              <a:rPr lang="en-US" sz="2200" dirty="0" err="1"/>
              <a:t>int</a:t>
            </a:r>
            <a:r>
              <a:rPr lang="en-US" sz="2200" dirty="0"/>
              <a:t> index,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val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  if(ok(index)) {</a:t>
            </a:r>
          </a:p>
          <a:p>
            <a:r>
              <a:rPr lang="en-US" sz="2200" dirty="0"/>
              <a:t>            a[index] = </a:t>
            </a:r>
            <a:r>
              <a:rPr lang="en-US" sz="2200" dirty="0" err="1"/>
              <a:t>val</a:t>
            </a:r>
            <a:r>
              <a:rPr lang="en-US" sz="2200" dirty="0"/>
              <a:t>;</a:t>
            </a:r>
          </a:p>
          <a:p>
            <a:r>
              <a:rPr lang="en-US" sz="2200" dirty="0"/>
              <a:t>            return true;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    return false;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private </a:t>
            </a:r>
            <a:r>
              <a:rPr lang="en-US" sz="2200" dirty="0" err="1"/>
              <a:t>boolean</a:t>
            </a:r>
            <a:r>
              <a:rPr lang="en-US" sz="2200" dirty="0"/>
              <a:t> ok(</a:t>
            </a:r>
            <a:r>
              <a:rPr lang="en-US" sz="2200" dirty="0" err="1"/>
              <a:t>int</a:t>
            </a:r>
            <a:r>
              <a:rPr lang="en-US" sz="2200" dirty="0"/>
              <a:t> index) {</a:t>
            </a:r>
          </a:p>
          <a:p>
            <a:r>
              <a:rPr lang="en-US" sz="2200" dirty="0"/>
              <a:t>        if(index &gt;= 0 &amp;&amp; index &lt; length)</a:t>
            </a:r>
          </a:p>
          <a:p>
            <a:r>
              <a:rPr lang="en-US" sz="2200" dirty="0"/>
              <a:t>            return true;</a:t>
            </a:r>
          </a:p>
          <a:p>
            <a:r>
              <a:rPr lang="en-US" sz="2200" dirty="0"/>
              <a:t>        return false;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6417647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6388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A method is a collection of statements that perform some specific task and return the result to the caller. 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method can perform some specific task without returning anything. 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/>
              <a:t>In Java, every method must be part of some </a:t>
            </a:r>
            <a:r>
              <a:rPr lang="en-US" dirty="0" smtClean="0"/>
              <a:t>class.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Each method has a name using which we can invoke the method.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general form of a method is:</a:t>
            </a:r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ret_type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parameter_list</a:t>
            </a:r>
            <a:r>
              <a:rPr lang="en-US" dirty="0" smtClean="0"/>
              <a:t>) {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//Body of method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}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ret_type</a:t>
            </a:r>
            <a:r>
              <a:rPr lang="en-US" dirty="0" smtClean="0"/>
              <a:t> specifies the type of data returned by the method. This can be of any valid type, including class type.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If the method does not return a value, its return type must be void.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If the method has no arguments, the </a:t>
            </a:r>
            <a:r>
              <a:rPr lang="en-US" dirty="0" err="1" smtClean="0"/>
              <a:t>parameter_list</a:t>
            </a:r>
            <a:r>
              <a:rPr lang="en-US" dirty="0" smtClean="0"/>
              <a:t> will be empty.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An instance variable inside a class is directly accessible. However, any code that is not part of the class in which that instance variable is defined, must use the dot operator to access it.</a:t>
            </a:r>
          </a:p>
        </p:txBody>
      </p:sp>
    </p:spTree>
    <p:extLst>
      <p:ext uri="{BB962C8B-B14F-4D97-AF65-F5344CB8AC3E}">
        <p14:creationId xmlns:p14="http://schemas.microsoft.com/office/powerpoint/2010/main" val="8545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91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AccessDemo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Demo </a:t>
            </a:r>
            <a:r>
              <a:rPr lang="en-US" dirty="0" err="1"/>
              <a:t>arr</a:t>
            </a:r>
            <a:r>
              <a:rPr lang="en-US" dirty="0"/>
              <a:t> = new Demo(5, -1);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k;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arr.length</a:t>
            </a:r>
            <a:r>
              <a:rPr lang="en-US" dirty="0"/>
              <a:t> * 2; i++)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arr.put</a:t>
            </a:r>
            <a:r>
              <a:rPr lang="en-US" dirty="0"/>
              <a:t>(i, i*10); // Place values into the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// </a:t>
            </a:r>
            <a:r>
              <a:rPr lang="en-US" dirty="0"/>
              <a:t>Print array contents... Try going beyond the bounds!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arr.length</a:t>
            </a:r>
            <a:r>
              <a:rPr lang="en-US" dirty="0"/>
              <a:t> * 2; i++) { </a:t>
            </a:r>
          </a:p>
          <a:p>
            <a:pPr marL="0" indent="0">
              <a:buNone/>
            </a:pPr>
            <a:r>
              <a:rPr lang="en-US" dirty="0"/>
              <a:t>            k = </a:t>
            </a:r>
            <a:r>
              <a:rPr lang="en-US" dirty="0" err="1"/>
              <a:t>arr.get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            if(k != -1)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(k + " 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9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access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members of the class are accessible within the same class and another class of the same package.</a:t>
            </a:r>
          </a:p>
          <a:p>
            <a:r>
              <a:rPr lang="en-US" dirty="0" smtClean="0"/>
              <a:t>They are also accessible in inherited class of another package. </a:t>
            </a:r>
          </a:p>
          <a:p>
            <a:r>
              <a:rPr lang="en-US" dirty="0" smtClean="0"/>
              <a:t>Protected are also called </a:t>
            </a:r>
            <a:r>
              <a:rPr lang="en-US" dirty="0" smtClean="0">
                <a:solidFill>
                  <a:srgbClr val="FF0000"/>
                </a:solidFill>
              </a:rPr>
              <a:t>derived level </a:t>
            </a:r>
            <a:r>
              <a:rPr lang="en-US" dirty="0" smtClean="0"/>
              <a:t>access modifiers.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2971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package pack1;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A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void show()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 Java");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00400"/>
            <a:ext cx="8229600" cy="3657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package pack2;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pack1.classA;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B extends A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B();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5257800"/>
            <a:ext cx="5029200" cy="1569660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method </a:t>
            </a:r>
            <a:r>
              <a:rPr lang="en-US" sz="2400" dirty="0" smtClean="0">
                <a:solidFill>
                  <a:srgbClr val="FF0000"/>
                </a:solidFill>
              </a:rPr>
              <a:t>show</a:t>
            </a:r>
            <a:r>
              <a:rPr lang="en-US" sz="2400" dirty="0" smtClean="0"/>
              <a:t> is declared as protected so it is accessible outside of package pack1 only through inheritance.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access 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no access specifiers are mentioned, the members will have Java’s default access specification.</a:t>
            </a:r>
          </a:p>
          <a:p>
            <a:pPr algn="just"/>
            <a:r>
              <a:rPr lang="en-US" dirty="0" smtClean="0"/>
              <a:t>Default members of the class are accessible only within the same class and another class of the same package. </a:t>
            </a:r>
          </a:p>
          <a:p>
            <a:pPr algn="just"/>
            <a:r>
              <a:rPr lang="en-US" dirty="0" smtClean="0"/>
              <a:t>The default are also called </a:t>
            </a:r>
            <a:r>
              <a:rPr lang="en-US" dirty="0" smtClean="0">
                <a:solidFill>
                  <a:srgbClr val="FF0000"/>
                </a:solidFill>
              </a:rPr>
              <a:t>package level</a:t>
            </a:r>
            <a:r>
              <a:rPr lang="en-US" dirty="0" smtClean="0"/>
              <a:t> access modifiers. (A package is essentially a grouping of 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29600" cy="2666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pack1;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show()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("Hello Java");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2971800"/>
            <a:ext cx="87630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pack2; </a:t>
            </a:r>
          </a:p>
          <a:p>
            <a:pPr marL="342900" lvl="0" indent="-3429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pack1.*; </a:t>
            </a:r>
          </a:p>
          <a:p>
            <a:pPr marL="342900" lvl="0" indent="-3429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 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342900" lvl="0" indent="-3429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A(); //Error, can't access outside the 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//package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//Error, can't access outside the package 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lvl="0" indent="-34290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access specifiers in Java</a:t>
            </a:r>
            <a:endParaRPr lang="en-US" dirty="0"/>
          </a:p>
        </p:txBody>
      </p:sp>
      <p:pic>
        <p:nvPicPr>
          <p:cNvPr id="33794" name="Picture 2" descr="http://2.bp.blogspot.com/-LTO8bwD3c6o/Tw1GoeAlHeI/AAAAAAAABlE/0EX24ENt9uY/s1600/access%2Bspecifier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768354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59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Just as primitive types, object </a:t>
            </a:r>
            <a:r>
              <a:rPr lang="en-US" dirty="0"/>
              <a:t>references can </a:t>
            </a:r>
            <a:r>
              <a:rPr lang="en-US" dirty="0" smtClean="0"/>
              <a:t>also be parameters to methods. </a:t>
            </a:r>
          </a:p>
          <a:p>
            <a:pPr algn="just"/>
            <a:r>
              <a:rPr lang="en-US" dirty="0" smtClean="0"/>
              <a:t>Call </a:t>
            </a:r>
            <a:r>
              <a:rPr lang="en-US" dirty="0"/>
              <a:t>by value is used, but now the value is an object reference.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reference can be used to access the object and possibly change it.</a:t>
            </a:r>
          </a:p>
        </p:txBody>
      </p:sp>
    </p:spTree>
    <p:extLst>
      <p:ext uri="{BB962C8B-B14F-4D97-AF65-F5344CB8AC3E}">
        <p14:creationId xmlns:p14="http://schemas.microsoft.com/office/powerpoint/2010/main" val="35283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Rectangle 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length, width;</a:t>
            </a:r>
          </a:p>
          <a:p>
            <a:pPr marL="0" indent="0">
              <a:buNone/>
            </a:pPr>
            <a:r>
              <a:rPr lang="en-US" dirty="0"/>
              <a:t>    Rectangle(</a:t>
            </a:r>
            <a:r>
              <a:rPr lang="en-US" dirty="0" err="1"/>
              <a:t>int</a:t>
            </a:r>
            <a:r>
              <a:rPr lang="en-US" dirty="0"/>
              <a:t> l, </a:t>
            </a:r>
            <a:r>
              <a:rPr lang="en-US" dirty="0" err="1"/>
              <a:t>int</a:t>
            </a:r>
            <a:r>
              <a:rPr lang="en-US" dirty="0"/>
              <a:t> w) {</a:t>
            </a:r>
          </a:p>
          <a:p>
            <a:pPr marL="0" indent="0">
              <a:buNone/>
            </a:pPr>
            <a:r>
              <a:rPr lang="en-US" dirty="0"/>
              <a:t>        length = l;</a:t>
            </a:r>
          </a:p>
          <a:p>
            <a:pPr marL="0" indent="0">
              <a:buNone/>
            </a:pPr>
            <a:r>
              <a:rPr lang="en-US" dirty="0"/>
              <a:t>        width = w;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isEqual</a:t>
            </a:r>
            <a:r>
              <a:rPr lang="en-US" dirty="0"/>
              <a:t>(Rectangle r) {</a:t>
            </a:r>
          </a:p>
          <a:p>
            <a:pPr marL="0" indent="0">
              <a:buNone/>
            </a:pPr>
            <a:r>
              <a:rPr lang="en-US" dirty="0"/>
              <a:t>        if(length == </a:t>
            </a:r>
            <a:r>
              <a:rPr lang="en-US" dirty="0" err="1"/>
              <a:t>r.length</a:t>
            </a:r>
            <a:r>
              <a:rPr lang="en-US" dirty="0"/>
              <a:t> &amp;&amp; width == </a:t>
            </a:r>
            <a:r>
              <a:rPr lang="en-US" dirty="0" err="1"/>
              <a:t>r.width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PassObject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Rectangle r1 = new Rectangle(10,20);</a:t>
            </a:r>
          </a:p>
          <a:p>
            <a:pPr marL="0" indent="0">
              <a:buNone/>
            </a:pPr>
            <a:r>
              <a:rPr lang="en-US" dirty="0"/>
              <a:t>        Rectangle r2 = new Rectangle(20,30);</a:t>
            </a:r>
          </a:p>
          <a:p>
            <a:pPr marL="0" indent="0">
              <a:buNone/>
            </a:pPr>
            <a:r>
              <a:rPr lang="en-US" dirty="0"/>
              <a:t>        Rectangle r3 = new Rectangle(10,20);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("Rectangle r1 has same dimension as Rectangle r2: " + </a:t>
            </a:r>
            <a:r>
              <a:rPr lang="en-US" dirty="0" smtClean="0"/>
              <a:t>									           r1.isEqual(r2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("Rectangle r1 has same dimension as Rectangle r3: " +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          r1.isEqual(r3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Arguments are Passed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Call-by-value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Copies the value of an argument (specified in the call) into the formal parameter.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Changes made to the parameter have no effect on the argument.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Call-by-reference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 reference to an argument (not the value of the argument) is passed to the parameter.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This reference is used to access the actual argument specified in the call.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Changes made to the parameter will affect the argument.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Although Java uses call-by-value to pass arguments, the precise effect is different depending on whether a primitive type or a reference type is passed.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method can return any type of data, including class types.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3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457200"/>
            <a:ext cx="4572000" cy="6324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package </a:t>
            </a:r>
            <a:r>
              <a:rPr lang="en-US" sz="1800" dirty="0" err="1" smtClean="0"/>
              <a:t>calculatordemo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class Calculator {</a:t>
            </a:r>
          </a:p>
          <a:p>
            <a:pPr marL="0" indent="0">
              <a:buNone/>
            </a:pPr>
            <a:r>
              <a:rPr lang="en-US" sz="1800" dirty="0" smtClean="0"/>
              <a:t>    double a, b, result;</a:t>
            </a:r>
          </a:p>
          <a:p>
            <a:pPr marL="0" indent="0">
              <a:buNone/>
            </a:pPr>
            <a:r>
              <a:rPr lang="en-US" sz="1800" dirty="0" smtClean="0"/>
              <a:t>    double add(double a, double b) {</a:t>
            </a:r>
          </a:p>
          <a:p>
            <a:pPr marL="0" indent="0">
              <a:buNone/>
            </a:pPr>
            <a:r>
              <a:rPr lang="en-US" sz="1800" dirty="0" smtClean="0"/>
              <a:t>        return a + b;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    double subtract(double a, double b) {</a:t>
            </a:r>
          </a:p>
          <a:p>
            <a:pPr marL="0" indent="0">
              <a:buNone/>
            </a:pPr>
            <a:r>
              <a:rPr lang="en-US" sz="1800" dirty="0" smtClean="0"/>
              <a:t>        return a - b;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    double multiply(double a, double b) {</a:t>
            </a:r>
          </a:p>
          <a:p>
            <a:pPr marL="0" indent="0">
              <a:buNone/>
            </a:pPr>
            <a:r>
              <a:rPr lang="en-US" sz="1800" dirty="0" smtClean="0"/>
              <a:t>        return a * b;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    void divide(double a, double b) {</a:t>
            </a:r>
          </a:p>
          <a:p>
            <a:pPr marL="0" indent="0">
              <a:buNone/>
            </a:pPr>
            <a:r>
              <a:rPr lang="en-US" sz="1800" dirty="0" smtClean="0"/>
              <a:t>        if(b == 0)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(“/ by Zero Error!");</a:t>
            </a:r>
          </a:p>
          <a:p>
            <a:pPr marL="0" indent="0">
              <a:buNone/>
            </a:pPr>
            <a:r>
              <a:rPr lang="en-US" sz="1800" dirty="0" smtClean="0"/>
              <a:t>        else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(a / b);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36688" y="457200"/>
            <a:ext cx="4343400" cy="304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CalculatorDemo</a:t>
            </a:r>
            <a:r>
              <a:rPr lang="en-US" sz="18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        Calculator c1 = new Calculator();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float x = 12.0f, y = 14.5f;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(c1.add(x, y));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(c1.subtract(23,12));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(c1.multiply(12,5));</a:t>
            </a:r>
          </a:p>
          <a:p>
            <a:pPr marL="0" indent="0">
              <a:buNone/>
            </a:pPr>
            <a:r>
              <a:rPr lang="en-US" sz="1800" dirty="0" smtClean="0"/>
              <a:t>        c1.divide(12, 5);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800600" y="43434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void method can return in one of two ways – its closing brace is reached, or a return statement is executed.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4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Message {</a:t>
            </a:r>
          </a:p>
          <a:p>
            <a:pPr marL="0" indent="0">
              <a:buNone/>
            </a:pPr>
            <a:r>
              <a:rPr lang="en-US" dirty="0"/>
              <a:t>    String [] </a:t>
            </a:r>
            <a:r>
              <a:rPr lang="en-US" dirty="0" err="1"/>
              <a:t>msgs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  "Good Morning!",</a:t>
            </a:r>
          </a:p>
          <a:p>
            <a:pPr marL="0" indent="0">
              <a:buNone/>
            </a:pPr>
            <a:r>
              <a:rPr lang="en-US" dirty="0"/>
              <a:t>        "Good Afternoon!",</a:t>
            </a:r>
          </a:p>
          <a:p>
            <a:pPr marL="0" indent="0">
              <a:buNone/>
            </a:pPr>
            <a:r>
              <a:rPr lang="en-US" dirty="0"/>
              <a:t>        "Good Evening",</a:t>
            </a:r>
          </a:p>
          <a:p>
            <a:pPr marL="0" indent="0">
              <a:buNone/>
            </a:pPr>
            <a:r>
              <a:rPr lang="en-US" dirty="0"/>
              <a:t>        "Good Night!!"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err="1"/>
              <a:t>getMessage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msgs</a:t>
            </a:r>
            <a:r>
              <a:rPr lang="en-US" dirty="0"/>
              <a:t>[i];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91580" y="5105400"/>
            <a:ext cx="762000" cy="304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3748" y="5314890"/>
            <a:ext cx="376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String object is getting returned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271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400"/>
              </a:spcAft>
              <a:buNone/>
            </a:pPr>
            <a:r>
              <a:rPr lang="en-US" dirty="0"/>
              <a:t>public class </a:t>
            </a:r>
            <a:r>
              <a:rPr lang="en-US" dirty="0" err="1"/>
              <a:t>ReturnObject</a:t>
            </a:r>
            <a:r>
              <a:rPr lang="en-US" dirty="0"/>
              <a:t> {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Message m = new Message();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java.time.LocalTime.now</a:t>
            </a:r>
            <a:r>
              <a:rPr lang="en-US" dirty="0"/>
              <a:t>());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java.time.LocalTime</a:t>
            </a:r>
            <a:r>
              <a:rPr lang="en-US" dirty="0"/>
              <a:t> now = </a:t>
            </a:r>
            <a:r>
              <a:rPr lang="en-US" dirty="0" err="1"/>
              <a:t>java.time.LocalTime.now</a:t>
            </a:r>
            <a:r>
              <a:rPr lang="en-US" dirty="0"/>
              <a:t>();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if(</a:t>
            </a:r>
            <a:r>
              <a:rPr lang="en-US" dirty="0" err="1"/>
              <a:t>now.isBefore</a:t>
            </a:r>
            <a:r>
              <a:rPr lang="en-US" dirty="0"/>
              <a:t>(</a:t>
            </a:r>
            <a:r>
              <a:rPr lang="en-US" dirty="0" err="1"/>
              <a:t>java.time.LocalTime.parse</a:t>
            </a:r>
            <a:r>
              <a:rPr lang="en-US" dirty="0"/>
              <a:t>("12:00")) == true)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m.getMessage</a:t>
            </a:r>
            <a:r>
              <a:rPr lang="en-US" dirty="0"/>
              <a:t>(0));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else if(</a:t>
            </a:r>
            <a:r>
              <a:rPr lang="en-US" dirty="0" err="1"/>
              <a:t>now.isBefore</a:t>
            </a:r>
            <a:r>
              <a:rPr lang="en-US" dirty="0"/>
              <a:t>(</a:t>
            </a:r>
            <a:r>
              <a:rPr lang="en-US" dirty="0" err="1"/>
              <a:t>java.time.LocalTime.parse</a:t>
            </a:r>
            <a:r>
              <a:rPr lang="en-US" dirty="0"/>
              <a:t>("16:00")) == true)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m.getMessage</a:t>
            </a:r>
            <a:r>
              <a:rPr lang="en-US" dirty="0"/>
              <a:t>(1));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else if(</a:t>
            </a:r>
            <a:r>
              <a:rPr lang="en-US" dirty="0" err="1"/>
              <a:t>now.isBefore</a:t>
            </a:r>
            <a:r>
              <a:rPr lang="en-US" dirty="0"/>
              <a:t>(</a:t>
            </a:r>
            <a:r>
              <a:rPr lang="en-US" dirty="0" err="1"/>
              <a:t>java.time.LocalTime.parse</a:t>
            </a:r>
            <a:r>
              <a:rPr lang="en-US" dirty="0"/>
              <a:t>("20:00")) == true)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m.getMessage</a:t>
            </a:r>
            <a:r>
              <a:rPr lang="en-US" dirty="0"/>
              <a:t>(2));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else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m.getMessage</a:t>
            </a:r>
            <a:r>
              <a:rPr lang="en-US" dirty="0"/>
              <a:t>(3));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}</a:t>
            </a:r>
          </a:p>
          <a:p>
            <a:pPr marL="0" indent="0">
              <a:spcAft>
                <a:spcPts val="4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77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Test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 </a:t>
            </a:r>
          </a:p>
          <a:p>
            <a:pPr marL="0" indent="0">
              <a:buNone/>
            </a:pPr>
            <a:r>
              <a:rPr lang="en-US" dirty="0"/>
              <a:t>    Test(</a:t>
            </a:r>
            <a:r>
              <a:rPr lang="en-US" dirty="0" err="1"/>
              <a:t>int</a:t>
            </a:r>
            <a:r>
              <a:rPr lang="en-US" dirty="0"/>
              <a:t> i) { </a:t>
            </a:r>
          </a:p>
          <a:p>
            <a:pPr marL="0" indent="0">
              <a:buNone/>
            </a:pPr>
            <a:r>
              <a:rPr lang="en-US" dirty="0"/>
              <a:t>        a = i;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  Test </a:t>
            </a:r>
            <a:r>
              <a:rPr lang="en-US" dirty="0" err="1"/>
              <a:t>incrByTen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    Test temp = new Test(a+10); </a:t>
            </a:r>
          </a:p>
          <a:p>
            <a:pPr marL="0" indent="0">
              <a:buNone/>
            </a:pPr>
            <a:r>
              <a:rPr lang="en-US" dirty="0"/>
              <a:t>        return temp;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TestDemo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        Test obj1 = new Test(2); </a:t>
            </a:r>
          </a:p>
          <a:p>
            <a:pPr marL="0" indent="0">
              <a:buNone/>
            </a:pPr>
            <a:r>
              <a:rPr lang="en-US" dirty="0"/>
              <a:t>        Test obj2; </a:t>
            </a:r>
          </a:p>
          <a:p>
            <a:pPr marL="0" indent="0">
              <a:buNone/>
            </a:pPr>
            <a:r>
              <a:rPr lang="en-US" dirty="0"/>
              <a:t>        obj2 = obj1.incrByTen();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("obj1.a : " + obj1.a);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("obj2.a : " + obj2.a); </a:t>
            </a:r>
          </a:p>
          <a:p>
            <a:pPr marL="0" indent="0">
              <a:buNone/>
            </a:pPr>
            <a:r>
              <a:rPr lang="en-US" dirty="0"/>
              <a:t>        obj2 = obj2.incrByTen();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("obj2.a after second increase : " + obj2.a);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38400" y="2743200"/>
            <a:ext cx="914400" cy="1524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2711244"/>
            <a:ext cx="4539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An object of Test class is getting returned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3509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ComplexNum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double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ComplexNum</a:t>
            </a:r>
            <a:r>
              <a:rPr lang="en-US" dirty="0"/>
              <a:t>(double </a:t>
            </a:r>
            <a:r>
              <a:rPr lang="en-US" dirty="0" err="1"/>
              <a:t>rp</a:t>
            </a:r>
            <a:r>
              <a:rPr lang="en-US" dirty="0"/>
              <a:t>, double </a:t>
            </a:r>
            <a:r>
              <a:rPr lang="en-US" dirty="0" err="1"/>
              <a:t>ip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real </a:t>
            </a:r>
            <a:r>
              <a:rPr lang="en-US" dirty="0"/>
              <a:t>= </a:t>
            </a:r>
            <a:r>
              <a:rPr lang="en-US" dirty="0" err="1"/>
              <a:t>rp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</a:t>
            </a:r>
            <a:r>
              <a:rPr lang="en-US" dirty="0" err="1" smtClean="0"/>
              <a:t>imag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ComplexNum</a:t>
            </a:r>
            <a:r>
              <a:rPr lang="en-US" dirty="0"/>
              <a:t> add(</a:t>
            </a:r>
            <a:r>
              <a:rPr lang="en-US" dirty="0" err="1"/>
              <a:t>ComplexNum</a:t>
            </a:r>
            <a:r>
              <a:rPr lang="en-US" dirty="0"/>
              <a:t> c2)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  </a:t>
            </a:r>
            <a:r>
              <a:rPr lang="en-US" dirty="0" err="1" smtClean="0"/>
              <a:t>ComplexNum</a:t>
            </a:r>
            <a:r>
              <a:rPr lang="en-US" dirty="0" smtClean="0"/>
              <a:t> </a:t>
            </a:r>
            <a:r>
              <a:rPr lang="en-US" dirty="0"/>
              <a:t>temp = new </a:t>
            </a:r>
            <a:r>
              <a:rPr lang="en-US" dirty="0" err="1"/>
              <a:t>ComplexNum</a:t>
            </a:r>
            <a:r>
              <a:rPr lang="en-US" dirty="0"/>
              <a:t>(0, 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temp.real</a:t>
            </a:r>
            <a:r>
              <a:rPr lang="en-US" dirty="0"/>
              <a:t> = real + c2.real;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temp.imag</a:t>
            </a:r>
            <a:r>
              <a:rPr lang="en-US" dirty="0"/>
              <a:t> = </a:t>
            </a:r>
            <a:r>
              <a:rPr lang="en-US" dirty="0" err="1"/>
              <a:t>imag</a:t>
            </a:r>
            <a:r>
              <a:rPr lang="en-US" dirty="0"/>
              <a:t> + c2.imag;</a:t>
            </a:r>
          </a:p>
          <a:p>
            <a:pPr marL="0" indent="0">
              <a:buNone/>
            </a:pPr>
            <a:r>
              <a:rPr lang="en-US" dirty="0"/>
              <a:t>	return 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printNum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("Real part: " + real + " Imaginary part: " + </a:t>
            </a:r>
            <a:r>
              <a:rPr lang="en-US" dirty="0" err="1"/>
              <a:t>imag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2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Complex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ComplexNum</a:t>
            </a:r>
            <a:r>
              <a:rPr lang="en-US" dirty="0"/>
              <a:t> c1 = new </a:t>
            </a:r>
            <a:r>
              <a:rPr lang="en-US" dirty="0" err="1"/>
              <a:t>ComplexNum</a:t>
            </a:r>
            <a:r>
              <a:rPr lang="en-US" dirty="0"/>
              <a:t>(4.0,5.5);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ComplexNum</a:t>
            </a:r>
            <a:r>
              <a:rPr lang="en-US" dirty="0"/>
              <a:t> c2 = new </a:t>
            </a:r>
            <a:r>
              <a:rPr lang="en-US" dirty="0" err="1"/>
              <a:t>ComplexNum</a:t>
            </a:r>
            <a:r>
              <a:rPr lang="en-US" dirty="0"/>
              <a:t>(2.0, 3.0);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ComplexNum</a:t>
            </a:r>
            <a:r>
              <a:rPr lang="en-US" dirty="0"/>
              <a:t> c3 = c1.add(c2);</a:t>
            </a:r>
          </a:p>
          <a:p>
            <a:pPr marL="0" indent="0">
              <a:buNone/>
            </a:pPr>
            <a:r>
              <a:rPr lang="en-US" dirty="0"/>
              <a:t>        c1.printNum();</a:t>
            </a:r>
          </a:p>
          <a:p>
            <a:pPr marL="0" indent="0">
              <a:buNone/>
            </a:pPr>
            <a:r>
              <a:rPr lang="en-US" dirty="0"/>
              <a:t>        c2.printNum();</a:t>
            </a:r>
          </a:p>
          <a:p>
            <a:pPr marL="0" indent="0">
              <a:buNone/>
            </a:pPr>
            <a:r>
              <a:rPr lang="en-US" dirty="0"/>
              <a:t>        c3.printNum();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In Java, two or more methods within the same class can share the same name, as long as their parameter declarations (different </a:t>
            </a:r>
            <a:r>
              <a:rPr lang="en-US" dirty="0"/>
              <a:t>number of parameters, different types of parameters, or both)</a:t>
            </a:r>
            <a:r>
              <a:rPr lang="en-US" dirty="0" smtClean="0"/>
              <a:t> are different.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In such case, the methods are said to be overloaded and the process is called method overloading.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Overloaded methods may or may not have different return type, but they must differ in parameters they accept.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Method overloading is one of the ways that Java implements polymorphism.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value of overloading is that it allows related methods to be accessed by use of a common name.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Generally, the overloaded methods must relate to one another.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Method overloading is an example of Static Polymorphism. </a:t>
            </a:r>
            <a:endParaRPr lang="en-US" dirty="0" smtClean="0"/>
          </a:p>
          <a:p>
            <a:pPr lvl="1" algn="just"/>
            <a:r>
              <a:rPr lang="en-US" dirty="0"/>
              <a:t>Static Polymorphism is also known as compile time binding or early binding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 Static binding happens at compile time. Method overloading is an example of static binding where binding of method call to its definition happens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17488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 class </a:t>
            </a:r>
            <a:r>
              <a:rPr lang="en-US" sz="2000" dirty="0" err="1" smtClean="0"/>
              <a:t>EmployeeDetails</a:t>
            </a:r>
            <a:r>
              <a:rPr lang="en-US" sz="2000" dirty="0"/>
              <a:t> {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	public</a:t>
            </a:r>
            <a:r>
              <a:rPr lang="en-US" sz="2000" dirty="0"/>
              <a:t> void </a:t>
            </a:r>
            <a:r>
              <a:rPr lang="en-US" sz="2000" dirty="0" err="1"/>
              <a:t>getEmpName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empId</a:t>
            </a:r>
            <a:r>
              <a:rPr lang="en-US" sz="2000" dirty="0"/>
              <a:t>) { 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		......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 	public</a:t>
            </a:r>
            <a:r>
              <a:rPr lang="en-US" sz="2000" dirty="0"/>
              <a:t> void </a:t>
            </a:r>
            <a:r>
              <a:rPr lang="en-US" sz="2000" dirty="0" err="1"/>
              <a:t>getEmpName</a:t>
            </a:r>
            <a:r>
              <a:rPr lang="en-US" sz="2000" dirty="0"/>
              <a:t>(String </a:t>
            </a:r>
            <a:r>
              <a:rPr lang="en-US" sz="2000" dirty="0" err="1"/>
              <a:t>empName</a:t>
            </a:r>
            <a:r>
              <a:rPr lang="en-US" sz="2000" dirty="0"/>
              <a:t>) { 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		......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	}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	public</a:t>
            </a:r>
            <a:r>
              <a:rPr lang="en-US" sz="2000" dirty="0"/>
              <a:t> void </a:t>
            </a:r>
            <a:r>
              <a:rPr lang="en-US" sz="2000" dirty="0" err="1"/>
              <a:t>getEmpName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empId</a:t>
            </a:r>
            <a:r>
              <a:rPr lang="en-US" sz="2000" dirty="0"/>
              <a:t>, String </a:t>
            </a:r>
            <a:r>
              <a:rPr lang="en-US" sz="2000" dirty="0" err="1"/>
              <a:t>empName</a:t>
            </a:r>
            <a:r>
              <a:rPr lang="en-US" sz="2000" dirty="0"/>
              <a:t>) { 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		......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	}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	public</a:t>
            </a:r>
            <a:r>
              <a:rPr lang="en-US" sz="2000" dirty="0"/>
              <a:t> void </a:t>
            </a:r>
            <a:r>
              <a:rPr lang="en-US" sz="2000" dirty="0" err="1"/>
              <a:t>getEmpName</a:t>
            </a:r>
            <a:r>
              <a:rPr lang="en-US" sz="2000" dirty="0"/>
              <a:t>(Date dob, String </a:t>
            </a:r>
            <a:r>
              <a:rPr lang="en-US" sz="2000" dirty="0" err="1"/>
              <a:t>empName</a:t>
            </a:r>
            <a:r>
              <a:rPr lang="en-US" sz="2000" dirty="0"/>
              <a:t>) { 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		......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	}</a:t>
            </a:r>
            <a:r>
              <a:rPr lang="en-US" sz="2000" dirty="0"/>
              <a:t>    </a:t>
            </a:r>
          </a:p>
          <a:p>
            <a:pPr marL="0" indent="0">
              <a:buNone/>
            </a:pPr>
            <a:r>
              <a:rPr lang="en-US" sz="2000" dirty="0"/>
              <a:t>}    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1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9067800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Triangle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double </a:t>
            </a:r>
            <a:r>
              <a:rPr lang="en-US" dirty="0" err="1"/>
              <a:t>calculateArea</a:t>
            </a:r>
            <a:r>
              <a:rPr lang="en-US" dirty="0"/>
              <a:t>(double base, double height) {</a:t>
            </a:r>
          </a:p>
          <a:p>
            <a:pPr marL="0" indent="0">
              <a:buNone/>
            </a:pPr>
            <a:r>
              <a:rPr lang="en-US" dirty="0"/>
              <a:t>        return(base * height/ 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double </a:t>
            </a:r>
            <a:r>
              <a:rPr lang="en-US" dirty="0" err="1"/>
              <a:t>calculateArea</a:t>
            </a:r>
            <a:r>
              <a:rPr lang="en-US" dirty="0"/>
              <a:t>(double a, double b, double c) {</a:t>
            </a:r>
          </a:p>
          <a:p>
            <a:pPr marL="0" indent="0">
              <a:buNone/>
            </a:pPr>
            <a:r>
              <a:rPr lang="en-US" dirty="0"/>
              <a:t>        double s = (a + b + c) / 2;</a:t>
            </a:r>
          </a:p>
          <a:p>
            <a:pPr marL="0" indent="0">
              <a:buNone/>
            </a:pPr>
            <a:r>
              <a:rPr lang="en-US" dirty="0"/>
              <a:t>        return(</a:t>
            </a:r>
            <a:r>
              <a:rPr lang="en-US" dirty="0" err="1"/>
              <a:t>Math.sqrt</a:t>
            </a:r>
            <a:r>
              <a:rPr lang="en-US" dirty="0"/>
              <a:t>(s * (s - a) * (s - b) * (s - c)));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OverloadingDemo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Triangle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smtClean="0"/>
              <a:t>Triangle();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("Area of triangle is " + </a:t>
            </a:r>
            <a:r>
              <a:rPr lang="en-US" dirty="0" err="1"/>
              <a:t>ob.calculateArea</a:t>
            </a:r>
            <a:r>
              <a:rPr lang="en-US" dirty="0"/>
              <a:t>(4, 5));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("Area of triangle is " + </a:t>
            </a:r>
            <a:r>
              <a:rPr lang="en-US" dirty="0" err="1"/>
              <a:t>ob.calculateArea</a:t>
            </a:r>
            <a:r>
              <a:rPr lang="en-US" dirty="0"/>
              <a:t>(6, 8, 5));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Overloading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StudentData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private String </a:t>
            </a:r>
            <a:r>
              <a:rPr lang="en-US" dirty="0" err="1"/>
              <a:t>stuName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stuAge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StudentData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//Default </a:t>
            </a:r>
            <a:r>
              <a:rPr lang="en-US" dirty="0" smtClean="0"/>
              <a:t>constructor, may be filled later…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stuID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stuName</a:t>
            </a:r>
            <a:r>
              <a:rPr lang="en-US" dirty="0"/>
              <a:t> = </a:t>
            </a:r>
            <a:r>
              <a:rPr lang="en-US" dirty="0" smtClean="0"/>
              <a:t>"";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stuAge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StudentData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num2</a:t>
            </a:r>
            <a:r>
              <a:rPr lang="en-US" dirty="0" smtClean="0"/>
              <a:t>)  // Parameterized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//Parameterized constructor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stuID</a:t>
            </a:r>
            <a:r>
              <a:rPr lang="en-US" dirty="0"/>
              <a:t> = num1;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stuName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stuAge</a:t>
            </a:r>
            <a:r>
              <a:rPr lang="en-US" dirty="0"/>
              <a:t> = num2;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possible to pass one or more parameters to a method when the method is called. </a:t>
            </a:r>
          </a:p>
          <a:p>
            <a:pPr lvl="1" algn="just"/>
            <a:r>
              <a:rPr lang="en-US" dirty="0" smtClean="0"/>
              <a:t>A value passed to a method is called an argument. </a:t>
            </a:r>
          </a:p>
          <a:p>
            <a:pPr lvl="1" algn="just"/>
            <a:r>
              <a:rPr lang="en-US" dirty="0" smtClean="0"/>
              <a:t>Inside the method, the variable </a:t>
            </a:r>
            <a:r>
              <a:rPr lang="en-US" dirty="0" err="1" smtClean="0"/>
              <a:t>thar</a:t>
            </a:r>
            <a:r>
              <a:rPr lang="en-US" dirty="0" smtClean="0"/>
              <a:t> receives the argument is called a parameter.</a:t>
            </a:r>
          </a:p>
          <a:p>
            <a:pPr lvl="1" algn="just"/>
            <a:r>
              <a:rPr lang="en-US" dirty="0" smtClean="0"/>
              <a:t>A parameter is within the scope of its method.</a:t>
            </a:r>
          </a:p>
          <a:p>
            <a:pPr lvl="1" algn="just"/>
            <a:r>
              <a:rPr lang="en-US" dirty="0" smtClean="0"/>
              <a:t>The type of argument must be compatible with the type of parameter that receives it.</a:t>
            </a:r>
          </a:p>
        </p:txBody>
      </p:sp>
    </p:spTree>
    <p:extLst>
      <p:ext uri="{BB962C8B-B14F-4D97-AF65-F5344CB8AC3E}">
        <p14:creationId xmlns:p14="http://schemas.microsoft.com/office/powerpoint/2010/main" val="5784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can be overloaded to allow one object to initialize another.</a:t>
            </a:r>
          </a:p>
          <a:p>
            <a:pPr marL="400050" lvl="1" indent="0">
              <a:buNone/>
            </a:pPr>
            <a:r>
              <a:rPr lang="en-US" dirty="0" err="1" smtClean="0"/>
              <a:t>StudentData</a:t>
            </a:r>
            <a:r>
              <a:rPr lang="en-US" dirty="0" smtClean="0"/>
              <a:t>(</a:t>
            </a:r>
            <a:r>
              <a:rPr lang="en-US" dirty="0" err="1" smtClean="0"/>
              <a:t>StudentData</a:t>
            </a:r>
            <a:r>
              <a:rPr lang="en-US" dirty="0" smtClean="0"/>
              <a:t> stud)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stuID</a:t>
            </a:r>
            <a:r>
              <a:rPr lang="en-US" dirty="0" smtClean="0"/>
              <a:t> = </a:t>
            </a:r>
            <a:r>
              <a:rPr lang="en-US" dirty="0" err="1" smtClean="0"/>
              <a:t>stud.stdID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stuName</a:t>
            </a:r>
            <a:r>
              <a:rPr lang="en-US" dirty="0"/>
              <a:t> = </a:t>
            </a:r>
            <a:r>
              <a:rPr lang="en-US" dirty="0" err="1" smtClean="0"/>
              <a:t>stud.stuName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  </a:t>
            </a:r>
            <a:r>
              <a:rPr lang="en-US" dirty="0" err="1"/>
              <a:t>stuAge</a:t>
            </a:r>
            <a:r>
              <a:rPr lang="en-US" dirty="0"/>
              <a:t> = </a:t>
            </a:r>
            <a:r>
              <a:rPr lang="en-US" dirty="0" err="1" smtClean="0"/>
              <a:t>stud.stuAge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Stack {</a:t>
            </a:r>
          </a:p>
          <a:p>
            <a:pPr marL="0" indent="0">
              <a:buNone/>
            </a:pPr>
            <a:r>
              <a:rPr lang="en-US" dirty="0"/>
              <a:t>    char [] data;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top;</a:t>
            </a:r>
          </a:p>
          <a:p>
            <a:pPr marL="0" indent="0">
              <a:buNone/>
            </a:pPr>
            <a:r>
              <a:rPr lang="en-US" dirty="0"/>
              <a:t>    Stack(</a:t>
            </a:r>
            <a:r>
              <a:rPr lang="en-US" dirty="0" err="1"/>
              <a:t>int</a:t>
            </a:r>
            <a:r>
              <a:rPr lang="en-US" dirty="0"/>
              <a:t> size) { </a:t>
            </a:r>
            <a:r>
              <a:rPr lang="en-US" dirty="0">
                <a:solidFill>
                  <a:srgbClr val="FF0000"/>
                </a:solidFill>
              </a:rPr>
              <a:t>// Construct an empty stack</a:t>
            </a:r>
          </a:p>
          <a:p>
            <a:pPr marL="0" indent="0">
              <a:buNone/>
            </a:pPr>
            <a:r>
              <a:rPr lang="en-US" dirty="0"/>
              <a:t>        data = new char[size];</a:t>
            </a:r>
          </a:p>
          <a:p>
            <a:pPr marL="0" indent="0">
              <a:buNone/>
            </a:pPr>
            <a:r>
              <a:rPr lang="en-US" dirty="0"/>
              <a:t>        top =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Stack(Stack another) { </a:t>
            </a:r>
            <a:r>
              <a:rPr lang="en-US" dirty="0">
                <a:solidFill>
                  <a:srgbClr val="FF0000"/>
                </a:solidFill>
              </a:rPr>
              <a:t>// Construct stack from another stack</a:t>
            </a:r>
          </a:p>
          <a:p>
            <a:pPr marL="0" indent="0">
              <a:buNone/>
            </a:pPr>
            <a:r>
              <a:rPr lang="en-US" dirty="0"/>
              <a:t>        data = new char[</a:t>
            </a:r>
            <a:r>
              <a:rPr lang="en-US" dirty="0" err="1"/>
              <a:t>another.data.length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top = </a:t>
            </a:r>
            <a:r>
              <a:rPr lang="en-US" dirty="0" err="1"/>
              <a:t>another.top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i&lt;=top; i++)</a:t>
            </a:r>
          </a:p>
          <a:p>
            <a:pPr marL="0" indent="0">
              <a:buNone/>
            </a:pPr>
            <a:r>
              <a:rPr lang="en-US" dirty="0"/>
              <a:t>            data[i] = </a:t>
            </a:r>
            <a:r>
              <a:rPr lang="en-US" dirty="0" err="1"/>
              <a:t>another.data</a:t>
            </a:r>
            <a:r>
              <a:rPr lang="en-US" dirty="0"/>
              <a:t>[i];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Stack(char [] </a:t>
            </a:r>
            <a:r>
              <a:rPr lang="en-US" dirty="0" err="1"/>
              <a:t>chrs</a:t>
            </a:r>
            <a:r>
              <a:rPr lang="en-US" dirty="0"/>
              <a:t>) { </a:t>
            </a:r>
            <a:r>
              <a:rPr lang="en-US" dirty="0">
                <a:solidFill>
                  <a:srgbClr val="FF0000"/>
                </a:solidFill>
              </a:rPr>
              <a:t>// Construct stack with initial values</a:t>
            </a:r>
          </a:p>
          <a:p>
            <a:pPr marL="0" indent="0">
              <a:buNone/>
            </a:pPr>
            <a:r>
              <a:rPr lang="en-US" dirty="0"/>
              <a:t>        data = new char[</a:t>
            </a:r>
            <a:r>
              <a:rPr lang="en-US" dirty="0" err="1"/>
              <a:t>chrs.length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top = -1;</a:t>
            </a:r>
          </a:p>
          <a:p>
            <a:pPr marL="0" indent="0">
              <a:buNone/>
            </a:pPr>
            <a:r>
              <a:rPr lang="en-US" dirty="0"/>
              <a:t>        for(char </a:t>
            </a:r>
            <a:r>
              <a:rPr lang="en-US" dirty="0" err="1"/>
              <a:t>ch</a:t>
            </a:r>
            <a:r>
              <a:rPr lang="en-US" dirty="0"/>
              <a:t> : </a:t>
            </a:r>
            <a:r>
              <a:rPr lang="en-US" dirty="0" err="1"/>
              <a:t>chrs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push(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9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Any process that can be expressed in </a:t>
            </a:r>
            <a:r>
              <a:rPr lang="en-US" dirty="0" smtClean="0">
                <a:solidFill>
                  <a:srgbClr val="FF0000"/>
                </a:solidFill>
              </a:rPr>
              <a:t>simpler terms of itself</a:t>
            </a:r>
            <a:r>
              <a:rPr lang="en-US" dirty="0" smtClean="0"/>
              <a:t>, with an </a:t>
            </a:r>
            <a:r>
              <a:rPr lang="en-US" dirty="0" smtClean="0">
                <a:solidFill>
                  <a:srgbClr val="7030A0"/>
                </a:solidFill>
              </a:rPr>
              <a:t>explicit terminating condition</a:t>
            </a:r>
            <a:r>
              <a:rPr lang="en-US" dirty="0" smtClean="0"/>
              <a:t>, is said to be recursive.</a:t>
            </a:r>
          </a:p>
          <a:p>
            <a:pPr lvl="1" algn="just"/>
            <a:r>
              <a:rPr lang="en-US" dirty="0" smtClean="0"/>
              <a:t>In Java, a method can call itself. This process is called recursion, and a method that calls itself is said to be recursive.</a:t>
            </a:r>
          </a:p>
          <a:p>
            <a:pPr lvl="1" algn="just"/>
            <a:r>
              <a:rPr lang="en-US" dirty="0" smtClean="0"/>
              <a:t>Recursion is a powerful control mechanism.</a:t>
            </a:r>
          </a:p>
          <a:p>
            <a:pPr lvl="1" algn="just"/>
            <a:r>
              <a:rPr lang="en-US" dirty="0" smtClean="0"/>
              <a:t>In some types of algorithms, recursion leads to more natural and clearer implementation.</a:t>
            </a:r>
          </a:p>
          <a:p>
            <a:pPr lvl="1" algn="just"/>
            <a:r>
              <a:rPr lang="en-US" dirty="0" smtClean="0"/>
              <a:t>However, each recursive call results in some overhead getting added, thus </a:t>
            </a:r>
            <a:r>
              <a:rPr lang="en-US" dirty="0" smtClean="0">
                <a:solidFill>
                  <a:srgbClr val="FF0000"/>
                </a:solidFill>
              </a:rPr>
              <a:t>impacting the performance</a:t>
            </a:r>
            <a:r>
              <a:rPr lang="en-US" dirty="0" smtClean="0"/>
              <a:t>. In such cases, </a:t>
            </a:r>
            <a:r>
              <a:rPr lang="en-US" dirty="0"/>
              <a:t>iterative solution could be better.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to find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        if(n == 0)</a:t>
            </a:r>
          </a:p>
          <a:p>
            <a:pPr marL="0" indent="0">
              <a:buNone/>
            </a:pPr>
            <a:r>
              <a:rPr lang="en-US" dirty="0"/>
              <a:t>            return(1);</a:t>
            </a:r>
          </a:p>
          <a:p>
            <a:pPr marL="0" indent="0">
              <a:buNone/>
            </a:pPr>
            <a:r>
              <a:rPr lang="en-US" dirty="0"/>
              <a:t>        return(n * factorial(n-1));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function to compute n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        if(n == 1)</a:t>
            </a:r>
          </a:p>
          <a:p>
            <a:pPr marL="0" indent="0">
              <a:buNone/>
            </a:pPr>
            <a:r>
              <a:rPr lang="en-US" dirty="0"/>
              <a:t>            return(0);</a:t>
            </a:r>
          </a:p>
          <a:p>
            <a:pPr marL="0" indent="0">
              <a:buNone/>
            </a:pPr>
            <a:r>
              <a:rPr lang="en-US" dirty="0"/>
              <a:t>        else if(n == 2) </a:t>
            </a:r>
          </a:p>
          <a:p>
            <a:pPr marL="0" indent="0">
              <a:buNone/>
            </a:pPr>
            <a:r>
              <a:rPr lang="en-US" dirty="0"/>
              <a:t>            return(1);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return(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function to compute GCD of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m%n</a:t>
            </a:r>
            <a:r>
              <a:rPr lang="en-US" dirty="0"/>
              <a:t> == 0)</a:t>
            </a:r>
          </a:p>
          <a:p>
            <a:pPr marL="0" indent="0">
              <a:buNone/>
            </a:pPr>
            <a:r>
              <a:rPr lang="en-US" dirty="0"/>
              <a:t>            return n;</a:t>
            </a:r>
          </a:p>
          <a:p>
            <a:pPr marL="0" indent="0">
              <a:buNone/>
            </a:pPr>
            <a:r>
              <a:rPr lang="en-US" dirty="0"/>
              <a:t>        return(</a:t>
            </a:r>
            <a:r>
              <a:rPr lang="en-US" dirty="0" err="1"/>
              <a:t>gcd</a:t>
            </a:r>
            <a:r>
              <a:rPr lang="en-US" dirty="0"/>
              <a:t>(n, </a:t>
            </a:r>
            <a:r>
              <a:rPr lang="en-US" dirty="0" err="1"/>
              <a:t>m%n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2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function to add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    if(b == 0)</a:t>
            </a:r>
          </a:p>
          <a:p>
            <a:pPr marL="0" indent="0">
              <a:buNone/>
            </a:pPr>
            <a:r>
              <a:rPr lang="en-US" dirty="0"/>
              <a:t>            return(a);</a:t>
            </a:r>
          </a:p>
          <a:p>
            <a:pPr marL="0" indent="0">
              <a:buNone/>
            </a:pPr>
            <a:r>
              <a:rPr lang="en-US" dirty="0"/>
              <a:t>        return(sum(a+1,b-1));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1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 to </a:t>
            </a:r>
            <a:r>
              <a:rPr lang="en-US" dirty="0" smtClean="0"/>
              <a:t>multiply two </a:t>
            </a:r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product(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    if(b == 1) </a:t>
            </a:r>
          </a:p>
          <a:p>
            <a:pPr marL="0" indent="0">
              <a:buNone/>
            </a:pPr>
            <a:r>
              <a:rPr lang="en-US" dirty="0"/>
              <a:t>            return(a);</a:t>
            </a:r>
          </a:p>
          <a:p>
            <a:pPr marL="0" indent="0">
              <a:buNone/>
            </a:pPr>
            <a:r>
              <a:rPr lang="en-US" dirty="0"/>
              <a:t>        return(a + product(a, b-1));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3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function to add first n natural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naturalSum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        if(n == 0)</a:t>
            </a:r>
          </a:p>
          <a:p>
            <a:pPr marL="0" indent="0">
              <a:buNone/>
            </a:pPr>
            <a:r>
              <a:rPr lang="en-US" dirty="0"/>
              <a:t>            return(0);</a:t>
            </a:r>
          </a:p>
          <a:p>
            <a:pPr marL="0" indent="0">
              <a:buNone/>
            </a:pPr>
            <a:r>
              <a:rPr lang="en-US" dirty="0"/>
              <a:t>        return(n + </a:t>
            </a:r>
            <a:r>
              <a:rPr lang="en-US" dirty="0" err="1"/>
              <a:t>naturalSum</a:t>
            </a:r>
            <a:r>
              <a:rPr lang="en-US" dirty="0"/>
              <a:t>(n-1));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Normally, if you want to access a class member in Java, you must first create an instance of the class.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But</a:t>
            </a:r>
            <a:r>
              <a:rPr lang="en-US" dirty="0"/>
              <a:t>, there will be cases when you have to define a class member that will be used independently without creating an instance of that class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Java it is possible to create </a:t>
            </a:r>
            <a:r>
              <a:rPr lang="en-US" dirty="0" smtClean="0"/>
              <a:t>class </a:t>
            </a:r>
            <a:r>
              <a:rPr lang="en-US" dirty="0"/>
              <a:t>members (variables and methods) that can be accessed and invoked without creating an instance of the class.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order to </a:t>
            </a:r>
            <a:r>
              <a:rPr lang="en-US" dirty="0" smtClean="0"/>
              <a:t>create </a:t>
            </a:r>
            <a:r>
              <a:rPr lang="en-US" dirty="0"/>
              <a:t>such a member, you have to use static keyword while declaring a class member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Static keyword can be used with variables, methods and block.</a:t>
            </a:r>
          </a:p>
        </p:txBody>
      </p:sp>
    </p:spTree>
    <p:extLst>
      <p:ext uri="{BB962C8B-B14F-4D97-AF65-F5344CB8AC3E}">
        <p14:creationId xmlns:p14="http://schemas.microsoft.com/office/powerpoint/2010/main" val="3548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A constructor initializes the state of an object when it is created. </a:t>
            </a:r>
            <a:endParaRPr lang="en-US" dirty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It has the same name as its class and is syntactically similar to a method.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However, constructors have no explicit return type. (Not even void)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All classes have constructors, whether you define one or not.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Java provides a default constructor, if you don’t define a constructor.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However, once you define your own constructor, the default constructor is no longer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a variable is declared as static, then a single copy of variable is created and shared among all objects at class level. </a:t>
            </a:r>
            <a:endParaRPr lang="en-US" dirty="0" smtClean="0"/>
          </a:p>
          <a:p>
            <a:pPr algn="just"/>
            <a:r>
              <a:rPr lang="en-US" dirty="0" smtClean="0"/>
              <a:t>Static </a:t>
            </a:r>
            <a:r>
              <a:rPr lang="en-US" dirty="0"/>
              <a:t>variables are, essentially, global variables.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instances of the class share the same static </a:t>
            </a:r>
            <a:r>
              <a:rPr lang="en-US" dirty="0" smtClean="0"/>
              <a:t>variable.</a:t>
            </a:r>
          </a:p>
          <a:p>
            <a:pPr algn="just"/>
            <a:r>
              <a:rPr lang="en-US" dirty="0"/>
              <a:t>We can create static variables at class-level only. </a:t>
            </a:r>
            <a:endParaRPr lang="en-US" dirty="0" smtClean="0"/>
          </a:p>
          <a:p>
            <a:pPr algn="just"/>
            <a:r>
              <a:rPr lang="en-US" dirty="0"/>
              <a:t>From the memory perspective, static variables go in a particular pool in JVM memory called </a:t>
            </a:r>
            <a:r>
              <a:rPr lang="en-US" dirty="0" smtClean="0"/>
              <a:t>Metaspace.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400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Consider the following class used for maintaining student information: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Student{  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     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rollno</a:t>
            </a:r>
            <a:r>
              <a:rPr lang="en-US" dirty="0" smtClean="0"/>
              <a:t>;  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     String name;  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     String college</a:t>
            </a:r>
            <a:r>
              <a:rPr lang="en-US" dirty="0" smtClean="0"/>
              <a:t>=“GIT";</a:t>
            </a:r>
            <a:r>
              <a:rPr lang="en-US" dirty="0" smtClean="0"/>
              <a:t>  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 </a:t>
            </a:r>
            <a:r>
              <a:rPr lang="en-US" dirty="0"/>
              <a:t>instance </a:t>
            </a:r>
            <a:r>
              <a:rPr lang="en-US" dirty="0" smtClean="0"/>
              <a:t>variables will </a:t>
            </a:r>
            <a:r>
              <a:rPr lang="en-US" dirty="0"/>
              <a:t>get memory each time </a:t>
            </a:r>
            <a:r>
              <a:rPr lang="en-US" dirty="0" smtClean="0"/>
              <a:t>an object </a:t>
            </a:r>
            <a:r>
              <a:rPr lang="en-US" dirty="0"/>
              <a:t>is created.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All </a:t>
            </a:r>
            <a:r>
              <a:rPr lang="en-US" dirty="0"/>
              <a:t>students have its unique </a:t>
            </a:r>
            <a:r>
              <a:rPr lang="en-US" dirty="0" err="1"/>
              <a:t>rollno</a:t>
            </a:r>
            <a:r>
              <a:rPr lang="en-US" dirty="0"/>
              <a:t> and name, so instance data member is good in such case.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Here</a:t>
            </a:r>
            <a:r>
              <a:rPr lang="en-US" dirty="0"/>
              <a:t>, "college" refers to the common property of all objects.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we make it static, this field will get the memory only once.</a:t>
            </a:r>
          </a:p>
        </p:txBody>
      </p:sp>
    </p:spTree>
    <p:extLst>
      <p:ext uri="{BB962C8B-B14F-4D97-AF65-F5344CB8AC3E}">
        <p14:creationId xmlns:p14="http://schemas.microsoft.com/office/powerpoint/2010/main" val="37701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610600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Student 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 smtClean="0"/>
              <a:t>; //</a:t>
            </a:r>
            <a:r>
              <a:rPr lang="en-US" dirty="0"/>
              <a:t>instance variable  </a:t>
            </a:r>
          </a:p>
          <a:p>
            <a:pPr marL="0" indent="0">
              <a:buNone/>
            </a:pPr>
            <a:r>
              <a:rPr lang="en-US" dirty="0"/>
              <a:t>   String name;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static</a:t>
            </a:r>
            <a:r>
              <a:rPr lang="en-US" dirty="0"/>
              <a:t> String college </a:t>
            </a:r>
            <a:r>
              <a:rPr lang="en-US" dirty="0" smtClean="0"/>
              <a:t>=“GIT"; //</a:t>
            </a:r>
            <a:r>
              <a:rPr lang="en-US" dirty="0"/>
              <a:t>static variable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Student(</a:t>
            </a:r>
            <a:r>
              <a:rPr lang="en-US" b="1" dirty="0" err="1" smtClean="0"/>
              <a:t>int</a:t>
            </a:r>
            <a:r>
              <a:rPr lang="en-US" dirty="0"/>
              <a:t> r, String n){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dirty="0" err="1" smtClean="0"/>
              <a:t>rollno</a:t>
            </a:r>
            <a:r>
              <a:rPr lang="en-US" dirty="0"/>
              <a:t> = r;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name</a:t>
            </a:r>
            <a:r>
              <a:rPr lang="en-US" dirty="0"/>
              <a:t> = n;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 smtClean="0"/>
              <a:t>void</a:t>
            </a:r>
            <a:r>
              <a:rPr lang="en-US" dirty="0"/>
              <a:t> display (){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rollno</a:t>
            </a:r>
            <a:r>
              <a:rPr lang="en-US" dirty="0" smtClean="0"/>
              <a:t> + "</a:t>
            </a:r>
            <a:r>
              <a:rPr lang="en-US" dirty="0"/>
              <a:t> </a:t>
            </a:r>
            <a:r>
              <a:rPr lang="en-US" dirty="0"/>
              <a:t> " </a:t>
            </a:r>
            <a:r>
              <a:rPr lang="en-US" dirty="0" smtClean="0"/>
              <a:t>+ name + "</a:t>
            </a:r>
            <a:r>
              <a:rPr lang="en-US" dirty="0"/>
              <a:t> </a:t>
            </a:r>
            <a:r>
              <a:rPr lang="en-US" dirty="0"/>
              <a:t> " </a:t>
            </a:r>
            <a:r>
              <a:rPr lang="en-US" dirty="0" smtClean="0"/>
              <a:t>+ college</a:t>
            </a:r>
            <a:r>
              <a:rPr lang="en-US" dirty="0"/>
              <a:t>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TestStaticVariable1 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 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Student s1 = </a:t>
            </a:r>
            <a:r>
              <a:rPr lang="en-US" b="1" dirty="0"/>
              <a:t>new</a:t>
            </a:r>
            <a:r>
              <a:rPr lang="en-US" dirty="0"/>
              <a:t> Student(111</a:t>
            </a:r>
            <a:r>
              <a:rPr lang="en-US" dirty="0" smtClean="0"/>
              <a:t>,“Rohan");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Student s2 = </a:t>
            </a:r>
            <a:r>
              <a:rPr lang="en-US" b="1" dirty="0"/>
              <a:t>new</a:t>
            </a:r>
            <a:r>
              <a:rPr lang="en-US" dirty="0"/>
              <a:t> Student(222</a:t>
            </a:r>
            <a:r>
              <a:rPr lang="en-US" dirty="0" smtClean="0"/>
              <a:t>,“Sachin");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s1.display();  </a:t>
            </a:r>
          </a:p>
          <a:p>
            <a:pPr marL="0" indent="0">
              <a:buNone/>
            </a:pPr>
            <a:r>
              <a:rPr lang="en-US" dirty="0" smtClean="0"/>
              <a:t> s2.display();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799"/>
            <a:ext cx="2071529" cy="83099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111 </a:t>
            </a:r>
            <a:r>
              <a:rPr lang="en-US" sz="2400" dirty="0" err="1" smtClean="0"/>
              <a:t>Rohan</a:t>
            </a:r>
            <a:r>
              <a:rPr lang="en-US" sz="2400" dirty="0" smtClean="0"/>
              <a:t> </a:t>
            </a:r>
            <a:r>
              <a:rPr lang="en-US" sz="2400" dirty="0" smtClean="0"/>
              <a:t>GIT</a:t>
            </a:r>
          </a:p>
          <a:p>
            <a:r>
              <a:rPr lang="en-US" sz="2400" dirty="0" smtClean="0"/>
              <a:t>222 </a:t>
            </a:r>
            <a:r>
              <a:rPr lang="en-US" sz="2400" dirty="0" err="1" smtClean="0"/>
              <a:t>Sachin</a:t>
            </a:r>
            <a:r>
              <a:rPr lang="en-US" sz="2400" dirty="0" smtClean="0"/>
              <a:t> 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4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08" y="1524000"/>
            <a:ext cx="8991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Account {</a:t>
            </a:r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accNo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Account()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accNo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StaticVariableDemo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Account a1 = new Account();</a:t>
            </a:r>
          </a:p>
          <a:p>
            <a:pPr marL="0" indent="0">
              <a:buNone/>
            </a:pPr>
            <a:r>
              <a:rPr lang="en-US" dirty="0"/>
              <a:t>        Account a2 = new Account();</a:t>
            </a:r>
          </a:p>
          <a:p>
            <a:pPr marL="0" indent="0">
              <a:buNone/>
            </a:pPr>
            <a:r>
              <a:rPr lang="en-US" dirty="0"/>
              <a:t>        Account a3 = new Account();</a:t>
            </a:r>
          </a:p>
          <a:p>
            <a:pPr marL="0" indent="0">
              <a:buNone/>
            </a:pPr>
            <a:r>
              <a:rPr lang="en-US" dirty="0"/>
              <a:t>        Account a4 = new Account();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("Number of objects/accounts created is " + </a:t>
            </a:r>
            <a:r>
              <a:rPr lang="en-US" dirty="0" err="1"/>
              <a:t>Account.accNo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055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If you apply static keyword with any method, it is known as static method.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 static method belongs to the class rather than the object of a class.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 static method can be invoked without the need for creating an instance of a class.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 static method can access only static </a:t>
            </a:r>
            <a:r>
              <a:rPr lang="en-US" dirty="0" smtClean="0"/>
              <a:t>data and change it. </a:t>
            </a:r>
            <a:r>
              <a:rPr lang="en-US" dirty="0"/>
              <a:t>It can not access non-static data (instance variables</a:t>
            </a:r>
            <a:r>
              <a:rPr lang="en-US" dirty="0" smtClean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 static method can call only other static methods and can not call a non-static method from it.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 static method cannot refer to "this" or "super" keywords in anyway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03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class Student 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String name;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 </a:t>
            </a:r>
          </a:p>
          <a:p>
            <a:pPr marL="0" indent="0" fontAlgn="base">
              <a:buNone/>
            </a:pPr>
            <a:r>
              <a:rPr lang="en-US" dirty="0"/>
              <a:t>    static String </a:t>
            </a:r>
            <a:r>
              <a:rPr lang="en-US" dirty="0" err="1"/>
              <a:t>cllgName</a:t>
            </a:r>
            <a:r>
              <a:rPr lang="en-US" dirty="0"/>
              <a:t>; </a:t>
            </a:r>
          </a:p>
          <a:p>
            <a:pPr marL="0" indent="0" fontAlgn="base">
              <a:buNone/>
            </a:pPr>
            <a:r>
              <a:rPr lang="en-US" dirty="0"/>
              <a:t>    static </a:t>
            </a:r>
            <a:r>
              <a:rPr lang="en-US" dirty="0" err="1"/>
              <a:t>int</a:t>
            </a:r>
            <a:r>
              <a:rPr lang="en-US" dirty="0"/>
              <a:t> counter = 0; </a:t>
            </a:r>
          </a:p>
          <a:p>
            <a:pPr marL="0" indent="0" fontAlgn="base">
              <a:buNone/>
            </a:pPr>
            <a:r>
              <a:rPr lang="en-US" dirty="0"/>
              <a:t>    public Student(String name)   { </a:t>
            </a:r>
          </a:p>
          <a:p>
            <a:pPr marL="0" indent="0" fontAlgn="base">
              <a:buNone/>
            </a:pPr>
            <a:r>
              <a:rPr lang="en-US" dirty="0"/>
              <a:t>        this.name = name;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this.rollNo</a:t>
            </a:r>
            <a:r>
              <a:rPr lang="en-US" dirty="0"/>
              <a:t> = </a:t>
            </a:r>
            <a:r>
              <a:rPr lang="en-US" dirty="0" err="1"/>
              <a:t>setRollNo</a:t>
            </a:r>
            <a:r>
              <a:rPr lang="en-US" dirty="0"/>
              <a:t>();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    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setRollNo</a:t>
            </a:r>
            <a:r>
              <a:rPr lang="en-US" dirty="0"/>
              <a:t>()  { </a:t>
            </a:r>
          </a:p>
          <a:p>
            <a:pPr marL="0" indent="0" fontAlgn="base">
              <a:buNone/>
            </a:pPr>
            <a:r>
              <a:rPr lang="en-US" dirty="0"/>
              <a:t>        counter++; </a:t>
            </a:r>
          </a:p>
          <a:p>
            <a:pPr marL="0" indent="0" fontAlgn="base">
              <a:buNone/>
            </a:pPr>
            <a:r>
              <a:rPr lang="en-US" dirty="0"/>
              <a:t>        return counter;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    static void </a:t>
            </a:r>
            <a:r>
              <a:rPr lang="en-US" dirty="0" err="1"/>
              <a:t>setCllg</a:t>
            </a:r>
            <a:r>
              <a:rPr lang="en-US" dirty="0"/>
              <a:t>(String name</a:t>
            </a:r>
            <a:r>
              <a:rPr lang="en-US" dirty="0" smtClean="0"/>
              <a:t>)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cllgName</a:t>
            </a:r>
            <a:r>
              <a:rPr lang="en-US" dirty="0"/>
              <a:t> = name 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    void </a:t>
            </a:r>
            <a:r>
              <a:rPr lang="en-US" dirty="0" err="1"/>
              <a:t>getStudentInfo</a:t>
            </a:r>
            <a:r>
              <a:rPr lang="en-US" dirty="0" smtClean="0"/>
              <a:t>()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("name : " + this.name);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 : " + </a:t>
            </a:r>
            <a:r>
              <a:rPr lang="en-US" dirty="0" err="1"/>
              <a:t>this.rollNo</a:t>
            </a:r>
            <a:r>
              <a:rPr lang="en-US" dirty="0"/>
              <a:t>);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cllgName</a:t>
            </a:r>
            <a:r>
              <a:rPr lang="en-US" dirty="0"/>
              <a:t> : " + </a:t>
            </a:r>
            <a:r>
              <a:rPr lang="en-US" dirty="0" err="1"/>
              <a:t>cllgName</a:t>
            </a:r>
            <a:r>
              <a:rPr lang="en-US" dirty="0"/>
              <a:t>);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91855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public class </a:t>
            </a:r>
            <a:r>
              <a:rPr lang="en-US" dirty="0" err="1"/>
              <a:t>StaticDemo</a:t>
            </a:r>
            <a:r>
              <a:rPr lang="en-US" dirty="0"/>
              <a:t>  </a:t>
            </a:r>
          </a:p>
          <a:p>
            <a:pPr marL="0" indent="0" fontAlgn="base">
              <a:buNone/>
            </a:pPr>
            <a:r>
              <a:rPr lang="en-US" dirty="0"/>
              <a:t>{ </a:t>
            </a:r>
          </a:p>
          <a:p>
            <a:pPr marL="0" indent="0" fontAlgn="base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{ </a:t>
            </a:r>
          </a:p>
          <a:p>
            <a:pPr marL="0" indent="0" fontAlgn="base">
              <a:buNone/>
            </a:pPr>
            <a:r>
              <a:rPr lang="en-US" dirty="0"/>
              <a:t>        // calling static method </a:t>
            </a:r>
          </a:p>
          <a:p>
            <a:pPr marL="0" indent="0" fontAlgn="base">
              <a:buNone/>
            </a:pPr>
            <a:r>
              <a:rPr lang="en-US" dirty="0"/>
              <a:t>        // without instantiating Student class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Student.setCllg</a:t>
            </a:r>
            <a:r>
              <a:rPr lang="en-US" dirty="0" smtClean="0"/>
              <a:t>(“</a:t>
            </a:r>
            <a:r>
              <a:rPr lang="en-US" dirty="0" smtClean="0"/>
              <a:t>GIT</a:t>
            </a:r>
            <a:r>
              <a:rPr lang="en-US" dirty="0" smtClean="0"/>
              <a:t>");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</a:t>
            </a:r>
          </a:p>
          <a:p>
            <a:pPr marL="0" indent="0" fontAlgn="base">
              <a:buNone/>
            </a:pPr>
            <a:r>
              <a:rPr lang="en-US" dirty="0"/>
              <a:t>        Student s1 = new Student</a:t>
            </a:r>
            <a:r>
              <a:rPr lang="en-US" dirty="0" smtClean="0"/>
              <a:t>(“</a:t>
            </a:r>
            <a:r>
              <a:rPr lang="en-US" dirty="0" err="1" smtClean="0"/>
              <a:t>Rohan</a:t>
            </a:r>
            <a:r>
              <a:rPr lang="en-US" dirty="0" smtClean="0"/>
              <a:t>");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Student s2 = new Student</a:t>
            </a:r>
            <a:r>
              <a:rPr lang="en-US" dirty="0" smtClean="0"/>
              <a:t>(“</a:t>
            </a:r>
            <a:r>
              <a:rPr lang="en-US" dirty="0" err="1" smtClean="0"/>
              <a:t>Sachin</a:t>
            </a:r>
            <a:r>
              <a:rPr lang="en-US" dirty="0" smtClean="0"/>
              <a:t>");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  </a:t>
            </a:r>
          </a:p>
          <a:p>
            <a:pPr marL="0" indent="0" fontAlgn="base">
              <a:buNone/>
            </a:pPr>
            <a:r>
              <a:rPr lang="en-US" dirty="0"/>
              <a:t>        s1.getStudentInfo(); </a:t>
            </a:r>
          </a:p>
          <a:p>
            <a:pPr marL="0" indent="0" fontAlgn="base">
              <a:buNone/>
            </a:pPr>
            <a:r>
              <a:rPr lang="en-US" dirty="0"/>
              <a:t>        s2.getStudentInfo(); </a:t>
            </a:r>
          </a:p>
          <a:p>
            <a:pPr marL="0" indent="0" fontAlgn="base">
              <a:buNone/>
            </a:pPr>
            <a:r>
              <a:rPr lang="en-US" dirty="0"/>
              <a:t>          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10200" y="4573868"/>
            <a:ext cx="3048000" cy="175173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name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Rohan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rollNo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cllgName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GIT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name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Sachin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rollNo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cllgName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84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7056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// </a:t>
            </a:r>
            <a:r>
              <a:rPr lang="en-US" b="1" dirty="0" smtClean="0"/>
              <a:t>Java </a:t>
            </a:r>
            <a:r>
              <a:rPr lang="en-US" b="1" dirty="0"/>
              <a:t>program to demonstrate restriction on static methods </a:t>
            </a:r>
          </a:p>
          <a:p>
            <a:pPr marL="0" indent="0" fontAlgn="base">
              <a:buNone/>
            </a:pPr>
            <a:r>
              <a:rPr lang="en-US" dirty="0"/>
              <a:t>class Test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a = 10; </a:t>
            </a:r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= 20; </a:t>
            </a:r>
          </a:p>
          <a:p>
            <a:pPr marL="0" indent="0" fontAlgn="base">
              <a:buNone/>
            </a:pPr>
            <a:r>
              <a:rPr lang="en-US" dirty="0" smtClean="0"/>
              <a:t>	static </a:t>
            </a:r>
            <a:r>
              <a:rPr lang="en-US" dirty="0"/>
              <a:t>void m1()  { </a:t>
            </a:r>
          </a:p>
          <a:p>
            <a:pPr marL="0" indent="0" fontAlgn="base">
              <a:buNone/>
            </a:pPr>
            <a:r>
              <a:rPr lang="en-US" dirty="0" smtClean="0"/>
              <a:t>		a </a:t>
            </a:r>
            <a:r>
              <a:rPr lang="en-US" dirty="0"/>
              <a:t>= 20; </a:t>
            </a:r>
          </a:p>
          <a:p>
            <a:pPr marL="0" indent="0" fontAlgn="base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("from m1"); </a:t>
            </a:r>
          </a:p>
          <a:p>
            <a:pPr marL="0" indent="0" fontAlgn="base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Cannot make a static reference to the non-static field b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b </a:t>
            </a:r>
            <a:r>
              <a:rPr lang="en-US" dirty="0"/>
              <a:t>= 10; </a:t>
            </a:r>
            <a:r>
              <a:rPr lang="en-US" dirty="0">
                <a:solidFill>
                  <a:srgbClr val="FF0000"/>
                </a:solidFill>
              </a:rPr>
              <a:t>// compilation error </a:t>
            </a:r>
          </a:p>
          <a:p>
            <a:pPr marL="0" indent="0" fontAlgn="base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Cannot make a static reference to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non-static </a:t>
            </a:r>
            <a:r>
              <a:rPr lang="en-US" dirty="0" smtClean="0">
                <a:solidFill>
                  <a:srgbClr val="FF0000"/>
                </a:solidFill>
              </a:rPr>
              <a:t>			// method </a:t>
            </a:r>
            <a:r>
              <a:rPr lang="en-US" dirty="0">
                <a:solidFill>
                  <a:srgbClr val="FF0000"/>
                </a:solidFill>
              </a:rPr>
              <a:t>m2()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the type Test </a:t>
            </a:r>
          </a:p>
          <a:p>
            <a:pPr marL="0" indent="0" fontAlgn="base">
              <a:buNone/>
            </a:pPr>
            <a:r>
              <a:rPr lang="en-US" dirty="0" smtClean="0"/>
              <a:t>		m2</a:t>
            </a:r>
            <a:r>
              <a:rPr lang="en-US" dirty="0"/>
              <a:t>(); 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</a:rPr>
              <a:t>compilation </a:t>
            </a:r>
            <a:r>
              <a:rPr lang="en-US" dirty="0">
                <a:solidFill>
                  <a:srgbClr val="FF0000"/>
                </a:solidFill>
              </a:rPr>
              <a:t>error </a:t>
            </a:r>
          </a:p>
          <a:p>
            <a:pPr marL="0" indent="0" fontAlgn="base">
              <a:buNone/>
            </a:pPr>
            <a:r>
              <a:rPr lang="en-US" dirty="0" smtClean="0"/>
              <a:t>	}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void </a:t>
            </a:r>
            <a:r>
              <a:rPr lang="en-US" dirty="0"/>
              <a:t>m2()  {     </a:t>
            </a:r>
          </a:p>
          <a:p>
            <a:pPr marL="0" indent="0" fontAlgn="base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("from m2"); </a:t>
            </a:r>
          </a:p>
          <a:p>
            <a:pPr marL="0" indent="0" fontAlgn="base">
              <a:buNone/>
            </a:pPr>
            <a:r>
              <a:rPr lang="en-US" dirty="0" smtClean="0"/>
              <a:t>	}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	// </a:t>
            </a:r>
            <a:r>
              <a:rPr lang="en-US" dirty="0"/>
              <a:t>main method  </a:t>
            </a:r>
          </a:p>
          <a:p>
            <a:pPr marL="0" indent="0" fontAlgn="base">
              <a:buNone/>
            </a:pPr>
            <a:r>
              <a:rPr lang="en-US" dirty="0" smtClean="0"/>
              <a:t>	}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13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following combinations of the instance, class methods and variables are valid</a:t>
            </a:r>
            <a:r>
              <a:rPr lang="en-US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Instance </a:t>
            </a:r>
            <a:r>
              <a:rPr lang="en-US" dirty="0"/>
              <a:t>methods can directly access both instance methods and instance </a:t>
            </a:r>
            <a:r>
              <a:rPr lang="en-US" dirty="0" smtClean="0"/>
              <a:t>variables.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Instance methods can also access </a:t>
            </a:r>
            <a:r>
              <a:rPr lang="en-US" i="1" dirty="0"/>
              <a:t>static</a:t>
            </a:r>
            <a:r>
              <a:rPr lang="en-US" dirty="0"/>
              <a:t> variables and </a:t>
            </a:r>
            <a:r>
              <a:rPr lang="en-US" i="1" dirty="0"/>
              <a:t>static</a:t>
            </a:r>
            <a:r>
              <a:rPr lang="en-US" dirty="0"/>
              <a:t> methods </a:t>
            </a:r>
            <a:r>
              <a:rPr lang="en-US" dirty="0" smtClean="0"/>
              <a:t>directly.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i="1" dirty="0"/>
              <a:t>static</a:t>
            </a:r>
            <a:r>
              <a:rPr lang="en-US" dirty="0"/>
              <a:t> methods can access all </a:t>
            </a:r>
            <a:r>
              <a:rPr lang="en-US" i="1" dirty="0"/>
              <a:t>static</a:t>
            </a:r>
            <a:r>
              <a:rPr lang="en-US" dirty="0"/>
              <a:t> variables and other </a:t>
            </a:r>
            <a:r>
              <a:rPr lang="en-US" i="1" dirty="0"/>
              <a:t>static</a:t>
            </a:r>
            <a:r>
              <a:rPr lang="en-US" dirty="0"/>
              <a:t> </a:t>
            </a:r>
            <a:r>
              <a:rPr lang="en-US" dirty="0" smtClean="0"/>
              <a:t>methods.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b="1" i="1" dirty="0"/>
              <a:t>static</a:t>
            </a:r>
            <a:r>
              <a:rPr lang="en-US" b="1" dirty="0"/>
              <a:t> methods cannot access instance variables and instance methods directly</a:t>
            </a:r>
            <a:r>
              <a:rPr lang="en-US" dirty="0"/>
              <a:t>; they need some object reference to do </a:t>
            </a:r>
            <a:r>
              <a:rPr lang="en-US" dirty="0" smtClean="0"/>
              <a:t>so.</a:t>
            </a: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40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static block is a block of statement inside a Java class that will be executed when a class is first loaded into the </a:t>
            </a:r>
            <a:r>
              <a:rPr lang="en-US" dirty="0" smtClean="0"/>
              <a:t>JVM.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class </a:t>
            </a:r>
            <a:r>
              <a:rPr lang="en-US" dirty="0" smtClean="0"/>
              <a:t>Test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{ </a:t>
            </a: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static </a:t>
            </a:r>
            <a:r>
              <a:rPr lang="en-US" dirty="0"/>
              <a:t>{ </a:t>
            </a:r>
            <a:endParaRPr lang="en-US" dirty="0" smtClean="0"/>
          </a:p>
          <a:p>
            <a:pPr lvl="3" algn="just">
              <a:lnSpc>
                <a:spcPct val="120000"/>
              </a:lnSpc>
            </a:pPr>
            <a:r>
              <a:rPr lang="en-US" dirty="0" smtClean="0"/>
              <a:t>//</a:t>
            </a:r>
            <a:r>
              <a:rPr lang="en-US" dirty="0"/>
              <a:t>Code goes here </a:t>
            </a:r>
            <a:endParaRPr lang="en-US" dirty="0" smtClean="0"/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}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}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Static block gets executed exactly once, when the class is first loaded in the memory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static block helps to initialize the static data members</a:t>
            </a:r>
            <a:r>
              <a:rPr lang="en-US" dirty="0"/>
              <a:t>, just like constructors help to initialize instance </a:t>
            </a:r>
            <a:r>
              <a:rPr lang="en-US" dirty="0" smtClean="0"/>
              <a:t>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class Circle {</a:t>
            </a:r>
          </a:p>
          <a:p>
            <a:pPr marL="457200" lvl="1" indent="0">
              <a:buNone/>
            </a:pPr>
            <a:r>
              <a:rPr lang="en-US" sz="2400" dirty="0" smtClean="0"/>
              <a:t>float radius;</a:t>
            </a:r>
          </a:p>
          <a:p>
            <a:pPr marL="457200" lvl="1" indent="0">
              <a:buNone/>
            </a:pPr>
            <a:r>
              <a:rPr lang="en-US" sz="2400" dirty="0" smtClean="0"/>
              <a:t>Circle() { 	// </a:t>
            </a:r>
            <a:r>
              <a:rPr lang="en-US" sz="2400" dirty="0" err="1" smtClean="0"/>
              <a:t>Parameterless</a:t>
            </a:r>
            <a:r>
              <a:rPr lang="en-US" sz="2400" dirty="0" smtClean="0"/>
              <a:t> or No-</a:t>
            </a:r>
            <a:r>
              <a:rPr lang="en-US" sz="2400" dirty="0" err="1" smtClean="0"/>
              <a:t>Arg</a:t>
            </a:r>
            <a:r>
              <a:rPr lang="en-US" sz="2400" dirty="0" smtClean="0"/>
              <a:t> Constructor</a:t>
            </a:r>
          </a:p>
          <a:p>
            <a:pPr marL="914400" lvl="2" indent="0">
              <a:buNone/>
            </a:pPr>
            <a:r>
              <a:rPr lang="en-US" dirty="0" smtClean="0"/>
              <a:t>radius = 5.0f;</a:t>
            </a:r>
          </a:p>
          <a:p>
            <a:pPr marL="457200" lvl="1" indent="0">
              <a:buNone/>
            </a:pPr>
            <a:r>
              <a:rPr lang="en-US" sz="2400" dirty="0" smtClean="0"/>
              <a:t>}</a:t>
            </a:r>
          </a:p>
          <a:p>
            <a:pPr marL="457200" lvl="1" indent="0">
              <a:buNone/>
            </a:pPr>
            <a:r>
              <a:rPr lang="en-US" sz="2400" dirty="0" smtClean="0"/>
              <a:t>Circle(float rad) { 	// Parameterized Constructor</a:t>
            </a:r>
          </a:p>
          <a:p>
            <a:pPr marL="914400" lvl="2" indent="0">
              <a:buNone/>
            </a:pPr>
            <a:r>
              <a:rPr lang="en-US" dirty="0" smtClean="0"/>
              <a:t>radius = rad;</a:t>
            </a:r>
          </a:p>
          <a:p>
            <a:pPr marL="457200" lvl="1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class Test </a:t>
            </a:r>
            <a:r>
              <a:rPr lang="en-US" sz="2400" dirty="0" smtClean="0"/>
              <a:t>{ </a:t>
            </a:r>
            <a:endParaRPr lang="en-US" sz="2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a; </a:t>
            </a:r>
            <a:endParaRPr lang="en-US" sz="2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static </a:t>
            </a:r>
            <a:r>
              <a:rPr lang="en-US" sz="2400" dirty="0" err="1"/>
              <a:t>int</a:t>
            </a:r>
            <a:r>
              <a:rPr lang="en-US" sz="2400" dirty="0"/>
              <a:t> b;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static {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System.out.println</a:t>
            </a:r>
            <a:r>
              <a:rPr lang="en-US" sz="2400" dirty="0"/>
              <a:t>("Static block initialized.");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 smtClean="0"/>
              <a:t>        a = 10;</a:t>
            </a:r>
            <a:endParaRPr lang="en-US" sz="2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    b = a * 4;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}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  <a:r>
              <a:rPr lang="en-US" sz="2400" dirty="0" smtClean="0"/>
              <a:t>{ </a:t>
            </a:r>
            <a:endParaRPr lang="en-US" sz="2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   </a:t>
            </a:r>
            <a:r>
              <a:rPr lang="en-US" sz="2400" dirty="0" err="1"/>
              <a:t>System.out.println</a:t>
            </a:r>
            <a:r>
              <a:rPr lang="en-US" sz="2400" dirty="0"/>
              <a:t>("Value of a : </a:t>
            </a:r>
            <a:r>
              <a:rPr lang="en-US" sz="2400" dirty="0" smtClean="0"/>
              <a:t>“ + a</a:t>
            </a:r>
            <a:r>
              <a:rPr lang="en-US" sz="2400" dirty="0"/>
              <a:t>);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   </a:t>
            </a:r>
            <a:r>
              <a:rPr lang="en-US" sz="2400" dirty="0" err="1"/>
              <a:t>System.out.println</a:t>
            </a:r>
            <a:r>
              <a:rPr lang="en-US" sz="2400" dirty="0"/>
              <a:t>("Value of b : </a:t>
            </a:r>
            <a:r>
              <a:rPr lang="en-US" sz="2400" dirty="0" smtClean="0"/>
              <a:t>“ + b</a:t>
            </a:r>
            <a:r>
              <a:rPr lang="en-US" sz="2400" dirty="0"/>
              <a:t>);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    }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53000" y="5486400"/>
            <a:ext cx="4038600" cy="111437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Static block initialized.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Value of a :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Value of b : 40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11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varargs</a:t>
            </a:r>
            <a:r>
              <a:rPr lang="en-US" dirty="0" smtClean="0"/>
              <a:t>: Variable-Length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In JDK 5, Java supports a feature </a:t>
            </a:r>
            <a:r>
              <a:rPr lang="en-US" dirty="0"/>
              <a:t>that simplifies the creation of methods that need to take a variable number of arguments. 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feature is called </a:t>
            </a:r>
            <a:r>
              <a:rPr lang="en-US" dirty="0" err="1"/>
              <a:t>varargs</a:t>
            </a:r>
            <a:r>
              <a:rPr lang="en-US" dirty="0"/>
              <a:t> and it is short-form for variable-length arguments. 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method that takes a variable number of arguments is a </a:t>
            </a:r>
            <a:r>
              <a:rPr lang="en-US" dirty="0" err="1"/>
              <a:t>varargs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Prior to JDK 5, there were two ways of doing the same.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First way: Use overloaded methods (one </a:t>
            </a:r>
            <a:r>
              <a:rPr lang="en-US" dirty="0"/>
              <a:t>for each) 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Second Way: Put </a:t>
            </a:r>
            <a:r>
              <a:rPr lang="en-US" dirty="0"/>
              <a:t>the arguments into an array, and then pass this array to the method. 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Both </a:t>
            </a:r>
            <a:r>
              <a:rPr lang="en-US" dirty="0"/>
              <a:t>of them are potentially error-prone and require more code. 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/>
              <a:t>varargs</a:t>
            </a:r>
            <a:r>
              <a:rPr lang="en-US" dirty="0"/>
              <a:t> feature offers a simpler, better option.</a:t>
            </a:r>
          </a:p>
        </p:txBody>
      </p:sp>
    </p:spTree>
    <p:extLst>
      <p:ext uri="{BB962C8B-B14F-4D97-AF65-F5344CB8AC3E}">
        <p14:creationId xmlns:p14="http://schemas.microsoft.com/office/powerpoint/2010/main" val="1794992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2578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class Test1 </a:t>
            </a:r>
            <a:r>
              <a:rPr lang="en-US" dirty="0" smtClean="0"/>
              <a:t>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// A method that takes variable number of </a:t>
            </a:r>
            <a:r>
              <a:rPr lang="en-US" dirty="0" smtClean="0"/>
              <a:t>integer </a:t>
            </a:r>
            <a:r>
              <a:rPr lang="en-US" dirty="0"/>
              <a:t>arguments. </a:t>
            </a:r>
          </a:p>
          <a:p>
            <a:pPr marL="0" indent="0" fontAlgn="base">
              <a:buNone/>
            </a:pPr>
            <a:r>
              <a:rPr lang="en-US" dirty="0"/>
              <a:t>    static void </a:t>
            </a:r>
            <a:r>
              <a:rPr lang="en-US" dirty="0" err="1" smtClean="0"/>
              <a:t>vaTest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...a)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("Number of arguments: " + </a:t>
            </a:r>
            <a:r>
              <a:rPr lang="en-US" dirty="0" err="1"/>
              <a:t>a.length</a:t>
            </a:r>
            <a:r>
              <a:rPr lang="en-US" dirty="0"/>
              <a:t>); </a:t>
            </a:r>
          </a:p>
          <a:p>
            <a:pPr marL="0" indent="0" fontAlgn="base">
              <a:buNone/>
            </a:pPr>
            <a:r>
              <a:rPr lang="en-US" dirty="0"/>
              <a:t>          // using for each loop to display contents of a </a:t>
            </a:r>
          </a:p>
          <a:p>
            <a:pPr marL="0" indent="0" fontAlgn="base">
              <a:buNone/>
            </a:pPr>
            <a:r>
              <a:rPr lang="en-US" dirty="0"/>
              <a:t>        for (</a:t>
            </a:r>
            <a:r>
              <a:rPr lang="en-US" dirty="0" err="1"/>
              <a:t>int</a:t>
            </a:r>
            <a:r>
              <a:rPr lang="en-US" dirty="0"/>
              <a:t> i: a)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</a:t>
            </a:r>
            <a:r>
              <a:rPr lang="en-US" dirty="0"/>
              <a:t>(i + " ");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();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// Calling the </a:t>
            </a:r>
            <a:r>
              <a:rPr lang="en-US" dirty="0" err="1"/>
              <a:t>varargs</a:t>
            </a:r>
            <a:r>
              <a:rPr lang="en-US" dirty="0"/>
              <a:t> method with different number </a:t>
            </a:r>
            <a:r>
              <a:rPr lang="en-US" dirty="0" smtClean="0"/>
              <a:t>of </a:t>
            </a:r>
            <a:r>
              <a:rPr lang="en-US" dirty="0"/>
              <a:t>parameters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 smtClean="0"/>
              <a:t>vaTest</a:t>
            </a:r>
            <a:r>
              <a:rPr lang="en-US" dirty="0" smtClean="0"/>
              <a:t>(100</a:t>
            </a:r>
            <a:r>
              <a:rPr lang="en-US" dirty="0"/>
              <a:t>);         // one parameter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 smtClean="0"/>
              <a:t>vaTest</a:t>
            </a:r>
            <a:r>
              <a:rPr lang="en-US" dirty="0" smtClean="0"/>
              <a:t>(1</a:t>
            </a:r>
            <a:r>
              <a:rPr lang="en-US" dirty="0"/>
              <a:t>, 2, 3, 4);  // four parameters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 smtClean="0"/>
              <a:t>vaTest</a:t>
            </a:r>
            <a:r>
              <a:rPr lang="en-US" dirty="0" smtClean="0"/>
              <a:t>();</a:t>
            </a:r>
            <a:r>
              <a:rPr lang="en-US" dirty="0"/>
              <a:t>            // no parameter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9600" y="5029200"/>
            <a:ext cx="4419600" cy="162862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Number of arguments: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100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Number of arguments: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1 2 3 4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Number of arguments: 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7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Note that inside </a:t>
            </a:r>
            <a:r>
              <a:rPr lang="en-US" dirty="0" err="1" smtClean="0"/>
              <a:t>vaTest</a:t>
            </a:r>
            <a:r>
              <a:rPr lang="en-US" dirty="0" smtClean="0"/>
              <a:t>(), a acts as an array.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… syntax tells the compiler that a variable number of arguments will be used and that these arguments will be stored in the array named a.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 main(), the arguments will automatically put in an array and passed to a.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 the case of no arguments, the length of the array is zero.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method can have “normal” parameters along with variable-length parameter.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In such case, the </a:t>
            </a:r>
            <a:r>
              <a:rPr lang="en-US" dirty="0" err="1" smtClean="0"/>
              <a:t>vararg</a:t>
            </a:r>
            <a:r>
              <a:rPr lang="en-US" dirty="0" smtClean="0"/>
              <a:t> parameter must be the </a:t>
            </a:r>
            <a:r>
              <a:rPr lang="en-US" b="1" dirty="0" smtClean="0"/>
              <a:t>last parameter </a:t>
            </a:r>
            <a:r>
              <a:rPr lang="en-US" dirty="0" smtClean="0"/>
              <a:t>declared by the method.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3100" dirty="0" err="1" smtClean="0"/>
              <a:t>int</a:t>
            </a:r>
            <a:r>
              <a:rPr lang="en-US" sz="3100" dirty="0" smtClean="0"/>
              <a:t> </a:t>
            </a:r>
            <a:r>
              <a:rPr lang="en-US" sz="3100" dirty="0" err="1" smtClean="0"/>
              <a:t>doIt</a:t>
            </a:r>
            <a:r>
              <a:rPr lang="en-US" sz="3100" dirty="0" smtClean="0"/>
              <a:t>(</a:t>
            </a:r>
            <a:r>
              <a:rPr lang="en-US" sz="3100" dirty="0" err="1" smtClean="0"/>
              <a:t>int</a:t>
            </a:r>
            <a:r>
              <a:rPr lang="en-US" sz="3100" dirty="0" smtClean="0"/>
              <a:t> a, </a:t>
            </a:r>
            <a:r>
              <a:rPr lang="en-US" sz="3100" dirty="0" err="1" smtClean="0"/>
              <a:t>int</a:t>
            </a:r>
            <a:r>
              <a:rPr lang="en-US" sz="3100" dirty="0" smtClean="0"/>
              <a:t> b, double c, </a:t>
            </a:r>
            <a:r>
              <a:rPr lang="en-US" sz="3100" dirty="0" err="1" smtClean="0"/>
              <a:t>int</a:t>
            </a:r>
            <a:r>
              <a:rPr lang="en-US" sz="3100" dirty="0" smtClean="0"/>
              <a:t> … </a:t>
            </a:r>
            <a:r>
              <a:rPr lang="en-US" sz="3100" dirty="0" err="1" smtClean="0"/>
              <a:t>vals</a:t>
            </a:r>
            <a:r>
              <a:rPr lang="en-US" sz="3100" dirty="0" smtClean="0"/>
              <a:t>) 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3100" dirty="0" smtClean="0"/>
              <a:t>}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There can be only one </a:t>
            </a:r>
            <a:r>
              <a:rPr lang="en-US" sz="2900" dirty="0" err="1" smtClean="0"/>
              <a:t>varargs</a:t>
            </a:r>
            <a:r>
              <a:rPr lang="en-US" sz="2900" dirty="0" smtClean="0"/>
              <a:t> parameter in a method.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36089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/>
              <a:t>class Test2 </a:t>
            </a:r>
            <a:r>
              <a:rPr lang="en-US" dirty="0" smtClean="0"/>
              <a:t>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// Takes string as a argument followed by </a:t>
            </a:r>
            <a:r>
              <a:rPr lang="en-US" dirty="0" err="1"/>
              <a:t>varargs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/>
              <a:t>    static void fun2(String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...a) </a:t>
            </a:r>
            <a:r>
              <a:rPr lang="en-US" dirty="0" smtClean="0"/>
              <a:t>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("String: " + </a:t>
            </a:r>
            <a:r>
              <a:rPr lang="en-US" dirty="0" err="1"/>
              <a:t>str</a:t>
            </a:r>
            <a:r>
              <a:rPr lang="en-US" dirty="0"/>
              <a:t>);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("Number of arguments is: "+ </a:t>
            </a:r>
            <a:r>
              <a:rPr lang="en-US" dirty="0" err="1"/>
              <a:t>a.length</a:t>
            </a:r>
            <a:r>
              <a:rPr lang="en-US" dirty="0"/>
              <a:t>); </a:t>
            </a:r>
          </a:p>
          <a:p>
            <a:pPr marL="0" indent="0" fontAlgn="base">
              <a:buNone/>
            </a:pPr>
            <a:r>
              <a:rPr lang="en-US" dirty="0"/>
              <a:t>        for (</a:t>
            </a:r>
            <a:r>
              <a:rPr lang="en-US" dirty="0" err="1"/>
              <a:t>int</a:t>
            </a:r>
            <a:r>
              <a:rPr lang="en-US" dirty="0"/>
              <a:t> i: a)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</a:t>
            </a:r>
            <a:r>
              <a:rPr lang="en-US" dirty="0"/>
              <a:t>(i + " ");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();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// Calling fun2() with different parameter </a:t>
            </a:r>
          </a:p>
          <a:p>
            <a:pPr marL="0" indent="0" fontAlgn="base">
              <a:buNone/>
            </a:pPr>
            <a:r>
              <a:rPr lang="en-US" dirty="0"/>
              <a:t>        fun2</a:t>
            </a:r>
            <a:r>
              <a:rPr lang="en-US" dirty="0" smtClean="0"/>
              <a:t>(“Java Programming", </a:t>
            </a:r>
            <a:r>
              <a:rPr lang="en-US" dirty="0"/>
              <a:t>100, 200); </a:t>
            </a:r>
          </a:p>
          <a:p>
            <a:pPr marL="0" indent="0" fontAlgn="base">
              <a:buNone/>
            </a:pPr>
            <a:r>
              <a:rPr lang="en-US" dirty="0"/>
              <a:t>        fun2</a:t>
            </a:r>
            <a:r>
              <a:rPr lang="en-US" dirty="0" smtClean="0"/>
              <a:t>(“C Programming", </a:t>
            </a:r>
            <a:r>
              <a:rPr lang="en-US" dirty="0"/>
              <a:t>1, 2, 3, 4, 5); </a:t>
            </a:r>
          </a:p>
          <a:p>
            <a:pPr marL="0" indent="0" fontAlgn="base">
              <a:buNone/>
            </a:pPr>
            <a:r>
              <a:rPr lang="en-US" dirty="0"/>
              <a:t>        fun2</a:t>
            </a:r>
            <a:r>
              <a:rPr lang="en-US" dirty="0" smtClean="0"/>
              <a:t>(“Python Programming");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4191000"/>
            <a:ext cx="40386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String: Java Programming</a:t>
            </a:r>
          </a:p>
          <a:p>
            <a:r>
              <a:rPr lang="en-US" sz="2000" dirty="0"/>
              <a:t>Number of arguments is: 2</a:t>
            </a:r>
          </a:p>
          <a:p>
            <a:r>
              <a:rPr lang="en-US" sz="2000" dirty="0"/>
              <a:t>100 200 </a:t>
            </a:r>
          </a:p>
          <a:p>
            <a:r>
              <a:rPr lang="en-US" sz="2000" dirty="0"/>
              <a:t>String: C Programming</a:t>
            </a:r>
          </a:p>
          <a:p>
            <a:r>
              <a:rPr lang="en-US" sz="2000" dirty="0"/>
              <a:t>Number of arguments is: 5</a:t>
            </a:r>
          </a:p>
          <a:p>
            <a:r>
              <a:rPr lang="en-US" sz="2000" dirty="0"/>
              <a:t>1 2 3 4 5 </a:t>
            </a:r>
          </a:p>
          <a:p>
            <a:r>
              <a:rPr lang="en-US" sz="2000" dirty="0"/>
              <a:t>String: Python Programming</a:t>
            </a:r>
          </a:p>
          <a:p>
            <a:r>
              <a:rPr lang="en-US" sz="2000" dirty="0"/>
              <a:t>Number of arguments is: 0</a:t>
            </a:r>
          </a:p>
        </p:txBody>
      </p:sp>
    </p:spTree>
    <p:extLst>
      <p:ext uri="{BB962C8B-B14F-4D97-AF65-F5344CB8AC3E}">
        <p14:creationId xmlns:p14="http://schemas.microsoft.com/office/powerpoint/2010/main" val="3701123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</a:t>
            </a:r>
            <a:r>
              <a:rPr lang="en-US" dirty="0" err="1"/>
              <a:t>varargs</a:t>
            </a:r>
            <a:r>
              <a:rPr lang="en-US" dirty="0"/>
              <a:t> Examples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1058" y="2005958"/>
            <a:ext cx="8610600" cy="101307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void method(String...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gfg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int... q)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// Compile time error as there are two 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varargs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058" y="3886202"/>
            <a:ext cx="8610600" cy="1320846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void method(int...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gfg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String q)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// Compile time error as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vararg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appear before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smtClean="0">
                <a:latin typeface="Consolas" pitchFamily="49" charset="0"/>
                <a:cs typeface="Arial" pitchFamily="34" charset="0"/>
              </a:rPr>
              <a:t>//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normal argument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29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varargs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Similar to typical methods, you can overload </a:t>
            </a:r>
            <a:r>
              <a:rPr lang="en-US" dirty="0" err="1"/>
              <a:t>vararg</a:t>
            </a:r>
            <a:r>
              <a:rPr lang="en-US" dirty="0"/>
              <a:t> methods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However, there could be ambiguity because it is possible to create an ambiguous call to an overloaded </a:t>
            </a:r>
            <a:r>
              <a:rPr lang="en-US" dirty="0" err="1" smtClean="0"/>
              <a:t>varargs</a:t>
            </a:r>
            <a:r>
              <a:rPr lang="en-US" dirty="0" smtClean="0"/>
              <a:t> method.</a:t>
            </a:r>
          </a:p>
          <a:p>
            <a:pPr marL="800100" lvl="2" indent="0" algn="just">
              <a:buNone/>
            </a:pPr>
            <a:r>
              <a:rPr lang="en-US" sz="2800" dirty="0" smtClean="0"/>
              <a:t>class </a:t>
            </a:r>
            <a:r>
              <a:rPr lang="en-US" sz="2800" dirty="0"/>
              <a:t>Demo { </a:t>
            </a:r>
            <a:endParaRPr lang="en-US" sz="2800" dirty="0" smtClean="0"/>
          </a:p>
          <a:p>
            <a:pPr marL="1257300" lvl="3" indent="0" algn="just">
              <a:buNone/>
            </a:pPr>
            <a:r>
              <a:rPr lang="en-US" sz="2800" dirty="0" smtClean="0"/>
              <a:t>static </a:t>
            </a:r>
            <a:r>
              <a:rPr lang="en-US" sz="2800" dirty="0"/>
              <a:t>void test(</a:t>
            </a:r>
            <a:r>
              <a:rPr lang="en-US" sz="2800" dirty="0" err="1"/>
              <a:t>int</a:t>
            </a:r>
            <a:r>
              <a:rPr lang="en-US" sz="2800" dirty="0"/>
              <a:t> ... </a:t>
            </a:r>
            <a:r>
              <a:rPr lang="en-US" sz="2800" dirty="0" err="1"/>
              <a:t>vargs</a:t>
            </a:r>
            <a:r>
              <a:rPr lang="en-US" sz="2800" dirty="0"/>
              <a:t>) { </a:t>
            </a:r>
            <a:endParaRPr lang="en-US" sz="2800" dirty="0" smtClean="0"/>
          </a:p>
          <a:p>
            <a:pPr marL="1257300" lvl="3" indent="0" algn="just">
              <a:buNone/>
            </a:pPr>
            <a:r>
              <a:rPr lang="en-US" sz="2800" dirty="0" smtClean="0"/>
              <a:t>	// </a:t>
            </a:r>
            <a:r>
              <a:rPr lang="en-US" sz="2800" dirty="0"/>
              <a:t>method body </a:t>
            </a:r>
            <a:endParaRPr lang="en-US" sz="2800" dirty="0" smtClean="0"/>
          </a:p>
          <a:p>
            <a:pPr marL="1257300" lvl="3" indent="0" algn="just">
              <a:buNone/>
            </a:pPr>
            <a:r>
              <a:rPr lang="en-US" sz="2800" dirty="0" smtClean="0"/>
              <a:t>} </a:t>
            </a:r>
          </a:p>
          <a:p>
            <a:pPr marL="1257300" lvl="3" indent="0" algn="just">
              <a:buNone/>
            </a:pPr>
            <a:r>
              <a:rPr lang="en-US" sz="2800" dirty="0" smtClean="0"/>
              <a:t>static </a:t>
            </a:r>
            <a:r>
              <a:rPr lang="en-US" sz="2800" dirty="0"/>
              <a:t>void test(</a:t>
            </a:r>
            <a:r>
              <a:rPr lang="en-US" sz="2800" dirty="0" err="1"/>
              <a:t>int</a:t>
            </a:r>
            <a:r>
              <a:rPr lang="en-US" sz="2800" dirty="0"/>
              <a:t> n, </a:t>
            </a:r>
            <a:r>
              <a:rPr lang="en-US" sz="2800" dirty="0" err="1"/>
              <a:t>int</a:t>
            </a:r>
            <a:r>
              <a:rPr lang="en-US" sz="2800" dirty="0"/>
              <a:t> ... </a:t>
            </a:r>
            <a:r>
              <a:rPr lang="en-US" sz="2800" dirty="0" err="1"/>
              <a:t>vargs</a:t>
            </a:r>
            <a:r>
              <a:rPr lang="en-US" sz="2800" dirty="0"/>
              <a:t>) { </a:t>
            </a:r>
            <a:endParaRPr lang="en-US" sz="2800" dirty="0" smtClean="0"/>
          </a:p>
          <a:p>
            <a:pPr marL="1257300" lvl="3" indent="0" algn="just">
              <a:buNone/>
            </a:pPr>
            <a:r>
              <a:rPr lang="en-US" sz="2800" dirty="0" smtClean="0"/>
              <a:t>	// </a:t>
            </a:r>
            <a:r>
              <a:rPr lang="en-US" sz="2800" dirty="0"/>
              <a:t>method body </a:t>
            </a:r>
            <a:endParaRPr lang="en-US" sz="2800" dirty="0" smtClean="0"/>
          </a:p>
          <a:p>
            <a:pPr marL="1257300" lvl="3" indent="0" algn="just">
              <a:buNone/>
            </a:pPr>
            <a:r>
              <a:rPr lang="en-US" sz="2800" dirty="0" smtClean="0"/>
              <a:t>} </a:t>
            </a:r>
          </a:p>
          <a:p>
            <a:pPr marL="800100" lvl="2" indent="0" algn="just">
              <a:buNone/>
            </a:pPr>
            <a:r>
              <a:rPr lang="en-US" sz="2800" dirty="0" smtClean="0"/>
              <a:t>}</a:t>
            </a:r>
          </a:p>
          <a:p>
            <a:pPr marL="857250" lvl="1" indent="-457200" algn="just"/>
            <a:r>
              <a:rPr lang="en-US" dirty="0"/>
              <a:t>The compiler may think, you are trying to call test(</a:t>
            </a:r>
            <a:r>
              <a:rPr lang="en-US" dirty="0" err="1"/>
              <a:t>int</a:t>
            </a:r>
            <a:r>
              <a:rPr lang="en-US" dirty="0"/>
              <a:t> ... </a:t>
            </a:r>
            <a:r>
              <a:rPr lang="en-US" dirty="0" err="1"/>
              <a:t>vargs</a:t>
            </a:r>
            <a:r>
              <a:rPr lang="en-US" dirty="0"/>
              <a:t>) with one </a:t>
            </a:r>
            <a:r>
              <a:rPr lang="en-US" dirty="0" err="1"/>
              <a:t>varargs</a:t>
            </a:r>
            <a:r>
              <a:rPr lang="en-US" dirty="0"/>
              <a:t> argument. </a:t>
            </a:r>
            <a:endParaRPr lang="en-US" dirty="0" smtClean="0"/>
          </a:p>
          <a:p>
            <a:pPr marL="857250" lvl="1" indent="-457200" algn="just"/>
            <a:r>
              <a:rPr lang="en-US" dirty="0" smtClean="0"/>
              <a:t>Also</a:t>
            </a:r>
            <a:r>
              <a:rPr lang="en-US" dirty="0"/>
              <a:t>, the compiler may think, you are trying to call </a:t>
            </a:r>
            <a:r>
              <a:rPr lang="en-US" dirty="0" smtClean="0"/>
              <a:t>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</a:t>
            </a:r>
            <a:r>
              <a:rPr lang="en-US" dirty="0" err="1"/>
              <a:t>int</a:t>
            </a:r>
            <a:r>
              <a:rPr lang="en-US" dirty="0"/>
              <a:t> ... </a:t>
            </a:r>
            <a:r>
              <a:rPr lang="en-US" dirty="0" err="1"/>
              <a:t>vargs</a:t>
            </a:r>
            <a:r>
              <a:rPr lang="en-US" dirty="0"/>
              <a:t>) with argument passed to the first parameter with empty second parameter.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5834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5897563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class </a:t>
            </a:r>
            <a:r>
              <a:rPr lang="en-US" dirty="0" err="1"/>
              <a:t>VarargOverload</a:t>
            </a:r>
            <a:r>
              <a:rPr lang="en-US" dirty="0"/>
              <a:t> {</a:t>
            </a:r>
          </a:p>
          <a:p>
            <a:pPr marL="0" indent="0" fontAlgn="base">
              <a:buNone/>
            </a:pPr>
            <a:r>
              <a:rPr lang="en-US" dirty="0" smtClean="0"/>
              <a:t>    void </a:t>
            </a:r>
            <a:r>
              <a:rPr lang="en-US" dirty="0"/>
              <a:t>test(</a:t>
            </a:r>
            <a:r>
              <a:rPr lang="en-US" dirty="0" err="1"/>
              <a:t>int</a:t>
            </a:r>
            <a:r>
              <a:rPr lang="en-US" dirty="0"/>
              <a:t> ...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 fontAlgn="base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i: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fontAlgn="base">
              <a:buNone/>
            </a:pPr>
            <a:r>
              <a:rPr lang="en-US" dirty="0"/>
              <a:t>	     sum += i;</a:t>
            </a:r>
          </a:p>
          <a:p>
            <a:pPr marL="0" indent="0" fontAlgn="base">
              <a:buNone/>
            </a:pPr>
            <a:r>
              <a:rPr lang="en-US" dirty="0"/>
              <a:t>    	}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("sum = " + sum);</a:t>
            </a:r>
          </a:p>
          <a:p>
            <a:pPr marL="0" indent="0" fontAlgn="base">
              <a:buNone/>
            </a:pPr>
            <a:r>
              <a:rPr lang="en-US" dirty="0"/>
              <a:t>    }</a:t>
            </a:r>
          </a:p>
          <a:p>
            <a:pPr marL="0" indent="0" fontAlgn="base">
              <a:buNone/>
            </a:pPr>
            <a:r>
              <a:rPr lang="en-US" dirty="0"/>
              <a:t>    void test(</a:t>
            </a:r>
            <a:r>
              <a:rPr lang="en-US" dirty="0" err="1"/>
              <a:t>boolean</a:t>
            </a:r>
            <a:r>
              <a:rPr lang="en-US" dirty="0"/>
              <a:t> p, String ...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flag = !p;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("flag = " + flag);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args.length</a:t>
            </a:r>
            <a:r>
              <a:rPr lang="en-US" dirty="0"/>
              <a:t> = " + </a:t>
            </a:r>
            <a:r>
              <a:rPr lang="en-US" dirty="0" err="1"/>
              <a:t>args.length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    }</a:t>
            </a:r>
          </a:p>
          <a:p>
            <a:pPr marL="0" indent="0" fontAlgn="base">
              <a:buNone/>
            </a:pPr>
            <a:r>
              <a:rPr lang="en-US" dirty="0"/>
              <a:t>    public static void main( String[]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VarargOverload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VarargOverload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obj.test</a:t>
            </a:r>
            <a:r>
              <a:rPr lang="en-US" dirty="0"/>
              <a:t>(1, 2, 3);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obj.test</a:t>
            </a:r>
            <a:r>
              <a:rPr lang="en-US" dirty="0"/>
              <a:t>(true, "hello", "world");</a:t>
            </a:r>
          </a:p>
          <a:p>
            <a:pPr marL="0" indent="0" fontAlgn="base">
              <a:buNone/>
            </a:pPr>
            <a:r>
              <a:rPr lang="en-US" dirty="0"/>
              <a:t>    }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5257800"/>
            <a:ext cx="24384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sum = 6</a:t>
            </a:r>
          </a:p>
          <a:p>
            <a:r>
              <a:rPr lang="en-US" sz="2400" dirty="0"/>
              <a:t>flag = false</a:t>
            </a:r>
          </a:p>
          <a:p>
            <a:r>
              <a:rPr lang="en-US" sz="2400" dirty="0" err="1"/>
              <a:t>args.length</a:t>
            </a:r>
            <a:r>
              <a:rPr lang="en-US" sz="2400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096381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 and Ambiguity (Case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class </a:t>
            </a:r>
            <a:r>
              <a:rPr lang="en-US" sz="2200" dirty="0" err="1" smtClean="0"/>
              <a:t>varArgs</a:t>
            </a:r>
            <a:r>
              <a:rPr lang="en-US" sz="2200" dirty="0" smtClean="0"/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 smtClean="0"/>
              <a:t>static void </a:t>
            </a:r>
            <a:r>
              <a:rPr lang="en-US" sz="2200" dirty="0" err="1" smtClean="0"/>
              <a:t>vaTest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… v)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 smtClean="0"/>
              <a:t>// method body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 smtClean="0"/>
              <a:t>static void </a:t>
            </a:r>
            <a:r>
              <a:rPr lang="en-US" sz="2200" dirty="0" err="1" smtClean="0"/>
              <a:t>vaTest</a:t>
            </a:r>
            <a:r>
              <a:rPr lang="en-US" sz="2200" dirty="0" smtClean="0"/>
              <a:t>(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… v)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 smtClean="0"/>
              <a:t>// method body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 smtClean="0"/>
              <a:t>public static void main(String [] </a:t>
            </a:r>
            <a:r>
              <a:rPr lang="en-US" sz="2200" dirty="0" err="1" smtClean="0"/>
              <a:t>args</a:t>
            </a:r>
            <a:r>
              <a:rPr lang="en-US" sz="2200" dirty="0" smtClean="0"/>
              <a:t>)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 err="1" smtClean="0"/>
              <a:t>vaTest</a:t>
            </a:r>
            <a:r>
              <a:rPr lang="en-US" sz="2200" dirty="0" smtClean="0"/>
              <a:t>(1, 2, 3);  // OK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 err="1" smtClean="0"/>
              <a:t>vaTest</a:t>
            </a:r>
            <a:r>
              <a:rPr lang="en-US" sz="2200" dirty="0" smtClean="0"/>
              <a:t>(true, false, false);  // OK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200" dirty="0" err="1" smtClean="0"/>
              <a:t>vaTest</a:t>
            </a:r>
            <a:r>
              <a:rPr lang="en-US" sz="2200" dirty="0" smtClean="0"/>
              <a:t>();   // Error: Ambiguous!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Because the </a:t>
            </a:r>
            <a:r>
              <a:rPr lang="en-US" sz="2200" dirty="0" err="1" smtClean="0"/>
              <a:t>vararg</a:t>
            </a:r>
            <a:r>
              <a:rPr lang="en-US" sz="2200" dirty="0" smtClean="0"/>
              <a:t> parameter can be empty, the call </a:t>
            </a:r>
            <a:r>
              <a:rPr lang="en-US" sz="2200" dirty="0" err="1" smtClean="0"/>
              <a:t>vaTest</a:t>
            </a:r>
            <a:r>
              <a:rPr lang="en-US" sz="2200" dirty="0" smtClean="0"/>
              <a:t>() could be translated into a call to </a:t>
            </a:r>
            <a:r>
              <a:rPr lang="en-US" sz="2200" dirty="0" err="1" smtClean="0"/>
              <a:t>vaTest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…) or to </a:t>
            </a:r>
            <a:r>
              <a:rPr lang="en-US" sz="2200" dirty="0" err="1" smtClean="0"/>
              <a:t>vaTest</a:t>
            </a:r>
            <a:r>
              <a:rPr lang="en-US" sz="2200" dirty="0" smtClean="0"/>
              <a:t>(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…).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Both are equally valid. Thus the call is inherently ambiguous.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9146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and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rmAutofit fontScale="700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In Java, you can define a class within another class. Such class is known as nested class.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900" dirty="0"/>
              <a:t>class </a:t>
            </a:r>
            <a:r>
              <a:rPr lang="en-US" sz="2900" dirty="0" err="1"/>
              <a:t>OuterClass</a:t>
            </a:r>
            <a:r>
              <a:rPr lang="en-US" sz="2900" dirty="0"/>
              <a:t> { </a:t>
            </a:r>
            <a:endParaRPr lang="en-US" sz="2900" dirty="0" smtClean="0"/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sz="2900" dirty="0" smtClean="0"/>
              <a:t>// </a:t>
            </a:r>
            <a:r>
              <a:rPr lang="en-US" sz="2900" dirty="0"/>
              <a:t>... </a:t>
            </a:r>
            <a:endParaRPr lang="en-US" sz="2900" dirty="0" smtClean="0"/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sz="2900" dirty="0" smtClean="0"/>
              <a:t>class </a:t>
            </a:r>
            <a:r>
              <a:rPr lang="en-US" sz="2900" dirty="0" err="1"/>
              <a:t>NestedClass</a:t>
            </a:r>
            <a:r>
              <a:rPr lang="en-US" sz="2900" dirty="0"/>
              <a:t> { </a:t>
            </a:r>
            <a:endParaRPr lang="en-US" sz="2900" dirty="0" smtClean="0"/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sz="2900" dirty="0" smtClean="0"/>
              <a:t>// </a:t>
            </a:r>
            <a:r>
              <a:rPr lang="en-US" sz="2900" dirty="0"/>
              <a:t>... </a:t>
            </a:r>
            <a:endParaRPr lang="en-US" sz="2900" dirty="0" smtClean="0"/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sz="2900" dirty="0" smtClean="0"/>
              <a:t>} 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2900" dirty="0" smtClean="0"/>
              <a:t>}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scope of a nested class is bounded by its outer class.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 nested class that is declared directly within its enclosing class scope is a member of its enclosing class.</a:t>
            </a:r>
          </a:p>
          <a:p>
            <a:pPr fontAlgn="base">
              <a:lnSpc>
                <a:spcPct val="120000"/>
              </a:lnSpc>
            </a:pPr>
            <a:r>
              <a:rPr lang="en-US" dirty="0"/>
              <a:t>There are two types of nested classes you can create in Java.</a:t>
            </a:r>
          </a:p>
          <a:p>
            <a:pPr lvl="1" fontAlgn="base">
              <a:lnSpc>
                <a:spcPct val="120000"/>
              </a:lnSpc>
            </a:pPr>
            <a:r>
              <a:rPr lang="en-US" dirty="0"/>
              <a:t>Non-static nested class (inner class)</a:t>
            </a:r>
          </a:p>
          <a:p>
            <a:pPr lvl="1" fontAlgn="base">
              <a:lnSpc>
                <a:spcPct val="120000"/>
              </a:lnSpc>
            </a:pPr>
            <a:r>
              <a:rPr lang="en-US" dirty="0" smtClean="0"/>
              <a:t>Static </a:t>
            </a:r>
            <a:r>
              <a:rPr lang="en-US" dirty="0"/>
              <a:t>nested class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8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A Stack is data structure in which addition of new element or deletion of existing element always takes place at a same end. This end is known as the top of the stack. That means that it is possible to remove elements from a stack in reverse order from the insertion of elements into the stack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Stack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[] a;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top, MAX;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/>
              <a:t>    Stack() </a:t>
            </a:r>
            <a:r>
              <a:rPr lang="en-US" sz="2000" dirty="0" smtClean="0"/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        a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[10]</a:t>
            </a: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/>
              <a:t>        top = -1;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/>
              <a:t>        MAX = </a:t>
            </a:r>
            <a:r>
              <a:rPr lang="en-US" sz="2000" dirty="0" err="1"/>
              <a:t>a.length</a:t>
            </a:r>
            <a:r>
              <a:rPr lang="en-US" sz="2000" dirty="0"/>
              <a:t> - 1;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5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Non-Static Nested </a:t>
            </a:r>
            <a:r>
              <a:rPr lang="en-US" dirty="0" smtClean="0"/>
              <a:t>Class (Inner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Non-static nested class is a class within another class, where the class has access to members of the enclosing class (outer class).</a:t>
            </a:r>
          </a:p>
          <a:p>
            <a:pPr algn="just" fontAlgn="base"/>
            <a:r>
              <a:rPr lang="en-US" dirty="0" smtClean="0"/>
              <a:t> It is commonly known as inner class.</a:t>
            </a:r>
          </a:p>
          <a:p>
            <a:pPr algn="just" fontAlgn="base"/>
            <a:r>
              <a:rPr lang="en-US" dirty="0" smtClean="0"/>
              <a:t>It has access to all of the variables and methods of its outer class and may refer to them directly in the same way that other non-static members of the outer class do.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80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52578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Outer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[] a;</a:t>
            </a:r>
          </a:p>
          <a:p>
            <a:pPr marL="0" indent="0">
              <a:buNone/>
            </a:pPr>
            <a:r>
              <a:rPr lang="en-US" sz="1800" dirty="0"/>
              <a:t>    Outer(</a:t>
            </a:r>
            <a:r>
              <a:rPr lang="en-US" sz="1800" dirty="0" err="1"/>
              <a:t>int</a:t>
            </a:r>
            <a:r>
              <a:rPr lang="en-US" sz="1800" dirty="0"/>
              <a:t> [] n) {</a:t>
            </a:r>
          </a:p>
          <a:p>
            <a:pPr marL="0" indent="0">
              <a:buNone/>
            </a:pPr>
            <a:r>
              <a:rPr lang="en-US" sz="1800" dirty="0"/>
              <a:t>        a = n;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compue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        Inner </a:t>
            </a:r>
            <a:r>
              <a:rPr lang="en-US" sz="1800" dirty="0" err="1"/>
              <a:t>ob</a:t>
            </a:r>
            <a:r>
              <a:rPr lang="en-US" sz="1800" dirty="0"/>
              <a:t> = new Inner();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("Minimum: " + </a:t>
            </a:r>
            <a:r>
              <a:rPr lang="en-US" sz="1800" dirty="0" err="1"/>
              <a:t>ob.min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("Maximum: " + </a:t>
            </a:r>
            <a:r>
              <a:rPr lang="en-US" sz="1800" dirty="0" err="1"/>
              <a:t>ob.max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("Average: " + </a:t>
            </a:r>
            <a:r>
              <a:rPr lang="en-US" sz="1800" dirty="0" err="1"/>
              <a:t>ob.avg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class Inner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min()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m = a[0];</a:t>
            </a:r>
          </a:p>
          <a:p>
            <a:pPr marL="0" indent="0">
              <a:buNone/>
            </a:pPr>
            <a:r>
              <a:rPr lang="en-US" sz="1800" dirty="0"/>
              <a:t>            for(</a:t>
            </a:r>
            <a:r>
              <a:rPr lang="en-US" sz="1800" dirty="0" err="1"/>
              <a:t>int</a:t>
            </a:r>
            <a:r>
              <a:rPr lang="en-US" sz="1800" dirty="0"/>
              <a:t> i=1; i&lt;</a:t>
            </a:r>
            <a:r>
              <a:rPr lang="en-US" sz="1800" dirty="0" err="1"/>
              <a:t>a.length</a:t>
            </a:r>
            <a:r>
              <a:rPr lang="en-US" sz="1800" dirty="0"/>
              <a:t>; i++) {</a:t>
            </a:r>
          </a:p>
          <a:p>
            <a:pPr marL="0" indent="0">
              <a:buNone/>
            </a:pPr>
            <a:r>
              <a:rPr lang="en-US" sz="1800" dirty="0"/>
              <a:t>                if(a[i] &lt; m)</a:t>
            </a:r>
          </a:p>
          <a:p>
            <a:pPr marL="0" indent="0">
              <a:buNone/>
            </a:pPr>
            <a:r>
              <a:rPr lang="en-US" sz="1800" dirty="0"/>
              <a:t>                    m = a[i];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    return m;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685800"/>
            <a:ext cx="403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max()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m = a[0];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i=1; i&lt;</a:t>
            </a:r>
            <a:r>
              <a:rPr lang="en-US" dirty="0" err="1"/>
              <a:t>a.length</a:t>
            </a:r>
            <a:r>
              <a:rPr lang="en-US" dirty="0"/>
              <a:t>; i++) {</a:t>
            </a:r>
          </a:p>
          <a:p>
            <a:r>
              <a:rPr lang="en-US" dirty="0"/>
              <a:t>                if(a[i] &gt; m)</a:t>
            </a:r>
          </a:p>
          <a:p>
            <a:r>
              <a:rPr lang="en-US" dirty="0"/>
              <a:t>                    m = a[i];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return m;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()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sum =0;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a.length</a:t>
            </a:r>
            <a:r>
              <a:rPr lang="en-US" dirty="0"/>
              <a:t>; i++)</a:t>
            </a:r>
          </a:p>
          <a:p>
            <a:r>
              <a:rPr lang="en-US" dirty="0"/>
              <a:t>                sum += a[i];</a:t>
            </a:r>
          </a:p>
          <a:p>
            <a:r>
              <a:rPr lang="en-US" dirty="0"/>
              <a:t>            return sum/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829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possible to nest a  class within a block scope. Doing so simply creates a localized class that is not known outside its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86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InnerClassInBlock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class Prime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/>
              <a:t>            Prime(</a:t>
            </a:r>
            <a:r>
              <a:rPr lang="en-US" dirty="0" err="1"/>
              <a:t>int</a:t>
            </a:r>
            <a:r>
              <a:rPr lang="en-US" dirty="0"/>
              <a:t> m) {</a:t>
            </a:r>
          </a:p>
          <a:p>
            <a:pPr marL="0" indent="0">
              <a:buNone/>
            </a:pPr>
            <a:r>
              <a:rPr lang="en-US" dirty="0"/>
              <a:t>                n = m;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checkPrime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    for(</a:t>
            </a:r>
            <a:r>
              <a:rPr lang="en-US" dirty="0" err="1"/>
              <a:t>int</a:t>
            </a:r>
            <a:r>
              <a:rPr lang="en-US" dirty="0"/>
              <a:t> i=2; i&lt;n; i++) {</a:t>
            </a:r>
          </a:p>
          <a:p>
            <a:pPr marL="0" indent="0">
              <a:buNone/>
            </a:pPr>
            <a:r>
              <a:rPr lang="en-US" dirty="0"/>
              <a:t>                    if(</a:t>
            </a:r>
            <a:r>
              <a:rPr lang="en-US" dirty="0" err="1"/>
              <a:t>n%i</a:t>
            </a:r>
            <a:r>
              <a:rPr lang="en-US" dirty="0"/>
              <a:t> == 0)</a:t>
            </a:r>
          </a:p>
          <a:p>
            <a:pPr marL="0" indent="0">
              <a:buNone/>
            </a:pPr>
            <a:r>
              <a:rPr lang="en-US" dirty="0"/>
              <a:t>                        return false;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return(true);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i=2; i&lt;=10; i++) {</a:t>
            </a:r>
          </a:p>
          <a:p>
            <a:pPr marL="0" indent="0">
              <a:buNone/>
            </a:pPr>
            <a:r>
              <a:rPr lang="en-US" dirty="0"/>
              <a:t>            Prime n = new Prime(i);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(i + " is a Prime Number:" + </a:t>
            </a:r>
            <a:r>
              <a:rPr lang="en-US" dirty="0" err="1"/>
              <a:t>n.checkPrime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1336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 this example, the Prime class is not known outside of main(), and any attempt to access it by any method other than main will result in an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027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smtClean="0"/>
              <a:t>End of Unit - 2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the previous example, a parameter-less constructor was used.</a:t>
            </a:r>
          </a:p>
          <a:p>
            <a:pPr algn="just"/>
            <a:r>
              <a:rPr lang="en-US" dirty="0" smtClean="0"/>
              <a:t>A constructor can also take parameters, whose values can be used to initialize the instance variables (also called attributes).</a:t>
            </a:r>
          </a:p>
          <a:p>
            <a:pPr algn="just"/>
            <a:r>
              <a:rPr lang="en-US" dirty="0" smtClean="0"/>
              <a:t>Parameters are added to a constructor just the way they are added to a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marks1, marks2, marks3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Student(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rno</a:t>
            </a:r>
            <a:r>
              <a:rPr lang="en-US" dirty="0" smtClean="0"/>
              <a:t>, m1, m2, m3)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name = </a:t>
            </a:r>
            <a:r>
              <a:rPr lang="en-US" dirty="0" err="1" smtClean="0"/>
              <a:t>sname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rollno</a:t>
            </a:r>
            <a:r>
              <a:rPr lang="en-US" dirty="0" smtClean="0"/>
              <a:t> = </a:t>
            </a:r>
            <a:r>
              <a:rPr lang="en-US" dirty="0" err="1" smtClean="0"/>
              <a:t>rno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marks1 = 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marks2 = 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marks3 = 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4232</Words>
  <Application>Microsoft Office PowerPoint</Application>
  <PresentationFormat>On-screen Show (4:3)</PresentationFormat>
  <Paragraphs>878</Paragraphs>
  <Slides>74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Unit - 2</vt:lpstr>
      <vt:lpstr>Methods</vt:lpstr>
      <vt:lpstr>PowerPoint Presentation</vt:lpstr>
      <vt:lpstr>Using parameters</vt:lpstr>
      <vt:lpstr>Constructors</vt:lpstr>
      <vt:lpstr>PowerPoint Presentation</vt:lpstr>
      <vt:lpstr>PowerPoint Presentation</vt:lpstr>
      <vt:lpstr>Parameterized Constructors</vt:lpstr>
      <vt:lpstr>PowerPoint Presentation</vt:lpstr>
      <vt:lpstr>The new Operator Revisited</vt:lpstr>
      <vt:lpstr>Garbage Collection and Finalizers</vt:lpstr>
      <vt:lpstr>The this Keyword</vt:lpstr>
      <vt:lpstr>PowerPoint Presentation</vt:lpstr>
      <vt:lpstr>Controlling Access to Class Members</vt:lpstr>
      <vt:lpstr>Private access specifier</vt:lpstr>
      <vt:lpstr>PowerPoint Presentation</vt:lpstr>
      <vt:lpstr>Public access specifier</vt:lpstr>
      <vt:lpstr>PowerPoint Presentation</vt:lpstr>
      <vt:lpstr>Example to demonstrate private and public access specifiers</vt:lpstr>
      <vt:lpstr>PowerPoint Presentation</vt:lpstr>
      <vt:lpstr>Protected access specifier</vt:lpstr>
      <vt:lpstr>PowerPoint Presentation</vt:lpstr>
      <vt:lpstr>Default access specifier</vt:lpstr>
      <vt:lpstr>PowerPoint Presentation</vt:lpstr>
      <vt:lpstr>Summary of access specifiers in Java</vt:lpstr>
      <vt:lpstr>Pass Objects to Methods</vt:lpstr>
      <vt:lpstr>PowerPoint Presentation</vt:lpstr>
      <vt:lpstr>How Arguments are Passed</vt:lpstr>
      <vt:lpstr>Returning Objects</vt:lpstr>
      <vt:lpstr>Example</vt:lpstr>
      <vt:lpstr>PowerPoint Presentation</vt:lpstr>
      <vt:lpstr>PowerPoint Presentation</vt:lpstr>
      <vt:lpstr>PowerPoint Presentation</vt:lpstr>
      <vt:lpstr>PowerPoint Presentation</vt:lpstr>
      <vt:lpstr>Method Overloading</vt:lpstr>
      <vt:lpstr>PowerPoint Presentation</vt:lpstr>
      <vt:lpstr>Example</vt:lpstr>
      <vt:lpstr>PowerPoint Presentation</vt:lpstr>
      <vt:lpstr>Overloading Constructors</vt:lpstr>
      <vt:lpstr>PowerPoint Presentation</vt:lpstr>
      <vt:lpstr>PowerPoint Presentation</vt:lpstr>
      <vt:lpstr>Recursion</vt:lpstr>
      <vt:lpstr>Recursive function to find factorial</vt:lpstr>
      <vt:lpstr>Recursive function to compute nth Fibonacci number</vt:lpstr>
      <vt:lpstr>Recursive function to compute GCD of two numbers</vt:lpstr>
      <vt:lpstr>Recursive function to add two numbers</vt:lpstr>
      <vt:lpstr>Recursive function to multiply two numbers</vt:lpstr>
      <vt:lpstr>Recursive function to add first n natural numbers</vt:lpstr>
      <vt:lpstr>Understanding static</vt:lpstr>
      <vt:lpstr>Static Variables</vt:lpstr>
      <vt:lpstr>PowerPoint Presentation</vt:lpstr>
      <vt:lpstr>PowerPoint Presentation</vt:lpstr>
      <vt:lpstr>PowerPoint Presentation</vt:lpstr>
      <vt:lpstr>Static Methods</vt:lpstr>
      <vt:lpstr>PowerPoint Presentation</vt:lpstr>
      <vt:lpstr>PowerPoint Presentation</vt:lpstr>
      <vt:lpstr>PowerPoint Presentation</vt:lpstr>
      <vt:lpstr>PowerPoint Presentation</vt:lpstr>
      <vt:lpstr>Static Blocks</vt:lpstr>
      <vt:lpstr>PowerPoint Presentation</vt:lpstr>
      <vt:lpstr>varargs: Variable-Length Arguments</vt:lpstr>
      <vt:lpstr>PowerPoint Presentation</vt:lpstr>
      <vt:lpstr>PowerPoint Presentation</vt:lpstr>
      <vt:lpstr>PowerPoint Presentation</vt:lpstr>
      <vt:lpstr>Erroneous varargs Examples</vt:lpstr>
      <vt:lpstr>Overloading varargs Methods</vt:lpstr>
      <vt:lpstr>PowerPoint Presentation</vt:lpstr>
      <vt:lpstr>varargs and Ambiguity (Case 2)</vt:lpstr>
      <vt:lpstr>Nested and Inner Classes</vt:lpstr>
      <vt:lpstr>Non-Static Nested Class (Inner Class)</vt:lpstr>
      <vt:lpstr>PowerPoint Presentation</vt:lpstr>
      <vt:lpstr>PowerPoint Presentation</vt:lpstr>
      <vt:lpstr>PowerPoint Presentation</vt:lpstr>
      <vt:lpstr>End of Unit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- 2</dc:title>
  <dc:creator>srinivas</dc:creator>
  <cp:lastModifiedBy>srinivas</cp:lastModifiedBy>
  <cp:revision>74</cp:revision>
  <dcterms:created xsi:type="dcterms:W3CDTF">2019-07-17T09:39:34Z</dcterms:created>
  <dcterms:modified xsi:type="dcterms:W3CDTF">2019-09-11T09:50:38Z</dcterms:modified>
</cp:coreProperties>
</file>