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1" r:id="rId3"/>
    <p:sldId id="257" r:id="rId4"/>
    <p:sldId id="260" r:id="rId5"/>
    <p:sldId id="266" r:id="rId6"/>
    <p:sldId id="267" r:id="rId7"/>
    <p:sldId id="268" r:id="rId8"/>
    <p:sldId id="269" r:id="rId9"/>
    <p:sldId id="270" r:id="rId10"/>
    <p:sldId id="271" r:id="rId11"/>
    <p:sldId id="272" r:id="rId12"/>
    <p:sldId id="273" r:id="rId13"/>
    <p:sldId id="274" r:id="rId14"/>
    <p:sldId id="275" r:id="rId15"/>
    <p:sldId id="276" r:id="rId16"/>
    <p:sldId id="340" r:id="rId17"/>
    <p:sldId id="341" r:id="rId18"/>
    <p:sldId id="342" r:id="rId19"/>
    <p:sldId id="343" r:id="rId20"/>
    <p:sldId id="344" r:id="rId21"/>
    <p:sldId id="345" r:id="rId22"/>
    <p:sldId id="346" r:id="rId23"/>
    <p:sldId id="347" r:id="rId24"/>
    <p:sldId id="348" r:id="rId25"/>
    <p:sldId id="349" r:id="rId26"/>
    <p:sldId id="350" r:id="rId27"/>
    <p:sldId id="277" r:id="rId28"/>
    <p:sldId id="285" r:id="rId29"/>
    <p:sldId id="279" r:id="rId30"/>
    <p:sldId id="280" r:id="rId31"/>
    <p:sldId id="281" r:id="rId32"/>
    <p:sldId id="282" r:id="rId33"/>
    <p:sldId id="283" r:id="rId34"/>
    <p:sldId id="284" r:id="rId35"/>
    <p:sldId id="286" r:id="rId36"/>
    <p:sldId id="287" r:id="rId37"/>
    <p:sldId id="288" r:id="rId38"/>
    <p:sldId id="289" r:id="rId39"/>
    <p:sldId id="290" r:id="rId40"/>
    <p:sldId id="291" r:id="rId41"/>
    <p:sldId id="261" r:id="rId42"/>
    <p:sldId id="262" r:id="rId43"/>
    <p:sldId id="263" r:id="rId44"/>
    <p:sldId id="264" r:id="rId45"/>
    <p:sldId id="265" r:id="rId46"/>
    <p:sldId id="304" r:id="rId47"/>
    <p:sldId id="305" r:id="rId48"/>
    <p:sldId id="306" r:id="rId49"/>
    <p:sldId id="307" r:id="rId50"/>
    <p:sldId id="308" r:id="rId51"/>
    <p:sldId id="310" r:id="rId52"/>
    <p:sldId id="309" r:id="rId53"/>
    <p:sldId id="311" r:id="rId54"/>
    <p:sldId id="312" r:id="rId55"/>
    <p:sldId id="313" r:id="rId56"/>
    <p:sldId id="303" r:id="rId57"/>
    <p:sldId id="314" r:id="rId58"/>
    <p:sldId id="316" r:id="rId59"/>
    <p:sldId id="315"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9" r:id="rId74"/>
    <p:sldId id="332" r:id="rId75"/>
    <p:sldId id="330" r:id="rId76"/>
    <p:sldId id="331"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F3E5FB-F658-4336-9843-D203A4F8BA78}" type="datetimeFigureOut">
              <a:rPr lang="en-US" smtClean="0"/>
              <a:t>10/14/2019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2C25F5-2CC1-421A-9431-06D673517073}" type="slidenum">
              <a:rPr lang="en-US" smtClean="0"/>
              <a:t>‹#›</a:t>
            </a:fld>
            <a:endParaRPr lang="en-US"/>
          </a:p>
        </p:txBody>
      </p:sp>
    </p:spTree>
    <p:extLst>
      <p:ext uri="{BB962C8B-B14F-4D97-AF65-F5344CB8AC3E}">
        <p14:creationId xmlns:p14="http://schemas.microsoft.com/office/powerpoint/2010/main" val="232002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C25F5-2CC1-421A-9431-06D673517073}" type="slidenum">
              <a:rPr lang="en-US" smtClean="0"/>
              <a:t>2</a:t>
            </a:fld>
            <a:endParaRPr lang="en-US"/>
          </a:p>
        </p:txBody>
      </p:sp>
    </p:spTree>
    <p:extLst>
      <p:ext uri="{BB962C8B-B14F-4D97-AF65-F5344CB8AC3E}">
        <p14:creationId xmlns:p14="http://schemas.microsoft.com/office/powerpoint/2010/main" val="385784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C25F5-2CC1-421A-9431-06D673517073}" type="slidenum">
              <a:rPr lang="en-US" smtClean="0"/>
              <a:t>68</a:t>
            </a:fld>
            <a:endParaRPr lang="en-US"/>
          </a:p>
        </p:txBody>
      </p:sp>
    </p:spTree>
    <p:extLst>
      <p:ext uri="{BB962C8B-B14F-4D97-AF65-F5344CB8AC3E}">
        <p14:creationId xmlns:p14="http://schemas.microsoft.com/office/powerpoint/2010/main" val="223169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33C410-CD83-40DE-9D11-E2DCAD4DC66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39756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3C410-CD83-40DE-9D11-E2DCAD4DC66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22479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3C410-CD83-40DE-9D11-E2DCAD4DC66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384025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3C410-CD83-40DE-9D11-E2DCAD4DC66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414086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3C410-CD83-40DE-9D11-E2DCAD4DC66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41070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33C410-CD83-40DE-9D11-E2DCAD4DC66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56696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33C410-CD83-40DE-9D11-E2DCAD4DC66A}"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197394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33C410-CD83-40DE-9D11-E2DCAD4DC66A}"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347141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3C410-CD83-40DE-9D11-E2DCAD4DC66A}"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213214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3C410-CD83-40DE-9D11-E2DCAD4DC66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388312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3C410-CD83-40DE-9D11-E2DCAD4DC66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1DD7-13FE-417D-B7C3-96184E15F118}" type="slidenum">
              <a:rPr lang="en-US" smtClean="0"/>
              <a:t>‹#›</a:t>
            </a:fld>
            <a:endParaRPr lang="en-US"/>
          </a:p>
        </p:txBody>
      </p:sp>
    </p:spTree>
    <p:extLst>
      <p:ext uri="{BB962C8B-B14F-4D97-AF65-F5344CB8AC3E}">
        <p14:creationId xmlns:p14="http://schemas.microsoft.com/office/powerpoint/2010/main" val="403775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C410-CD83-40DE-9D11-E2DCAD4DC66A}" type="datetimeFigureOut">
              <a:rPr lang="en-US" smtClean="0"/>
              <a:t>10/14/2019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81DD7-13FE-417D-B7C3-96184E15F118}" type="slidenum">
              <a:rPr lang="en-US" smtClean="0"/>
              <a:t>‹#›</a:t>
            </a:fld>
            <a:endParaRPr lang="en-US"/>
          </a:p>
        </p:txBody>
      </p:sp>
    </p:spTree>
    <p:extLst>
      <p:ext uri="{BB962C8B-B14F-4D97-AF65-F5344CB8AC3E}">
        <p14:creationId xmlns:p14="http://schemas.microsoft.com/office/powerpoint/2010/main" val="218654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- 3</a:t>
            </a:r>
          </a:p>
        </p:txBody>
      </p:sp>
      <p:sp>
        <p:nvSpPr>
          <p:cNvPr id="3" name="Subtitle 2"/>
          <p:cNvSpPr>
            <a:spLocks noGrp="1"/>
          </p:cNvSpPr>
          <p:nvPr>
            <p:ph type="subTitle" idx="1"/>
          </p:nvPr>
        </p:nvSpPr>
        <p:spPr/>
        <p:txBody>
          <a:bodyPr>
            <a:normAutofit/>
          </a:bodyPr>
          <a:lstStyle/>
          <a:p>
            <a:r>
              <a:rPr lang="en-US" sz="4000" b="1" dirty="0">
                <a:solidFill>
                  <a:srgbClr val="7030A0"/>
                </a:solidFill>
              </a:rPr>
              <a:t>Inheritance</a:t>
            </a:r>
          </a:p>
          <a:p>
            <a:r>
              <a:rPr lang="en-US" sz="4000" b="1" dirty="0">
                <a:solidFill>
                  <a:srgbClr val="7030A0"/>
                </a:solidFill>
              </a:rPr>
              <a:t>Interfaces</a:t>
            </a:r>
          </a:p>
        </p:txBody>
      </p:sp>
    </p:spTree>
    <p:extLst>
      <p:ext uri="{BB962C8B-B14F-4D97-AF65-F5344CB8AC3E}">
        <p14:creationId xmlns:p14="http://schemas.microsoft.com/office/powerpoint/2010/main" val="306532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When both the superclass and the subclass define constructors, the process is a bit more complicated because both the superclass and subclass constructors must be executed.</a:t>
            </a:r>
          </a:p>
          <a:p>
            <a:pPr algn="just"/>
            <a:r>
              <a:rPr lang="en-US" dirty="0"/>
              <a:t>In this case, you must use the keyword super.</a:t>
            </a:r>
          </a:p>
          <a:p>
            <a:pPr algn="just"/>
            <a:r>
              <a:rPr lang="en-US" dirty="0"/>
              <a:t>super has two uses:</a:t>
            </a:r>
          </a:p>
          <a:p>
            <a:pPr lvl="1" algn="just"/>
            <a:r>
              <a:rPr lang="en-US" dirty="0"/>
              <a:t>It can be used to call the superclass constructor.</a:t>
            </a:r>
          </a:p>
          <a:p>
            <a:pPr lvl="1" algn="just"/>
            <a:r>
              <a:rPr lang="en-US" dirty="0"/>
              <a:t>It can be used to access a member of the superclass that has been hidden by a member of the subclass.</a:t>
            </a:r>
          </a:p>
        </p:txBody>
      </p:sp>
    </p:spTree>
    <p:extLst>
      <p:ext uri="{BB962C8B-B14F-4D97-AF65-F5344CB8AC3E}">
        <p14:creationId xmlns:p14="http://schemas.microsoft.com/office/powerpoint/2010/main" val="426585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Using super to call Superclass Constructors</a:t>
            </a:r>
          </a:p>
        </p:txBody>
      </p:sp>
      <p:sp>
        <p:nvSpPr>
          <p:cNvPr id="3" name="Content Placeholder 2"/>
          <p:cNvSpPr>
            <a:spLocks noGrp="1"/>
          </p:cNvSpPr>
          <p:nvPr>
            <p:ph idx="1"/>
          </p:nvPr>
        </p:nvSpPr>
        <p:spPr/>
        <p:txBody>
          <a:bodyPr>
            <a:normAutofit/>
          </a:bodyPr>
          <a:lstStyle/>
          <a:p>
            <a:pPr algn="just"/>
            <a:r>
              <a:rPr lang="en-US" dirty="0"/>
              <a:t>A subclass can call a constructor defined by its superclass by use of the following form of super:</a:t>
            </a:r>
          </a:p>
          <a:p>
            <a:pPr lvl="1" algn="just"/>
            <a:r>
              <a:rPr lang="en-US" dirty="0"/>
              <a:t>super(</a:t>
            </a:r>
            <a:r>
              <a:rPr lang="en-US" dirty="0" err="1"/>
              <a:t>parameter_list</a:t>
            </a:r>
            <a:r>
              <a:rPr lang="en-US" dirty="0"/>
              <a:t>);</a:t>
            </a:r>
          </a:p>
          <a:p>
            <a:pPr lvl="1" algn="just"/>
            <a:r>
              <a:rPr lang="en-US" dirty="0"/>
              <a:t>Here </a:t>
            </a:r>
            <a:r>
              <a:rPr lang="en-US" dirty="0" err="1"/>
              <a:t>parameter_list</a:t>
            </a:r>
            <a:r>
              <a:rPr lang="en-US" dirty="0"/>
              <a:t> specifies any parameters needed by the constructor of the superclass.</a:t>
            </a:r>
          </a:p>
          <a:p>
            <a:pPr lvl="1" algn="just"/>
            <a:r>
              <a:rPr lang="en-US" dirty="0"/>
              <a:t>super() must always be the first statement executed inside a subclass constructor.</a:t>
            </a:r>
          </a:p>
        </p:txBody>
      </p:sp>
    </p:spTree>
    <p:extLst>
      <p:ext uri="{BB962C8B-B14F-4D97-AF65-F5344CB8AC3E}">
        <p14:creationId xmlns:p14="http://schemas.microsoft.com/office/powerpoint/2010/main" val="382729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55000" lnSpcReduction="20000"/>
          </a:bodyPr>
          <a:lstStyle/>
          <a:p>
            <a:pPr marL="0" indent="0">
              <a:buNone/>
            </a:pPr>
            <a:r>
              <a:rPr lang="en-US" dirty="0"/>
              <a:t>class Person {</a:t>
            </a:r>
          </a:p>
          <a:p>
            <a:pPr marL="0" indent="0">
              <a:buNone/>
            </a:pPr>
            <a:r>
              <a:rPr lang="en-US" dirty="0"/>
              <a:t>     String </a:t>
            </a:r>
            <a:r>
              <a:rPr lang="en-US" dirty="0" err="1"/>
              <a:t>FirstName</a:t>
            </a:r>
            <a:r>
              <a:rPr lang="en-US" dirty="0"/>
              <a:t>, </a:t>
            </a:r>
            <a:r>
              <a:rPr lang="en-US" dirty="0" err="1"/>
              <a:t>LastName</a:t>
            </a:r>
            <a:r>
              <a:rPr lang="en-US" dirty="0"/>
              <a:t>;</a:t>
            </a:r>
          </a:p>
          <a:p>
            <a:pPr marL="0" indent="0">
              <a:buNone/>
            </a:pPr>
            <a:r>
              <a:rPr lang="en-US" dirty="0"/>
              <a:t>     Person(String </a:t>
            </a:r>
            <a:r>
              <a:rPr lang="en-US" dirty="0" err="1"/>
              <a:t>fName</a:t>
            </a:r>
            <a:r>
              <a:rPr lang="en-US" dirty="0"/>
              <a:t>, String </a:t>
            </a:r>
            <a:r>
              <a:rPr lang="en-US" dirty="0" err="1"/>
              <a:t>lName</a:t>
            </a:r>
            <a:r>
              <a:rPr lang="en-US" dirty="0"/>
              <a:t>) {</a:t>
            </a:r>
          </a:p>
          <a:p>
            <a:pPr marL="0" indent="0">
              <a:buNone/>
            </a:pPr>
            <a:r>
              <a:rPr lang="en-US" dirty="0"/>
              <a:t>              </a:t>
            </a:r>
            <a:r>
              <a:rPr lang="en-US" dirty="0" err="1"/>
              <a:t>FirstName</a:t>
            </a:r>
            <a:r>
              <a:rPr lang="en-US" dirty="0"/>
              <a:t> = </a:t>
            </a:r>
            <a:r>
              <a:rPr lang="en-US" dirty="0" err="1"/>
              <a:t>fName</a:t>
            </a:r>
            <a:r>
              <a:rPr lang="en-US" dirty="0"/>
              <a:t>;</a:t>
            </a:r>
          </a:p>
          <a:p>
            <a:pPr marL="0" indent="0">
              <a:buNone/>
            </a:pPr>
            <a:r>
              <a:rPr lang="en-US" dirty="0"/>
              <a:t>              </a:t>
            </a:r>
            <a:r>
              <a:rPr lang="en-US" dirty="0" err="1"/>
              <a:t>LastName</a:t>
            </a:r>
            <a:r>
              <a:rPr lang="en-US" dirty="0"/>
              <a:t> = </a:t>
            </a:r>
            <a:r>
              <a:rPr lang="en-US" dirty="0" err="1"/>
              <a:t>lName</a:t>
            </a:r>
            <a:r>
              <a:rPr lang="en-US" dirty="0"/>
              <a:t>;</a:t>
            </a:r>
          </a:p>
          <a:p>
            <a:pPr marL="0" indent="0">
              <a:buNone/>
            </a:pPr>
            <a:r>
              <a:rPr lang="en-US" dirty="0"/>
              <a:t>      }</a:t>
            </a:r>
            <a:br>
              <a:rPr lang="en-US" dirty="0"/>
            </a:br>
            <a:r>
              <a:rPr lang="en-US" dirty="0"/>
              <a:t>} </a:t>
            </a:r>
          </a:p>
          <a:p>
            <a:pPr marL="0" indent="0">
              <a:buNone/>
            </a:pPr>
            <a:r>
              <a:rPr lang="en-US" dirty="0"/>
              <a:t>class Student extends Person {</a:t>
            </a:r>
          </a:p>
          <a:p>
            <a:pPr marL="0" indent="0">
              <a:buNone/>
            </a:pPr>
            <a:r>
              <a:rPr lang="en-US" dirty="0"/>
              <a:t>     </a:t>
            </a:r>
            <a:r>
              <a:rPr lang="en-US" dirty="0" err="1"/>
              <a:t>int</a:t>
            </a:r>
            <a:r>
              <a:rPr lang="en-US" dirty="0"/>
              <a:t> id;</a:t>
            </a:r>
          </a:p>
          <a:p>
            <a:pPr marL="0" indent="0">
              <a:buNone/>
            </a:pPr>
            <a:r>
              <a:rPr lang="en-US" dirty="0"/>
              <a:t>     String standard, </a:t>
            </a:r>
            <a:r>
              <a:rPr lang="en-US" dirty="0" err="1"/>
              <a:t>classTeacher</a:t>
            </a:r>
            <a:r>
              <a:rPr lang="en-US" dirty="0"/>
              <a:t>;</a:t>
            </a:r>
          </a:p>
          <a:p>
            <a:pPr marL="0" indent="0">
              <a:buNone/>
            </a:pPr>
            <a:r>
              <a:rPr lang="en-US" dirty="0"/>
              <a:t> </a:t>
            </a:r>
          </a:p>
          <a:p>
            <a:pPr marL="0" indent="0">
              <a:buNone/>
            </a:pPr>
            <a:r>
              <a:rPr lang="en-US" dirty="0"/>
              <a:t>     Student(String </a:t>
            </a:r>
            <a:r>
              <a:rPr lang="en-US" dirty="0" err="1"/>
              <a:t>fName</a:t>
            </a:r>
            <a:r>
              <a:rPr lang="en-US" dirty="0"/>
              <a:t>, String </a:t>
            </a:r>
            <a:r>
              <a:rPr lang="en-US" dirty="0" err="1"/>
              <a:t>lName</a:t>
            </a:r>
            <a:r>
              <a:rPr lang="en-US" dirty="0"/>
              <a:t>, </a:t>
            </a:r>
            <a:r>
              <a:rPr lang="en-US" dirty="0" err="1"/>
              <a:t>int</a:t>
            </a:r>
            <a:r>
              <a:rPr lang="en-US" dirty="0"/>
              <a:t> </a:t>
            </a:r>
            <a:r>
              <a:rPr lang="en-US" dirty="0" err="1"/>
              <a:t>sId</a:t>
            </a:r>
            <a:r>
              <a:rPr lang="en-US" dirty="0"/>
              <a:t>, String </a:t>
            </a:r>
            <a:r>
              <a:rPr lang="en-US" dirty="0" err="1"/>
              <a:t>stnd</a:t>
            </a:r>
            <a:r>
              <a:rPr lang="en-US" dirty="0"/>
              <a:t>, String </a:t>
            </a:r>
            <a:r>
              <a:rPr lang="en-US" dirty="0" err="1"/>
              <a:t>cTeacher</a:t>
            </a:r>
            <a:r>
              <a:rPr lang="en-US" dirty="0"/>
              <a:t>)  {</a:t>
            </a:r>
          </a:p>
          <a:p>
            <a:pPr marL="0" indent="0">
              <a:buNone/>
            </a:pPr>
            <a:r>
              <a:rPr lang="en-US" dirty="0"/>
              <a:t>          </a:t>
            </a:r>
            <a:r>
              <a:rPr lang="en-US" b="1" dirty="0"/>
              <a:t>super(</a:t>
            </a:r>
            <a:r>
              <a:rPr lang="en-US" b="1" dirty="0" err="1"/>
              <a:t>fName,lName</a:t>
            </a:r>
            <a:r>
              <a:rPr lang="en-US" b="1" dirty="0"/>
              <a:t>);</a:t>
            </a:r>
          </a:p>
          <a:p>
            <a:pPr marL="0" indent="0">
              <a:buNone/>
            </a:pPr>
            <a:r>
              <a:rPr lang="en-US" b="1" dirty="0"/>
              <a:t>	</a:t>
            </a:r>
            <a:r>
              <a:rPr lang="en-US" dirty="0"/>
              <a:t> id = </a:t>
            </a:r>
            <a:r>
              <a:rPr lang="en-US" dirty="0" err="1"/>
              <a:t>sId</a:t>
            </a:r>
            <a:r>
              <a:rPr lang="en-US" dirty="0"/>
              <a:t>;</a:t>
            </a:r>
          </a:p>
          <a:p>
            <a:pPr marL="0" indent="0">
              <a:buNone/>
            </a:pPr>
            <a:r>
              <a:rPr lang="en-US" dirty="0"/>
              <a:t>          standard = </a:t>
            </a:r>
            <a:r>
              <a:rPr lang="en-US" dirty="0" err="1"/>
              <a:t>stnd</a:t>
            </a:r>
            <a:r>
              <a:rPr lang="en-US" dirty="0"/>
              <a:t>;</a:t>
            </a:r>
          </a:p>
          <a:p>
            <a:pPr marL="0" indent="0">
              <a:buNone/>
            </a:pPr>
            <a:r>
              <a:rPr lang="en-US" dirty="0"/>
              <a:t>          </a:t>
            </a:r>
            <a:r>
              <a:rPr lang="en-US" dirty="0" err="1"/>
              <a:t>classTeacher</a:t>
            </a:r>
            <a:r>
              <a:rPr lang="en-US" dirty="0"/>
              <a:t> = </a:t>
            </a:r>
            <a:r>
              <a:rPr lang="en-US" dirty="0" err="1"/>
              <a:t>cTeacher</a:t>
            </a:r>
            <a:r>
              <a:rPr lang="en-US" dirty="0"/>
              <a:t>;         </a:t>
            </a:r>
          </a:p>
          <a:p>
            <a:pPr marL="0" indent="0">
              <a:buNone/>
            </a:pPr>
            <a:r>
              <a:rPr lang="en-US" dirty="0"/>
              <a:t>      }</a:t>
            </a:r>
            <a:br>
              <a:rPr lang="en-US" dirty="0"/>
            </a:br>
            <a:r>
              <a:rPr lang="en-US" dirty="0"/>
              <a:t>}</a:t>
            </a:r>
          </a:p>
          <a:p>
            <a:pPr marL="0" indent="0">
              <a:buNone/>
            </a:pPr>
            <a:r>
              <a:rPr lang="en-US" dirty="0"/>
              <a:t>class </a:t>
            </a:r>
            <a:r>
              <a:rPr lang="en-US" dirty="0" err="1"/>
              <a:t>SuperKeywordForConstructorDemo</a:t>
            </a:r>
            <a:r>
              <a:rPr lang="en-US" dirty="0"/>
              <a:t> {</a:t>
            </a:r>
          </a:p>
          <a:p>
            <a:pPr marL="0" indent="0">
              <a:buNone/>
            </a:pPr>
            <a:r>
              <a:rPr lang="en-US" dirty="0"/>
              <a:t>       public static void main(String </a:t>
            </a:r>
            <a:r>
              <a:rPr lang="en-US" dirty="0" err="1"/>
              <a:t>args</a:t>
            </a:r>
            <a:r>
              <a:rPr lang="en-US" dirty="0"/>
              <a:t>[]) {</a:t>
            </a:r>
          </a:p>
          <a:p>
            <a:pPr marL="0" indent="0">
              <a:buNone/>
            </a:pPr>
            <a:r>
              <a:rPr lang="en-US" b="1" dirty="0"/>
              <a:t>               Student </a:t>
            </a:r>
            <a:r>
              <a:rPr lang="en-US" b="1" dirty="0" err="1"/>
              <a:t>sObj</a:t>
            </a:r>
            <a:r>
              <a:rPr lang="en-US" b="1" dirty="0"/>
              <a:t> = new Student(“Amit",“Patil",1,“II- B",“RMK");</a:t>
            </a:r>
          </a:p>
          <a:p>
            <a:pPr marL="0" indent="0">
              <a:buNone/>
            </a:pPr>
            <a:r>
              <a:rPr lang="en-US" b="1" dirty="0"/>
              <a:t>  </a:t>
            </a: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484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05600"/>
          </a:xfrm>
        </p:spPr>
        <p:txBody>
          <a:bodyPr>
            <a:normAutofit fontScale="55000" lnSpcReduction="20000"/>
          </a:bodyPr>
          <a:lstStyle/>
          <a:p>
            <a:pPr marL="0" indent="0">
              <a:buNone/>
            </a:pPr>
            <a:r>
              <a:rPr lang="en-US" dirty="0"/>
              <a:t>class </a:t>
            </a:r>
            <a:r>
              <a:rPr lang="en-US" dirty="0" err="1"/>
              <a:t>TwoDShape</a:t>
            </a:r>
            <a:r>
              <a:rPr lang="en-US" dirty="0"/>
              <a:t> {</a:t>
            </a:r>
          </a:p>
          <a:p>
            <a:pPr marL="0" indent="0">
              <a:buNone/>
            </a:pPr>
            <a:r>
              <a:rPr lang="en-US" dirty="0"/>
              <a:t>    double width, height;</a:t>
            </a:r>
          </a:p>
          <a:p>
            <a:pPr marL="0" indent="0">
              <a:buNone/>
            </a:pPr>
            <a:r>
              <a:rPr lang="en-US" dirty="0"/>
              <a:t>    </a:t>
            </a:r>
            <a:r>
              <a:rPr lang="en-US" dirty="0" err="1"/>
              <a:t>TwoDShape</a:t>
            </a:r>
            <a:r>
              <a:rPr lang="en-US" dirty="0"/>
              <a:t>() {</a:t>
            </a:r>
          </a:p>
          <a:p>
            <a:pPr marL="0" indent="0">
              <a:buNone/>
            </a:pPr>
            <a:r>
              <a:rPr lang="en-US" dirty="0"/>
              <a:t>        width = height = 0;</a:t>
            </a:r>
          </a:p>
          <a:p>
            <a:pPr marL="0" indent="0">
              <a:buNone/>
            </a:pPr>
            <a:r>
              <a:rPr lang="en-US" dirty="0"/>
              <a:t>    }</a:t>
            </a:r>
          </a:p>
          <a:p>
            <a:pPr marL="0" indent="0">
              <a:buNone/>
            </a:pPr>
            <a:r>
              <a:rPr lang="en-US" dirty="0"/>
              <a:t>    </a:t>
            </a:r>
            <a:r>
              <a:rPr lang="en-US" dirty="0" err="1"/>
              <a:t>TwoDShape</a:t>
            </a:r>
            <a:r>
              <a:rPr lang="en-US" dirty="0"/>
              <a:t>(double w, double h) {</a:t>
            </a:r>
          </a:p>
          <a:p>
            <a:pPr marL="0" indent="0">
              <a:buNone/>
            </a:pPr>
            <a:r>
              <a:rPr lang="en-US" dirty="0"/>
              <a:t>        </a:t>
            </a:r>
            <a:r>
              <a:rPr lang="en-US" dirty="0" err="1"/>
              <a:t>widht</a:t>
            </a:r>
            <a:r>
              <a:rPr lang="en-US" dirty="0"/>
              <a:t> = w;</a:t>
            </a:r>
          </a:p>
          <a:p>
            <a:pPr marL="0" indent="0">
              <a:buNone/>
            </a:pPr>
            <a:r>
              <a:rPr lang="en-US" dirty="0"/>
              <a:t>        height = h;</a:t>
            </a:r>
          </a:p>
          <a:p>
            <a:pPr marL="0" indent="0">
              <a:buNone/>
            </a:pPr>
            <a:r>
              <a:rPr lang="en-US" dirty="0"/>
              <a:t>    }</a:t>
            </a:r>
          </a:p>
          <a:p>
            <a:pPr marL="0" indent="0">
              <a:buNone/>
            </a:pPr>
            <a:r>
              <a:rPr lang="en-US" dirty="0"/>
              <a:t>    </a:t>
            </a:r>
            <a:r>
              <a:rPr lang="en-US" dirty="0" err="1"/>
              <a:t>TwoDShape</a:t>
            </a:r>
            <a:r>
              <a:rPr lang="en-US" dirty="0"/>
              <a:t>(double x) {</a:t>
            </a:r>
          </a:p>
          <a:p>
            <a:pPr marL="0" indent="0">
              <a:buNone/>
            </a:pPr>
            <a:r>
              <a:rPr lang="en-US" dirty="0"/>
              <a:t>        width = height = x;</a:t>
            </a:r>
          </a:p>
          <a:p>
            <a:pPr marL="0" indent="0">
              <a:buNone/>
            </a:pPr>
            <a:r>
              <a:rPr lang="en-US" dirty="0"/>
              <a:t>    }</a:t>
            </a:r>
          </a:p>
          <a:p>
            <a:pPr marL="0" indent="0">
              <a:buNone/>
            </a:pPr>
            <a:r>
              <a:rPr lang="en-US" dirty="0"/>
              <a:t>}</a:t>
            </a:r>
          </a:p>
          <a:p>
            <a:pPr marL="0" indent="0">
              <a:buNone/>
            </a:pPr>
            <a:r>
              <a:rPr lang="en-US" dirty="0"/>
              <a:t>class </a:t>
            </a:r>
            <a:r>
              <a:rPr lang="en-US" dirty="0" err="1"/>
              <a:t>Trianle</a:t>
            </a:r>
            <a:r>
              <a:rPr lang="en-US" dirty="0"/>
              <a:t> extends </a:t>
            </a:r>
            <a:r>
              <a:rPr lang="en-US" dirty="0" err="1"/>
              <a:t>TwoDShape</a:t>
            </a:r>
            <a:r>
              <a:rPr lang="en-US" dirty="0"/>
              <a:t> {</a:t>
            </a:r>
          </a:p>
          <a:p>
            <a:pPr marL="0" indent="0">
              <a:buNone/>
            </a:pPr>
            <a:r>
              <a:rPr lang="en-US" dirty="0"/>
              <a:t>    Triangle() {</a:t>
            </a:r>
          </a:p>
          <a:p>
            <a:pPr marL="0" indent="0">
              <a:buNone/>
            </a:pPr>
            <a:r>
              <a:rPr lang="en-US" dirty="0"/>
              <a:t>        super();</a:t>
            </a:r>
          </a:p>
          <a:p>
            <a:pPr marL="0" indent="0">
              <a:buNone/>
            </a:pPr>
            <a:r>
              <a:rPr lang="en-US" dirty="0"/>
              <a:t>    }</a:t>
            </a:r>
          </a:p>
          <a:p>
            <a:pPr marL="0" indent="0">
              <a:buNone/>
            </a:pPr>
            <a:r>
              <a:rPr lang="en-US" dirty="0"/>
              <a:t>    Triangle(double w, double h) {</a:t>
            </a:r>
          </a:p>
          <a:p>
            <a:pPr marL="0" indent="0">
              <a:buNone/>
            </a:pPr>
            <a:r>
              <a:rPr lang="en-US" dirty="0"/>
              <a:t>        super(w, h);</a:t>
            </a:r>
          </a:p>
          <a:p>
            <a:pPr marL="0" indent="0">
              <a:buNone/>
            </a:pPr>
            <a:r>
              <a:rPr lang="en-US" dirty="0"/>
              <a:t>    }</a:t>
            </a:r>
          </a:p>
          <a:p>
            <a:pPr marL="0" indent="0">
              <a:buNone/>
            </a:pPr>
            <a:r>
              <a:rPr lang="en-US" dirty="0"/>
              <a:t>    Triangle(double x) {</a:t>
            </a:r>
          </a:p>
          <a:p>
            <a:pPr marL="0" indent="0">
              <a:buNone/>
            </a:pPr>
            <a:r>
              <a:rPr lang="en-US" dirty="0"/>
              <a:t>        super(x);</a:t>
            </a:r>
          </a:p>
          <a:p>
            <a:pPr marL="0" indent="0">
              <a:buNone/>
            </a:pPr>
            <a:r>
              <a:rPr lang="en-US" dirty="0"/>
              <a:t>    }</a:t>
            </a:r>
          </a:p>
          <a:p>
            <a:pPr marL="0" indent="0">
              <a:buNone/>
            </a:pPr>
            <a:r>
              <a:rPr lang="en-US" dirty="0"/>
              <a:t>}</a:t>
            </a:r>
          </a:p>
        </p:txBody>
      </p:sp>
      <p:sp>
        <p:nvSpPr>
          <p:cNvPr id="4" name="Rectangle 3"/>
          <p:cNvSpPr/>
          <p:nvPr/>
        </p:nvSpPr>
        <p:spPr>
          <a:xfrm>
            <a:off x="4343400" y="2438400"/>
            <a:ext cx="4572000" cy="1938992"/>
          </a:xfrm>
          <a:prstGeom prst="rect">
            <a:avLst/>
          </a:prstGeom>
        </p:spPr>
        <p:txBody>
          <a:bodyPr>
            <a:spAutoFit/>
          </a:bodyPr>
          <a:lstStyle/>
          <a:p>
            <a:pPr marL="0" lvl="1" algn="just"/>
            <a:r>
              <a:rPr lang="en-US" sz="2400" dirty="0"/>
              <a:t>Any form of constructor defined by the superclass can be called by using the keyword super(). </a:t>
            </a:r>
            <a:r>
              <a:rPr lang="en-US" sz="2400" dirty="0">
                <a:solidFill>
                  <a:srgbClr val="7030A0"/>
                </a:solidFill>
              </a:rPr>
              <a:t>The constructor executed will be the one that matches the arguments.</a:t>
            </a:r>
          </a:p>
        </p:txBody>
      </p:sp>
    </p:spTree>
    <p:extLst>
      <p:ext uri="{BB962C8B-B14F-4D97-AF65-F5344CB8AC3E}">
        <p14:creationId xmlns:p14="http://schemas.microsoft.com/office/powerpoint/2010/main" val="12839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Using super to Access Superclass Members</a:t>
            </a:r>
          </a:p>
        </p:txBody>
      </p:sp>
      <p:sp>
        <p:nvSpPr>
          <p:cNvPr id="3" name="Content Placeholder 2"/>
          <p:cNvSpPr>
            <a:spLocks noGrp="1"/>
          </p:cNvSpPr>
          <p:nvPr>
            <p:ph idx="1"/>
          </p:nvPr>
        </p:nvSpPr>
        <p:spPr/>
        <p:txBody>
          <a:bodyPr/>
          <a:lstStyle/>
          <a:p>
            <a:r>
              <a:rPr lang="en-US" dirty="0" err="1"/>
              <a:t>super.member</a:t>
            </a:r>
            <a:endParaRPr lang="en-US" dirty="0"/>
          </a:p>
          <a:p>
            <a:pPr lvl="1"/>
            <a:r>
              <a:rPr lang="en-US" dirty="0"/>
              <a:t>Here, member can be either a method or an instance variable.</a:t>
            </a:r>
          </a:p>
          <a:p>
            <a:pPr lvl="1"/>
            <a:r>
              <a:rPr lang="en-US" dirty="0"/>
              <a:t>This is useful in situations where member names of a subclass hide members by the same name in the superclass.</a:t>
            </a:r>
          </a:p>
        </p:txBody>
      </p:sp>
    </p:spTree>
    <p:extLst>
      <p:ext uri="{BB962C8B-B14F-4D97-AF65-F5344CB8AC3E}">
        <p14:creationId xmlns:p14="http://schemas.microsoft.com/office/powerpoint/2010/main" val="250663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62500" lnSpcReduction="20000"/>
          </a:bodyPr>
          <a:lstStyle/>
          <a:p>
            <a:pPr marL="0" indent="0">
              <a:buNone/>
            </a:pPr>
            <a:r>
              <a:rPr lang="en-US" dirty="0"/>
              <a:t>class A {</a:t>
            </a:r>
          </a:p>
          <a:p>
            <a:pPr marL="0" indent="0">
              <a:buNone/>
            </a:pPr>
            <a:r>
              <a:rPr lang="en-US" dirty="0"/>
              <a:t>    </a:t>
            </a:r>
            <a:r>
              <a:rPr lang="en-US" dirty="0" err="1"/>
              <a:t>int</a:t>
            </a:r>
            <a:r>
              <a:rPr lang="en-US" dirty="0"/>
              <a:t> i;</a:t>
            </a:r>
          </a:p>
          <a:p>
            <a:pPr marL="0" indent="0">
              <a:buNone/>
            </a:pPr>
            <a:r>
              <a:rPr lang="en-US" dirty="0"/>
              <a:t>}</a:t>
            </a:r>
          </a:p>
          <a:p>
            <a:pPr marL="0" indent="0">
              <a:buNone/>
            </a:pPr>
            <a:r>
              <a:rPr lang="en-US" dirty="0"/>
              <a:t>class B extends A {</a:t>
            </a:r>
          </a:p>
          <a:p>
            <a:pPr marL="0" indent="0">
              <a:buNone/>
            </a:pPr>
            <a:r>
              <a:rPr lang="en-US" dirty="0"/>
              <a:t>    </a:t>
            </a:r>
            <a:r>
              <a:rPr lang="en-US" dirty="0" err="1"/>
              <a:t>int</a:t>
            </a:r>
            <a:r>
              <a:rPr lang="en-US" dirty="0"/>
              <a:t> i;</a:t>
            </a:r>
          </a:p>
          <a:p>
            <a:pPr marL="0" indent="0">
              <a:buNone/>
            </a:pPr>
            <a:r>
              <a:rPr lang="en-US" dirty="0"/>
              <a:t>    B(</a:t>
            </a:r>
            <a:r>
              <a:rPr lang="en-US" dirty="0" err="1"/>
              <a:t>int</a:t>
            </a:r>
            <a:r>
              <a:rPr lang="en-US" dirty="0"/>
              <a:t> a, </a:t>
            </a:r>
            <a:r>
              <a:rPr lang="en-US" dirty="0" err="1"/>
              <a:t>int</a:t>
            </a:r>
            <a:r>
              <a:rPr lang="en-US" dirty="0"/>
              <a:t> b) {</a:t>
            </a:r>
          </a:p>
          <a:p>
            <a:pPr marL="0" indent="0">
              <a:buNone/>
            </a:pPr>
            <a:r>
              <a:rPr lang="en-US" dirty="0"/>
              <a:t>        </a:t>
            </a:r>
            <a:r>
              <a:rPr lang="en-US" dirty="0" err="1"/>
              <a:t>super.i</a:t>
            </a:r>
            <a:r>
              <a:rPr lang="en-US" dirty="0"/>
              <a:t>= a;</a:t>
            </a:r>
          </a:p>
          <a:p>
            <a:pPr marL="0" indent="0">
              <a:buNone/>
            </a:pPr>
            <a:r>
              <a:rPr lang="en-US" dirty="0"/>
              <a:t>        i = b;</a:t>
            </a:r>
          </a:p>
          <a:p>
            <a:pPr marL="0" indent="0">
              <a:buNone/>
            </a:pPr>
            <a:r>
              <a:rPr lang="en-US" dirty="0"/>
              <a:t>    }</a:t>
            </a:r>
          </a:p>
          <a:p>
            <a:pPr marL="0" indent="0">
              <a:buNone/>
            </a:pPr>
            <a:r>
              <a:rPr lang="en-US" dirty="0"/>
              <a:t>    void show() {</a:t>
            </a:r>
          </a:p>
          <a:p>
            <a:pPr marL="0" indent="0">
              <a:buNone/>
            </a:pPr>
            <a:r>
              <a:rPr lang="en-US" dirty="0"/>
              <a:t>        </a:t>
            </a:r>
            <a:r>
              <a:rPr lang="en-US" dirty="0" err="1"/>
              <a:t>System.out.println</a:t>
            </a:r>
            <a:r>
              <a:rPr lang="en-US" dirty="0"/>
              <a:t>("i in superclass: " + </a:t>
            </a:r>
            <a:r>
              <a:rPr lang="en-US" dirty="0" err="1"/>
              <a:t>super.i</a:t>
            </a:r>
            <a:r>
              <a:rPr lang="en-US" dirty="0"/>
              <a:t>);</a:t>
            </a:r>
          </a:p>
          <a:p>
            <a:pPr marL="0" indent="0">
              <a:buNone/>
            </a:pPr>
            <a:r>
              <a:rPr lang="en-US" dirty="0"/>
              <a:t>        </a:t>
            </a:r>
            <a:r>
              <a:rPr lang="en-US" dirty="0" err="1"/>
              <a:t>System.out.println</a:t>
            </a:r>
            <a:r>
              <a:rPr lang="en-US" dirty="0"/>
              <a:t>("i in subclass: " + i);</a:t>
            </a:r>
          </a:p>
          <a:p>
            <a:pPr marL="0" indent="0">
              <a:buNone/>
            </a:pPr>
            <a:r>
              <a:rPr lang="en-US" dirty="0"/>
              <a:t>    }</a:t>
            </a:r>
          </a:p>
          <a:p>
            <a:pPr marL="0" indent="0">
              <a:buNone/>
            </a:pPr>
            <a:r>
              <a:rPr lang="en-US" dirty="0"/>
              <a:t>}</a:t>
            </a:r>
          </a:p>
          <a:p>
            <a:pPr marL="0" indent="0">
              <a:buNone/>
            </a:pPr>
            <a:r>
              <a:rPr lang="en-US" dirty="0"/>
              <a:t>class </a:t>
            </a:r>
            <a:r>
              <a:rPr lang="en-US" dirty="0" err="1"/>
              <a:t>UseSuper</a:t>
            </a:r>
            <a:r>
              <a:rPr lang="en-US" dirty="0"/>
              <a:t> {</a:t>
            </a:r>
          </a:p>
          <a:p>
            <a:pPr marL="0" indent="0">
              <a:buNone/>
            </a:pPr>
            <a:r>
              <a:rPr lang="en-US" dirty="0"/>
              <a:t>    public static void main(String </a:t>
            </a:r>
            <a:r>
              <a:rPr lang="en-US" dirty="0" err="1"/>
              <a:t>args</a:t>
            </a:r>
            <a:r>
              <a:rPr lang="en-US" dirty="0"/>
              <a:t>[]) {</a:t>
            </a:r>
          </a:p>
          <a:p>
            <a:pPr marL="0" indent="0">
              <a:buNone/>
            </a:pPr>
            <a:r>
              <a:rPr lang="en-US" dirty="0"/>
              <a:t>        B </a:t>
            </a:r>
            <a:r>
              <a:rPr lang="en-US" dirty="0" err="1"/>
              <a:t>subOb</a:t>
            </a:r>
            <a:r>
              <a:rPr lang="en-US" dirty="0"/>
              <a:t> = new B(1, 2);</a:t>
            </a:r>
          </a:p>
          <a:p>
            <a:pPr marL="0" indent="0">
              <a:buNone/>
            </a:pPr>
            <a:r>
              <a:rPr lang="en-US" dirty="0"/>
              <a:t>        </a:t>
            </a:r>
            <a:r>
              <a:rPr lang="en-US" dirty="0" err="1"/>
              <a:t>subOb.show</a:t>
            </a:r>
            <a:r>
              <a:rPr lang="en-US" dirty="0"/>
              <a:t>();</a:t>
            </a:r>
          </a:p>
          <a:p>
            <a:pPr marL="0" indent="0">
              <a:buNone/>
            </a:pPr>
            <a:r>
              <a:rPr lang="en-US" dirty="0"/>
              <a:t>    }</a:t>
            </a:r>
          </a:p>
          <a:p>
            <a:pPr marL="0" indent="0">
              <a:buNone/>
            </a:pPr>
            <a:r>
              <a:rPr lang="en-US" dirty="0"/>
              <a:t>}</a:t>
            </a:r>
          </a:p>
        </p:txBody>
      </p:sp>
      <p:sp>
        <p:nvSpPr>
          <p:cNvPr id="4" name="TextBox 3"/>
          <p:cNvSpPr txBox="1"/>
          <p:nvPr/>
        </p:nvSpPr>
        <p:spPr>
          <a:xfrm>
            <a:off x="5257800" y="5334000"/>
            <a:ext cx="3429000" cy="1200329"/>
          </a:xfrm>
          <a:prstGeom prst="rect">
            <a:avLst/>
          </a:prstGeom>
          <a:noFill/>
        </p:spPr>
        <p:txBody>
          <a:bodyPr wrap="square" rtlCol="0">
            <a:spAutoFit/>
          </a:bodyPr>
          <a:lstStyle/>
          <a:p>
            <a:r>
              <a:rPr lang="en-US" sz="2400" dirty="0"/>
              <a:t>Output: </a:t>
            </a:r>
          </a:p>
          <a:p>
            <a:r>
              <a:rPr lang="en-US" sz="2400" dirty="0"/>
              <a:t>i in superclass: 1</a:t>
            </a:r>
          </a:p>
          <a:p>
            <a:r>
              <a:rPr lang="en-US" sz="2400" dirty="0"/>
              <a:t>i in subclass: 2</a:t>
            </a:r>
          </a:p>
        </p:txBody>
      </p:sp>
    </p:spTree>
    <p:extLst>
      <p:ext uri="{BB962C8B-B14F-4D97-AF65-F5344CB8AC3E}">
        <p14:creationId xmlns:p14="http://schemas.microsoft.com/office/powerpoint/2010/main" val="294748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a:t>In a class hierarchy, when a method in a subclass has the </a:t>
            </a:r>
            <a:r>
              <a:rPr lang="en-US" dirty="0">
                <a:solidFill>
                  <a:srgbClr val="FF0000"/>
                </a:solidFill>
              </a:rPr>
              <a:t>same return type, name and signature </a:t>
            </a:r>
            <a:r>
              <a:rPr lang="en-US" dirty="0"/>
              <a:t>as a method in its superclass, then the method is said to </a:t>
            </a:r>
            <a:r>
              <a:rPr lang="en-US" dirty="0">
                <a:solidFill>
                  <a:srgbClr val="FF0000"/>
                </a:solidFill>
              </a:rPr>
              <a:t>override</a:t>
            </a:r>
            <a:r>
              <a:rPr lang="en-US" dirty="0"/>
              <a:t> the method in the superclass.</a:t>
            </a:r>
          </a:p>
          <a:p>
            <a:pPr lvl="1" algn="just"/>
            <a:r>
              <a:rPr lang="en-US" dirty="0"/>
              <a:t>When an overridden method is called from within a subclass, it will always refer to the version of the method defined by that subclass.</a:t>
            </a:r>
          </a:p>
          <a:p>
            <a:pPr lvl="1" algn="just"/>
            <a:r>
              <a:rPr lang="en-US" dirty="0"/>
              <a:t>The version of the method defined by the superclass will be hidden.</a:t>
            </a:r>
          </a:p>
          <a:p>
            <a:pPr lvl="1" algn="just"/>
            <a:r>
              <a:rPr lang="en-US" dirty="0"/>
              <a:t>Overriding provides the ability to define a behavior that is specific to the subclass type.</a:t>
            </a:r>
          </a:p>
          <a:p>
            <a:pPr lvl="1" algn="just"/>
            <a:endParaRPr lang="en-US" dirty="0"/>
          </a:p>
        </p:txBody>
      </p:sp>
    </p:spTree>
    <p:extLst>
      <p:ext uri="{BB962C8B-B14F-4D97-AF65-F5344CB8AC3E}">
        <p14:creationId xmlns:p14="http://schemas.microsoft.com/office/powerpoint/2010/main" val="365206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Method overriding in Java"/>
          <p:cNvPicPr>
            <a:picLocks noChangeAspect="1" noChangeArrowheads="1"/>
          </p:cNvPicPr>
          <p:nvPr/>
        </p:nvPicPr>
        <p:blipFill>
          <a:blip r:embed="rId2"/>
          <a:srcRect/>
          <a:stretch>
            <a:fillRect/>
          </a:stretch>
        </p:blipFill>
        <p:spPr bwMode="auto">
          <a:xfrm>
            <a:off x="2755490" y="1828800"/>
            <a:ext cx="3390900" cy="3971925"/>
          </a:xfrm>
          <a:prstGeom prst="rect">
            <a:avLst/>
          </a:prstGeom>
          <a:noFill/>
        </p:spPr>
      </p:pic>
    </p:spTree>
    <p:extLst>
      <p:ext uri="{BB962C8B-B14F-4D97-AF65-F5344CB8AC3E}">
        <p14:creationId xmlns:p14="http://schemas.microsoft.com/office/powerpoint/2010/main" val="66737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algn="just"/>
            <a:r>
              <a:rPr lang="en-US" dirty="0"/>
              <a:t>Method overriding is one of the way by which java achieves Run Time Polymorphism.</a:t>
            </a:r>
          </a:p>
          <a:p>
            <a:pPr lvl="1" algn="just"/>
            <a:r>
              <a:rPr lang="en-US" dirty="0"/>
              <a:t>The version of a method that is executed will be determined by the object that is used to invoke it. </a:t>
            </a:r>
          </a:p>
          <a:p>
            <a:pPr lvl="1" algn="just"/>
            <a:r>
              <a:rPr lang="en-US" dirty="0"/>
              <a:t>If an object of a parent class is used to invoke the method, then the version in the parent class will be executed, but if an object of the subclass is used to invoke the method, then the version in the child class will be executed.</a:t>
            </a:r>
          </a:p>
          <a:p>
            <a:pPr lvl="1" algn="just"/>
            <a:r>
              <a:rPr lang="en-US" dirty="0"/>
              <a:t>In other words, </a:t>
            </a:r>
            <a:r>
              <a:rPr lang="en-US" i="1" dirty="0"/>
              <a:t>it is the type of the object being referred to</a:t>
            </a:r>
            <a:r>
              <a:rPr lang="en-US" dirty="0"/>
              <a:t> (not the type of the reference variable) that determines which version of an overridden method will be executed.</a:t>
            </a:r>
          </a:p>
        </p:txBody>
      </p:sp>
    </p:spTree>
    <p:extLst>
      <p:ext uri="{BB962C8B-B14F-4D97-AF65-F5344CB8AC3E}">
        <p14:creationId xmlns:p14="http://schemas.microsoft.com/office/powerpoint/2010/main" val="11770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a:xfrm>
            <a:off x="304800" y="1676400"/>
            <a:ext cx="8610600" cy="4525963"/>
          </a:xfrm>
        </p:spPr>
        <p:txBody>
          <a:bodyPr>
            <a:noAutofit/>
          </a:bodyPr>
          <a:lstStyle/>
          <a:p>
            <a:pPr fontAlgn="base">
              <a:spcBef>
                <a:spcPts val="0"/>
              </a:spcBef>
              <a:buNone/>
            </a:pPr>
            <a:r>
              <a:rPr lang="en-US" sz="2000" dirty="0">
                <a:latin typeface="Courier New" pitchFamily="49" charset="0"/>
                <a:cs typeface="Courier New" pitchFamily="49" charset="0"/>
              </a:rPr>
              <a:t>public class Animal </a:t>
            </a:r>
          </a:p>
          <a:p>
            <a:pPr fontAlgn="base">
              <a:spcBef>
                <a:spcPts val="0"/>
              </a:spcBef>
              <a:buNone/>
            </a:pPr>
            <a:r>
              <a:rPr lang="en-US" sz="2000" dirty="0">
                <a:latin typeface="Courier New" pitchFamily="49" charset="0"/>
                <a:cs typeface="Courier New" pitchFamily="49" charset="0"/>
              </a:rPr>
              <a:t>{</a:t>
            </a:r>
          </a:p>
          <a:p>
            <a:pPr lvl="1" fontAlgn="base">
              <a:spcBef>
                <a:spcPts val="0"/>
              </a:spcBef>
              <a:buNone/>
            </a:pPr>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makeSound</a:t>
            </a:r>
            <a:r>
              <a:rPr lang="en-US" sz="2000" dirty="0">
                <a:latin typeface="Courier New" pitchFamily="49" charset="0"/>
                <a:cs typeface="Courier New" pitchFamily="49" charset="0"/>
              </a:rPr>
              <a:t>() </a:t>
            </a:r>
          </a:p>
          <a:p>
            <a:pPr lvl="1" fontAlgn="base">
              <a:spcBef>
                <a:spcPts val="0"/>
              </a:spcBef>
              <a:buNone/>
            </a:pPr>
            <a:r>
              <a:rPr lang="en-US" sz="2000" dirty="0">
                <a:latin typeface="Courier New" pitchFamily="49" charset="0"/>
                <a:cs typeface="Courier New" pitchFamily="49" charset="0"/>
              </a:rPr>
              <a:t>{</a:t>
            </a:r>
          </a:p>
          <a:p>
            <a:pPr lvl="2" fontAlgn="base">
              <a:spcBef>
                <a:spcPts val="0"/>
              </a:spcBef>
              <a:buNone/>
            </a:pP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("the animal makes sounds");</a:t>
            </a:r>
          </a:p>
          <a:p>
            <a:pPr lvl="1" fontAlgn="base">
              <a:spcBef>
                <a:spcPts val="0"/>
              </a:spcBef>
              <a:buNone/>
            </a:pPr>
            <a:r>
              <a:rPr lang="en-US" sz="2000" dirty="0">
                <a:latin typeface="Courier New" pitchFamily="49" charset="0"/>
                <a:cs typeface="Courier New" pitchFamily="49" charset="0"/>
              </a:rPr>
              <a:t>}</a:t>
            </a:r>
          </a:p>
          <a:p>
            <a:pPr fontAlgn="base">
              <a:spcBef>
                <a:spcPts val="0"/>
              </a:spcBef>
              <a:buNone/>
            </a:pPr>
            <a:r>
              <a:rPr lang="en-US" sz="2000" dirty="0">
                <a:latin typeface="Courier New" pitchFamily="49" charset="0"/>
                <a:cs typeface="Courier New" pitchFamily="49" charset="0"/>
              </a:rPr>
              <a:t>}</a:t>
            </a:r>
          </a:p>
          <a:p>
            <a:pPr fontAlgn="base">
              <a:spcBef>
                <a:spcPts val="0"/>
              </a:spcBef>
              <a:buNone/>
            </a:pPr>
            <a:r>
              <a:rPr lang="en-US" sz="2000" dirty="0">
                <a:latin typeface="Courier New" pitchFamily="49" charset="0"/>
                <a:cs typeface="Courier New" pitchFamily="49" charset="0"/>
              </a:rPr>
              <a:t>public class Dog extends Animal</a:t>
            </a:r>
          </a:p>
          <a:p>
            <a:pPr lvl="1" fontAlgn="base">
              <a:spcBef>
                <a:spcPts val="0"/>
              </a:spcBef>
              <a:buNone/>
            </a:pPr>
            <a:r>
              <a:rPr lang="en-US" sz="2000" dirty="0">
                <a:latin typeface="Courier New" pitchFamily="49" charset="0"/>
                <a:cs typeface="Courier New" pitchFamily="49" charset="0"/>
              </a:rPr>
              <a:t>{</a:t>
            </a:r>
          </a:p>
          <a:p>
            <a:pPr lvl="1" fontAlgn="base">
              <a:spcBef>
                <a:spcPts val="0"/>
              </a:spcBef>
              <a:buNone/>
            </a:pPr>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makeSound</a:t>
            </a:r>
            <a:r>
              <a:rPr lang="en-US" sz="2000" dirty="0">
                <a:latin typeface="Courier New" pitchFamily="49" charset="0"/>
                <a:cs typeface="Courier New" pitchFamily="49" charset="0"/>
              </a:rPr>
              <a:t>() </a:t>
            </a:r>
          </a:p>
          <a:p>
            <a:pPr lvl="1" fontAlgn="base">
              <a:spcBef>
                <a:spcPts val="0"/>
              </a:spcBef>
              <a:buNone/>
            </a:pPr>
            <a:r>
              <a:rPr lang="en-US" sz="2000" dirty="0">
                <a:latin typeface="Courier New" pitchFamily="49" charset="0"/>
                <a:cs typeface="Courier New" pitchFamily="49" charset="0"/>
              </a:rPr>
              <a:t>{</a:t>
            </a:r>
          </a:p>
          <a:p>
            <a:pPr lvl="2" fontAlgn="base">
              <a:spcBef>
                <a:spcPts val="0"/>
              </a:spcBef>
              <a:buNone/>
            </a:pP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("the dog barks");</a:t>
            </a:r>
          </a:p>
          <a:p>
            <a:pPr lvl="1" fontAlgn="base">
              <a:spcBef>
                <a:spcPts val="0"/>
              </a:spcBef>
              <a:buNone/>
            </a:pPr>
            <a:r>
              <a:rPr lang="en-US" sz="2000" dirty="0">
                <a:latin typeface="Courier New" pitchFamily="49" charset="0"/>
                <a:cs typeface="Courier New" pitchFamily="49" charset="0"/>
              </a:rPr>
              <a:t>}</a:t>
            </a:r>
          </a:p>
          <a:p>
            <a:pPr fontAlgn="base">
              <a:spcBef>
                <a:spcPts val="0"/>
              </a:spcBef>
              <a:buNone/>
            </a:pPr>
            <a:r>
              <a:rPr lang="en-US" sz="2000" dirty="0">
                <a:latin typeface="Courier New" pitchFamily="49" charset="0"/>
                <a:cs typeface="Courier New" pitchFamily="49" charset="0"/>
              </a:rPr>
              <a:t>}</a:t>
            </a:r>
          </a:p>
          <a:p>
            <a:pPr>
              <a:spcBef>
                <a:spcPts val="0"/>
              </a:spcBef>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50959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Basics</a:t>
            </a:r>
          </a:p>
        </p:txBody>
      </p:sp>
      <p:sp>
        <p:nvSpPr>
          <p:cNvPr id="3" name="Content Placeholder 2"/>
          <p:cNvSpPr>
            <a:spLocks noGrp="1"/>
          </p:cNvSpPr>
          <p:nvPr>
            <p:ph idx="1"/>
          </p:nvPr>
        </p:nvSpPr>
        <p:spPr/>
        <p:txBody>
          <a:bodyPr/>
          <a:lstStyle/>
          <a:p>
            <a:r>
              <a:rPr lang="en-US" dirty="0"/>
              <a:t>What is an Ostrich?</a:t>
            </a:r>
          </a:p>
          <a:p>
            <a:r>
              <a:rPr lang="en-US" dirty="0"/>
              <a:t>What is a Duck?</a:t>
            </a:r>
          </a:p>
          <a:p>
            <a:r>
              <a:rPr lang="en-US" dirty="0"/>
              <a:t>What is a Penguin?</a:t>
            </a:r>
          </a:p>
          <a:p>
            <a:r>
              <a:rPr lang="en-US" dirty="0"/>
              <a:t>Who are you?</a:t>
            </a:r>
          </a:p>
          <a:p>
            <a:pPr lvl="1"/>
            <a:r>
              <a:rPr lang="en-US" dirty="0"/>
              <a:t>Student </a:t>
            </a:r>
            <a:r>
              <a:rPr lang="en-US" dirty="0">
                <a:sym typeface="Wingdings" pitchFamily="2" charset="2"/>
              </a:rPr>
              <a:t> person  Mammal  Animal</a:t>
            </a:r>
          </a:p>
          <a:p>
            <a:r>
              <a:rPr lang="en-US" dirty="0">
                <a:sym typeface="Wingdings" pitchFamily="2" charset="2"/>
              </a:rPr>
              <a:t>Sedan  Car  </a:t>
            </a:r>
            <a:r>
              <a:rPr lang="en-US" dirty="0" err="1">
                <a:sym typeface="Wingdings" pitchFamily="2" charset="2"/>
              </a:rPr>
              <a:t>LandVehicle</a:t>
            </a:r>
            <a:r>
              <a:rPr lang="en-US">
                <a:sym typeface="Wingdings" pitchFamily="2" charset="2"/>
              </a:rPr>
              <a:t>  Vehicle </a:t>
            </a:r>
            <a:endParaRPr lang="en-US" dirty="0"/>
          </a:p>
        </p:txBody>
      </p:sp>
    </p:spTree>
    <p:extLst>
      <p:ext uri="{BB962C8B-B14F-4D97-AF65-F5344CB8AC3E}">
        <p14:creationId xmlns:p14="http://schemas.microsoft.com/office/powerpoint/2010/main" val="267555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Method  overriding</a:t>
            </a:r>
          </a:p>
        </p:txBody>
      </p:sp>
      <p:sp>
        <p:nvSpPr>
          <p:cNvPr id="3" name="Content Placeholder 2"/>
          <p:cNvSpPr>
            <a:spLocks noGrp="1"/>
          </p:cNvSpPr>
          <p:nvPr>
            <p:ph idx="1"/>
          </p:nvPr>
        </p:nvSpPr>
        <p:spPr>
          <a:xfrm>
            <a:off x="457200" y="1295400"/>
            <a:ext cx="8229600" cy="5105400"/>
          </a:xfrm>
        </p:spPr>
        <p:txBody>
          <a:bodyPr>
            <a:noAutofit/>
          </a:bodyPr>
          <a:lstStyle/>
          <a:p>
            <a:pPr>
              <a:spcBef>
                <a:spcPts val="0"/>
              </a:spcBef>
              <a:buNone/>
            </a:pPr>
            <a:r>
              <a:rPr lang="en-US" sz="2000" b="1" dirty="0">
                <a:latin typeface="Courier New" pitchFamily="49" charset="0"/>
                <a:cs typeface="Courier New" pitchFamily="49" charset="0"/>
              </a:rPr>
              <a:t>class</a:t>
            </a:r>
            <a:r>
              <a:rPr lang="en-US" sz="2000" dirty="0">
                <a:latin typeface="Courier New" pitchFamily="49" charset="0"/>
                <a:cs typeface="Courier New" pitchFamily="49" charset="0"/>
              </a:rPr>
              <a:t> Bank</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getRateOfInterest</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0;}  </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class</a:t>
            </a:r>
            <a:r>
              <a:rPr lang="en-US" sz="2000" dirty="0">
                <a:latin typeface="Courier New" pitchFamily="49" charset="0"/>
                <a:cs typeface="Courier New" pitchFamily="49" charset="0"/>
              </a:rPr>
              <a:t> SBI </a:t>
            </a:r>
            <a:r>
              <a:rPr lang="en-US" sz="2000" b="1" dirty="0">
                <a:latin typeface="Courier New" pitchFamily="49" charset="0"/>
                <a:cs typeface="Courier New" pitchFamily="49" charset="0"/>
              </a:rPr>
              <a:t>extends</a:t>
            </a:r>
            <a:r>
              <a:rPr lang="en-US" sz="2000" dirty="0">
                <a:latin typeface="Courier New" pitchFamily="49" charset="0"/>
                <a:cs typeface="Courier New" pitchFamily="49" charset="0"/>
              </a:rPr>
              <a:t> Bank</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getRateOfInterest</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8;}  </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class</a:t>
            </a:r>
            <a:r>
              <a:rPr lang="en-US" sz="2000" dirty="0">
                <a:latin typeface="Courier New" pitchFamily="49" charset="0"/>
                <a:cs typeface="Courier New" pitchFamily="49" charset="0"/>
              </a:rPr>
              <a:t> ICICI </a:t>
            </a:r>
            <a:r>
              <a:rPr lang="en-US" sz="2000" b="1" dirty="0">
                <a:latin typeface="Courier New" pitchFamily="49" charset="0"/>
                <a:cs typeface="Courier New" pitchFamily="49" charset="0"/>
              </a:rPr>
              <a:t>extends</a:t>
            </a:r>
            <a:r>
              <a:rPr lang="en-US" sz="2000" dirty="0">
                <a:latin typeface="Courier New" pitchFamily="49" charset="0"/>
                <a:cs typeface="Courier New" pitchFamily="49" charset="0"/>
              </a:rPr>
              <a:t> Bank</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getRateOfInterest</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7;}  </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class</a:t>
            </a:r>
            <a:r>
              <a:rPr lang="en-US" sz="2000" dirty="0">
                <a:latin typeface="Courier New" pitchFamily="49" charset="0"/>
                <a:cs typeface="Courier New" pitchFamily="49" charset="0"/>
              </a:rPr>
              <a:t> AXIS </a:t>
            </a:r>
            <a:r>
              <a:rPr lang="en-US" sz="2000" b="1" dirty="0">
                <a:latin typeface="Courier New" pitchFamily="49" charset="0"/>
                <a:cs typeface="Courier New" pitchFamily="49" charset="0"/>
              </a:rPr>
              <a:t>extends</a:t>
            </a:r>
            <a:r>
              <a:rPr lang="en-US" sz="2000" dirty="0">
                <a:latin typeface="Courier New" pitchFamily="49" charset="0"/>
                <a:cs typeface="Courier New" pitchFamily="49" charset="0"/>
              </a:rPr>
              <a:t> Bank</a:t>
            </a:r>
          </a:p>
          <a:p>
            <a:pPr>
              <a:spcBef>
                <a:spcPts val="0"/>
              </a:spcBef>
              <a:buNone/>
            </a:pPr>
            <a:r>
              <a:rPr lang="en-US" sz="2000" dirty="0">
                <a:latin typeface="Courier New" pitchFamily="49" charset="0"/>
                <a:cs typeface="Courier New" pitchFamily="49" charset="0"/>
              </a:rPr>
              <a:t>{  </a:t>
            </a:r>
          </a:p>
          <a:p>
            <a:pPr>
              <a:spcBef>
                <a:spcPts val="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getRateOfInterest</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9;}  </a:t>
            </a:r>
          </a:p>
          <a:p>
            <a:pPr>
              <a:spcBef>
                <a:spcPts val="0"/>
              </a:spcBef>
              <a:buNone/>
            </a:pPr>
            <a:r>
              <a:rPr lang="en-US" sz="2000" dirty="0">
                <a:latin typeface="Courier New" pitchFamily="49" charset="0"/>
                <a:cs typeface="Courier New" pitchFamily="49" charset="0"/>
              </a:rPr>
              <a:t>}  </a:t>
            </a:r>
          </a:p>
          <a:p>
            <a:pPr>
              <a:spcBef>
                <a:spcPts val="0"/>
              </a:spcBef>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333852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Overridden Methods Support Polymorphism</a:t>
            </a:r>
          </a:p>
        </p:txBody>
      </p:sp>
      <p:sp>
        <p:nvSpPr>
          <p:cNvPr id="3" name="Content Placeholder 2"/>
          <p:cNvSpPr>
            <a:spLocks noGrp="1"/>
          </p:cNvSpPr>
          <p:nvPr>
            <p:ph idx="1"/>
          </p:nvPr>
        </p:nvSpPr>
        <p:spPr/>
        <p:txBody>
          <a:bodyPr>
            <a:normAutofit/>
          </a:bodyPr>
          <a:lstStyle/>
          <a:p>
            <a:pPr algn="just"/>
            <a:r>
              <a:rPr lang="en-US" dirty="0"/>
              <a:t>Method overriding forms the basis for one of Java’s most powerful concepts: dynamic method dispatch </a:t>
            </a:r>
          </a:p>
          <a:p>
            <a:pPr lvl="1" algn="just"/>
            <a:r>
              <a:rPr lang="en-US" dirty="0"/>
              <a:t>It is a mechanism by which a call to an overridden method is resolved at run time rather than compile time.</a:t>
            </a:r>
          </a:p>
          <a:p>
            <a:pPr lvl="1" algn="just"/>
            <a:r>
              <a:rPr lang="en-US" dirty="0"/>
              <a:t>This is how Java implements run-time polymorphism.</a:t>
            </a:r>
          </a:p>
        </p:txBody>
      </p:sp>
    </p:spTree>
    <p:extLst>
      <p:ext uri="{BB962C8B-B14F-4D97-AF65-F5344CB8AC3E}">
        <p14:creationId xmlns:p14="http://schemas.microsoft.com/office/powerpoint/2010/main" val="565394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an overridden method is called through superclass reference…..</a:t>
            </a:r>
          </a:p>
        </p:txBody>
      </p:sp>
      <p:sp>
        <p:nvSpPr>
          <p:cNvPr id="3" name="Content Placeholder 2"/>
          <p:cNvSpPr>
            <a:spLocks noGrp="1"/>
          </p:cNvSpPr>
          <p:nvPr>
            <p:ph idx="1"/>
          </p:nvPr>
        </p:nvSpPr>
        <p:spPr/>
        <p:txBody>
          <a:bodyPr>
            <a:normAutofit fontScale="92500" lnSpcReduction="10000"/>
          </a:bodyPr>
          <a:lstStyle/>
          <a:p>
            <a:pPr marL="342900" lvl="1" indent="-342900" algn="just">
              <a:buFont typeface="Arial" pitchFamily="34" charset="0"/>
              <a:buChar char="•"/>
            </a:pPr>
            <a:r>
              <a:rPr lang="en-US" dirty="0"/>
              <a:t>A superclass reference variable can refer to a subclass object. </a:t>
            </a:r>
          </a:p>
          <a:p>
            <a:pPr lvl="1" algn="just"/>
            <a:r>
              <a:rPr lang="en-US" dirty="0"/>
              <a:t>Java uses this fact to resolve calls to overridden methods at run time.</a:t>
            </a:r>
          </a:p>
          <a:p>
            <a:pPr lvl="1" algn="just"/>
            <a:r>
              <a:rPr lang="en-US" dirty="0"/>
              <a:t>Java determines which version of that method to execute based on the type of the object being referred to at the time of the call.</a:t>
            </a:r>
          </a:p>
          <a:p>
            <a:pPr lvl="1" algn="just"/>
            <a:r>
              <a:rPr lang="en-US" dirty="0"/>
              <a:t>This determination is done at run-time.</a:t>
            </a:r>
          </a:p>
          <a:p>
            <a:pPr lvl="1" algn="just"/>
            <a:r>
              <a:rPr lang="en-US" dirty="0">
                <a:solidFill>
                  <a:srgbClr val="FF0000"/>
                </a:solidFill>
              </a:rPr>
              <a:t>It is the type of the object being referred to (not the type of the reference variable) that determines which version of an overridden method will be executed.</a:t>
            </a:r>
          </a:p>
        </p:txBody>
      </p:sp>
    </p:spTree>
    <p:extLst>
      <p:ext uri="{BB962C8B-B14F-4D97-AF65-F5344CB8AC3E}">
        <p14:creationId xmlns:p14="http://schemas.microsoft.com/office/powerpoint/2010/main" val="267773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32037"/>
            <a:ext cx="5867400" cy="4525963"/>
          </a:xfrm>
        </p:spPr>
        <p:txBody>
          <a:bodyPr>
            <a:normAutofit fontScale="55000" lnSpcReduction="20000"/>
          </a:bodyPr>
          <a:lstStyle/>
          <a:p>
            <a:pPr marL="0" indent="0">
              <a:buNone/>
            </a:pPr>
            <a:r>
              <a:rPr lang="en-US" dirty="0"/>
              <a:t>class Employee {</a:t>
            </a:r>
          </a:p>
          <a:p>
            <a:pPr marL="0" indent="0">
              <a:buNone/>
            </a:pPr>
            <a:r>
              <a:rPr lang="en-US" dirty="0"/>
              <a:t>    static double basic = 20000;</a:t>
            </a:r>
          </a:p>
          <a:p>
            <a:pPr marL="0" indent="0">
              <a:buNone/>
            </a:pPr>
            <a:r>
              <a:rPr lang="en-US" dirty="0"/>
              <a:t>    String </a:t>
            </a:r>
            <a:r>
              <a:rPr lang="en-US" dirty="0" err="1"/>
              <a:t>empName</a:t>
            </a:r>
            <a:r>
              <a:rPr lang="en-US" dirty="0"/>
              <a:t>;</a:t>
            </a:r>
          </a:p>
          <a:p>
            <a:pPr marL="0" indent="0">
              <a:buNone/>
            </a:pPr>
            <a:r>
              <a:rPr lang="en-US" dirty="0"/>
              <a:t>    </a:t>
            </a:r>
            <a:r>
              <a:rPr lang="en-US" dirty="0" err="1"/>
              <a:t>int</a:t>
            </a:r>
            <a:r>
              <a:rPr lang="en-US" dirty="0"/>
              <a:t> </a:t>
            </a:r>
            <a:r>
              <a:rPr lang="en-US" dirty="0" err="1"/>
              <a:t>empID</a:t>
            </a:r>
            <a:r>
              <a:rPr lang="en-US" dirty="0"/>
              <a:t>;</a:t>
            </a:r>
          </a:p>
          <a:p>
            <a:pPr marL="0" indent="0">
              <a:buNone/>
            </a:pPr>
            <a:r>
              <a:rPr lang="en-US" dirty="0"/>
              <a:t>    Employee(String name, </a:t>
            </a:r>
            <a:r>
              <a:rPr lang="en-US" dirty="0" err="1"/>
              <a:t>int</a:t>
            </a:r>
            <a:r>
              <a:rPr lang="en-US" dirty="0"/>
              <a:t> id) {</a:t>
            </a:r>
          </a:p>
          <a:p>
            <a:pPr marL="0" indent="0">
              <a:buNone/>
            </a:pPr>
            <a:r>
              <a:rPr lang="en-US" dirty="0"/>
              <a:t>        </a:t>
            </a:r>
            <a:r>
              <a:rPr lang="en-US" dirty="0" err="1"/>
              <a:t>empName</a:t>
            </a:r>
            <a:r>
              <a:rPr lang="en-US" dirty="0"/>
              <a:t> = name;</a:t>
            </a:r>
          </a:p>
          <a:p>
            <a:pPr marL="0" indent="0">
              <a:buNone/>
            </a:pPr>
            <a:r>
              <a:rPr lang="en-US" dirty="0"/>
              <a:t>        </a:t>
            </a:r>
            <a:r>
              <a:rPr lang="en-US" dirty="0" err="1"/>
              <a:t>empID</a:t>
            </a:r>
            <a:r>
              <a:rPr lang="en-US" dirty="0"/>
              <a:t> = id;</a:t>
            </a:r>
          </a:p>
          <a:p>
            <a:pPr marL="0" indent="0">
              <a:buNone/>
            </a:pPr>
            <a:r>
              <a:rPr lang="en-US" dirty="0"/>
              <a:t>    }</a:t>
            </a:r>
          </a:p>
          <a:p>
            <a:pPr marL="0" indent="0">
              <a:buNone/>
            </a:pPr>
            <a:r>
              <a:rPr lang="en-US" dirty="0"/>
              <a:t>    void </a:t>
            </a:r>
            <a:r>
              <a:rPr lang="en-US" dirty="0" err="1"/>
              <a:t>computeSalary</a:t>
            </a:r>
            <a:r>
              <a:rPr lang="en-US" dirty="0"/>
              <a:t>() {</a:t>
            </a:r>
          </a:p>
          <a:p>
            <a:pPr marL="0" indent="0">
              <a:buNone/>
            </a:pPr>
            <a:r>
              <a:rPr lang="en-US" dirty="0"/>
              <a:t>    }</a:t>
            </a:r>
          </a:p>
          <a:p>
            <a:pPr marL="0" indent="0">
              <a:buNone/>
            </a:pPr>
            <a:r>
              <a:rPr lang="en-US" dirty="0"/>
              <a:t>    void </a:t>
            </a:r>
            <a:r>
              <a:rPr lang="en-US" dirty="0" err="1"/>
              <a:t>printDetails</a:t>
            </a:r>
            <a:r>
              <a:rPr lang="en-US" dirty="0"/>
              <a:t>() {</a:t>
            </a:r>
          </a:p>
          <a:p>
            <a:pPr marL="0" indent="0">
              <a:buNone/>
            </a:pPr>
            <a:r>
              <a:rPr lang="en-US" dirty="0"/>
              <a:t>        </a:t>
            </a:r>
            <a:r>
              <a:rPr lang="en-US" dirty="0" err="1"/>
              <a:t>System.out.println</a:t>
            </a:r>
            <a:r>
              <a:rPr lang="en-US" dirty="0"/>
              <a:t>("Name:" + </a:t>
            </a:r>
            <a:r>
              <a:rPr lang="en-US" dirty="0" err="1"/>
              <a:t>empName</a:t>
            </a:r>
            <a:r>
              <a:rPr lang="en-US" dirty="0"/>
              <a:t>);</a:t>
            </a:r>
          </a:p>
          <a:p>
            <a:pPr marL="0" indent="0">
              <a:buNone/>
            </a:pPr>
            <a:r>
              <a:rPr lang="en-US" dirty="0"/>
              <a:t>        </a:t>
            </a:r>
            <a:r>
              <a:rPr lang="en-US" dirty="0" err="1"/>
              <a:t>System.out.println</a:t>
            </a:r>
            <a:r>
              <a:rPr lang="en-US" dirty="0"/>
              <a:t>("Employee ID: " +</a:t>
            </a:r>
            <a:r>
              <a:rPr lang="en-US" dirty="0" err="1"/>
              <a:t>empID</a:t>
            </a:r>
            <a:r>
              <a:rPr lang="en-US" dirty="0"/>
              <a:t>);</a:t>
            </a:r>
          </a:p>
          <a:p>
            <a:pPr marL="0" indent="0">
              <a:buNone/>
            </a:pPr>
            <a:r>
              <a:rPr lang="en-US" dirty="0"/>
              <a:t>    }</a:t>
            </a:r>
          </a:p>
          <a:p>
            <a:pPr marL="0" indent="0">
              <a:buNone/>
            </a:pPr>
            <a:r>
              <a:rPr lang="en-US" dirty="0"/>
              <a:t>}</a:t>
            </a:r>
          </a:p>
        </p:txBody>
      </p:sp>
      <p:grpSp>
        <p:nvGrpSpPr>
          <p:cNvPr id="13" name="Group 12"/>
          <p:cNvGrpSpPr/>
          <p:nvPr/>
        </p:nvGrpSpPr>
        <p:grpSpPr>
          <a:xfrm>
            <a:off x="5105400" y="304800"/>
            <a:ext cx="2362200" cy="1752600"/>
            <a:chOff x="5105400" y="304800"/>
            <a:chExt cx="2362200" cy="1752600"/>
          </a:xfrm>
        </p:grpSpPr>
        <p:sp>
          <p:nvSpPr>
            <p:cNvPr id="4" name="Rectangle 3"/>
            <p:cNvSpPr/>
            <p:nvPr/>
          </p:nvSpPr>
          <p:spPr>
            <a:xfrm>
              <a:off x="5105400" y="3048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5" name="Rectangle 4"/>
            <p:cNvSpPr/>
            <p:nvPr/>
          </p:nvSpPr>
          <p:spPr>
            <a:xfrm>
              <a:off x="5105400" y="9144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05400" y="15240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computeSalary</a:t>
              </a:r>
              <a:r>
                <a:rPr lang="en-US" dirty="0"/>
                <a:t>()</a:t>
              </a:r>
            </a:p>
            <a:p>
              <a:pPr algn="ctr"/>
              <a:r>
                <a:rPr lang="en-US" dirty="0" err="1"/>
                <a:t>printDetails</a:t>
              </a:r>
              <a:r>
                <a:rPr lang="en-US" dirty="0"/>
                <a:t>()</a:t>
              </a:r>
            </a:p>
          </p:txBody>
        </p:sp>
      </p:grpSp>
      <p:grpSp>
        <p:nvGrpSpPr>
          <p:cNvPr id="14" name="Group 13"/>
          <p:cNvGrpSpPr/>
          <p:nvPr/>
        </p:nvGrpSpPr>
        <p:grpSpPr>
          <a:xfrm>
            <a:off x="3657600" y="3352800"/>
            <a:ext cx="2362200" cy="1752600"/>
            <a:chOff x="3657600" y="2895600"/>
            <a:chExt cx="2362200" cy="1752600"/>
          </a:xfrm>
        </p:grpSpPr>
        <p:sp>
          <p:nvSpPr>
            <p:cNvPr id="7" name="Rectangle 6"/>
            <p:cNvSpPr/>
            <p:nvPr/>
          </p:nvSpPr>
          <p:spPr>
            <a:xfrm>
              <a:off x="3657600" y="28956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SalesManager</a:t>
              </a:r>
              <a:endParaRPr lang="en-US" dirty="0"/>
            </a:p>
          </p:txBody>
        </p:sp>
        <p:sp>
          <p:nvSpPr>
            <p:cNvPr id="8" name="Rectangle 7"/>
            <p:cNvSpPr/>
            <p:nvPr/>
          </p:nvSpPr>
          <p:spPr>
            <a:xfrm>
              <a:off x="3657600" y="35052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7600" y="41148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computeSalary</a:t>
              </a:r>
              <a:r>
                <a:rPr lang="en-US" dirty="0"/>
                <a:t>()</a:t>
              </a:r>
            </a:p>
            <a:p>
              <a:pPr algn="ctr"/>
              <a:r>
                <a:rPr lang="en-US" dirty="0" err="1"/>
                <a:t>printDetails</a:t>
              </a:r>
              <a:r>
                <a:rPr lang="en-US" dirty="0"/>
                <a:t>()</a:t>
              </a:r>
            </a:p>
          </p:txBody>
        </p:sp>
      </p:grpSp>
      <p:grpSp>
        <p:nvGrpSpPr>
          <p:cNvPr id="15" name="Group 14"/>
          <p:cNvGrpSpPr/>
          <p:nvPr/>
        </p:nvGrpSpPr>
        <p:grpSpPr>
          <a:xfrm>
            <a:off x="6629400" y="3352800"/>
            <a:ext cx="2362200" cy="1752600"/>
            <a:chOff x="6629400" y="2895600"/>
            <a:chExt cx="2362200" cy="1752600"/>
          </a:xfrm>
        </p:grpSpPr>
        <p:sp>
          <p:nvSpPr>
            <p:cNvPr id="10" name="Rectangle 9"/>
            <p:cNvSpPr/>
            <p:nvPr/>
          </p:nvSpPr>
          <p:spPr>
            <a:xfrm>
              <a:off x="6629400" y="28956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ProjectManager</a:t>
              </a:r>
              <a:endParaRPr lang="en-US" dirty="0"/>
            </a:p>
          </p:txBody>
        </p:sp>
        <p:sp>
          <p:nvSpPr>
            <p:cNvPr id="11" name="Rectangle 10"/>
            <p:cNvSpPr/>
            <p:nvPr/>
          </p:nvSpPr>
          <p:spPr>
            <a:xfrm>
              <a:off x="6629400" y="35052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29400" y="41148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computeSalary</a:t>
              </a:r>
              <a:r>
                <a:rPr lang="en-US" dirty="0"/>
                <a:t>()</a:t>
              </a:r>
            </a:p>
            <a:p>
              <a:pPr algn="ctr"/>
              <a:r>
                <a:rPr lang="en-US" dirty="0" err="1"/>
                <a:t>printDetails</a:t>
              </a:r>
              <a:r>
                <a:rPr lang="en-US" dirty="0"/>
                <a:t>()</a:t>
              </a:r>
            </a:p>
          </p:txBody>
        </p:sp>
      </p:grpSp>
      <p:cxnSp>
        <p:nvCxnSpPr>
          <p:cNvPr id="17" name="Straight Connector 16"/>
          <p:cNvCxnSpPr>
            <a:stCxn id="7" idx="0"/>
          </p:cNvCxnSpPr>
          <p:nvPr/>
        </p:nvCxnSpPr>
        <p:spPr>
          <a:xfrm flipV="1">
            <a:off x="4838700" y="2895600"/>
            <a:ext cx="0" cy="4572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38700" y="2895600"/>
            <a:ext cx="2971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816646" y="2895600"/>
            <a:ext cx="0" cy="4572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6" idx="2"/>
          </p:cNvCxnSpPr>
          <p:nvPr/>
        </p:nvCxnSpPr>
        <p:spPr>
          <a:xfrm flipV="1">
            <a:off x="6286500" y="2057400"/>
            <a:ext cx="0" cy="838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8600" y="304800"/>
            <a:ext cx="3962400" cy="1077218"/>
          </a:xfrm>
          <a:prstGeom prst="rect">
            <a:avLst/>
          </a:prstGeom>
          <a:noFill/>
        </p:spPr>
        <p:txBody>
          <a:bodyPr wrap="square" rtlCol="0">
            <a:spAutoFit/>
          </a:bodyPr>
          <a:lstStyle/>
          <a:p>
            <a:r>
              <a:rPr lang="en-US" sz="3200" dirty="0"/>
              <a:t>Example for Dynamic Method Dispatch</a:t>
            </a:r>
          </a:p>
        </p:txBody>
      </p:sp>
    </p:spTree>
    <p:extLst>
      <p:ext uri="{BB962C8B-B14F-4D97-AF65-F5344CB8AC3E}">
        <p14:creationId xmlns:p14="http://schemas.microsoft.com/office/powerpoint/2010/main" val="411358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class </a:t>
            </a:r>
            <a:r>
              <a:rPr lang="en-US" dirty="0" err="1"/>
              <a:t>SalesManager</a:t>
            </a:r>
            <a:r>
              <a:rPr lang="en-US" dirty="0"/>
              <a:t> extends Employee {</a:t>
            </a:r>
          </a:p>
          <a:p>
            <a:pPr marL="0" indent="0">
              <a:buNone/>
            </a:pPr>
            <a:r>
              <a:rPr lang="en-US" dirty="0"/>
              <a:t>    static double da = 0.65, </a:t>
            </a:r>
            <a:r>
              <a:rPr lang="en-US" dirty="0" err="1"/>
              <a:t>hra</a:t>
            </a:r>
            <a:r>
              <a:rPr lang="en-US" dirty="0"/>
              <a:t> = 0.85;</a:t>
            </a:r>
          </a:p>
          <a:p>
            <a:pPr marL="0" indent="0">
              <a:buNone/>
            </a:pPr>
            <a:r>
              <a:rPr lang="en-US" dirty="0"/>
              <a:t>    static </a:t>
            </a:r>
            <a:r>
              <a:rPr lang="en-US" dirty="0" err="1"/>
              <a:t>int</a:t>
            </a:r>
            <a:r>
              <a:rPr lang="en-US" dirty="0"/>
              <a:t> </a:t>
            </a:r>
            <a:r>
              <a:rPr lang="en-US" dirty="0" err="1"/>
              <a:t>comm</a:t>
            </a:r>
            <a:r>
              <a:rPr lang="en-US" dirty="0"/>
              <a:t> = 10000;</a:t>
            </a:r>
          </a:p>
          <a:p>
            <a:pPr marL="0" indent="0">
              <a:buNone/>
            </a:pPr>
            <a:r>
              <a:rPr lang="en-US" dirty="0"/>
              <a:t>    double salary;</a:t>
            </a:r>
          </a:p>
          <a:p>
            <a:pPr marL="0" indent="0">
              <a:buNone/>
            </a:pPr>
            <a:r>
              <a:rPr lang="en-US" dirty="0"/>
              <a:t>    </a:t>
            </a:r>
            <a:r>
              <a:rPr lang="en-US" dirty="0" err="1"/>
              <a:t>SalesManager</a:t>
            </a:r>
            <a:r>
              <a:rPr lang="en-US" dirty="0"/>
              <a:t>(String name, </a:t>
            </a:r>
            <a:r>
              <a:rPr lang="en-US" dirty="0" err="1"/>
              <a:t>int</a:t>
            </a:r>
            <a:r>
              <a:rPr lang="en-US" dirty="0"/>
              <a:t> id) {</a:t>
            </a:r>
          </a:p>
          <a:p>
            <a:pPr marL="0" indent="0">
              <a:buNone/>
            </a:pPr>
            <a:r>
              <a:rPr lang="en-US" dirty="0"/>
              <a:t>        super(name, id);</a:t>
            </a:r>
          </a:p>
          <a:p>
            <a:pPr marL="0" indent="0">
              <a:buNone/>
            </a:pPr>
            <a:r>
              <a:rPr lang="en-US" dirty="0"/>
              <a:t>    }</a:t>
            </a:r>
          </a:p>
          <a:p>
            <a:pPr marL="0" indent="0">
              <a:buNone/>
            </a:pPr>
            <a:r>
              <a:rPr lang="en-US" dirty="0"/>
              <a:t>    void </a:t>
            </a:r>
            <a:r>
              <a:rPr lang="en-US" dirty="0" err="1"/>
              <a:t>computeSalary</a:t>
            </a:r>
            <a:r>
              <a:rPr lang="en-US" dirty="0"/>
              <a:t>() {</a:t>
            </a:r>
          </a:p>
          <a:p>
            <a:pPr marL="0" indent="0">
              <a:buNone/>
            </a:pPr>
            <a:r>
              <a:rPr lang="en-US" dirty="0"/>
              <a:t>        salary = basic + basic * da + basic * </a:t>
            </a:r>
            <a:r>
              <a:rPr lang="en-US" dirty="0" err="1"/>
              <a:t>hra</a:t>
            </a:r>
            <a:r>
              <a:rPr lang="en-US" dirty="0"/>
              <a:t> + </a:t>
            </a:r>
            <a:r>
              <a:rPr lang="en-US" dirty="0" err="1"/>
              <a:t>comm</a:t>
            </a:r>
            <a:r>
              <a:rPr lang="en-US" dirty="0"/>
              <a:t>;</a:t>
            </a:r>
          </a:p>
          <a:p>
            <a:pPr marL="0" indent="0">
              <a:buNone/>
            </a:pPr>
            <a:r>
              <a:rPr lang="en-US" dirty="0"/>
              <a:t>    }</a:t>
            </a:r>
          </a:p>
          <a:p>
            <a:pPr marL="0" indent="0">
              <a:buNone/>
            </a:pPr>
            <a:r>
              <a:rPr lang="en-US" dirty="0"/>
              <a:t>    void </a:t>
            </a:r>
            <a:r>
              <a:rPr lang="en-US" dirty="0" err="1"/>
              <a:t>printDetails</a:t>
            </a:r>
            <a:r>
              <a:rPr lang="en-US" dirty="0"/>
              <a:t>() {</a:t>
            </a:r>
          </a:p>
          <a:p>
            <a:pPr marL="0" indent="0">
              <a:buNone/>
            </a:pPr>
            <a:r>
              <a:rPr lang="en-US" dirty="0"/>
              <a:t>        </a:t>
            </a:r>
            <a:r>
              <a:rPr lang="en-US" dirty="0" err="1"/>
              <a:t>super.printDetails</a:t>
            </a:r>
            <a:r>
              <a:rPr lang="en-US" dirty="0"/>
              <a:t>();</a:t>
            </a:r>
          </a:p>
          <a:p>
            <a:pPr marL="0" indent="0">
              <a:buNone/>
            </a:pPr>
            <a:r>
              <a:rPr lang="en-US" dirty="0"/>
              <a:t>        </a:t>
            </a:r>
            <a:r>
              <a:rPr lang="en-US" dirty="0" err="1"/>
              <a:t>System.out.println</a:t>
            </a:r>
            <a:r>
              <a:rPr lang="en-US" dirty="0"/>
              <a:t>("Salary: " + salary);</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679779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class </a:t>
            </a:r>
            <a:r>
              <a:rPr lang="en-US" dirty="0" err="1"/>
              <a:t>ProjectManager</a:t>
            </a:r>
            <a:r>
              <a:rPr lang="en-US" dirty="0"/>
              <a:t> extends Employee {</a:t>
            </a:r>
          </a:p>
          <a:p>
            <a:pPr marL="0" indent="0">
              <a:buNone/>
            </a:pPr>
            <a:r>
              <a:rPr lang="en-US" dirty="0"/>
              <a:t>    static double da = 0.70, </a:t>
            </a:r>
            <a:r>
              <a:rPr lang="en-US" dirty="0" err="1"/>
              <a:t>hra</a:t>
            </a:r>
            <a:r>
              <a:rPr lang="en-US" dirty="0"/>
              <a:t> = 0.9;</a:t>
            </a:r>
          </a:p>
          <a:p>
            <a:pPr marL="0" indent="0">
              <a:buNone/>
            </a:pPr>
            <a:r>
              <a:rPr lang="en-US" dirty="0"/>
              <a:t>    static </a:t>
            </a:r>
            <a:r>
              <a:rPr lang="en-US" dirty="0" err="1"/>
              <a:t>int</a:t>
            </a:r>
            <a:r>
              <a:rPr lang="en-US" dirty="0"/>
              <a:t> allowance = 15000;</a:t>
            </a:r>
          </a:p>
          <a:p>
            <a:pPr marL="0" indent="0">
              <a:buNone/>
            </a:pPr>
            <a:r>
              <a:rPr lang="en-US" dirty="0"/>
              <a:t>    double salary;</a:t>
            </a:r>
          </a:p>
          <a:p>
            <a:pPr marL="0" indent="0">
              <a:buNone/>
            </a:pPr>
            <a:r>
              <a:rPr lang="en-US" dirty="0"/>
              <a:t>    </a:t>
            </a:r>
            <a:r>
              <a:rPr lang="en-US" dirty="0" err="1"/>
              <a:t>ProjectManager</a:t>
            </a:r>
            <a:r>
              <a:rPr lang="en-US" dirty="0"/>
              <a:t>(String name, </a:t>
            </a:r>
            <a:r>
              <a:rPr lang="en-US" dirty="0" err="1"/>
              <a:t>int</a:t>
            </a:r>
            <a:r>
              <a:rPr lang="en-US" dirty="0"/>
              <a:t> id) {</a:t>
            </a:r>
          </a:p>
          <a:p>
            <a:pPr marL="0" indent="0">
              <a:buNone/>
            </a:pPr>
            <a:r>
              <a:rPr lang="en-US" dirty="0"/>
              <a:t>        super(name, id);</a:t>
            </a:r>
          </a:p>
          <a:p>
            <a:pPr marL="0" indent="0">
              <a:buNone/>
            </a:pPr>
            <a:r>
              <a:rPr lang="en-US" dirty="0"/>
              <a:t>    }</a:t>
            </a:r>
          </a:p>
          <a:p>
            <a:pPr marL="0" indent="0">
              <a:buNone/>
            </a:pPr>
            <a:r>
              <a:rPr lang="en-US" dirty="0"/>
              <a:t>    void </a:t>
            </a:r>
            <a:r>
              <a:rPr lang="en-US" dirty="0" err="1"/>
              <a:t>computeSalary</a:t>
            </a:r>
            <a:r>
              <a:rPr lang="en-US" dirty="0"/>
              <a:t>() {</a:t>
            </a:r>
          </a:p>
          <a:p>
            <a:pPr marL="0" indent="0">
              <a:buNone/>
            </a:pPr>
            <a:r>
              <a:rPr lang="en-US" dirty="0"/>
              <a:t>        salary = basic + basic * da + basic * </a:t>
            </a:r>
            <a:r>
              <a:rPr lang="en-US" dirty="0" err="1"/>
              <a:t>hra</a:t>
            </a:r>
            <a:r>
              <a:rPr lang="en-US" dirty="0"/>
              <a:t> + allowance;</a:t>
            </a:r>
          </a:p>
          <a:p>
            <a:pPr marL="0" indent="0">
              <a:buNone/>
            </a:pPr>
            <a:r>
              <a:rPr lang="en-US" dirty="0"/>
              <a:t>    }</a:t>
            </a:r>
          </a:p>
          <a:p>
            <a:pPr marL="0" indent="0">
              <a:buNone/>
            </a:pPr>
            <a:r>
              <a:rPr lang="en-US" dirty="0"/>
              <a:t>    void </a:t>
            </a:r>
            <a:r>
              <a:rPr lang="en-US" dirty="0" err="1"/>
              <a:t>printDetails</a:t>
            </a:r>
            <a:r>
              <a:rPr lang="en-US" dirty="0"/>
              <a:t>() {</a:t>
            </a:r>
          </a:p>
          <a:p>
            <a:pPr marL="0" indent="0">
              <a:buNone/>
            </a:pPr>
            <a:r>
              <a:rPr lang="en-US" dirty="0"/>
              <a:t>        </a:t>
            </a:r>
            <a:r>
              <a:rPr lang="en-US" dirty="0" err="1"/>
              <a:t>super.printDetails</a:t>
            </a:r>
            <a:r>
              <a:rPr lang="en-US" dirty="0"/>
              <a:t>();</a:t>
            </a:r>
          </a:p>
          <a:p>
            <a:pPr marL="0" indent="0">
              <a:buNone/>
            </a:pPr>
            <a:r>
              <a:rPr lang="en-US" dirty="0"/>
              <a:t>        </a:t>
            </a:r>
            <a:r>
              <a:rPr lang="en-US" dirty="0" err="1"/>
              <a:t>System.out.println</a:t>
            </a:r>
            <a:r>
              <a:rPr lang="en-US" dirty="0"/>
              <a:t>("Salary: " + salary);</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8921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172200"/>
          </a:xfrm>
        </p:spPr>
        <p:txBody>
          <a:bodyPr>
            <a:normAutofit fontScale="77500" lnSpcReduction="20000"/>
          </a:bodyPr>
          <a:lstStyle/>
          <a:p>
            <a:pPr marL="0" indent="0">
              <a:buNone/>
            </a:pPr>
            <a:r>
              <a:rPr lang="en-US" dirty="0"/>
              <a:t>public class </a:t>
            </a:r>
            <a:r>
              <a:rPr lang="en-US" dirty="0" err="1"/>
              <a:t>OverridingDemo</a:t>
            </a:r>
            <a:r>
              <a:rPr lang="en-US" dirty="0"/>
              <a:t> {</a:t>
            </a:r>
          </a:p>
          <a:p>
            <a:pPr marL="0" indent="0">
              <a:buNone/>
            </a:pPr>
            <a:r>
              <a:rPr lang="en-US" dirty="0"/>
              <a:t>    public static void main(String[] </a:t>
            </a:r>
            <a:r>
              <a:rPr lang="en-US" dirty="0" err="1"/>
              <a:t>args</a:t>
            </a:r>
            <a:r>
              <a:rPr lang="en-US" dirty="0"/>
              <a:t>) {</a:t>
            </a:r>
          </a:p>
          <a:p>
            <a:pPr marL="0" indent="0">
              <a:buNone/>
            </a:pPr>
            <a:r>
              <a:rPr lang="en-US" dirty="0"/>
              <a:t>        Employee e1;</a:t>
            </a:r>
          </a:p>
          <a:p>
            <a:pPr marL="0" indent="0">
              <a:buNone/>
            </a:pPr>
            <a:r>
              <a:rPr lang="en-US" dirty="0"/>
              <a:t>        </a:t>
            </a:r>
            <a:r>
              <a:rPr lang="en-US" dirty="0" err="1"/>
              <a:t>SalesManager</a:t>
            </a:r>
            <a:r>
              <a:rPr lang="en-US" dirty="0"/>
              <a:t> s1 = new </a:t>
            </a:r>
            <a:r>
              <a:rPr lang="en-US" dirty="0" err="1"/>
              <a:t>SalesManager</a:t>
            </a:r>
            <a:r>
              <a:rPr lang="en-US" dirty="0"/>
              <a:t>("</a:t>
            </a:r>
            <a:r>
              <a:rPr lang="en-US" dirty="0" err="1"/>
              <a:t>Sachin</a:t>
            </a:r>
            <a:r>
              <a:rPr lang="en-US" dirty="0"/>
              <a:t> T", 101);</a:t>
            </a:r>
          </a:p>
          <a:p>
            <a:pPr marL="0" indent="0">
              <a:buNone/>
            </a:pPr>
            <a:r>
              <a:rPr lang="en-US" dirty="0"/>
              <a:t>        </a:t>
            </a:r>
            <a:r>
              <a:rPr lang="en-US" dirty="0" err="1"/>
              <a:t>ProjectManager</a:t>
            </a:r>
            <a:r>
              <a:rPr lang="en-US" dirty="0"/>
              <a:t> p1 = new </a:t>
            </a:r>
            <a:r>
              <a:rPr lang="en-US" dirty="0" err="1"/>
              <a:t>ProjectManager</a:t>
            </a:r>
            <a:r>
              <a:rPr lang="en-US" dirty="0"/>
              <a:t>("Ramesh", 201);</a:t>
            </a:r>
          </a:p>
          <a:p>
            <a:pPr marL="0" indent="0">
              <a:buNone/>
            </a:pPr>
            <a:r>
              <a:rPr lang="en-US" dirty="0"/>
              <a:t>        s1.computeSalary();</a:t>
            </a:r>
          </a:p>
          <a:p>
            <a:pPr marL="0" indent="0">
              <a:buNone/>
            </a:pPr>
            <a:r>
              <a:rPr lang="en-US" dirty="0"/>
              <a:t>        s1.printDetails();</a:t>
            </a:r>
          </a:p>
          <a:p>
            <a:pPr marL="0" indent="0">
              <a:buNone/>
            </a:pPr>
            <a:r>
              <a:rPr lang="en-US" dirty="0"/>
              <a:t>        p1.computeSalary();</a:t>
            </a:r>
          </a:p>
          <a:p>
            <a:pPr marL="0" indent="0">
              <a:buNone/>
            </a:pPr>
            <a:r>
              <a:rPr lang="en-US" dirty="0"/>
              <a:t>        p1.printDetails();</a:t>
            </a:r>
          </a:p>
          <a:p>
            <a:pPr marL="0" indent="0">
              <a:buNone/>
            </a:pPr>
            <a:r>
              <a:rPr lang="en-US" dirty="0"/>
              <a:t>        e1 = s1;	</a:t>
            </a:r>
          </a:p>
          <a:p>
            <a:pPr marL="0" indent="0">
              <a:buNone/>
            </a:pPr>
            <a:r>
              <a:rPr lang="en-US" dirty="0"/>
              <a:t>        e1.computeSalary();</a:t>
            </a:r>
          </a:p>
          <a:p>
            <a:pPr marL="0" indent="0">
              <a:buNone/>
            </a:pPr>
            <a:r>
              <a:rPr lang="en-US" dirty="0"/>
              <a:t>        e1 = p1;</a:t>
            </a:r>
          </a:p>
          <a:p>
            <a:pPr marL="0" indent="0">
              <a:buNone/>
            </a:pPr>
            <a:r>
              <a:rPr lang="en-US" dirty="0"/>
              <a:t>        e1.computeSalary();</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3297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Creating a Multilevel Hierarchy</a:t>
            </a:r>
          </a:p>
        </p:txBody>
      </p:sp>
      <p:sp>
        <p:nvSpPr>
          <p:cNvPr id="3" name="Content Placeholder 2"/>
          <p:cNvSpPr>
            <a:spLocks noGrp="1"/>
          </p:cNvSpPr>
          <p:nvPr>
            <p:ph idx="1"/>
          </p:nvPr>
        </p:nvSpPr>
        <p:spPr>
          <a:xfrm>
            <a:off x="76200" y="1371600"/>
            <a:ext cx="6858000" cy="5486400"/>
          </a:xfrm>
        </p:spPr>
        <p:txBody>
          <a:bodyPr>
            <a:normAutofit fontScale="77500" lnSpcReduction="20000"/>
          </a:bodyPr>
          <a:lstStyle/>
          <a:p>
            <a:pPr algn="just">
              <a:lnSpc>
                <a:spcPct val="120000"/>
              </a:lnSpc>
            </a:pPr>
            <a:r>
              <a:rPr lang="en-US" dirty="0"/>
              <a:t>The relationships of objects or classes through inheritance give rise to a hierarchy. </a:t>
            </a:r>
          </a:p>
          <a:p>
            <a:pPr algn="just">
              <a:lnSpc>
                <a:spcPct val="120000"/>
              </a:lnSpc>
            </a:pPr>
            <a:r>
              <a:rPr lang="en-US" dirty="0"/>
              <a:t>In multilevel inheritance, a subclass is inherited from another subclass. </a:t>
            </a:r>
          </a:p>
          <a:p>
            <a:pPr lvl="1" algn="just">
              <a:lnSpc>
                <a:spcPct val="120000"/>
              </a:lnSpc>
            </a:pPr>
            <a:r>
              <a:rPr lang="en-US" dirty="0"/>
              <a:t>It is not uncommon that a class is derived from another derived class as shown in the figure. </a:t>
            </a:r>
          </a:p>
          <a:p>
            <a:pPr lvl="1" algn="just">
              <a:lnSpc>
                <a:spcPct val="120000"/>
              </a:lnSpc>
            </a:pPr>
            <a:r>
              <a:rPr lang="en-US" dirty="0"/>
              <a:t>The class A serves as a base class for the derived class B, which in turn serves as a base class for the derived class C. </a:t>
            </a:r>
          </a:p>
          <a:p>
            <a:pPr lvl="1" algn="just">
              <a:lnSpc>
                <a:spcPct val="120000"/>
              </a:lnSpc>
            </a:pPr>
            <a:r>
              <a:rPr lang="en-US" dirty="0"/>
              <a:t>The class B is known as intermediate base class since it provides a link for the inheritance between A and C.</a:t>
            </a:r>
          </a:p>
          <a:p>
            <a:pPr lvl="1" algn="just">
              <a:lnSpc>
                <a:spcPct val="120000"/>
              </a:lnSpc>
            </a:pPr>
            <a:r>
              <a:rPr lang="en-US" dirty="0"/>
              <a:t>In such a hierarchy, super() always refers to the constructor in the closest superclass.</a:t>
            </a:r>
          </a:p>
          <a:p>
            <a:pPr lvl="1" algn="just">
              <a:lnSpc>
                <a:spcPct val="120000"/>
              </a:lnSpc>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307353"/>
            <a:ext cx="1828800" cy="32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76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Multilevel Inheritance </a:t>
            </a:r>
          </a:p>
        </p:txBody>
      </p:sp>
      <p:sp>
        <p:nvSpPr>
          <p:cNvPr id="3" name="Content Placeholder 2"/>
          <p:cNvSpPr>
            <a:spLocks noGrp="1"/>
          </p:cNvSpPr>
          <p:nvPr>
            <p:ph idx="1"/>
          </p:nvPr>
        </p:nvSpPr>
        <p:spPr/>
        <p:txBody>
          <a:bodyPr>
            <a:normAutofit/>
          </a:bodyPr>
          <a:lstStyle/>
          <a:p>
            <a:pPr marL="0" indent="0">
              <a:buNone/>
            </a:pPr>
            <a:r>
              <a:rPr lang="en-US" sz="2400" dirty="0"/>
              <a:t>class </a:t>
            </a:r>
            <a:r>
              <a:rPr lang="en-US" sz="2400" b="1" dirty="0"/>
              <a:t>A </a:t>
            </a:r>
            <a:r>
              <a:rPr lang="en-US" sz="2400" dirty="0"/>
              <a:t>{ </a:t>
            </a:r>
          </a:p>
          <a:p>
            <a:pPr marL="457200" lvl="1" indent="0">
              <a:buNone/>
            </a:pPr>
            <a:r>
              <a:rPr lang="en-US" sz="2400" i="1" dirty="0"/>
              <a:t>//Do something</a:t>
            </a:r>
            <a:r>
              <a:rPr lang="en-US" sz="2400" dirty="0"/>
              <a:t> </a:t>
            </a:r>
          </a:p>
          <a:p>
            <a:pPr marL="0" indent="0">
              <a:buNone/>
            </a:pPr>
            <a:r>
              <a:rPr lang="en-US" sz="2400" dirty="0"/>
              <a:t>} </a:t>
            </a:r>
          </a:p>
          <a:p>
            <a:pPr marL="0" indent="0">
              <a:buNone/>
            </a:pPr>
            <a:r>
              <a:rPr lang="en-US" sz="2400" dirty="0"/>
              <a:t>class </a:t>
            </a:r>
            <a:r>
              <a:rPr lang="en-US" sz="2400" b="1" dirty="0"/>
              <a:t>B</a:t>
            </a:r>
            <a:r>
              <a:rPr lang="en-US" sz="2400" dirty="0"/>
              <a:t> extends </a:t>
            </a:r>
            <a:r>
              <a:rPr lang="en-US" sz="2400" b="1" dirty="0"/>
              <a:t>A </a:t>
            </a:r>
            <a:r>
              <a:rPr lang="en-US" sz="2400" dirty="0"/>
              <a:t>{ </a:t>
            </a:r>
          </a:p>
          <a:p>
            <a:pPr marL="457200" lvl="1" indent="0">
              <a:buNone/>
            </a:pPr>
            <a:r>
              <a:rPr lang="en-US" sz="2400" i="1" dirty="0"/>
              <a:t>//Do something</a:t>
            </a:r>
            <a:r>
              <a:rPr lang="en-US" sz="2400" dirty="0"/>
              <a:t> </a:t>
            </a:r>
          </a:p>
          <a:p>
            <a:pPr marL="0" indent="0">
              <a:buNone/>
            </a:pPr>
            <a:r>
              <a:rPr lang="en-US" sz="2400" dirty="0"/>
              <a:t>} </a:t>
            </a:r>
          </a:p>
          <a:p>
            <a:pPr marL="0" indent="0">
              <a:buNone/>
            </a:pPr>
            <a:r>
              <a:rPr lang="en-US" sz="2400" dirty="0"/>
              <a:t>class </a:t>
            </a:r>
            <a:r>
              <a:rPr lang="en-US" sz="2400" b="1" dirty="0"/>
              <a:t>C</a:t>
            </a:r>
            <a:r>
              <a:rPr lang="en-US" sz="2400" dirty="0"/>
              <a:t> extends </a:t>
            </a:r>
            <a:r>
              <a:rPr lang="en-US" sz="2400" b="1" dirty="0"/>
              <a:t>B </a:t>
            </a:r>
            <a:r>
              <a:rPr lang="en-US" sz="2400" dirty="0"/>
              <a:t>{ </a:t>
            </a:r>
          </a:p>
          <a:p>
            <a:pPr marL="457200" lvl="1" indent="0">
              <a:buNone/>
            </a:pPr>
            <a:r>
              <a:rPr lang="en-US" sz="2400" i="1" dirty="0"/>
              <a:t>//Do something</a:t>
            </a:r>
            <a:r>
              <a:rPr lang="en-US" sz="2400" dirty="0"/>
              <a:t> </a:t>
            </a:r>
          </a:p>
          <a:p>
            <a:pPr marL="0" indent="0">
              <a:buNone/>
            </a:pPr>
            <a:r>
              <a:rPr lang="en-US" sz="2400" dirty="0"/>
              <a:t>}</a:t>
            </a:r>
          </a:p>
        </p:txBody>
      </p:sp>
    </p:spTree>
    <p:extLst>
      <p:ext uri="{BB962C8B-B14F-4D97-AF65-F5344CB8AC3E}">
        <p14:creationId xmlns:p14="http://schemas.microsoft.com/office/powerpoint/2010/main" val="118048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200400" y="1828800"/>
            <a:ext cx="2971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Person</a:t>
            </a:r>
          </a:p>
        </p:txBody>
      </p:sp>
      <p:sp>
        <p:nvSpPr>
          <p:cNvPr id="5" name="Rectangle 4"/>
          <p:cNvSpPr/>
          <p:nvPr/>
        </p:nvSpPr>
        <p:spPr>
          <a:xfrm>
            <a:off x="3200400" y="3276600"/>
            <a:ext cx="2971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Employee</a:t>
            </a:r>
          </a:p>
        </p:txBody>
      </p:sp>
      <p:sp>
        <p:nvSpPr>
          <p:cNvPr id="6" name="Rectangle 5"/>
          <p:cNvSpPr/>
          <p:nvPr/>
        </p:nvSpPr>
        <p:spPr>
          <a:xfrm>
            <a:off x="3200400" y="4724400"/>
            <a:ext cx="2971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HourlyEmployee</a:t>
            </a:r>
            <a:endParaRPr lang="en-US" sz="2400" dirty="0"/>
          </a:p>
        </p:txBody>
      </p:sp>
      <p:cxnSp>
        <p:nvCxnSpPr>
          <p:cNvPr id="8" name="Straight Arrow Connector 7"/>
          <p:cNvCxnSpPr>
            <a:stCxn id="6" idx="0"/>
            <a:endCxn id="5" idx="2"/>
          </p:cNvCxnSpPr>
          <p:nvPr/>
        </p:nvCxnSpPr>
        <p:spPr>
          <a:xfrm flipV="1">
            <a:off x="4686300" y="4038600"/>
            <a:ext cx="0" cy="685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94904" y="2622756"/>
            <a:ext cx="0" cy="685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59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Basics</a:t>
            </a:r>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a:t>One of the three fundamental principles of OOP.</a:t>
            </a:r>
          </a:p>
          <a:p>
            <a:pPr algn="just"/>
            <a:r>
              <a:rPr lang="en-US" dirty="0"/>
              <a:t>Allows hierarchical classification.</a:t>
            </a:r>
          </a:p>
          <a:p>
            <a:pPr lvl="1" algn="just"/>
            <a:r>
              <a:rPr lang="en-US" dirty="0"/>
              <a:t>Create a general class that defines traits common to a set of related items. (Generalization)</a:t>
            </a:r>
          </a:p>
          <a:p>
            <a:pPr lvl="1" algn="just"/>
            <a:r>
              <a:rPr lang="en-US" dirty="0"/>
              <a:t>This class can then be inherited by other, more specific classes each adding those things that are unique to it. (Specialization)</a:t>
            </a:r>
          </a:p>
          <a:p>
            <a:pPr lvl="1" algn="just"/>
            <a:r>
              <a:rPr lang="en-US" dirty="0"/>
              <a:t>A class that is inherited is called superclass, base class or parent class.</a:t>
            </a:r>
          </a:p>
          <a:p>
            <a:pPr lvl="1" algn="just"/>
            <a:r>
              <a:rPr lang="en-US" dirty="0"/>
              <a:t>The class that does the inheritance is called a subclass, derived class or child class.</a:t>
            </a:r>
          </a:p>
          <a:p>
            <a:pPr lvl="1" algn="just"/>
            <a:endParaRPr lang="en-US" dirty="0"/>
          </a:p>
        </p:txBody>
      </p:sp>
    </p:spTree>
    <p:extLst>
      <p:ext uri="{BB962C8B-B14F-4D97-AF65-F5344CB8AC3E}">
        <p14:creationId xmlns:p14="http://schemas.microsoft.com/office/powerpoint/2010/main" val="872003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57800"/>
          </a:xfrm>
        </p:spPr>
        <p:txBody>
          <a:bodyPr>
            <a:noAutofit/>
          </a:bodyPr>
          <a:lstStyle/>
          <a:p>
            <a:pPr marL="0" indent="0">
              <a:spcBef>
                <a:spcPts val="0"/>
              </a:spcBef>
              <a:buNone/>
            </a:pPr>
            <a:r>
              <a:rPr lang="en-US" sz="2400" dirty="0"/>
              <a:t>class person { </a:t>
            </a:r>
          </a:p>
          <a:p>
            <a:pPr marL="0" indent="0">
              <a:spcBef>
                <a:spcPts val="0"/>
              </a:spcBef>
              <a:buNone/>
            </a:pPr>
            <a:r>
              <a:rPr lang="en-US" sz="2400" dirty="0"/>
              <a:t>      private String name; </a:t>
            </a:r>
          </a:p>
          <a:p>
            <a:pPr marL="0" indent="0">
              <a:spcBef>
                <a:spcPts val="0"/>
              </a:spcBef>
              <a:buNone/>
            </a:pPr>
            <a:r>
              <a:rPr lang="en-US" sz="2400" dirty="0"/>
              <a:t>      person(String s) {   </a:t>
            </a:r>
          </a:p>
          <a:p>
            <a:pPr marL="0" indent="0">
              <a:spcBef>
                <a:spcPts val="0"/>
              </a:spcBef>
              <a:buNone/>
            </a:pPr>
            <a:r>
              <a:rPr lang="en-US" sz="2400" dirty="0"/>
              <a:t>            </a:t>
            </a:r>
            <a:r>
              <a:rPr lang="en-US" sz="2400" dirty="0" err="1"/>
              <a:t>setName</a:t>
            </a:r>
            <a:r>
              <a:rPr lang="en-US" sz="2400" dirty="0"/>
              <a:t>(s); </a:t>
            </a:r>
          </a:p>
          <a:p>
            <a:pPr marL="0" indent="0">
              <a:spcBef>
                <a:spcPts val="0"/>
              </a:spcBef>
              <a:buNone/>
            </a:pPr>
            <a:r>
              <a:rPr lang="en-US" sz="2400" dirty="0"/>
              <a:t>      } </a:t>
            </a:r>
          </a:p>
          <a:p>
            <a:pPr marL="0" indent="0">
              <a:spcBef>
                <a:spcPts val="0"/>
              </a:spcBef>
              <a:buNone/>
            </a:pPr>
            <a:r>
              <a:rPr lang="en-US" sz="2400" dirty="0"/>
              <a:t>      public void </a:t>
            </a:r>
            <a:r>
              <a:rPr lang="en-US" sz="2400" dirty="0" err="1"/>
              <a:t>setName</a:t>
            </a:r>
            <a:r>
              <a:rPr lang="en-US" sz="2400" dirty="0"/>
              <a:t>(String s) { </a:t>
            </a:r>
          </a:p>
          <a:p>
            <a:pPr marL="0" indent="0">
              <a:spcBef>
                <a:spcPts val="0"/>
              </a:spcBef>
              <a:buNone/>
            </a:pPr>
            <a:r>
              <a:rPr lang="en-US" sz="2400" dirty="0"/>
              <a:t>        name = s; </a:t>
            </a:r>
          </a:p>
          <a:p>
            <a:pPr marL="0" indent="0">
              <a:spcBef>
                <a:spcPts val="0"/>
              </a:spcBef>
              <a:buNone/>
            </a:pPr>
            <a:r>
              <a:rPr lang="en-US" sz="2400" dirty="0"/>
              <a:t>      } </a:t>
            </a:r>
          </a:p>
          <a:p>
            <a:pPr marL="0" indent="0">
              <a:spcBef>
                <a:spcPts val="0"/>
              </a:spcBef>
              <a:buNone/>
            </a:pPr>
            <a:r>
              <a:rPr lang="en-US" sz="2400" dirty="0"/>
              <a:t>      public String </a:t>
            </a:r>
            <a:r>
              <a:rPr lang="en-US" sz="2400" dirty="0" err="1"/>
              <a:t>getName</a:t>
            </a:r>
            <a:r>
              <a:rPr lang="en-US" sz="2400" dirty="0"/>
              <a:t>() { </a:t>
            </a:r>
          </a:p>
          <a:p>
            <a:pPr marL="0" indent="0">
              <a:spcBef>
                <a:spcPts val="0"/>
              </a:spcBef>
              <a:buNone/>
            </a:pPr>
            <a:r>
              <a:rPr lang="en-US" sz="2400" dirty="0"/>
              <a:t>        return name; </a:t>
            </a:r>
          </a:p>
          <a:p>
            <a:pPr marL="0" indent="0">
              <a:spcBef>
                <a:spcPts val="0"/>
              </a:spcBef>
              <a:buNone/>
            </a:pPr>
            <a:r>
              <a:rPr lang="en-US" sz="2400" dirty="0"/>
              <a:t>      } </a:t>
            </a:r>
          </a:p>
          <a:p>
            <a:pPr marL="0" indent="0">
              <a:spcBef>
                <a:spcPts val="0"/>
              </a:spcBef>
              <a:buNone/>
            </a:pPr>
            <a:r>
              <a:rPr lang="en-US" sz="2400" dirty="0"/>
              <a:t>      public void display() { </a:t>
            </a:r>
          </a:p>
          <a:p>
            <a:pPr marL="0" indent="0">
              <a:spcBef>
                <a:spcPts val="0"/>
              </a:spcBef>
              <a:buNone/>
            </a:pPr>
            <a:r>
              <a:rPr lang="en-US" sz="2400" dirty="0"/>
              <a:t>        </a:t>
            </a:r>
            <a:r>
              <a:rPr lang="en-US" sz="2400" dirty="0" err="1"/>
              <a:t>System.out.println</a:t>
            </a:r>
            <a:r>
              <a:rPr lang="en-US" sz="2400" dirty="0"/>
              <a:t>("Name = " + name); </a:t>
            </a:r>
          </a:p>
          <a:p>
            <a:pPr marL="0" indent="0">
              <a:spcBef>
                <a:spcPts val="0"/>
              </a:spcBef>
              <a:buNone/>
            </a:pPr>
            <a:r>
              <a:rPr lang="en-US" sz="2400" dirty="0"/>
              <a:t>      } </a:t>
            </a:r>
          </a:p>
          <a:p>
            <a:pPr marL="0" indent="0">
              <a:spcBef>
                <a:spcPts val="0"/>
              </a:spcBef>
              <a:buNone/>
            </a:pPr>
            <a:r>
              <a:rPr lang="en-US" sz="2400" dirty="0"/>
              <a:t>} </a:t>
            </a:r>
          </a:p>
          <a:p>
            <a:pPr marL="0" indent="0">
              <a:spcBef>
                <a:spcPts val="0"/>
              </a:spcBef>
              <a:buNone/>
            </a:pPr>
            <a:endParaRPr lang="en-US" sz="2400" dirty="0"/>
          </a:p>
        </p:txBody>
      </p:sp>
    </p:spTree>
    <p:extLst>
      <p:ext uri="{BB962C8B-B14F-4D97-AF65-F5344CB8AC3E}">
        <p14:creationId xmlns:p14="http://schemas.microsoft.com/office/powerpoint/2010/main" val="4262355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fontScale="70000" lnSpcReduction="20000"/>
          </a:bodyPr>
          <a:lstStyle/>
          <a:p>
            <a:pPr marL="0" indent="0">
              <a:buNone/>
            </a:pPr>
            <a:r>
              <a:rPr lang="en-US" dirty="0"/>
              <a:t>class Employee extends person {   </a:t>
            </a:r>
          </a:p>
          <a:p>
            <a:pPr marL="0" indent="0">
              <a:buNone/>
            </a:pPr>
            <a:r>
              <a:rPr lang="en-US" dirty="0"/>
              <a:t>      private </a:t>
            </a:r>
            <a:r>
              <a:rPr lang="en-US" dirty="0" err="1"/>
              <a:t>int</a:t>
            </a:r>
            <a:r>
              <a:rPr lang="en-US" dirty="0"/>
              <a:t> </a:t>
            </a:r>
            <a:r>
              <a:rPr lang="en-US" dirty="0" err="1"/>
              <a:t>empid</a:t>
            </a:r>
            <a:r>
              <a:rPr lang="en-US" dirty="0"/>
              <a:t>; </a:t>
            </a:r>
          </a:p>
          <a:p>
            <a:pPr marL="0" indent="0">
              <a:buNone/>
            </a:pPr>
            <a:r>
              <a:rPr lang="en-US" dirty="0"/>
              <a:t>      Employee(String </a:t>
            </a:r>
            <a:r>
              <a:rPr lang="en-US" dirty="0" err="1"/>
              <a:t>sname,int</a:t>
            </a:r>
            <a:r>
              <a:rPr lang="en-US" dirty="0"/>
              <a:t> id) { </a:t>
            </a:r>
          </a:p>
          <a:p>
            <a:pPr marL="0" indent="0">
              <a:buNone/>
            </a:pPr>
            <a:r>
              <a:rPr lang="en-US" dirty="0"/>
              <a:t>        super(</a:t>
            </a:r>
            <a:r>
              <a:rPr lang="en-US" dirty="0" err="1"/>
              <a:t>sname</a:t>
            </a:r>
            <a:r>
              <a:rPr lang="en-US" dirty="0"/>
              <a:t>); </a:t>
            </a:r>
          </a:p>
          <a:p>
            <a:pPr marL="0" indent="0">
              <a:buNone/>
            </a:pPr>
            <a:r>
              <a:rPr lang="en-US" dirty="0"/>
              <a:t>        </a:t>
            </a:r>
            <a:r>
              <a:rPr lang="en-US" dirty="0" err="1"/>
              <a:t>setEmpid</a:t>
            </a:r>
            <a:r>
              <a:rPr lang="en-US" dirty="0"/>
              <a:t>(id); </a:t>
            </a:r>
          </a:p>
          <a:p>
            <a:pPr marL="0" indent="0">
              <a:buNone/>
            </a:pPr>
            <a:r>
              <a:rPr lang="en-US" dirty="0"/>
              <a:t>      } </a:t>
            </a:r>
          </a:p>
          <a:p>
            <a:pPr marL="0" indent="0">
              <a:buNone/>
            </a:pPr>
            <a:r>
              <a:rPr lang="en-US" dirty="0"/>
              <a:t>      public void </a:t>
            </a:r>
            <a:r>
              <a:rPr lang="en-US" dirty="0" err="1"/>
              <a:t>setEmpid</a:t>
            </a:r>
            <a:r>
              <a:rPr lang="en-US" dirty="0"/>
              <a:t>(</a:t>
            </a:r>
            <a:r>
              <a:rPr lang="en-US" dirty="0" err="1"/>
              <a:t>int</a:t>
            </a:r>
            <a:r>
              <a:rPr lang="en-US" dirty="0"/>
              <a:t> id) { </a:t>
            </a:r>
          </a:p>
          <a:p>
            <a:pPr marL="0" indent="0">
              <a:buNone/>
            </a:pPr>
            <a:r>
              <a:rPr lang="en-US" dirty="0"/>
              <a:t>        </a:t>
            </a:r>
            <a:r>
              <a:rPr lang="en-US" dirty="0" err="1"/>
              <a:t>empid</a:t>
            </a:r>
            <a:r>
              <a:rPr lang="en-US" dirty="0"/>
              <a:t> = id; </a:t>
            </a:r>
          </a:p>
          <a:p>
            <a:pPr marL="0" indent="0">
              <a:buNone/>
            </a:pPr>
            <a:r>
              <a:rPr lang="en-US" dirty="0"/>
              <a:t>      } </a:t>
            </a:r>
          </a:p>
          <a:p>
            <a:pPr marL="0" indent="0">
              <a:buNone/>
            </a:pPr>
            <a:r>
              <a:rPr lang="en-US" dirty="0"/>
              <a:t>      public </a:t>
            </a:r>
            <a:r>
              <a:rPr lang="en-US" dirty="0" err="1"/>
              <a:t>int</a:t>
            </a:r>
            <a:r>
              <a:rPr lang="en-US" dirty="0"/>
              <a:t> </a:t>
            </a:r>
            <a:r>
              <a:rPr lang="en-US" dirty="0" err="1"/>
              <a:t>getEmpid</a:t>
            </a:r>
            <a:r>
              <a:rPr lang="en-US" dirty="0"/>
              <a:t>() { </a:t>
            </a:r>
          </a:p>
          <a:p>
            <a:pPr marL="0" indent="0">
              <a:buNone/>
            </a:pPr>
            <a:r>
              <a:rPr lang="en-US" dirty="0"/>
              <a:t>        return </a:t>
            </a:r>
            <a:r>
              <a:rPr lang="en-US" dirty="0" err="1"/>
              <a:t>empid</a:t>
            </a:r>
            <a:r>
              <a:rPr lang="en-US" dirty="0"/>
              <a:t>; </a:t>
            </a:r>
          </a:p>
          <a:p>
            <a:pPr marL="0" indent="0">
              <a:buNone/>
            </a:pPr>
            <a:r>
              <a:rPr lang="en-US" dirty="0"/>
              <a:t>      } </a:t>
            </a:r>
          </a:p>
          <a:p>
            <a:pPr marL="0" indent="0">
              <a:buNone/>
            </a:pPr>
            <a:r>
              <a:rPr lang="en-US" dirty="0"/>
              <a:t>      public void display() { </a:t>
            </a:r>
          </a:p>
          <a:p>
            <a:pPr marL="0" indent="0">
              <a:buNone/>
            </a:pPr>
            <a:r>
              <a:rPr lang="en-US" dirty="0"/>
              <a:t>        </a:t>
            </a:r>
            <a:r>
              <a:rPr lang="en-US" dirty="0" err="1"/>
              <a:t>super.display</a:t>
            </a:r>
            <a:r>
              <a:rPr lang="en-US" dirty="0"/>
              <a:t>(); </a:t>
            </a:r>
          </a:p>
          <a:p>
            <a:pPr marL="0" indent="0">
              <a:buNone/>
            </a:pPr>
            <a:r>
              <a:rPr lang="en-US" dirty="0"/>
              <a:t>        </a:t>
            </a:r>
            <a:r>
              <a:rPr lang="en-US" dirty="0" err="1"/>
              <a:t>System.out.println</a:t>
            </a:r>
            <a:r>
              <a:rPr lang="en-US" dirty="0"/>
              <a:t>("</a:t>
            </a:r>
            <a:r>
              <a:rPr lang="en-US" dirty="0" err="1"/>
              <a:t>Empid</a:t>
            </a:r>
            <a:r>
              <a:rPr lang="en-US" dirty="0"/>
              <a:t> = " + </a:t>
            </a:r>
            <a:r>
              <a:rPr lang="en-US" dirty="0" err="1"/>
              <a:t>empid</a:t>
            </a:r>
            <a:r>
              <a:rPr lang="en-US" dirty="0"/>
              <a:t>);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3153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pPr marL="0" indent="0">
              <a:buNone/>
            </a:pPr>
            <a:r>
              <a:rPr lang="en-US" dirty="0"/>
              <a:t>class </a:t>
            </a:r>
            <a:r>
              <a:rPr lang="en-US" dirty="0" err="1"/>
              <a:t>HourlyEmployee</a:t>
            </a:r>
            <a:r>
              <a:rPr lang="en-US" dirty="0"/>
              <a:t> extends Employee { </a:t>
            </a:r>
          </a:p>
          <a:p>
            <a:pPr marL="0" indent="0">
              <a:buNone/>
            </a:pPr>
            <a:r>
              <a:rPr lang="en-US" dirty="0"/>
              <a:t>     private double </a:t>
            </a:r>
            <a:r>
              <a:rPr lang="en-US" dirty="0" err="1"/>
              <a:t>hourlyRate</a:t>
            </a:r>
            <a:r>
              <a:rPr lang="en-US" dirty="0"/>
              <a:t>; </a:t>
            </a:r>
          </a:p>
          <a:p>
            <a:pPr marL="0" indent="0">
              <a:buNone/>
            </a:pPr>
            <a:r>
              <a:rPr lang="en-US" dirty="0"/>
              <a:t>     private </a:t>
            </a:r>
            <a:r>
              <a:rPr lang="en-US" dirty="0" err="1"/>
              <a:t>int</a:t>
            </a:r>
            <a:r>
              <a:rPr lang="en-US" dirty="0"/>
              <a:t> </a:t>
            </a:r>
            <a:r>
              <a:rPr lang="en-US" dirty="0" err="1"/>
              <a:t>hoursWorked</a:t>
            </a:r>
            <a:r>
              <a:rPr lang="en-US" dirty="0"/>
              <a:t>; </a:t>
            </a:r>
          </a:p>
          <a:p>
            <a:pPr marL="0" indent="0">
              <a:buNone/>
            </a:pPr>
            <a:r>
              <a:rPr lang="en-US" dirty="0"/>
              <a:t>     </a:t>
            </a:r>
            <a:r>
              <a:rPr lang="en-US" dirty="0" err="1"/>
              <a:t>HourlyEmployee</a:t>
            </a:r>
            <a:r>
              <a:rPr lang="en-US" dirty="0"/>
              <a:t>(String </a:t>
            </a:r>
            <a:r>
              <a:rPr lang="en-US" dirty="0" err="1"/>
              <a:t>sname,int</a:t>
            </a:r>
            <a:r>
              <a:rPr lang="en-US" dirty="0"/>
              <a:t> </a:t>
            </a:r>
            <a:r>
              <a:rPr lang="en-US" dirty="0" err="1"/>
              <a:t>id,double</a:t>
            </a:r>
            <a:r>
              <a:rPr lang="en-US" dirty="0"/>
              <a:t> </a:t>
            </a:r>
            <a:r>
              <a:rPr lang="en-US" dirty="0" err="1"/>
              <a:t>hr,int</a:t>
            </a:r>
            <a:r>
              <a:rPr lang="en-US" dirty="0"/>
              <a:t> </a:t>
            </a:r>
            <a:r>
              <a:rPr lang="en-US" dirty="0" err="1"/>
              <a:t>hw</a:t>
            </a:r>
            <a:r>
              <a:rPr lang="en-US" dirty="0"/>
              <a:t>) {      </a:t>
            </a:r>
          </a:p>
          <a:p>
            <a:pPr marL="0" indent="0">
              <a:buNone/>
            </a:pPr>
            <a:r>
              <a:rPr lang="en-US" dirty="0"/>
              <a:t>       super(</a:t>
            </a:r>
            <a:r>
              <a:rPr lang="en-US" dirty="0" err="1"/>
              <a:t>sname,id</a:t>
            </a:r>
            <a:r>
              <a:rPr lang="en-US" dirty="0"/>
              <a:t>); </a:t>
            </a:r>
          </a:p>
          <a:p>
            <a:pPr marL="0" indent="0">
              <a:buNone/>
            </a:pPr>
            <a:r>
              <a:rPr lang="en-US" dirty="0"/>
              <a:t>       </a:t>
            </a:r>
            <a:r>
              <a:rPr lang="en-US" dirty="0" err="1"/>
              <a:t>hourlyRate</a:t>
            </a:r>
            <a:r>
              <a:rPr lang="en-US" dirty="0"/>
              <a:t> = </a:t>
            </a:r>
            <a:r>
              <a:rPr lang="en-US" dirty="0" err="1"/>
              <a:t>hr</a:t>
            </a:r>
            <a:r>
              <a:rPr lang="en-US" dirty="0"/>
              <a:t>; </a:t>
            </a:r>
          </a:p>
          <a:p>
            <a:pPr marL="0" indent="0">
              <a:buNone/>
            </a:pPr>
            <a:r>
              <a:rPr lang="en-US" dirty="0"/>
              <a:t>       </a:t>
            </a:r>
            <a:r>
              <a:rPr lang="en-US" dirty="0" err="1"/>
              <a:t>hoursWorked</a:t>
            </a:r>
            <a:r>
              <a:rPr lang="en-US" dirty="0"/>
              <a:t> = </a:t>
            </a:r>
            <a:r>
              <a:rPr lang="en-US" dirty="0" err="1"/>
              <a:t>hw</a:t>
            </a:r>
            <a:r>
              <a:rPr lang="en-US" dirty="0"/>
              <a:t>; </a:t>
            </a:r>
          </a:p>
          <a:p>
            <a:pPr marL="0" indent="0">
              <a:buNone/>
            </a:pPr>
            <a:r>
              <a:rPr lang="en-US" dirty="0"/>
              <a:t>     } </a:t>
            </a:r>
          </a:p>
          <a:p>
            <a:pPr marL="0" indent="0">
              <a:buNone/>
            </a:pPr>
            <a:r>
              <a:rPr lang="en-US" dirty="0"/>
              <a:t>     public double </a:t>
            </a:r>
            <a:r>
              <a:rPr lang="en-US" dirty="0" err="1"/>
              <a:t>GetGrosspay</a:t>
            </a:r>
            <a:r>
              <a:rPr lang="en-US" dirty="0"/>
              <a:t>() { </a:t>
            </a:r>
          </a:p>
          <a:p>
            <a:pPr marL="0" indent="0">
              <a:buNone/>
            </a:pPr>
            <a:r>
              <a:rPr lang="en-US" dirty="0"/>
              <a:t>       return (</a:t>
            </a:r>
            <a:r>
              <a:rPr lang="en-US" dirty="0" err="1"/>
              <a:t>hourlyRate</a:t>
            </a:r>
            <a:r>
              <a:rPr lang="en-US" dirty="0"/>
              <a:t> * </a:t>
            </a:r>
            <a:r>
              <a:rPr lang="en-US" dirty="0" err="1"/>
              <a:t>hoursWorked</a:t>
            </a:r>
            <a:r>
              <a:rPr lang="en-US" dirty="0"/>
              <a:t>); </a:t>
            </a:r>
          </a:p>
          <a:p>
            <a:pPr marL="0" indent="0">
              <a:buNone/>
            </a:pPr>
            <a:r>
              <a:rPr lang="en-US" dirty="0"/>
              <a:t>     } </a:t>
            </a:r>
          </a:p>
          <a:p>
            <a:pPr marL="0" indent="0">
              <a:buNone/>
            </a:pPr>
            <a:r>
              <a:rPr lang="en-US" dirty="0"/>
              <a:t>     public void display() { </a:t>
            </a:r>
          </a:p>
          <a:p>
            <a:pPr marL="0" indent="0">
              <a:buNone/>
            </a:pPr>
            <a:r>
              <a:rPr lang="en-US" dirty="0"/>
              <a:t>       </a:t>
            </a:r>
            <a:r>
              <a:rPr lang="en-US" dirty="0" err="1"/>
              <a:t>super.display</a:t>
            </a:r>
            <a:r>
              <a:rPr lang="en-US" dirty="0"/>
              <a:t>(); </a:t>
            </a:r>
          </a:p>
          <a:p>
            <a:pPr marL="0" indent="0">
              <a:buNone/>
            </a:pPr>
            <a:r>
              <a:rPr lang="en-US" dirty="0"/>
              <a:t>       </a:t>
            </a:r>
            <a:r>
              <a:rPr lang="en-US" dirty="0" err="1"/>
              <a:t>System.out.println</a:t>
            </a:r>
            <a:r>
              <a:rPr lang="en-US" dirty="0"/>
              <a:t>("Hourly Rate = " + </a:t>
            </a:r>
            <a:r>
              <a:rPr lang="en-US" dirty="0" err="1"/>
              <a:t>hourlyRate</a:t>
            </a:r>
            <a:r>
              <a:rPr lang="en-US" dirty="0"/>
              <a:t>); </a:t>
            </a:r>
          </a:p>
          <a:p>
            <a:pPr marL="0" indent="0">
              <a:buNone/>
            </a:pPr>
            <a:r>
              <a:rPr lang="en-US" dirty="0"/>
              <a:t>       </a:t>
            </a:r>
            <a:r>
              <a:rPr lang="en-US" dirty="0" err="1"/>
              <a:t>System.out.println</a:t>
            </a:r>
            <a:r>
              <a:rPr lang="en-US" dirty="0"/>
              <a:t>("Hours Worked = " + </a:t>
            </a:r>
            <a:r>
              <a:rPr lang="en-US" dirty="0" err="1"/>
              <a:t>hoursWorked</a:t>
            </a:r>
            <a:r>
              <a:rPr lang="en-US" dirty="0"/>
              <a:t>); </a:t>
            </a:r>
          </a:p>
          <a:p>
            <a:pPr marL="0" indent="0">
              <a:buNone/>
            </a:pPr>
            <a:r>
              <a:rPr lang="en-US" dirty="0"/>
              <a:t>       </a:t>
            </a:r>
            <a:r>
              <a:rPr lang="en-US" dirty="0" err="1"/>
              <a:t>System.out.println</a:t>
            </a:r>
            <a:r>
              <a:rPr lang="en-US" dirty="0"/>
              <a:t>("Gross pay = " + </a:t>
            </a:r>
            <a:r>
              <a:rPr lang="en-US" dirty="0" err="1"/>
              <a:t>GetGrosspay</a:t>
            </a:r>
            <a:r>
              <a:rPr lang="en-US" dirty="0"/>
              <a:t>());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764175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763000" cy="4525963"/>
          </a:xfrm>
        </p:spPr>
        <p:txBody>
          <a:bodyPr>
            <a:normAutofit/>
          </a:bodyPr>
          <a:lstStyle/>
          <a:p>
            <a:pPr marL="0" indent="0">
              <a:buNone/>
            </a:pPr>
            <a:r>
              <a:rPr lang="en-US" sz="2400" dirty="0"/>
              <a:t>class </a:t>
            </a:r>
            <a:r>
              <a:rPr lang="en-US" sz="2400" dirty="0" err="1"/>
              <a:t>MultilevelInheritance</a:t>
            </a:r>
            <a:r>
              <a:rPr lang="en-US" sz="2400" dirty="0"/>
              <a:t> { </a:t>
            </a:r>
          </a:p>
          <a:p>
            <a:pPr marL="0" indent="0">
              <a:buNone/>
            </a:pPr>
            <a:r>
              <a:rPr lang="en-US" sz="2400" dirty="0"/>
              <a:t>     public static void main(String[] </a:t>
            </a:r>
            <a:r>
              <a:rPr lang="en-US" sz="2400" dirty="0" err="1"/>
              <a:t>args</a:t>
            </a:r>
            <a:r>
              <a:rPr lang="en-US" sz="2400" dirty="0"/>
              <a:t>) { </a:t>
            </a:r>
          </a:p>
          <a:p>
            <a:pPr marL="0" indent="0">
              <a:buNone/>
            </a:pPr>
            <a:r>
              <a:rPr lang="en-US" sz="2400" dirty="0"/>
              <a:t>        </a:t>
            </a:r>
            <a:r>
              <a:rPr lang="en-US" sz="2400" dirty="0" err="1"/>
              <a:t>HourlyEmployee</a:t>
            </a:r>
            <a:r>
              <a:rPr lang="en-US" sz="2400" dirty="0"/>
              <a:t> </a:t>
            </a:r>
            <a:r>
              <a:rPr lang="en-US" sz="2400" dirty="0" err="1"/>
              <a:t>emp</a:t>
            </a:r>
            <a:r>
              <a:rPr lang="en-US" sz="2400" dirty="0"/>
              <a:t> = new </a:t>
            </a:r>
            <a:r>
              <a:rPr lang="en-US" sz="2400" dirty="0" err="1"/>
              <a:t>HourlyEmployee</a:t>
            </a:r>
            <a:r>
              <a:rPr lang="en-US" sz="2400" dirty="0"/>
              <a:t>(</a:t>
            </a:r>
          </a:p>
          <a:p>
            <a:pPr marL="0" indent="0">
              <a:buNone/>
            </a:pPr>
            <a:r>
              <a:rPr lang="en-US" sz="2400" dirty="0"/>
              <a:t>					"</a:t>
            </a:r>
            <a:r>
              <a:rPr lang="en-US" sz="2400" dirty="0" err="1"/>
              <a:t>Kapil</a:t>
            </a:r>
            <a:r>
              <a:rPr lang="en-US" sz="2400" dirty="0"/>
              <a:t> Sharma", 1, 1000,  28); </a:t>
            </a:r>
          </a:p>
          <a:p>
            <a:pPr marL="0" indent="0">
              <a:buNone/>
            </a:pPr>
            <a:r>
              <a:rPr lang="en-US" sz="2400" dirty="0"/>
              <a:t>        </a:t>
            </a:r>
            <a:r>
              <a:rPr lang="en-US" sz="2400" dirty="0" err="1"/>
              <a:t>emp.display</a:t>
            </a:r>
            <a:r>
              <a:rPr lang="en-US" sz="2400" dirty="0"/>
              <a:t>(); </a:t>
            </a:r>
          </a:p>
          <a:p>
            <a:pPr marL="0" indent="0">
              <a:buNone/>
            </a:pPr>
            <a:r>
              <a:rPr lang="en-US" sz="2400" dirty="0"/>
              <a:t>     } </a:t>
            </a:r>
          </a:p>
          <a:p>
            <a:pPr marL="0" indent="0">
              <a:buNone/>
            </a:pPr>
            <a:r>
              <a:rPr lang="en-US" sz="2400" dirty="0"/>
              <a:t>}</a:t>
            </a:r>
          </a:p>
        </p:txBody>
      </p:sp>
    </p:spTree>
    <p:extLst>
      <p:ext uri="{BB962C8B-B14F-4D97-AF65-F5344CB8AC3E}">
        <p14:creationId xmlns:p14="http://schemas.microsoft.com/office/powerpoint/2010/main" val="2142095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Constructors Executed?</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dirty="0"/>
              <a:t>In a class hierarchy, constructors are called in the order of derivation, from superclass to subclass. </a:t>
            </a:r>
            <a:r>
              <a:rPr lang="en-US" dirty="0">
                <a:solidFill>
                  <a:srgbClr val="7030A0"/>
                </a:solidFill>
              </a:rPr>
              <a:t>Why is that so?</a:t>
            </a:r>
          </a:p>
          <a:p>
            <a:pPr lvl="1" algn="just"/>
            <a:r>
              <a:rPr lang="en-US" dirty="0"/>
              <a:t>Because a superclass has no knowledge of any subclass, any initialization it needs to perform is separate from and a prerequisite to any initialization performed by the subclass.</a:t>
            </a:r>
          </a:p>
          <a:p>
            <a:pPr lvl="1" algn="just"/>
            <a:r>
              <a:rPr lang="en-US" dirty="0"/>
              <a:t>Since super() must be the first statement executed in a subclass’ constructor, this order is the same whether or not super() is used.</a:t>
            </a:r>
          </a:p>
          <a:p>
            <a:pPr lvl="1" algn="just"/>
            <a:r>
              <a:rPr lang="en-US" dirty="0"/>
              <a:t>If super() is not used, then the default constructor of each superclass will be executed.</a:t>
            </a:r>
          </a:p>
          <a:p>
            <a:pPr algn="just"/>
            <a:endParaRPr lang="en-US" dirty="0"/>
          </a:p>
        </p:txBody>
      </p:sp>
    </p:spTree>
    <p:extLst>
      <p:ext uri="{BB962C8B-B14F-4D97-AF65-F5344CB8AC3E}">
        <p14:creationId xmlns:p14="http://schemas.microsoft.com/office/powerpoint/2010/main" val="2513529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5897563"/>
          </a:xfrm>
        </p:spPr>
        <p:txBody>
          <a:bodyPr>
            <a:noAutofit/>
          </a:bodyPr>
          <a:lstStyle/>
          <a:p>
            <a:pPr>
              <a:spcBef>
                <a:spcPts val="0"/>
              </a:spcBef>
              <a:buNone/>
            </a:pPr>
            <a:r>
              <a:rPr lang="en-US" sz="2000" dirty="0">
                <a:latin typeface="Courier New" pitchFamily="49" charset="0"/>
                <a:cs typeface="Courier New" pitchFamily="49" charset="0"/>
              </a:rPr>
              <a:t>class A </a:t>
            </a:r>
          </a:p>
          <a:p>
            <a:pPr>
              <a:spcBef>
                <a:spcPts val="0"/>
              </a:spcBef>
              <a:buNone/>
            </a:pP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A() </a:t>
            </a:r>
          </a:p>
          <a:p>
            <a:pPr lvl="1">
              <a:spcBef>
                <a:spcPts val="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("Inside A's constructor."); } </a:t>
            </a:r>
          </a:p>
          <a:p>
            <a:pPr>
              <a:spcBef>
                <a:spcPts val="0"/>
              </a:spcBef>
              <a:buNone/>
            </a:pP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class B extends A </a:t>
            </a:r>
          </a:p>
          <a:p>
            <a:pPr>
              <a:spcBef>
                <a:spcPts val="0"/>
              </a:spcBef>
              <a:buNone/>
            </a:pP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B() </a:t>
            </a:r>
          </a:p>
          <a:p>
            <a:pPr lvl="1">
              <a:spcBef>
                <a:spcPts val="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("Inside B's constructor."); } </a:t>
            </a:r>
          </a:p>
          <a:p>
            <a:pPr>
              <a:spcBef>
                <a:spcPts val="0"/>
              </a:spcBef>
              <a:buNone/>
            </a:pP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class C extends B </a:t>
            </a:r>
          </a:p>
          <a:p>
            <a:pPr>
              <a:spcBef>
                <a:spcPts val="0"/>
              </a:spcBef>
              <a:buNone/>
            </a:pP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C() {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("Inside C's constructor."); } </a:t>
            </a:r>
          </a:p>
          <a:p>
            <a:pPr>
              <a:spcBef>
                <a:spcPts val="0"/>
              </a:spcBef>
              <a:buNone/>
            </a:pP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class </a:t>
            </a:r>
            <a:r>
              <a:rPr lang="en-US" sz="2000" dirty="0" err="1">
                <a:latin typeface="Courier New" pitchFamily="49" charset="0"/>
                <a:cs typeface="Courier New" pitchFamily="49" charset="0"/>
              </a:rPr>
              <a:t>CallingCons</a:t>
            </a: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public static void main(String </a:t>
            </a:r>
            <a:r>
              <a:rPr lang="en-US" sz="2000" dirty="0" err="1">
                <a:latin typeface="Courier New" pitchFamily="49" charset="0"/>
                <a:cs typeface="Courier New" pitchFamily="49" charset="0"/>
              </a:rPr>
              <a:t>args</a:t>
            </a: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 </a:t>
            </a:r>
          </a:p>
          <a:p>
            <a:pPr lvl="1">
              <a:spcBef>
                <a:spcPts val="0"/>
              </a:spcBef>
              <a:buNone/>
            </a:pPr>
            <a:r>
              <a:rPr lang="en-US" sz="2000" dirty="0">
                <a:latin typeface="Courier New" pitchFamily="49" charset="0"/>
                <a:cs typeface="Courier New" pitchFamily="49" charset="0"/>
              </a:rPr>
              <a:t>		C </a:t>
            </a:r>
            <a:r>
              <a:rPr lang="en-US" sz="2000" dirty="0" err="1">
                <a:latin typeface="Courier New" pitchFamily="49" charset="0"/>
                <a:cs typeface="Courier New" pitchFamily="49" charset="0"/>
              </a:rPr>
              <a:t>c</a:t>
            </a:r>
            <a:r>
              <a:rPr lang="en-US" sz="2000" dirty="0">
                <a:latin typeface="Courier New" pitchFamily="49" charset="0"/>
                <a:cs typeface="Courier New" pitchFamily="49" charset="0"/>
              </a:rPr>
              <a:t> = new C(); </a:t>
            </a:r>
          </a:p>
          <a:p>
            <a:pPr lvl="1">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a:t>
            </a:r>
          </a:p>
          <a:p>
            <a:pPr>
              <a:spcBef>
                <a:spcPts val="0"/>
              </a:spcBef>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796647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fontScale="90000"/>
          </a:bodyPr>
          <a:lstStyle/>
          <a:p>
            <a:r>
              <a:rPr lang="en-US" dirty="0"/>
              <a:t>Superclass References and Subclass Objects</a:t>
            </a:r>
          </a:p>
        </p:txBody>
      </p:sp>
      <p:sp>
        <p:nvSpPr>
          <p:cNvPr id="3" name="Content Placeholder 2"/>
          <p:cNvSpPr>
            <a:spLocks noGrp="1"/>
          </p:cNvSpPr>
          <p:nvPr>
            <p:ph idx="1"/>
          </p:nvPr>
        </p:nvSpPr>
        <p:spPr>
          <a:xfrm>
            <a:off x="457200" y="1295400"/>
            <a:ext cx="8534400" cy="2209800"/>
          </a:xfrm>
        </p:spPr>
        <p:txBody>
          <a:bodyPr>
            <a:normAutofit/>
          </a:bodyPr>
          <a:lstStyle/>
          <a:p>
            <a:pPr algn="just"/>
            <a:r>
              <a:rPr lang="en-US" sz="2400" dirty="0"/>
              <a:t>In Java, type compatibility is strictly enforced.  Hence, a reference variable for one class type cannot refer to an object of another class type.</a:t>
            </a:r>
          </a:p>
          <a:p>
            <a:pPr algn="just"/>
            <a:r>
              <a:rPr lang="en-US" sz="2400" dirty="0"/>
              <a:t>However, an object reference variable can refer to objects of its type.</a:t>
            </a:r>
          </a:p>
        </p:txBody>
      </p:sp>
      <p:sp>
        <p:nvSpPr>
          <p:cNvPr id="4" name="TextBox 3"/>
          <p:cNvSpPr txBox="1"/>
          <p:nvPr/>
        </p:nvSpPr>
        <p:spPr>
          <a:xfrm>
            <a:off x="304800" y="3317081"/>
            <a:ext cx="4114800" cy="3416320"/>
          </a:xfrm>
          <a:prstGeom prst="rect">
            <a:avLst/>
          </a:prstGeom>
          <a:noFill/>
        </p:spPr>
        <p:txBody>
          <a:bodyPr wrap="square" rtlCol="0">
            <a:spAutoFit/>
          </a:bodyPr>
          <a:lstStyle/>
          <a:p>
            <a:r>
              <a:rPr lang="en-US" dirty="0"/>
              <a:t>class A {</a:t>
            </a:r>
          </a:p>
          <a:p>
            <a:r>
              <a:rPr lang="en-US" dirty="0"/>
              <a:t>    </a:t>
            </a:r>
            <a:r>
              <a:rPr lang="en-US" dirty="0" err="1"/>
              <a:t>int</a:t>
            </a:r>
            <a:r>
              <a:rPr lang="en-US" dirty="0"/>
              <a:t> a;</a:t>
            </a:r>
          </a:p>
          <a:p>
            <a:r>
              <a:rPr lang="en-US" dirty="0"/>
              <a:t>    A(</a:t>
            </a:r>
            <a:r>
              <a:rPr lang="en-US" dirty="0" err="1"/>
              <a:t>int</a:t>
            </a:r>
            <a:r>
              <a:rPr lang="en-US" dirty="0"/>
              <a:t> i) { a= i; }</a:t>
            </a:r>
          </a:p>
          <a:p>
            <a:r>
              <a:rPr lang="en-US" dirty="0"/>
              <a:t>}</a:t>
            </a:r>
          </a:p>
          <a:p>
            <a:r>
              <a:rPr lang="en-US" dirty="0"/>
              <a:t>class B {</a:t>
            </a:r>
          </a:p>
          <a:p>
            <a:r>
              <a:rPr lang="en-US" dirty="0"/>
              <a:t>    </a:t>
            </a:r>
            <a:r>
              <a:rPr lang="en-US" dirty="0" err="1"/>
              <a:t>int</a:t>
            </a:r>
            <a:r>
              <a:rPr lang="en-US" dirty="0"/>
              <a:t> a;</a:t>
            </a:r>
          </a:p>
          <a:p>
            <a:r>
              <a:rPr lang="en-US" dirty="0"/>
              <a:t>    B(</a:t>
            </a:r>
            <a:r>
              <a:rPr lang="en-US" dirty="0" err="1"/>
              <a:t>int</a:t>
            </a:r>
            <a:r>
              <a:rPr lang="en-US" dirty="0"/>
              <a:t> i) { a= i; }</a:t>
            </a:r>
          </a:p>
          <a:p>
            <a:r>
              <a:rPr lang="en-US" dirty="0"/>
              <a:t>}</a:t>
            </a:r>
          </a:p>
          <a:p>
            <a:r>
              <a:rPr lang="en-US" dirty="0"/>
              <a:t>class Incompatible {</a:t>
            </a:r>
          </a:p>
          <a:p>
            <a:r>
              <a:rPr lang="en-US" dirty="0"/>
              <a:t>     public static void main(String [] </a:t>
            </a:r>
            <a:r>
              <a:rPr lang="en-US" dirty="0" err="1"/>
              <a:t>args</a:t>
            </a:r>
            <a:r>
              <a:rPr lang="en-US" dirty="0"/>
              <a:t>) {</a:t>
            </a:r>
          </a:p>
          <a:p>
            <a:r>
              <a:rPr lang="en-US" dirty="0"/>
              <a:t>           A ob1 = new A(10);</a:t>
            </a:r>
          </a:p>
          <a:p>
            <a:r>
              <a:rPr lang="en-US" dirty="0"/>
              <a:t>           A ob2; </a:t>
            </a:r>
          </a:p>
        </p:txBody>
      </p:sp>
      <p:sp>
        <p:nvSpPr>
          <p:cNvPr id="5" name="TextBox 4"/>
          <p:cNvSpPr txBox="1"/>
          <p:nvPr/>
        </p:nvSpPr>
        <p:spPr>
          <a:xfrm>
            <a:off x="4267200" y="3371671"/>
            <a:ext cx="4572000" cy="1200329"/>
          </a:xfrm>
          <a:prstGeom prst="rect">
            <a:avLst/>
          </a:prstGeom>
          <a:noFill/>
        </p:spPr>
        <p:txBody>
          <a:bodyPr wrap="square" rtlCol="0">
            <a:spAutoFit/>
          </a:bodyPr>
          <a:lstStyle/>
          <a:p>
            <a:r>
              <a:rPr lang="en-US" dirty="0"/>
              <a:t>             B ob3 = new B(10);</a:t>
            </a:r>
          </a:p>
          <a:p>
            <a:r>
              <a:rPr lang="en-US" dirty="0"/>
              <a:t>             ob2 = ob1; // OK, both are same type</a:t>
            </a:r>
          </a:p>
          <a:p>
            <a:r>
              <a:rPr lang="en-US" dirty="0"/>
              <a:t>             ob2 = ob3; // Error, not of same type</a:t>
            </a:r>
          </a:p>
          <a:p>
            <a:r>
              <a:rPr lang="en-US" dirty="0"/>
              <a:t>}</a:t>
            </a:r>
          </a:p>
        </p:txBody>
      </p:sp>
      <p:sp>
        <p:nvSpPr>
          <p:cNvPr id="7" name="TextBox 6"/>
          <p:cNvSpPr txBox="1"/>
          <p:nvPr/>
        </p:nvSpPr>
        <p:spPr>
          <a:xfrm>
            <a:off x="4876800" y="4920496"/>
            <a:ext cx="4191000" cy="1785104"/>
          </a:xfrm>
          <a:prstGeom prst="rect">
            <a:avLst/>
          </a:prstGeom>
          <a:noFill/>
        </p:spPr>
        <p:txBody>
          <a:bodyPr wrap="square" rtlCol="0">
            <a:spAutoFit/>
          </a:bodyPr>
          <a:lstStyle/>
          <a:p>
            <a:pPr algn="just"/>
            <a:r>
              <a:rPr lang="en-US" sz="2200" dirty="0"/>
              <a:t>Even though class A and class B are physically same, it is not possible to assign to an A variable a reference to a B object because they have different types.</a:t>
            </a:r>
          </a:p>
        </p:txBody>
      </p:sp>
    </p:spTree>
    <p:extLst>
      <p:ext uri="{BB962C8B-B14F-4D97-AF65-F5344CB8AC3E}">
        <p14:creationId xmlns:p14="http://schemas.microsoft.com/office/powerpoint/2010/main" val="1071812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000000"/>
                </a:solidFill>
                <a:ea typeface="ＭＳ Ｐゴシック" pitchFamily="34" charset="-128"/>
              </a:rPr>
              <a:t>Four ways to assign superclass and subclass references to variables of superclass and subclass types</a:t>
            </a:r>
            <a:endParaRPr lang="en-US" sz="2800" dirty="0"/>
          </a:p>
        </p:txBody>
      </p:sp>
      <p:sp>
        <p:nvSpPr>
          <p:cNvPr id="3" name="Content Placeholder 2"/>
          <p:cNvSpPr>
            <a:spLocks noGrp="1"/>
          </p:cNvSpPr>
          <p:nvPr>
            <p:ph idx="1"/>
          </p:nvPr>
        </p:nvSpPr>
        <p:spPr>
          <a:xfrm>
            <a:off x="457200" y="1600200"/>
            <a:ext cx="8458200" cy="5181600"/>
          </a:xfrm>
        </p:spPr>
        <p:txBody>
          <a:bodyPr>
            <a:normAutofit fontScale="92500" lnSpcReduction="10000"/>
          </a:bodyPr>
          <a:lstStyle/>
          <a:p>
            <a:pPr marL="457200" indent="-457200" algn="just">
              <a:lnSpc>
                <a:spcPct val="110000"/>
              </a:lnSpc>
              <a:spcBef>
                <a:spcPts val="0"/>
              </a:spcBef>
              <a:buFont typeface="+mj-lt"/>
              <a:buAutoNum type="arabicPeriod"/>
            </a:pPr>
            <a:r>
              <a:rPr lang="en-US" sz="2800" dirty="0">
                <a:solidFill>
                  <a:srgbClr val="000000"/>
                </a:solidFill>
                <a:latin typeface="+mj-lt"/>
                <a:ea typeface="ＭＳ Ｐゴシック" pitchFamily="34" charset="-128"/>
              </a:rPr>
              <a:t>Assigning a superclass reference to a superclass variable is straightforward.</a:t>
            </a:r>
          </a:p>
          <a:p>
            <a:pPr marL="457200" indent="-457200" algn="just">
              <a:lnSpc>
                <a:spcPct val="110000"/>
              </a:lnSpc>
              <a:spcBef>
                <a:spcPts val="0"/>
              </a:spcBef>
              <a:buFont typeface="+mj-lt"/>
              <a:buAutoNum type="arabicPeriod"/>
            </a:pPr>
            <a:r>
              <a:rPr lang="en-US" sz="2800" dirty="0">
                <a:solidFill>
                  <a:srgbClr val="000000"/>
                </a:solidFill>
                <a:latin typeface="+mj-lt"/>
                <a:ea typeface="ＭＳ Ｐゴシック" pitchFamily="34" charset="-128"/>
              </a:rPr>
              <a:t>Assigning a subclass reference to a subclass variable is straightforward.</a:t>
            </a:r>
          </a:p>
          <a:p>
            <a:pPr marL="457200" indent="-457200" algn="just">
              <a:lnSpc>
                <a:spcPct val="110000"/>
              </a:lnSpc>
              <a:spcBef>
                <a:spcPts val="0"/>
              </a:spcBef>
              <a:buFont typeface="+mj-lt"/>
              <a:buAutoNum type="arabicPeriod"/>
            </a:pPr>
            <a:r>
              <a:rPr lang="en-US" sz="2800" dirty="0">
                <a:solidFill>
                  <a:srgbClr val="000000"/>
                </a:solidFill>
                <a:latin typeface="+mj-lt"/>
                <a:ea typeface="ＭＳ Ｐゴシック" pitchFamily="34" charset="-128"/>
              </a:rPr>
              <a:t>Assigning a subclass reference to a superclass variable is safe, because the subclass object </a:t>
            </a:r>
            <a:r>
              <a:rPr lang="en-US" sz="2800" i="1" dirty="0">
                <a:solidFill>
                  <a:srgbClr val="000000"/>
                </a:solidFill>
                <a:latin typeface="+mj-lt"/>
                <a:ea typeface="ＭＳ Ｐゴシック" pitchFamily="34" charset="-128"/>
              </a:rPr>
              <a:t>is an object of its superclass. </a:t>
            </a:r>
          </a:p>
          <a:p>
            <a:pPr lvl="1" algn="just">
              <a:lnSpc>
                <a:spcPct val="110000"/>
              </a:lnSpc>
              <a:spcBef>
                <a:spcPts val="0"/>
              </a:spcBef>
            </a:pPr>
            <a:r>
              <a:rPr lang="en-US" sz="2400" dirty="0">
                <a:solidFill>
                  <a:srgbClr val="000000"/>
                </a:solidFill>
                <a:latin typeface="+mj-lt"/>
                <a:ea typeface="ＭＳ Ｐゴシック" pitchFamily="34" charset="-128"/>
              </a:rPr>
              <a:t>The superclass variable can be used to refer only to superclass members. </a:t>
            </a:r>
          </a:p>
          <a:p>
            <a:pPr lvl="1" algn="just">
              <a:lnSpc>
                <a:spcPct val="110000"/>
              </a:lnSpc>
              <a:spcBef>
                <a:spcPts val="0"/>
              </a:spcBef>
            </a:pPr>
            <a:r>
              <a:rPr lang="en-US" sz="2400" dirty="0">
                <a:solidFill>
                  <a:srgbClr val="000000"/>
                </a:solidFill>
                <a:latin typeface="+mj-lt"/>
                <a:ea typeface="ＭＳ Ｐゴシック" pitchFamily="34" charset="-128"/>
              </a:rPr>
              <a:t>If this code refers to subclass-only members through the superclass variable, the compiler reports errors.</a:t>
            </a:r>
          </a:p>
          <a:p>
            <a:pPr marL="514350" indent="-514350" algn="just">
              <a:lnSpc>
                <a:spcPct val="110000"/>
              </a:lnSpc>
              <a:spcBef>
                <a:spcPts val="0"/>
              </a:spcBef>
              <a:buFont typeface="+mj-lt"/>
              <a:buAutoNum type="arabicPeriod"/>
            </a:pPr>
            <a:r>
              <a:rPr lang="en-US" sz="2800" dirty="0">
                <a:solidFill>
                  <a:srgbClr val="000000"/>
                </a:solidFill>
                <a:latin typeface="+mj-lt"/>
                <a:ea typeface="ＭＳ Ｐゴシック" pitchFamily="34" charset="-128"/>
              </a:rPr>
              <a:t>Attempting to assign a superclass reference to a subclass variable is a compilation error. </a:t>
            </a:r>
            <a:endParaRPr lang="en-US" dirty="0">
              <a:latin typeface="+mj-lt"/>
            </a:endParaRPr>
          </a:p>
        </p:txBody>
      </p:sp>
    </p:spTree>
    <p:extLst>
      <p:ext uri="{BB962C8B-B14F-4D97-AF65-F5344CB8AC3E}">
        <p14:creationId xmlns:p14="http://schemas.microsoft.com/office/powerpoint/2010/main" val="2853222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724400"/>
          </a:xfrm>
        </p:spPr>
        <p:txBody>
          <a:bodyPr>
            <a:noAutofit/>
          </a:bodyPr>
          <a:lstStyle/>
          <a:p>
            <a:pPr marL="0" indent="0">
              <a:spcBef>
                <a:spcPts val="0"/>
              </a:spcBef>
              <a:buNone/>
            </a:pPr>
            <a:r>
              <a:rPr lang="en-US" sz="2400" dirty="0"/>
              <a:t>class Person {</a:t>
            </a:r>
          </a:p>
          <a:p>
            <a:pPr marL="0" indent="0">
              <a:spcBef>
                <a:spcPts val="0"/>
              </a:spcBef>
              <a:buNone/>
            </a:pPr>
            <a:r>
              <a:rPr lang="en-US" sz="2400" dirty="0"/>
              <a:t>    String name;</a:t>
            </a:r>
          </a:p>
          <a:p>
            <a:pPr marL="0" indent="0">
              <a:spcBef>
                <a:spcPts val="0"/>
              </a:spcBef>
              <a:buNone/>
            </a:pPr>
            <a:r>
              <a:rPr lang="en-US" sz="2400" dirty="0"/>
              <a:t>    </a:t>
            </a:r>
            <a:r>
              <a:rPr lang="en-US" sz="2400" dirty="0" err="1"/>
              <a:t>int</a:t>
            </a:r>
            <a:r>
              <a:rPr lang="en-US" sz="2400" dirty="0"/>
              <a:t> age;</a:t>
            </a:r>
          </a:p>
          <a:p>
            <a:pPr marL="0" indent="0">
              <a:spcBef>
                <a:spcPts val="0"/>
              </a:spcBef>
              <a:buNone/>
            </a:pPr>
            <a:r>
              <a:rPr lang="en-US" sz="2400" dirty="0"/>
              <a:t>    Person(String n, </a:t>
            </a:r>
            <a:r>
              <a:rPr lang="en-US" sz="2400" dirty="0" err="1"/>
              <a:t>int</a:t>
            </a:r>
            <a:r>
              <a:rPr lang="en-US" sz="2400" dirty="0"/>
              <a:t> a) {</a:t>
            </a:r>
          </a:p>
          <a:p>
            <a:pPr marL="0" indent="0">
              <a:spcBef>
                <a:spcPts val="0"/>
              </a:spcBef>
              <a:buNone/>
            </a:pPr>
            <a:r>
              <a:rPr lang="en-US" sz="2400" dirty="0"/>
              <a:t>        name = n;</a:t>
            </a:r>
          </a:p>
          <a:p>
            <a:pPr marL="0" indent="0">
              <a:spcBef>
                <a:spcPts val="0"/>
              </a:spcBef>
              <a:buNone/>
            </a:pPr>
            <a:r>
              <a:rPr lang="en-US" sz="2400" dirty="0"/>
              <a:t>        age = a;</a:t>
            </a:r>
          </a:p>
          <a:p>
            <a:pPr marL="0" indent="0">
              <a:spcBef>
                <a:spcPts val="0"/>
              </a:spcBef>
              <a:buNone/>
            </a:pPr>
            <a:r>
              <a:rPr lang="en-US" sz="2400" dirty="0"/>
              <a:t>    }</a:t>
            </a:r>
          </a:p>
          <a:p>
            <a:pPr marL="0" indent="0">
              <a:spcBef>
                <a:spcPts val="0"/>
              </a:spcBef>
              <a:buNone/>
            </a:pPr>
            <a:r>
              <a:rPr lang="en-US" sz="2400" dirty="0"/>
              <a:t>    void </a:t>
            </a:r>
            <a:r>
              <a:rPr lang="en-US" sz="2400" dirty="0" err="1"/>
              <a:t>showDetails</a:t>
            </a:r>
            <a:r>
              <a:rPr lang="en-US" sz="2400" dirty="0"/>
              <a:t>() {</a:t>
            </a:r>
          </a:p>
          <a:p>
            <a:pPr marL="0" indent="0">
              <a:spcBef>
                <a:spcPts val="0"/>
              </a:spcBef>
              <a:buNone/>
            </a:pPr>
            <a:r>
              <a:rPr lang="en-US" sz="2400" dirty="0"/>
              <a:t>        </a:t>
            </a:r>
            <a:r>
              <a:rPr lang="en-US" sz="2400" dirty="0" err="1"/>
              <a:t>System.out.println</a:t>
            </a:r>
            <a:r>
              <a:rPr lang="en-US" sz="2400" dirty="0"/>
              <a:t>("Name: " + name);</a:t>
            </a:r>
          </a:p>
          <a:p>
            <a:pPr marL="0" indent="0">
              <a:spcBef>
                <a:spcPts val="0"/>
              </a:spcBef>
              <a:buNone/>
            </a:pPr>
            <a:r>
              <a:rPr lang="en-US" sz="2400" dirty="0"/>
              <a:t>        </a:t>
            </a:r>
            <a:r>
              <a:rPr lang="en-US" sz="2400" dirty="0" err="1"/>
              <a:t>System.out.println</a:t>
            </a:r>
            <a:r>
              <a:rPr lang="en-US" sz="2400" dirty="0"/>
              <a:t>("Age: " + age);</a:t>
            </a:r>
          </a:p>
          <a:p>
            <a:pPr marL="0" indent="0">
              <a:spcBef>
                <a:spcPts val="0"/>
              </a:spcBef>
              <a:buNone/>
            </a:pPr>
            <a:r>
              <a:rPr lang="en-US" sz="2400" dirty="0"/>
              <a:t>    }</a:t>
            </a:r>
          </a:p>
          <a:p>
            <a:pPr marL="0" indent="0">
              <a:spcBef>
                <a:spcPts val="0"/>
              </a:spcBef>
              <a:buNone/>
            </a:pPr>
            <a:r>
              <a:rPr lang="en-US" sz="2400" dirty="0"/>
              <a:t>}</a:t>
            </a:r>
          </a:p>
        </p:txBody>
      </p:sp>
    </p:spTree>
    <p:extLst>
      <p:ext uri="{BB962C8B-B14F-4D97-AF65-F5344CB8AC3E}">
        <p14:creationId xmlns:p14="http://schemas.microsoft.com/office/powerpoint/2010/main" val="1684563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858000"/>
          </a:xfrm>
        </p:spPr>
        <p:txBody>
          <a:bodyPr>
            <a:normAutofit fontScale="62500" lnSpcReduction="20000"/>
          </a:bodyPr>
          <a:lstStyle/>
          <a:p>
            <a:pPr marL="0" indent="0">
              <a:lnSpc>
                <a:spcPct val="120000"/>
              </a:lnSpc>
              <a:spcBef>
                <a:spcPts val="0"/>
              </a:spcBef>
              <a:buNone/>
            </a:pPr>
            <a:r>
              <a:rPr lang="en-US" dirty="0"/>
              <a:t>class Student extends Person {</a:t>
            </a:r>
          </a:p>
          <a:p>
            <a:pPr marL="0" indent="0">
              <a:lnSpc>
                <a:spcPct val="120000"/>
              </a:lnSpc>
              <a:spcBef>
                <a:spcPts val="0"/>
              </a:spcBef>
              <a:buNone/>
            </a:pPr>
            <a:r>
              <a:rPr lang="en-US" dirty="0"/>
              <a:t>    </a:t>
            </a:r>
            <a:r>
              <a:rPr lang="en-US" dirty="0" err="1"/>
              <a:t>int</a:t>
            </a:r>
            <a:r>
              <a:rPr lang="en-US" dirty="0"/>
              <a:t> </a:t>
            </a:r>
            <a:r>
              <a:rPr lang="en-US" dirty="0" err="1"/>
              <a:t>rollNo</a:t>
            </a:r>
            <a:r>
              <a:rPr lang="en-US" dirty="0"/>
              <a:t>;</a:t>
            </a:r>
          </a:p>
          <a:p>
            <a:pPr marL="0" indent="0">
              <a:lnSpc>
                <a:spcPct val="120000"/>
              </a:lnSpc>
              <a:spcBef>
                <a:spcPts val="0"/>
              </a:spcBef>
              <a:buNone/>
            </a:pPr>
            <a:r>
              <a:rPr lang="en-US" dirty="0"/>
              <a:t>    </a:t>
            </a:r>
            <a:r>
              <a:rPr lang="en-US" dirty="0" err="1"/>
              <a:t>int</a:t>
            </a:r>
            <a:r>
              <a:rPr lang="en-US" dirty="0"/>
              <a:t> </a:t>
            </a:r>
            <a:r>
              <a:rPr lang="en-US" dirty="0" err="1"/>
              <a:t>phy</a:t>
            </a:r>
            <a:r>
              <a:rPr lang="en-US" dirty="0"/>
              <a:t>, </a:t>
            </a:r>
            <a:r>
              <a:rPr lang="en-US" dirty="0" err="1"/>
              <a:t>chem</a:t>
            </a:r>
            <a:r>
              <a:rPr lang="en-US" dirty="0"/>
              <a:t>, mat;</a:t>
            </a:r>
          </a:p>
          <a:p>
            <a:pPr marL="0" indent="0">
              <a:lnSpc>
                <a:spcPct val="120000"/>
              </a:lnSpc>
              <a:spcBef>
                <a:spcPts val="0"/>
              </a:spcBef>
              <a:buNone/>
            </a:pPr>
            <a:r>
              <a:rPr lang="en-US" dirty="0"/>
              <a:t>    Student(String n, </a:t>
            </a:r>
            <a:r>
              <a:rPr lang="en-US" dirty="0" err="1"/>
              <a:t>int</a:t>
            </a:r>
            <a:r>
              <a:rPr lang="en-US" dirty="0"/>
              <a:t> a, </a:t>
            </a:r>
            <a:r>
              <a:rPr lang="en-US" dirty="0" err="1"/>
              <a:t>int</a:t>
            </a:r>
            <a:r>
              <a:rPr lang="en-US" dirty="0"/>
              <a:t> </a:t>
            </a:r>
            <a:r>
              <a:rPr lang="en-US" dirty="0" err="1"/>
              <a:t>rno</a:t>
            </a:r>
            <a:r>
              <a:rPr lang="en-US" dirty="0"/>
              <a:t>, </a:t>
            </a:r>
            <a:r>
              <a:rPr lang="en-US" dirty="0" err="1"/>
              <a:t>int</a:t>
            </a:r>
            <a:r>
              <a:rPr lang="en-US" dirty="0"/>
              <a:t> m1, </a:t>
            </a:r>
            <a:r>
              <a:rPr lang="en-US" dirty="0" err="1"/>
              <a:t>int</a:t>
            </a:r>
            <a:r>
              <a:rPr lang="en-US" dirty="0"/>
              <a:t> m2, </a:t>
            </a:r>
            <a:r>
              <a:rPr lang="en-US" dirty="0" err="1"/>
              <a:t>int</a:t>
            </a:r>
            <a:r>
              <a:rPr lang="en-US" dirty="0"/>
              <a:t> m3) {</a:t>
            </a:r>
          </a:p>
          <a:p>
            <a:pPr marL="0" indent="0">
              <a:lnSpc>
                <a:spcPct val="120000"/>
              </a:lnSpc>
              <a:spcBef>
                <a:spcPts val="0"/>
              </a:spcBef>
              <a:buNone/>
            </a:pPr>
            <a:r>
              <a:rPr lang="en-US" dirty="0"/>
              <a:t>        super(n, a);</a:t>
            </a:r>
          </a:p>
          <a:p>
            <a:pPr marL="0" indent="0">
              <a:lnSpc>
                <a:spcPct val="120000"/>
              </a:lnSpc>
              <a:spcBef>
                <a:spcPts val="0"/>
              </a:spcBef>
              <a:buNone/>
            </a:pPr>
            <a:r>
              <a:rPr lang="en-US" dirty="0"/>
              <a:t>        </a:t>
            </a:r>
            <a:r>
              <a:rPr lang="en-US" dirty="0" err="1"/>
              <a:t>rollNo</a:t>
            </a:r>
            <a:r>
              <a:rPr lang="en-US" dirty="0"/>
              <a:t> = </a:t>
            </a:r>
            <a:r>
              <a:rPr lang="en-US" dirty="0" err="1"/>
              <a:t>rno</a:t>
            </a:r>
            <a:r>
              <a:rPr lang="en-US" dirty="0"/>
              <a:t>;</a:t>
            </a:r>
          </a:p>
          <a:p>
            <a:pPr marL="0" indent="0">
              <a:lnSpc>
                <a:spcPct val="120000"/>
              </a:lnSpc>
              <a:spcBef>
                <a:spcPts val="0"/>
              </a:spcBef>
              <a:buNone/>
            </a:pPr>
            <a:r>
              <a:rPr lang="en-US" dirty="0"/>
              <a:t>        </a:t>
            </a:r>
            <a:r>
              <a:rPr lang="en-US" dirty="0" err="1"/>
              <a:t>phy</a:t>
            </a:r>
            <a:r>
              <a:rPr lang="en-US" dirty="0"/>
              <a:t> = m1;</a:t>
            </a:r>
          </a:p>
          <a:p>
            <a:pPr marL="0" indent="0">
              <a:lnSpc>
                <a:spcPct val="120000"/>
              </a:lnSpc>
              <a:spcBef>
                <a:spcPts val="0"/>
              </a:spcBef>
              <a:buNone/>
            </a:pPr>
            <a:r>
              <a:rPr lang="en-US" dirty="0"/>
              <a:t>        </a:t>
            </a:r>
            <a:r>
              <a:rPr lang="en-US" dirty="0" err="1"/>
              <a:t>chem</a:t>
            </a:r>
            <a:r>
              <a:rPr lang="en-US" dirty="0"/>
              <a:t> = m2;</a:t>
            </a:r>
          </a:p>
          <a:p>
            <a:pPr marL="0" indent="0">
              <a:lnSpc>
                <a:spcPct val="120000"/>
              </a:lnSpc>
              <a:spcBef>
                <a:spcPts val="0"/>
              </a:spcBef>
              <a:buNone/>
            </a:pPr>
            <a:r>
              <a:rPr lang="en-US" dirty="0"/>
              <a:t>        mat = m3;</a:t>
            </a:r>
          </a:p>
          <a:p>
            <a:pPr marL="0" indent="0">
              <a:lnSpc>
                <a:spcPct val="120000"/>
              </a:lnSpc>
              <a:spcBef>
                <a:spcPts val="0"/>
              </a:spcBef>
              <a:buNone/>
            </a:pPr>
            <a:r>
              <a:rPr lang="en-US" dirty="0"/>
              <a:t>    }</a:t>
            </a:r>
          </a:p>
          <a:p>
            <a:pPr marL="0" indent="0">
              <a:lnSpc>
                <a:spcPct val="120000"/>
              </a:lnSpc>
              <a:spcBef>
                <a:spcPts val="0"/>
              </a:spcBef>
              <a:buNone/>
            </a:pPr>
            <a:r>
              <a:rPr lang="en-US" dirty="0"/>
              <a:t>    void </a:t>
            </a:r>
            <a:r>
              <a:rPr lang="en-US" dirty="0" err="1"/>
              <a:t>showDetails</a:t>
            </a:r>
            <a:r>
              <a:rPr lang="en-US" dirty="0"/>
              <a:t>() {</a:t>
            </a:r>
          </a:p>
          <a:p>
            <a:pPr marL="0" indent="0">
              <a:lnSpc>
                <a:spcPct val="120000"/>
              </a:lnSpc>
              <a:spcBef>
                <a:spcPts val="0"/>
              </a:spcBef>
              <a:buNone/>
            </a:pPr>
            <a:r>
              <a:rPr lang="en-US" dirty="0"/>
              <a:t>        </a:t>
            </a:r>
            <a:r>
              <a:rPr lang="en-US" dirty="0" err="1"/>
              <a:t>super.showDetails</a:t>
            </a:r>
            <a:r>
              <a:rPr lang="en-US" dirty="0"/>
              <a:t>();</a:t>
            </a:r>
          </a:p>
          <a:p>
            <a:pPr marL="0" indent="0">
              <a:lnSpc>
                <a:spcPct val="120000"/>
              </a:lnSpc>
              <a:spcBef>
                <a:spcPts val="0"/>
              </a:spcBef>
              <a:buNone/>
            </a:pPr>
            <a:r>
              <a:rPr lang="en-US" dirty="0"/>
              <a:t>        </a:t>
            </a:r>
            <a:r>
              <a:rPr lang="en-US" dirty="0" err="1"/>
              <a:t>System.out.println</a:t>
            </a:r>
            <a:r>
              <a:rPr lang="en-US" dirty="0"/>
              <a:t>("Roll Number: " + </a:t>
            </a:r>
            <a:r>
              <a:rPr lang="en-US" dirty="0" err="1"/>
              <a:t>rollNo</a:t>
            </a:r>
            <a:r>
              <a:rPr lang="en-US" dirty="0"/>
              <a:t>);</a:t>
            </a:r>
          </a:p>
          <a:p>
            <a:pPr marL="0" indent="0">
              <a:lnSpc>
                <a:spcPct val="120000"/>
              </a:lnSpc>
              <a:spcBef>
                <a:spcPts val="0"/>
              </a:spcBef>
              <a:buNone/>
            </a:pPr>
            <a:r>
              <a:rPr lang="en-US" dirty="0"/>
              <a:t>        </a:t>
            </a:r>
            <a:r>
              <a:rPr lang="en-US" dirty="0" err="1"/>
              <a:t>System.out.println</a:t>
            </a:r>
            <a:r>
              <a:rPr lang="en-US" dirty="0"/>
              <a:t>("Physics: " + </a:t>
            </a:r>
            <a:r>
              <a:rPr lang="en-US" dirty="0" err="1"/>
              <a:t>phy</a:t>
            </a:r>
            <a:r>
              <a:rPr lang="en-US" dirty="0"/>
              <a:t>); </a:t>
            </a:r>
          </a:p>
          <a:p>
            <a:pPr marL="0" indent="0">
              <a:lnSpc>
                <a:spcPct val="120000"/>
              </a:lnSpc>
              <a:spcBef>
                <a:spcPts val="0"/>
              </a:spcBef>
              <a:buNone/>
            </a:pPr>
            <a:r>
              <a:rPr lang="en-US" dirty="0"/>
              <a:t>        </a:t>
            </a:r>
            <a:r>
              <a:rPr lang="en-US" dirty="0" err="1"/>
              <a:t>System.out.println</a:t>
            </a:r>
            <a:r>
              <a:rPr lang="en-US" dirty="0"/>
              <a:t>("Chemistry: " + </a:t>
            </a:r>
            <a:r>
              <a:rPr lang="en-US" dirty="0" err="1"/>
              <a:t>chem</a:t>
            </a:r>
            <a:r>
              <a:rPr lang="en-US" dirty="0"/>
              <a:t>);</a:t>
            </a:r>
          </a:p>
          <a:p>
            <a:pPr marL="0" indent="0">
              <a:lnSpc>
                <a:spcPct val="120000"/>
              </a:lnSpc>
              <a:spcBef>
                <a:spcPts val="0"/>
              </a:spcBef>
              <a:buNone/>
            </a:pPr>
            <a:r>
              <a:rPr lang="en-US" dirty="0"/>
              <a:t>        </a:t>
            </a:r>
            <a:r>
              <a:rPr lang="en-US" dirty="0" err="1"/>
              <a:t>System.out.println</a:t>
            </a:r>
            <a:r>
              <a:rPr lang="en-US" dirty="0"/>
              <a:t>("</a:t>
            </a:r>
            <a:r>
              <a:rPr lang="en-US" dirty="0" err="1"/>
              <a:t>Maths</a:t>
            </a:r>
            <a:r>
              <a:rPr lang="en-US" dirty="0"/>
              <a:t>: " + mat);</a:t>
            </a:r>
          </a:p>
          <a:p>
            <a:pPr marL="0" indent="0">
              <a:lnSpc>
                <a:spcPct val="120000"/>
              </a:lnSpc>
              <a:spcBef>
                <a:spcPts val="0"/>
              </a:spcBef>
              <a:buNone/>
            </a:pPr>
            <a:r>
              <a:rPr lang="en-US" dirty="0"/>
              <a:t>    }</a:t>
            </a:r>
          </a:p>
          <a:p>
            <a:pPr marL="0" indent="0">
              <a:lnSpc>
                <a:spcPct val="120000"/>
              </a:lnSpc>
              <a:spcBef>
                <a:spcPts val="0"/>
              </a:spcBef>
              <a:buNone/>
            </a:pPr>
            <a:r>
              <a:rPr lang="en-US" dirty="0"/>
              <a:t>    void </a:t>
            </a:r>
            <a:r>
              <a:rPr lang="en-US" dirty="0" err="1"/>
              <a:t>showAvg</a:t>
            </a:r>
            <a:r>
              <a:rPr lang="en-US" dirty="0"/>
              <a:t>() { </a:t>
            </a:r>
          </a:p>
          <a:p>
            <a:pPr marL="0" indent="0">
              <a:lnSpc>
                <a:spcPct val="120000"/>
              </a:lnSpc>
              <a:spcBef>
                <a:spcPts val="0"/>
              </a:spcBef>
              <a:buNone/>
            </a:pPr>
            <a:r>
              <a:rPr lang="en-US" dirty="0"/>
              <a:t>        float </a:t>
            </a:r>
            <a:r>
              <a:rPr lang="en-US" dirty="0" err="1"/>
              <a:t>avg</a:t>
            </a:r>
            <a:r>
              <a:rPr lang="en-US" dirty="0"/>
              <a:t> = (float) (</a:t>
            </a:r>
            <a:r>
              <a:rPr lang="en-US" dirty="0" err="1"/>
              <a:t>phy</a:t>
            </a:r>
            <a:r>
              <a:rPr lang="en-US" dirty="0"/>
              <a:t> + </a:t>
            </a:r>
            <a:r>
              <a:rPr lang="en-US" dirty="0" err="1"/>
              <a:t>chem</a:t>
            </a:r>
            <a:r>
              <a:rPr lang="en-US" dirty="0"/>
              <a:t> + mat) / 2.0f;</a:t>
            </a:r>
          </a:p>
          <a:p>
            <a:pPr marL="0" indent="0">
              <a:lnSpc>
                <a:spcPct val="120000"/>
              </a:lnSpc>
              <a:spcBef>
                <a:spcPts val="0"/>
              </a:spcBef>
              <a:buNone/>
            </a:pPr>
            <a:r>
              <a:rPr lang="en-US" dirty="0"/>
              <a:t>        </a:t>
            </a:r>
            <a:r>
              <a:rPr lang="en-US" dirty="0" err="1"/>
              <a:t>System.out.println</a:t>
            </a:r>
            <a:r>
              <a:rPr lang="en-US" dirty="0"/>
              <a:t>("Average: " + </a:t>
            </a:r>
            <a:r>
              <a:rPr lang="en-US" dirty="0" err="1"/>
              <a:t>avg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Tree>
    <p:extLst>
      <p:ext uri="{BB962C8B-B14F-4D97-AF65-F5344CB8AC3E}">
        <p14:creationId xmlns:p14="http://schemas.microsoft.com/office/powerpoint/2010/main" val="89090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If A is a superclass, the keyword </a:t>
            </a:r>
            <a:r>
              <a:rPr lang="en-US" dirty="0">
                <a:solidFill>
                  <a:srgbClr val="FF0000"/>
                </a:solidFill>
              </a:rPr>
              <a:t>extends</a:t>
            </a:r>
            <a:r>
              <a:rPr lang="en-US" dirty="0"/>
              <a:t> is used to create a subclass of A.</a:t>
            </a:r>
          </a:p>
          <a:p>
            <a:endParaRPr lang="en-US" dirty="0"/>
          </a:p>
          <a:p>
            <a:pPr lvl="1">
              <a:buNone/>
            </a:pPr>
            <a:r>
              <a:rPr lang="en-US" sz="2900" dirty="0">
                <a:latin typeface="Courier New" pitchFamily="49" charset="0"/>
                <a:cs typeface="Courier New" pitchFamily="49" charset="0"/>
              </a:rPr>
              <a:t>class subclass-name extends superclass-name </a:t>
            </a:r>
          </a:p>
          <a:p>
            <a:pPr lvl="1">
              <a:buNone/>
            </a:pPr>
            <a:r>
              <a:rPr lang="en-US" sz="2900" dirty="0">
                <a:latin typeface="Courier New" pitchFamily="49" charset="0"/>
                <a:cs typeface="Courier New" pitchFamily="49" charset="0"/>
              </a:rPr>
              <a:t>{ </a:t>
            </a:r>
          </a:p>
          <a:p>
            <a:pPr lvl="2">
              <a:buNone/>
            </a:pPr>
            <a:r>
              <a:rPr lang="en-US" sz="2900" dirty="0">
                <a:latin typeface="Courier New" pitchFamily="49" charset="0"/>
                <a:cs typeface="Courier New" pitchFamily="49" charset="0"/>
              </a:rPr>
              <a:t> </a:t>
            </a:r>
          </a:p>
          <a:p>
            <a:pPr lvl="1">
              <a:buNone/>
            </a:pPr>
            <a:r>
              <a:rPr lang="en-US" sz="2900" dirty="0">
                <a:latin typeface="Courier New" pitchFamily="49" charset="0"/>
                <a:cs typeface="Courier New" pitchFamily="49" charset="0"/>
              </a:rPr>
              <a:t>}</a:t>
            </a:r>
          </a:p>
          <a:p>
            <a:r>
              <a:rPr lang="en-US" dirty="0"/>
              <a:t>Example: </a:t>
            </a:r>
          </a:p>
          <a:p>
            <a:pPr lvl="1">
              <a:buNone/>
            </a:pPr>
            <a:r>
              <a:rPr lang="en-US" dirty="0">
                <a:latin typeface="Courier New" pitchFamily="49" charset="0"/>
                <a:cs typeface="Courier New" pitchFamily="49" charset="0"/>
              </a:rPr>
              <a:t>class A {</a:t>
            </a:r>
          </a:p>
          <a:p>
            <a:pPr lvl="1">
              <a:buNone/>
            </a:pPr>
            <a:r>
              <a:rPr lang="en-US" dirty="0"/>
              <a:t>	//Members and methods declarations</a:t>
            </a:r>
            <a:endParaRPr lang="en-US" dirty="0">
              <a:latin typeface="Courier New" pitchFamily="49" charset="0"/>
              <a:cs typeface="Courier New" pitchFamily="49" charset="0"/>
            </a:endParaRPr>
          </a:p>
          <a:p>
            <a:pPr lvl="1">
              <a:buNone/>
            </a:pPr>
            <a:r>
              <a:rPr lang="en-US" dirty="0">
                <a:latin typeface="Courier New" pitchFamily="49" charset="0"/>
                <a:cs typeface="Courier New" pitchFamily="49" charset="0"/>
              </a:rPr>
              <a:t>}</a:t>
            </a:r>
          </a:p>
          <a:p>
            <a:pPr lvl="1">
              <a:buNone/>
            </a:pPr>
            <a:endParaRPr lang="en-US" dirty="0">
              <a:latin typeface="Courier New" pitchFamily="49" charset="0"/>
              <a:cs typeface="Courier New" pitchFamily="49" charset="0"/>
            </a:endParaRPr>
          </a:p>
          <a:p>
            <a:pPr lvl="1">
              <a:buNone/>
            </a:pPr>
            <a:r>
              <a:rPr lang="en-US" dirty="0">
                <a:latin typeface="Courier New" pitchFamily="49" charset="0"/>
                <a:cs typeface="Courier New" pitchFamily="49" charset="0"/>
              </a:rPr>
              <a:t>class B extends A {</a:t>
            </a:r>
          </a:p>
          <a:p>
            <a:pPr lvl="1">
              <a:buNone/>
            </a:pPr>
            <a:r>
              <a:rPr lang="en-US" dirty="0">
                <a:latin typeface="Courier New" pitchFamily="49" charset="0"/>
                <a:cs typeface="Courier New" pitchFamily="49" charset="0"/>
              </a:rPr>
              <a:t>	</a:t>
            </a:r>
            <a:r>
              <a:rPr lang="en-US" dirty="0"/>
              <a:t> //Members and methods from A are inherited</a:t>
            </a:r>
          </a:p>
          <a:p>
            <a:pPr lvl="1">
              <a:buNone/>
            </a:pPr>
            <a:r>
              <a:rPr lang="en-US" dirty="0"/>
              <a:t>	//Members and methods declarations of B</a:t>
            </a:r>
            <a:endParaRPr lang="en-US" dirty="0">
              <a:latin typeface="Courier New" pitchFamily="49" charset="0"/>
              <a:cs typeface="Courier New" pitchFamily="49" charset="0"/>
            </a:endParaRPr>
          </a:p>
          <a:p>
            <a:pPr lvl="1">
              <a:buNone/>
            </a:pPr>
            <a:r>
              <a:rPr lang="en-US" dirty="0">
                <a:latin typeface="Courier New" pitchFamily="49" charset="0"/>
                <a:cs typeface="Courier New"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465870"/>
            <a:ext cx="1905000" cy="268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354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public class Test {</a:t>
            </a:r>
          </a:p>
          <a:p>
            <a:pPr marL="0" indent="0">
              <a:buNone/>
            </a:pPr>
            <a:r>
              <a:rPr lang="en-US" dirty="0"/>
              <a:t>    public static void main(String[] </a:t>
            </a:r>
            <a:r>
              <a:rPr lang="en-US" dirty="0" err="1"/>
              <a:t>args</a:t>
            </a:r>
            <a:r>
              <a:rPr lang="en-US" dirty="0"/>
              <a:t>) {</a:t>
            </a:r>
          </a:p>
          <a:p>
            <a:pPr marL="0" indent="0">
              <a:buNone/>
            </a:pPr>
            <a:r>
              <a:rPr lang="en-US" dirty="0"/>
              <a:t>        Student s1 = new Student("Ramesh", 21, 1, 23, 24, 21);</a:t>
            </a:r>
          </a:p>
          <a:p>
            <a:pPr marL="0" indent="0">
              <a:buNone/>
            </a:pPr>
            <a:r>
              <a:rPr lang="en-US" dirty="0"/>
              <a:t>        Person p1 = s1;</a:t>
            </a:r>
          </a:p>
          <a:p>
            <a:pPr marL="0" indent="0">
              <a:buNone/>
            </a:pPr>
            <a:r>
              <a:rPr lang="en-US" dirty="0"/>
              <a:t>        p1.showDetails();</a:t>
            </a:r>
          </a:p>
          <a:p>
            <a:pPr marL="0" indent="0">
              <a:buNone/>
            </a:pPr>
            <a:r>
              <a:rPr lang="en-US" dirty="0"/>
              <a:t>        p1.showAvg();  </a:t>
            </a:r>
            <a:r>
              <a:rPr lang="en-US" b="1" dirty="0">
                <a:solidFill>
                  <a:srgbClr val="7030A0"/>
                </a:solidFill>
              </a:rPr>
              <a:t>//ERROR: cannot find symbol</a:t>
            </a:r>
            <a:endParaRPr lang="en-US" b="1" dirty="0"/>
          </a:p>
          <a:p>
            <a:pPr marL="0" indent="0">
              <a:buNone/>
            </a:pPr>
            <a:r>
              <a:rPr lang="en-US" dirty="0"/>
              <a:t>        ((Student)p1).</a:t>
            </a:r>
            <a:r>
              <a:rPr lang="en-US" dirty="0" err="1"/>
              <a:t>showAvg</a:t>
            </a:r>
            <a:r>
              <a:rPr lang="en-US" dirty="0"/>
              <a:t>();</a:t>
            </a:r>
          </a:p>
          <a:p>
            <a:pPr marL="0" indent="0">
              <a:buNone/>
            </a:pPr>
            <a:r>
              <a:rPr lang="en-US" dirty="0"/>
              <a:t>        s1.showAvg();</a:t>
            </a:r>
          </a:p>
          <a:p>
            <a:pPr marL="0" indent="0">
              <a:buNone/>
            </a:pPr>
            <a:r>
              <a:rPr lang="en-US" dirty="0"/>
              <a:t>        Person p2 = new Person("</a:t>
            </a:r>
            <a:r>
              <a:rPr lang="en-US" dirty="0" err="1"/>
              <a:t>Sachin</a:t>
            </a:r>
            <a:r>
              <a:rPr lang="en-US" dirty="0"/>
              <a:t>", 32);</a:t>
            </a:r>
          </a:p>
          <a:p>
            <a:pPr marL="0" indent="0">
              <a:buNone/>
            </a:pPr>
            <a:r>
              <a:rPr lang="en-US" dirty="0"/>
              <a:t>        Student s2 = p2; </a:t>
            </a:r>
            <a:r>
              <a:rPr lang="en-US" b="1" dirty="0">
                <a:solidFill>
                  <a:srgbClr val="7030A0"/>
                </a:solidFill>
              </a:rPr>
              <a:t>//ERROR: incompatible types</a:t>
            </a:r>
          </a:p>
          <a:p>
            <a:pPr marL="0" indent="0">
              <a:buNone/>
            </a:pPr>
            <a:r>
              <a:rPr lang="en-US" dirty="0"/>
              <a:t>        Student s3 = (Student) p2;  // OK. </a:t>
            </a:r>
          </a:p>
          <a:p>
            <a:pPr marL="0" indent="0">
              <a:buNone/>
            </a:pPr>
            <a:r>
              <a:rPr lang="en-US" dirty="0"/>
              <a:t>        s2.showAvg();</a:t>
            </a:r>
          </a:p>
          <a:p>
            <a:pPr marL="0" indent="0">
              <a:buNone/>
            </a:pPr>
            <a:r>
              <a:rPr lang="en-US" dirty="0"/>
              <a:t>        s2.showDetails();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761194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1400" y="1600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Shape</a:t>
            </a:r>
          </a:p>
        </p:txBody>
      </p:sp>
      <p:sp>
        <p:nvSpPr>
          <p:cNvPr id="5" name="Rectangle 4"/>
          <p:cNvSpPr/>
          <p:nvPr/>
        </p:nvSpPr>
        <p:spPr>
          <a:xfrm>
            <a:off x="5715000" y="33528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Rectangle</a:t>
            </a:r>
          </a:p>
        </p:txBody>
      </p:sp>
      <p:sp>
        <p:nvSpPr>
          <p:cNvPr id="6" name="Rectangle 5"/>
          <p:cNvSpPr/>
          <p:nvPr/>
        </p:nvSpPr>
        <p:spPr>
          <a:xfrm>
            <a:off x="3581400" y="33528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Triangle</a:t>
            </a:r>
          </a:p>
        </p:txBody>
      </p:sp>
      <p:sp>
        <p:nvSpPr>
          <p:cNvPr id="7" name="Rectangle 6"/>
          <p:cNvSpPr/>
          <p:nvPr/>
        </p:nvSpPr>
        <p:spPr>
          <a:xfrm>
            <a:off x="1447800" y="33528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Circle</a:t>
            </a:r>
          </a:p>
        </p:txBody>
      </p:sp>
      <p:sp>
        <p:nvSpPr>
          <p:cNvPr id="8" name="Rectangle 7"/>
          <p:cNvSpPr/>
          <p:nvPr/>
        </p:nvSpPr>
        <p:spPr>
          <a:xfrm>
            <a:off x="5715000" y="5105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Square</a:t>
            </a:r>
          </a:p>
        </p:txBody>
      </p:sp>
      <p:cxnSp>
        <p:nvCxnSpPr>
          <p:cNvPr id="10" name="Straight Arrow Connector 9"/>
          <p:cNvCxnSpPr>
            <a:stCxn id="7" idx="0"/>
            <a:endCxn id="4" idx="2"/>
          </p:cNvCxnSpPr>
          <p:nvPr/>
        </p:nvCxnSpPr>
        <p:spPr>
          <a:xfrm rot="5400000" flipH="1" flipV="1">
            <a:off x="2895600" y="1790700"/>
            <a:ext cx="99060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4" idx="2"/>
          </p:cNvCxnSpPr>
          <p:nvPr/>
        </p:nvCxnSpPr>
        <p:spPr>
          <a:xfrm rot="5400000" flipH="1" flipV="1">
            <a:off x="3962400" y="2857500"/>
            <a:ext cx="990600" cy="1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rot="16200000" flipV="1">
            <a:off x="5029200" y="1790700"/>
            <a:ext cx="99060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5" idx="2"/>
          </p:cNvCxnSpPr>
          <p:nvPr/>
        </p:nvCxnSpPr>
        <p:spPr>
          <a:xfrm rot="5400000" flipH="1" flipV="1">
            <a:off x="6096000" y="4610100"/>
            <a:ext cx="990600" cy="1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051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class - Shape</a:t>
            </a:r>
          </a:p>
        </p:txBody>
      </p:sp>
      <p:sp>
        <p:nvSpPr>
          <p:cNvPr id="3" name="Content Placeholder 2"/>
          <p:cNvSpPr>
            <a:spLocks noGrp="1"/>
          </p:cNvSpPr>
          <p:nvPr>
            <p:ph idx="1"/>
          </p:nvPr>
        </p:nvSpPr>
        <p:spPr>
          <a:xfrm>
            <a:off x="152400" y="1600200"/>
            <a:ext cx="8763000" cy="4525963"/>
          </a:xfrm>
        </p:spPr>
        <p:txBody>
          <a:bodyPr>
            <a:normAutofit fontScale="70000" lnSpcReduction="20000"/>
          </a:bodyPr>
          <a:lstStyle/>
          <a:p>
            <a:pPr>
              <a:buNone/>
            </a:pPr>
            <a:r>
              <a:rPr lang="en-US" dirty="0">
                <a:latin typeface="Courier New" pitchFamily="49" charset="0"/>
                <a:cs typeface="Courier New" pitchFamily="49" charset="0"/>
              </a:rPr>
              <a:t>class Shape</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float area, perimeter;</a:t>
            </a:r>
          </a:p>
          <a:p>
            <a:pPr>
              <a:buNone/>
            </a:pPr>
            <a:r>
              <a:rPr lang="en-US" dirty="0">
                <a:latin typeface="Courier New" pitchFamily="49" charset="0"/>
                <a:cs typeface="Courier New" pitchFamily="49" charset="0"/>
              </a:rPr>
              <a:t>    String type;</a:t>
            </a:r>
          </a:p>
          <a:p>
            <a:pPr>
              <a:buNone/>
            </a:pPr>
            <a:r>
              <a:rPr lang="en-US" dirty="0">
                <a:latin typeface="Courier New" pitchFamily="49" charset="0"/>
                <a:cs typeface="Courier New" pitchFamily="49" charset="0"/>
              </a:rPr>
              <a:t>    void display()</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("I am a " + type);</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("Area is " + area);</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("Perimeter is " +  </a:t>
            </a:r>
          </a:p>
          <a:p>
            <a:pPr>
              <a:buNone/>
            </a:pPr>
            <a:r>
              <a:rPr lang="en-US" dirty="0">
                <a:latin typeface="Courier New" pitchFamily="49" charset="0"/>
                <a:cs typeface="Courier New" pitchFamily="49" charset="0"/>
              </a:rPr>
              <a:t>                                       perimeter);</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59331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class - Circle</a:t>
            </a:r>
          </a:p>
        </p:txBody>
      </p:sp>
      <p:sp>
        <p:nvSpPr>
          <p:cNvPr id="3" name="Content Placeholder 2"/>
          <p:cNvSpPr>
            <a:spLocks noGrp="1"/>
          </p:cNvSpPr>
          <p:nvPr>
            <p:ph idx="1"/>
          </p:nvPr>
        </p:nvSpPr>
        <p:spPr>
          <a:xfrm>
            <a:off x="457200" y="1524000"/>
            <a:ext cx="8229600" cy="5257800"/>
          </a:xfrm>
        </p:spPr>
        <p:txBody>
          <a:bodyPr>
            <a:normAutofit fontScale="62500" lnSpcReduction="20000"/>
          </a:bodyPr>
          <a:lstStyle/>
          <a:p>
            <a:pPr>
              <a:buNone/>
            </a:pPr>
            <a:r>
              <a:rPr lang="en-US" dirty="0">
                <a:latin typeface="Courier New" pitchFamily="49" charset="0"/>
                <a:cs typeface="Courier New" pitchFamily="49" charset="0"/>
              </a:rPr>
              <a:t>class Circle extends Shape</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float radius;</a:t>
            </a:r>
          </a:p>
          <a:p>
            <a:pPr>
              <a:buNone/>
            </a:pPr>
            <a:r>
              <a:rPr lang="en-US" dirty="0">
                <a:latin typeface="Courier New" pitchFamily="49" charset="0"/>
                <a:cs typeface="Courier New" pitchFamily="49" charset="0"/>
              </a:rPr>
              <a:t>    Circle(float </a:t>
            </a:r>
            <a:r>
              <a:rPr lang="en-US" dirty="0" err="1">
                <a:latin typeface="Courier New" pitchFamily="49" charset="0"/>
                <a:cs typeface="Courier New" pitchFamily="49" charset="0"/>
              </a:rPr>
              <a:t>rad</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type = "Circle";</a:t>
            </a:r>
          </a:p>
          <a:p>
            <a:pPr>
              <a:buNone/>
            </a:pPr>
            <a:r>
              <a:rPr lang="en-US" dirty="0">
                <a:latin typeface="Courier New" pitchFamily="49" charset="0"/>
                <a:cs typeface="Courier New" pitchFamily="49" charset="0"/>
              </a:rPr>
              <a:t>        radius = </a:t>
            </a:r>
            <a:r>
              <a:rPr lang="en-US" dirty="0" err="1">
                <a:latin typeface="Courier New" pitchFamily="49" charset="0"/>
                <a:cs typeface="Courier New" pitchFamily="49" charset="0"/>
              </a:rPr>
              <a:t>rad</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void </a:t>
            </a:r>
            <a:r>
              <a:rPr lang="en-US" dirty="0" err="1">
                <a:latin typeface="Courier New" pitchFamily="49" charset="0"/>
                <a:cs typeface="Courier New" pitchFamily="49" charset="0"/>
              </a:rPr>
              <a:t>computeArea</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area = 3.142f * radius * radius;</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void </a:t>
            </a:r>
            <a:r>
              <a:rPr lang="en-US" dirty="0" err="1">
                <a:latin typeface="Courier New" pitchFamily="49" charset="0"/>
                <a:cs typeface="Courier New" pitchFamily="49" charset="0"/>
              </a:rPr>
              <a:t>computePerimeter</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perimeter = 2.0f * 3.142f * radius;</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82834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Derived class - Triangle</a:t>
            </a:r>
          </a:p>
        </p:txBody>
      </p:sp>
      <p:sp>
        <p:nvSpPr>
          <p:cNvPr id="3" name="Content Placeholder 2"/>
          <p:cNvSpPr>
            <a:spLocks noGrp="1"/>
          </p:cNvSpPr>
          <p:nvPr>
            <p:ph idx="1"/>
          </p:nvPr>
        </p:nvSpPr>
        <p:spPr>
          <a:xfrm>
            <a:off x="0" y="1219200"/>
            <a:ext cx="9144000" cy="5562600"/>
          </a:xfrm>
        </p:spPr>
        <p:txBody>
          <a:bodyPr>
            <a:noAutofit/>
          </a:bodyPr>
          <a:lstStyle/>
          <a:p>
            <a:pPr>
              <a:spcBef>
                <a:spcPts val="0"/>
              </a:spcBef>
              <a:buNone/>
            </a:pPr>
            <a:r>
              <a:rPr lang="en-US" sz="2000" dirty="0">
                <a:latin typeface="Courier New" pitchFamily="49" charset="0"/>
                <a:cs typeface="Courier New" pitchFamily="49" charset="0"/>
              </a:rPr>
              <a:t>class Triangle extends Shape</a:t>
            </a:r>
          </a:p>
          <a:p>
            <a:pPr>
              <a:spcBef>
                <a:spcPts val="0"/>
              </a:spcBef>
              <a:buNone/>
            </a:pP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float a, b, c; </a:t>
            </a:r>
          </a:p>
          <a:p>
            <a:pPr>
              <a:spcBef>
                <a:spcPts val="0"/>
              </a:spcBef>
              <a:buNone/>
            </a:pPr>
            <a:r>
              <a:rPr lang="en-US" sz="2000" dirty="0">
                <a:latin typeface="Courier New" pitchFamily="49" charset="0"/>
                <a:cs typeface="Courier New" pitchFamily="49" charset="0"/>
              </a:rPr>
              <a:t>    Triangle(float s1, float s2, float s3)</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type = "Triangle";</a:t>
            </a:r>
          </a:p>
          <a:p>
            <a:pPr>
              <a:spcBef>
                <a:spcPts val="0"/>
              </a:spcBef>
              <a:buNone/>
            </a:pPr>
            <a:r>
              <a:rPr lang="en-US" sz="2000" dirty="0">
                <a:latin typeface="Courier New" pitchFamily="49" charset="0"/>
                <a:cs typeface="Courier New" pitchFamily="49" charset="0"/>
              </a:rPr>
              <a:t>      a = s1; b = s2; c = s3;</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void </a:t>
            </a:r>
            <a:r>
              <a:rPr lang="en-US" sz="2000" dirty="0" err="1">
                <a:latin typeface="Courier New" pitchFamily="49" charset="0"/>
                <a:cs typeface="Courier New" pitchFamily="49" charset="0"/>
              </a:rPr>
              <a:t>computeArea</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float s = (a + b + c) / 2.0f;</a:t>
            </a:r>
          </a:p>
          <a:p>
            <a:pPr>
              <a:spcBef>
                <a:spcPts val="0"/>
              </a:spcBef>
              <a:buNone/>
            </a:pPr>
            <a:r>
              <a:rPr lang="en-US" sz="2000" dirty="0">
                <a:latin typeface="Courier New" pitchFamily="49" charset="0"/>
                <a:cs typeface="Courier New" pitchFamily="49" charset="0"/>
              </a:rPr>
              <a:t>      area = (float) </a:t>
            </a:r>
            <a:r>
              <a:rPr lang="en-US" sz="2000" dirty="0" err="1">
                <a:latin typeface="Courier New" pitchFamily="49" charset="0"/>
                <a:cs typeface="Courier New" pitchFamily="49" charset="0"/>
              </a:rPr>
              <a:t>Math.sqrt</a:t>
            </a:r>
            <a:r>
              <a:rPr lang="en-US" sz="2000" dirty="0">
                <a:latin typeface="Courier New" pitchFamily="49" charset="0"/>
                <a:cs typeface="Courier New" pitchFamily="49" charset="0"/>
              </a:rPr>
              <a:t>(s*(s - a)*(s - b)*(s - c));</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void </a:t>
            </a:r>
            <a:r>
              <a:rPr lang="en-US" sz="2000" dirty="0" err="1">
                <a:latin typeface="Courier New" pitchFamily="49" charset="0"/>
                <a:cs typeface="Courier New" pitchFamily="49" charset="0"/>
              </a:rPr>
              <a:t>computePerimeter</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perimeter = a + b + c;</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1073351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Derived class - Rectangle</a:t>
            </a:r>
          </a:p>
        </p:txBody>
      </p:sp>
      <p:sp>
        <p:nvSpPr>
          <p:cNvPr id="3" name="Content Placeholder 2"/>
          <p:cNvSpPr>
            <a:spLocks noGrp="1"/>
          </p:cNvSpPr>
          <p:nvPr>
            <p:ph idx="1"/>
          </p:nvPr>
        </p:nvSpPr>
        <p:spPr>
          <a:xfrm>
            <a:off x="457200" y="1295400"/>
            <a:ext cx="8229600" cy="5029200"/>
          </a:xfrm>
        </p:spPr>
        <p:txBody>
          <a:bodyPr>
            <a:noAutofit/>
          </a:bodyPr>
          <a:lstStyle/>
          <a:p>
            <a:pPr>
              <a:spcBef>
                <a:spcPts val="0"/>
              </a:spcBef>
              <a:buNone/>
            </a:pPr>
            <a:r>
              <a:rPr lang="en-US" sz="2000" dirty="0">
                <a:latin typeface="Courier New" pitchFamily="49" charset="0"/>
                <a:cs typeface="Courier New" pitchFamily="49" charset="0"/>
              </a:rPr>
              <a:t>class Rectangle extends Shape</a:t>
            </a:r>
          </a:p>
          <a:p>
            <a:pPr>
              <a:spcBef>
                <a:spcPts val="0"/>
              </a:spcBef>
              <a:buNone/>
            </a:pP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float length, width;</a:t>
            </a:r>
          </a:p>
          <a:p>
            <a:pPr>
              <a:spcBef>
                <a:spcPts val="0"/>
              </a:spcBef>
              <a:buNone/>
            </a:pPr>
            <a:r>
              <a:rPr lang="en-US" sz="2000" dirty="0">
                <a:latin typeface="Courier New" pitchFamily="49" charset="0"/>
                <a:cs typeface="Courier New" pitchFamily="49" charset="0"/>
              </a:rPr>
              <a:t>    Rectangle(float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float </a:t>
            </a:r>
            <a:r>
              <a:rPr lang="en-US" sz="2000" dirty="0" err="1">
                <a:latin typeface="Courier New" pitchFamily="49" charset="0"/>
                <a:cs typeface="Courier New" pitchFamily="49" charset="0"/>
              </a:rPr>
              <a:t>wid</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type = "Rectangle";</a:t>
            </a:r>
          </a:p>
          <a:p>
            <a:pPr>
              <a:spcBef>
                <a:spcPts val="0"/>
              </a:spcBef>
              <a:buNone/>
            </a:pPr>
            <a:r>
              <a:rPr lang="en-US" sz="2000" dirty="0">
                <a:latin typeface="Courier New" pitchFamily="49" charset="0"/>
                <a:cs typeface="Courier New" pitchFamily="49" charset="0"/>
              </a:rPr>
              <a:t>        length =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width = </a:t>
            </a:r>
            <a:r>
              <a:rPr lang="en-US" sz="2000" dirty="0" err="1">
                <a:latin typeface="Courier New" pitchFamily="49" charset="0"/>
                <a:cs typeface="Courier New" pitchFamily="49" charset="0"/>
              </a:rPr>
              <a:t>wid</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void </a:t>
            </a:r>
            <a:r>
              <a:rPr lang="en-US" sz="2000" dirty="0" err="1">
                <a:latin typeface="Courier New" pitchFamily="49" charset="0"/>
                <a:cs typeface="Courier New" pitchFamily="49" charset="0"/>
              </a:rPr>
              <a:t>computeArea</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area = length * width;</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void </a:t>
            </a:r>
            <a:r>
              <a:rPr lang="en-US" sz="2000" dirty="0" err="1">
                <a:latin typeface="Courier New" pitchFamily="49" charset="0"/>
                <a:cs typeface="Courier New" pitchFamily="49" charset="0"/>
              </a:rPr>
              <a:t>computePerimeter</a:t>
            </a:r>
            <a:r>
              <a:rPr lang="en-US" sz="2000" dirty="0">
                <a:latin typeface="Courier New" pitchFamily="49" charset="0"/>
                <a:cs typeface="Courier New" pitchFamily="49" charset="0"/>
              </a:rPr>
              <a:t>()</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        perimeter = 2.0f * (length + width);</a:t>
            </a:r>
          </a:p>
          <a:p>
            <a:pPr>
              <a:spcBef>
                <a:spcPts val="0"/>
              </a:spcBef>
              <a:buNone/>
            </a:pPr>
            <a:r>
              <a:rPr lang="en-US" sz="2000" dirty="0">
                <a:latin typeface="Courier New" pitchFamily="49" charset="0"/>
                <a:cs typeface="Courier New" pitchFamily="49" charset="0"/>
              </a:rPr>
              <a:t>    }</a:t>
            </a:r>
          </a:p>
          <a:p>
            <a:pPr>
              <a:spcBef>
                <a:spcPts val="0"/>
              </a:spcBef>
              <a:buNone/>
            </a:pP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3015248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abstract classes</a:t>
            </a:r>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dirty="0"/>
              <a:t>A class that is declared using “</a:t>
            </a:r>
            <a:r>
              <a:rPr lang="en-US" b="1" dirty="0"/>
              <a:t>abstract</a:t>
            </a:r>
            <a:r>
              <a:rPr lang="en-US" dirty="0"/>
              <a:t>” keyword is known as abstract class. </a:t>
            </a:r>
          </a:p>
          <a:p>
            <a:pPr algn="just">
              <a:lnSpc>
                <a:spcPct val="120000"/>
              </a:lnSpc>
            </a:pPr>
            <a:r>
              <a:rPr lang="en-US" dirty="0"/>
              <a:t>It can have abstract methods(methods without body) as well as concrete methods (regular methods with body). </a:t>
            </a:r>
          </a:p>
          <a:p>
            <a:pPr algn="just">
              <a:lnSpc>
                <a:spcPct val="120000"/>
              </a:lnSpc>
            </a:pPr>
            <a:r>
              <a:rPr lang="en-US" dirty="0"/>
              <a:t>A normal class(non-abstract class) cannot have abstract methods.</a:t>
            </a:r>
          </a:p>
          <a:p>
            <a:pPr algn="just">
              <a:lnSpc>
                <a:spcPct val="120000"/>
              </a:lnSpc>
            </a:pPr>
            <a:r>
              <a:rPr lang="en-US" dirty="0"/>
              <a:t>An abstract class can not be </a:t>
            </a:r>
            <a:r>
              <a:rPr lang="en-US" b="1" dirty="0"/>
              <a:t>instantiated</a:t>
            </a:r>
            <a:r>
              <a:rPr lang="en-US" dirty="0"/>
              <a:t>, which means you are not allowed to create an </a:t>
            </a:r>
            <a:r>
              <a:rPr lang="en-US" b="1" dirty="0"/>
              <a:t>object </a:t>
            </a:r>
            <a:r>
              <a:rPr lang="en-US" dirty="0"/>
              <a:t>of it.</a:t>
            </a:r>
          </a:p>
        </p:txBody>
      </p:sp>
    </p:spTree>
    <p:extLst>
      <p:ext uri="{BB962C8B-B14F-4D97-AF65-F5344CB8AC3E}">
        <p14:creationId xmlns:p14="http://schemas.microsoft.com/office/powerpoint/2010/main" val="2857207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declaration</a:t>
            </a:r>
            <a:br>
              <a:rPr lang="en-US" dirty="0"/>
            </a:br>
            <a:r>
              <a:rPr lang="en-US" sz="3100" dirty="0"/>
              <a:t>An abstract class outlines the methods but not necessarily implements all the methods.</a:t>
            </a:r>
          </a:p>
        </p:txBody>
      </p:sp>
      <p:sp>
        <p:nvSpPr>
          <p:cNvPr id="3" name="Content Placeholder 2"/>
          <p:cNvSpPr>
            <a:spLocks noGrp="1"/>
          </p:cNvSpPr>
          <p:nvPr>
            <p:ph idx="1"/>
          </p:nvPr>
        </p:nvSpPr>
        <p:spPr>
          <a:xfrm>
            <a:off x="457200" y="1828800"/>
            <a:ext cx="8229600" cy="4953000"/>
          </a:xfrm>
        </p:spPr>
        <p:txBody>
          <a:bodyPr>
            <a:normAutofit/>
          </a:bodyPr>
          <a:lstStyle/>
          <a:p>
            <a:pPr>
              <a:buNone/>
            </a:pPr>
            <a:r>
              <a:rPr lang="en-US" sz="2200" dirty="0">
                <a:latin typeface="Courier New" pitchFamily="49" charset="0"/>
                <a:cs typeface="Courier New" pitchFamily="49" charset="0"/>
              </a:rPr>
              <a:t>// Declaration using abstract keyword </a:t>
            </a:r>
          </a:p>
          <a:p>
            <a:pPr>
              <a:buNone/>
            </a:pPr>
            <a:r>
              <a:rPr lang="en-US" sz="2200" dirty="0">
                <a:latin typeface="Courier New" pitchFamily="49" charset="0"/>
                <a:cs typeface="Courier New" pitchFamily="49" charset="0"/>
              </a:rPr>
              <a:t>abstract class A</a:t>
            </a:r>
          </a:p>
          <a:p>
            <a:pPr>
              <a:buNone/>
            </a:pPr>
            <a:r>
              <a:rPr lang="en-US" sz="2200" dirty="0">
                <a:latin typeface="Courier New" pitchFamily="49" charset="0"/>
                <a:cs typeface="Courier New" pitchFamily="49" charset="0"/>
              </a:rPr>
              <a:t>{ </a:t>
            </a:r>
          </a:p>
          <a:p>
            <a:pPr lvl="1">
              <a:buNone/>
            </a:pPr>
            <a:r>
              <a:rPr lang="en-US" sz="2200" dirty="0">
                <a:latin typeface="Courier New" pitchFamily="49" charset="0"/>
                <a:cs typeface="Courier New" pitchFamily="49" charset="0"/>
              </a:rPr>
              <a:t>// This is abstract method </a:t>
            </a:r>
          </a:p>
          <a:p>
            <a:pPr lvl="1">
              <a:buNone/>
            </a:pPr>
            <a:r>
              <a:rPr lang="en-US" sz="2200" dirty="0">
                <a:latin typeface="Courier New" pitchFamily="49" charset="0"/>
                <a:cs typeface="Courier New" pitchFamily="49" charset="0"/>
              </a:rPr>
              <a:t>abstract void </a:t>
            </a:r>
            <a:r>
              <a:rPr lang="en-US" sz="2200" dirty="0" err="1">
                <a:latin typeface="Courier New" pitchFamily="49" charset="0"/>
                <a:cs typeface="Courier New" pitchFamily="49" charset="0"/>
              </a:rPr>
              <a:t>myMethod</a:t>
            </a:r>
            <a:r>
              <a:rPr lang="en-US" sz="2200" dirty="0">
                <a:latin typeface="Courier New" pitchFamily="49" charset="0"/>
                <a:cs typeface="Courier New" pitchFamily="49" charset="0"/>
              </a:rPr>
              <a:t>(); </a:t>
            </a:r>
          </a:p>
          <a:p>
            <a:pPr lvl="1">
              <a:buNone/>
            </a:pPr>
            <a:endParaRPr lang="en-US"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This is concrete method with body </a:t>
            </a:r>
          </a:p>
          <a:p>
            <a:pPr lvl="1">
              <a:buNone/>
            </a:pPr>
            <a:r>
              <a:rPr lang="en-US" sz="2200" dirty="0">
                <a:latin typeface="Courier New" pitchFamily="49" charset="0"/>
                <a:cs typeface="Courier New" pitchFamily="49" charset="0"/>
              </a:rPr>
              <a:t>void </a:t>
            </a:r>
            <a:r>
              <a:rPr lang="en-US" sz="2200" dirty="0" err="1">
                <a:latin typeface="Courier New" pitchFamily="49" charset="0"/>
                <a:cs typeface="Courier New" pitchFamily="49" charset="0"/>
              </a:rPr>
              <a:t>anotherMethod</a:t>
            </a:r>
            <a:r>
              <a:rPr lang="en-US" sz="2200" dirty="0">
                <a:latin typeface="Courier New" pitchFamily="49" charset="0"/>
                <a:cs typeface="Courier New" pitchFamily="49" charset="0"/>
              </a:rPr>
              <a:t>()</a:t>
            </a:r>
          </a:p>
          <a:p>
            <a:pPr lvl="1">
              <a:buNone/>
            </a:pPr>
            <a:r>
              <a:rPr lang="en-US" sz="2200" dirty="0">
                <a:latin typeface="Courier New" pitchFamily="49" charset="0"/>
                <a:cs typeface="Courier New" pitchFamily="49" charset="0"/>
              </a:rPr>
              <a:t>{ </a:t>
            </a:r>
          </a:p>
          <a:p>
            <a:pPr lvl="2">
              <a:buNone/>
            </a:pPr>
            <a:r>
              <a:rPr lang="en-US" sz="2200" dirty="0">
                <a:latin typeface="Courier New" pitchFamily="49" charset="0"/>
                <a:cs typeface="Courier New" pitchFamily="49" charset="0"/>
              </a:rPr>
              <a:t>//Does something </a:t>
            </a:r>
          </a:p>
          <a:p>
            <a:pPr lvl="1">
              <a:buNone/>
            </a:pPr>
            <a:r>
              <a:rPr lang="en-US" sz="2200" dirty="0">
                <a:latin typeface="Courier New" pitchFamily="49" charset="0"/>
                <a:cs typeface="Courier New" pitchFamily="49" charset="0"/>
              </a:rPr>
              <a:t>}</a:t>
            </a:r>
          </a:p>
          <a:p>
            <a:pPr>
              <a:buNone/>
            </a:pPr>
            <a:r>
              <a:rPr lang="en-US" sz="2200" dirty="0">
                <a:latin typeface="Courier New" pitchFamily="49" charset="0"/>
                <a:cs typeface="Courier New" pitchFamily="49" charset="0"/>
              </a:rPr>
              <a:t>}</a:t>
            </a:r>
          </a:p>
        </p:txBody>
      </p:sp>
    </p:spTree>
    <p:extLst>
      <p:ext uri="{BB962C8B-B14F-4D97-AF65-F5344CB8AC3E}">
        <p14:creationId xmlns:p14="http://schemas.microsoft.com/office/powerpoint/2010/main" val="1934234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abstract classes</a:t>
            </a:r>
          </a:p>
        </p:txBody>
      </p:sp>
      <p:sp>
        <p:nvSpPr>
          <p:cNvPr id="3" name="Content Placeholder 2"/>
          <p:cNvSpPr>
            <a:spLocks noGrp="1"/>
          </p:cNvSpPr>
          <p:nvPr>
            <p:ph idx="1"/>
          </p:nvPr>
        </p:nvSpPr>
        <p:spPr/>
        <p:txBody>
          <a:bodyPr/>
          <a:lstStyle/>
          <a:p>
            <a:pPr algn="just"/>
            <a:r>
              <a:rPr lang="en-US" dirty="0"/>
              <a:t>A class derived from the abstract class </a:t>
            </a:r>
            <a:r>
              <a:rPr lang="en-US" dirty="0">
                <a:solidFill>
                  <a:srgbClr val="FF0000"/>
                </a:solidFill>
              </a:rPr>
              <a:t>must implement </a:t>
            </a:r>
            <a:r>
              <a:rPr lang="en-US" dirty="0"/>
              <a:t>all those methods that are declared as abstract in the base class.</a:t>
            </a:r>
          </a:p>
          <a:p>
            <a:pPr algn="just"/>
            <a:r>
              <a:rPr lang="en-US" dirty="0"/>
              <a:t>Abstract class cannot be instantiated.</a:t>
            </a:r>
          </a:p>
          <a:p>
            <a:pPr algn="just"/>
            <a:r>
              <a:rPr lang="en-US" dirty="0"/>
              <a:t>If a derived class does not implement all the abstract methods of abstract base class, then the </a:t>
            </a:r>
            <a:r>
              <a:rPr lang="en-US" dirty="0">
                <a:solidFill>
                  <a:srgbClr val="FF0000"/>
                </a:solidFill>
              </a:rPr>
              <a:t>derived class must need to be declared abstract as well</a:t>
            </a:r>
            <a:r>
              <a:rPr lang="en-US" dirty="0"/>
              <a:t>.</a:t>
            </a:r>
          </a:p>
        </p:txBody>
      </p:sp>
    </p:spTree>
    <p:extLst>
      <p:ext uri="{BB962C8B-B14F-4D97-AF65-F5344CB8AC3E}">
        <p14:creationId xmlns:p14="http://schemas.microsoft.com/office/powerpoint/2010/main" val="1114075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486400"/>
            <a:ext cx="8763000" cy="1143000"/>
          </a:xfrm>
        </p:spPr>
        <p:txBody>
          <a:bodyPr/>
          <a:lstStyle/>
          <a:p>
            <a:r>
              <a:rPr lang="en-US" dirty="0"/>
              <a:t>How these </a:t>
            </a:r>
            <a:r>
              <a:rPr lang="en-US" b="1" dirty="0"/>
              <a:t>objects will look in a practical world?</a:t>
            </a:r>
            <a:endParaRPr lang="en-US" dirty="0"/>
          </a:p>
        </p:txBody>
      </p:sp>
      <p:pic>
        <p:nvPicPr>
          <p:cNvPr id="30722" name="Picture 2" descr="Java Abstract Class and Methods "/>
          <p:cNvPicPr>
            <a:picLocks noChangeAspect="1" noChangeArrowheads="1"/>
          </p:cNvPicPr>
          <p:nvPr/>
        </p:nvPicPr>
        <p:blipFill>
          <a:blip r:embed="rId2"/>
          <a:srcRect/>
          <a:stretch>
            <a:fillRect/>
          </a:stretch>
        </p:blipFill>
        <p:spPr bwMode="auto">
          <a:xfrm>
            <a:off x="914400" y="457200"/>
            <a:ext cx="6677025" cy="4429126"/>
          </a:xfrm>
          <a:prstGeom prst="rect">
            <a:avLst/>
          </a:prstGeom>
          <a:noFill/>
        </p:spPr>
      </p:pic>
    </p:spTree>
    <p:extLst>
      <p:ext uri="{BB962C8B-B14F-4D97-AF65-F5344CB8AC3E}">
        <p14:creationId xmlns:p14="http://schemas.microsoft.com/office/powerpoint/2010/main" val="937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Access and Inheritance</a:t>
            </a:r>
          </a:p>
        </p:txBody>
      </p:sp>
      <p:sp>
        <p:nvSpPr>
          <p:cNvPr id="3" name="Content Placeholder 2"/>
          <p:cNvSpPr>
            <a:spLocks noGrp="1"/>
          </p:cNvSpPr>
          <p:nvPr>
            <p:ph idx="1"/>
          </p:nvPr>
        </p:nvSpPr>
        <p:spPr/>
        <p:txBody>
          <a:bodyPr/>
          <a:lstStyle/>
          <a:p>
            <a:pPr algn="just"/>
            <a:r>
              <a:rPr lang="en-US" dirty="0"/>
              <a:t>Although a subclass includes all of the members of its superclass, it cannot access those members of the superclass that have been declared as private. </a:t>
            </a:r>
          </a:p>
          <a:p>
            <a:pPr algn="just"/>
            <a:r>
              <a:rPr lang="en-US" dirty="0"/>
              <a:t>A class member that has been declared as private will remain private to its class. </a:t>
            </a:r>
          </a:p>
          <a:p>
            <a:pPr algn="just"/>
            <a:r>
              <a:rPr lang="en-US" dirty="0"/>
              <a:t>It is not accessible by any code outside its class, including subclasses. </a:t>
            </a:r>
          </a:p>
        </p:txBody>
      </p:sp>
    </p:spTree>
    <p:extLst>
      <p:ext uri="{BB962C8B-B14F-4D97-AF65-F5344CB8AC3E}">
        <p14:creationId xmlns:p14="http://schemas.microsoft.com/office/powerpoint/2010/main" val="347632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descr="Java Abstract Class and Methods "/>
          <p:cNvPicPr>
            <a:picLocks noChangeAspect="1" noChangeArrowheads="1"/>
          </p:cNvPicPr>
          <p:nvPr/>
        </p:nvPicPr>
        <p:blipFill>
          <a:blip r:embed="rId2"/>
          <a:srcRect/>
          <a:stretch>
            <a:fillRect/>
          </a:stretch>
        </p:blipFill>
        <p:spPr bwMode="auto">
          <a:xfrm>
            <a:off x="76200" y="1676400"/>
            <a:ext cx="3429000" cy="1587814"/>
          </a:xfrm>
          <a:prstGeom prst="rect">
            <a:avLst/>
          </a:prstGeom>
          <a:noFill/>
        </p:spPr>
      </p:pic>
      <p:pic>
        <p:nvPicPr>
          <p:cNvPr id="37892" name="Picture 4" descr="Java Abstract Class and Methods "/>
          <p:cNvPicPr>
            <a:picLocks noChangeAspect="1" noChangeArrowheads="1"/>
          </p:cNvPicPr>
          <p:nvPr/>
        </p:nvPicPr>
        <p:blipFill>
          <a:blip r:embed="rId3"/>
          <a:srcRect/>
          <a:stretch>
            <a:fillRect/>
          </a:stretch>
        </p:blipFill>
        <p:spPr bwMode="auto">
          <a:xfrm>
            <a:off x="2514601" y="2514600"/>
            <a:ext cx="3048000" cy="1451063"/>
          </a:xfrm>
          <a:prstGeom prst="rect">
            <a:avLst/>
          </a:prstGeom>
          <a:noFill/>
        </p:spPr>
      </p:pic>
      <p:pic>
        <p:nvPicPr>
          <p:cNvPr id="37894" name="Picture 6" descr="Java Abstract Class and Methods "/>
          <p:cNvPicPr>
            <a:picLocks noChangeAspect="1" noChangeArrowheads="1"/>
          </p:cNvPicPr>
          <p:nvPr/>
        </p:nvPicPr>
        <p:blipFill>
          <a:blip r:embed="rId4"/>
          <a:srcRect/>
          <a:stretch>
            <a:fillRect/>
          </a:stretch>
        </p:blipFill>
        <p:spPr bwMode="auto">
          <a:xfrm>
            <a:off x="5410200" y="3200400"/>
            <a:ext cx="2895600" cy="1489888"/>
          </a:xfrm>
          <a:prstGeom prst="rect">
            <a:avLst/>
          </a:prstGeom>
          <a:noFill/>
        </p:spPr>
      </p:pic>
      <p:sp>
        <p:nvSpPr>
          <p:cNvPr id="7" name="Rectangle 6"/>
          <p:cNvSpPr/>
          <p:nvPr/>
        </p:nvSpPr>
        <p:spPr>
          <a:xfrm>
            <a:off x="304800" y="5257800"/>
            <a:ext cx="8610600" cy="1384995"/>
          </a:xfrm>
          <a:prstGeom prst="rect">
            <a:avLst/>
          </a:prstGeom>
        </p:spPr>
        <p:txBody>
          <a:bodyPr wrap="square">
            <a:spAutoFit/>
          </a:bodyPr>
          <a:lstStyle/>
          <a:p>
            <a:pPr algn="just"/>
            <a:r>
              <a:rPr lang="en-US" sz="2800" dirty="0"/>
              <a:t>Observe that the Shape class serves our goal of achieving </a:t>
            </a:r>
            <a:r>
              <a:rPr lang="en-US" sz="2800" b="1" dirty="0"/>
              <a:t>inheritance and polymorphism. </a:t>
            </a:r>
            <a:r>
              <a:rPr lang="en-US" sz="2800" dirty="0"/>
              <a:t>But it was not built to be instantiated. Such classes are labeled </a:t>
            </a:r>
            <a:r>
              <a:rPr lang="en-US" sz="2800" b="1" dirty="0"/>
              <a:t>abstract</a:t>
            </a:r>
            <a:r>
              <a:rPr lang="en-US" sz="2800" dirty="0"/>
              <a:t>. </a:t>
            </a:r>
          </a:p>
        </p:txBody>
      </p:sp>
    </p:spTree>
    <p:extLst>
      <p:ext uri="{BB962C8B-B14F-4D97-AF65-F5344CB8AC3E}">
        <p14:creationId xmlns:p14="http://schemas.microsoft.com/office/powerpoint/2010/main" val="9902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class Revisited…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abstract class Shape</a:t>
            </a:r>
          </a:p>
          <a:p>
            <a:pPr marL="0" indent="0">
              <a:buNone/>
            </a:pPr>
            <a:r>
              <a:rPr lang="en-US" dirty="0"/>
              <a:t>{</a:t>
            </a:r>
          </a:p>
          <a:p>
            <a:pPr marL="0" indent="0">
              <a:buNone/>
            </a:pPr>
            <a:r>
              <a:rPr lang="en-US" dirty="0"/>
              <a:t>    float area, perimeter;</a:t>
            </a:r>
          </a:p>
          <a:p>
            <a:pPr marL="0" indent="0">
              <a:buNone/>
            </a:pPr>
            <a:r>
              <a:rPr lang="en-US" dirty="0"/>
              <a:t>    String type;</a:t>
            </a:r>
          </a:p>
          <a:p>
            <a:pPr marL="0" indent="0">
              <a:buNone/>
            </a:pPr>
            <a:r>
              <a:rPr lang="en-US" dirty="0"/>
              <a:t>    void display()</a:t>
            </a:r>
          </a:p>
          <a:p>
            <a:pPr marL="0" indent="0">
              <a:buNone/>
            </a:pPr>
            <a:r>
              <a:rPr lang="en-US" dirty="0"/>
              <a:t>    {</a:t>
            </a:r>
          </a:p>
          <a:p>
            <a:pPr marL="0" indent="0">
              <a:buNone/>
            </a:pPr>
            <a:r>
              <a:rPr lang="en-US" dirty="0"/>
              <a:t>        </a:t>
            </a:r>
            <a:r>
              <a:rPr lang="en-US" dirty="0" err="1"/>
              <a:t>System.out.println</a:t>
            </a:r>
            <a:r>
              <a:rPr lang="en-US" dirty="0"/>
              <a:t>("I am a " + type);</a:t>
            </a:r>
          </a:p>
          <a:p>
            <a:pPr marL="0" indent="0">
              <a:buNone/>
            </a:pPr>
            <a:r>
              <a:rPr lang="en-US" dirty="0"/>
              <a:t>        </a:t>
            </a:r>
            <a:r>
              <a:rPr lang="en-US" dirty="0" err="1"/>
              <a:t>System.out.println</a:t>
            </a:r>
            <a:r>
              <a:rPr lang="en-US" dirty="0"/>
              <a:t>("Area is " + area);</a:t>
            </a:r>
          </a:p>
          <a:p>
            <a:pPr marL="0" indent="0">
              <a:buNone/>
            </a:pPr>
            <a:r>
              <a:rPr lang="en-US" dirty="0"/>
              <a:t>        </a:t>
            </a:r>
            <a:r>
              <a:rPr lang="en-US" dirty="0" err="1"/>
              <a:t>System.out.println</a:t>
            </a:r>
            <a:r>
              <a:rPr lang="en-US" dirty="0"/>
              <a:t>("Perimeter is " + perimeter);</a:t>
            </a:r>
          </a:p>
          <a:p>
            <a:pPr marL="0" indent="0">
              <a:buNone/>
            </a:pPr>
            <a:r>
              <a:rPr lang="en-US" dirty="0"/>
              <a:t>    }</a:t>
            </a:r>
          </a:p>
          <a:p>
            <a:pPr marL="0" indent="0">
              <a:buNone/>
            </a:pPr>
            <a:r>
              <a:rPr lang="en-US" dirty="0">
                <a:solidFill>
                  <a:srgbClr val="FF0000"/>
                </a:solidFill>
              </a:rPr>
              <a:t>    abstract void </a:t>
            </a:r>
            <a:r>
              <a:rPr lang="en-US" dirty="0" err="1">
                <a:solidFill>
                  <a:srgbClr val="FF0000"/>
                </a:solidFill>
              </a:rPr>
              <a:t>computeArea</a:t>
            </a:r>
            <a:r>
              <a:rPr lang="en-US" dirty="0">
                <a:solidFill>
                  <a:srgbClr val="FF0000"/>
                </a:solidFill>
              </a:rPr>
              <a:t>();</a:t>
            </a:r>
          </a:p>
          <a:p>
            <a:pPr marL="0" indent="0">
              <a:buNone/>
            </a:pPr>
            <a:r>
              <a:rPr lang="en-US" dirty="0">
                <a:solidFill>
                  <a:srgbClr val="FF0000"/>
                </a:solidFill>
              </a:rPr>
              <a:t>    abstract void </a:t>
            </a:r>
            <a:r>
              <a:rPr lang="en-US" dirty="0" err="1">
                <a:solidFill>
                  <a:srgbClr val="FF0000"/>
                </a:solidFill>
              </a:rPr>
              <a:t>computePerimeter</a:t>
            </a:r>
            <a:r>
              <a:rPr lang="en-US" dirty="0">
                <a:solidFill>
                  <a:srgbClr val="FF0000"/>
                </a:solidFill>
              </a:rPr>
              <a:t>();</a:t>
            </a:r>
          </a:p>
          <a:p>
            <a:pPr marL="0" indent="0">
              <a:buNone/>
            </a:pPr>
            <a:r>
              <a:rPr lang="en-US" dirty="0"/>
              <a:t>}</a:t>
            </a:r>
          </a:p>
        </p:txBody>
      </p:sp>
      <p:cxnSp>
        <p:nvCxnSpPr>
          <p:cNvPr id="5" name="Straight Arrow Connector 4"/>
          <p:cNvCxnSpPr/>
          <p:nvPr/>
        </p:nvCxnSpPr>
        <p:spPr>
          <a:xfrm>
            <a:off x="4478592" y="5105400"/>
            <a:ext cx="1600200"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876800" y="5486400"/>
            <a:ext cx="1219200"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72200" y="4724400"/>
            <a:ext cx="2514600" cy="1200329"/>
          </a:xfrm>
          <a:prstGeom prst="rect">
            <a:avLst/>
          </a:prstGeom>
          <a:noFill/>
        </p:spPr>
        <p:txBody>
          <a:bodyPr wrap="square" rtlCol="0">
            <a:spAutoFit/>
          </a:bodyPr>
          <a:lstStyle/>
          <a:p>
            <a:r>
              <a:rPr lang="en-US" sz="2400" b="1" dirty="0"/>
              <a:t>subclasses must implement these two methods</a:t>
            </a:r>
          </a:p>
        </p:txBody>
      </p:sp>
    </p:spTree>
    <p:extLst>
      <p:ext uri="{BB962C8B-B14F-4D97-AF65-F5344CB8AC3E}">
        <p14:creationId xmlns:p14="http://schemas.microsoft.com/office/powerpoint/2010/main" val="3632390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029200"/>
          </a:xfrm>
        </p:spPr>
        <p:txBody>
          <a:bodyPr>
            <a:normAutofit fontScale="85000" lnSpcReduction="10000"/>
          </a:bodyPr>
          <a:lstStyle/>
          <a:p>
            <a:pPr algn="just">
              <a:lnSpc>
                <a:spcPct val="120000"/>
              </a:lnSpc>
            </a:pPr>
            <a:r>
              <a:rPr lang="en-US" dirty="0"/>
              <a:t>Reference of an abstract class can point to objects of its subclasses thereby achieving </a:t>
            </a:r>
            <a:r>
              <a:rPr lang="en-US" dirty="0">
                <a:solidFill>
                  <a:srgbClr val="FF0000"/>
                </a:solidFill>
              </a:rPr>
              <a:t>run-time polymorphism</a:t>
            </a:r>
            <a:r>
              <a:rPr lang="en-US" dirty="0"/>
              <a:t>. </a:t>
            </a:r>
          </a:p>
          <a:p>
            <a:pPr lvl="1">
              <a:lnSpc>
                <a:spcPct val="120000"/>
              </a:lnSpc>
            </a:pPr>
            <a:r>
              <a:rPr lang="en-US" dirty="0"/>
              <a:t>Shape </a:t>
            </a:r>
            <a:r>
              <a:rPr lang="en-US" dirty="0" err="1"/>
              <a:t>obj</a:t>
            </a:r>
            <a:r>
              <a:rPr lang="en-US" dirty="0"/>
              <a:t> = new Rectangle(4, 5); OR</a:t>
            </a:r>
          </a:p>
          <a:p>
            <a:pPr lvl="1">
              <a:lnSpc>
                <a:spcPct val="120000"/>
              </a:lnSpc>
            </a:pPr>
            <a:r>
              <a:rPr lang="en-US" dirty="0">
                <a:solidFill>
                  <a:srgbClr val="FF0000"/>
                </a:solidFill>
              </a:rPr>
              <a:t>Shape </a:t>
            </a:r>
            <a:r>
              <a:rPr lang="en-US" dirty="0" err="1">
                <a:solidFill>
                  <a:srgbClr val="FF0000"/>
                </a:solidFill>
              </a:rPr>
              <a:t>obj</a:t>
            </a:r>
            <a:r>
              <a:rPr lang="en-US" dirty="0">
                <a:solidFill>
                  <a:srgbClr val="FF0000"/>
                </a:solidFill>
              </a:rPr>
              <a:t>;</a:t>
            </a:r>
          </a:p>
          <a:p>
            <a:pPr lvl="1">
              <a:lnSpc>
                <a:spcPct val="120000"/>
              </a:lnSpc>
            </a:pPr>
            <a:r>
              <a:rPr lang="en-US" dirty="0">
                <a:solidFill>
                  <a:srgbClr val="FF0000"/>
                </a:solidFill>
              </a:rPr>
              <a:t>Rectangle r1 = new Rectangle(4, 5);</a:t>
            </a:r>
          </a:p>
          <a:p>
            <a:pPr lvl="1">
              <a:lnSpc>
                <a:spcPct val="120000"/>
              </a:lnSpc>
            </a:pPr>
            <a:r>
              <a:rPr lang="en-US" dirty="0" err="1">
                <a:solidFill>
                  <a:srgbClr val="FF0000"/>
                </a:solidFill>
              </a:rPr>
              <a:t>obj</a:t>
            </a:r>
            <a:r>
              <a:rPr lang="en-US" dirty="0">
                <a:solidFill>
                  <a:srgbClr val="FF0000"/>
                </a:solidFill>
              </a:rPr>
              <a:t> = r1;</a:t>
            </a:r>
          </a:p>
          <a:p>
            <a:pPr lvl="1">
              <a:lnSpc>
                <a:spcPct val="120000"/>
              </a:lnSpc>
            </a:pPr>
            <a:endParaRPr lang="en-US" dirty="0">
              <a:solidFill>
                <a:srgbClr val="FF0000"/>
              </a:solidFill>
            </a:endParaRPr>
          </a:p>
          <a:p>
            <a:pPr lvl="1">
              <a:lnSpc>
                <a:spcPct val="120000"/>
              </a:lnSpc>
            </a:pPr>
            <a:r>
              <a:rPr lang="en-US" dirty="0">
                <a:solidFill>
                  <a:srgbClr val="7030A0"/>
                </a:solidFill>
              </a:rPr>
              <a:t>obj1.computeArea();</a:t>
            </a:r>
          </a:p>
          <a:p>
            <a:pPr lvl="1">
              <a:lnSpc>
                <a:spcPct val="120000"/>
              </a:lnSpc>
            </a:pPr>
            <a:r>
              <a:rPr lang="en-US" dirty="0">
                <a:solidFill>
                  <a:srgbClr val="7030A0"/>
                </a:solidFill>
              </a:rPr>
              <a:t>obj1.computePerimeter();</a:t>
            </a:r>
          </a:p>
          <a:p>
            <a:pPr lvl="1">
              <a:lnSpc>
                <a:spcPct val="120000"/>
              </a:lnSpc>
            </a:pPr>
            <a:r>
              <a:rPr lang="en-US" dirty="0">
                <a:solidFill>
                  <a:srgbClr val="7030A0"/>
                </a:solidFill>
              </a:rPr>
              <a:t>obj1.display();</a:t>
            </a:r>
          </a:p>
          <a:p>
            <a:pPr>
              <a:lnSpc>
                <a:spcPct val="120000"/>
              </a:lnSpc>
            </a:pPr>
            <a:endParaRPr lang="en-US" dirty="0"/>
          </a:p>
        </p:txBody>
      </p:sp>
    </p:spTree>
    <p:extLst>
      <p:ext uri="{BB962C8B-B14F-4D97-AF65-F5344CB8AC3E}">
        <p14:creationId xmlns:p14="http://schemas.microsoft.com/office/powerpoint/2010/main" val="4156111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final with Inheritance</a:t>
            </a:r>
          </a:p>
        </p:txBody>
      </p:sp>
      <p:sp>
        <p:nvSpPr>
          <p:cNvPr id="3" name="Content Placeholder 2"/>
          <p:cNvSpPr>
            <a:spLocks noGrp="1"/>
          </p:cNvSpPr>
          <p:nvPr>
            <p:ph idx="1"/>
          </p:nvPr>
        </p:nvSpPr>
        <p:spPr>
          <a:xfrm>
            <a:off x="457200" y="1600200"/>
            <a:ext cx="8686800" cy="4525963"/>
          </a:xfrm>
        </p:spPr>
        <p:txBody>
          <a:bodyPr>
            <a:normAutofit/>
          </a:bodyPr>
          <a:lstStyle/>
          <a:p>
            <a:r>
              <a:rPr lang="en-US" dirty="0"/>
              <a:t>The keyword final has three uses. </a:t>
            </a:r>
          </a:p>
          <a:p>
            <a:pPr lvl="1"/>
            <a:r>
              <a:rPr lang="en-US" dirty="0"/>
              <a:t>It can be used to create the equivalent of a named constant. We cannot change the value of final variable.</a:t>
            </a:r>
          </a:p>
          <a:p>
            <a:pPr lvl="2">
              <a:buNone/>
            </a:pPr>
            <a:r>
              <a:rPr lang="en-US" sz="2200" dirty="0">
                <a:latin typeface="Courier New" pitchFamily="49" charset="0"/>
                <a:cs typeface="Courier New" pitchFamily="49" charset="0"/>
              </a:rPr>
              <a:t>class Bike</a:t>
            </a:r>
          </a:p>
          <a:p>
            <a:pPr lvl="2">
              <a:buNone/>
            </a:pPr>
            <a:r>
              <a:rPr lang="en-US" sz="2200" dirty="0">
                <a:latin typeface="Courier New" pitchFamily="49" charset="0"/>
                <a:cs typeface="Courier New" pitchFamily="49" charset="0"/>
              </a:rPr>
              <a:t>{  </a:t>
            </a:r>
          </a:p>
          <a:p>
            <a:pPr lvl="3">
              <a:buNone/>
            </a:pPr>
            <a:r>
              <a:rPr lang="en-US" sz="2200" dirty="0">
                <a:latin typeface="Courier New" pitchFamily="49" charset="0"/>
                <a:cs typeface="Courier New" pitchFamily="49" charset="0"/>
              </a:rPr>
              <a:t>final </a:t>
            </a:r>
            <a:r>
              <a:rPr lang="en-US" sz="2200" dirty="0" err="1">
                <a:latin typeface="Courier New" pitchFamily="49" charset="0"/>
                <a:cs typeface="Courier New" pitchFamily="49" charset="0"/>
              </a:rPr>
              <a:t>int</a:t>
            </a:r>
            <a:r>
              <a:rPr lang="en-US" sz="2200" dirty="0">
                <a:latin typeface="Courier New" pitchFamily="49" charset="0"/>
                <a:cs typeface="Courier New" pitchFamily="49" charset="0"/>
              </a:rPr>
              <a:t> SPEEDLIMIT=90;</a:t>
            </a:r>
          </a:p>
          <a:p>
            <a:pPr lvl="2">
              <a:buNone/>
            </a:pPr>
            <a:r>
              <a:rPr lang="en-US" sz="2200" dirty="0">
                <a:latin typeface="Courier New" pitchFamily="49" charset="0"/>
                <a:cs typeface="Courier New" pitchFamily="49" charset="0"/>
              </a:rPr>
              <a:t>}</a:t>
            </a:r>
          </a:p>
          <a:p>
            <a:pPr lvl="1"/>
            <a:endParaRPr lang="en-US" dirty="0"/>
          </a:p>
        </p:txBody>
      </p:sp>
    </p:spTree>
    <p:extLst>
      <p:ext uri="{BB962C8B-B14F-4D97-AF65-F5344CB8AC3E}">
        <p14:creationId xmlns:p14="http://schemas.microsoft.com/office/powerpoint/2010/main" val="3060738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US" dirty="0"/>
              <a:t>It can be used to disallow a method from being overridden.</a:t>
            </a:r>
          </a:p>
          <a:p>
            <a:pPr marL="914400" lvl="1" indent="-514350"/>
            <a:r>
              <a:rPr lang="en-US" dirty="0"/>
              <a:t>A final method is inherited but you cannot override it.</a:t>
            </a:r>
          </a:p>
          <a:p>
            <a:pPr lvl="1">
              <a:buNone/>
            </a:pPr>
            <a:r>
              <a:rPr lang="en-US" sz="2200" dirty="0">
                <a:latin typeface="Courier New" pitchFamily="49" charset="0"/>
                <a:cs typeface="Courier New" pitchFamily="49" charset="0"/>
              </a:rPr>
              <a:t>class Bike</a:t>
            </a:r>
          </a:p>
          <a:p>
            <a:pPr lvl="1">
              <a:buNone/>
            </a:pPr>
            <a:r>
              <a:rPr lang="en-US" sz="2200" dirty="0">
                <a:latin typeface="Courier New" pitchFamily="49" charset="0"/>
                <a:cs typeface="Courier New" pitchFamily="49" charset="0"/>
              </a:rPr>
              <a:t>{  </a:t>
            </a:r>
          </a:p>
          <a:p>
            <a:pPr lvl="2">
              <a:buNone/>
            </a:pPr>
            <a:r>
              <a:rPr lang="en-US" sz="2200" dirty="0">
                <a:latin typeface="Courier New" pitchFamily="49" charset="0"/>
                <a:cs typeface="Courier New" pitchFamily="49" charset="0"/>
              </a:rPr>
              <a:t>final void run()</a:t>
            </a:r>
          </a:p>
          <a:p>
            <a:pPr lvl="2">
              <a:buNone/>
            </a:pPr>
            <a:r>
              <a:rPr lang="en-US" sz="2200" dirty="0">
                <a:latin typeface="Courier New" pitchFamily="49" charset="0"/>
                <a:cs typeface="Courier New" pitchFamily="49" charset="0"/>
              </a:rPr>
              <a:t>{</a:t>
            </a:r>
          </a:p>
          <a:p>
            <a:pPr lvl="3">
              <a:buNone/>
            </a:pPr>
            <a:r>
              <a:rPr lang="en-US" sz="2200" dirty="0" err="1">
                <a:latin typeface="Courier New" pitchFamily="49" charset="0"/>
                <a:cs typeface="Courier New" pitchFamily="49" charset="0"/>
              </a:rPr>
              <a:t>System.out.println</a:t>
            </a:r>
            <a:r>
              <a:rPr lang="en-US" sz="2200" dirty="0">
                <a:latin typeface="Courier New" pitchFamily="49" charset="0"/>
                <a:cs typeface="Courier New" pitchFamily="49" charset="0"/>
              </a:rPr>
              <a:t>("running");</a:t>
            </a:r>
          </a:p>
          <a:p>
            <a:pPr lvl="2">
              <a:buNone/>
            </a:pPr>
            <a:r>
              <a:rPr lang="en-US" sz="2200" dirty="0">
                <a:latin typeface="Courier New" pitchFamily="49" charset="0"/>
                <a:cs typeface="Courier New" pitchFamily="49" charset="0"/>
              </a:rPr>
              <a:t>}  </a:t>
            </a:r>
          </a:p>
          <a:p>
            <a:pPr lvl="1">
              <a:buNone/>
            </a:pPr>
            <a:r>
              <a:rPr lang="en-US" sz="2200" dirty="0">
                <a:latin typeface="Courier New" pitchFamily="49" charset="0"/>
                <a:cs typeface="Courier New" pitchFamily="49" charset="0"/>
              </a:rPr>
              <a:t>}  </a:t>
            </a:r>
          </a:p>
          <a:p>
            <a:pPr lvl="1"/>
            <a:endParaRPr lang="en-US" dirty="0"/>
          </a:p>
          <a:p>
            <a:endParaRPr lang="en-US" dirty="0"/>
          </a:p>
          <a:p>
            <a:endParaRPr lang="en-US" dirty="0"/>
          </a:p>
        </p:txBody>
      </p:sp>
    </p:spTree>
    <p:extLst>
      <p:ext uri="{BB962C8B-B14F-4D97-AF65-F5344CB8AC3E}">
        <p14:creationId xmlns:p14="http://schemas.microsoft.com/office/powerpoint/2010/main" val="3864442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953000"/>
          </a:xfrm>
        </p:spPr>
        <p:txBody>
          <a:bodyPr>
            <a:normAutofit fontScale="85000" lnSpcReduction="20000"/>
          </a:bodyPr>
          <a:lstStyle/>
          <a:p>
            <a:pPr marL="514350" lvl="1" indent="-514350">
              <a:buFont typeface="+mj-lt"/>
              <a:buAutoNum type="arabicPeriod" startAt="3"/>
            </a:pPr>
            <a:r>
              <a:rPr lang="en-US" dirty="0"/>
              <a:t>It can be used to prevent a class from being inherited. </a:t>
            </a:r>
          </a:p>
          <a:p>
            <a:pPr marL="514350" lvl="1" indent="-514350">
              <a:buNone/>
            </a:pPr>
            <a:r>
              <a:rPr lang="en-US" dirty="0"/>
              <a:t>	Declaring a class as final implicitly declares all of its methods as final, too.</a:t>
            </a:r>
          </a:p>
          <a:p>
            <a:pPr marL="514350" lvl="1" indent="-514350">
              <a:buNone/>
            </a:pPr>
            <a:endParaRPr lang="en-US" dirty="0"/>
          </a:p>
          <a:p>
            <a:pPr lvl="1">
              <a:buNone/>
            </a:pPr>
            <a:r>
              <a:rPr lang="en-US" sz="2400" dirty="0">
                <a:latin typeface="Courier New" pitchFamily="49" charset="0"/>
                <a:cs typeface="Courier New" pitchFamily="49" charset="0"/>
              </a:rPr>
              <a:t>final class Bike</a:t>
            </a:r>
          </a:p>
          <a:p>
            <a:pPr lvl="1">
              <a:buNone/>
            </a:pPr>
            <a:r>
              <a:rPr lang="en-US" sz="2400" dirty="0">
                <a:latin typeface="Courier New" pitchFamily="49" charset="0"/>
                <a:cs typeface="Courier New" pitchFamily="49" charset="0"/>
              </a:rPr>
              <a:t>{</a:t>
            </a:r>
          </a:p>
          <a:p>
            <a:pPr lvl="2">
              <a:buNone/>
            </a:pPr>
            <a:r>
              <a:rPr lang="en-US" dirty="0">
                <a:latin typeface="Courier New" pitchFamily="49" charset="0"/>
                <a:cs typeface="Courier New" pitchFamily="49" charset="0"/>
              </a:rPr>
              <a:t>... ...</a:t>
            </a:r>
          </a:p>
          <a:p>
            <a:pPr lvl="1">
              <a:buNone/>
            </a:pPr>
            <a:r>
              <a:rPr lang="en-US" sz="2400" dirty="0">
                <a:latin typeface="Courier New" pitchFamily="49" charset="0"/>
                <a:cs typeface="Courier New" pitchFamily="49" charset="0"/>
              </a:rPr>
              <a:t>}  </a:t>
            </a:r>
          </a:p>
          <a:p>
            <a:pPr lvl="1">
              <a:buNone/>
            </a:pPr>
            <a:r>
              <a:rPr lang="en-US" sz="2400" dirty="0">
                <a:latin typeface="Courier New" pitchFamily="49" charset="0"/>
                <a:cs typeface="Courier New" pitchFamily="49" charset="0"/>
              </a:rPr>
              <a:t>class Honda1 extends Bike  </a:t>
            </a:r>
            <a:r>
              <a:rPr lang="en-US" sz="2400" dirty="0">
                <a:solidFill>
                  <a:srgbClr val="FF0000"/>
                </a:solidFill>
                <a:latin typeface="Courier New" pitchFamily="49" charset="0"/>
                <a:cs typeface="Courier New" pitchFamily="49" charset="0"/>
              </a:rPr>
              <a:t>// Error!</a:t>
            </a:r>
          </a:p>
          <a:p>
            <a:pPr lvl="1">
              <a:buNone/>
            </a:pPr>
            <a:r>
              <a:rPr lang="en-US" sz="2400" dirty="0">
                <a:latin typeface="Courier New" pitchFamily="49" charset="0"/>
                <a:cs typeface="Courier New" pitchFamily="49" charset="0"/>
              </a:rPr>
              <a:t>{  </a:t>
            </a:r>
          </a:p>
          <a:p>
            <a:pPr lvl="2">
              <a:buNone/>
            </a:pPr>
            <a:r>
              <a:rPr lang="en-US" dirty="0">
                <a:latin typeface="Courier New" pitchFamily="49" charset="0"/>
                <a:cs typeface="Courier New" pitchFamily="49" charset="0"/>
              </a:rPr>
              <a:t>void run()</a:t>
            </a:r>
          </a:p>
          <a:p>
            <a:pPr lvl="2">
              <a:buNone/>
            </a:pPr>
            <a:r>
              <a:rPr lang="en-US" dirty="0">
                <a:latin typeface="Courier New" pitchFamily="49" charset="0"/>
                <a:cs typeface="Courier New" pitchFamily="49" charset="0"/>
              </a:rPr>
              <a:t>{</a:t>
            </a:r>
          </a:p>
          <a:p>
            <a:pPr lvl="3">
              <a:buNone/>
            </a:pPr>
            <a:r>
              <a:rPr lang="en-US" sz="2400" dirty="0" err="1">
                <a:latin typeface="Courier New" pitchFamily="49" charset="0"/>
                <a:cs typeface="Courier New" pitchFamily="49" charset="0"/>
              </a:rPr>
              <a:t>System.out.println</a:t>
            </a:r>
            <a:r>
              <a:rPr lang="en-US" sz="2400" dirty="0">
                <a:latin typeface="Courier New" pitchFamily="49" charset="0"/>
                <a:cs typeface="Courier New" pitchFamily="49" charset="0"/>
              </a:rPr>
              <a:t>("running at 100kmph");</a:t>
            </a:r>
          </a:p>
          <a:p>
            <a:pPr lvl="2">
              <a:buNone/>
            </a:pPr>
            <a:r>
              <a:rPr lang="en-US" dirty="0">
                <a:latin typeface="Courier New" pitchFamily="49" charset="0"/>
                <a:cs typeface="Courier New" pitchFamily="49" charset="0"/>
              </a:rPr>
              <a:t>}</a:t>
            </a:r>
          </a:p>
          <a:p>
            <a:pPr marL="742950" lvl="2" indent="-342900">
              <a:buNone/>
            </a:pPr>
            <a:r>
              <a:rPr lang="en-US" dirty="0">
                <a:latin typeface="Courier New" pitchFamily="49" charset="0"/>
                <a:cs typeface="Courier New" pitchFamily="49" charset="0"/>
              </a:rPr>
              <a:t>}</a:t>
            </a:r>
          </a:p>
          <a:p>
            <a:endParaRPr lang="en-US" dirty="0"/>
          </a:p>
        </p:txBody>
      </p:sp>
      <p:sp>
        <p:nvSpPr>
          <p:cNvPr id="4" name="TextBox 3"/>
          <p:cNvSpPr txBox="1"/>
          <p:nvPr/>
        </p:nvSpPr>
        <p:spPr>
          <a:xfrm>
            <a:off x="838200" y="533400"/>
            <a:ext cx="7603685" cy="523220"/>
          </a:xfrm>
          <a:prstGeom prst="rect">
            <a:avLst/>
          </a:prstGeom>
          <a:noFill/>
        </p:spPr>
        <p:txBody>
          <a:bodyPr wrap="none" rtlCol="0">
            <a:spAutoFit/>
          </a:bodyPr>
          <a:lstStyle/>
          <a:p>
            <a:r>
              <a:rPr lang="en-US" sz="2800" b="1" dirty="0">
                <a:solidFill>
                  <a:srgbClr val="FF0000"/>
                </a:solidFill>
              </a:rPr>
              <a:t>Can we  declare a class as both abstract and final?</a:t>
            </a:r>
          </a:p>
        </p:txBody>
      </p:sp>
    </p:spTree>
    <p:extLst>
      <p:ext uri="{BB962C8B-B14F-4D97-AF65-F5344CB8AC3E}">
        <p14:creationId xmlns:p14="http://schemas.microsoft.com/office/powerpoint/2010/main" val="362656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 class</a:t>
            </a:r>
          </a:p>
        </p:txBody>
      </p:sp>
      <p:sp>
        <p:nvSpPr>
          <p:cNvPr id="3" name="Content Placeholder 2"/>
          <p:cNvSpPr>
            <a:spLocks noGrp="1"/>
          </p:cNvSpPr>
          <p:nvPr>
            <p:ph idx="1"/>
          </p:nvPr>
        </p:nvSpPr>
        <p:spPr/>
        <p:txBody>
          <a:bodyPr/>
          <a:lstStyle/>
          <a:p>
            <a:r>
              <a:rPr lang="en-US" dirty="0"/>
              <a:t>Mother of all Java classes!!</a:t>
            </a:r>
          </a:p>
          <a:p>
            <a:pPr lvl="1"/>
            <a:r>
              <a:rPr lang="en-US" dirty="0"/>
              <a:t>Java defines one special class called Object that is an implicit superclass of all other classes.</a:t>
            </a:r>
          </a:p>
          <a:p>
            <a:pPr lvl="1"/>
            <a:r>
              <a:rPr lang="en-US" dirty="0"/>
              <a:t>A reference variable of type Object can refer to an object of any other class.</a:t>
            </a:r>
          </a:p>
          <a:p>
            <a:pPr lvl="1"/>
            <a:r>
              <a:rPr lang="en-US" dirty="0"/>
              <a:t>Since arrays are implemented as classes, a variable of type Object can also refer to any array.</a:t>
            </a:r>
          </a:p>
        </p:txBody>
      </p:sp>
    </p:spTree>
    <p:extLst>
      <p:ext uri="{BB962C8B-B14F-4D97-AF65-F5344CB8AC3E}">
        <p14:creationId xmlns:p14="http://schemas.microsoft.com/office/powerpoint/2010/main" val="1015643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Object class</a:t>
            </a:r>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Object clone()</a:t>
            </a:r>
          </a:p>
          <a:p>
            <a:pPr lvl="1"/>
            <a:r>
              <a:rPr lang="en-US" dirty="0"/>
              <a:t>Creates a new object that is the same as the object being cloned.</a:t>
            </a:r>
          </a:p>
          <a:p>
            <a:r>
              <a:rPr lang="en-US" dirty="0" err="1"/>
              <a:t>boolean</a:t>
            </a:r>
            <a:r>
              <a:rPr lang="en-US" dirty="0"/>
              <a:t> equals(Object </a:t>
            </a:r>
            <a:r>
              <a:rPr lang="en-US" dirty="0" err="1"/>
              <a:t>ob</a:t>
            </a:r>
            <a:r>
              <a:rPr lang="en-US" dirty="0"/>
              <a:t>)</a:t>
            </a:r>
          </a:p>
          <a:p>
            <a:pPr lvl="1"/>
            <a:r>
              <a:rPr lang="en-US" dirty="0"/>
              <a:t>Determines whether one object is equal to another.</a:t>
            </a:r>
          </a:p>
          <a:p>
            <a:r>
              <a:rPr lang="en-US" dirty="0"/>
              <a:t>void finalize()</a:t>
            </a:r>
          </a:p>
          <a:p>
            <a:pPr lvl="1"/>
            <a:r>
              <a:rPr lang="en-US" dirty="0"/>
              <a:t>Called before an unused object is recycled.</a:t>
            </a:r>
          </a:p>
          <a:p>
            <a:r>
              <a:rPr lang="en-US" dirty="0"/>
              <a:t>class&lt;?&gt; </a:t>
            </a:r>
            <a:r>
              <a:rPr lang="en-US" dirty="0" err="1"/>
              <a:t>getClass</a:t>
            </a:r>
            <a:r>
              <a:rPr lang="en-US" dirty="0"/>
              <a:t>()</a:t>
            </a:r>
          </a:p>
          <a:p>
            <a:pPr lvl="1"/>
            <a:r>
              <a:rPr lang="en-US" dirty="0"/>
              <a:t>Obtains the class of an object at run time.</a:t>
            </a:r>
          </a:p>
          <a:p>
            <a:r>
              <a:rPr lang="en-US" dirty="0"/>
              <a:t>String </a:t>
            </a:r>
            <a:r>
              <a:rPr lang="en-US" dirty="0" err="1"/>
              <a:t>toString</a:t>
            </a:r>
            <a:r>
              <a:rPr lang="en-US" dirty="0"/>
              <a:t>()</a:t>
            </a:r>
          </a:p>
          <a:p>
            <a:pPr lvl="1"/>
            <a:r>
              <a:rPr lang="en-US" dirty="0"/>
              <a:t>Returns a string that describes the object</a:t>
            </a:r>
          </a:p>
          <a:p>
            <a:r>
              <a:rPr lang="en-US" dirty="0" err="1"/>
              <a:t>int</a:t>
            </a:r>
            <a:r>
              <a:rPr lang="en-US" dirty="0"/>
              <a:t> </a:t>
            </a:r>
            <a:r>
              <a:rPr lang="en-US" dirty="0" err="1"/>
              <a:t>hashCode</a:t>
            </a:r>
            <a:r>
              <a:rPr lang="en-US" dirty="0"/>
              <a:t>()</a:t>
            </a:r>
          </a:p>
          <a:p>
            <a:pPr lvl="1"/>
            <a:r>
              <a:rPr lang="en-US" dirty="0"/>
              <a:t>Returns the hash code associated with the invoking object.</a:t>
            </a:r>
          </a:p>
          <a:p>
            <a:r>
              <a:rPr lang="en-US" dirty="0"/>
              <a:t>wait(), notify() are used multithreading.	</a:t>
            </a:r>
          </a:p>
        </p:txBody>
      </p:sp>
    </p:spTree>
    <p:extLst>
      <p:ext uri="{BB962C8B-B14F-4D97-AF65-F5344CB8AC3E}">
        <p14:creationId xmlns:p14="http://schemas.microsoft.com/office/powerpoint/2010/main" val="3887440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lnSpc>
                <a:spcPct val="120000"/>
              </a:lnSpc>
            </a:pPr>
            <a:r>
              <a:rPr lang="en-US" dirty="0"/>
              <a:t>This method is called just before an object is garbage collected. </a:t>
            </a:r>
          </a:p>
          <a:p>
            <a:pPr algn="just">
              <a:lnSpc>
                <a:spcPct val="120000"/>
              </a:lnSpc>
            </a:pPr>
            <a:r>
              <a:rPr lang="en-US" dirty="0"/>
              <a:t>It is called by the Garbage Collector on an object when garbage collector determines that there are no more references to the object. </a:t>
            </a:r>
          </a:p>
          <a:p>
            <a:pPr algn="just">
              <a:lnSpc>
                <a:spcPct val="120000"/>
              </a:lnSpc>
            </a:pPr>
            <a:r>
              <a:rPr lang="en-US" dirty="0"/>
              <a:t>We should override finalize() method to dispose system resources, perform clean-up activities and minimize memory leaks. </a:t>
            </a:r>
          </a:p>
          <a:p>
            <a:pPr algn="just">
              <a:lnSpc>
                <a:spcPct val="120000"/>
              </a:lnSpc>
            </a:pPr>
            <a:r>
              <a:rPr lang="en-US" dirty="0"/>
              <a:t>For example before destroying Servlet objects web container, always called finalize method to perform clean-up activities of the session.</a:t>
            </a:r>
          </a:p>
        </p:txBody>
      </p:sp>
    </p:spTree>
    <p:extLst>
      <p:ext uri="{BB962C8B-B14F-4D97-AF65-F5344CB8AC3E}">
        <p14:creationId xmlns:p14="http://schemas.microsoft.com/office/powerpoint/2010/main" val="28035080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marL="0" indent="0" fontAlgn="base">
              <a:buNone/>
            </a:pPr>
            <a:r>
              <a:rPr lang="en-US" dirty="0"/>
              <a:t>public class Test { </a:t>
            </a:r>
          </a:p>
          <a:p>
            <a:pPr marL="0" indent="0" fontAlgn="base">
              <a:buNone/>
            </a:pPr>
            <a:r>
              <a:rPr lang="en-US" dirty="0"/>
              <a:t>    public static void main(String[] </a:t>
            </a:r>
            <a:r>
              <a:rPr lang="en-US" dirty="0" err="1"/>
              <a:t>args</a:t>
            </a:r>
            <a:r>
              <a:rPr lang="en-US" dirty="0"/>
              <a:t>) { </a:t>
            </a:r>
          </a:p>
          <a:p>
            <a:pPr marL="0" indent="0" fontAlgn="base">
              <a:buNone/>
            </a:pPr>
            <a:r>
              <a:rPr lang="en-US" dirty="0"/>
              <a:t>        Test t = new Test(); </a:t>
            </a:r>
          </a:p>
          <a:p>
            <a:pPr marL="0" indent="0" fontAlgn="base">
              <a:buNone/>
            </a:pPr>
            <a:r>
              <a:rPr lang="en-US" dirty="0"/>
              <a:t>        </a:t>
            </a:r>
            <a:r>
              <a:rPr lang="en-US" dirty="0" err="1"/>
              <a:t>System.out.println</a:t>
            </a:r>
            <a:r>
              <a:rPr lang="en-US" dirty="0"/>
              <a:t>(</a:t>
            </a:r>
            <a:r>
              <a:rPr lang="en-US" dirty="0" err="1"/>
              <a:t>t.hashCode</a:t>
            </a:r>
            <a:r>
              <a:rPr lang="en-US" dirty="0"/>
              <a:t>()); </a:t>
            </a:r>
          </a:p>
          <a:p>
            <a:pPr marL="0" indent="0" fontAlgn="base">
              <a:buNone/>
            </a:pPr>
            <a:r>
              <a:rPr lang="en-US" dirty="0"/>
              <a:t>        t = null; </a:t>
            </a:r>
          </a:p>
          <a:p>
            <a:pPr marL="0" indent="0" fontAlgn="base">
              <a:buNone/>
            </a:pPr>
            <a:r>
              <a:rPr lang="en-US" dirty="0"/>
              <a:t>        // calling garbage collector  </a:t>
            </a:r>
          </a:p>
          <a:p>
            <a:pPr marL="0" indent="0" fontAlgn="base">
              <a:buNone/>
            </a:pPr>
            <a:r>
              <a:rPr lang="en-US" dirty="0"/>
              <a:t>        </a:t>
            </a:r>
            <a:r>
              <a:rPr lang="en-US" dirty="0" err="1"/>
              <a:t>System.gc</a:t>
            </a:r>
            <a:r>
              <a:rPr lang="en-US" dirty="0"/>
              <a:t>(); </a:t>
            </a:r>
          </a:p>
          <a:p>
            <a:pPr marL="0" indent="0" fontAlgn="base">
              <a:buNone/>
            </a:pPr>
            <a:r>
              <a:rPr lang="en-US" dirty="0"/>
              <a:t>        </a:t>
            </a:r>
            <a:r>
              <a:rPr lang="en-US" dirty="0" err="1"/>
              <a:t>System.out.println</a:t>
            </a:r>
            <a:r>
              <a:rPr lang="en-US" dirty="0"/>
              <a:t>("end"); </a:t>
            </a:r>
          </a:p>
          <a:p>
            <a:pPr marL="0" indent="0" fontAlgn="base">
              <a:buNone/>
            </a:pPr>
            <a:r>
              <a:rPr lang="en-US" dirty="0"/>
              <a:t>    } </a:t>
            </a:r>
          </a:p>
          <a:p>
            <a:pPr marL="0" indent="0" fontAlgn="base">
              <a:buNone/>
            </a:pPr>
            <a:r>
              <a:rPr lang="en-US" dirty="0"/>
              <a:t>    @Override</a:t>
            </a:r>
          </a:p>
          <a:p>
            <a:pPr marL="0" indent="0" fontAlgn="base">
              <a:buNone/>
            </a:pPr>
            <a:r>
              <a:rPr lang="en-US" dirty="0"/>
              <a:t>    protected void finalize() { </a:t>
            </a:r>
          </a:p>
          <a:p>
            <a:pPr marL="0" indent="0" fontAlgn="base">
              <a:buNone/>
            </a:pPr>
            <a:r>
              <a:rPr lang="en-US" dirty="0"/>
              <a:t>        </a:t>
            </a:r>
            <a:r>
              <a:rPr lang="en-US" dirty="0" err="1"/>
              <a:t>System.out.println</a:t>
            </a:r>
            <a:r>
              <a:rPr lang="en-US" dirty="0"/>
              <a:t>("finalize method called"); </a:t>
            </a:r>
          </a:p>
          <a:p>
            <a:pPr marL="0" indent="0" fontAlgn="base">
              <a:buNone/>
            </a:pPr>
            <a:r>
              <a:rPr lang="en-US" dirty="0"/>
              <a:t>    } </a:t>
            </a:r>
          </a:p>
          <a:p>
            <a:pPr marL="0" indent="0" fontAlgn="base">
              <a:buNone/>
            </a:pPr>
            <a:r>
              <a:rPr lang="en-US" dirty="0"/>
              <a:t>} </a:t>
            </a:r>
          </a:p>
          <a:p>
            <a:pPr marL="0" indent="0">
              <a:buNone/>
            </a:pPr>
            <a:endParaRPr lang="en-US" dirty="0"/>
          </a:p>
        </p:txBody>
      </p:sp>
    </p:spTree>
    <p:extLst>
      <p:ext uri="{BB962C8B-B14F-4D97-AF65-F5344CB8AC3E}">
        <p14:creationId xmlns:p14="http://schemas.microsoft.com/office/powerpoint/2010/main" val="204600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05600"/>
          </a:xfrm>
        </p:spPr>
        <p:txBody>
          <a:bodyPr>
            <a:noAutofit/>
          </a:bodyPr>
          <a:lstStyle/>
          <a:p>
            <a:pPr marL="0" indent="0">
              <a:spcBef>
                <a:spcPts val="0"/>
              </a:spcBef>
              <a:buNone/>
            </a:pPr>
            <a:r>
              <a:rPr lang="en-US" sz="1600" dirty="0"/>
              <a:t>class Rectangle {</a:t>
            </a:r>
          </a:p>
          <a:p>
            <a:pPr marL="0" indent="0">
              <a:spcBef>
                <a:spcPts val="0"/>
              </a:spcBef>
              <a:buNone/>
            </a:pPr>
            <a:r>
              <a:rPr lang="en-US" sz="1600" dirty="0"/>
              <a:t>   private double length, width;</a:t>
            </a:r>
          </a:p>
          <a:p>
            <a:pPr marL="0" indent="0">
              <a:spcBef>
                <a:spcPts val="0"/>
              </a:spcBef>
              <a:buNone/>
            </a:pPr>
            <a:r>
              <a:rPr lang="en-US" sz="1600" dirty="0"/>
              <a:t>   void </a:t>
            </a:r>
            <a:r>
              <a:rPr lang="en-US" sz="1600" dirty="0" err="1"/>
              <a:t>setRectangle</a:t>
            </a:r>
            <a:r>
              <a:rPr lang="en-US" sz="1600" dirty="0"/>
              <a:t>(double length, double width) {</a:t>
            </a:r>
          </a:p>
          <a:p>
            <a:pPr marL="0" indent="0">
              <a:spcBef>
                <a:spcPts val="0"/>
              </a:spcBef>
              <a:buNone/>
            </a:pPr>
            <a:r>
              <a:rPr lang="en-US" sz="1600" dirty="0"/>
              <a:t>      </a:t>
            </a:r>
            <a:r>
              <a:rPr lang="en-US" sz="1600" dirty="0" err="1"/>
              <a:t>this.length</a:t>
            </a:r>
            <a:r>
              <a:rPr lang="en-US" sz="1600" dirty="0"/>
              <a:t> = length;</a:t>
            </a:r>
          </a:p>
          <a:p>
            <a:pPr marL="0" indent="0">
              <a:spcBef>
                <a:spcPts val="0"/>
              </a:spcBef>
              <a:buNone/>
            </a:pPr>
            <a:r>
              <a:rPr lang="en-US" sz="1600" dirty="0"/>
              <a:t>      </a:t>
            </a:r>
            <a:r>
              <a:rPr lang="en-US" sz="1600" dirty="0" err="1"/>
              <a:t>this.width</a:t>
            </a:r>
            <a:r>
              <a:rPr lang="en-US" sz="1600" dirty="0"/>
              <a:t>  = width;</a:t>
            </a:r>
          </a:p>
          <a:p>
            <a:pPr marL="0" indent="0">
              <a:spcBef>
                <a:spcPts val="0"/>
              </a:spcBef>
              <a:buNone/>
            </a:pPr>
            <a:r>
              <a:rPr lang="en-US" sz="1600" dirty="0"/>
              <a:t>   }</a:t>
            </a:r>
          </a:p>
          <a:p>
            <a:pPr marL="0" indent="0">
              <a:spcBef>
                <a:spcPts val="0"/>
              </a:spcBef>
              <a:buNone/>
            </a:pPr>
            <a:r>
              <a:rPr lang="en-US" sz="1600" dirty="0"/>
              <a:t>    double </a:t>
            </a:r>
            <a:r>
              <a:rPr lang="en-US" sz="1600" dirty="0" err="1"/>
              <a:t>getArea</a:t>
            </a:r>
            <a:r>
              <a:rPr lang="en-US" sz="1600" dirty="0"/>
              <a:t>() {</a:t>
            </a:r>
          </a:p>
          <a:p>
            <a:pPr marL="0" indent="0">
              <a:spcBef>
                <a:spcPts val="0"/>
              </a:spcBef>
              <a:buNone/>
            </a:pPr>
            <a:r>
              <a:rPr lang="en-US" sz="1600" dirty="0"/>
              <a:t>      return length * width;</a:t>
            </a:r>
          </a:p>
          <a:p>
            <a:pPr marL="0" indent="0">
              <a:spcBef>
                <a:spcPts val="0"/>
              </a:spcBef>
              <a:buNone/>
            </a:pPr>
            <a:r>
              <a:rPr lang="en-US" sz="1600" dirty="0"/>
              <a:t>   }</a:t>
            </a:r>
          </a:p>
          <a:p>
            <a:pPr marL="0" indent="0">
              <a:spcBef>
                <a:spcPts val="0"/>
              </a:spcBef>
              <a:buNone/>
            </a:pPr>
            <a:r>
              <a:rPr lang="en-US" sz="1600" dirty="0"/>
              <a:t>}</a:t>
            </a:r>
          </a:p>
          <a:p>
            <a:pPr marL="0" indent="0">
              <a:spcBef>
                <a:spcPts val="0"/>
              </a:spcBef>
              <a:buNone/>
            </a:pPr>
            <a:r>
              <a:rPr lang="en-US" sz="1600" dirty="0"/>
              <a:t>class Box extends Rectangle {</a:t>
            </a:r>
          </a:p>
          <a:p>
            <a:pPr marL="0" indent="0">
              <a:spcBef>
                <a:spcPts val="0"/>
              </a:spcBef>
              <a:buNone/>
            </a:pPr>
            <a:r>
              <a:rPr lang="en-US" sz="1600" dirty="0"/>
              <a:t>   private double height;  </a:t>
            </a:r>
          </a:p>
          <a:p>
            <a:pPr marL="0" indent="0">
              <a:spcBef>
                <a:spcPts val="0"/>
              </a:spcBef>
              <a:buNone/>
            </a:pPr>
            <a:r>
              <a:rPr lang="en-US" sz="1600" dirty="0"/>
              <a:t>   void </a:t>
            </a:r>
            <a:r>
              <a:rPr lang="en-US" sz="1600" dirty="0" err="1"/>
              <a:t>setBox</a:t>
            </a:r>
            <a:r>
              <a:rPr lang="en-US" sz="1600" dirty="0"/>
              <a:t>(double length, double width, double height) {</a:t>
            </a:r>
          </a:p>
          <a:p>
            <a:pPr marL="0" indent="0">
              <a:spcBef>
                <a:spcPts val="0"/>
              </a:spcBef>
              <a:buNone/>
            </a:pPr>
            <a:r>
              <a:rPr lang="en-US" sz="1600" dirty="0"/>
              <a:t>      </a:t>
            </a:r>
            <a:r>
              <a:rPr lang="en-US" sz="1600" dirty="0" err="1"/>
              <a:t>setRectangle</a:t>
            </a:r>
            <a:r>
              <a:rPr lang="en-US" sz="1600" dirty="0"/>
              <a:t>(</a:t>
            </a:r>
            <a:r>
              <a:rPr lang="en-US" sz="1600" dirty="0" err="1"/>
              <a:t>length,width</a:t>
            </a:r>
            <a:r>
              <a:rPr lang="en-US" sz="1600" dirty="0"/>
              <a:t>); </a:t>
            </a:r>
          </a:p>
          <a:p>
            <a:pPr marL="0" indent="0">
              <a:spcBef>
                <a:spcPts val="0"/>
              </a:spcBef>
              <a:buNone/>
            </a:pPr>
            <a:r>
              <a:rPr lang="en-US" sz="1600" dirty="0"/>
              <a:t>      </a:t>
            </a:r>
            <a:r>
              <a:rPr lang="en-US" sz="1600" dirty="0" err="1"/>
              <a:t>this.height</a:t>
            </a:r>
            <a:r>
              <a:rPr lang="en-US" sz="1600" dirty="0"/>
              <a:t> = height;</a:t>
            </a:r>
          </a:p>
          <a:p>
            <a:pPr marL="0" indent="0">
              <a:spcBef>
                <a:spcPts val="0"/>
              </a:spcBef>
              <a:buNone/>
            </a:pPr>
            <a:r>
              <a:rPr lang="en-US" sz="1600" dirty="0"/>
              <a:t>   }</a:t>
            </a:r>
          </a:p>
          <a:p>
            <a:pPr marL="0" indent="0">
              <a:spcBef>
                <a:spcPts val="0"/>
              </a:spcBef>
              <a:buNone/>
            </a:pPr>
            <a:r>
              <a:rPr lang="en-US" sz="1600" dirty="0"/>
              <a:t>   double </a:t>
            </a:r>
            <a:r>
              <a:rPr lang="en-US" sz="1600" dirty="0" err="1"/>
              <a:t>getVolume</a:t>
            </a:r>
            <a:r>
              <a:rPr lang="en-US" sz="1600" dirty="0"/>
              <a:t>() {</a:t>
            </a:r>
          </a:p>
          <a:p>
            <a:pPr marL="0" indent="0">
              <a:spcBef>
                <a:spcPts val="0"/>
              </a:spcBef>
              <a:buNone/>
            </a:pPr>
            <a:r>
              <a:rPr lang="en-US" sz="1600" dirty="0"/>
              <a:t>      return </a:t>
            </a:r>
            <a:r>
              <a:rPr lang="en-US" sz="1600" dirty="0" err="1"/>
              <a:t>getArea</a:t>
            </a:r>
            <a:r>
              <a:rPr lang="en-US" sz="1600" dirty="0"/>
              <a:t>() * height;</a:t>
            </a:r>
          </a:p>
          <a:p>
            <a:pPr marL="0" indent="0">
              <a:spcBef>
                <a:spcPts val="0"/>
              </a:spcBef>
              <a:buNone/>
            </a:pPr>
            <a:r>
              <a:rPr lang="en-US" sz="1600" dirty="0"/>
              <a:t>   }</a:t>
            </a:r>
          </a:p>
          <a:p>
            <a:pPr marL="0" indent="0">
              <a:spcBef>
                <a:spcPts val="0"/>
              </a:spcBef>
              <a:buNone/>
            </a:pPr>
            <a:r>
              <a:rPr lang="en-US" sz="1600" dirty="0"/>
              <a:t>}</a:t>
            </a:r>
          </a:p>
          <a:p>
            <a:pPr marL="0" indent="0">
              <a:spcBef>
                <a:spcPts val="0"/>
              </a:spcBef>
              <a:buNone/>
            </a:pPr>
            <a:r>
              <a:rPr lang="en-US" sz="1600" dirty="0"/>
              <a:t>public class </a:t>
            </a:r>
            <a:r>
              <a:rPr lang="en-US" sz="1600" dirty="0" err="1"/>
              <a:t>InheritExample</a:t>
            </a:r>
            <a:r>
              <a:rPr lang="en-US" sz="1600" dirty="0"/>
              <a:t> {</a:t>
            </a:r>
          </a:p>
          <a:p>
            <a:pPr marL="0" indent="0">
              <a:spcBef>
                <a:spcPts val="0"/>
              </a:spcBef>
              <a:buNone/>
            </a:pPr>
            <a:r>
              <a:rPr lang="en-US" sz="1600" dirty="0"/>
              <a:t>   public static void main(String[] </a:t>
            </a:r>
            <a:r>
              <a:rPr lang="en-US" sz="1600" dirty="0" err="1"/>
              <a:t>args</a:t>
            </a:r>
            <a:r>
              <a:rPr lang="en-US" sz="1600" dirty="0"/>
              <a:t>) {</a:t>
            </a:r>
          </a:p>
          <a:p>
            <a:pPr marL="0" indent="0">
              <a:spcBef>
                <a:spcPts val="0"/>
              </a:spcBef>
              <a:buNone/>
            </a:pPr>
            <a:r>
              <a:rPr lang="en-US" sz="1600" dirty="0"/>
              <a:t>      Box room = new Box();</a:t>
            </a:r>
          </a:p>
          <a:p>
            <a:pPr marL="0" indent="0">
              <a:spcBef>
                <a:spcPts val="0"/>
              </a:spcBef>
              <a:buNone/>
            </a:pPr>
            <a:r>
              <a:rPr lang="en-US" sz="1600" dirty="0"/>
              <a:t>      </a:t>
            </a:r>
            <a:r>
              <a:rPr lang="en-US" sz="1600" dirty="0" err="1"/>
              <a:t>room.setBox</a:t>
            </a:r>
            <a:r>
              <a:rPr lang="en-US" sz="1600" dirty="0"/>
              <a:t>(12.5, 10.5, 9.5);</a:t>
            </a:r>
          </a:p>
          <a:p>
            <a:pPr marL="0" indent="0">
              <a:spcBef>
                <a:spcPts val="0"/>
              </a:spcBef>
              <a:buNone/>
            </a:pPr>
            <a:r>
              <a:rPr lang="en-US" sz="1600" dirty="0"/>
              <a:t>      </a:t>
            </a:r>
            <a:r>
              <a:rPr lang="en-US" sz="1600" dirty="0" err="1"/>
              <a:t>System.out.println</a:t>
            </a:r>
            <a:r>
              <a:rPr lang="en-US" sz="1600" dirty="0"/>
              <a:t>("Volume is " + </a:t>
            </a:r>
            <a:r>
              <a:rPr lang="en-US" sz="1600" dirty="0" err="1"/>
              <a:t>room.getVolume</a:t>
            </a:r>
            <a:r>
              <a:rPr lang="en-US" sz="1600" dirty="0"/>
              <a:t>());</a:t>
            </a:r>
          </a:p>
          <a:p>
            <a:pPr marL="0" indent="0">
              <a:spcBef>
                <a:spcPts val="0"/>
              </a:spcBef>
              <a:buNone/>
            </a:pPr>
            <a:r>
              <a:rPr lang="en-US" sz="1600" dirty="0"/>
              <a:t>   }</a:t>
            </a:r>
          </a:p>
          <a:p>
            <a:pPr marL="0" indent="0">
              <a:spcBef>
                <a:spcPts val="0"/>
              </a:spcBef>
              <a:buNone/>
            </a:pPr>
            <a:r>
              <a:rPr lang="en-US" sz="1600" dirty="0"/>
              <a:t>}</a:t>
            </a:r>
          </a:p>
        </p:txBody>
      </p:sp>
      <p:cxnSp>
        <p:nvCxnSpPr>
          <p:cNvPr id="13" name="Straight Arrow Connector 12"/>
          <p:cNvCxnSpPr/>
          <p:nvPr/>
        </p:nvCxnSpPr>
        <p:spPr>
          <a:xfrm flipH="1">
            <a:off x="3276600" y="457200"/>
            <a:ext cx="533400" cy="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27208" y="243348"/>
            <a:ext cx="3251788" cy="369332"/>
          </a:xfrm>
          <a:prstGeom prst="rect">
            <a:avLst/>
          </a:prstGeom>
          <a:noFill/>
        </p:spPr>
        <p:txBody>
          <a:bodyPr wrap="none" rtlCol="0">
            <a:spAutoFit/>
          </a:bodyPr>
          <a:lstStyle/>
          <a:p>
            <a:r>
              <a:rPr lang="en-US" b="1" dirty="0">
                <a:solidFill>
                  <a:srgbClr val="FF0000"/>
                </a:solidFill>
              </a:rPr>
              <a:t>Cannot be accessed by Box class</a:t>
            </a:r>
          </a:p>
        </p:txBody>
      </p:sp>
      <p:sp>
        <p:nvSpPr>
          <p:cNvPr id="16" name="Right Brace 15"/>
          <p:cNvSpPr/>
          <p:nvPr/>
        </p:nvSpPr>
        <p:spPr>
          <a:xfrm>
            <a:off x="2971800" y="1447800"/>
            <a:ext cx="304800" cy="838200"/>
          </a:xfrm>
          <a:prstGeom prst="rightBrace">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390900" y="1524000"/>
            <a:ext cx="5143500" cy="923330"/>
          </a:xfrm>
          <a:prstGeom prst="rect">
            <a:avLst/>
          </a:prstGeom>
          <a:noFill/>
        </p:spPr>
        <p:txBody>
          <a:bodyPr wrap="square" rtlCol="0">
            <a:spAutoFit/>
          </a:bodyPr>
          <a:lstStyle/>
          <a:p>
            <a:r>
              <a:rPr lang="en-US" b="1" dirty="0">
                <a:solidFill>
                  <a:srgbClr val="FF0000"/>
                </a:solidFill>
              </a:rPr>
              <a:t>Getters or Accessor methods </a:t>
            </a:r>
            <a:r>
              <a:rPr lang="en-US" b="1" dirty="0"/>
              <a:t>are used by the subclass and other classes to obtain value of private data members </a:t>
            </a:r>
          </a:p>
        </p:txBody>
      </p:sp>
    </p:spTree>
    <p:extLst>
      <p:ext uri="{BB962C8B-B14F-4D97-AF65-F5344CB8AC3E}">
        <p14:creationId xmlns:p14="http://schemas.microsoft.com/office/powerpoint/2010/main" val="1844465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clone()</a:t>
            </a:r>
          </a:p>
        </p:txBody>
      </p:sp>
      <p:sp>
        <p:nvSpPr>
          <p:cNvPr id="3" name="Content Placeholder 2"/>
          <p:cNvSpPr>
            <a:spLocks noGrp="1"/>
          </p:cNvSpPr>
          <p:nvPr>
            <p:ph idx="1"/>
          </p:nvPr>
        </p:nvSpPr>
        <p:spPr>
          <a:xfrm>
            <a:off x="152400" y="1143000"/>
            <a:ext cx="8839200" cy="5334000"/>
          </a:xfrm>
        </p:spPr>
        <p:txBody>
          <a:bodyPr>
            <a:noAutofit/>
          </a:bodyPr>
          <a:lstStyle/>
          <a:p>
            <a:pPr>
              <a:spcBef>
                <a:spcPts val="0"/>
              </a:spcBef>
            </a:pPr>
            <a:r>
              <a:rPr lang="en-US" sz="1800" b="1" dirty="0"/>
              <a:t>clone() – returns a new object that is exactly the same as this object</a:t>
            </a:r>
          </a:p>
          <a:p>
            <a:pPr>
              <a:spcBef>
                <a:spcPts val="0"/>
              </a:spcBef>
            </a:pPr>
            <a:r>
              <a:rPr lang="en-US" sz="1800" b="1" dirty="0"/>
              <a:t>equals() - Compares the given object to “this” object </a:t>
            </a:r>
          </a:p>
          <a:p>
            <a:pPr marL="0" indent="0">
              <a:spcBef>
                <a:spcPts val="0"/>
              </a:spcBef>
              <a:buNone/>
            </a:pPr>
            <a:r>
              <a:rPr lang="en-US" sz="1800" dirty="0"/>
              <a:t>class Rectangle implements </a:t>
            </a:r>
            <a:r>
              <a:rPr lang="en-US" sz="1800" dirty="0" err="1"/>
              <a:t>Cloneable</a:t>
            </a:r>
            <a:endParaRPr lang="en-US" sz="1800" dirty="0"/>
          </a:p>
          <a:p>
            <a:pPr marL="0" indent="0">
              <a:spcBef>
                <a:spcPts val="0"/>
              </a:spcBef>
              <a:buNone/>
            </a:pPr>
            <a:r>
              <a:rPr lang="en-US" sz="1800" dirty="0"/>
              <a:t>{</a:t>
            </a:r>
          </a:p>
          <a:p>
            <a:pPr marL="0" indent="0">
              <a:spcBef>
                <a:spcPts val="0"/>
              </a:spcBef>
              <a:buNone/>
            </a:pPr>
            <a:r>
              <a:rPr lang="en-US" sz="1800" dirty="0"/>
              <a:t>    float length, width;</a:t>
            </a:r>
          </a:p>
          <a:p>
            <a:pPr marL="0" indent="0">
              <a:spcBef>
                <a:spcPts val="0"/>
              </a:spcBef>
              <a:buNone/>
            </a:pPr>
            <a:r>
              <a:rPr lang="en-US" sz="1800" dirty="0"/>
              <a:t>    Rectangle(float </a:t>
            </a:r>
            <a:r>
              <a:rPr lang="en-US" sz="1800" dirty="0" err="1"/>
              <a:t>len</a:t>
            </a:r>
            <a:r>
              <a:rPr lang="en-US" sz="1800" dirty="0"/>
              <a:t>, float </a:t>
            </a:r>
            <a:r>
              <a:rPr lang="en-US" sz="1800" dirty="0" err="1"/>
              <a:t>wid</a:t>
            </a:r>
            <a:r>
              <a:rPr lang="en-US" sz="1800" dirty="0"/>
              <a:t>)</a:t>
            </a:r>
          </a:p>
          <a:p>
            <a:pPr marL="0" indent="0">
              <a:spcBef>
                <a:spcPts val="0"/>
              </a:spcBef>
              <a:buNone/>
            </a:pPr>
            <a:r>
              <a:rPr lang="en-US" sz="1800" dirty="0"/>
              <a:t>    {</a:t>
            </a:r>
          </a:p>
          <a:p>
            <a:pPr marL="0" indent="0">
              <a:spcBef>
                <a:spcPts val="0"/>
              </a:spcBef>
              <a:buNone/>
            </a:pPr>
            <a:r>
              <a:rPr lang="en-US" sz="1800" dirty="0"/>
              <a:t>        type = "Rectangle";</a:t>
            </a:r>
          </a:p>
          <a:p>
            <a:pPr marL="0" indent="0">
              <a:spcBef>
                <a:spcPts val="0"/>
              </a:spcBef>
              <a:buNone/>
            </a:pPr>
            <a:r>
              <a:rPr lang="en-US" sz="1800" dirty="0"/>
              <a:t>        length = </a:t>
            </a:r>
            <a:r>
              <a:rPr lang="en-US" sz="1800" dirty="0" err="1"/>
              <a:t>len</a:t>
            </a:r>
            <a:r>
              <a:rPr lang="en-US" sz="1800" dirty="0"/>
              <a:t>;</a:t>
            </a:r>
          </a:p>
          <a:p>
            <a:pPr marL="0" indent="0">
              <a:spcBef>
                <a:spcPts val="0"/>
              </a:spcBef>
              <a:buNone/>
            </a:pPr>
            <a:r>
              <a:rPr lang="en-US" sz="1800" dirty="0"/>
              <a:t>        width = </a:t>
            </a:r>
            <a:r>
              <a:rPr lang="en-US" sz="1800" dirty="0" err="1"/>
              <a:t>wid</a:t>
            </a:r>
            <a:r>
              <a:rPr lang="en-US" sz="1800" dirty="0"/>
              <a:t>;</a:t>
            </a:r>
          </a:p>
          <a:p>
            <a:pPr marL="0" indent="0">
              <a:spcBef>
                <a:spcPts val="0"/>
              </a:spcBef>
              <a:buNone/>
            </a:pPr>
            <a:r>
              <a:rPr lang="en-US" sz="1800" dirty="0"/>
              <a:t>    }</a:t>
            </a:r>
          </a:p>
          <a:p>
            <a:pPr marL="0" indent="0">
              <a:spcBef>
                <a:spcPts val="0"/>
              </a:spcBef>
              <a:buNone/>
            </a:pPr>
            <a:r>
              <a:rPr lang="en-US" sz="1800" dirty="0"/>
              <a:t>    public Object clone() throws </a:t>
            </a:r>
            <a:r>
              <a:rPr lang="en-US" sz="1800" dirty="0" err="1"/>
              <a:t>CloneNotSupportedException</a:t>
            </a:r>
            <a:r>
              <a:rPr lang="en-US" sz="1800" dirty="0"/>
              <a:t> { </a:t>
            </a:r>
          </a:p>
          <a:p>
            <a:pPr marL="0" indent="0">
              <a:spcBef>
                <a:spcPts val="0"/>
              </a:spcBef>
              <a:buNone/>
            </a:pPr>
            <a:r>
              <a:rPr lang="en-US" sz="1800" dirty="0"/>
              <a:t>        return </a:t>
            </a:r>
            <a:r>
              <a:rPr lang="en-US" sz="1800" dirty="0" err="1"/>
              <a:t>super.clone</a:t>
            </a:r>
            <a:r>
              <a:rPr lang="en-US" sz="1800" dirty="0"/>
              <a:t>(); </a:t>
            </a:r>
          </a:p>
          <a:p>
            <a:pPr marL="0" indent="0">
              <a:spcBef>
                <a:spcPts val="0"/>
              </a:spcBef>
              <a:buNone/>
            </a:pPr>
            <a:r>
              <a:rPr lang="en-US" sz="1800" dirty="0"/>
              <a:t>    } </a:t>
            </a:r>
          </a:p>
          <a:p>
            <a:pPr marL="0" indent="0">
              <a:spcBef>
                <a:spcPts val="0"/>
              </a:spcBef>
              <a:buNone/>
            </a:pPr>
            <a:r>
              <a:rPr lang="en-US" sz="1800" dirty="0"/>
              <a:t>    public static void main(String[] </a:t>
            </a:r>
            <a:r>
              <a:rPr lang="en-US" sz="1800" dirty="0" err="1"/>
              <a:t>args</a:t>
            </a:r>
            <a:r>
              <a:rPr lang="en-US" sz="1800" dirty="0"/>
              <a:t>) throws </a:t>
            </a:r>
            <a:r>
              <a:rPr lang="en-US" sz="1800" dirty="0" err="1"/>
              <a:t>CloneNotSupportedException</a:t>
            </a:r>
            <a:r>
              <a:rPr lang="en-US" sz="1800" dirty="0"/>
              <a:t> {</a:t>
            </a:r>
          </a:p>
          <a:p>
            <a:pPr marL="457200" lvl="1" indent="0">
              <a:spcBef>
                <a:spcPts val="0"/>
              </a:spcBef>
              <a:buNone/>
            </a:pPr>
            <a:r>
              <a:rPr lang="en-US" sz="1800" dirty="0"/>
              <a:t>r1 = Rectangle(4, 5);</a:t>
            </a:r>
          </a:p>
          <a:p>
            <a:pPr marL="457200" lvl="1" indent="0">
              <a:spcBef>
                <a:spcPts val="0"/>
              </a:spcBef>
              <a:buNone/>
            </a:pPr>
            <a:r>
              <a:rPr lang="en-US" sz="1800" dirty="0"/>
              <a:t>Rectangle r2 = (Rectangle)r1.clone();  // Different objects</a:t>
            </a:r>
          </a:p>
          <a:p>
            <a:pPr marL="457200" lvl="1" indent="0">
              <a:spcBef>
                <a:spcPts val="0"/>
              </a:spcBef>
              <a:buNone/>
            </a:pPr>
            <a:r>
              <a:rPr lang="en-US" sz="1800" dirty="0"/>
              <a:t>Rectangle r3 = r1;  // r3 holds the same object reference and hence has the same object</a:t>
            </a:r>
          </a:p>
          <a:p>
            <a:pPr marL="457200" lvl="1" indent="0">
              <a:spcBef>
                <a:spcPts val="0"/>
              </a:spcBef>
              <a:buNone/>
            </a:pPr>
            <a:r>
              <a:rPr lang="en-US" sz="1800" dirty="0"/>
              <a:t>if(r2.equals(r1)) // False</a:t>
            </a:r>
          </a:p>
          <a:p>
            <a:pPr marL="457200" lvl="1" indent="0">
              <a:spcBef>
                <a:spcPts val="0"/>
              </a:spcBef>
              <a:buNone/>
            </a:pPr>
            <a:r>
              <a:rPr lang="en-US" sz="1800" dirty="0"/>
              <a:t>if(r3.equals(r1))  // True</a:t>
            </a:r>
          </a:p>
          <a:p>
            <a:pPr marL="0" indent="0">
              <a:spcBef>
                <a:spcPts val="0"/>
              </a:spcBef>
              <a:buNone/>
            </a:pPr>
            <a:endParaRPr lang="en-US" sz="1800" dirty="0"/>
          </a:p>
        </p:txBody>
      </p:sp>
    </p:spTree>
    <p:extLst>
      <p:ext uri="{BB962C8B-B14F-4D97-AF65-F5344CB8AC3E}">
        <p14:creationId xmlns:p14="http://schemas.microsoft.com/office/powerpoint/2010/main" val="2700126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getClass</a:t>
            </a:r>
            <a:r>
              <a:rPr lang="en-US" dirty="0"/>
              <a:t>()</a:t>
            </a:r>
          </a:p>
        </p:txBody>
      </p:sp>
      <p:sp>
        <p:nvSpPr>
          <p:cNvPr id="3" name="Content Placeholder 2"/>
          <p:cNvSpPr>
            <a:spLocks noGrp="1"/>
          </p:cNvSpPr>
          <p:nvPr>
            <p:ph idx="1"/>
          </p:nvPr>
        </p:nvSpPr>
        <p:spPr>
          <a:xfrm>
            <a:off x="457200" y="1646237"/>
            <a:ext cx="8229600" cy="4525963"/>
          </a:xfrm>
        </p:spPr>
        <p:txBody>
          <a:bodyPr>
            <a:normAutofit/>
          </a:bodyPr>
          <a:lstStyle/>
          <a:p>
            <a:r>
              <a:rPr lang="en-US" sz="2400" dirty="0"/>
              <a:t>Returns the class object of “this” object</a:t>
            </a:r>
          </a:p>
          <a:p>
            <a:pPr marL="400050" lvl="1" indent="0">
              <a:buNone/>
            </a:pPr>
            <a:r>
              <a:rPr lang="en-US" dirty="0"/>
              <a:t>{</a:t>
            </a:r>
          </a:p>
          <a:p>
            <a:pPr marL="857250" lvl="2" indent="0">
              <a:buNone/>
            </a:pPr>
            <a:r>
              <a:rPr lang="en-US" sz="2000" dirty="0"/>
              <a:t>Object </a:t>
            </a:r>
            <a:r>
              <a:rPr lang="en-US" sz="2000" dirty="0" err="1"/>
              <a:t>obj</a:t>
            </a:r>
            <a:r>
              <a:rPr lang="en-US" sz="2000" dirty="0"/>
              <a:t> = new String("Hello World!"); </a:t>
            </a:r>
          </a:p>
          <a:p>
            <a:pPr marL="857250" lvl="2" indent="0">
              <a:buNone/>
            </a:pPr>
            <a:r>
              <a:rPr lang="en-US" sz="2000" dirty="0"/>
              <a:t>Class c = </a:t>
            </a:r>
            <a:r>
              <a:rPr lang="en-US" sz="2000" dirty="0" err="1"/>
              <a:t>obj.getClass</a:t>
            </a:r>
            <a:r>
              <a:rPr lang="en-US" sz="2000" dirty="0"/>
              <a:t>();</a:t>
            </a:r>
          </a:p>
          <a:p>
            <a:pPr marL="857250" lvl="2" indent="0">
              <a:buNone/>
            </a:pPr>
            <a:r>
              <a:rPr lang="en-US" sz="2000" dirty="0"/>
              <a:t>Rectangle r1 = new Rectangle(4, 5);</a:t>
            </a:r>
          </a:p>
          <a:p>
            <a:pPr marL="857250" lvl="2" indent="0">
              <a:buNone/>
            </a:pPr>
            <a:r>
              <a:rPr lang="en-US" sz="2000" dirty="0"/>
              <a:t>Class d = r1.getClass();</a:t>
            </a:r>
          </a:p>
          <a:p>
            <a:pPr marL="857250" lvl="2" indent="0">
              <a:buNone/>
            </a:pPr>
            <a:r>
              <a:rPr lang="en-US" sz="2000" dirty="0" err="1"/>
              <a:t>System.out.println</a:t>
            </a:r>
            <a:r>
              <a:rPr lang="en-US" sz="2000" dirty="0"/>
              <a:t>("Class of Object </a:t>
            </a:r>
            <a:r>
              <a:rPr lang="en-US" sz="2000" dirty="0" err="1"/>
              <a:t>obj</a:t>
            </a:r>
            <a:r>
              <a:rPr lang="en-US" sz="2000" dirty="0"/>
              <a:t> is : " + </a:t>
            </a:r>
            <a:r>
              <a:rPr lang="en-US" sz="2000" dirty="0" err="1"/>
              <a:t>c.getName</a:t>
            </a:r>
            <a:r>
              <a:rPr lang="en-US" sz="2000" dirty="0"/>
              <a:t>()); </a:t>
            </a:r>
          </a:p>
          <a:p>
            <a:pPr marL="857250" lvl="2" indent="0">
              <a:buNone/>
            </a:pPr>
            <a:r>
              <a:rPr lang="en-US" sz="2000" dirty="0" err="1"/>
              <a:t>System.out.println</a:t>
            </a:r>
            <a:r>
              <a:rPr lang="en-US" sz="2000" dirty="0"/>
              <a:t>("Class of Object </a:t>
            </a:r>
            <a:r>
              <a:rPr lang="en-US" sz="2000" dirty="0" err="1"/>
              <a:t>obj</a:t>
            </a:r>
            <a:r>
              <a:rPr lang="en-US" sz="2000" dirty="0"/>
              <a:t> is : " + </a:t>
            </a:r>
            <a:r>
              <a:rPr lang="en-US" sz="2000" dirty="0" err="1"/>
              <a:t>d.getName</a:t>
            </a:r>
            <a:r>
              <a:rPr lang="en-US" sz="2000" dirty="0"/>
              <a:t>());</a:t>
            </a:r>
          </a:p>
          <a:p>
            <a:pPr marL="400050" lvl="1" indent="0">
              <a:buNone/>
            </a:pPr>
            <a:r>
              <a:rPr lang="en-US" dirty="0"/>
              <a:t>}</a:t>
            </a:r>
          </a:p>
        </p:txBody>
      </p:sp>
      <p:sp>
        <p:nvSpPr>
          <p:cNvPr id="4" name="Rectangle 3"/>
          <p:cNvSpPr/>
          <p:nvPr/>
        </p:nvSpPr>
        <p:spPr>
          <a:xfrm>
            <a:off x="2438400" y="5334000"/>
            <a:ext cx="6324600" cy="1200329"/>
          </a:xfrm>
          <a:prstGeom prst="rect">
            <a:avLst/>
          </a:prstGeom>
          <a:ln>
            <a:solidFill>
              <a:srgbClr val="FF0000"/>
            </a:solidFill>
          </a:ln>
        </p:spPr>
        <p:txBody>
          <a:bodyPr wrap="square">
            <a:spAutoFit/>
          </a:bodyPr>
          <a:lstStyle/>
          <a:p>
            <a:r>
              <a:rPr lang="en-US" sz="2400" dirty="0"/>
              <a:t>Output:</a:t>
            </a:r>
          </a:p>
          <a:p>
            <a:r>
              <a:rPr lang="en-US" sz="2400" dirty="0"/>
              <a:t>Class of Object </a:t>
            </a:r>
            <a:r>
              <a:rPr lang="en-US" sz="2400" dirty="0" err="1"/>
              <a:t>obj</a:t>
            </a:r>
            <a:r>
              <a:rPr lang="en-US" sz="2400" dirty="0"/>
              <a:t> is : </a:t>
            </a:r>
            <a:r>
              <a:rPr lang="en-US" sz="2400" dirty="0" err="1"/>
              <a:t>java.lang.String</a:t>
            </a:r>
            <a:endParaRPr lang="en-US" sz="2400" dirty="0"/>
          </a:p>
          <a:p>
            <a:r>
              <a:rPr lang="en-US" sz="2400" dirty="0"/>
              <a:t>Class of Object </a:t>
            </a:r>
            <a:r>
              <a:rPr lang="en-US" sz="2400" dirty="0" err="1"/>
              <a:t>obj</a:t>
            </a:r>
            <a:r>
              <a:rPr lang="en-US" sz="2400" dirty="0"/>
              <a:t> is : </a:t>
            </a:r>
            <a:r>
              <a:rPr lang="en-US" sz="2400" dirty="0" err="1"/>
              <a:t>shapeclass.Rectangle</a:t>
            </a:r>
            <a:endParaRPr lang="en-US" sz="2400" dirty="0"/>
          </a:p>
        </p:txBody>
      </p:sp>
    </p:spTree>
    <p:extLst>
      <p:ext uri="{BB962C8B-B14F-4D97-AF65-F5344CB8AC3E}">
        <p14:creationId xmlns:p14="http://schemas.microsoft.com/office/powerpoint/2010/main" val="1888219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hashcode</a:t>
            </a:r>
            <a:r>
              <a:rPr lang="en-US" dirty="0"/>
              <a:t>()</a:t>
            </a:r>
          </a:p>
        </p:txBody>
      </p:sp>
      <p:sp>
        <p:nvSpPr>
          <p:cNvPr id="3" name="Content Placeholder 2"/>
          <p:cNvSpPr>
            <a:spLocks noGrp="1"/>
          </p:cNvSpPr>
          <p:nvPr>
            <p:ph idx="1"/>
          </p:nvPr>
        </p:nvSpPr>
        <p:spPr/>
        <p:txBody>
          <a:bodyPr/>
          <a:lstStyle/>
          <a:p>
            <a:r>
              <a:rPr lang="en-US" dirty="0"/>
              <a:t>Returns a hash value that is used to search object in a collection.</a:t>
            </a:r>
          </a:p>
          <a:p>
            <a:pPr lvl="1"/>
            <a:r>
              <a:rPr lang="en-US" dirty="0"/>
              <a:t>For every object, JVM generates a unique number which is </a:t>
            </a:r>
            <a:r>
              <a:rPr lang="en-US" dirty="0" err="1"/>
              <a:t>hashcode</a:t>
            </a:r>
            <a:r>
              <a:rPr lang="en-US" dirty="0"/>
              <a:t>. It returns distinct integers for distinct objects (not the address of object!)</a:t>
            </a:r>
          </a:p>
          <a:p>
            <a:pPr marL="914400" lvl="2" indent="0">
              <a:buNone/>
            </a:pPr>
            <a:r>
              <a:rPr lang="en-US" dirty="0"/>
              <a:t>{</a:t>
            </a:r>
          </a:p>
          <a:p>
            <a:pPr marL="1371600" lvl="3" indent="0">
              <a:buNone/>
            </a:pPr>
            <a:r>
              <a:rPr lang="en-US" sz="2400" dirty="0" err="1"/>
              <a:t>ShapeClass</a:t>
            </a:r>
            <a:r>
              <a:rPr lang="en-US" sz="2400" dirty="0"/>
              <a:t> t = new </a:t>
            </a:r>
            <a:r>
              <a:rPr lang="en-US" sz="2400" dirty="0" err="1"/>
              <a:t>ShapeClass</a:t>
            </a:r>
            <a:r>
              <a:rPr lang="en-US" sz="2400" dirty="0"/>
              <a:t>();</a:t>
            </a:r>
          </a:p>
          <a:p>
            <a:pPr marL="1371600" lvl="3" indent="0">
              <a:buNone/>
            </a:pPr>
            <a:r>
              <a:rPr lang="en-US" sz="2400" dirty="0" err="1"/>
              <a:t>System.out.println</a:t>
            </a:r>
            <a:r>
              <a:rPr lang="en-US" sz="2400" dirty="0"/>
              <a:t>(</a:t>
            </a:r>
            <a:r>
              <a:rPr lang="en-US" sz="2400" dirty="0" err="1"/>
              <a:t>t.hashCode</a:t>
            </a:r>
            <a:r>
              <a:rPr lang="en-US" sz="2400" dirty="0"/>
              <a:t>());</a:t>
            </a:r>
          </a:p>
          <a:p>
            <a:pPr marL="914400" lvl="2" indent="0">
              <a:buNone/>
            </a:pPr>
            <a:r>
              <a:rPr lang="en-US" dirty="0"/>
              <a:t>}</a:t>
            </a:r>
          </a:p>
          <a:p>
            <a:pPr lvl="1"/>
            <a:endParaRPr lang="en-US" dirty="0"/>
          </a:p>
        </p:txBody>
      </p:sp>
    </p:spTree>
    <p:extLst>
      <p:ext uri="{BB962C8B-B14F-4D97-AF65-F5344CB8AC3E}">
        <p14:creationId xmlns:p14="http://schemas.microsoft.com/office/powerpoint/2010/main" val="1240741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a:t>toString</a:t>
            </a:r>
            <a:r>
              <a:rPr lang="en-US" dirty="0"/>
              <a:t>()</a:t>
            </a:r>
          </a:p>
        </p:txBody>
      </p:sp>
      <p:sp>
        <p:nvSpPr>
          <p:cNvPr id="3" name="Content Placeholder 2"/>
          <p:cNvSpPr>
            <a:spLocks noGrp="1"/>
          </p:cNvSpPr>
          <p:nvPr>
            <p:ph idx="1"/>
          </p:nvPr>
        </p:nvSpPr>
        <p:spPr>
          <a:xfrm>
            <a:off x="457200" y="1371600"/>
            <a:ext cx="8229600" cy="5334000"/>
          </a:xfrm>
        </p:spPr>
        <p:txBody>
          <a:bodyPr>
            <a:normAutofit fontScale="92500" lnSpcReduction="10000"/>
          </a:bodyPr>
          <a:lstStyle/>
          <a:p>
            <a:pPr algn="just"/>
            <a:r>
              <a:rPr lang="en-US" dirty="0"/>
              <a:t> Provides String representation of an Object and used to convert an object to String.</a:t>
            </a:r>
          </a:p>
          <a:p>
            <a:pPr lvl="1" algn="just"/>
            <a:r>
              <a:rPr lang="en-US" dirty="0"/>
              <a:t>Returns class name, then @, then unsigned hexadecimal representation of the hash code of the object</a:t>
            </a:r>
          </a:p>
          <a:p>
            <a:pPr lvl="1" algn="just"/>
            <a:r>
              <a:rPr lang="en-US" dirty="0"/>
              <a:t> </a:t>
            </a:r>
            <a:r>
              <a:rPr lang="en-US" dirty="0" err="1"/>
              <a:t>System.out.println</a:t>
            </a:r>
            <a:r>
              <a:rPr lang="en-US" dirty="0"/>
              <a:t>(r1.toString()); returns	</a:t>
            </a:r>
          </a:p>
          <a:p>
            <a:pPr lvl="2" algn="just"/>
            <a:r>
              <a:rPr lang="en-US" dirty="0"/>
              <a:t>shapeclass.Rectangle@7852e922</a:t>
            </a:r>
          </a:p>
          <a:p>
            <a:pPr lvl="1" algn="just"/>
            <a:r>
              <a:rPr lang="en-US" dirty="0"/>
              <a:t>Whenever we try to print any Object reference, then internally </a:t>
            </a:r>
            <a:r>
              <a:rPr lang="en-US" dirty="0" err="1"/>
              <a:t>toString</a:t>
            </a:r>
            <a:r>
              <a:rPr lang="en-US" dirty="0"/>
              <a:t>() method is called.</a:t>
            </a:r>
          </a:p>
          <a:p>
            <a:pPr lvl="2" algn="just"/>
            <a:r>
              <a:rPr lang="en-US" dirty="0"/>
              <a:t>Student s = new Student(); </a:t>
            </a:r>
          </a:p>
          <a:p>
            <a:pPr lvl="2" algn="just"/>
            <a:r>
              <a:rPr lang="en-US" dirty="0"/>
              <a:t>// Below two statements are equivalent </a:t>
            </a:r>
          </a:p>
          <a:p>
            <a:pPr lvl="2" algn="just"/>
            <a:r>
              <a:rPr lang="en-US" dirty="0" err="1"/>
              <a:t>System.out.println</a:t>
            </a:r>
            <a:r>
              <a:rPr lang="en-US" dirty="0"/>
              <a:t>(s); </a:t>
            </a:r>
          </a:p>
          <a:p>
            <a:pPr lvl="2" algn="just"/>
            <a:r>
              <a:rPr lang="en-US" dirty="0" err="1"/>
              <a:t>System.out.println</a:t>
            </a:r>
            <a:r>
              <a:rPr lang="en-US" dirty="0"/>
              <a:t>(</a:t>
            </a:r>
            <a:r>
              <a:rPr lang="en-US" dirty="0" err="1"/>
              <a:t>s.toString</a:t>
            </a:r>
            <a:r>
              <a:rPr lang="en-US" dirty="0"/>
              <a:t>());</a:t>
            </a:r>
          </a:p>
        </p:txBody>
      </p:sp>
    </p:spTree>
    <p:extLst>
      <p:ext uri="{BB962C8B-B14F-4D97-AF65-F5344CB8AC3E}">
        <p14:creationId xmlns:p14="http://schemas.microsoft.com/office/powerpoint/2010/main" val="1956480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Interfaces</a:t>
            </a:r>
          </a:p>
        </p:txBody>
      </p:sp>
    </p:spTree>
    <p:extLst>
      <p:ext uri="{BB962C8B-B14F-4D97-AF65-F5344CB8AC3E}">
        <p14:creationId xmlns:p14="http://schemas.microsoft.com/office/powerpoint/2010/main" val="56709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Fundamentals</a:t>
            </a:r>
          </a:p>
        </p:txBody>
      </p:sp>
      <p:sp>
        <p:nvSpPr>
          <p:cNvPr id="3" name="Content Placeholder 2"/>
          <p:cNvSpPr>
            <a:spLocks noGrp="1"/>
          </p:cNvSpPr>
          <p:nvPr>
            <p:ph idx="1"/>
          </p:nvPr>
        </p:nvSpPr>
        <p:spPr/>
        <p:txBody>
          <a:bodyPr>
            <a:normAutofit fontScale="92500"/>
          </a:bodyPr>
          <a:lstStyle/>
          <a:p>
            <a:pPr algn="just"/>
            <a:r>
              <a:rPr lang="en-US" dirty="0"/>
              <a:t>Interface defines a set of methods that will be implemented by a class.</a:t>
            </a:r>
          </a:p>
          <a:p>
            <a:pPr lvl="1" algn="just"/>
            <a:r>
              <a:rPr lang="en-US" dirty="0"/>
              <a:t>Syntactically, interfaces are similar to abstract classes, except that no method can include a body.</a:t>
            </a:r>
          </a:p>
          <a:p>
            <a:pPr lvl="1" algn="just"/>
            <a:r>
              <a:rPr lang="en-US" dirty="0"/>
              <a:t>Interface does not provide implementation of the method it defines.</a:t>
            </a:r>
          </a:p>
          <a:p>
            <a:pPr lvl="1" algn="just"/>
            <a:r>
              <a:rPr lang="en-US" dirty="0"/>
              <a:t>Therefore, an interface simply specifies what must be done, but not how.</a:t>
            </a:r>
          </a:p>
          <a:p>
            <a:pPr lvl="2" algn="just"/>
            <a:r>
              <a:rPr lang="en-US" dirty="0"/>
              <a:t>Interface is a construct that describes functionality without specifying implementation.</a:t>
            </a:r>
          </a:p>
        </p:txBody>
      </p:sp>
    </p:spTree>
    <p:extLst>
      <p:ext uri="{BB962C8B-B14F-4D97-AF65-F5344CB8AC3E}">
        <p14:creationId xmlns:p14="http://schemas.microsoft.com/office/powerpoint/2010/main" val="3537050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Once an interface is defined, any number of classes can implement it.</a:t>
            </a:r>
          </a:p>
          <a:p>
            <a:pPr lvl="1" algn="just"/>
            <a:r>
              <a:rPr lang="en-US" dirty="0"/>
              <a:t>This makes it possible for two or more classes to provide the same functionality even though they might do it in different ways.</a:t>
            </a:r>
          </a:p>
          <a:p>
            <a:pPr lvl="1" algn="just"/>
            <a:r>
              <a:rPr lang="en-US" dirty="0"/>
              <a:t>Furthermore, one class can implement any number of interfaces.</a:t>
            </a:r>
          </a:p>
        </p:txBody>
      </p:sp>
    </p:spTree>
    <p:extLst>
      <p:ext uri="{BB962C8B-B14F-4D97-AF65-F5344CB8AC3E}">
        <p14:creationId xmlns:p14="http://schemas.microsoft.com/office/powerpoint/2010/main" val="8755162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rmAutofit fontScale="90000"/>
          </a:bodyPr>
          <a:lstStyle/>
          <a:p>
            <a:r>
              <a:rPr lang="en-US" dirty="0"/>
              <a:t>Difference between Class and Interface</a:t>
            </a:r>
          </a:p>
        </p:txBody>
      </p:sp>
      <p:sp>
        <p:nvSpPr>
          <p:cNvPr id="4" name="Content Placeholder 3"/>
          <p:cNvSpPr>
            <a:spLocks noGrp="1"/>
          </p:cNvSpPr>
          <p:nvPr>
            <p:ph sz="half" idx="1"/>
          </p:nvPr>
        </p:nvSpPr>
        <p:spPr/>
        <p:txBody>
          <a:bodyPr>
            <a:normAutofit lnSpcReduction="10000"/>
          </a:bodyPr>
          <a:lstStyle/>
          <a:p>
            <a:pPr algn="just"/>
            <a:r>
              <a:rPr lang="en-US" dirty="0"/>
              <a:t>In class, you can instantiate variable and create an object.</a:t>
            </a:r>
          </a:p>
          <a:p>
            <a:pPr algn="just"/>
            <a:r>
              <a:rPr lang="en-US" dirty="0"/>
              <a:t>Class can contain concrete(with implementation) methods.</a:t>
            </a:r>
          </a:p>
          <a:p>
            <a:pPr algn="just"/>
            <a:r>
              <a:rPr lang="en-US" dirty="0"/>
              <a:t>The access specifiers used with classes are private, protected and public.</a:t>
            </a:r>
          </a:p>
        </p:txBody>
      </p:sp>
      <p:sp>
        <p:nvSpPr>
          <p:cNvPr id="5" name="Content Placeholder 4"/>
          <p:cNvSpPr>
            <a:spLocks noGrp="1"/>
          </p:cNvSpPr>
          <p:nvPr>
            <p:ph sz="half" idx="2"/>
          </p:nvPr>
        </p:nvSpPr>
        <p:spPr/>
        <p:txBody>
          <a:bodyPr>
            <a:normAutofit lnSpcReduction="10000"/>
          </a:bodyPr>
          <a:lstStyle/>
          <a:p>
            <a:pPr algn="just"/>
            <a:r>
              <a:rPr lang="en-US" dirty="0"/>
              <a:t>In an interface, you can't instantiate variable and create an object.</a:t>
            </a:r>
          </a:p>
          <a:p>
            <a:pPr algn="just"/>
            <a:r>
              <a:rPr lang="en-US" dirty="0"/>
              <a:t>The interface cannot contain concrete(with implementation) methods.</a:t>
            </a:r>
          </a:p>
          <a:p>
            <a:pPr algn="just"/>
            <a:r>
              <a:rPr lang="en-US" dirty="0"/>
              <a:t>In Interface only one </a:t>
            </a:r>
            <a:r>
              <a:rPr lang="en-US" dirty="0" err="1"/>
              <a:t>specifier</a:t>
            </a:r>
            <a:r>
              <a:rPr lang="en-US" dirty="0"/>
              <a:t> is used- Public.</a:t>
            </a:r>
          </a:p>
        </p:txBody>
      </p:sp>
    </p:spTree>
    <p:extLst>
      <p:ext uri="{BB962C8B-B14F-4D97-AF65-F5344CB8AC3E}">
        <p14:creationId xmlns:p14="http://schemas.microsoft.com/office/powerpoint/2010/main" val="357374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General form of Interface Declaration</a:t>
            </a:r>
          </a:p>
        </p:txBody>
      </p:sp>
      <p:sp>
        <p:nvSpPr>
          <p:cNvPr id="6" name="Content Placeholder 5"/>
          <p:cNvSpPr>
            <a:spLocks noGrp="1"/>
          </p:cNvSpPr>
          <p:nvPr>
            <p:ph idx="1"/>
          </p:nvPr>
        </p:nvSpPr>
        <p:spPr>
          <a:xfrm>
            <a:off x="457200" y="1447800"/>
            <a:ext cx="8382000" cy="5334000"/>
          </a:xfrm>
        </p:spPr>
        <p:txBody>
          <a:bodyPr>
            <a:normAutofit fontScale="77500" lnSpcReduction="20000"/>
          </a:bodyPr>
          <a:lstStyle/>
          <a:p>
            <a:pPr algn="just">
              <a:lnSpc>
                <a:spcPct val="120000"/>
              </a:lnSpc>
            </a:pPr>
            <a:r>
              <a:rPr lang="en-US" i="1" dirty="0"/>
              <a:t>access</a:t>
            </a:r>
            <a:r>
              <a:rPr lang="en-US" dirty="0"/>
              <a:t> interface </a:t>
            </a:r>
            <a:r>
              <a:rPr lang="en-US" i="1" dirty="0"/>
              <a:t>name</a:t>
            </a:r>
            <a:r>
              <a:rPr lang="en-US" dirty="0"/>
              <a:t> {</a:t>
            </a:r>
          </a:p>
          <a:p>
            <a:pPr lvl="1" algn="just">
              <a:lnSpc>
                <a:spcPct val="120000"/>
              </a:lnSpc>
            </a:pPr>
            <a:r>
              <a:rPr lang="en-US" i="1" dirty="0" err="1"/>
              <a:t>ret_type</a:t>
            </a:r>
            <a:r>
              <a:rPr lang="en-US" i="1" dirty="0"/>
              <a:t> </a:t>
            </a:r>
            <a:r>
              <a:rPr lang="en-US" i="1" dirty="0" err="1"/>
              <a:t>method_name</a:t>
            </a:r>
            <a:r>
              <a:rPr lang="en-US" i="1" dirty="0"/>
              <a:t>(</a:t>
            </a:r>
            <a:r>
              <a:rPr lang="en-US" i="1" dirty="0" err="1"/>
              <a:t>param_list</a:t>
            </a:r>
            <a:r>
              <a:rPr lang="en-US" i="1" dirty="0"/>
              <a:t>);</a:t>
            </a:r>
          </a:p>
          <a:p>
            <a:pPr lvl="1" algn="just">
              <a:lnSpc>
                <a:spcPct val="120000"/>
              </a:lnSpc>
            </a:pPr>
            <a:r>
              <a:rPr lang="en-US" i="1" dirty="0" err="1"/>
              <a:t>ret_type</a:t>
            </a:r>
            <a:r>
              <a:rPr lang="en-US" i="1" dirty="0"/>
              <a:t> </a:t>
            </a:r>
            <a:r>
              <a:rPr lang="en-US" i="1" dirty="0" err="1"/>
              <a:t>method_name</a:t>
            </a:r>
            <a:r>
              <a:rPr lang="en-US" i="1" dirty="0"/>
              <a:t>(</a:t>
            </a:r>
            <a:r>
              <a:rPr lang="en-US" i="1" dirty="0" err="1"/>
              <a:t>param_list</a:t>
            </a:r>
            <a:r>
              <a:rPr lang="en-US" i="1" dirty="0"/>
              <a:t>);</a:t>
            </a:r>
          </a:p>
          <a:p>
            <a:pPr lvl="1" algn="just">
              <a:lnSpc>
                <a:spcPct val="120000"/>
              </a:lnSpc>
            </a:pPr>
            <a:r>
              <a:rPr lang="en-US" i="1" dirty="0"/>
              <a:t>// …</a:t>
            </a:r>
          </a:p>
          <a:p>
            <a:pPr lvl="1" algn="just">
              <a:lnSpc>
                <a:spcPct val="120000"/>
              </a:lnSpc>
            </a:pPr>
            <a:r>
              <a:rPr lang="en-US" i="1" dirty="0" err="1"/>
              <a:t>ret_type</a:t>
            </a:r>
            <a:r>
              <a:rPr lang="en-US" i="1" dirty="0"/>
              <a:t> </a:t>
            </a:r>
            <a:r>
              <a:rPr lang="en-US" i="1" dirty="0" err="1"/>
              <a:t>method_name</a:t>
            </a:r>
            <a:r>
              <a:rPr lang="en-US" i="1" dirty="0"/>
              <a:t>(</a:t>
            </a:r>
            <a:r>
              <a:rPr lang="en-US" i="1" dirty="0" err="1"/>
              <a:t>param_list</a:t>
            </a:r>
            <a:r>
              <a:rPr lang="en-US" i="1" dirty="0"/>
              <a:t>);</a:t>
            </a:r>
          </a:p>
          <a:p>
            <a:pPr algn="just">
              <a:lnSpc>
                <a:spcPct val="120000"/>
              </a:lnSpc>
            </a:pPr>
            <a:r>
              <a:rPr lang="en-US" dirty="0"/>
              <a:t>}</a:t>
            </a:r>
          </a:p>
          <a:p>
            <a:pPr lvl="1" algn="just">
              <a:lnSpc>
                <a:spcPct val="120000"/>
              </a:lnSpc>
            </a:pPr>
            <a:r>
              <a:rPr lang="en-US" dirty="0"/>
              <a:t>Here </a:t>
            </a:r>
            <a:r>
              <a:rPr lang="en-US" i="1" dirty="0"/>
              <a:t>access </a:t>
            </a:r>
            <a:r>
              <a:rPr lang="en-US" dirty="0"/>
              <a:t>is either public (commonly) or not used (default).</a:t>
            </a:r>
          </a:p>
          <a:p>
            <a:pPr lvl="1" algn="just">
              <a:lnSpc>
                <a:spcPct val="120000"/>
              </a:lnSpc>
            </a:pPr>
            <a:r>
              <a:rPr lang="en-US" i="1" dirty="0"/>
              <a:t>name </a:t>
            </a:r>
            <a:r>
              <a:rPr lang="en-US" dirty="0"/>
              <a:t>can be any valid identifier.</a:t>
            </a:r>
          </a:p>
          <a:p>
            <a:pPr lvl="1" algn="just">
              <a:lnSpc>
                <a:spcPct val="120000"/>
              </a:lnSpc>
            </a:pPr>
            <a:r>
              <a:rPr lang="en-US" dirty="0"/>
              <a:t>Methods inside the interface are essentially abstract methods.</a:t>
            </a:r>
          </a:p>
          <a:p>
            <a:pPr lvl="2" algn="just">
              <a:lnSpc>
                <a:spcPct val="120000"/>
              </a:lnSpc>
            </a:pPr>
            <a:r>
              <a:rPr lang="en-US" dirty="0"/>
              <a:t>No method can have an implementation.</a:t>
            </a:r>
          </a:p>
          <a:p>
            <a:pPr lvl="1" algn="just">
              <a:lnSpc>
                <a:spcPct val="120000"/>
              </a:lnSpc>
            </a:pPr>
            <a:r>
              <a:rPr lang="en-US" dirty="0"/>
              <a:t>It is the responsibility of each class that includes an interface to provide the implementation.</a:t>
            </a:r>
          </a:p>
          <a:p>
            <a:pPr lvl="1" algn="just">
              <a:lnSpc>
                <a:spcPct val="120000"/>
              </a:lnSpc>
            </a:pPr>
            <a:r>
              <a:rPr lang="en-US" dirty="0"/>
              <a:t>In an interface methods are implicitly public.</a:t>
            </a:r>
          </a:p>
        </p:txBody>
      </p:sp>
    </p:spTree>
    <p:extLst>
      <p:ext uri="{BB962C8B-B14F-4D97-AF65-F5344CB8AC3E}">
        <p14:creationId xmlns:p14="http://schemas.microsoft.com/office/powerpoint/2010/main" val="2514192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Creating an Interface</a:t>
            </a:r>
          </a:p>
        </p:txBody>
      </p:sp>
      <p:sp>
        <p:nvSpPr>
          <p:cNvPr id="3" name="Content Placeholder 2"/>
          <p:cNvSpPr>
            <a:spLocks noGrp="1"/>
          </p:cNvSpPr>
          <p:nvPr>
            <p:ph idx="1"/>
          </p:nvPr>
        </p:nvSpPr>
        <p:spPr>
          <a:xfrm>
            <a:off x="457200" y="1219200"/>
            <a:ext cx="8229600" cy="5638800"/>
          </a:xfrm>
        </p:spPr>
        <p:txBody>
          <a:bodyPr>
            <a:normAutofit fontScale="62500" lnSpcReduction="20000"/>
          </a:bodyPr>
          <a:lstStyle/>
          <a:p>
            <a:pPr marL="0" indent="0">
              <a:buNone/>
            </a:pPr>
            <a:r>
              <a:rPr lang="en-US" dirty="0"/>
              <a:t>interface Animal {</a:t>
            </a:r>
            <a:br>
              <a:rPr lang="en-US" dirty="0"/>
            </a:br>
            <a:r>
              <a:rPr lang="en-US" dirty="0"/>
              <a:t>  public void </a:t>
            </a:r>
            <a:r>
              <a:rPr lang="en-US" dirty="0" err="1"/>
              <a:t>animalSound</a:t>
            </a:r>
            <a:r>
              <a:rPr lang="en-US" dirty="0"/>
              <a:t>(); // interface method (does not have a body)</a:t>
            </a:r>
            <a:br>
              <a:rPr lang="en-US" dirty="0"/>
            </a:br>
            <a:r>
              <a:rPr lang="en-US" dirty="0"/>
              <a:t>  public void sleep(); // interface method (does not have a body)</a:t>
            </a:r>
            <a:br>
              <a:rPr lang="en-US" dirty="0"/>
            </a:br>
            <a:r>
              <a:rPr lang="en-US" dirty="0"/>
              <a:t>}</a:t>
            </a:r>
          </a:p>
          <a:p>
            <a:pPr marL="0" indent="0">
              <a:buNone/>
            </a:pPr>
            <a:r>
              <a:rPr lang="en-US" dirty="0"/>
              <a:t>class Duck </a:t>
            </a:r>
            <a:r>
              <a:rPr lang="en-US" b="1" dirty="0"/>
              <a:t>implements</a:t>
            </a:r>
            <a:r>
              <a:rPr lang="en-US" dirty="0"/>
              <a:t> Animal {</a:t>
            </a:r>
            <a:br>
              <a:rPr lang="en-US" dirty="0"/>
            </a:br>
            <a:r>
              <a:rPr lang="en-US" dirty="0"/>
              <a:t>  public void </a:t>
            </a:r>
            <a:r>
              <a:rPr lang="en-US" dirty="0" err="1"/>
              <a:t>animalSound</a:t>
            </a:r>
            <a:r>
              <a:rPr lang="en-US" dirty="0"/>
              <a:t>() {</a:t>
            </a:r>
            <a:br>
              <a:rPr lang="en-US" dirty="0"/>
            </a:br>
            <a:r>
              <a:rPr lang="en-US" dirty="0"/>
              <a:t>    // The body of </a:t>
            </a:r>
            <a:r>
              <a:rPr lang="en-US" dirty="0" err="1"/>
              <a:t>animalSound</a:t>
            </a:r>
            <a:r>
              <a:rPr lang="en-US" dirty="0"/>
              <a:t>() is provided here</a:t>
            </a:r>
            <a:br>
              <a:rPr lang="en-US" dirty="0"/>
            </a:br>
            <a:r>
              <a:rPr lang="en-US" dirty="0"/>
              <a:t>    </a:t>
            </a:r>
            <a:r>
              <a:rPr lang="en-US" dirty="0" err="1"/>
              <a:t>System.out.println</a:t>
            </a:r>
            <a:r>
              <a:rPr lang="en-US" dirty="0"/>
              <a:t>("The Duck says: Quack Quack");</a:t>
            </a:r>
            <a:br>
              <a:rPr lang="en-US" dirty="0"/>
            </a:br>
            <a:r>
              <a:rPr lang="en-US" dirty="0"/>
              <a:t>  }</a:t>
            </a:r>
            <a:br>
              <a:rPr lang="en-US" dirty="0"/>
            </a:br>
            <a:r>
              <a:rPr lang="en-US" dirty="0"/>
              <a:t>  public void sleep() {</a:t>
            </a:r>
            <a:br>
              <a:rPr lang="en-US" dirty="0"/>
            </a:br>
            <a:r>
              <a:rPr lang="en-US" dirty="0"/>
              <a:t>    // The body of sleep() is provided here</a:t>
            </a:r>
            <a:br>
              <a:rPr lang="en-US" dirty="0"/>
            </a:br>
            <a:r>
              <a:rPr lang="en-US" dirty="0"/>
              <a:t>    </a:t>
            </a:r>
            <a:r>
              <a:rPr lang="en-US" dirty="0" err="1"/>
              <a:t>System.out.println</a:t>
            </a:r>
            <a:r>
              <a:rPr lang="en-US" dirty="0"/>
              <a:t>("</a:t>
            </a:r>
            <a:r>
              <a:rPr lang="en-US" dirty="0" err="1"/>
              <a:t>Zzz</a:t>
            </a:r>
            <a:r>
              <a:rPr lang="en-US" dirty="0"/>
              <a:t>");</a:t>
            </a:r>
            <a:br>
              <a:rPr lang="en-US" dirty="0"/>
            </a:br>
            <a:r>
              <a:rPr lang="en-US" dirty="0"/>
              <a:t>  }</a:t>
            </a:r>
            <a:br>
              <a:rPr lang="en-US" dirty="0"/>
            </a:br>
            <a:r>
              <a:rPr lang="en-US" dirty="0"/>
              <a:t>}</a:t>
            </a:r>
          </a:p>
          <a:p>
            <a:pPr marL="0" indent="0">
              <a:buNone/>
            </a:pPr>
            <a:r>
              <a:rPr lang="en-US" dirty="0"/>
              <a:t>class </a:t>
            </a:r>
            <a:r>
              <a:rPr lang="en-US" dirty="0" err="1"/>
              <a:t>MyMainClass</a:t>
            </a:r>
            <a:r>
              <a:rPr lang="en-US" dirty="0"/>
              <a:t> {</a:t>
            </a:r>
            <a:br>
              <a:rPr lang="en-US" dirty="0"/>
            </a:br>
            <a:r>
              <a:rPr lang="en-US" dirty="0"/>
              <a:t>  public static void main(String[] </a:t>
            </a:r>
            <a:r>
              <a:rPr lang="en-US" dirty="0" err="1"/>
              <a:t>args</a:t>
            </a:r>
            <a:r>
              <a:rPr lang="en-US" dirty="0"/>
              <a:t>) {</a:t>
            </a:r>
            <a:br>
              <a:rPr lang="en-US" dirty="0"/>
            </a:br>
            <a:r>
              <a:rPr lang="en-US" dirty="0"/>
              <a:t>    Duck d1 = new Duck();  // Create a Duck object</a:t>
            </a:r>
            <a:br>
              <a:rPr lang="en-US" dirty="0"/>
            </a:br>
            <a:r>
              <a:rPr lang="en-US" dirty="0"/>
              <a:t>    d1.animalSound();</a:t>
            </a:r>
            <a:br>
              <a:rPr lang="en-US" dirty="0"/>
            </a:br>
            <a:r>
              <a:rPr lang="en-US" dirty="0"/>
              <a:t>    d1.sleep();</a:t>
            </a:r>
            <a:br>
              <a:rPr lang="en-US" dirty="0"/>
            </a:br>
            <a:r>
              <a:rPr lang="en-US" dirty="0"/>
              <a:t>  }</a:t>
            </a:r>
            <a:br>
              <a:rPr lang="en-US" dirty="0"/>
            </a:br>
            <a:r>
              <a:rPr lang="en-US" dirty="0"/>
              <a:t>}</a:t>
            </a:r>
          </a:p>
        </p:txBody>
      </p:sp>
    </p:spTree>
    <p:extLst>
      <p:ext uri="{BB962C8B-B14F-4D97-AF65-F5344CB8AC3E}">
        <p14:creationId xmlns:p14="http://schemas.microsoft.com/office/powerpoint/2010/main" val="215209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3657600" y="2019300"/>
            <a:ext cx="2057400" cy="3733800"/>
            <a:chOff x="6629400" y="1752600"/>
            <a:chExt cx="2057400" cy="3733800"/>
          </a:xfrm>
        </p:grpSpPr>
        <p:sp>
          <p:nvSpPr>
            <p:cNvPr id="5" name="Rectangle 4"/>
            <p:cNvSpPr/>
            <p:nvPr/>
          </p:nvSpPr>
          <p:spPr>
            <a:xfrm>
              <a:off x="6629400" y="17526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sp>
          <p:nvSpPr>
            <p:cNvPr id="6" name="Rectangle 5"/>
            <p:cNvSpPr/>
            <p:nvPr/>
          </p:nvSpPr>
          <p:spPr>
            <a:xfrm>
              <a:off x="6629400" y="22860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width</a:t>
              </a:r>
            </a:p>
          </p:txBody>
        </p:sp>
        <p:sp>
          <p:nvSpPr>
            <p:cNvPr id="7" name="Rectangle 6"/>
            <p:cNvSpPr/>
            <p:nvPr/>
          </p:nvSpPr>
          <p:spPr>
            <a:xfrm>
              <a:off x="6629400" y="28194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setRectangle</a:t>
              </a:r>
              <a:r>
                <a:rPr lang="en-US" dirty="0"/>
                <a:t>()</a:t>
              </a:r>
            </a:p>
          </p:txBody>
        </p:sp>
        <p:sp>
          <p:nvSpPr>
            <p:cNvPr id="8" name="Rectangle 7"/>
            <p:cNvSpPr/>
            <p:nvPr/>
          </p:nvSpPr>
          <p:spPr>
            <a:xfrm>
              <a:off x="6629400" y="3352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getArea</a:t>
              </a:r>
              <a:r>
                <a:rPr lang="en-US" dirty="0"/>
                <a:t>()</a:t>
              </a:r>
            </a:p>
          </p:txBody>
        </p:sp>
        <p:sp>
          <p:nvSpPr>
            <p:cNvPr id="9" name="Rectangle 8"/>
            <p:cNvSpPr/>
            <p:nvPr/>
          </p:nvSpPr>
          <p:spPr>
            <a:xfrm>
              <a:off x="6629400" y="38862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height</a:t>
              </a:r>
            </a:p>
          </p:txBody>
        </p:sp>
        <p:sp>
          <p:nvSpPr>
            <p:cNvPr id="10" name="Rectangle 9"/>
            <p:cNvSpPr/>
            <p:nvPr/>
          </p:nvSpPr>
          <p:spPr>
            <a:xfrm>
              <a:off x="6629400" y="44196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setBox</a:t>
              </a:r>
              <a:r>
                <a:rPr lang="en-US" dirty="0"/>
                <a:t>()</a:t>
              </a:r>
            </a:p>
          </p:txBody>
        </p:sp>
        <p:sp>
          <p:nvSpPr>
            <p:cNvPr id="11" name="Rectangle 10"/>
            <p:cNvSpPr/>
            <p:nvPr/>
          </p:nvSpPr>
          <p:spPr>
            <a:xfrm>
              <a:off x="6629400" y="49530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getVolume</a:t>
              </a:r>
              <a:r>
                <a:rPr lang="en-US" dirty="0"/>
                <a:t>()</a:t>
              </a:r>
            </a:p>
          </p:txBody>
        </p:sp>
      </p:grpSp>
      <p:sp>
        <p:nvSpPr>
          <p:cNvPr id="12" name="Left Brace 11"/>
          <p:cNvSpPr/>
          <p:nvPr/>
        </p:nvSpPr>
        <p:spPr>
          <a:xfrm>
            <a:off x="3200400" y="2019300"/>
            <a:ext cx="274319" cy="21336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791200" y="2019300"/>
            <a:ext cx="533400" cy="37338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828800" y="2876490"/>
            <a:ext cx="1226746" cy="400110"/>
          </a:xfrm>
          <a:prstGeom prst="rect">
            <a:avLst/>
          </a:prstGeom>
          <a:noFill/>
        </p:spPr>
        <p:txBody>
          <a:bodyPr wrap="none" rtlCol="0">
            <a:spAutoFit/>
          </a:bodyPr>
          <a:lstStyle/>
          <a:p>
            <a:r>
              <a:rPr lang="en-US" sz="2000" b="1" dirty="0"/>
              <a:t>Rectangle</a:t>
            </a:r>
          </a:p>
        </p:txBody>
      </p:sp>
      <p:sp>
        <p:nvSpPr>
          <p:cNvPr id="15" name="TextBox 14"/>
          <p:cNvSpPr txBox="1"/>
          <p:nvPr/>
        </p:nvSpPr>
        <p:spPr>
          <a:xfrm>
            <a:off x="6425210" y="3657600"/>
            <a:ext cx="580287" cy="400110"/>
          </a:xfrm>
          <a:prstGeom prst="rect">
            <a:avLst/>
          </a:prstGeom>
          <a:noFill/>
        </p:spPr>
        <p:txBody>
          <a:bodyPr wrap="none" rtlCol="0">
            <a:spAutoFit/>
          </a:bodyPr>
          <a:lstStyle/>
          <a:p>
            <a:r>
              <a:rPr lang="en-US" sz="2000" b="1" dirty="0"/>
              <a:t>Box</a:t>
            </a:r>
          </a:p>
        </p:txBody>
      </p:sp>
    </p:spTree>
    <p:extLst>
      <p:ext uri="{BB962C8B-B14F-4D97-AF65-F5344CB8AC3E}">
        <p14:creationId xmlns:p14="http://schemas.microsoft.com/office/powerpoint/2010/main" val="783911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OOP_InterfaceSha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186953"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795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05600"/>
          </a:xfrm>
        </p:spPr>
        <p:txBody>
          <a:bodyPr>
            <a:normAutofit fontScale="70000" lnSpcReduction="20000"/>
          </a:bodyPr>
          <a:lstStyle/>
          <a:p>
            <a:pPr marL="0" indent="0">
              <a:buNone/>
            </a:pPr>
            <a:r>
              <a:rPr lang="en-US" dirty="0"/>
              <a:t>interface Shape {  </a:t>
            </a:r>
          </a:p>
          <a:p>
            <a:pPr marL="0" indent="0">
              <a:buNone/>
            </a:pPr>
            <a:r>
              <a:rPr lang="en-US" dirty="0"/>
              <a:t>   double </a:t>
            </a:r>
            <a:r>
              <a:rPr lang="en-US" dirty="0" err="1"/>
              <a:t>getArea</a:t>
            </a:r>
            <a:r>
              <a:rPr lang="en-US" dirty="0"/>
              <a:t>();</a:t>
            </a:r>
          </a:p>
          <a:p>
            <a:pPr marL="0" indent="0">
              <a:buNone/>
            </a:pPr>
            <a:r>
              <a:rPr lang="en-US" dirty="0"/>
              <a:t>}</a:t>
            </a:r>
          </a:p>
          <a:p>
            <a:pPr marL="0" indent="0">
              <a:buNone/>
            </a:pPr>
            <a:r>
              <a:rPr lang="en-US" dirty="0"/>
              <a:t>class Rectangle implements Shape {  </a:t>
            </a:r>
          </a:p>
          <a:p>
            <a:pPr marL="0" indent="0">
              <a:buNone/>
            </a:pPr>
            <a:r>
              <a:rPr lang="en-US" dirty="0"/>
              <a:t>   private </a:t>
            </a:r>
            <a:r>
              <a:rPr lang="en-US" dirty="0" err="1"/>
              <a:t>int</a:t>
            </a:r>
            <a:r>
              <a:rPr lang="en-US" dirty="0"/>
              <a:t> length;</a:t>
            </a:r>
          </a:p>
          <a:p>
            <a:pPr marL="0" indent="0">
              <a:buNone/>
            </a:pPr>
            <a:r>
              <a:rPr lang="en-US" dirty="0"/>
              <a:t>   private </a:t>
            </a:r>
            <a:r>
              <a:rPr lang="en-US" dirty="0" err="1"/>
              <a:t>int</a:t>
            </a:r>
            <a:r>
              <a:rPr lang="en-US" dirty="0"/>
              <a:t> width;</a:t>
            </a:r>
          </a:p>
          <a:p>
            <a:pPr marL="0" indent="0">
              <a:buNone/>
            </a:pPr>
            <a:r>
              <a:rPr lang="en-US" dirty="0"/>
              <a:t>   public Rectangle(</a:t>
            </a:r>
            <a:r>
              <a:rPr lang="en-US" dirty="0" err="1"/>
              <a:t>int</a:t>
            </a:r>
            <a:r>
              <a:rPr lang="en-US" dirty="0"/>
              <a:t> length, </a:t>
            </a:r>
            <a:r>
              <a:rPr lang="en-US" dirty="0" err="1"/>
              <a:t>int</a:t>
            </a:r>
            <a:r>
              <a:rPr lang="en-US" dirty="0"/>
              <a:t> width) {</a:t>
            </a:r>
          </a:p>
          <a:p>
            <a:pPr marL="0" indent="0">
              <a:buNone/>
            </a:pPr>
            <a:r>
              <a:rPr lang="en-US" dirty="0"/>
              <a:t>      </a:t>
            </a:r>
            <a:r>
              <a:rPr lang="en-US" dirty="0" err="1"/>
              <a:t>this.length</a:t>
            </a:r>
            <a:r>
              <a:rPr lang="en-US" dirty="0"/>
              <a:t> = length;</a:t>
            </a:r>
          </a:p>
          <a:p>
            <a:pPr marL="0" indent="0">
              <a:buNone/>
            </a:pPr>
            <a:r>
              <a:rPr lang="en-US" dirty="0"/>
              <a:t>      </a:t>
            </a:r>
            <a:r>
              <a:rPr lang="en-US" dirty="0" err="1"/>
              <a:t>this.width</a:t>
            </a:r>
            <a:r>
              <a:rPr lang="en-US" dirty="0"/>
              <a:t> = width;</a:t>
            </a:r>
          </a:p>
          <a:p>
            <a:pPr marL="0" indent="0">
              <a:buNone/>
            </a:pPr>
            <a:r>
              <a:rPr lang="en-US" dirty="0"/>
              <a:t>   }</a:t>
            </a:r>
          </a:p>
          <a:p>
            <a:pPr marL="0" indent="0">
              <a:buNone/>
            </a:pPr>
            <a:r>
              <a:rPr lang="en-US" dirty="0"/>
              <a:t>   @Override</a:t>
            </a:r>
          </a:p>
          <a:p>
            <a:pPr marL="0" indent="0">
              <a:buNone/>
            </a:pPr>
            <a:r>
              <a:rPr lang="en-US" dirty="0"/>
              <a:t>   public String </a:t>
            </a:r>
            <a:r>
              <a:rPr lang="en-US" dirty="0" err="1"/>
              <a:t>toString</a:t>
            </a:r>
            <a:r>
              <a:rPr lang="en-US" dirty="0"/>
              <a:t>() {</a:t>
            </a:r>
          </a:p>
          <a:p>
            <a:pPr marL="0" indent="0">
              <a:buNone/>
            </a:pPr>
            <a:r>
              <a:rPr lang="en-US" dirty="0"/>
              <a:t>      return "Rectangle[length=" + length + ",width=" + width + "]";</a:t>
            </a:r>
          </a:p>
          <a:p>
            <a:pPr marL="0" indent="0">
              <a:buNone/>
            </a:pPr>
            <a:r>
              <a:rPr lang="en-US" dirty="0"/>
              <a:t>   }</a:t>
            </a:r>
          </a:p>
          <a:p>
            <a:pPr marL="0" indent="0">
              <a:buNone/>
            </a:pPr>
            <a:r>
              <a:rPr lang="en-US" dirty="0"/>
              <a:t>   @Override</a:t>
            </a:r>
          </a:p>
          <a:p>
            <a:pPr marL="0" indent="0">
              <a:buNone/>
            </a:pPr>
            <a:r>
              <a:rPr lang="en-US" dirty="0"/>
              <a:t>   public double </a:t>
            </a:r>
            <a:r>
              <a:rPr lang="en-US" dirty="0" err="1"/>
              <a:t>getArea</a:t>
            </a:r>
            <a:r>
              <a:rPr lang="en-US" dirty="0"/>
              <a:t>() {</a:t>
            </a:r>
          </a:p>
          <a:p>
            <a:pPr marL="0" indent="0">
              <a:buNone/>
            </a:pPr>
            <a:r>
              <a:rPr lang="en-US" dirty="0"/>
              <a:t>      return length * width;</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22983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62500" lnSpcReduction="20000"/>
          </a:bodyPr>
          <a:lstStyle/>
          <a:p>
            <a:pPr marL="0" indent="0">
              <a:buNone/>
            </a:pPr>
            <a:r>
              <a:rPr lang="en-US" dirty="0"/>
              <a:t>class Triangle implements Shape { </a:t>
            </a:r>
            <a:r>
              <a:rPr lang="en-US" dirty="0">
                <a:solidFill>
                  <a:srgbClr val="FF0000"/>
                </a:solidFill>
              </a:rPr>
              <a:t>// More than one class can 	</a:t>
            </a:r>
            <a:r>
              <a:rPr lang="en-US" dirty="0"/>
              <a:t>				   </a:t>
            </a:r>
            <a:r>
              <a:rPr lang="en-US" dirty="0">
                <a:solidFill>
                  <a:srgbClr val="FF0000"/>
                </a:solidFill>
              </a:rPr>
              <a:t>//implement an interface</a:t>
            </a:r>
          </a:p>
          <a:p>
            <a:pPr marL="0" indent="0">
              <a:buNone/>
            </a:pPr>
            <a:r>
              <a:rPr lang="en-US" dirty="0"/>
              <a:t>   private </a:t>
            </a:r>
            <a:r>
              <a:rPr lang="en-US" dirty="0" err="1"/>
              <a:t>int</a:t>
            </a:r>
            <a:r>
              <a:rPr lang="en-US" dirty="0"/>
              <a:t> base;</a:t>
            </a:r>
          </a:p>
          <a:p>
            <a:pPr marL="0" indent="0">
              <a:buNone/>
            </a:pPr>
            <a:r>
              <a:rPr lang="en-US" dirty="0"/>
              <a:t>   private </a:t>
            </a:r>
            <a:r>
              <a:rPr lang="en-US" dirty="0" err="1"/>
              <a:t>int</a:t>
            </a:r>
            <a:r>
              <a:rPr lang="en-US" dirty="0"/>
              <a:t> height;</a:t>
            </a:r>
          </a:p>
          <a:p>
            <a:pPr marL="0" indent="0">
              <a:buNone/>
            </a:pPr>
            <a:r>
              <a:rPr lang="en-US" dirty="0"/>
              <a:t>   public Triangle(</a:t>
            </a:r>
            <a:r>
              <a:rPr lang="en-US" dirty="0" err="1"/>
              <a:t>int</a:t>
            </a:r>
            <a:r>
              <a:rPr lang="en-US" dirty="0"/>
              <a:t> base, </a:t>
            </a:r>
            <a:r>
              <a:rPr lang="en-US" dirty="0" err="1"/>
              <a:t>int</a:t>
            </a:r>
            <a:r>
              <a:rPr lang="en-US" dirty="0"/>
              <a:t> height) {</a:t>
            </a:r>
          </a:p>
          <a:p>
            <a:pPr marL="0" indent="0">
              <a:buNone/>
            </a:pPr>
            <a:r>
              <a:rPr lang="en-US" dirty="0"/>
              <a:t>      </a:t>
            </a:r>
            <a:r>
              <a:rPr lang="en-US" dirty="0" err="1"/>
              <a:t>this.base</a:t>
            </a:r>
            <a:r>
              <a:rPr lang="en-US" dirty="0"/>
              <a:t> = base;</a:t>
            </a:r>
          </a:p>
          <a:p>
            <a:pPr marL="0" indent="0">
              <a:buNone/>
            </a:pPr>
            <a:r>
              <a:rPr lang="en-US" dirty="0"/>
              <a:t>      </a:t>
            </a:r>
            <a:r>
              <a:rPr lang="en-US" dirty="0" err="1"/>
              <a:t>this.height</a:t>
            </a:r>
            <a:r>
              <a:rPr lang="en-US" dirty="0"/>
              <a:t> = height;</a:t>
            </a:r>
          </a:p>
          <a:p>
            <a:pPr marL="0" indent="0">
              <a:buNone/>
            </a:pPr>
            <a:r>
              <a:rPr lang="en-US" dirty="0"/>
              <a:t>   }</a:t>
            </a:r>
          </a:p>
          <a:p>
            <a:pPr marL="0" indent="0">
              <a:buNone/>
            </a:pPr>
            <a:r>
              <a:rPr lang="en-US" dirty="0"/>
              <a:t>   @Override</a:t>
            </a:r>
          </a:p>
          <a:p>
            <a:pPr marL="0" indent="0">
              <a:buNone/>
            </a:pPr>
            <a:r>
              <a:rPr lang="en-US" dirty="0"/>
              <a:t>   public String </a:t>
            </a:r>
            <a:r>
              <a:rPr lang="en-US" dirty="0" err="1"/>
              <a:t>toString</a:t>
            </a:r>
            <a:r>
              <a:rPr lang="en-US" dirty="0"/>
              <a:t>() { </a:t>
            </a:r>
            <a:r>
              <a:rPr lang="en-US" dirty="0">
                <a:solidFill>
                  <a:srgbClr val="FF0000"/>
                </a:solidFill>
              </a:rPr>
              <a:t>// We can define new methods </a:t>
            </a:r>
          </a:p>
          <a:p>
            <a:pPr marL="0" indent="0">
              <a:buNone/>
            </a:pPr>
            <a:r>
              <a:rPr lang="en-US" dirty="0"/>
              <a:t>      return "Triangle[base=" + base + ",height=" + height + "]";</a:t>
            </a:r>
          </a:p>
          <a:p>
            <a:pPr marL="0" indent="0">
              <a:buNone/>
            </a:pPr>
            <a:r>
              <a:rPr lang="en-US" dirty="0"/>
              <a:t>   }</a:t>
            </a:r>
          </a:p>
          <a:p>
            <a:pPr marL="0" indent="0">
              <a:buNone/>
            </a:pPr>
            <a:r>
              <a:rPr lang="en-US" dirty="0"/>
              <a:t>   @Override</a:t>
            </a:r>
          </a:p>
          <a:p>
            <a:pPr marL="0" indent="0">
              <a:buNone/>
            </a:pPr>
            <a:r>
              <a:rPr lang="en-US" dirty="0"/>
              <a:t>   public double </a:t>
            </a:r>
            <a:r>
              <a:rPr lang="en-US" dirty="0" err="1"/>
              <a:t>getArea</a:t>
            </a:r>
            <a:r>
              <a:rPr lang="en-US" dirty="0"/>
              <a:t>() {</a:t>
            </a:r>
          </a:p>
          <a:p>
            <a:pPr marL="0" indent="0">
              <a:buNone/>
            </a:pPr>
            <a:r>
              <a:rPr lang="en-US" dirty="0"/>
              <a:t>      return 0.5 * base * height;</a:t>
            </a:r>
          </a:p>
          <a:p>
            <a:pPr marL="0" indent="0">
              <a:buNone/>
            </a:pPr>
            <a:r>
              <a:rPr lang="en-US" dirty="0"/>
              <a:t>   }</a:t>
            </a:r>
          </a:p>
          <a:p>
            <a:pPr marL="0" indent="0">
              <a:buNone/>
            </a:pPr>
            <a:r>
              <a:rPr lang="en-US" dirty="0"/>
              <a:t>   void display()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45547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IPrime</a:t>
            </a:r>
            <a:r>
              <a:rPr lang="en-US" dirty="0"/>
              <a:t> is an interface</a:t>
            </a:r>
          </a:p>
          <a:p>
            <a:pPr lvl="1"/>
            <a:r>
              <a:rPr lang="en-US" dirty="0" err="1"/>
              <a:t>isPrime</a:t>
            </a:r>
            <a:r>
              <a:rPr lang="en-US" dirty="0"/>
              <a:t>() abstract method</a:t>
            </a:r>
          </a:p>
          <a:p>
            <a:r>
              <a:rPr lang="en-US" dirty="0" err="1"/>
              <a:t>PrimeTester</a:t>
            </a:r>
            <a:r>
              <a:rPr lang="en-US" dirty="0"/>
              <a:t> class implements </a:t>
            </a:r>
            <a:r>
              <a:rPr lang="en-US"/>
              <a:t>IPrime</a:t>
            </a:r>
            <a:endParaRPr lang="en-US" dirty="0"/>
          </a:p>
          <a:p>
            <a:r>
              <a:rPr lang="en-US" dirty="0" err="1"/>
              <a:t>ImprovedPrimeTester</a:t>
            </a:r>
            <a:endParaRPr lang="en-US" dirty="0"/>
          </a:p>
          <a:p>
            <a:r>
              <a:rPr lang="en-US" dirty="0" err="1"/>
              <a:t>FurtherImprovedPrimeTester</a:t>
            </a:r>
            <a:endParaRPr lang="en-US" dirty="0"/>
          </a:p>
          <a:p>
            <a:r>
              <a:rPr lang="en-US" dirty="0" err="1"/>
              <a:t>FastestPrimeTester</a:t>
            </a:r>
            <a:r>
              <a:rPr lang="en-US" dirty="0"/>
              <a:t> -- &gt;Fermat’s method</a:t>
            </a:r>
          </a:p>
        </p:txBody>
      </p:sp>
    </p:spTree>
    <p:extLst>
      <p:ext uri="{BB962C8B-B14F-4D97-AF65-F5344CB8AC3E}">
        <p14:creationId xmlns:p14="http://schemas.microsoft.com/office/powerpoint/2010/main" val="4107726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2"/>
          </a:xfrm>
        </p:spPr>
        <p:txBody>
          <a:bodyPr/>
          <a:lstStyle/>
          <a:p>
            <a:r>
              <a:rPr lang="en-US" dirty="0"/>
              <a:t>Using Interface References</a:t>
            </a:r>
          </a:p>
        </p:txBody>
      </p:sp>
      <p:sp>
        <p:nvSpPr>
          <p:cNvPr id="3" name="Content Placeholder 2"/>
          <p:cNvSpPr>
            <a:spLocks noGrp="1"/>
          </p:cNvSpPr>
          <p:nvPr>
            <p:ph idx="1"/>
          </p:nvPr>
        </p:nvSpPr>
        <p:spPr>
          <a:xfrm>
            <a:off x="457200" y="1143000"/>
            <a:ext cx="8458200" cy="5562600"/>
          </a:xfrm>
        </p:spPr>
        <p:txBody>
          <a:bodyPr>
            <a:normAutofit fontScale="85000" lnSpcReduction="20000"/>
          </a:bodyPr>
          <a:lstStyle/>
          <a:p>
            <a:pPr algn="just">
              <a:lnSpc>
                <a:spcPct val="120000"/>
              </a:lnSpc>
            </a:pPr>
            <a:r>
              <a:rPr lang="en-US" dirty="0"/>
              <a:t>When we define a class, we are creating a new reference type. </a:t>
            </a:r>
          </a:p>
          <a:p>
            <a:pPr algn="just">
              <a:lnSpc>
                <a:spcPct val="120000"/>
              </a:lnSpc>
            </a:pPr>
            <a:r>
              <a:rPr lang="en-US" dirty="0"/>
              <a:t>An interface declaration also creates a new reference type. </a:t>
            </a:r>
          </a:p>
          <a:p>
            <a:pPr lvl="1" algn="just">
              <a:lnSpc>
                <a:spcPct val="120000"/>
              </a:lnSpc>
            </a:pPr>
            <a:r>
              <a:rPr lang="en-US" dirty="0"/>
              <a:t>When a class implements an interface, it is adding that interface’s type to its type.</a:t>
            </a:r>
          </a:p>
          <a:p>
            <a:pPr lvl="1" algn="just">
              <a:lnSpc>
                <a:spcPct val="120000"/>
              </a:lnSpc>
            </a:pPr>
            <a:r>
              <a:rPr lang="en-US" dirty="0"/>
              <a:t>As a result, an instance of a class that implements an interface is also an instance of that interface type.</a:t>
            </a:r>
          </a:p>
          <a:p>
            <a:pPr lvl="1" algn="just">
              <a:lnSpc>
                <a:spcPct val="120000"/>
              </a:lnSpc>
            </a:pPr>
            <a:r>
              <a:rPr lang="en-US" dirty="0"/>
              <a:t>An interface reference variable can refer to any instance of its type.</a:t>
            </a:r>
          </a:p>
          <a:p>
            <a:pPr lvl="2" algn="just">
              <a:lnSpc>
                <a:spcPct val="120000"/>
              </a:lnSpc>
            </a:pPr>
            <a:r>
              <a:rPr lang="en-US" dirty="0"/>
              <a:t>When we call a method on an object through an interface reference, it is the version of the method implemented by the object that is executed. (Similar to using a superclass reference to access a subclass object)</a:t>
            </a:r>
          </a:p>
        </p:txBody>
      </p:sp>
    </p:spTree>
    <p:extLst>
      <p:ext uri="{BB962C8B-B14F-4D97-AF65-F5344CB8AC3E}">
        <p14:creationId xmlns:p14="http://schemas.microsoft.com/office/powerpoint/2010/main" val="1747693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10600" cy="6248400"/>
          </a:xfrm>
        </p:spPr>
        <p:txBody>
          <a:bodyPr>
            <a:normAutofit fontScale="85000" lnSpcReduction="20000"/>
          </a:bodyPr>
          <a:lstStyle/>
          <a:p>
            <a:pPr marL="0" indent="0">
              <a:buNone/>
            </a:pPr>
            <a:r>
              <a:rPr lang="en-US" sz="2400" dirty="0"/>
              <a:t>public class </a:t>
            </a:r>
            <a:r>
              <a:rPr lang="en-US" sz="2400" dirty="0" err="1"/>
              <a:t>InterfaceTest</a:t>
            </a:r>
            <a:r>
              <a:rPr lang="en-US" sz="2400" dirty="0"/>
              <a:t> {</a:t>
            </a:r>
          </a:p>
          <a:p>
            <a:pPr marL="0" indent="0">
              <a:buNone/>
            </a:pPr>
            <a:r>
              <a:rPr lang="en-US" sz="2400" dirty="0"/>
              <a:t>    public static void main(String[] </a:t>
            </a:r>
            <a:r>
              <a:rPr lang="en-US" sz="2400" dirty="0" err="1"/>
              <a:t>args</a:t>
            </a:r>
            <a:r>
              <a:rPr lang="en-US" sz="2400" dirty="0"/>
              <a:t>) {</a:t>
            </a:r>
          </a:p>
          <a:p>
            <a:pPr marL="0" indent="0">
              <a:buNone/>
            </a:pPr>
            <a:r>
              <a:rPr lang="en-US" sz="2400" dirty="0"/>
              <a:t>      Shape s1;</a:t>
            </a:r>
          </a:p>
          <a:p>
            <a:pPr marL="0" indent="0">
              <a:buNone/>
            </a:pPr>
            <a:r>
              <a:rPr lang="en-US" sz="2400" dirty="0"/>
              <a:t>      s1 = new Rectangle(1, 2);  // </a:t>
            </a:r>
            <a:r>
              <a:rPr lang="en-US" sz="2400" dirty="0" err="1"/>
              <a:t>upcast</a:t>
            </a:r>
            <a:endParaRPr lang="en-US" sz="2400" dirty="0"/>
          </a:p>
          <a:p>
            <a:pPr marL="0" indent="0">
              <a:buNone/>
            </a:pPr>
            <a:r>
              <a:rPr lang="en-US" sz="2400" dirty="0"/>
              <a:t>      </a:t>
            </a:r>
            <a:r>
              <a:rPr lang="en-US" sz="2400" dirty="0" err="1"/>
              <a:t>System.out.println</a:t>
            </a:r>
            <a:r>
              <a:rPr lang="en-US" sz="2400" dirty="0"/>
              <a:t>(s1);</a:t>
            </a:r>
          </a:p>
          <a:p>
            <a:pPr marL="0" indent="0">
              <a:buNone/>
            </a:pPr>
            <a:r>
              <a:rPr lang="en-US" sz="2400" dirty="0"/>
              <a:t>      </a:t>
            </a:r>
            <a:r>
              <a:rPr lang="en-US" sz="2400" dirty="0" err="1"/>
              <a:t>System.out.println</a:t>
            </a:r>
            <a:r>
              <a:rPr lang="en-US" sz="2400" dirty="0"/>
              <a:t>("Area is " + s1.getArea());</a:t>
            </a:r>
          </a:p>
          <a:p>
            <a:pPr marL="0" indent="0">
              <a:buNone/>
            </a:pPr>
            <a:r>
              <a:rPr lang="en-US" sz="2400" dirty="0"/>
              <a:t>       Triangle t1 = new Triangle(3, 4);  </a:t>
            </a:r>
          </a:p>
          <a:p>
            <a:pPr marL="0" indent="0">
              <a:buNone/>
            </a:pPr>
            <a:r>
              <a:rPr lang="en-US" sz="2400" dirty="0"/>
              <a:t>       t1.display();</a:t>
            </a:r>
          </a:p>
          <a:p>
            <a:pPr marL="0" indent="0">
              <a:buNone/>
            </a:pPr>
            <a:r>
              <a:rPr lang="en-US" sz="2400" dirty="0"/>
              <a:t>      Shape s2 = t1;</a:t>
            </a:r>
          </a:p>
          <a:p>
            <a:pPr marL="0" indent="0">
              <a:buNone/>
            </a:pPr>
            <a:r>
              <a:rPr lang="en-US" sz="2400" dirty="0"/>
              <a:t>      s2.display();</a:t>
            </a:r>
          </a:p>
          <a:p>
            <a:pPr marL="0" indent="0">
              <a:buNone/>
            </a:pPr>
            <a:r>
              <a:rPr lang="en-US" sz="2400" dirty="0"/>
              <a:t>      </a:t>
            </a:r>
            <a:r>
              <a:rPr lang="en-US" sz="2400" dirty="0" err="1"/>
              <a:t>System.out.println</a:t>
            </a:r>
            <a:r>
              <a:rPr lang="en-US" sz="2400" dirty="0"/>
              <a:t>(s2);</a:t>
            </a:r>
          </a:p>
          <a:p>
            <a:pPr marL="0" indent="0">
              <a:buNone/>
            </a:pPr>
            <a:r>
              <a:rPr lang="en-US" sz="2400" dirty="0"/>
              <a:t>      </a:t>
            </a:r>
            <a:r>
              <a:rPr lang="en-US" sz="2400" dirty="0" err="1"/>
              <a:t>System.out.println</a:t>
            </a:r>
            <a:r>
              <a:rPr lang="en-US" sz="2400" dirty="0"/>
              <a:t>("Area is " + s2.getArea());</a:t>
            </a:r>
          </a:p>
          <a:p>
            <a:pPr marL="0" indent="0">
              <a:buNone/>
            </a:pPr>
            <a:r>
              <a:rPr lang="en-US" sz="2400" dirty="0"/>
              <a:t>      // Cannot create instance of an interface</a:t>
            </a:r>
          </a:p>
          <a:p>
            <a:pPr marL="0" indent="0">
              <a:buNone/>
            </a:pPr>
            <a:r>
              <a:rPr lang="en-US" sz="2400" dirty="0"/>
              <a:t>      //Shape s3 = new Shape("green");   // Compilation Error!!</a:t>
            </a:r>
          </a:p>
          <a:p>
            <a:pPr marL="0" indent="0">
              <a:buNone/>
            </a:pPr>
            <a:r>
              <a:rPr lang="en-US" sz="2400" dirty="0"/>
              <a:t>    }</a:t>
            </a:r>
          </a:p>
          <a:p>
            <a:pPr marL="0" indent="0">
              <a:buNone/>
            </a:pPr>
            <a:r>
              <a:rPr lang="en-US" sz="2400" dirty="0"/>
              <a:t>}</a:t>
            </a:r>
          </a:p>
          <a:p>
            <a:pPr marL="0" indent="0" algn="just">
              <a:buNone/>
            </a:pPr>
            <a:r>
              <a:rPr lang="en-US" sz="2400" dirty="0"/>
              <a:t>Note: </a:t>
            </a:r>
            <a:r>
              <a:rPr lang="en-US" sz="2400" dirty="0">
                <a:solidFill>
                  <a:srgbClr val="FF0000"/>
                </a:solidFill>
              </a:rPr>
              <a:t>An interface reference variable has knowledge only of the methods declared by its interface declaration. </a:t>
            </a:r>
            <a:r>
              <a:rPr lang="en-US" sz="2400" dirty="0">
                <a:solidFill>
                  <a:srgbClr val="0000FF"/>
                </a:solidFill>
              </a:rPr>
              <a:t>It cannot be used to access any other variables or methods that might be provided by an implementing class.</a:t>
            </a:r>
          </a:p>
        </p:txBody>
      </p:sp>
    </p:spTree>
    <p:extLst>
      <p:ext uri="{BB962C8B-B14F-4D97-AF65-F5344CB8AC3E}">
        <p14:creationId xmlns:p14="http://schemas.microsoft.com/office/powerpoint/2010/main" val="3770605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Implementing Multiple Interfaces</a:t>
            </a:r>
          </a:p>
        </p:txBody>
      </p:sp>
      <p:sp>
        <p:nvSpPr>
          <p:cNvPr id="3" name="Content Placeholder 2"/>
          <p:cNvSpPr>
            <a:spLocks noGrp="1"/>
          </p:cNvSpPr>
          <p:nvPr>
            <p:ph idx="1"/>
          </p:nvPr>
        </p:nvSpPr>
        <p:spPr>
          <a:xfrm>
            <a:off x="457200" y="1219200"/>
            <a:ext cx="8229600" cy="5638800"/>
          </a:xfrm>
        </p:spPr>
        <p:txBody>
          <a:bodyPr>
            <a:normAutofit fontScale="62500" lnSpcReduction="20000"/>
          </a:bodyPr>
          <a:lstStyle/>
          <a:p>
            <a:pPr marL="0" indent="0">
              <a:buNone/>
            </a:pPr>
            <a:r>
              <a:rPr lang="en-US" dirty="0"/>
              <a:t>public interface GPS {</a:t>
            </a:r>
          </a:p>
          <a:p>
            <a:pPr marL="0" indent="0">
              <a:buNone/>
            </a:pPr>
            <a:r>
              <a:rPr lang="en-US" dirty="0"/>
              <a:t>    public void </a:t>
            </a:r>
            <a:r>
              <a:rPr lang="en-US" dirty="0" err="1"/>
              <a:t>getCoordinates</a:t>
            </a:r>
            <a:r>
              <a:rPr lang="en-US" dirty="0"/>
              <a:t>();</a:t>
            </a:r>
          </a:p>
          <a:p>
            <a:pPr marL="0" indent="0">
              <a:buNone/>
            </a:pPr>
            <a:r>
              <a:rPr lang="en-US" dirty="0"/>
              <a:t>}</a:t>
            </a:r>
          </a:p>
          <a:p>
            <a:pPr marL="0" indent="0">
              <a:buNone/>
            </a:pPr>
            <a:r>
              <a:rPr lang="en-US" dirty="0"/>
              <a:t>public interface Radio {</a:t>
            </a:r>
          </a:p>
          <a:p>
            <a:pPr marL="0" indent="0">
              <a:buNone/>
            </a:pPr>
            <a:r>
              <a:rPr lang="en-US" dirty="0"/>
              <a:t>    public void </a:t>
            </a:r>
            <a:r>
              <a:rPr lang="en-US" dirty="0" err="1"/>
              <a:t>startRadio</a:t>
            </a:r>
            <a:r>
              <a:rPr lang="en-US" dirty="0"/>
              <a:t>();</a:t>
            </a:r>
          </a:p>
          <a:p>
            <a:pPr marL="0" indent="0">
              <a:buNone/>
            </a:pPr>
            <a:r>
              <a:rPr lang="en-US" dirty="0"/>
              <a:t>    public void </a:t>
            </a:r>
            <a:r>
              <a:rPr lang="en-US" dirty="0" err="1"/>
              <a:t>stopRadio</a:t>
            </a:r>
            <a:r>
              <a:rPr lang="en-US" dirty="0"/>
              <a:t>();</a:t>
            </a:r>
          </a:p>
          <a:p>
            <a:pPr marL="0" indent="0">
              <a:buNone/>
            </a:pPr>
            <a:r>
              <a:rPr lang="en-US" dirty="0"/>
              <a:t>}</a:t>
            </a:r>
          </a:p>
          <a:p>
            <a:pPr marL="0" indent="0">
              <a:buNone/>
            </a:pPr>
            <a:r>
              <a:rPr lang="en-US" dirty="0"/>
              <a:t>public class Smartphone implements GPS, Radio {</a:t>
            </a:r>
          </a:p>
          <a:p>
            <a:pPr marL="0" indent="0">
              <a:buNone/>
            </a:pPr>
            <a:r>
              <a:rPr lang="en-US" dirty="0"/>
              <a:t>    public void </a:t>
            </a:r>
            <a:r>
              <a:rPr lang="en-US" dirty="0" err="1"/>
              <a:t>getCoordinates</a:t>
            </a:r>
            <a:r>
              <a:rPr lang="en-US" dirty="0"/>
              <a:t>() {</a:t>
            </a:r>
          </a:p>
          <a:p>
            <a:pPr marL="0" indent="0">
              <a:buNone/>
            </a:pPr>
            <a:r>
              <a:rPr lang="en-US" dirty="0"/>
              <a:t>        // return some coordinates</a:t>
            </a:r>
          </a:p>
          <a:p>
            <a:pPr marL="0" indent="0">
              <a:buNone/>
            </a:pPr>
            <a:r>
              <a:rPr lang="en-US" dirty="0"/>
              <a:t>    }</a:t>
            </a:r>
          </a:p>
          <a:p>
            <a:pPr marL="0" indent="0">
              <a:buNone/>
            </a:pPr>
            <a:r>
              <a:rPr lang="en-US" dirty="0"/>
              <a:t>    public void </a:t>
            </a:r>
            <a:r>
              <a:rPr lang="en-US" dirty="0" err="1"/>
              <a:t>startRadio</a:t>
            </a:r>
            <a:r>
              <a:rPr lang="en-US" dirty="0"/>
              <a:t>() {</a:t>
            </a:r>
          </a:p>
          <a:p>
            <a:pPr marL="0" indent="0">
              <a:buNone/>
            </a:pPr>
            <a:r>
              <a:rPr lang="en-US" dirty="0"/>
              <a:t>      // start Radio</a:t>
            </a:r>
          </a:p>
          <a:p>
            <a:pPr marL="0" indent="0">
              <a:buNone/>
            </a:pPr>
            <a:r>
              <a:rPr lang="en-US" dirty="0"/>
              <a:t>    }</a:t>
            </a:r>
          </a:p>
          <a:p>
            <a:pPr marL="0" indent="0">
              <a:buNone/>
            </a:pPr>
            <a:r>
              <a:rPr lang="en-US" dirty="0"/>
              <a:t>    public void </a:t>
            </a:r>
            <a:r>
              <a:rPr lang="en-US" dirty="0" err="1"/>
              <a:t>stopRadio</a:t>
            </a:r>
            <a:r>
              <a:rPr lang="en-US" dirty="0"/>
              <a:t>() {</a:t>
            </a:r>
          </a:p>
          <a:p>
            <a:pPr marL="0" indent="0">
              <a:buNone/>
            </a:pPr>
            <a:r>
              <a:rPr lang="en-US" dirty="0"/>
              <a:t>        // stop Radio</a:t>
            </a:r>
          </a:p>
          <a:p>
            <a:pPr marL="0" indent="0">
              <a:buNone/>
            </a:pPr>
            <a:r>
              <a:rPr lang="en-US" dirty="0"/>
              <a:t>    }</a:t>
            </a:r>
          </a:p>
          <a:p>
            <a:pPr marL="0" indent="0">
              <a:buNone/>
            </a:pPr>
            <a:r>
              <a:rPr lang="en-US" dirty="0"/>
              <a:t>}</a:t>
            </a:r>
          </a:p>
          <a:p>
            <a:pPr marL="0" indent="0">
              <a:buNone/>
            </a:pPr>
            <a:endParaRPr lang="en-US" dirty="0"/>
          </a:p>
        </p:txBody>
      </p:sp>
      <p:sp>
        <p:nvSpPr>
          <p:cNvPr id="4" name="Rectangle 3"/>
          <p:cNvSpPr/>
          <p:nvPr/>
        </p:nvSpPr>
        <p:spPr>
          <a:xfrm>
            <a:off x="4419600" y="4038600"/>
            <a:ext cx="4572000" cy="2677656"/>
          </a:xfrm>
          <a:prstGeom prst="rect">
            <a:avLst/>
          </a:prstGeom>
          <a:ln>
            <a:solidFill>
              <a:srgbClr val="FF0000"/>
            </a:solidFill>
          </a:ln>
        </p:spPr>
        <p:txBody>
          <a:bodyPr>
            <a:spAutoFit/>
          </a:bodyPr>
          <a:lstStyle/>
          <a:p>
            <a:pPr algn="just"/>
            <a:r>
              <a:rPr lang="en-US" sz="2400" dirty="0"/>
              <a:t>If a Class implements multiple Interfaces, then there could be a chance of method signature overlap. Since Java does not allow multiple methods of the exact same signature, this can lead to ambiguity. </a:t>
            </a:r>
          </a:p>
        </p:txBody>
      </p:sp>
    </p:spTree>
    <p:extLst>
      <p:ext uri="{BB962C8B-B14F-4D97-AF65-F5344CB8AC3E}">
        <p14:creationId xmlns:p14="http://schemas.microsoft.com/office/powerpoint/2010/main" val="1702982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in Interfaces</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a:t>Apart from declaring methods, an interface can also include variables. </a:t>
            </a:r>
          </a:p>
          <a:p>
            <a:pPr lvl="1" algn="just"/>
            <a:r>
              <a:rPr lang="en-US" dirty="0"/>
              <a:t>However, such “variables” are not instance variables. Instead, they are implicitly public, final and static and must be initialized.</a:t>
            </a:r>
          </a:p>
          <a:p>
            <a:pPr lvl="1" algn="just"/>
            <a:r>
              <a:rPr lang="en-US" dirty="0"/>
              <a:t>Thus, they are essentially constants.</a:t>
            </a:r>
          </a:p>
          <a:p>
            <a:pPr lvl="1" algn="just"/>
            <a:r>
              <a:rPr lang="en-US" dirty="0"/>
              <a:t>A large program often makes use of several constant values such as array size, limits, special values, that could be used by several classes in that program. </a:t>
            </a:r>
          </a:p>
          <a:p>
            <a:pPr lvl="1" algn="just"/>
            <a:r>
              <a:rPr lang="en-US" dirty="0"/>
              <a:t>An interface can be used to make such constants available to each class.</a:t>
            </a:r>
          </a:p>
        </p:txBody>
      </p:sp>
    </p:spTree>
    <p:extLst>
      <p:ext uri="{BB962C8B-B14F-4D97-AF65-F5344CB8AC3E}">
        <p14:creationId xmlns:p14="http://schemas.microsoft.com/office/powerpoint/2010/main" val="31350403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nSpc>
                <a:spcPct val="110000"/>
              </a:lnSpc>
            </a:pPr>
            <a:r>
              <a:rPr lang="en-US" dirty="0"/>
              <a:t>interface Status {</a:t>
            </a:r>
          </a:p>
          <a:p>
            <a:pPr lvl="1">
              <a:lnSpc>
                <a:spcPct val="110000"/>
              </a:lnSpc>
            </a:pPr>
            <a:r>
              <a:rPr lang="en-US" dirty="0" err="1"/>
              <a:t>int</a:t>
            </a:r>
            <a:r>
              <a:rPr lang="en-US" dirty="0"/>
              <a:t> OPEN = 1; </a:t>
            </a:r>
          </a:p>
          <a:p>
            <a:pPr lvl="1">
              <a:lnSpc>
                <a:spcPct val="110000"/>
              </a:lnSpc>
            </a:pPr>
            <a:r>
              <a:rPr lang="en-US" dirty="0" err="1"/>
              <a:t>int</a:t>
            </a:r>
            <a:r>
              <a:rPr lang="en-US" dirty="0"/>
              <a:t> CLOSED = 2; </a:t>
            </a:r>
          </a:p>
          <a:p>
            <a:pPr>
              <a:lnSpc>
                <a:spcPct val="110000"/>
              </a:lnSpc>
            </a:pPr>
            <a:r>
              <a:rPr lang="en-US" dirty="0"/>
              <a:t>}</a:t>
            </a:r>
          </a:p>
          <a:p>
            <a:pPr>
              <a:lnSpc>
                <a:spcPct val="110000"/>
              </a:lnSpc>
            </a:pPr>
            <a:r>
              <a:rPr lang="en-US" dirty="0"/>
              <a:t>However, the constant interface pattern is a poor use of interfaces. Instead use, </a:t>
            </a:r>
          </a:p>
          <a:p>
            <a:pPr>
              <a:lnSpc>
                <a:spcPct val="110000"/>
              </a:lnSpc>
            </a:pPr>
            <a:r>
              <a:rPr lang="en-US" dirty="0"/>
              <a:t>public final class Status { </a:t>
            </a:r>
          </a:p>
          <a:p>
            <a:pPr lvl="1">
              <a:lnSpc>
                <a:spcPct val="110000"/>
              </a:lnSpc>
            </a:pPr>
            <a:r>
              <a:rPr lang="en-US" dirty="0"/>
              <a:t>public static final </a:t>
            </a:r>
            <a:r>
              <a:rPr lang="en-US" dirty="0" err="1"/>
              <a:t>int</a:t>
            </a:r>
            <a:r>
              <a:rPr lang="en-US" dirty="0"/>
              <a:t> OPEN = 1; </a:t>
            </a:r>
          </a:p>
          <a:p>
            <a:pPr lvl="1">
              <a:lnSpc>
                <a:spcPct val="110000"/>
              </a:lnSpc>
            </a:pPr>
            <a:r>
              <a:rPr lang="en-US" dirty="0"/>
              <a:t>public static final </a:t>
            </a:r>
            <a:r>
              <a:rPr lang="en-US" dirty="0" err="1"/>
              <a:t>int</a:t>
            </a:r>
            <a:r>
              <a:rPr lang="en-US" dirty="0"/>
              <a:t> CLOSED = 2; </a:t>
            </a:r>
          </a:p>
          <a:p>
            <a:pPr>
              <a:lnSpc>
                <a:spcPct val="110000"/>
              </a:lnSpc>
            </a:pPr>
            <a:r>
              <a:rPr lang="en-US" dirty="0"/>
              <a:t>}</a:t>
            </a:r>
          </a:p>
          <a:p>
            <a:pPr>
              <a:lnSpc>
                <a:spcPct val="110000"/>
              </a:lnSpc>
            </a:pPr>
            <a:endParaRPr lang="en-US" dirty="0"/>
          </a:p>
        </p:txBody>
      </p:sp>
    </p:spTree>
    <p:extLst>
      <p:ext uri="{BB962C8B-B14F-4D97-AF65-F5344CB8AC3E}">
        <p14:creationId xmlns:p14="http://schemas.microsoft.com/office/powerpoint/2010/main" val="2903991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can be Extended</a:t>
            </a:r>
          </a:p>
        </p:txBody>
      </p:sp>
      <p:sp>
        <p:nvSpPr>
          <p:cNvPr id="3" name="Content Placeholder 2"/>
          <p:cNvSpPr>
            <a:spLocks noGrp="1"/>
          </p:cNvSpPr>
          <p:nvPr>
            <p:ph idx="1"/>
          </p:nvPr>
        </p:nvSpPr>
        <p:spPr/>
        <p:txBody>
          <a:bodyPr/>
          <a:lstStyle/>
          <a:p>
            <a:pPr algn="just"/>
            <a:r>
              <a:rPr lang="en-US" dirty="0"/>
              <a:t>One interface can inherit another by use of the keyword extends. </a:t>
            </a:r>
          </a:p>
          <a:p>
            <a:pPr algn="just"/>
            <a:r>
              <a:rPr lang="en-US" dirty="0"/>
              <a:t>The syntax is the same as for inheriting classes.</a:t>
            </a:r>
          </a:p>
          <a:p>
            <a:pPr algn="just"/>
            <a:r>
              <a:rPr lang="en-US" dirty="0"/>
              <a:t>When a class implements an interface that inherits another interface, it must provide implementations for all methods defined within the interface inheritance chain.</a:t>
            </a:r>
          </a:p>
        </p:txBody>
      </p:sp>
    </p:spTree>
    <p:extLst>
      <p:ext uri="{BB962C8B-B14F-4D97-AF65-F5344CB8AC3E}">
        <p14:creationId xmlns:p14="http://schemas.microsoft.com/office/powerpoint/2010/main" val="427076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Inheritance</a:t>
            </a:r>
          </a:p>
        </p:txBody>
      </p:sp>
      <p:sp>
        <p:nvSpPr>
          <p:cNvPr id="3" name="Content Placeholder 2"/>
          <p:cNvSpPr>
            <a:spLocks noGrp="1"/>
          </p:cNvSpPr>
          <p:nvPr>
            <p:ph idx="1"/>
          </p:nvPr>
        </p:nvSpPr>
        <p:spPr/>
        <p:txBody>
          <a:bodyPr>
            <a:normAutofit fontScale="92500" lnSpcReduction="10000"/>
          </a:bodyPr>
          <a:lstStyle/>
          <a:p>
            <a:pPr algn="just"/>
            <a:r>
              <a:rPr lang="en-US" dirty="0"/>
              <a:t>It is possible to have constructors for both superclass and subclasses. </a:t>
            </a:r>
          </a:p>
          <a:p>
            <a:pPr lvl="1" algn="just"/>
            <a:r>
              <a:rPr lang="en-US" dirty="0"/>
              <a:t>Which constructor is responsible for building an object of the subclass – the one in superclass, the one in subclass, or both?</a:t>
            </a:r>
          </a:p>
          <a:p>
            <a:pPr lvl="1" algn="just"/>
            <a:r>
              <a:rPr lang="en-US" dirty="0"/>
              <a:t>Answer: The constructor for the superclass constructs the superclass portion of the object, and the constructor for the subclass constructs the subclass part.</a:t>
            </a:r>
          </a:p>
          <a:p>
            <a:pPr algn="just"/>
            <a:r>
              <a:rPr lang="en-US" dirty="0"/>
              <a:t>In a class hierarchy, constructors are called in the order of derivation, from superclass to subclass.</a:t>
            </a:r>
          </a:p>
          <a:p>
            <a:pPr algn="just"/>
            <a:endParaRPr lang="en-US" dirty="0"/>
          </a:p>
        </p:txBody>
      </p:sp>
    </p:spTree>
    <p:extLst>
      <p:ext uri="{BB962C8B-B14F-4D97-AF65-F5344CB8AC3E}">
        <p14:creationId xmlns:p14="http://schemas.microsoft.com/office/powerpoint/2010/main" val="19392961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Interfaces</a:t>
            </a:r>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algn="just">
              <a:lnSpc>
                <a:spcPct val="120000"/>
              </a:lnSpc>
            </a:pPr>
            <a:r>
              <a:rPr lang="en-US" dirty="0"/>
              <a:t>An interface can be declared a member of another interface or of a class. </a:t>
            </a:r>
          </a:p>
          <a:p>
            <a:pPr algn="just">
              <a:lnSpc>
                <a:spcPct val="120000"/>
              </a:lnSpc>
            </a:pPr>
            <a:r>
              <a:rPr lang="en-US" dirty="0"/>
              <a:t>Such an interface is called a member interface or a nested interface.</a:t>
            </a:r>
          </a:p>
          <a:p>
            <a:pPr algn="just">
              <a:lnSpc>
                <a:spcPct val="120000"/>
              </a:lnSpc>
            </a:pPr>
            <a:r>
              <a:rPr lang="en-US" dirty="0"/>
              <a:t>An interface nested in a class can use any access modifier. An interface nested in another interface is implicitly public.</a:t>
            </a:r>
          </a:p>
          <a:p>
            <a:pPr lvl="1" algn="just">
              <a:lnSpc>
                <a:spcPct val="120000"/>
              </a:lnSpc>
            </a:pPr>
            <a:r>
              <a:rPr lang="en-US" dirty="0"/>
              <a:t>When a nested interface is used outside of its enclosing scope, it must be qualified by the name of the class or interface of which it is a member.</a:t>
            </a:r>
          </a:p>
          <a:p>
            <a:pPr lvl="1" algn="just">
              <a:lnSpc>
                <a:spcPct val="120000"/>
              </a:lnSpc>
            </a:pPr>
            <a:r>
              <a:rPr lang="en-US" dirty="0"/>
              <a:t>Thus, outside of the interface or class in which a nested interface is declared, its name must be fully qualified.</a:t>
            </a:r>
          </a:p>
        </p:txBody>
      </p:sp>
    </p:spTree>
    <p:extLst>
      <p:ext uri="{BB962C8B-B14F-4D97-AF65-F5344CB8AC3E}">
        <p14:creationId xmlns:p14="http://schemas.microsoft.com/office/powerpoint/2010/main" val="40901961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458200" cy="6781800"/>
          </a:xfrm>
        </p:spPr>
        <p:txBody>
          <a:bodyPr>
            <a:normAutofit fontScale="70000" lnSpcReduction="20000"/>
          </a:bodyPr>
          <a:lstStyle/>
          <a:p>
            <a:pPr marL="0" indent="0">
              <a:buNone/>
            </a:pPr>
            <a:r>
              <a:rPr lang="en-US" dirty="0"/>
              <a:t>interface A {</a:t>
            </a:r>
          </a:p>
          <a:p>
            <a:pPr marL="0" indent="0">
              <a:buNone/>
            </a:pPr>
            <a:r>
              <a:rPr lang="en-US" dirty="0"/>
              <a:t>    </a:t>
            </a:r>
            <a:r>
              <a:rPr lang="en-US" dirty="0">
                <a:solidFill>
                  <a:srgbClr val="FF0000"/>
                </a:solidFill>
              </a:rPr>
              <a:t>public</a:t>
            </a:r>
            <a:r>
              <a:rPr lang="en-US" dirty="0"/>
              <a:t> interface </a:t>
            </a:r>
            <a:r>
              <a:rPr lang="en-US" dirty="0" err="1"/>
              <a:t>NestedINF</a:t>
            </a:r>
            <a:r>
              <a:rPr lang="en-US" dirty="0"/>
              <a:t> {</a:t>
            </a:r>
          </a:p>
          <a:p>
            <a:pPr marL="0" indent="0">
              <a:buNone/>
            </a:pPr>
            <a:r>
              <a:rPr lang="en-US" dirty="0"/>
              <a:t>        </a:t>
            </a:r>
            <a:r>
              <a:rPr lang="en-US" dirty="0" err="1"/>
              <a:t>boolean</a:t>
            </a:r>
            <a:r>
              <a:rPr lang="en-US" dirty="0"/>
              <a:t> </a:t>
            </a:r>
            <a:r>
              <a:rPr lang="en-US" dirty="0" err="1"/>
              <a:t>isNegative</a:t>
            </a:r>
            <a:r>
              <a:rPr lang="en-US" dirty="0"/>
              <a:t>(</a:t>
            </a:r>
            <a:r>
              <a:rPr lang="en-US" dirty="0" err="1"/>
              <a:t>int</a:t>
            </a:r>
            <a:r>
              <a:rPr lang="en-US" dirty="0"/>
              <a:t> x);</a:t>
            </a:r>
          </a:p>
          <a:p>
            <a:pPr marL="0" indent="0">
              <a:buNone/>
            </a:pPr>
            <a:r>
              <a:rPr lang="en-US" dirty="0"/>
              <a:t>    }</a:t>
            </a:r>
          </a:p>
          <a:p>
            <a:pPr marL="0" indent="0">
              <a:buNone/>
            </a:pPr>
            <a:r>
              <a:rPr lang="en-US" dirty="0"/>
              <a:t>    void </a:t>
            </a:r>
            <a:r>
              <a:rPr lang="en-US" dirty="0" err="1"/>
              <a:t>doSomething</a:t>
            </a:r>
            <a:r>
              <a:rPr lang="en-US" dirty="0"/>
              <a:t>();</a:t>
            </a:r>
          </a:p>
          <a:p>
            <a:pPr marL="0" indent="0">
              <a:buNone/>
            </a:pPr>
            <a:r>
              <a:rPr lang="en-US" dirty="0"/>
              <a:t>}</a:t>
            </a:r>
          </a:p>
          <a:p>
            <a:pPr marL="0" indent="0">
              <a:buNone/>
            </a:pPr>
            <a:r>
              <a:rPr lang="en-US" dirty="0"/>
              <a:t>class B implements </a:t>
            </a:r>
            <a:r>
              <a:rPr lang="en-US" dirty="0" err="1"/>
              <a:t>A.NestedINF</a:t>
            </a:r>
            <a:r>
              <a:rPr lang="en-US" dirty="0"/>
              <a:t> { </a:t>
            </a:r>
          </a:p>
          <a:p>
            <a:pPr marL="0" indent="0">
              <a:buNone/>
            </a:pPr>
            <a:r>
              <a:rPr lang="en-US" dirty="0"/>
              <a:t>    public </a:t>
            </a:r>
            <a:r>
              <a:rPr lang="en-US" dirty="0" err="1"/>
              <a:t>boolean</a:t>
            </a:r>
            <a:r>
              <a:rPr lang="en-US" dirty="0"/>
              <a:t> </a:t>
            </a:r>
            <a:r>
              <a:rPr lang="en-US" dirty="0" err="1"/>
              <a:t>isNegative</a:t>
            </a:r>
            <a:r>
              <a:rPr lang="en-US" dirty="0"/>
              <a:t>(</a:t>
            </a:r>
            <a:r>
              <a:rPr lang="en-US" dirty="0" err="1"/>
              <a:t>int</a:t>
            </a:r>
            <a:r>
              <a:rPr lang="en-US" dirty="0"/>
              <a:t> x) {</a:t>
            </a:r>
          </a:p>
          <a:p>
            <a:pPr marL="0" indent="0">
              <a:buNone/>
            </a:pPr>
            <a:r>
              <a:rPr lang="en-US" dirty="0"/>
              <a:t>        return x &lt; 0 ? true : false;</a:t>
            </a:r>
          </a:p>
          <a:p>
            <a:pPr marL="0" indent="0">
              <a:buNone/>
            </a:pPr>
            <a:r>
              <a:rPr lang="en-US" dirty="0"/>
              <a:t>    }</a:t>
            </a:r>
          </a:p>
          <a:p>
            <a:pPr marL="0" indent="0">
              <a:buNone/>
            </a:pPr>
            <a:r>
              <a:rPr lang="en-US" dirty="0"/>
              <a:t>}</a:t>
            </a:r>
          </a:p>
          <a:p>
            <a:pPr marL="0" indent="0">
              <a:buNone/>
            </a:pPr>
            <a:r>
              <a:rPr lang="en-US" dirty="0"/>
              <a:t>public class </a:t>
            </a:r>
            <a:r>
              <a:rPr lang="en-US" dirty="0" err="1"/>
              <a:t>NestedInterface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A.NestedINF</a:t>
            </a:r>
            <a:r>
              <a:rPr lang="en-US" dirty="0"/>
              <a:t> </a:t>
            </a:r>
            <a:r>
              <a:rPr lang="en-US" dirty="0" err="1"/>
              <a:t>nif</a:t>
            </a:r>
            <a:r>
              <a:rPr lang="en-US" dirty="0"/>
              <a:t> = new B(); </a:t>
            </a:r>
            <a:r>
              <a:rPr lang="en-US" b="1" dirty="0">
                <a:solidFill>
                  <a:srgbClr val="7030A0"/>
                </a:solidFill>
              </a:rPr>
              <a:t>// Legal as B implements </a:t>
            </a:r>
            <a:r>
              <a:rPr lang="en-US" b="1" dirty="0" err="1">
                <a:solidFill>
                  <a:srgbClr val="7030A0"/>
                </a:solidFill>
              </a:rPr>
              <a:t>A.NestedINF</a:t>
            </a:r>
            <a:endParaRPr lang="en-US" b="1" dirty="0">
              <a:solidFill>
                <a:srgbClr val="7030A0"/>
              </a:solidFill>
            </a:endParaRPr>
          </a:p>
          <a:p>
            <a:pPr marL="0" indent="0">
              <a:buNone/>
            </a:pPr>
            <a:r>
              <a:rPr lang="en-US" dirty="0"/>
              <a:t>        if(</a:t>
            </a:r>
            <a:r>
              <a:rPr lang="en-US" dirty="0" err="1"/>
              <a:t>nif.isNegative</a:t>
            </a:r>
            <a:r>
              <a:rPr lang="en-US" dirty="0"/>
              <a:t>(25))</a:t>
            </a:r>
          </a:p>
          <a:p>
            <a:pPr marL="0" indent="0">
              <a:buNone/>
            </a:pPr>
            <a:r>
              <a:rPr lang="en-US" dirty="0"/>
              <a:t>            </a:t>
            </a:r>
            <a:r>
              <a:rPr lang="en-US" dirty="0" err="1"/>
              <a:t>System.out.println</a:t>
            </a:r>
            <a:r>
              <a:rPr lang="en-US" dirty="0"/>
              <a:t>("The number is negative");</a:t>
            </a:r>
          </a:p>
          <a:p>
            <a:pPr marL="0" indent="0">
              <a:buNone/>
            </a:pPr>
            <a:r>
              <a:rPr lang="en-US" dirty="0"/>
              <a:t>        else</a:t>
            </a:r>
          </a:p>
          <a:p>
            <a:pPr marL="0" indent="0">
              <a:buNone/>
            </a:pPr>
            <a:r>
              <a:rPr lang="en-US" dirty="0"/>
              <a:t>            </a:t>
            </a:r>
            <a:r>
              <a:rPr lang="en-US" dirty="0" err="1"/>
              <a:t>System.out.println</a:t>
            </a:r>
            <a:r>
              <a:rPr lang="en-US" dirty="0"/>
              <a:t>("The number is positive");</a:t>
            </a:r>
          </a:p>
          <a:p>
            <a:pPr marL="0" indent="0">
              <a:buNone/>
            </a:pPr>
            <a:r>
              <a:rPr lang="en-US" dirty="0"/>
              <a:t>    }</a:t>
            </a:r>
          </a:p>
          <a:p>
            <a:pPr marL="0" indent="0">
              <a:buNone/>
            </a:pPr>
            <a:r>
              <a:rPr lang="en-US" dirty="0"/>
              <a:t>}</a:t>
            </a:r>
          </a:p>
          <a:p>
            <a:pPr marL="0" indent="0">
              <a:buNone/>
            </a:pPr>
            <a:endParaRPr lang="en-US" dirty="0"/>
          </a:p>
        </p:txBody>
      </p:sp>
      <p:cxnSp>
        <p:nvCxnSpPr>
          <p:cNvPr id="5" name="Straight Arrow Connector 4"/>
          <p:cNvCxnSpPr/>
          <p:nvPr/>
        </p:nvCxnSpPr>
        <p:spPr>
          <a:xfrm>
            <a:off x="3352800" y="1676400"/>
            <a:ext cx="0" cy="381000"/>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2800" y="1676400"/>
            <a:ext cx="1219200" cy="0"/>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1447800"/>
            <a:ext cx="1983235" cy="461665"/>
          </a:xfrm>
          <a:prstGeom prst="rect">
            <a:avLst/>
          </a:prstGeom>
          <a:noFill/>
        </p:spPr>
        <p:txBody>
          <a:bodyPr wrap="none" rtlCol="0">
            <a:spAutoFit/>
          </a:bodyPr>
          <a:lstStyle/>
          <a:p>
            <a:r>
              <a:rPr lang="en-US" sz="2400" b="1" dirty="0">
                <a:solidFill>
                  <a:srgbClr val="0000FF"/>
                </a:solidFill>
              </a:rPr>
              <a:t>Fully qualified</a:t>
            </a:r>
          </a:p>
        </p:txBody>
      </p:sp>
      <p:sp>
        <p:nvSpPr>
          <p:cNvPr id="10" name="TextBox 9"/>
          <p:cNvSpPr txBox="1"/>
          <p:nvPr/>
        </p:nvSpPr>
        <p:spPr>
          <a:xfrm>
            <a:off x="5029200" y="2362200"/>
            <a:ext cx="3962401" cy="1200329"/>
          </a:xfrm>
          <a:prstGeom prst="rect">
            <a:avLst/>
          </a:prstGeom>
          <a:noFill/>
        </p:spPr>
        <p:txBody>
          <a:bodyPr wrap="square" rtlCol="0">
            <a:spAutoFit/>
          </a:bodyPr>
          <a:lstStyle/>
          <a:p>
            <a:pPr algn="just"/>
            <a:r>
              <a:rPr lang="en-US" sz="2400" b="1" dirty="0">
                <a:solidFill>
                  <a:srgbClr val="C00000"/>
                </a:solidFill>
              </a:rPr>
              <a:t>Note: As class B implements </a:t>
            </a:r>
            <a:r>
              <a:rPr lang="en-US" sz="2400" b="1" dirty="0" err="1">
                <a:solidFill>
                  <a:srgbClr val="C00000"/>
                </a:solidFill>
              </a:rPr>
              <a:t>A.NestedINF</a:t>
            </a:r>
            <a:r>
              <a:rPr lang="en-US" sz="2400" b="1" dirty="0">
                <a:solidFill>
                  <a:srgbClr val="C00000"/>
                </a:solidFill>
              </a:rPr>
              <a:t>, it need not have to </a:t>
            </a:r>
            <a:r>
              <a:rPr lang="en-US" sz="2400" b="1" dirty="0" err="1">
                <a:solidFill>
                  <a:srgbClr val="C00000"/>
                </a:solidFill>
              </a:rPr>
              <a:t>implemet</a:t>
            </a:r>
            <a:r>
              <a:rPr lang="en-US" sz="2400" b="1" dirty="0">
                <a:solidFill>
                  <a:srgbClr val="C00000"/>
                </a:solidFill>
              </a:rPr>
              <a:t> </a:t>
            </a:r>
            <a:r>
              <a:rPr lang="en-US" sz="2400" b="1" dirty="0" err="1">
                <a:solidFill>
                  <a:srgbClr val="C00000"/>
                </a:solidFill>
              </a:rPr>
              <a:t>doSomething</a:t>
            </a:r>
            <a:r>
              <a:rPr lang="en-US" sz="2400" b="1" dirty="0">
                <a:solidFill>
                  <a:srgbClr val="C00000"/>
                </a:solidFill>
              </a:rPr>
              <a:t>()</a:t>
            </a:r>
          </a:p>
        </p:txBody>
      </p:sp>
    </p:spTree>
    <p:extLst>
      <p:ext uri="{BB962C8B-B14F-4D97-AF65-F5344CB8AC3E}">
        <p14:creationId xmlns:p14="http://schemas.microsoft.com/office/powerpoint/2010/main" val="10043708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a:t>End of Unit - 3</a:t>
            </a:r>
          </a:p>
        </p:txBody>
      </p:sp>
    </p:spTree>
    <p:extLst>
      <p:ext uri="{BB962C8B-B14F-4D97-AF65-F5344CB8AC3E}">
        <p14:creationId xmlns:p14="http://schemas.microsoft.com/office/powerpoint/2010/main" val="59360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229600" cy="6781800"/>
          </a:xfrm>
        </p:spPr>
        <p:txBody>
          <a:bodyPr>
            <a:normAutofit fontScale="62500" lnSpcReduction="20000"/>
          </a:bodyPr>
          <a:lstStyle/>
          <a:p>
            <a:pPr marL="0" indent="0">
              <a:buNone/>
            </a:pPr>
            <a:r>
              <a:rPr lang="en-US" dirty="0"/>
              <a:t>class Person {</a:t>
            </a:r>
          </a:p>
          <a:p>
            <a:pPr marL="0" indent="0">
              <a:buNone/>
            </a:pPr>
            <a:r>
              <a:rPr lang="en-US" dirty="0"/>
              <a:t>     Person() {</a:t>
            </a:r>
          </a:p>
          <a:p>
            <a:pPr marL="0" indent="0">
              <a:buNone/>
            </a:pPr>
            <a:r>
              <a:rPr lang="en-US" dirty="0"/>
              <a:t>              </a:t>
            </a:r>
            <a:r>
              <a:rPr lang="en-US" dirty="0" err="1"/>
              <a:t>System.out.println</a:t>
            </a:r>
            <a:r>
              <a:rPr lang="en-US" dirty="0"/>
              <a:t>("Constructor of person class");</a:t>
            </a:r>
          </a:p>
          <a:p>
            <a:pPr marL="0" indent="0">
              <a:buNone/>
            </a:pPr>
            <a:r>
              <a:rPr lang="en-US" dirty="0"/>
              <a:t>      }</a:t>
            </a:r>
          </a:p>
          <a:p>
            <a:pPr marL="0" indent="0">
              <a:buNone/>
            </a:pPr>
            <a:r>
              <a:rPr lang="en-US" dirty="0"/>
              <a:t>} </a:t>
            </a:r>
          </a:p>
          <a:p>
            <a:pPr marL="0" indent="0">
              <a:buNone/>
            </a:pPr>
            <a:r>
              <a:rPr lang="en-US" dirty="0"/>
              <a:t>class Employee extends Person {</a:t>
            </a:r>
          </a:p>
          <a:p>
            <a:pPr marL="0" indent="0">
              <a:buNone/>
            </a:pPr>
            <a:r>
              <a:rPr lang="en-US" dirty="0"/>
              <a:t>     Employee() {</a:t>
            </a:r>
          </a:p>
          <a:p>
            <a:pPr marL="0" indent="0">
              <a:buNone/>
            </a:pPr>
            <a:r>
              <a:rPr lang="en-US" dirty="0"/>
              <a:t>              </a:t>
            </a:r>
            <a:r>
              <a:rPr lang="en-US" dirty="0" err="1"/>
              <a:t>System.out.println</a:t>
            </a:r>
            <a:r>
              <a:rPr lang="en-US" dirty="0"/>
              <a:t>("Constructor of employee class");</a:t>
            </a:r>
          </a:p>
          <a:p>
            <a:pPr marL="0" indent="0">
              <a:buNone/>
            </a:pPr>
            <a:r>
              <a:rPr lang="en-US" dirty="0"/>
              <a:t>      }</a:t>
            </a:r>
          </a:p>
          <a:p>
            <a:pPr marL="0" indent="0">
              <a:buNone/>
            </a:pPr>
            <a:r>
              <a:rPr lang="en-US" dirty="0"/>
              <a:t>}</a:t>
            </a:r>
          </a:p>
          <a:p>
            <a:pPr marL="0" indent="0">
              <a:buNone/>
            </a:pPr>
            <a:r>
              <a:rPr lang="en-US" dirty="0"/>
              <a:t>class </a:t>
            </a:r>
            <a:r>
              <a:rPr lang="en-US" dirty="0" err="1"/>
              <a:t>PermanentEmployee</a:t>
            </a:r>
            <a:r>
              <a:rPr lang="en-US" dirty="0"/>
              <a:t> extends Employee {</a:t>
            </a:r>
          </a:p>
          <a:p>
            <a:pPr marL="0" indent="0">
              <a:buNone/>
            </a:pPr>
            <a:r>
              <a:rPr lang="en-US" dirty="0"/>
              <a:t>     </a:t>
            </a:r>
            <a:r>
              <a:rPr lang="en-US" dirty="0" err="1"/>
              <a:t>PermanentEmployee</a:t>
            </a:r>
            <a:r>
              <a:rPr lang="en-US" dirty="0"/>
              <a:t>() {</a:t>
            </a:r>
          </a:p>
          <a:p>
            <a:pPr marL="0" indent="0">
              <a:buNone/>
            </a:pPr>
            <a:r>
              <a:rPr lang="en-US" dirty="0"/>
              <a:t>              </a:t>
            </a:r>
            <a:r>
              <a:rPr lang="en-US" dirty="0" err="1"/>
              <a:t>System.out.println</a:t>
            </a:r>
            <a:r>
              <a:rPr lang="en-US" dirty="0"/>
              <a:t>("Constructor of permanent employee class");</a:t>
            </a:r>
          </a:p>
          <a:p>
            <a:pPr marL="0" indent="0">
              <a:buNone/>
            </a:pPr>
            <a:r>
              <a:rPr lang="en-US" dirty="0"/>
              <a:t>      }</a:t>
            </a:r>
          </a:p>
          <a:p>
            <a:pPr marL="0" indent="0">
              <a:buNone/>
            </a:pPr>
            <a:r>
              <a:rPr lang="en-US" dirty="0"/>
              <a:t>}</a:t>
            </a:r>
          </a:p>
          <a:p>
            <a:pPr marL="0" indent="0">
              <a:buNone/>
            </a:pPr>
            <a:r>
              <a:rPr lang="en-US" dirty="0"/>
              <a:t>class </a:t>
            </a:r>
            <a:r>
              <a:rPr lang="en-US" dirty="0" err="1"/>
              <a:t>ConstructorInheritanceDemo</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PermanentEmployee</a:t>
            </a:r>
            <a:r>
              <a:rPr lang="en-US" dirty="0"/>
              <a:t> </a:t>
            </a:r>
            <a:r>
              <a:rPr lang="en-US" dirty="0" err="1"/>
              <a:t>pObj</a:t>
            </a:r>
            <a:r>
              <a:rPr lang="en-US" dirty="0"/>
              <a:t> = new </a:t>
            </a:r>
            <a:r>
              <a:rPr lang="en-US" dirty="0" err="1"/>
              <a:t>PermanentEmployee</a:t>
            </a:r>
            <a:r>
              <a:rPr lang="en-US" dirty="0"/>
              <a:t>();</a:t>
            </a:r>
          </a:p>
          <a:p>
            <a:pPr marL="0" indent="0">
              <a:buNone/>
            </a:pPr>
            <a:r>
              <a:rPr lang="en-US" dirty="0"/>
              <a:t>       }</a:t>
            </a:r>
          </a:p>
          <a:p>
            <a:pPr marL="0" indent="0">
              <a:buNone/>
            </a:pPr>
            <a:r>
              <a:rPr lang="en-US" dirty="0"/>
              <a:t>}</a:t>
            </a:r>
          </a:p>
        </p:txBody>
      </p:sp>
      <p:sp>
        <p:nvSpPr>
          <p:cNvPr id="4" name="Rectangle 3"/>
          <p:cNvSpPr/>
          <p:nvPr/>
        </p:nvSpPr>
        <p:spPr>
          <a:xfrm>
            <a:off x="4220496" y="5638800"/>
            <a:ext cx="4847304" cy="1200329"/>
          </a:xfrm>
          <a:prstGeom prst="rect">
            <a:avLst/>
          </a:prstGeom>
          <a:ln>
            <a:solidFill>
              <a:srgbClr val="C00000"/>
            </a:solidFill>
          </a:ln>
        </p:spPr>
        <p:txBody>
          <a:bodyPr wrap="square">
            <a:spAutoFit/>
          </a:bodyPr>
          <a:lstStyle/>
          <a:p>
            <a:r>
              <a:rPr lang="en-US" b="1" dirty="0"/>
              <a:t>Output:</a:t>
            </a:r>
          </a:p>
          <a:p>
            <a:r>
              <a:rPr lang="en-US" b="1" dirty="0"/>
              <a:t>Constructor of person class</a:t>
            </a:r>
            <a:endParaRPr lang="en-US" dirty="0"/>
          </a:p>
          <a:p>
            <a:r>
              <a:rPr lang="en-US" b="1" dirty="0"/>
              <a:t>Constructor of employee class</a:t>
            </a:r>
            <a:endParaRPr lang="en-US" dirty="0"/>
          </a:p>
          <a:p>
            <a:r>
              <a:rPr lang="en-US" b="1" dirty="0"/>
              <a:t>Constructor of permanent employee class</a:t>
            </a:r>
            <a:endParaRPr lang="en-US" dirty="0"/>
          </a:p>
        </p:txBody>
      </p:sp>
    </p:spTree>
    <p:extLst>
      <p:ext uri="{BB962C8B-B14F-4D97-AF65-F5344CB8AC3E}">
        <p14:creationId xmlns:p14="http://schemas.microsoft.com/office/powerpoint/2010/main" val="113126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TotalTime>
  <Words>4932</Words>
  <Application>Microsoft Office PowerPoint</Application>
  <PresentationFormat>On-screen Show (4:3)</PresentationFormat>
  <Paragraphs>902</Paragraphs>
  <Slides>82</Slides>
  <Notes>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Unit - 3</vt:lpstr>
      <vt:lpstr>Inheritance Basics</vt:lpstr>
      <vt:lpstr>Inheritance Basics</vt:lpstr>
      <vt:lpstr>PowerPoint Presentation</vt:lpstr>
      <vt:lpstr>Member Access and Inheritance</vt:lpstr>
      <vt:lpstr>PowerPoint Presentation</vt:lpstr>
      <vt:lpstr>PowerPoint Presentation</vt:lpstr>
      <vt:lpstr>Constructors and Inheritance</vt:lpstr>
      <vt:lpstr>PowerPoint Presentation</vt:lpstr>
      <vt:lpstr>PowerPoint Presentation</vt:lpstr>
      <vt:lpstr>Using super to call Superclass Constructors</vt:lpstr>
      <vt:lpstr>PowerPoint Presentation</vt:lpstr>
      <vt:lpstr>PowerPoint Presentation</vt:lpstr>
      <vt:lpstr>Using super to Access Superclass Members</vt:lpstr>
      <vt:lpstr>PowerPoint Presentation</vt:lpstr>
      <vt:lpstr>Method Overriding</vt:lpstr>
      <vt:lpstr>PowerPoint Presentation</vt:lpstr>
      <vt:lpstr>PowerPoint Presentation</vt:lpstr>
      <vt:lpstr>Method overriding</vt:lpstr>
      <vt:lpstr>Method  overriding</vt:lpstr>
      <vt:lpstr>Overridden Methods Support Polymorphism</vt:lpstr>
      <vt:lpstr>When an overridden method is called through superclass reference…..</vt:lpstr>
      <vt:lpstr>PowerPoint Presentation</vt:lpstr>
      <vt:lpstr>PowerPoint Presentation</vt:lpstr>
      <vt:lpstr>PowerPoint Presentation</vt:lpstr>
      <vt:lpstr>PowerPoint Presentation</vt:lpstr>
      <vt:lpstr>Creating a Multilevel Hierarchy</vt:lpstr>
      <vt:lpstr>Syntax of Multilevel Inheritance </vt:lpstr>
      <vt:lpstr>PowerPoint Presentation</vt:lpstr>
      <vt:lpstr>PowerPoint Presentation</vt:lpstr>
      <vt:lpstr>PowerPoint Presentation</vt:lpstr>
      <vt:lpstr>PowerPoint Presentation</vt:lpstr>
      <vt:lpstr>PowerPoint Presentation</vt:lpstr>
      <vt:lpstr>When are Constructors Executed?</vt:lpstr>
      <vt:lpstr>PowerPoint Presentation</vt:lpstr>
      <vt:lpstr>Superclass References and Subclass Objects</vt:lpstr>
      <vt:lpstr>Four ways to assign superclass and subclass references to variables of superclass and subclass types</vt:lpstr>
      <vt:lpstr>PowerPoint Presentation</vt:lpstr>
      <vt:lpstr>PowerPoint Presentation</vt:lpstr>
      <vt:lpstr>PowerPoint Presentation</vt:lpstr>
      <vt:lpstr>PowerPoint Presentation</vt:lpstr>
      <vt:lpstr>Base class - Shape</vt:lpstr>
      <vt:lpstr>Derived class - Circle</vt:lpstr>
      <vt:lpstr>Derived class - Triangle</vt:lpstr>
      <vt:lpstr>Derived class - Rectangle</vt:lpstr>
      <vt:lpstr>Using abstract classes</vt:lpstr>
      <vt:lpstr>Abstract class declaration An abstract class outlines the methods but not necessarily implements all the methods.</vt:lpstr>
      <vt:lpstr>Rules for abstract classes</vt:lpstr>
      <vt:lpstr>PowerPoint Presentation</vt:lpstr>
      <vt:lpstr>PowerPoint Presentation</vt:lpstr>
      <vt:lpstr>Shape class Revisited…</vt:lpstr>
      <vt:lpstr>PowerPoint Presentation</vt:lpstr>
      <vt:lpstr>Using final with Inheritance</vt:lpstr>
      <vt:lpstr>PowerPoint Presentation</vt:lpstr>
      <vt:lpstr>PowerPoint Presentation</vt:lpstr>
      <vt:lpstr>The Object class</vt:lpstr>
      <vt:lpstr>Methods of Object class</vt:lpstr>
      <vt:lpstr>finalize</vt:lpstr>
      <vt:lpstr>finalize()</vt:lpstr>
      <vt:lpstr>clone()</vt:lpstr>
      <vt:lpstr>getClass()</vt:lpstr>
      <vt:lpstr>hashcode()</vt:lpstr>
      <vt:lpstr>toString()</vt:lpstr>
      <vt:lpstr>Interfaces</vt:lpstr>
      <vt:lpstr>Interface Fundamentals</vt:lpstr>
      <vt:lpstr>PowerPoint Presentation</vt:lpstr>
      <vt:lpstr>Difference between Class and Interface</vt:lpstr>
      <vt:lpstr>General form of Interface Declaration</vt:lpstr>
      <vt:lpstr>Creating an Interface</vt:lpstr>
      <vt:lpstr>PowerPoint Presentation</vt:lpstr>
      <vt:lpstr>PowerPoint Presentation</vt:lpstr>
      <vt:lpstr>PowerPoint Presentation</vt:lpstr>
      <vt:lpstr>PowerPoint Presentation</vt:lpstr>
      <vt:lpstr>Using Interface References</vt:lpstr>
      <vt:lpstr>PowerPoint Presentation</vt:lpstr>
      <vt:lpstr>Implementing Multiple Interfaces</vt:lpstr>
      <vt:lpstr>Constants in Interfaces</vt:lpstr>
      <vt:lpstr>PowerPoint Presentation</vt:lpstr>
      <vt:lpstr>Interfaces can be Extended</vt:lpstr>
      <vt:lpstr>Nested Interfaces</vt:lpstr>
      <vt:lpstr>PowerPoint Presentation</vt:lpstr>
      <vt:lpstr>End of Unit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- 3</dc:title>
  <dc:creator>srinivas</dc:creator>
  <cp:lastModifiedBy>srinivas</cp:lastModifiedBy>
  <cp:revision>73</cp:revision>
  <dcterms:created xsi:type="dcterms:W3CDTF">2019-07-27T03:18:37Z</dcterms:created>
  <dcterms:modified xsi:type="dcterms:W3CDTF">2019-10-14T03:30:51Z</dcterms:modified>
</cp:coreProperties>
</file>