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6" r:id="rId3"/>
    <p:sldId id="257" r:id="rId4"/>
    <p:sldId id="258" r:id="rId5"/>
    <p:sldId id="26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2" r:id="rId15"/>
    <p:sldId id="325" r:id="rId16"/>
    <p:sldId id="358" r:id="rId17"/>
    <p:sldId id="359" r:id="rId18"/>
    <p:sldId id="274" r:id="rId19"/>
    <p:sldId id="275" r:id="rId20"/>
    <p:sldId id="276" r:id="rId21"/>
    <p:sldId id="277" r:id="rId22"/>
    <p:sldId id="278" r:id="rId23"/>
    <p:sldId id="329" r:id="rId24"/>
    <p:sldId id="279" r:id="rId25"/>
    <p:sldId id="330" r:id="rId26"/>
    <p:sldId id="331" r:id="rId27"/>
    <p:sldId id="332" r:id="rId28"/>
    <p:sldId id="333" r:id="rId29"/>
    <p:sldId id="334" r:id="rId30"/>
    <p:sldId id="345" r:id="rId31"/>
    <p:sldId id="347" r:id="rId32"/>
    <p:sldId id="335" r:id="rId33"/>
    <p:sldId id="336" r:id="rId34"/>
    <p:sldId id="338" r:id="rId35"/>
    <p:sldId id="337" r:id="rId36"/>
    <p:sldId id="339" r:id="rId37"/>
    <p:sldId id="282" r:id="rId38"/>
    <p:sldId id="281" r:id="rId39"/>
    <p:sldId id="341" r:id="rId40"/>
    <p:sldId id="284" r:id="rId41"/>
    <p:sldId id="285" r:id="rId42"/>
    <p:sldId id="289" r:id="rId43"/>
    <p:sldId id="326" r:id="rId44"/>
    <p:sldId id="286" r:id="rId45"/>
    <p:sldId id="287" r:id="rId46"/>
    <p:sldId id="356" r:id="rId47"/>
    <p:sldId id="360" r:id="rId48"/>
    <p:sldId id="288" r:id="rId49"/>
    <p:sldId id="290" r:id="rId50"/>
    <p:sldId id="291" r:id="rId51"/>
    <p:sldId id="292" r:id="rId52"/>
    <p:sldId id="293" r:id="rId53"/>
    <p:sldId id="342" r:id="rId54"/>
    <p:sldId id="294" r:id="rId55"/>
    <p:sldId id="295" r:id="rId56"/>
    <p:sldId id="343" r:id="rId57"/>
    <p:sldId id="298" r:id="rId58"/>
    <p:sldId id="297" r:id="rId59"/>
    <p:sldId id="301" r:id="rId60"/>
    <p:sldId id="348" r:id="rId61"/>
    <p:sldId id="350" r:id="rId62"/>
    <p:sldId id="351" r:id="rId63"/>
    <p:sldId id="352" r:id="rId64"/>
    <p:sldId id="353" r:id="rId65"/>
    <p:sldId id="354" r:id="rId66"/>
    <p:sldId id="357" r:id="rId67"/>
    <p:sldId id="324" r:id="rId68"/>
    <p:sldId id="303" r:id="rId69"/>
    <p:sldId id="304" r:id="rId70"/>
    <p:sldId id="327" r:id="rId71"/>
    <p:sldId id="305" r:id="rId72"/>
    <p:sldId id="306" r:id="rId73"/>
    <p:sldId id="307" r:id="rId74"/>
    <p:sldId id="308" r:id="rId75"/>
    <p:sldId id="309" r:id="rId76"/>
    <p:sldId id="349" r:id="rId77"/>
    <p:sldId id="310" r:id="rId78"/>
    <p:sldId id="311" r:id="rId79"/>
    <p:sldId id="312" r:id="rId80"/>
    <p:sldId id="313" r:id="rId81"/>
    <p:sldId id="314" r:id="rId82"/>
    <p:sldId id="315" r:id="rId83"/>
    <p:sldId id="316" r:id="rId84"/>
    <p:sldId id="317" r:id="rId85"/>
    <p:sldId id="318" r:id="rId86"/>
    <p:sldId id="319" r:id="rId87"/>
    <p:sldId id="320" r:id="rId88"/>
    <p:sldId id="321" r:id="rId89"/>
    <p:sldId id="322" r:id="rId90"/>
    <p:sldId id="323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967" autoAdjust="0"/>
  </p:normalViewPr>
  <p:slideViewPr>
    <p:cSldViewPr>
      <p:cViewPr varScale="1">
        <p:scale>
          <a:sx n="81" d="100"/>
          <a:sy n="81" d="100"/>
        </p:scale>
        <p:origin x="917" y="67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17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609600"/>
          </a:xfrm>
        </p:spPr>
        <p:txBody>
          <a:bodyPr>
            <a:normAutofit/>
          </a:bodyPr>
          <a:lstStyle/>
          <a:p>
            <a:r>
              <a:rPr lang="en-US" dirty="0"/>
              <a:t>LR 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4191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/>
              <a:t> Introduction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Attractive features of an LR parser.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Drawback of LR parser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Model and working of an LR parser.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Techniques for construction of parsing table  and classification of LR parser.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LR parsing Algorithm and its Trace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Construction of Parsing table for Simple LR or SLR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Driver/Parser program:</a:t>
            </a:r>
          </a:p>
          <a:p>
            <a:pPr>
              <a:buNone/>
            </a:pPr>
            <a:r>
              <a:rPr lang="en-US" dirty="0"/>
              <a:t>It is software program that controls the entire parsing process. It reads the character from the input buffer one at a time. It determines the </a:t>
            </a:r>
            <a:r>
              <a:rPr lang="en-US" b="1" dirty="0">
                <a:solidFill>
                  <a:srgbClr val="FF0000"/>
                </a:solidFill>
              </a:rPr>
              <a:t>‘</a:t>
            </a:r>
            <a:r>
              <a:rPr lang="en-US" b="1" dirty="0" err="1">
                <a:solidFill>
                  <a:srgbClr val="FF0000"/>
                </a:solidFill>
              </a:rPr>
              <a:t>Sm</a:t>
            </a:r>
            <a:r>
              <a:rPr lang="en-US" b="1" dirty="0">
                <a:solidFill>
                  <a:srgbClr val="FF0000"/>
                </a:solidFill>
              </a:rPr>
              <a:t>’ </a:t>
            </a:r>
            <a:r>
              <a:rPr lang="en-US" dirty="0"/>
              <a:t>the state currently on the top stack and</a:t>
            </a:r>
            <a:r>
              <a:rPr lang="en-US" b="1" dirty="0">
                <a:solidFill>
                  <a:srgbClr val="FF0000"/>
                </a:solidFill>
              </a:rPr>
              <a:t> ‘</a:t>
            </a:r>
            <a:r>
              <a:rPr lang="en-US" b="1" dirty="0" err="1">
                <a:solidFill>
                  <a:srgbClr val="FF0000"/>
                </a:solidFill>
              </a:rPr>
              <a:t>ai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r>
              <a:rPr lang="en-US" dirty="0"/>
              <a:t> the current input symbol. It then consults the parsing action table entry </a:t>
            </a:r>
            <a:r>
              <a:rPr lang="en-US" b="1" dirty="0">
                <a:solidFill>
                  <a:srgbClr val="FF0000"/>
                </a:solidFill>
              </a:rPr>
              <a:t>action[</a:t>
            </a:r>
            <a:r>
              <a:rPr lang="en-US" b="1" dirty="0" err="1">
                <a:solidFill>
                  <a:srgbClr val="FF0000"/>
                </a:solidFill>
              </a:rPr>
              <a:t>Sm,ai</a:t>
            </a:r>
            <a:r>
              <a:rPr lang="en-US" b="1" dirty="0">
                <a:solidFill>
                  <a:srgbClr val="FF0000"/>
                </a:solidFill>
              </a:rPr>
              <a:t>], </a:t>
            </a:r>
            <a:r>
              <a:rPr lang="en-US" dirty="0"/>
              <a:t>which can have the following values:</a:t>
            </a:r>
          </a:p>
          <a:p>
            <a:pPr>
              <a:buNone/>
            </a:pPr>
            <a:r>
              <a:rPr lang="en-US" dirty="0"/>
              <a:t>      1. Shift </a:t>
            </a:r>
            <a:r>
              <a:rPr lang="en-US" b="1" dirty="0">
                <a:solidFill>
                  <a:srgbClr val="FF0000"/>
                </a:solidFill>
              </a:rPr>
              <a:t>S </a:t>
            </a:r>
            <a:r>
              <a:rPr lang="en-US" dirty="0"/>
              <a:t> where </a:t>
            </a:r>
            <a:r>
              <a:rPr lang="en-US" b="1" dirty="0">
                <a:solidFill>
                  <a:srgbClr val="FF0000"/>
                </a:solidFill>
              </a:rPr>
              <a:t>S (number)</a:t>
            </a:r>
            <a:r>
              <a:rPr lang="en-US" dirty="0"/>
              <a:t> is state.</a:t>
            </a:r>
          </a:p>
          <a:p>
            <a:pPr>
              <a:buNone/>
            </a:pPr>
            <a:r>
              <a:rPr lang="en-US" dirty="0"/>
              <a:t>      2. Reduce by a production </a:t>
            </a:r>
            <a:r>
              <a:rPr lang="en-US" b="1" dirty="0">
                <a:solidFill>
                  <a:srgbClr val="FF0000"/>
                </a:solidFill>
              </a:rPr>
              <a:t>A→</a:t>
            </a:r>
            <a:r>
              <a:rPr lang="el-GR" b="1" dirty="0">
                <a:solidFill>
                  <a:srgbClr val="FF0000"/>
                </a:solidFill>
              </a:rPr>
              <a:t>β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     3. Error </a:t>
            </a:r>
          </a:p>
          <a:p>
            <a:pPr>
              <a:buNone/>
            </a:pPr>
            <a:r>
              <a:rPr lang="en-US" dirty="0"/>
              <a:t>      4. Accept </a:t>
            </a:r>
          </a:p>
          <a:p>
            <a:pPr>
              <a:buNone/>
            </a:pPr>
            <a:r>
              <a:rPr lang="en-US" dirty="0"/>
              <a:t>      whenever  reduce action is performed, it also consults the parsing </a:t>
            </a:r>
            <a:r>
              <a:rPr lang="en-US" b="1" dirty="0" err="1">
                <a:solidFill>
                  <a:srgbClr val="FF0000"/>
                </a:solidFill>
              </a:rPr>
              <a:t>goto</a:t>
            </a:r>
            <a:r>
              <a:rPr lang="en-US" dirty="0"/>
              <a:t> table entry </a:t>
            </a:r>
            <a:r>
              <a:rPr lang="en-US" b="1" dirty="0" err="1">
                <a:solidFill>
                  <a:srgbClr val="FF0000"/>
                </a:solidFill>
              </a:rPr>
              <a:t>goto</a:t>
            </a:r>
            <a:r>
              <a:rPr lang="en-US" b="1" dirty="0">
                <a:solidFill>
                  <a:srgbClr val="FF0000"/>
                </a:solidFill>
              </a:rPr>
              <a:t>[S, A] </a:t>
            </a:r>
            <a:r>
              <a:rPr lang="en-US" dirty="0"/>
              <a:t>to determine the next state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Set </a:t>
            </a:r>
            <a:r>
              <a:rPr lang="en-US" b="1" dirty="0" err="1">
                <a:solidFill>
                  <a:srgbClr val="FF0000"/>
                </a:solidFill>
              </a:rPr>
              <a:t>ip</a:t>
            </a:r>
            <a:r>
              <a:rPr lang="en-US" dirty="0"/>
              <a:t> to point o the first symbol of </a:t>
            </a:r>
            <a:r>
              <a:rPr lang="en-US" b="1" dirty="0">
                <a:solidFill>
                  <a:srgbClr val="FF0000"/>
                </a:solidFill>
              </a:rPr>
              <a:t>w$</a:t>
            </a:r>
          </a:p>
          <a:p>
            <a:pPr>
              <a:buNone/>
            </a:pPr>
            <a:r>
              <a:rPr lang="en-US" dirty="0"/>
              <a:t>Repeat forever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       let</a:t>
            </a:r>
            <a:r>
              <a:rPr lang="en-US" b="1" dirty="0">
                <a:solidFill>
                  <a:srgbClr val="FF0000"/>
                </a:solidFill>
              </a:rPr>
              <a:t> ‘s’ </a:t>
            </a:r>
            <a:r>
              <a:rPr lang="en-US" dirty="0"/>
              <a:t>be the state on top of the stack and </a:t>
            </a:r>
            <a:r>
              <a:rPr lang="en-US" b="1" dirty="0">
                <a:solidFill>
                  <a:srgbClr val="FF0000"/>
                </a:solidFill>
              </a:rPr>
              <a:t>‘a’       </a:t>
            </a:r>
          </a:p>
          <a:p>
            <a:pPr>
              <a:buNone/>
            </a:pPr>
            <a:r>
              <a:rPr lang="en-US" dirty="0"/>
              <a:t>       be the symbol pointed by the </a:t>
            </a:r>
            <a:r>
              <a:rPr lang="en-US" b="1" dirty="0" err="1">
                <a:solidFill>
                  <a:srgbClr val="FF0000"/>
                </a:solidFill>
              </a:rPr>
              <a:t>ip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if </a:t>
            </a:r>
            <a:r>
              <a:rPr lang="en-US" b="1" dirty="0">
                <a:solidFill>
                  <a:srgbClr val="FF0000"/>
                </a:solidFill>
              </a:rPr>
              <a:t>action[</a:t>
            </a:r>
            <a:r>
              <a:rPr lang="en-US" b="1" dirty="0" err="1">
                <a:solidFill>
                  <a:srgbClr val="FF0000"/>
                </a:solidFill>
              </a:rPr>
              <a:t>s,a</a:t>
            </a:r>
            <a:r>
              <a:rPr lang="en-US" b="1" dirty="0">
                <a:solidFill>
                  <a:srgbClr val="FF0000"/>
                </a:solidFill>
              </a:rPr>
              <a:t>] = shift s’ </a:t>
            </a:r>
            <a:r>
              <a:rPr lang="en-US" dirty="0"/>
              <a:t>then</a:t>
            </a:r>
          </a:p>
          <a:p>
            <a:pPr>
              <a:buNone/>
            </a:pPr>
            <a:r>
              <a:rPr lang="en-US" dirty="0"/>
              <a:t>       begin</a:t>
            </a:r>
          </a:p>
          <a:p>
            <a:pPr>
              <a:buNone/>
            </a:pPr>
            <a:r>
              <a:rPr lang="en-US" dirty="0"/>
              <a:t>                push </a:t>
            </a:r>
            <a:r>
              <a:rPr lang="en-US" b="1" dirty="0">
                <a:solidFill>
                  <a:srgbClr val="FF0000"/>
                </a:solidFill>
              </a:rPr>
              <a:t>‘a’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‘s’ </a:t>
            </a:r>
            <a:r>
              <a:rPr lang="en-US" dirty="0"/>
              <a:t>on top of the stack;</a:t>
            </a:r>
          </a:p>
          <a:p>
            <a:pPr>
              <a:buNone/>
            </a:pPr>
            <a:r>
              <a:rPr lang="en-US" dirty="0"/>
              <a:t>                 advance </a:t>
            </a:r>
            <a:r>
              <a:rPr lang="en-US" b="1" dirty="0" err="1">
                <a:solidFill>
                  <a:srgbClr val="FF0000"/>
                </a:solidFill>
              </a:rPr>
              <a:t>ip</a:t>
            </a:r>
            <a:r>
              <a:rPr lang="en-US" dirty="0"/>
              <a:t> to the next input symbol</a:t>
            </a:r>
          </a:p>
          <a:p>
            <a:pPr>
              <a:buNone/>
            </a:pPr>
            <a:r>
              <a:rPr lang="en-US" dirty="0"/>
              <a:t>        end</a:t>
            </a:r>
          </a:p>
          <a:p>
            <a:pPr>
              <a:buNone/>
            </a:pPr>
            <a:r>
              <a:rPr lang="en-US" dirty="0"/>
              <a:t>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        </a:t>
            </a:r>
            <a:r>
              <a:rPr lang="en-US" sz="4400" dirty="0"/>
              <a:t> else </a:t>
            </a:r>
            <a:r>
              <a:rPr lang="en-US" sz="4400" b="1" dirty="0">
                <a:solidFill>
                  <a:srgbClr val="FF0000"/>
                </a:solidFill>
              </a:rPr>
              <a:t>if action[s, a] = reduce A</a:t>
            </a:r>
            <a:r>
              <a:rPr lang="en-US"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lang="el-GR"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then</a:t>
            </a:r>
          </a:p>
          <a:p>
            <a:pPr>
              <a:buNone/>
            </a:pPr>
            <a:r>
              <a:rPr lang="en-US" sz="4400" dirty="0"/>
              <a:t>         Begin</a:t>
            </a:r>
          </a:p>
          <a:p>
            <a:pPr>
              <a:buNone/>
            </a:pPr>
            <a:r>
              <a:rPr lang="en-US" sz="4400" dirty="0"/>
              <a:t>                pop</a:t>
            </a:r>
            <a:r>
              <a:rPr lang="en-US" sz="4400" b="1" dirty="0">
                <a:solidFill>
                  <a:srgbClr val="FF0000"/>
                </a:solidFill>
              </a:rPr>
              <a:t> 2*|</a:t>
            </a:r>
            <a:r>
              <a:rPr lang="el-GR" sz="4400" b="1" dirty="0">
                <a:solidFill>
                  <a:srgbClr val="FF0000"/>
                </a:solidFill>
              </a:rPr>
              <a:t>β</a:t>
            </a:r>
            <a:r>
              <a:rPr lang="en-US" sz="4400" b="1" dirty="0">
                <a:solidFill>
                  <a:srgbClr val="FF0000"/>
                </a:solidFill>
              </a:rPr>
              <a:t> | </a:t>
            </a:r>
            <a:r>
              <a:rPr lang="en-US" sz="4400" dirty="0"/>
              <a:t>symbols off the stack;</a:t>
            </a:r>
          </a:p>
          <a:p>
            <a:pPr>
              <a:buNone/>
            </a:pPr>
            <a:r>
              <a:rPr lang="en-US" sz="4400" dirty="0"/>
              <a:t>                let</a:t>
            </a:r>
            <a:r>
              <a:rPr lang="en-US" sz="4400" b="1" dirty="0">
                <a:solidFill>
                  <a:srgbClr val="FF0000"/>
                </a:solidFill>
              </a:rPr>
              <a:t> ‘s’ ’</a:t>
            </a:r>
            <a:r>
              <a:rPr lang="en-US" sz="4400" dirty="0"/>
              <a:t>be the state now on top of the stack</a:t>
            </a:r>
          </a:p>
          <a:p>
            <a:pPr>
              <a:buNone/>
            </a:pPr>
            <a:r>
              <a:rPr lang="en-US" sz="4400" dirty="0"/>
              <a:t>            push </a:t>
            </a:r>
            <a:r>
              <a:rPr lang="en-US" sz="4400" b="1" dirty="0">
                <a:solidFill>
                  <a:srgbClr val="FF0000"/>
                </a:solidFill>
              </a:rPr>
              <a:t>A</a:t>
            </a:r>
            <a:r>
              <a:rPr lang="en-US" sz="4400" dirty="0"/>
              <a:t> then </a:t>
            </a:r>
            <a:r>
              <a:rPr lang="en-US" sz="4400" b="1" dirty="0" err="1">
                <a:solidFill>
                  <a:srgbClr val="FF0000"/>
                </a:solidFill>
              </a:rPr>
              <a:t>goto</a:t>
            </a:r>
            <a:r>
              <a:rPr lang="en-US" sz="4400" b="1" dirty="0">
                <a:solidFill>
                  <a:srgbClr val="FF0000"/>
                </a:solidFill>
              </a:rPr>
              <a:t>[s’, A] </a:t>
            </a:r>
            <a:r>
              <a:rPr lang="en-US" sz="4400" dirty="0"/>
              <a:t>on top of the  stack;</a:t>
            </a:r>
          </a:p>
          <a:p>
            <a:pPr>
              <a:buNone/>
            </a:pPr>
            <a:r>
              <a:rPr lang="en-US" sz="4400" dirty="0"/>
              <a:t>           output the production </a:t>
            </a:r>
            <a:r>
              <a:rPr lang="en-US" sz="4400" b="1" dirty="0">
                <a:solidFill>
                  <a:srgbClr val="FF0000"/>
                </a:solidFill>
              </a:rPr>
              <a:t>A</a:t>
            </a:r>
            <a:r>
              <a:rPr lang="en-US"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lang="el-GR"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endParaRPr lang="en-US" sz="4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/>
              <a:t>          end </a:t>
            </a:r>
          </a:p>
          <a:p>
            <a:pPr>
              <a:buNone/>
            </a:pPr>
            <a:r>
              <a:rPr lang="en-US" sz="4400" dirty="0"/>
              <a:t>          else </a:t>
            </a:r>
            <a:r>
              <a:rPr lang="en-US" sz="4400" b="1" dirty="0">
                <a:solidFill>
                  <a:srgbClr val="FF0000"/>
                </a:solidFill>
              </a:rPr>
              <a:t>if action[s, a] = accept </a:t>
            </a:r>
            <a:r>
              <a:rPr lang="en-US" sz="4400" dirty="0"/>
              <a:t>then</a:t>
            </a:r>
          </a:p>
          <a:p>
            <a:pPr>
              <a:buNone/>
            </a:pPr>
            <a:r>
              <a:rPr lang="en-US" sz="4400" dirty="0"/>
              <a:t>           begin</a:t>
            </a:r>
          </a:p>
          <a:p>
            <a:pPr>
              <a:buNone/>
            </a:pPr>
            <a:r>
              <a:rPr lang="en-US" sz="4400"/>
              <a:t>                     print(“ </a:t>
            </a:r>
            <a:r>
              <a:rPr lang="en-US" sz="4400" dirty="0"/>
              <a:t>successful completion of parsing”)</a:t>
            </a:r>
          </a:p>
          <a:p>
            <a:pPr>
              <a:buNone/>
            </a:pPr>
            <a:r>
              <a:rPr lang="en-US" sz="4400" dirty="0"/>
              <a:t>                      return;</a:t>
            </a:r>
          </a:p>
          <a:p>
            <a:pPr>
              <a:buNone/>
            </a:pPr>
            <a:r>
              <a:rPr lang="en-US" sz="4400" dirty="0"/>
              <a:t>            end</a:t>
            </a:r>
          </a:p>
          <a:p>
            <a:pPr>
              <a:buNone/>
            </a:pPr>
            <a:r>
              <a:rPr lang="en-US" sz="4400" dirty="0"/>
              <a:t>            </a:t>
            </a:r>
            <a:r>
              <a:rPr lang="en-US" sz="4400"/>
              <a:t>else   error();</a:t>
            </a:r>
            <a:endParaRPr lang="en-US" sz="4400" dirty="0"/>
          </a:p>
          <a:p>
            <a:pPr>
              <a:buNone/>
            </a:pPr>
            <a:r>
              <a:rPr lang="en-US" sz="4400" dirty="0"/>
              <a:t>end </a:t>
            </a:r>
            <a:r>
              <a:rPr lang="en-US" dirty="0"/>
              <a:t>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(SLR</a:t>
            </a:r>
            <a:r>
              <a:rPr lang="en-US" sz="2800" dirty="0"/>
              <a:t>) Parsing Tables for Expression Grammar</a:t>
            </a:r>
          </a:p>
        </p:txBody>
      </p:sp>
      <p:graphicFrame>
        <p:nvGraphicFramePr>
          <p:cNvPr id="289136" name="Group 368"/>
          <p:cNvGraphicFramePr>
            <a:graphicFrameLocks noGrp="1"/>
          </p:cNvGraphicFramePr>
          <p:nvPr/>
        </p:nvGraphicFramePr>
        <p:xfrm>
          <a:off x="2743200" y="1295400"/>
          <a:ext cx="5368485" cy="4754880"/>
        </p:xfrm>
        <a:graphic>
          <a:graphicData uri="http://schemas.openxmlformats.org/drawingml/2006/table">
            <a:tbl>
              <a:tblPr/>
              <a:tblGrid>
                <a:gridCol w="63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9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2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state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s7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s11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s7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389" name="Text Box 367"/>
          <p:cNvSpPr txBox="1">
            <a:spLocks noChangeArrowheads="1"/>
          </p:cNvSpPr>
          <p:nvPr/>
        </p:nvSpPr>
        <p:spPr bwMode="auto">
          <a:xfrm>
            <a:off x="4079631" y="990600"/>
            <a:ext cx="13368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Action Table</a:t>
            </a:r>
          </a:p>
        </p:txBody>
      </p:sp>
      <p:sp>
        <p:nvSpPr>
          <p:cNvPr id="9390" name="Text Box 369"/>
          <p:cNvSpPr txBox="1">
            <a:spLocks noChangeArrowheads="1"/>
          </p:cNvSpPr>
          <p:nvPr/>
        </p:nvSpPr>
        <p:spPr bwMode="auto">
          <a:xfrm>
            <a:off x="6611816" y="990600"/>
            <a:ext cx="1196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Goto Table</a:t>
            </a:r>
          </a:p>
        </p:txBody>
      </p:sp>
      <p:sp>
        <p:nvSpPr>
          <p:cNvPr id="9391" name="Text Box 370"/>
          <p:cNvSpPr txBox="1">
            <a:spLocks noChangeArrowheads="1"/>
          </p:cNvSpPr>
          <p:nvPr/>
        </p:nvSpPr>
        <p:spPr bwMode="auto">
          <a:xfrm>
            <a:off x="492369" y="1447800"/>
            <a:ext cx="131638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1)   E  E+T</a:t>
            </a:r>
          </a:p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2)   E  T</a:t>
            </a:r>
          </a:p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3)   T  T*F</a:t>
            </a:r>
          </a:p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4)   T  F</a:t>
            </a:r>
          </a:p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5)   F </a:t>
            </a:r>
            <a:r>
              <a:rPr lang="en-US">
                <a:sym typeface="Symbol" pitchFamily="18" charset="2"/>
              </a:rPr>
              <a:t> (E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6)   F  id</a:t>
            </a:r>
            <a:endParaRPr lang="en-US" dirty="0"/>
          </a:p>
        </p:txBody>
      </p:sp>
      <p:sp>
        <p:nvSpPr>
          <p:cNvPr id="7" name="Text Box 370"/>
          <p:cNvSpPr txBox="1">
            <a:spLocks noChangeArrowheads="1"/>
          </p:cNvSpPr>
          <p:nvPr/>
        </p:nvSpPr>
        <p:spPr bwMode="auto">
          <a:xfrm>
            <a:off x="304800" y="6096000"/>
            <a:ext cx="647700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600" b="1" dirty="0">
                <a:solidFill>
                  <a:srgbClr val="FF0000"/>
                </a:solidFill>
              </a:rPr>
              <a:t>s5</a:t>
            </a:r>
            <a:r>
              <a:rPr lang="en-GB" sz="1600" dirty="0"/>
              <a:t> – </a:t>
            </a:r>
            <a:r>
              <a:rPr lang="en-GB" sz="1600" b="1" dirty="0">
                <a:solidFill>
                  <a:srgbClr val="FF0000"/>
                </a:solidFill>
              </a:rPr>
              <a:t>‘s’ </a:t>
            </a:r>
            <a:r>
              <a:rPr lang="en-GB" sz="1600" dirty="0"/>
              <a:t>stands for action shift and number</a:t>
            </a:r>
            <a:r>
              <a:rPr lang="en-GB" sz="1600" b="1" dirty="0">
                <a:solidFill>
                  <a:srgbClr val="FF0000"/>
                </a:solidFill>
              </a:rPr>
              <a:t> ‘5’ </a:t>
            </a:r>
            <a:r>
              <a:rPr lang="en-GB" sz="1600" dirty="0"/>
              <a:t>next state</a:t>
            </a:r>
          </a:p>
          <a:p>
            <a:pPr>
              <a:spcBef>
                <a:spcPct val="20000"/>
              </a:spcBef>
            </a:pPr>
            <a:r>
              <a:rPr lang="en-GB" sz="1600" b="1" dirty="0">
                <a:solidFill>
                  <a:srgbClr val="FF0000"/>
                </a:solidFill>
              </a:rPr>
              <a:t>r3</a:t>
            </a:r>
            <a:r>
              <a:rPr lang="en-GB" sz="1600" dirty="0"/>
              <a:t> – </a:t>
            </a:r>
            <a:r>
              <a:rPr lang="en-GB" sz="1600" b="1" dirty="0">
                <a:solidFill>
                  <a:srgbClr val="FF0000"/>
                </a:solidFill>
              </a:rPr>
              <a:t>‘r’ </a:t>
            </a:r>
            <a:r>
              <a:rPr lang="en-GB" sz="1600" dirty="0"/>
              <a:t>stands for action reduce and number </a:t>
            </a:r>
            <a:r>
              <a:rPr lang="en-GB" sz="1600" b="1" dirty="0">
                <a:solidFill>
                  <a:srgbClr val="FF0000"/>
                </a:solidFill>
              </a:rPr>
              <a:t>‘3’ </a:t>
            </a:r>
            <a:r>
              <a:rPr lang="en-GB" sz="1600" dirty="0"/>
              <a:t>is production number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dirty="0"/>
              <a:t>Actions of </a:t>
            </a:r>
            <a:r>
              <a:rPr lang="en-US"/>
              <a:t>A (S)LR-Parser </a:t>
            </a:r>
            <a:r>
              <a:rPr lang="en-US" dirty="0"/>
              <a:t>--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b="1" u="sng" dirty="0"/>
              <a:t>stack</a:t>
            </a:r>
            <a:r>
              <a:rPr lang="en-US" sz="1800" b="1" dirty="0"/>
              <a:t>		</a:t>
            </a:r>
            <a:r>
              <a:rPr lang="en-US" sz="1800" b="1" u="sng" dirty="0"/>
              <a:t>input</a:t>
            </a:r>
            <a:r>
              <a:rPr lang="en-US" sz="1800" b="1" dirty="0"/>
              <a:t>		</a:t>
            </a:r>
            <a:r>
              <a:rPr lang="en-US" sz="1800" b="1" u="sng" dirty="0"/>
              <a:t>action</a:t>
            </a:r>
            <a:r>
              <a:rPr lang="en-US" sz="1800" b="1" dirty="0"/>
              <a:t>			</a:t>
            </a:r>
            <a:r>
              <a:rPr lang="en-US" sz="1800" b="1" u="sng" dirty="0"/>
              <a:t>output</a:t>
            </a:r>
          </a:p>
          <a:p>
            <a:pPr>
              <a:buFontTx/>
              <a:buNone/>
            </a:pPr>
            <a:r>
              <a:rPr lang="en-US" sz="1800" dirty="0"/>
              <a:t>0			id*</a:t>
            </a:r>
            <a:r>
              <a:rPr lang="en-US" sz="1800" dirty="0" err="1"/>
              <a:t>id+id</a:t>
            </a:r>
            <a:r>
              <a:rPr lang="en-US" sz="1800" dirty="0"/>
              <a:t>$	              shift 5</a:t>
            </a:r>
          </a:p>
          <a:p>
            <a:pPr>
              <a:buFontTx/>
              <a:buNone/>
            </a:pPr>
            <a:r>
              <a:rPr lang="en-US" sz="1800" dirty="0"/>
              <a:t>0id5		  *</a:t>
            </a:r>
            <a:r>
              <a:rPr lang="en-US" sz="1800" dirty="0" err="1"/>
              <a:t>id+id</a:t>
            </a:r>
            <a:r>
              <a:rPr lang="en-US" sz="1800" dirty="0"/>
              <a:t>$		reduce by </a:t>
            </a:r>
            <a:r>
              <a:rPr lang="en-US" sz="1800" dirty="0" err="1"/>
              <a:t>F</a:t>
            </a:r>
            <a:r>
              <a:rPr lang="en-US" sz="1800" dirty="0" err="1">
                <a:sym typeface="Symbol" pitchFamily="18" charset="2"/>
              </a:rPr>
              <a:t>id</a:t>
            </a:r>
            <a:r>
              <a:rPr lang="en-US" sz="1800" dirty="0">
                <a:sym typeface="Symbol" pitchFamily="18" charset="2"/>
              </a:rPr>
              <a:t>	 	</a:t>
            </a:r>
            <a:r>
              <a:rPr lang="en-US" sz="1800" dirty="0" err="1"/>
              <a:t>F</a:t>
            </a:r>
            <a:r>
              <a:rPr lang="en-US" sz="1800" dirty="0" err="1">
                <a:sym typeface="Symbol" pitchFamily="18" charset="2"/>
              </a:rPr>
              <a:t>id</a:t>
            </a:r>
            <a:r>
              <a:rPr lang="en-US" sz="1800" dirty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0F3		  </a:t>
            </a:r>
            <a:r>
              <a:rPr lang="en-US" sz="1800" dirty="0"/>
              <a:t>*</a:t>
            </a:r>
            <a:r>
              <a:rPr lang="en-US" sz="1800" dirty="0" err="1"/>
              <a:t>id+id</a:t>
            </a:r>
            <a:r>
              <a:rPr lang="en-US" sz="1800" dirty="0"/>
              <a:t>$		reduce by T</a:t>
            </a:r>
            <a:r>
              <a:rPr lang="en-US" sz="1800" dirty="0">
                <a:sym typeface="Symbol" pitchFamily="18" charset="2"/>
              </a:rPr>
              <a:t>F	 	</a:t>
            </a:r>
            <a:r>
              <a:rPr lang="en-US" sz="1800" dirty="0" err="1"/>
              <a:t>T</a:t>
            </a:r>
            <a:r>
              <a:rPr lang="en-US" sz="1800" dirty="0" err="1">
                <a:sym typeface="Symbol" pitchFamily="18" charset="2"/>
              </a:rPr>
              <a:t>F</a:t>
            </a:r>
            <a:r>
              <a:rPr lang="en-US" sz="1800" dirty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0T2		   </a:t>
            </a:r>
            <a:r>
              <a:rPr lang="en-US" sz="1800" dirty="0"/>
              <a:t>*</a:t>
            </a:r>
            <a:r>
              <a:rPr lang="en-US" sz="1800" dirty="0" err="1"/>
              <a:t>id+id</a:t>
            </a:r>
            <a:r>
              <a:rPr lang="en-US" sz="1800" dirty="0"/>
              <a:t>$</a:t>
            </a:r>
            <a:r>
              <a:rPr lang="en-US" sz="1800"/>
              <a:t>	               shift </a:t>
            </a:r>
            <a:r>
              <a:rPr lang="en-US" sz="1800" dirty="0"/>
              <a:t>7</a:t>
            </a:r>
          </a:p>
          <a:p>
            <a:pPr>
              <a:buFontTx/>
              <a:buNone/>
            </a:pPr>
            <a:r>
              <a:rPr lang="en-US" sz="1800" dirty="0"/>
              <a:t>0T2*7		     </a:t>
            </a:r>
            <a:r>
              <a:rPr lang="en-US" sz="1800" dirty="0" err="1"/>
              <a:t>id+id</a:t>
            </a:r>
            <a:r>
              <a:rPr lang="en-US" sz="1800" dirty="0"/>
              <a:t>$	shift 5</a:t>
            </a:r>
          </a:p>
          <a:p>
            <a:pPr>
              <a:buFontTx/>
              <a:buNone/>
            </a:pPr>
            <a:r>
              <a:rPr lang="en-US" sz="1800" dirty="0"/>
              <a:t>0T2*7id5	        +id$	reduce by </a:t>
            </a:r>
            <a:r>
              <a:rPr lang="en-US" sz="1800" dirty="0" err="1"/>
              <a:t>F</a:t>
            </a:r>
            <a:r>
              <a:rPr lang="en-US" sz="1800" dirty="0" err="1">
                <a:sym typeface="Symbol" pitchFamily="18" charset="2"/>
              </a:rPr>
              <a:t>id</a:t>
            </a:r>
            <a:r>
              <a:rPr lang="en-US" sz="1800" dirty="0">
                <a:sym typeface="Symbol" pitchFamily="18" charset="2"/>
              </a:rPr>
              <a:t>	 	</a:t>
            </a:r>
            <a:r>
              <a:rPr lang="en-US" sz="1800" dirty="0" err="1"/>
              <a:t>F</a:t>
            </a:r>
            <a:r>
              <a:rPr lang="en-US" sz="1800" dirty="0" err="1">
                <a:sym typeface="Symbol" pitchFamily="18" charset="2"/>
              </a:rPr>
              <a:t>id</a:t>
            </a: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/>
              <a:t>0T2*7F10	        +id$	reduce by T</a:t>
            </a:r>
            <a:r>
              <a:rPr lang="en-US" sz="1800" dirty="0">
                <a:sym typeface="Symbol" pitchFamily="18" charset="2"/>
              </a:rPr>
              <a:t>T*F 	</a:t>
            </a:r>
            <a:r>
              <a:rPr lang="en-US" sz="1800" dirty="0"/>
              <a:t>T</a:t>
            </a:r>
            <a:r>
              <a:rPr lang="en-US" sz="1800" dirty="0">
                <a:sym typeface="Symbol" pitchFamily="18" charset="2"/>
              </a:rPr>
              <a:t>T*F</a:t>
            </a:r>
          </a:p>
          <a:p>
            <a:pPr>
              <a:buFontTx/>
              <a:buNone/>
            </a:pPr>
            <a:r>
              <a:rPr lang="en-US" sz="1800" dirty="0"/>
              <a:t>0T2		         +id$	reduce by E</a:t>
            </a:r>
            <a:r>
              <a:rPr lang="en-US" sz="1800" dirty="0">
                <a:sym typeface="Symbol" pitchFamily="18" charset="2"/>
              </a:rPr>
              <a:t>T	 	</a:t>
            </a:r>
            <a:r>
              <a:rPr lang="en-US" sz="1800" dirty="0" err="1"/>
              <a:t>E</a:t>
            </a:r>
            <a:r>
              <a:rPr lang="en-US" sz="1800" dirty="0" err="1">
                <a:sym typeface="Symbol" pitchFamily="18" charset="2"/>
              </a:rPr>
              <a:t>T</a:t>
            </a: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0E1		         +id$	shift 6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0E1+6		           id$	shift 5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0E1+6id5	              $	</a:t>
            </a:r>
            <a:r>
              <a:rPr lang="en-US" sz="1800" dirty="0"/>
              <a:t>reduce by </a:t>
            </a:r>
            <a:r>
              <a:rPr lang="en-US" sz="1800" dirty="0" err="1"/>
              <a:t>F</a:t>
            </a:r>
            <a:r>
              <a:rPr lang="en-US" sz="1800" dirty="0" err="1">
                <a:sym typeface="Symbol" pitchFamily="18" charset="2"/>
              </a:rPr>
              <a:t>id</a:t>
            </a:r>
            <a:r>
              <a:rPr lang="en-US" sz="1800" dirty="0">
                <a:sym typeface="Symbol" pitchFamily="18" charset="2"/>
              </a:rPr>
              <a:t>	 	</a:t>
            </a:r>
            <a:r>
              <a:rPr lang="en-US" sz="1800" dirty="0" err="1"/>
              <a:t>F</a:t>
            </a:r>
            <a:r>
              <a:rPr lang="en-US" sz="1800" dirty="0" err="1">
                <a:sym typeface="Symbol" pitchFamily="18" charset="2"/>
              </a:rPr>
              <a:t>id</a:t>
            </a: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0E1+6F3	              $	</a:t>
            </a:r>
            <a:r>
              <a:rPr lang="en-US" sz="1800" dirty="0"/>
              <a:t>reduce by T</a:t>
            </a:r>
            <a:r>
              <a:rPr lang="en-US" sz="1800" dirty="0">
                <a:sym typeface="Symbol" pitchFamily="18" charset="2"/>
              </a:rPr>
              <a:t>F	 	</a:t>
            </a:r>
            <a:r>
              <a:rPr lang="en-US" sz="1800" dirty="0" err="1"/>
              <a:t>T</a:t>
            </a:r>
            <a:r>
              <a:rPr lang="en-US" sz="1800" dirty="0" err="1">
                <a:sym typeface="Symbol" pitchFamily="18" charset="2"/>
              </a:rPr>
              <a:t>F</a:t>
            </a: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0E1+6T9	              $	</a:t>
            </a:r>
            <a:r>
              <a:rPr lang="en-US" sz="1800" dirty="0"/>
              <a:t>reduce by E</a:t>
            </a:r>
            <a:r>
              <a:rPr lang="en-US" sz="1800" dirty="0">
                <a:sym typeface="Symbol" pitchFamily="18" charset="2"/>
              </a:rPr>
              <a:t>E+T 	</a:t>
            </a:r>
            <a:r>
              <a:rPr lang="en-US" sz="1800" dirty="0" err="1"/>
              <a:t>E</a:t>
            </a:r>
            <a:r>
              <a:rPr lang="en-US" sz="1800" dirty="0" err="1">
                <a:sym typeface="Symbol" pitchFamily="18" charset="2"/>
              </a:rPr>
              <a:t>E+T</a:t>
            </a: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0E1		              $	accept</a:t>
            </a:r>
          </a:p>
          <a:p>
            <a:pPr>
              <a:buFontTx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Construction of Parsing table for 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305800" cy="3048000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/>
              <a:t>Three techniques to construct a parsing table for LR parser.</a:t>
            </a:r>
          </a:p>
          <a:p>
            <a:endParaRPr lang="en-GB" sz="3600" dirty="0"/>
          </a:p>
          <a:p>
            <a:pPr marL="822960" lvl="1" indent="-457200">
              <a:buFont typeface="+mj-lt"/>
              <a:buAutoNum type="arabicPeriod"/>
            </a:pPr>
            <a:r>
              <a:rPr lang="en-GB" sz="3600" dirty="0"/>
              <a:t>SLR or SLR(1) Parsing table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sz="3600" dirty="0"/>
              <a:t>CLR(1) Parsing table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sz="3600" dirty="0"/>
              <a:t>LALR parsing table</a:t>
            </a:r>
          </a:p>
          <a:p>
            <a:pPr marL="822960" lvl="1" indent="-457200">
              <a:buNone/>
            </a:pPr>
            <a:r>
              <a:rPr lang="en-GB" sz="3600" dirty="0"/>
              <a:t> 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305800" cy="3200400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1. DESIGN of SLR Parsing Table for </a:t>
            </a:r>
            <a:r>
              <a:rPr lang="en-GB" sz="6000" dirty="0" err="1">
                <a:solidFill>
                  <a:srgbClr val="FF0000"/>
                </a:solidFill>
              </a:rPr>
              <a:t>lr</a:t>
            </a:r>
            <a:r>
              <a:rPr lang="en-GB" sz="6000" dirty="0">
                <a:solidFill>
                  <a:srgbClr val="FF0000"/>
                </a:solidFill>
              </a:rPr>
              <a:t> parser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Parsing table for 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Collection of canonical sets of LR(0) items              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            What is augment grammar?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            What is LR(0) item ?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             What is  Closure Operation ?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             Algorithm for computation of Closure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             What is  </a:t>
            </a:r>
            <a:r>
              <a:rPr lang="en-US" dirty="0" err="1"/>
              <a:t>Goto</a:t>
            </a:r>
            <a:r>
              <a:rPr lang="en-US" dirty="0"/>
              <a:t> Operation ?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Algorithm  for Collection of canonical sets of LR(0) items.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Algorithm for Constructing SLR Parsing Table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 grammar </a:t>
            </a:r>
            <a:r>
              <a:rPr lang="en-US"/>
              <a:t>and LR(0</a:t>
            </a:r>
            <a:r>
              <a:rPr lang="en-US" dirty="0"/>
              <a:t>)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  <a:sym typeface="Symbol" pitchFamily="18" charset="2"/>
              </a:rPr>
              <a:t>Augmented Grammar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:</a:t>
            </a:r>
          </a:p>
          <a:p>
            <a:pPr>
              <a:buFontTx/>
              <a:buNone/>
            </a:pPr>
            <a:r>
              <a:rPr lang="en-US" dirty="0">
                <a:sym typeface="Symbol" pitchFamily="18" charset="2"/>
              </a:rPr>
              <a:t>	If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 is a grammar with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start symbol S</a:t>
            </a:r>
            <a:r>
              <a:rPr lang="en-US" dirty="0">
                <a:sym typeface="Symbol" pitchFamily="18" charset="2"/>
              </a:rPr>
              <a:t>, then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G’ </a:t>
            </a:r>
            <a:r>
              <a:rPr lang="en-US" dirty="0">
                <a:sym typeface="Symbol" pitchFamily="18" charset="2"/>
              </a:rPr>
              <a:t>is an augment grammar for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 with a new start symbol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 S’ </a:t>
            </a:r>
            <a:r>
              <a:rPr lang="en-US" dirty="0">
                <a:sym typeface="Symbol" pitchFamily="18" charset="2"/>
              </a:rPr>
              <a:t>and  new production rule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S’S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buFontTx/>
              <a:buNone/>
            </a:pPr>
            <a:endParaRPr lang="en-US" dirty="0">
              <a:sym typeface="Symbol" pitchFamily="18" charset="2"/>
            </a:endParaRPr>
          </a:p>
          <a:p>
            <a:r>
              <a:rPr lang="en-US" b="1">
                <a:solidFill>
                  <a:srgbClr val="FF0000"/>
                </a:solidFill>
              </a:rPr>
              <a:t>An LR(0</a:t>
            </a:r>
            <a:r>
              <a:rPr lang="en-US" b="1" dirty="0">
                <a:solidFill>
                  <a:srgbClr val="FF0000"/>
                </a:solidFill>
              </a:rPr>
              <a:t>) item </a:t>
            </a:r>
            <a:r>
              <a:rPr lang="en-US" dirty="0"/>
              <a:t>of a grammar 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dirty="0"/>
              <a:t> is a production of 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dirty="0"/>
              <a:t> with a </a:t>
            </a:r>
            <a:r>
              <a:rPr lang="en-US" b="1" dirty="0">
                <a:solidFill>
                  <a:srgbClr val="FF0000"/>
                </a:solidFill>
              </a:rPr>
              <a:t>dot </a:t>
            </a:r>
            <a:r>
              <a:rPr lang="en-US" dirty="0"/>
              <a:t>at the some position of the right side.</a:t>
            </a:r>
          </a:p>
          <a:p>
            <a:pPr>
              <a:lnSpc>
                <a:spcPts val="2400"/>
              </a:lnSpc>
              <a:spcBef>
                <a:spcPts val="400"/>
              </a:spcBef>
              <a:buNone/>
            </a:pPr>
            <a:r>
              <a:rPr lang="en-US" dirty="0"/>
              <a:t>      Ex:	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err="1">
                <a:sym typeface="Symbol" pitchFamily="18" charset="2"/>
              </a:rPr>
              <a:t>aBb</a:t>
            </a:r>
            <a:endParaRPr lang="en-US" dirty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400"/>
              </a:spcBef>
              <a:buNone/>
            </a:pPr>
            <a:r>
              <a:rPr lang="en-US" dirty="0">
                <a:sym typeface="Symbol" pitchFamily="18" charset="2"/>
              </a:rPr>
              <a:t>            </a:t>
            </a:r>
            <a:r>
              <a:rPr lang="en-US">
                <a:sym typeface="Symbol" pitchFamily="18" charset="2"/>
              </a:rPr>
              <a:t>Possible LR(0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i="1" dirty="0">
                <a:sym typeface="Symbol" pitchFamily="18" charset="2"/>
              </a:rPr>
              <a:t>Items</a:t>
            </a:r>
            <a:r>
              <a:rPr lang="en-US" dirty="0">
                <a:sym typeface="Symbol" pitchFamily="18" charset="2"/>
              </a:rPr>
              <a:t>:		</a:t>
            </a: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sz="8000" dirty="0">
                <a:sym typeface="Symbol" pitchFamily="18" charset="2"/>
              </a:rPr>
              <a:t>.</a:t>
            </a:r>
            <a:r>
              <a:rPr lang="en-US" dirty="0" err="1">
                <a:sym typeface="Symbol" pitchFamily="18" charset="2"/>
              </a:rPr>
              <a:t>aBb</a:t>
            </a:r>
            <a:endParaRPr lang="en-US" dirty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400"/>
              </a:spcBef>
              <a:buFontTx/>
              <a:buNone/>
            </a:pPr>
            <a:r>
              <a:rPr lang="en-US" dirty="0"/>
              <a:t>		</a:t>
            </a:r>
            <a:r>
              <a:rPr lang="en-US"/>
              <a:t>   </a:t>
            </a:r>
            <a:r>
              <a:rPr lang="en-US" sz="2400"/>
              <a:t>(four </a:t>
            </a:r>
            <a:r>
              <a:rPr lang="en-US" sz="2400" dirty="0"/>
              <a:t>different possibility)</a:t>
            </a:r>
            <a:r>
              <a:rPr lang="en-US" dirty="0"/>
              <a:t>	 	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sz="8000" dirty="0" err="1">
                <a:sym typeface="Symbol" pitchFamily="18" charset="2"/>
              </a:rPr>
              <a:t>.</a:t>
            </a:r>
            <a:r>
              <a:rPr lang="en-US" dirty="0" err="1">
                <a:sym typeface="Symbol" pitchFamily="18" charset="2"/>
              </a:rPr>
              <a:t>Bb</a:t>
            </a:r>
            <a:endParaRPr lang="en-US" dirty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40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						 	</a:t>
            </a: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err="1">
                <a:sym typeface="Symbol" pitchFamily="18" charset="2"/>
              </a:rPr>
              <a:t>aB</a:t>
            </a:r>
            <a:r>
              <a:rPr lang="en-US" sz="8000" dirty="0" err="1">
                <a:sym typeface="Symbol" pitchFamily="18" charset="2"/>
              </a:rPr>
              <a:t>.</a:t>
            </a:r>
            <a:r>
              <a:rPr lang="en-US" dirty="0" err="1">
                <a:sym typeface="Symbol" pitchFamily="18" charset="2"/>
              </a:rPr>
              <a:t>b</a:t>
            </a:r>
            <a:endParaRPr lang="en-US" dirty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40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					 		</a:t>
            </a: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err="1">
                <a:sym typeface="Symbol" pitchFamily="18" charset="2"/>
              </a:rPr>
              <a:t>aBb</a:t>
            </a:r>
            <a:r>
              <a:rPr lang="en-US" sz="8000" dirty="0" err="1">
                <a:sym typeface="Symbol" pitchFamily="18" charset="2"/>
              </a:rPr>
              <a:t>.</a:t>
            </a:r>
            <a:endParaRPr lang="en-US" sz="8000" dirty="0">
              <a:sym typeface="Symbol" pitchFamily="18" charset="2"/>
            </a:endParaRPr>
          </a:p>
          <a:p>
            <a:pPr>
              <a:buFontTx/>
              <a:buNone/>
            </a:pP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800" dirty="0"/>
              <a:t>If</a:t>
            </a:r>
            <a:r>
              <a:rPr lang="en-US" sz="2800" b="1" i="1" dirty="0"/>
              <a:t>  </a:t>
            </a:r>
            <a:r>
              <a:rPr lang="en-US" sz="2800" b="1" i="1" dirty="0">
                <a:solidFill>
                  <a:srgbClr val="FF0000"/>
                </a:solidFill>
              </a:rPr>
              <a:t>I </a:t>
            </a:r>
            <a:r>
              <a:rPr lang="en-US" sz="2800" dirty="0"/>
              <a:t> is a set </a:t>
            </a:r>
            <a:r>
              <a:rPr lang="en-US" sz="2800"/>
              <a:t>of </a:t>
            </a:r>
            <a:r>
              <a:rPr lang="en-US" sz="2800" b="1">
                <a:solidFill>
                  <a:srgbClr val="FF0000"/>
                </a:solidFill>
              </a:rPr>
              <a:t>LR(0</a:t>
            </a:r>
            <a:r>
              <a:rPr lang="en-US" sz="2800" b="1" dirty="0">
                <a:solidFill>
                  <a:srgbClr val="FF0000"/>
                </a:solidFill>
              </a:rPr>
              <a:t>) items </a:t>
            </a:r>
            <a:r>
              <a:rPr lang="en-US" sz="2800" dirty="0"/>
              <a:t>for a grammar G, </a:t>
            </a:r>
            <a:r>
              <a:rPr lang="en-US" sz="2800"/>
              <a:t>then  </a:t>
            </a:r>
            <a:r>
              <a:rPr lang="en-US" sz="2800" b="1" i="1">
                <a:solidFill>
                  <a:srgbClr val="FF0000"/>
                </a:solidFill>
              </a:rPr>
              <a:t>closure(I</a:t>
            </a:r>
            <a:r>
              <a:rPr lang="en-US" sz="2800" b="1" i="1" dirty="0">
                <a:solidFill>
                  <a:srgbClr val="FF0000"/>
                </a:solidFill>
              </a:rPr>
              <a:t>)  </a:t>
            </a:r>
            <a:r>
              <a:rPr lang="en-US" sz="2800" dirty="0"/>
              <a:t>is the set </a:t>
            </a:r>
            <a:r>
              <a:rPr lang="en-US" sz="2800"/>
              <a:t>of LR(0</a:t>
            </a:r>
            <a:r>
              <a:rPr lang="en-US" sz="2800" dirty="0"/>
              <a:t>) items constructed from </a:t>
            </a:r>
            <a:r>
              <a:rPr lang="en-US" sz="2800" b="1" i="1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 by the two rules:</a:t>
            </a:r>
          </a:p>
          <a:p>
            <a:pPr marL="457200" indent="-457200"/>
            <a:endParaRPr lang="en-US" sz="2800" dirty="0"/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buFontTx/>
              <a:buAutoNum type="arabicPeriod"/>
            </a:pPr>
            <a:r>
              <a:rPr lang="en-US" dirty="0"/>
              <a:t>Initially, </a:t>
            </a:r>
            <a:r>
              <a:rPr lang="en-US"/>
              <a:t>every </a:t>
            </a:r>
            <a:r>
              <a:rPr lang="en-US" b="1">
                <a:solidFill>
                  <a:srgbClr val="FF0000"/>
                </a:solidFill>
              </a:rPr>
              <a:t>LR(0</a:t>
            </a:r>
            <a:r>
              <a:rPr lang="en-US" b="1" dirty="0">
                <a:solidFill>
                  <a:srgbClr val="FF0000"/>
                </a:solidFill>
              </a:rPr>
              <a:t>) item </a:t>
            </a:r>
            <a:r>
              <a:rPr lang="en-US" dirty="0"/>
              <a:t>in </a:t>
            </a:r>
            <a:r>
              <a:rPr lang="en-US" b="1" i="1" dirty="0">
                <a:solidFill>
                  <a:srgbClr val="FF0000"/>
                </a:solidFill>
              </a:rPr>
              <a:t>I</a:t>
            </a:r>
            <a:r>
              <a:rPr lang="en-US" dirty="0"/>
              <a:t> is added </a:t>
            </a:r>
            <a:r>
              <a:rPr lang="en-US"/>
              <a:t>to </a:t>
            </a:r>
            <a:r>
              <a:rPr lang="en-US" b="1">
                <a:solidFill>
                  <a:srgbClr val="FF0000"/>
                </a:solidFill>
              </a:rPr>
              <a:t>closure(I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buFontTx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 .B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>
                <a:sym typeface="Symbol" pitchFamily="18" charset="2"/>
              </a:rPr>
              <a:t>is </a:t>
            </a:r>
            <a:r>
              <a:rPr lang="en-US">
                <a:sym typeface="Symbol" pitchFamily="18" charset="2"/>
              </a:rPr>
              <a:t>in </a:t>
            </a: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closure(I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) 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B </a:t>
            </a:r>
            <a:r>
              <a:rPr lang="en-US" dirty="0"/>
              <a:t>is a production rule of G;  then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B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  <a:sym typeface="Symbol" pitchFamily="18" charset="2"/>
              </a:rPr>
              <a:t>•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  </a:t>
            </a:r>
            <a:r>
              <a:rPr lang="en-US" dirty="0"/>
              <a:t>will be in </a:t>
            </a:r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closure(I</a:t>
            </a:r>
            <a:r>
              <a:rPr lang="en-US" b="1" dirty="0">
                <a:solidFill>
                  <a:srgbClr val="FF0000"/>
                </a:solidFill>
              </a:rPr>
              <a:t>). </a:t>
            </a:r>
            <a:r>
              <a:rPr lang="en-US" dirty="0"/>
              <a:t>We will apply this rule until no more </a:t>
            </a:r>
            <a:r>
              <a:rPr lang="en-US"/>
              <a:t>new </a:t>
            </a:r>
            <a:r>
              <a:rPr lang="en-US" b="1">
                <a:solidFill>
                  <a:srgbClr val="FF0000"/>
                </a:solidFill>
              </a:rPr>
              <a:t>LR(0</a:t>
            </a:r>
            <a:r>
              <a:rPr lang="en-US" b="1" dirty="0">
                <a:solidFill>
                  <a:srgbClr val="FF0000"/>
                </a:solidFill>
              </a:rPr>
              <a:t>) items </a:t>
            </a:r>
            <a:r>
              <a:rPr lang="en-US" dirty="0"/>
              <a:t>can be added </a:t>
            </a:r>
            <a:r>
              <a:rPr lang="en-US"/>
              <a:t>to </a:t>
            </a:r>
            <a:r>
              <a:rPr lang="en-US" b="1">
                <a:solidFill>
                  <a:srgbClr val="FF0000"/>
                </a:solidFill>
              </a:rPr>
              <a:t>closure(I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  <a:endParaRPr lang="en-US" b="1" dirty="0">
              <a:solidFill>
                <a:srgbClr val="FF0000"/>
              </a:solidFill>
              <a:sym typeface="Symbol" pitchFamily="18" charset="2"/>
            </a:endParaRPr>
          </a:p>
          <a:p>
            <a:pPr marL="457200" indent="-457200">
              <a:buFontTx/>
              <a:buNone/>
            </a:pPr>
            <a:r>
              <a:rPr lang="en-US" sz="2800" dirty="0">
                <a:sym typeface="Symbol" pitchFamily="18" charset="2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68579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4572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This is one of the best method for syntactic recognition of  programming language constructs.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It uses Shift-Reduce technique discussed earlier and hence LR(k) parser is an example of Shift Reduce Parser.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Here L stands for </a:t>
            </a:r>
            <a:r>
              <a:rPr lang="en-US" dirty="0">
                <a:solidFill>
                  <a:srgbClr val="FF0000"/>
                </a:solidFill>
              </a:rPr>
              <a:t>Left-to- right scanning</a:t>
            </a:r>
            <a:r>
              <a:rPr lang="en-US" dirty="0"/>
              <a:t> of the input , </a:t>
            </a:r>
            <a:r>
              <a:rPr lang="en-US" dirty="0">
                <a:solidFill>
                  <a:srgbClr val="FF0000"/>
                </a:solidFill>
              </a:rPr>
              <a:t>R stands for construction of right most derivation in reverse </a:t>
            </a:r>
            <a:r>
              <a:rPr lang="en-US" dirty="0"/>
              <a:t>and k stands for number of </a:t>
            </a:r>
            <a:r>
              <a:rPr lang="en-US" dirty="0">
                <a:solidFill>
                  <a:srgbClr val="FF0000"/>
                </a:solidFill>
              </a:rPr>
              <a:t>look ahead input symbols  used in making parsing decisions</a:t>
            </a:r>
            <a:r>
              <a:rPr lang="en-US" dirty="0"/>
              <a:t>. The value of k is either 0 or 1. if (k) omitted then</a:t>
            </a:r>
            <a:r>
              <a:rPr lang="en-US" dirty="0">
                <a:solidFill>
                  <a:srgbClr val="00B050"/>
                </a:solidFill>
              </a:rPr>
              <a:t> k is assumed to be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Closure Operation  --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rgbClr val="CC0000"/>
            </a:solidFill>
          </a:ln>
        </p:spPr>
        <p:txBody>
          <a:bodyPr>
            <a:normAutofit/>
          </a:bodyPr>
          <a:lstStyle/>
          <a:p>
            <a:pPr>
              <a:lnSpc>
                <a:spcPts val="3000"/>
              </a:lnSpc>
              <a:buNone/>
            </a:pPr>
            <a:r>
              <a:rPr lang="en-US" sz="2800" dirty="0">
                <a:sym typeface="Symbol" pitchFamily="18" charset="2"/>
              </a:rPr>
              <a:t>E’  E              Let item  I = {[E’ 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• </a:t>
            </a:r>
            <a:r>
              <a:rPr lang="en-US" sz="2800" dirty="0">
                <a:sym typeface="Symbol" pitchFamily="18" charset="2"/>
              </a:rPr>
              <a:t>E]}</a:t>
            </a:r>
          </a:p>
          <a:p>
            <a:pPr>
              <a:lnSpc>
                <a:spcPts val="3000"/>
              </a:lnSpc>
              <a:buNone/>
            </a:pPr>
            <a:r>
              <a:rPr lang="en-US" sz="2800" dirty="0">
                <a:sym typeface="Symbol" pitchFamily="18" charset="2"/>
              </a:rPr>
              <a:t>E  </a:t>
            </a:r>
            <a:r>
              <a:rPr lang="en-US" sz="2800">
                <a:sym typeface="Symbol" pitchFamily="18" charset="2"/>
              </a:rPr>
              <a:t>E+T    closure(I</a:t>
            </a:r>
            <a:r>
              <a:rPr lang="en-US" sz="2800" dirty="0">
                <a:sym typeface="Symbol" pitchFamily="18" charset="2"/>
              </a:rPr>
              <a:t>) </a:t>
            </a:r>
            <a:r>
              <a:rPr lang="en-US" sz="2800">
                <a:sym typeface="Symbol" pitchFamily="18" charset="2"/>
              </a:rPr>
              <a:t>= closure({</a:t>
            </a:r>
            <a:r>
              <a:rPr lang="en-US" sz="2800" dirty="0">
                <a:sym typeface="Symbol" pitchFamily="18" charset="2"/>
              </a:rPr>
              <a:t>E’ 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• </a:t>
            </a:r>
            <a:r>
              <a:rPr lang="en-US" sz="2800" dirty="0">
                <a:sym typeface="Symbol" pitchFamily="18" charset="2"/>
              </a:rPr>
              <a:t>E]}) </a:t>
            </a:r>
          </a:p>
          <a:p>
            <a:pPr>
              <a:lnSpc>
                <a:spcPts val="3000"/>
              </a:lnSpc>
              <a:buNone/>
            </a:pPr>
            <a:r>
              <a:rPr lang="en-US" sz="2800" dirty="0">
                <a:sym typeface="Symbol" pitchFamily="18" charset="2"/>
              </a:rPr>
              <a:t>E  T           	      = {E’ 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• </a:t>
            </a:r>
            <a:r>
              <a:rPr lang="en-US" sz="2800" dirty="0">
                <a:sym typeface="Symbol" pitchFamily="18" charset="2"/>
              </a:rPr>
              <a:t>E],[E 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• </a:t>
            </a:r>
            <a:r>
              <a:rPr lang="en-US" sz="2800" dirty="0">
                <a:sym typeface="Symbol" pitchFamily="18" charset="2"/>
              </a:rPr>
              <a:t>E+T]</a:t>
            </a:r>
          </a:p>
          <a:p>
            <a:pPr>
              <a:lnSpc>
                <a:spcPts val="3000"/>
              </a:lnSpc>
              <a:buNone/>
            </a:pPr>
            <a:r>
              <a:rPr lang="en-US" sz="2800" dirty="0">
                <a:sym typeface="Symbol" pitchFamily="18" charset="2"/>
              </a:rPr>
              <a:t>T  T*F		           [ E 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• </a:t>
            </a:r>
            <a:r>
              <a:rPr lang="en-US" sz="2800" dirty="0">
                <a:sym typeface="Symbol" pitchFamily="18" charset="2"/>
              </a:rPr>
              <a:t>T]</a:t>
            </a:r>
          </a:p>
          <a:p>
            <a:pPr>
              <a:lnSpc>
                <a:spcPts val="3000"/>
              </a:lnSpc>
              <a:buNone/>
            </a:pPr>
            <a:r>
              <a:rPr lang="en-US" sz="2800" dirty="0">
                <a:sym typeface="Symbol" pitchFamily="18" charset="2"/>
              </a:rPr>
              <a:t>T  F		           [T 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• </a:t>
            </a:r>
            <a:r>
              <a:rPr lang="en-US" sz="2800" dirty="0">
                <a:sym typeface="Symbol" pitchFamily="18" charset="2"/>
              </a:rPr>
              <a:t>T*F]</a:t>
            </a:r>
          </a:p>
          <a:p>
            <a:pPr>
              <a:lnSpc>
                <a:spcPts val="3000"/>
              </a:lnSpc>
              <a:buNone/>
            </a:pPr>
            <a:r>
              <a:rPr lang="en-US" sz="2800" dirty="0">
                <a:sym typeface="Symbol" pitchFamily="18" charset="2"/>
              </a:rPr>
              <a:t>F </a:t>
            </a:r>
            <a:r>
              <a:rPr lang="en-US" sz="2800">
                <a:sym typeface="Symbol" pitchFamily="18" charset="2"/>
              </a:rPr>
              <a:t> (E</a:t>
            </a:r>
            <a:r>
              <a:rPr lang="en-US" sz="2800" dirty="0">
                <a:sym typeface="Symbol" pitchFamily="18" charset="2"/>
              </a:rPr>
              <a:t>)		           [T 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• </a:t>
            </a:r>
            <a:r>
              <a:rPr lang="en-US" sz="2800" dirty="0">
                <a:sym typeface="Symbol" pitchFamily="18" charset="2"/>
              </a:rPr>
              <a:t>F]</a:t>
            </a:r>
          </a:p>
          <a:p>
            <a:pPr>
              <a:lnSpc>
                <a:spcPts val="3000"/>
              </a:lnSpc>
              <a:buNone/>
            </a:pPr>
            <a:r>
              <a:rPr lang="en-US" sz="2800" dirty="0">
                <a:sym typeface="Symbol" pitchFamily="18" charset="2"/>
              </a:rPr>
              <a:t>F  id		           [F </a:t>
            </a:r>
            <a:r>
              <a:rPr lang="en-US" sz="2800">
                <a:sym typeface="Symbol" pitchFamily="18" charset="2"/>
              </a:rPr>
              <a:t> </a:t>
            </a:r>
            <a:r>
              <a:rPr lang="en-US" sz="2800">
                <a:latin typeface="Calibri"/>
                <a:cs typeface="Calibri"/>
                <a:sym typeface="Symbol" pitchFamily="18" charset="2"/>
              </a:rPr>
              <a:t>•</a:t>
            </a:r>
            <a:r>
              <a:rPr lang="en-US" sz="2800">
                <a:sym typeface="Symbol" pitchFamily="18" charset="2"/>
              </a:rPr>
              <a:t>(E</a:t>
            </a:r>
            <a:r>
              <a:rPr lang="en-US" sz="2800" dirty="0">
                <a:sym typeface="Symbol" pitchFamily="18" charset="2"/>
              </a:rPr>
              <a:t>)]</a:t>
            </a:r>
          </a:p>
          <a:p>
            <a:pPr>
              <a:lnSpc>
                <a:spcPts val="3000"/>
              </a:lnSpc>
              <a:buNone/>
            </a:pPr>
            <a:r>
              <a:rPr lang="en-US" sz="2800" dirty="0">
                <a:sym typeface="Symbol" pitchFamily="18" charset="2"/>
              </a:rPr>
              <a:t>				           [F 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• </a:t>
            </a:r>
            <a:r>
              <a:rPr lang="en-US" sz="2800" dirty="0">
                <a:sym typeface="Symbol" pitchFamily="18" charset="2"/>
              </a:rPr>
              <a:t>id]  }</a:t>
            </a: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2369" y="381000"/>
            <a:ext cx="8651631" cy="914400"/>
          </a:xfrm>
        </p:spPr>
        <p:txBody>
          <a:bodyPr/>
          <a:lstStyle/>
          <a:p>
            <a:r>
              <a:rPr lang="en-US" sz="3600"/>
              <a:t>Computation of Closure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95754" y="1371601"/>
            <a:ext cx="703384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/>
              <a:t>closure ( </a:t>
            </a:r>
            <a:r>
              <a:rPr lang="en-US" sz="2000" dirty="0"/>
              <a:t>I )</a:t>
            </a:r>
          </a:p>
          <a:p>
            <a:r>
              <a:rPr lang="en-US" sz="2000" dirty="0"/>
              <a:t>begin</a:t>
            </a:r>
          </a:p>
          <a:p>
            <a:r>
              <a:rPr lang="en-US" sz="2000" dirty="0"/>
              <a:t>	J := I;</a:t>
            </a:r>
          </a:p>
          <a:p>
            <a:r>
              <a:rPr lang="en-US" sz="2000" dirty="0"/>
              <a:t>	repeat </a:t>
            </a:r>
          </a:p>
          <a:p>
            <a:r>
              <a:rPr lang="en-US" sz="2000" dirty="0"/>
              <a:t>	for each item </a:t>
            </a:r>
            <a:r>
              <a:rPr lang="en-US" sz="2000" b="1" dirty="0">
                <a:solidFill>
                  <a:srgbClr val="FF0000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 .B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in J and each production</a:t>
            </a:r>
          </a:p>
          <a:p>
            <a:r>
              <a:rPr lang="en-US" sz="2000" dirty="0">
                <a:sym typeface="Symbol" pitchFamily="18" charset="2"/>
              </a:rPr>
              <a:t>		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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of G such that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.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not in J do</a:t>
            </a:r>
          </a:p>
          <a:p>
            <a:r>
              <a:rPr lang="en-US" sz="2000" dirty="0"/>
              <a:t>			add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.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to J</a:t>
            </a:r>
          </a:p>
          <a:p>
            <a:r>
              <a:rPr lang="en-US" sz="2000" dirty="0"/>
              <a:t>	until no more items can be added to J</a:t>
            </a:r>
          </a:p>
          <a:p>
            <a:r>
              <a:rPr lang="en-US" sz="2000" dirty="0"/>
              <a:t>                 return J</a:t>
            </a:r>
          </a:p>
          <a:p>
            <a:endParaRPr lang="en-US" sz="2000" dirty="0"/>
          </a:p>
          <a:p>
            <a:r>
              <a:rPr lang="en-US" sz="2000" dirty="0"/>
              <a:t>end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err="1"/>
              <a:t>Goto</a:t>
            </a:r>
            <a:r>
              <a:rPr lang="en-US" dirty="0"/>
              <a:t> Operation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2369" y="990600"/>
            <a:ext cx="8651631" cy="5562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If I is a set </a:t>
            </a:r>
            <a:r>
              <a:rPr lang="en-US" sz="2000"/>
              <a:t>of LR(0</a:t>
            </a:r>
            <a:r>
              <a:rPr lang="en-US" sz="2000" dirty="0"/>
              <a:t>) items and X is a grammar </a:t>
            </a:r>
            <a:r>
              <a:rPr lang="en-US" sz="2000"/>
              <a:t>symbol (terminal </a:t>
            </a:r>
            <a:r>
              <a:rPr lang="en-US" sz="2000" dirty="0"/>
              <a:t>or non-terminal), </a:t>
            </a:r>
            <a:r>
              <a:rPr lang="en-US" sz="2000"/>
              <a:t>then goto(I,X</a:t>
            </a:r>
            <a:r>
              <a:rPr lang="en-US" sz="2000" dirty="0"/>
              <a:t>) is defined as follows:</a:t>
            </a:r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en-US" sz="2000" dirty="0"/>
              <a:t>If  A </a:t>
            </a:r>
            <a:r>
              <a:rPr lang="en-US" sz="2000" dirty="0">
                <a:sym typeface="Symbol" pitchFamily="18" charset="2"/>
              </a:rPr>
              <a:t> 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X  in I then every item </a:t>
            </a:r>
            <a:r>
              <a:rPr lang="en-US" sz="2000">
                <a:sym typeface="Symbol" pitchFamily="18" charset="2"/>
              </a:rPr>
              <a:t>in </a:t>
            </a:r>
            <a:r>
              <a:rPr lang="en-US" sz="2000" b="1">
                <a:sym typeface="Symbol" pitchFamily="18" charset="2"/>
              </a:rPr>
              <a:t>closure({</a:t>
            </a:r>
            <a:r>
              <a:rPr lang="en-US" sz="2000" b="1" dirty="0"/>
              <a:t>A </a:t>
            </a:r>
            <a:r>
              <a:rPr lang="en-US" sz="2000" b="1" dirty="0">
                <a:sym typeface="Symbol" pitchFamily="18" charset="2"/>
              </a:rPr>
              <a:t> X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sz="2000" b="1" dirty="0">
                <a:sym typeface="Symbol" pitchFamily="18" charset="2"/>
              </a:rPr>
              <a:t>})</a:t>
            </a:r>
            <a:r>
              <a:rPr lang="en-US" sz="2000" dirty="0">
                <a:sym typeface="Symbol" pitchFamily="18" charset="2"/>
              </a:rPr>
              <a:t> will be </a:t>
            </a:r>
            <a:r>
              <a:rPr lang="en-US" sz="2000">
                <a:sym typeface="Symbol" pitchFamily="18" charset="2"/>
              </a:rPr>
              <a:t>in goto(I,X</a:t>
            </a:r>
            <a:r>
              <a:rPr lang="en-US" sz="2000" dirty="0">
                <a:sym typeface="Symbol" pitchFamily="18" charset="2"/>
              </a:rPr>
              <a:t>).</a:t>
            </a:r>
            <a:endParaRPr lang="en-US" sz="700" dirty="0">
              <a:sym typeface="Symbol" pitchFamily="18" charset="2"/>
            </a:endParaRPr>
          </a:p>
          <a:p>
            <a:pPr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Example: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000" dirty="0">
                <a:sym typeface="Symbol" pitchFamily="18" charset="2"/>
              </a:rPr>
              <a:t>I ={	[ E’  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E],   [E  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E+T],   [E  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T], 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		 [T  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T*F], [T  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F], [F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6600">
                <a:sym typeface="Symbol" pitchFamily="18" charset="2"/>
              </a:rPr>
              <a:t>.</a:t>
            </a:r>
            <a:r>
              <a:rPr lang="en-US" sz="2000">
                <a:sym typeface="Symbol" pitchFamily="18" charset="2"/>
              </a:rPr>
              <a:t>(E</a:t>
            </a:r>
            <a:r>
              <a:rPr lang="en-US" sz="2000" dirty="0">
                <a:sym typeface="Symbol" pitchFamily="18" charset="2"/>
              </a:rPr>
              <a:t>)],  [F  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id] 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GB" sz="2000">
                <a:sym typeface="Symbol" pitchFamily="18" charset="2"/>
              </a:rPr>
              <a:t>        Goto(I,X</a:t>
            </a:r>
            <a:r>
              <a:rPr lang="en-GB" sz="2000" dirty="0">
                <a:sym typeface="Symbol" pitchFamily="18" charset="2"/>
              </a:rPr>
              <a:t>) where X = { E, T, F</a:t>
            </a:r>
            <a:r>
              <a:rPr lang="en-GB" sz="2000">
                <a:sym typeface="Symbol" pitchFamily="18" charset="2"/>
              </a:rPr>
              <a:t>, ( </a:t>
            </a:r>
            <a:r>
              <a:rPr lang="en-GB" sz="2000" dirty="0">
                <a:sym typeface="Symbol" pitchFamily="18" charset="2"/>
              </a:rPr>
              <a:t>and id }</a:t>
            </a:r>
            <a:endParaRPr lang="en-US" sz="2000" dirty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>
                <a:sym typeface="Symbol" pitchFamily="18" charset="2"/>
              </a:rPr>
              <a:t>	goto(I,E</a:t>
            </a:r>
            <a:r>
              <a:rPr lang="en-US" sz="2000" dirty="0">
                <a:sym typeface="Symbol" pitchFamily="18" charset="2"/>
              </a:rPr>
              <a:t>) </a:t>
            </a:r>
            <a:r>
              <a:rPr lang="en-US" sz="2000">
                <a:sym typeface="Symbol" pitchFamily="18" charset="2"/>
              </a:rPr>
              <a:t>=  closure({ </a:t>
            </a:r>
            <a:r>
              <a:rPr lang="en-US" sz="2000" dirty="0">
                <a:sym typeface="Symbol" pitchFamily="18" charset="2"/>
              </a:rPr>
              <a:t>[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E’  E</a:t>
            </a:r>
            <a:r>
              <a:rPr lang="en-US" sz="72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]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[E  E</a:t>
            </a:r>
            <a:r>
              <a:rPr lang="en-US" sz="66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+T]</a:t>
            </a:r>
            <a:r>
              <a:rPr lang="en-US" sz="2000" dirty="0">
                <a:sym typeface="Symbol" pitchFamily="18" charset="2"/>
              </a:rPr>
              <a:t> } 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 =   {[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E’  E</a:t>
            </a:r>
            <a:r>
              <a:rPr lang="en-US" sz="72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]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, [E  E</a:t>
            </a:r>
            <a:r>
              <a:rPr lang="en-US" sz="66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+T]}</a:t>
            </a:r>
            <a:endParaRPr lang="en-US" sz="2000" dirty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>
                <a:sym typeface="Symbol" pitchFamily="18" charset="2"/>
              </a:rPr>
              <a:t>	goto(I,T</a:t>
            </a:r>
            <a:r>
              <a:rPr lang="en-US" sz="2000" dirty="0">
                <a:sym typeface="Symbol" pitchFamily="18" charset="2"/>
              </a:rPr>
              <a:t>) </a:t>
            </a:r>
            <a:r>
              <a:rPr lang="en-US" sz="2000">
                <a:sym typeface="Symbol" pitchFamily="18" charset="2"/>
              </a:rPr>
              <a:t>= closure({ </a:t>
            </a:r>
            <a:r>
              <a:rPr lang="en-US" sz="2000" dirty="0">
                <a:sym typeface="Symbol" pitchFamily="18" charset="2"/>
              </a:rPr>
              <a:t>[E  T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], [T  T</a:t>
            </a:r>
            <a:r>
              <a:rPr lang="en-US" sz="66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*F]</a:t>
            </a:r>
            <a:r>
              <a:rPr lang="en-US" sz="2000" dirty="0">
                <a:sym typeface="Symbol" pitchFamily="18" charset="2"/>
              </a:rPr>
              <a:t> })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 = { [E  T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], [T  T</a:t>
            </a:r>
            <a:r>
              <a:rPr lang="en-US" sz="66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*F]</a:t>
            </a:r>
            <a:r>
              <a:rPr lang="en-US" sz="2000" dirty="0">
                <a:sym typeface="Symbol" pitchFamily="18" charset="2"/>
              </a:rPr>
              <a:t>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>
                <a:sym typeface="Symbol" pitchFamily="18" charset="2"/>
              </a:rPr>
              <a:t>	goto(I,F</a:t>
            </a:r>
            <a:r>
              <a:rPr lang="en-US" sz="2000" dirty="0">
                <a:sym typeface="Symbol" pitchFamily="18" charset="2"/>
              </a:rPr>
              <a:t>) </a:t>
            </a:r>
            <a:r>
              <a:rPr lang="en-US" sz="2000">
                <a:sym typeface="Symbol" pitchFamily="18" charset="2"/>
              </a:rPr>
              <a:t>= closure({[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T  F</a:t>
            </a:r>
            <a:r>
              <a:rPr lang="en-US" sz="66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]}) = {[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T  F</a:t>
            </a:r>
            <a:r>
              <a:rPr lang="en-US" sz="66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]}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>
                <a:sym typeface="Symbol" pitchFamily="18" charset="2"/>
              </a:rPr>
              <a:t>	goto(I,()  = closure([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F </a:t>
            </a: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 (</a:t>
            </a:r>
            <a:r>
              <a:rPr lang="en-US" sz="660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E)</a:t>
            </a:r>
            <a:r>
              <a:rPr lang="en-US" sz="2000" dirty="0">
                <a:sym typeface="Symbol" pitchFamily="18" charset="2"/>
              </a:rPr>
              <a:t>])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 = {[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F </a:t>
            </a: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 (</a:t>
            </a:r>
            <a:r>
              <a:rPr lang="en-US" sz="660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E),</a:t>
            </a:r>
            <a:r>
              <a:rPr lang="en-US" sz="2000" dirty="0">
                <a:sym typeface="Symbol" pitchFamily="18" charset="2"/>
              </a:rPr>
              <a:t> ], [E  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E+T], [E  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T], [T  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T*F], [T  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F], 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		      [F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6600">
                <a:sym typeface="Symbol" pitchFamily="18" charset="2"/>
              </a:rPr>
              <a:t>.</a:t>
            </a:r>
            <a:r>
              <a:rPr lang="en-US" sz="2000">
                <a:sym typeface="Symbol" pitchFamily="18" charset="2"/>
              </a:rPr>
              <a:t>(E</a:t>
            </a:r>
            <a:r>
              <a:rPr lang="en-US" sz="2000" dirty="0">
                <a:sym typeface="Symbol" pitchFamily="18" charset="2"/>
              </a:rPr>
              <a:t>)], [F  </a:t>
            </a:r>
            <a:r>
              <a:rPr lang="en-US" sz="66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id] 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sz="2000">
                <a:sym typeface="Symbol" pitchFamily="18" charset="2"/>
              </a:rPr>
              <a:t>	goto(I,id</a:t>
            </a:r>
            <a:r>
              <a:rPr lang="en-US" sz="2000" dirty="0">
                <a:sym typeface="Symbol" pitchFamily="18" charset="2"/>
              </a:rPr>
              <a:t>) </a:t>
            </a:r>
            <a:r>
              <a:rPr lang="en-US" sz="2000">
                <a:sym typeface="Symbol" pitchFamily="18" charset="2"/>
              </a:rPr>
              <a:t>= closure({[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F  id</a:t>
            </a:r>
            <a:r>
              <a:rPr lang="en-US" sz="66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]}) = {[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F  id</a:t>
            </a:r>
            <a:r>
              <a:rPr lang="en-US" sz="66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 ]} 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Algorithm to Construct SLR Parsing Table from an augmented grammar G’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/>
              <a:t>Construct the canonical collection of sets </a:t>
            </a:r>
            <a:r>
              <a:rPr lang="en-US" sz="2000"/>
              <a:t>of LR(0</a:t>
            </a:r>
            <a:r>
              <a:rPr lang="en-US" sz="2000" dirty="0"/>
              <a:t>) items  for G’.    	</a:t>
            </a:r>
            <a:r>
              <a:rPr lang="en-US" b="1" dirty="0"/>
              <a:t>C</a:t>
            </a:r>
            <a:r>
              <a:rPr lang="en-US" b="1" dirty="0">
                <a:sym typeface="Symbol" pitchFamily="18" charset="2"/>
              </a:rPr>
              <a:t>{I</a:t>
            </a:r>
            <a:r>
              <a:rPr lang="en-US" b="1" baseline="-25000" dirty="0">
                <a:sym typeface="Symbol" pitchFamily="18" charset="2"/>
              </a:rPr>
              <a:t>0</a:t>
            </a:r>
            <a:r>
              <a:rPr lang="en-US" b="1" dirty="0">
                <a:sym typeface="Symbol" pitchFamily="18" charset="2"/>
              </a:rPr>
              <a:t>,...,I</a:t>
            </a:r>
            <a:r>
              <a:rPr lang="en-US" b="1" baseline="-25000" dirty="0">
                <a:sym typeface="Symbol" pitchFamily="18" charset="2"/>
              </a:rPr>
              <a:t>n</a:t>
            </a:r>
            <a:r>
              <a:rPr lang="en-US" b="1" dirty="0">
                <a:sym typeface="Symbol" pitchFamily="18" charset="2"/>
              </a:rPr>
              <a:t>}</a:t>
            </a:r>
          </a:p>
          <a:p>
            <a:pPr marL="457200" indent="-457200">
              <a:buNone/>
            </a:pPr>
            <a:r>
              <a:rPr lang="en-US" sz="2100" dirty="0">
                <a:sym typeface="Symbol" pitchFamily="18" charset="2"/>
              </a:rPr>
              <a:t>2       State I is constructed from Ii. The parsing actions for state I are determined as follows</a:t>
            </a:r>
            <a:endParaRPr lang="en-US" sz="2000" dirty="0"/>
          </a:p>
          <a:p>
            <a:pPr marL="800100" lvl="1" indent="-342900">
              <a:buFontTx/>
              <a:buChar char="•"/>
            </a:pPr>
            <a:r>
              <a:rPr lang="en-US" sz="1800" dirty="0"/>
              <a:t>If  </a:t>
            </a:r>
            <a:r>
              <a:rPr lang="en-US" sz="1800" b="1" dirty="0">
                <a:solidFill>
                  <a:srgbClr val="FF0000"/>
                </a:solidFill>
              </a:rPr>
              <a:t>a </a:t>
            </a:r>
            <a:r>
              <a:rPr lang="en-US" sz="1800" dirty="0"/>
              <a:t>is a terminal, </a:t>
            </a:r>
            <a:r>
              <a:rPr lang="en-US" sz="2000" b="1" dirty="0"/>
              <a:t>A</a:t>
            </a:r>
            <a:r>
              <a:rPr lang="en-US" sz="2000" b="1" dirty="0">
                <a:sym typeface="Symbol" pitchFamily="18" charset="2"/>
              </a:rPr>
              <a:t>.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000" b="1" dirty="0">
                <a:sym typeface="Symbol" pitchFamily="18" charset="2"/>
              </a:rPr>
              <a:t></a:t>
            </a:r>
            <a:r>
              <a:rPr lang="en-US" sz="1800" dirty="0">
                <a:sym typeface="Symbol" pitchFamily="18" charset="2"/>
              </a:rPr>
              <a:t> in I</a:t>
            </a:r>
            <a:r>
              <a:rPr lang="en-US" sz="1800" b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1800" baseline="-25000" dirty="0">
                <a:sym typeface="Symbol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and goto(I</a:t>
            </a:r>
            <a:r>
              <a:rPr lang="en-US" sz="1800" b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1800">
                <a:sym typeface="Symbol" pitchFamily="18" charset="2"/>
              </a:rPr>
              <a:t>,a</a:t>
            </a:r>
            <a:r>
              <a:rPr lang="en-US" sz="1800" dirty="0">
                <a:sym typeface="Symbol" pitchFamily="18" charset="2"/>
              </a:rPr>
              <a:t>)=</a:t>
            </a:r>
            <a:r>
              <a:rPr lang="en-US" sz="1800" dirty="0" err="1">
                <a:sym typeface="Symbol" pitchFamily="18" charset="2"/>
              </a:rPr>
              <a:t>I</a:t>
            </a:r>
            <a:r>
              <a:rPr lang="en-US" sz="1800" b="1" baseline="-25000" dirty="0" err="1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sz="1800" dirty="0">
                <a:sym typeface="Symbol" pitchFamily="18" charset="2"/>
              </a:rPr>
              <a:t>  then action[</a:t>
            </a:r>
            <a:r>
              <a:rPr lang="en-US" sz="1800" dirty="0" err="1">
                <a:sym typeface="Symbol" pitchFamily="18" charset="2"/>
              </a:rPr>
              <a:t>i,a</a:t>
            </a:r>
            <a:r>
              <a:rPr lang="en-US" sz="1800" dirty="0">
                <a:sym typeface="Symbol" pitchFamily="18" charset="2"/>
              </a:rPr>
              <a:t>] is  </a:t>
            </a:r>
            <a:r>
              <a:rPr lang="en-US" sz="1800" b="1" i="1" dirty="0">
                <a:sym typeface="Symbol" pitchFamily="18" charset="2"/>
              </a:rPr>
              <a:t>shift </a:t>
            </a:r>
            <a:r>
              <a:rPr lang="en-US" sz="1800" b="1" i="1" dirty="0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sz="1800" b="1" dirty="0">
                <a:sym typeface="Symbol" pitchFamily="18" charset="2"/>
              </a:rPr>
              <a:t>.</a:t>
            </a:r>
          </a:p>
          <a:p>
            <a:pPr marL="800100" lvl="1" indent="-342900">
              <a:buFontTx/>
              <a:buChar char="•"/>
            </a:pPr>
            <a:r>
              <a:rPr lang="en-US" sz="1800" dirty="0">
                <a:sym typeface="Symbol" pitchFamily="18" charset="2"/>
              </a:rPr>
              <a:t>If 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.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sz="1800" dirty="0">
                <a:sym typeface="Symbol" pitchFamily="18" charset="2"/>
              </a:rPr>
              <a:t>is in I</a:t>
            </a:r>
            <a:r>
              <a:rPr lang="en-US" sz="1800" b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1800" baseline="-25000" dirty="0">
                <a:sym typeface="Symbol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, then </a:t>
            </a:r>
            <a:r>
              <a:rPr lang="en-US" sz="2000" b="1" dirty="0">
                <a:sym typeface="Symbol" pitchFamily="18" charset="2"/>
              </a:rPr>
              <a:t>action[</a:t>
            </a:r>
            <a:r>
              <a:rPr lang="en-US" sz="2000" b="1" dirty="0" err="1">
                <a:solidFill>
                  <a:srgbClr val="FF0000"/>
                </a:solidFill>
                <a:sym typeface="Symbol" pitchFamily="18" charset="2"/>
              </a:rPr>
              <a:t>i,a</a:t>
            </a:r>
            <a:r>
              <a:rPr lang="en-US" sz="2000" b="1" dirty="0">
                <a:sym typeface="Symbol" pitchFamily="18" charset="2"/>
              </a:rPr>
              <a:t>]</a:t>
            </a:r>
            <a:r>
              <a:rPr lang="en-US" sz="1800" dirty="0">
                <a:sym typeface="Symbol" pitchFamily="18" charset="2"/>
              </a:rPr>
              <a:t> is  </a:t>
            </a:r>
            <a:r>
              <a:rPr lang="en-US" sz="1800" b="1" i="1" dirty="0">
                <a:sym typeface="Symbol" pitchFamily="18" charset="2"/>
              </a:rPr>
              <a:t>reduce </a:t>
            </a:r>
            <a:r>
              <a:rPr lang="en-US" sz="1800" b="1" i="1" dirty="0"/>
              <a:t>A</a:t>
            </a:r>
            <a:r>
              <a:rPr lang="en-US" sz="1800" b="1" i="1" dirty="0">
                <a:sym typeface="Symbol" pitchFamily="18" charset="2"/>
              </a:rPr>
              <a:t></a:t>
            </a:r>
            <a:r>
              <a:rPr lang="en-US" sz="1800" dirty="0">
                <a:sym typeface="Symbol" pitchFamily="18" charset="2"/>
              </a:rPr>
              <a:t>  for all a </a:t>
            </a:r>
            <a:r>
              <a:rPr lang="en-US" sz="1800">
                <a:sym typeface="Symbol" pitchFamily="18" charset="2"/>
              </a:rPr>
              <a:t>in </a:t>
            </a:r>
            <a:r>
              <a:rPr lang="en-US" sz="1800" b="1">
                <a:sym typeface="Symbol" pitchFamily="18" charset="2"/>
              </a:rPr>
              <a:t>FOLLOW(A</a:t>
            </a:r>
            <a:r>
              <a:rPr lang="en-US" sz="1800" b="1" dirty="0">
                <a:sym typeface="Symbol" pitchFamily="18" charset="2"/>
              </a:rPr>
              <a:t>)</a:t>
            </a:r>
            <a:r>
              <a:rPr lang="en-US" sz="1800" dirty="0">
                <a:sym typeface="Symbol" pitchFamily="18" charset="2"/>
              </a:rPr>
              <a:t>   where </a:t>
            </a:r>
            <a:r>
              <a:rPr lang="en-US" sz="1800" b="1" dirty="0">
                <a:sym typeface="Symbol" pitchFamily="18" charset="2"/>
              </a:rPr>
              <a:t>AS’</a:t>
            </a:r>
            <a:r>
              <a:rPr lang="en-US" sz="1800" dirty="0">
                <a:sym typeface="Symbol" pitchFamily="18" charset="2"/>
              </a:rPr>
              <a:t>.</a:t>
            </a:r>
          </a:p>
          <a:p>
            <a:pPr marL="800100" lvl="1" indent="-342900">
              <a:buFontTx/>
              <a:buChar char="•"/>
            </a:pPr>
            <a:r>
              <a:rPr lang="en-US" sz="1800" dirty="0">
                <a:sym typeface="Symbol" pitchFamily="18" charset="2"/>
              </a:rPr>
              <a:t>If  </a:t>
            </a:r>
            <a:r>
              <a:rPr lang="en-US" sz="2400" b="1" dirty="0"/>
              <a:t>S’</a:t>
            </a:r>
            <a:r>
              <a:rPr lang="en-US" sz="2400" b="1" dirty="0">
                <a:sym typeface="Symbol" pitchFamily="18" charset="2"/>
              </a:rPr>
              <a:t>S.</a:t>
            </a:r>
            <a:r>
              <a:rPr lang="en-US" sz="1800" dirty="0">
                <a:sym typeface="Symbol" pitchFamily="18" charset="2"/>
              </a:rPr>
              <a:t>  is in I</a:t>
            </a:r>
            <a:r>
              <a:rPr lang="en-US" sz="1800" b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1800" baseline="-25000" dirty="0">
                <a:sym typeface="Symbol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, then action[</a:t>
            </a:r>
            <a:r>
              <a:rPr lang="en-US" sz="1800" b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1800" b="1" dirty="0">
                <a:solidFill>
                  <a:srgbClr val="FF0000"/>
                </a:solidFill>
                <a:sym typeface="Symbol" pitchFamily="18" charset="2"/>
              </a:rPr>
              <a:t>,$] </a:t>
            </a:r>
            <a:r>
              <a:rPr lang="en-US" sz="1800" dirty="0">
                <a:sym typeface="Symbol" pitchFamily="18" charset="2"/>
              </a:rPr>
              <a:t>is  </a:t>
            </a:r>
            <a:r>
              <a:rPr lang="en-US" sz="1800" b="1" i="1" dirty="0">
                <a:solidFill>
                  <a:srgbClr val="FF0000"/>
                </a:solidFill>
                <a:sym typeface="Symbol" pitchFamily="18" charset="2"/>
              </a:rPr>
              <a:t>accept</a:t>
            </a:r>
            <a:r>
              <a:rPr lang="en-US" sz="1800" dirty="0">
                <a:sym typeface="Symbol" pitchFamily="18" charset="2"/>
              </a:rPr>
              <a:t>.</a:t>
            </a:r>
          </a:p>
          <a:p>
            <a:pPr marL="800100" lvl="1" indent="-342900">
              <a:buFontTx/>
              <a:buChar char="•"/>
            </a:pPr>
            <a:r>
              <a:rPr lang="en-US" sz="1800" dirty="0">
                <a:sym typeface="Symbol" pitchFamily="18" charset="2"/>
              </a:rPr>
              <a:t>If any conflicting actions generated by these rules, the grammar is </a:t>
            </a:r>
            <a:r>
              <a:rPr lang="en-US" sz="1800">
                <a:sym typeface="Symbol" pitchFamily="18" charset="2"/>
              </a:rPr>
              <a:t>not SLR(1</a:t>
            </a:r>
            <a:r>
              <a:rPr lang="en-US" sz="1800" dirty="0">
                <a:sym typeface="Symbol" pitchFamily="18" charset="2"/>
              </a:rPr>
              <a:t>).</a:t>
            </a:r>
          </a:p>
          <a:p>
            <a:pPr marL="457200" indent="-457200"/>
            <a:endParaRPr lang="en-US" sz="900" dirty="0">
              <a:sym typeface="Symbol" pitchFamily="18" charset="2"/>
            </a:endParaRPr>
          </a:p>
          <a:p>
            <a:pPr marL="457200" indent="-457200">
              <a:buFontTx/>
              <a:buAutoNum type="arabicPeriod" startAt="3"/>
            </a:pPr>
            <a:r>
              <a:rPr lang="en-US" sz="2000" dirty="0">
                <a:sym typeface="Symbol" pitchFamily="18" charset="2"/>
              </a:rPr>
              <a:t>Create the parsing </a:t>
            </a:r>
            <a:r>
              <a:rPr lang="en-US" sz="2000" dirty="0" err="1">
                <a:sym typeface="Symbol" pitchFamily="18" charset="2"/>
              </a:rPr>
              <a:t>goto</a:t>
            </a:r>
            <a:r>
              <a:rPr lang="en-US" sz="2000" dirty="0">
                <a:sym typeface="Symbol" pitchFamily="18" charset="2"/>
              </a:rPr>
              <a:t> table</a:t>
            </a:r>
          </a:p>
          <a:p>
            <a:pPr marL="800100" lvl="1" indent="-342900">
              <a:buFontTx/>
              <a:buChar char="•"/>
            </a:pPr>
            <a:r>
              <a:rPr lang="en-US" sz="1800" dirty="0">
                <a:sym typeface="Symbol" pitchFamily="18" charset="2"/>
              </a:rPr>
              <a:t>for all non-terminals A,  </a:t>
            </a:r>
            <a:r>
              <a:rPr lang="en-US" sz="1800">
                <a:sym typeface="Symbol" pitchFamily="18" charset="2"/>
              </a:rPr>
              <a:t>if goto(I</a:t>
            </a:r>
            <a:r>
              <a:rPr lang="en-US" sz="1800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1800" dirty="0">
                <a:sym typeface="Symbol" pitchFamily="18" charset="2"/>
              </a:rPr>
              <a:t>, A)=</a:t>
            </a:r>
            <a:r>
              <a:rPr lang="en-US" sz="1800" dirty="0" err="1">
                <a:sym typeface="Symbol" pitchFamily="18" charset="2"/>
              </a:rPr>
              <a:t>I</a:t>
            </a:r>
            <a:r>
              <a:rPr lang="en-US" sz="1800" b="1" baseline="-25000" dirty="0" err="1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sz="1800" dirty="0">
                <a:sym typeface="Symbol" pitchFamily="18" charset="2"/>
              </a:rPr>
              <a:t>  then </a:t>
            </a:r>
            <a:r>
              <a:rPr lang="en-US" sz="1800" b="1" dirty="0" err="1">
                <a:solidFill>
                  <a:srgbClr val="FF0000"/>
                </a:solidFill>
                <a:sym typeface="Symbol" pitchFamily="18" charset="2"/>
              </a:rPr>
              <a:t>goto</a:t>
            </a:r>
            <a:r>
              <a:rPr lang="en-US" sz="1800" b="1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sz="1800" b="1" dirty="0" err="1">
                <a:solidFill>
                  <a:srgbClr val="FF0000"/>
                </a:solidFill>
                <a:sym typeface="Symbol" pitchFamily="18" charset="2"/>
              </a:rPr>
              <a:t>i,A</a:t>
            </a:r>
            <a:r>
              <a:rPr lang="en-US" sz="1800" b="1" dirty="0">
                <a:solidFill>
                  <a:srgbClr val="FF0000"/>
                </a:solidFill>
                <a:sym typeface="Symbol" pitchFamily="18" charset="2"/>
              </a:rPr>
              <a:t>]=j</a:t>
            </a:r>
          </a:p>
          <a:p>
            <a:pPr marL="457200" indent="-457200">
              <a:buNone/>
            </a:pPr>
            <a:endParaRPr lang="en-US" sz="900" dirty="0">
              <a:sym typeface="Symbol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sz="2000" dirty="0">
                <a:sym typeface="Symbol" pitchFamily="18" charset="2"/>
              </a:rPr>
              <a:t>All entries not defined </a:t>
            </a:r>
            <a:r>
              <a:rPr lang="en-US" sz="2000">
                <a:sym typeface="Symbol" pitchFamily="18" charset="2"/>
              </a:rPr>
              <a:t>by (2</a:t>
            </a:r>
            <a:r>
              <a:rPr lang="en-US" sz="2000" dirty="0">
                <a:sym typeface="Symbol" pitchFamily="18" charset="2"/>
              </a:rPr>
              <a:t>) </a:t>
            </a:r>
            <a:r>
              <a:rPr lang="en-US" sz="2000">
                <a:sym typeface="Symbol" pitchFamily="18" charset="2"/>
              </a:rPr>
              <a:t>and (3</a:t>
            </a:r>
            <a:r>
              <a:rPr lang="en-US" sz="2000" dirty="0">
                <a:sym typeface="Symbol" pitchFamily="18" charset="2"/>
              </a:rPr>
              <a:t>) are errors.</a:t>
            </a:r>
          </a:p>
          <a:p>
            <a:pPr marL="457200" indent="-457200">
              <a:buFontTx/>
              <a:buAutoNum type="arabicPeriod" startAt="4"/>
            </a:pPr>
            <a:endParaRPr lang="en-US" sz="900" dirty="0">
              <a:sym typeface="Symbol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sz="2000" dirty="0">
                <a:sym typeface="Symbol" pitchFamily="18" charset="2"/>
              </a:rPr>
              <a:t>Initial state of the parser  is </a:t>
            </a:r>
            <a:r>
              <a:rPr lang="en-US" sz="2000" dirty="0" err="1">
                <a:sym typeface="Symbol" pitchFamily="18" charset="2"/>
              </a:rPr>
              <a:t>ine</a:t>
            </a:r>
            <a:r>
              <a:rPr lang="en-US" sz="2000" dirty="0">
                <a:sym typeface="Symbol" pitchFamily="18" charset="2"/>
              </a:rPr>
              <a:t> constructed from the set of </a:t>
            </a:r>
            <a:r>
              <a:rPr lang="en-US" sz="2000" dirty="0" err="1">
                <a:sym typeface="Symbol" pitchFamily="18" charset="2"/>
              </a:rPr>
              <a:t>itemes</a:t>
            </a:r>
            <a:r>
              <a:rPr lang="en-US" sz="2000" dirty="0">
                <a:sym typeface="Symbol" pitchFamily="18" charset="2"/>
              </a:rPr>
              <a:t> containing 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S’.S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/>
              <a:t>Algorithm to construct sets </a:t>
            </a:r>
            <a:r>
              <a:rPr lang="en-US"/>
              <a:t>of LR(0</a:t>
            </a:r>
            <a:r>
              <a:rPr lang="en-US" dirty="0"/>
              <a:t>)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400"/>
              </a:spcBef>
              <a:buNone/>
            </a:pPr>
            <a:r>
              <a:rPr lang="en-US" sz="2800" b="1">
                <a:sym typeface="Symbol" pitchFamily="18" charset="2"/>
              </a:rPr>
              <a:t>Procedure items(G</a:t>
            </a:r>
            <a:r>
              <a:rPr lang="en-US" sz="2800" b="1" dirty="0">
                <a:sym typeface="Symbol" pitchFamily="18" charset="2"/>
              </a:rPr>
              <a:t>’)</a:t>
            </a:r>
          </a:p>
          <a:p>
            <a:pPr>
              <a:lnSpc>
                <a:spcPts val="2600"/>
              </a:lnSpc>
              <a:spcBef>
                <a:spcPts val="400"/>
              </a:spcBef>
              <a:buNone/>
            </a:pPr>
            <a:r>
              <a:rPr lang="en-US" sz="2800" b="1" dirty="0">
                <a:sym typeface="Symbol" pitchFamily="18" charset="2"/>
              </a:rPr>
              <a:t>Begin</a:t>
            </a:r>
          </a:p>
          <a:p>
            <a:pPr lvl="1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b="1" i="1" dirty="0"/>
              <a:t>C</a:t>
            </a:r>
            <a:r>
              <a:rPr lang="en-US" dirty="0"/>
              <a:t> is </a:t>
            </a:r>
            <a:r>
              <a:rPr lang="en-US"/>
              <a:t>{ closure({</a:t>
            </a:r>
            <a:r>
              <a:rPr lang="en-US" dirty="0"/>
              <a:t>S’</a:t>
            </a:r>
            <a:r>
              <a:rPr lang="en-US" dirty="0">
                <a:sym typeface="Symbol" pitchFamily="18" charset="2"/>
              </a:rPr>
              <a:t>.S}) }</a:t>
            </a:r>
          </a:p>
          <a:p>
            <a:pPr lvl="1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b="1" dirty="0">
                <a:sym typeface="Symbol" pitchFamily="18" charset="2"/>
              </a:rPr>
              <a:t>repeat</a:t>
            </a:r>
            <a:r>
              <a:rPr lang="en-US" dirty="0">
                <a:sym typeface="Symbol" pitchFamily="18" charset="2"/>
              </a:rPr>
              <a:t> .</a:t>
            </a:r>
          </a:p>
          <a:p>
            <a:pPr lvl="2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sz="2800" b="1" dirty="0">
                <a:sym typeface="Symbol" pitchFamily="18" charset="2"/>
              </a:rPr>
              <a:t>for each</a:t>
            </a:r>
            <a:r>
              <a:rPr lang="en-US" sz="2800" dirty="0">
                <a:sym typeface="Symbol" pitchFamily="18" charset="2"/>
              </a:rPr>
              <a:t> I in </a:t>
            </a:r>
            <a:r>
              <a:rPr lang="en-US" sz="2800" b="1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 and each grammar symbol X</a:t>
            </a:r>
          </a:p>
          <a:p>
            <a:pPr lvl="3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sz="2800" b="1">
                <a:sym typeface="Symbol" pitchFamily="18" charset="2"/>
              </a:rPr>
              <a:t>if</a:t>
            </a:r>
            <a:r>
              <a:rPr lang="en-US" sz="2800">
                <a:sym typeface="Symbol" pitchFamily="18" charset="2"/>
              </a:rPr>
              <a:t> goto(I,X</a:t>
            </a:r>
            <a:r>
              <a:rPr lang="en-US" sz="2800" dirty="0">
                <a:sym typeface="Symbol" pitchFamily="18" charset="2"/>
              </a:rPr>
              <a:t>) is not empty and not in </a:t>
            </a:r>
            <a:r>
              <a:rPr lang="en-US" sz="2800" b="1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lvl="4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sz="2800">
                <a:sym typeface="Symbol" pitchFamily="18" charset="2"/>
              </a:rPr>
              <a:t>add goto(I,X</a:t>
            </a:r>
            <a:r>
              <a:rPr lang="en-US" sz="2800" dirty="0">
                <a:sym typeface="Symbol" pitchFamily="18" charset="2"/>
              </a:rPr>
              <a:t>) to C</a:t>
            </a:r>
          </a:p>
          <a:p>
            <a:pPr>
              <a:lnSpc>
                <a:spcPts val="2600"/>
              </a:lnSpc>
              <a:spcBef>
                <a:spcPts val="400"/>
              </a:spcBef>
              <a:buNone/>
            </a:pPr>
            <a:r>
              <a:rPr lang="en-US" sz="2800" dirty="0"/>
              <a:t>    U</a:t>
            </a:r>
            <a:r>
              <a:rPr lang="en-US" sz="2800" b="1" dirty="0">
                <a:sym typeface="Symbol" pitchFamily="18" charset="2"/>
              </a:rPr>
              <a:t>ntil no more sets </a:t>
            </a:r>
            <a:r>
              <a:rPr lang="en-US" sz="2800" b="1">
                <a:sym typeface="Symbol" pitchFamily="18" charset="2"/>
              </a:rPr>
              <a:t>of LR(0</a:t>
            </a:r>
            <a:r>
              <a:rPr lang="en-US" sz="2800" b="1" dirty="0">
                <a:sym typeface="Symbol" pitchFamily="18" charset="2"/>
              </a:rPr>
              <a:t>)  items  can be added to C</a:t>
            </a:r>
          </a:p>
          <a:p>
            <a:pPr>
              <a:lnSpc>
                <a:spcPts val="2600"/>
              </a:lnSpc>
              <a:spcBef>
                <a:spcPts val="400"/>
              </a:spcBef>
              <a:buNone/>
            </a:pPr>
            <a:r>
              <a:rPr lang="en-US" sz="2800" b="1" dirty="0">
                <a:sym typeface="Symbol" pitchFamily="18" charset="2"/>
              </a:rPr>
              <a:t>end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>
            <a:normAutofit/>
          </a:bodyPr>
          <a:lstStyle/>
          <a:p>
            <a:r>
              <a:rPr lang="en-GB" dirty="0"/>
              <a:t>Example -1 : Design SLR parser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696200" cy="5638800"/>
          </a:xfrm>
        </p:spPr>
        <p:txBody>
          <a:bodyPr/>
          <a:lstStyle/>
          <a:p>
            <a:pPr>
              <a:buNone/>
            </a:pPr>
            <a:r>
              <a:rPr lang="en-IN" sz="1800" dirty="0"/>
              <a:t>Consider G : </a:t>
            </a:r>
            <a:r>
              <a:rPr lang="en-IN" sz="1800" dirty="0" err="1"/>
              <a:t>S→cAd</a:t>
            </a:r>
            <a:endParaRPr lang="en-IN" sz="1800" dirty="0"/>
          </a:p>
          <a:p>
            <a:pPr>
              <a:buNone/>
            </a:pPr>
            <a:r>
              <a:rPr lang="en-IN" sz="1800" dirty="0"/>
              <a:t>                     A→ </a:t>
            </a:r>
            <a:r>
              <a:rPr lang="en-IN" sz="1800" dirty="0" err="1"/>
              <a:t>ab</a:t>
            </a:r>
            <a:r>
              <a:rPr lang="en-IN" sz="1800" dirty="0"/>
              <a:t> </a:t>
            </a:r>
          </a:p>
          <a:p>
            <a:pPr>
              <a:buNone/>
            </a:pPr>
            <a:r>
              <a:rPr lang="en-IN" sz="1800" dirty="0"/>
              <a:t>                     A → a</a:t>
            </a:r>
          </a:p>
          <a:p>
            <a:pPr>
              <a:buNone/>
            </a:pPr>
            <a:r>
              <a:rPr lang="en-IN" sz="1800" dirty="0"/>
              <a:t>1. Augmented Grammar :</a:t>
            </a:r>
          </a:p>
          <a:p>
            <a:pPr>
              <a:buNone/>
            </a:pPr>
            <a:r>
              <a:rPr lang="en-IN" sz="1800" dirty="0"/>
              <a:t>  G’ : S’ →S          I</a:t>
            </a:r>
            <a:r>
              <a:rPr lang="en-IN" sz="1800" baseline="-25000" dirty="0"/>
              <a:t>0</a:t>
            </a:r>
            <a:r>
              <a:rPr lang="en-IN" sz="1800" dirty="0"/>
              <a:t> = {[S’ →</a:t>
            </a:r>
            <a:r>
              <a:rPr lang="en-IN" sz="1800" dirty="0">
                <a:latin typeface="Calibri"/>
                <a:cs typeface="Calibri"/>
              </a:rPr>
              <a:t>•</a:t>
            </a:r>
            <a:r>
              <a:rPr lang="en-IN" sz="1800" dirty="0"/>
              <a:t>S], [S→</a:t>
            </a:r>
            <a:r>
              <a:rPr lang="en-IN" sz="1800" dirty="0">
                <a:latin typeface="Calibri"/>
                <a:cs typeface="Calibri"/>
              </a:rPr>
              <a:t>•</a:t>
            </a:r>
            <a:r>
              <a:rPr lang="en-IN" sz="1800" dirty="0" err="1"/>
              <a:t>cAd</a:t>
            </a:r>
            <a:r>
              <a:rPr lang="en-IN" sz="1800" dirty="0"/>
              <a:t>] }   I</a:t>
            </a:r>
            <a:r>
              <a:rPr lang="en-IN" sz="1800" baseline="-25000" dirty="0"/>
              <a:t>1</a:t>
            </a:r>
            <a:r>
              <a:rPr lang="en-IN" sz="1800" dirty="0"/>
              <a:t> = {[S’ →S</a:t>
            </a:r>
            <a:r>
              <a:rPr lang="en-IN" sz="1800" dirty="0">
                <a:latin typeface="Calibri"/>
                <a:cs typeface="Calibri"/>
              </a:rPr>
              <a:t>•</a:t>
            </a:r>
            <a:r>
              <a:rPr lang="en-IN" sz="1800" dirty="0"/>
              <a:t>]}</a:t>
            </a:r>
          </a:p>
          <a:p>
            <a:pPr>
              <a:buNone/>
            </a:pPr>
            <a:r>
              <a:rPr lang="en-IN" sz="1800" dirty="0"/>
              <a:t>         </a:t>
            </a:r>
            <a:r>
              <a:rPr lang="en-IN" sz="1800" dirty="0" err="1"/>
              <a:t>S→cAd</a:t>
            </a:r>
            <a:r>
              <a:rPr lang="en-IN" sz="1800" dirty="0"/>
              <a:t>        I</a:t>
            </a:r>
            <a:r>
              <a:rPr lang="en-IN" sz="1800" baseline="-25000" dirty="0"/>
              <a:t>2</a:t>
            </a:r>
            <a:r>
              <a:rPr lang="en-IN" sz="1800" dirty="0"/>
              <a:t> = {[</a:t>
            </a:r>
            <a:r>
              <a:rPr lang="en-IN" sz="1800" dirty="0" err="1"/>
              <a:t>S→c</a:t>
            </a:r>
            <a:r>
              <a:rPr lang="en-IN" sz="1800" dirty="0" err="1">
                <a:latin typeface="Calibri"/>
                <a:cs typeface="Calibri"/>
              </a:rPr>
              <a:t>•</a:t>
            </a:r>
            <a:r>
              <a:rPr lang="en-IN" sz="1800" dirty="0" err="1"/>
              <a:t>Ad</a:t>
            </a:r>
            <a:r>
              <a:rPr lang="en-IN" sz="1800" dirty="0"/>
              <a:t>], [A→ </a:t>
            </a:r>
            <a:r>
              <a:rPr lang="en-IN" sz="1800" dirty="0">
                <a:latin typeface="Calibri"/>
                <a:cs typeface="Calibri"/>
              </a:rPr>
              <a:t>•</a:t>
            </a:r>
            <a:r>
              <a:rPr lang="en-IN" sz="1800" dirty="0" err="1"/>
              <a:t>ab</a:t>
            </a:r>
            <a:r>
              <a:rPr lang="en-IN" sz="1800" dirty="0"/>
              <a:t> ], [A→</a:t>
            </a:r>
            <a:r>
              <a:rPr lang="en-IN" sz="1800" dirty="0">
                <a:latin typeface="Calibri"/>
                <a:cs typeface="Calibri"/>
              </a:rPr>
              <a:t>•a]</a:t>
            </a:r>
            <a:r>
              <a:rPr lang="en-IN" sz="1800" dirty="0"/>
              <a:t>}</a:t>
            </a:r>
          </a:p>
          <a:p>
            <a:pPr>
              <a:buNone/>
            </a:pPr>
            <a:r>
              <a:rPr lang="en-IN" sz="1800" dirty="0"/>
              <a:t>         A→ </a:t>
            </a:r>
            <a:r>
              <a:rPr lang="en-IN" sz="1800" dirty="0" err="1"/>
              <a:t>ab</a:t>
            </a:r>
            <a:r>
              <a:rPr lang="en-IN" sz="1800" dirty="0"/>
              <a:t>         I</a:t>
            </a:r>
            <a:r>
              <a:rPr lang="en-IN" sz="1800" baseline="-25000" dirty="0"/>
              <a:t>3</a:t>
            </a:r>
            <a:r>
              <a:rPr lang="en-IN" sz="1800" dirty="0"/>
              <a:t> = {[</a:t>
            </a:r>
            <a:r>
              <a:rPr lang="en-IN" sz="1800" dirty="0" err="1"/>
              <a:t>S→cA</a:t>
            </a:r>
            <a:r>
              <a:rPr lang="en-IN" sz="1800" dirty="0" err="1">
                <a:latin typeface="Calibri"/>
                <a:cs typeface="Calibri"/>
              </a:rPr>
              <a:t>•</a:t>
            </a:r>
            <a:r>
              <a:rPr lang="en-IN" sz="1800" dirty="0" err="1"/>
              <a:t>d</a:t>
            </a:r>
            <a:r>
              <a:rPr lang="en-IN" sz="1800" dirty="0"/>
              <a:t>]} </a:t>
            </a:r>
          </a:p>
          <a:p>
            <a:pPr>
              <a:buNone/>
            </a:pPr>
            <a:r>
              <a:rPr lang="en-IN" dirty="0"/>
              <a:t>       </a:t>
            </a:r>
            <a:r>
              <a:rPr lang="en-IN" sz="1800" dirty="0"/>
              <a:t>A</a:t>
            </a:r>
            <a:r>
              <a:rPr lang="en-IN" dirty="0"/>
              <a:t> → a     </a:t>
            </a:r>
            <a:r>
              <a:rPr lang="en-IN" sz="1800" dirty="0"/>
              <a:t>I</a:t>
            </a:r>
            <a:r>
              <a:rPr lang="en-IN" sz="1800" baseline="-25000" dirty="0"/>
              <a:t>4</a:t>
            </a:r>
            <a:r>
              <a:rPr lang="en-IN" sz="1800" dirty="0"/>
              <a:t>= { [A→ </a:t>
            </a:r>
            <a:r>
              <a:rPr lang="en-IN" sz="1800" dirty="0" err="1"/>
              <a:t>a</a:t>
            </a:r>
            <a:r>
              <a:rPr lang="en-IN" sz="1800" dirty="0" err="1">
                <a:latin typeface="Calibri"/>
                <a:cs typeface="Calibri"/>
              </a:rPr>
              <a:t>•</a:t>
            </a:r>
            <a:r>
              <a:rPr lang="en-IN" sz="1800" dirty="0" err="1"/>
              <a:t>b</a:t>
            </a:r>
            <a:r>
              <a:rPr lang="en-IN" sz="1800" dirty="0"/>
              <a:t>], [</a:t>
            </a:r>
            <a:r>
              <a:rPr lang="en-IN" sz="1800" dirty="0" err="1"/>
              <a:t>A→a</a:t>
            </a:r>
            <a:r>
              <a:rPr lang="en-IN" sz="1800" dirty="0">
                <a:latin typeface="Calibri"/>
                <a:cs typeface="Calibri"/>
              </a:rPr>
              <a:t>•]</a:t>
            </a:r>
            <a:r>
              <a:rPr lang="en-IN" sz="1800" dirty="0"/>
              <a:t>}</a:t>
            </a:r>
          </a:p>
          <a:p>
            <a:pPr>
              <a:buNone/>
            </a:pPr>
            <a:r>
              <a:rPr lang="en-IN" sz="1800" dirty="0"/>
              <a:t>                             I</a:t>
            </a:r>
            <a:r>
              <a:rPr lang="en-IN" sz="1800" baseline="-25000" dirty="0"/>
              <a:t>5</a:t>
            </a:r>
            <a:r>
              <a:rPr lang="en-IN" sz="1800" dirty="0"/>
              <a:t> = {[</a:t>
            </a:r>
            <a:r>
              <a:rPr lang="en-IN" sz="1800" dirty="0" err="1"/>
              <a:t>S→cAd</a:t>
            </a:r>
            <a:r>
              <a:rPr lang="en-IN" sz="1800" dirty="0">
                <a:latin typeface="Calibri"/>
                <a:cs typeface="Calibri"/>
              </a:rPr>
              <a:t>•]}                    </a:t>
            </a:r>
          </a:p>
          <a:p>
            <a:pPr>
              <a:buNone/>
            </a:pPr>
            <a:r>
              <a:rPr lang="en-IN" sz="1800" dirty="0">
                <a:latin typeface="Calibri"/>
                <a:cs typeface="Calibri"/>
              </a:rPr>
              <a:t>                                   I</a:t>
            </a:r>
            <a:r>
              <a:rPr lang="en-IN" sz="1800" baseline="-25000" dirty="0">
                <a:latin typeface="Calibri"/>
                <a:cs typeface="Calibri"/>
              </a:rPr>
              <a:t>6</a:t>
            </a:r>
            <a:r>
              <a:rPr lang="en-IN" sz="1800" dirty="0">
                <a:latin typeface="Calibri"/>
                <a:cs typeface="Calibri"/>
              </a:rPr>
              <a:t> = {</a:t>
            </a:r>
            <a:r>
              <a:rPr lang="en-IN" sz="1800" dirty="0"/>
              <a:t>[A→ </a:t>
            </a:r>
            <a:r>
              <a:rPr lang="en-IN" sz="1800" dirty="0" err="1"/>
              <a:t>ab</a:t>
            </a:r>
            <a:r>
              <a:rPr lang="en-IN" sz="1800" dirty="0">
                <a:latin typeface="Calibri"/>
                <a:cs typeface="Calibri"/>
              </a:rPr>
              <a:t>•</a:t>
            </a:r>
            <a:r>
              <a:rPr lang="en-IN" sz="1800" dirty="0"/>
              <a:t>], </a:t>
            </a:r>
            <a:r>
              <a:rPr lang="en-IN" sz="1800" dirty="0">
                <a:latin typeface="Calibri"/>
                <a:cs typeface="Calibri"/>
              </a:rPr>
              <a:t>}</a:t>
            </a:r>
            <a:endParaRPr lang="en-IN" sz="1800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19600" y="4206240"/>
          <a:ext cx="3581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First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GB" sz="2000" dirty="0"/>
                        <a:t>c</a:t>
                      </a:r>
                      <a:endParaRPr lang="en-US" sz="2000" dirty="0"/>
                    </a:p>
                    <a:p>
                      <a:pPr algn="ctr">
                        <a:buFont typeface="Arial" charset="0"/>
                        <a:buNone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a,</a:t>
                      </a:r>
                      <a:r>
                        <a:rPr lang="en-GB" sz="2000" baseline="0" dirty="0"/>
                        <a:t> b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4953000"/>
            <a:ext cx="4038600" cy="609600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 cap="sm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FIRST and FOLLOW Symbols </a:t>
            </a:r>
            <a:r>
              <a:rPr kumimoji="0" lang="en-GB" sz="7100" b="1" i="0" u="none" strike="noStrike" kern="1200" cap="sm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→</a:t>
            </a:r>
            <a:endParaRPr kumimoji="0" lang="en-US" sz="7100" b="1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SLR Parsing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/>
                        <a:t>GOTO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Exapmple</a:t>
            </a:r>
            <a:r>
              <a:rPr lang="en-US" sz="5400" b="1" dirty="0"/>
              <a:t> -2 </a:t>
            </a:r>
            <a:r>
              <a:rPr lang="en-US" sz="5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11763"/>
          </a:xfrm>
        </p:spPr>
        <p:txBody>
          <a:bodyPr/>
          <a:lstStyle/>
          <a:p>
            <a:pPr>
              <a:buNone/>
            </a:pPr>
            <a:r>
              <a:rPr lang="pt-BR" dirty="0"/>
              <a:t> Grammer :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 →→ L= R | R</a:t>
            </a:r>
          </a:p>
          <a:p>
            <a:pPr>
              <a:buNone/>
            </a:pPr>
            <a:r>
              <a:rPr lang="pt-BR" dirty="0"/>
              <a:t>L → *R | id        </a:t>
            </a:r>
          </a:p>
          <a:p>
            <a:pPr>
              <a:buNone/>
            </a:pPr>
            <a:r>
              <a:rPr lang="pt-BR" dirty="0"/>
              <a:t>R → L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67200" y="3048000"/>
          <a:ext cx="3810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First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US" sz="2000" dirty="0"/>
                        <a:t>* ,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id</a:t>
                      </a:r>
                    </a:p>
                    <a:p>
                      <a:pPr algn="ctr">
                        <a:buFont typeface="Arial" charset="0"/>
                        <a:buNone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 , id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  ,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 , id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 ,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4953000"/>
            <a:ext cx="4038600" cy="609600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 cap="sm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FIRST and FOLLOW Symbols </a:t>
            </a:r>
            <a:r>
              <a:rPr kumimoji="0" lang="en-GB" sz="7100" b="1" i="0" u="none" strike="noStrike" kern="1200" cap="sm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→</a:t>
            </a:r>
            <a:endParaRPr kumimoji="0" lang="en-US" sz="7100" b="1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Augmented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S'→ S</a:t>
            </a:r>
          </a:p>
          <a:p>
            <a:pPr>
              <a:buNone/>
            </a:pPr>
            <a:r>
              <a:rPr lang="pt-BR" dirty="0"/>
              <a:t>S → L= R</a:t>
            </a:r>
          </a:p>
          <a:p>
            <a:pPr>
              <a:buNone/>
            </a:pPr>
            <a:r>
              <a:rPr lang="pt-BR" dirty="0"/>
              <a:t>S → R</a:t>
            </a:r>
          </a:p>
          <a:p>
            <a:pPr>
              <a:buNone/>
            </a:pPr>
            <a:r>
              <a:rPr lang="pt-BR" dirty="0"/>
              <a:t>L → *R</a:t>
            </a:r>
          </a:p>
          <a:p>
            <a:pPr>
              <a:buNone/>
            </a:pPr>
            <a:r>
              <a:rPr lang="pt-BR" dirty="0"/>
              <a:t>L → id</a:t>
            </a:r>
          </a:p>
          <a:p>
            <a:pPr>
              <a:buNone/>
            </a:pPr>
            <a:r>
              <a:rPr lang="pt-BR" dirty="0"/>
              <a:t>R → 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Production Number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1. S → L= R</a:t>
            </a:r>
          </a:p>
          <a:p>
            <a:pPr>
              <a:buNone/>
            </a:pPr>
            <a:r>
              <a:rPr lang="pt-BR" dirty="0"/>
              <a:t>2. S → R</a:t>
            </a:r>
          </a:p>
          <a:p>
            <a:pPr>
              <a:buNone/>
            </a:pPr>
            <a:r>
              <a:rPr lang="pt-BR" dirty="0"/>
              <a:t>3. L → *R</a:t>
            </a:r>
          </a:p>
          <a:p>
            <a:pPr>
              <a:buNone/>
            </a:pPr>
            <a:r>
              <a:rPr lang="pt-BR" dirty="0"/>
              <a:t>4. L → id</a:t>
            </a:r>
          </a:p>
          <a:p>
            <a:pPr>
              <a:buNone/>
            </a:pPr>
            <a:r>
              <a:rPr lang="pt-BR" dirty="0"/>
              <a:t>5. R → L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Attractive features of 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An LR parser can recognize </a:t>
            </a:r>
            <a:r>
              <a:rPr lang="en-US" dirty="0">
                <a:solidFill>
                  <a:srgbClr val="FF0000"/>
                </a:solidFill>
              </a:rPr>
              <a:t>virtually all programming language constructs written with context free grammars</a:t>
            </a:r>
          </a:p>
          <a:p>
            <a:pPr marL="514350" indent="-514350">
              <a:buAutoNum type="arabicPeriod"/>
            </a:pPr>
            <a:r>
              <a:rPr lang="en-US" dirty="0"/>
              <a:t>It is most general </a:t>
            </a:r>
            <a:r>
              <a:rPr lang="en-US" dirty="0">
                <a:solidFill>
                  <a:srgbClr val="FF0000"/>
                </a:solidFill>
              </a:rPr>
              <a:t>non- backtracking technique </a:t>
            </a:r>
            <a:r>
              <a:rPr lang="en-US" dirty="0"/>
              <a:t>known.</a:t>
            </a:r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class of grammars </a:t>
            </a:r>
            <a:r>
              <a:rPr lang="en-US" dirty="0"/>
              <a:t>that can parsed using </a:t>
            </a:r>
            <a:r>
              <a:rPr lang="en-US" dirty="0">
                <a:solidFill>
                  <a:srgbClr val="FF0000"/>
                </a:solidFill>
              </a:rPr>
              <a:t>LR methods  </a:t>
            </a:r>
            <a:r>
              <a:rPr lang="en-US" dirty="0"/>
              <a:t>is proper superset of the class of grammars that </a:t>
            </a:r>
            <a:r>
              <a:rPr lang="en-US" dirty="0">
                <a:solidFill>
                  <a:srgbClr val="FF0000"/>
                </a:solidFill>
              </a:rPr>
              <a:t>can parsed with predictive parser. (</a:t>
            </a:r>
            <a:r>
              <a:rPr lang="en-US" dirty="0">
                <a:solidFill>
                  <a:srgbClr val="00B050"/>
                </a:solidFill>
              </a:rPr>
              <a:t>LR parsed </a:t>
            </a:r>
            <a:r>
              <a:rPr lang="en-US" dirty="0" err="1">
                <a:solidFill>
                  <a:srgbClr val="00B050"/>
                </a:solidFill>
              </a:rPr>
              <a:t>grammers</a:t>
            </a:r>
            <a:r>
              <a:rPr lang="en-US" dirty="0">
                <a:solidFill>
                  <a:srgbClr val="00B050"/>
                </a:solidFill>
              </a:rPr>
              <a:t> are superset of the  </a:t>
            </a:r>
            <a:r>
              <a:rPr lang="en-US" dirty="0" err="1">
                <a:solidFill>
                  <a:srgbClr val="00B050"/>
                </a:solidFill>
              </a:rPr>
              <a:t>grammer</a:t>
            </a:r>
            <a:r>
              <a:rPr lang="en-US" dirty="0">
                <a:solidFill>
                  <a:srgbClr val="00B050"/>
                </a:solidFill>
              </a:rPr>
              <a:t> parsed from the predictive parser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It can detect syntax errors quickly.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Exapmple</a:t>
            </a:r>
            <a:r>
              <a:rPr lang="en-US" sz="5400" b="1" dirty="0"/>
              <a:t> -2 </a:t>
            </a:r>
            <a:r>
              <a:rPr lang="en-US" sz="5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11763"/>
          </a:xfrm>
        </p:spPr>
        <p:txBody>
          <a:bodyPr/>
          <a:lstStyle/>
          <a:p>
            <a:pPr>
              <a:buNone/>
            </a:pPr>
            <a:r>
              <a:rPr lang="pt-BR" dirty="0"/>
              <a:t> Grammer : </a:t>
            </a:r>
          </a:p>
          <a:p>
            <a:pPr>
              <a:buNone/>
            </a:pPr>
            <a:r>
              <a:rPr lang="pt-BR" dirty="0"/>
              <a:t>S  → L= R | R</a:t>
            </a:r>
          </a:p>
          <a:p>
            <a:pPr>
              <a:buNone/>
            </a:pPr>
            <a:r>
              <a:rPr lang="pt-BR" dirty="0"/>
              <a:t>L  → *R | id        </a:t>
            </a:r>
          </a:p>
          <a:p>
            <a:pPr>
              <a:buNone/>
            </a:pPr>
            <a:r>
              <a:rPr lang="pt-BR" dirty="0"/>
              <a:t>R  → L</a:t>
            </a:r>
          </a:p>
          <a:p>
            <a:pPr>
              <a:buNone/>
            </a:pPr>
            <a:r>
              <a:rPr lang="en-GB" dirty="0"/>
              <a:t>       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3276600"/>
            <a:ext cx="4572000" cy="3200400"/>
          </a:xfrm>
          <a:prstGeom prst="rect">
            <a:avLst/>
          </a:prstGeom>
        </p:spPr>
        <p:txBody>
          <a:bodyPr vert="horz" anchor="b">
            <a:normAutofit fontScale="40000" lnSpcReduction="20000"/>
          </a:bodyPr>
          <a:lstStyle/>
          <a:p>
            <a:pPr>
              <a:buNone/>
            </a:pPr>
            <a:endParaRPr lang="pt-BR" sz="7200" dirty="0"/>
          </a:p>
          <a:p>
            <a:pPr>
              <a:buNone/>
            </a:pPr>
            <a:r>
              <a:rPr lang="pt-BR" sz="7200" dirty="0"/>
              <a:t>1. Augmented Grammer :</a:t>
            </a:r>
          </a:p>
          <a:p>
            <a:pPr>
              <a:buNone/>
            </a:pPr>
            <a:r>
              <a:rPr lang="pt-BR" sz="7200" dirty="0"/>
              <a:t> G’:    S' → S</a:t>
            </a:r>
          </a:p>
          <a:p>
            <a:pPr>
              <a:buNone/>
            </a:pPr>
            <a:r>
              <a:rPr lang="pt-BR" sz="7200" dirty="0"/>
              <a:t>          S  → L= R</a:t>
            </a:r>
          </a:p>
          <a:p>
            <a:pPr>
              <a:buNone/>
            </a:pPr>
            <a:r>
              <a:rPr lang="pt-BR" sz="7200" dirty="0"/>
              <a:t>          S  → R</a:t>
            </a:r>
          </a:p>
          <a:p>
            <a:pPr>
              <a:buNone/>
            </a:pPr>
            <a:r>
              <a:rPr lang="pt-BR" sz="7200" dirty="0"/>
              <a:t>          L  → *R</a:t>
            </a:r>
          </a:p>
          <a:p>
            <a:pPr>
              <a:buNone/>
            </a:pPr>
            <a:r>
              <a:rPr lang="pt-BR" sz="7200" dirty="0"/>
              <a:t>          L  → id</a:t>
            </a:r>
          </a:p>
          <a:p>
            <a:pPr>
              <a:buNone/>
            </a:pPr>
            <a:r>
              <a:rPr lang="pt-BR" sz="7200" dirty="0"/>
              <a:t>          R  → 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00" b="1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Production Number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1. S → L= R</a:t>
            </a:r>
          </a:p>
          <a:p>
            <a:pPr>
              <a:buNone/>
            </a:pPr>
            <a:r>
              <a:rPr lang="pt-BR" dirty="0"/>
              <a:t>2. S → R</a:t>
            </a:r>
          </a:p>
          <a:p>
            <a:pPr>
              <a:buNone/>
            </a:pPr>
            <a:r>
              <a:rPr lang="pt-BR" dirty="0"/>
              <a:t>3. L → *R</a:t>
            </a:r>
          </a:p>
          <a:p>
            <a:pPr>
              <a:buNone/>
            </a:pPr>
            <a:r>
              <a:rPr lang="pt-BR" dirty="0"/>
              <a:t>4. L → id</a:t>
            </a:r>
          </a:p>
          <a:p>
            <a:pPr>
              <a:buNone/>
            </a:pPr>
            <a:r>
              <a:rPr lang="pt-BR" dirty="0"/>
              <a:t>5. R → L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/>
              <a:t>c = {Φ , I₀ , I₁ , I₂ , I₃ , I₄ , I₅ , I₆ , I₇ , I₈ , I₉}</a:t>
            </a:r>
          </a:p>
          <a:p>
            <a:pPr>
              <a:buNone/>
            </a:pPr>
            <a:r>
              <a:rPr lang="pt-BR" sz="2800" dirty="0"/>
              <a:t>I₀ : S'→•S                           </a:t>
            </a:r>
          </a:p>
          <a:p>
            <a:pPr>
              <a:buNone/>
            </a:pPr>
            <a:r>
              <a:rPr lang="pt-BR" sz="2800" dirty="0"/>
              <a:t>	  S →•L=R</a:t>
            </a:r>
          </a:p>
          <a:p>
            <a:pPr>
              <a:buNone/>
            </a:pPr>
            <a:r>
              <a:rPr lang="pt-BR" sz="2800" dirty="0"/>
              <a:t>	  S→ •R</a:t>
            </a:r>
          </a:p>
          <a:p>
            <a:pPr>
              <a:buNone/>
            </a:pPr>
            <a:r>
              <a:rPr lang="pt-BR" sz="2800" dirty="0"/>
              <a:t>	  L→•*R</a:t>
            </a:r>
          </a:p>
          <a:p>
            <a:pPr>
              <a:buNone/>
            </a:pPr>
            <a:r>
              <a:rPr lang="pt-BR" sz="2800" dirty="0"/>
              <a:t>	  L→•id</a:t>
            </a:r>
          </a:p>
          <a:p>
            <a:pPr>
              <a:buNone/>
            </a:pPr>
            <a:r>
              <a:rPr lang="pt-BR" sz="2800" dirty="0"/>
              <a:t>	  R→•L</a:t>
            </a:r>
          </a:p>
          <a:p>
            <a:pPr>
              <a:buNone/>
            </a:pPr>
            <a:r>
              <a:rPr lang="pt-BR" sz="2800" dirty="0"/>
              <a:t>I₁ : S'→S•</a:t>
            </a:r>
          </a:p>
          <a:p>
            <a:pPr>
              <a:buNone/>
            </a:pPr>
            <a:r>
              <a:rPr lang="pt-BR" sz="2800" dirty="0"/>
              <a:t>I₂ : S→ L•=R</a:t>
            </a:r>
          </a:p>
          <a:p>
            <a:pPr>
              <a:buNone/>
            </a:pPr>
            <a:r>
              <a:rPr lang="pt-BR" sz="2800" dirty="0"/>
              <a:t>	  R→ L•</a:t>
            </a:r>
          </a:p>
          <a:p>
            <a:pPr>
              <a:buNone/>
            </a:pPr>
            <a:r>
              <a:rPr lang="pt-BR" sz="2800" dirty="0"/>
              <a:t>I₃ : S→R•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/>
              <a:t>I₄ : L→*•R</a:t>
            </a:r>
          </a:p>
          <a:p>
            <a:pPr>
              <a:buNone/>
            </a:pPr>
            <a:r>
              <a:rPr lang="pt-BR" sz="2800" dirty="0"/>
              <a:t>	 R→•L</a:t>
            </a:r>
          </a:p>
          <a:p>
            <a:pPr>
              <a:buNone/>
            </a:pPr>
            <a:r>
              <a:rPr lang="pt-BR" sz="2800" dirty="0"/>
              <a:t>	 L→ •*R</a:t>
            </a:r>
          </a:p>
          <a:p>
            <a:pPr>
              <a:buNone/>
            </a:pPr>
            <a:r>
              <a:rPr lang="pt-BR" sz="2800" dirty="0"/>
              <a:t>	 L→ •id</a:t>
            </a:r>
          </a:p>
          <a:p>
            <a:pPr>
              <a:buNone/>
            </a:pPr>
            <a:r>
              <a:rPr lang="pt-BR" sz="2800" dirty="0"/>
              <a:t>I₅ : L→ id•</a:t>
            </a:r>
          </a:p>
          <a:p>
            <a:pPr>
              <a:buNone/>
            </a:pPr>
            <a:r>
              <a:rPr lang="pt-BR" sz="2800" dirty="0"/>
              <a:t>I₆ : S→ L=•R</a:t>
            </a:r>
          </a:p>
          <a:p>
            <a:pPr>
              <a:buNone/>
            </a:pPr>
            <a:r>
              <a:rPr lang="pt-BR" sz="2800" dirty="0"/>
              <a:t>	  R→ •L</a:t>
            </a:r>
          </a:p>
          <a:p>
            <a:pPr>
              <a:buNone/>
            </a:pPr>
            <a:r>
              <a:rPr lang="pt-BR" sz="2800" dirty="0"/>
              <a:t>	  L→ •*R</a:t>
            </a:r>
          </a:p>
          <a:p>
            <a:pPr>
              <a:buNone/>
            </a:pPr>
            <a:r>
              <a:rPr lang="pt-BR" sz="2800" dirty="0"/>
              <a:t>	  L→ •id</a:t>
            </a:r>
          </a:p>
          <a:p>
            <a:pPr>
              <a:buNone/>
            </a:pPr>
            <a:r>
              <a:rPr lang="pt-BR" sz="2800" dirty="0"/>
              <a:t>I₇ : L→ *R•</a:t>
            </a:r>
          </a:p>
          <a:p>
            <a:pPr>
              <a:buNone/>
            </a:pPr>
            <a:r>
              <a:rPr lang="pt-BR" sz="2800" dirty="0"/>
              <a:t>I₈ : R→ L•</a:t>
            </a:r>
          </a:p>
          <a:p>
            <a:pPr>
              <a:buNone/>
            </a:pPr>
            <a:r>
              <a:rPr lang="pt-BR" sz="2800" dirty="0"/>
              <a:t>I₉ : s→ L=R•</a:t>
            </a: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pt-BR" sz="2800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GB" dirty="0"/>
              <a:t>GOTO Graph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2390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142999"/>
          <a:ext cx="7162800" cy="478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03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s6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762000"/>
          <a:ext cx="83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7620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57800" y="762000"/>
          <a:ext cx="2667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-3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r>
              <a:rPr lang="en-GB" dirty="0"/>
              <a:t>1. E → E + T</a:t>
            </a:r>
          </a:p>
          <a:p>
            <a:pPr>
              <a:buNone/>
            </a:pPr>
            <a:r>
              <a:rPr lang="en-GB" dirty="0"/>
              <a:t>    2. E →  T</a:t>
            </a:r>
          </a:p>
          <a:p>
            <a:pPr>
              <a:buNone/>
            </a:pPr>
            <a:r>
              <a:rPr lang="en-GB" dirty="0"/>
              <a:t>    3. T →  T * F</a:t>
            </a:r>
          </a:p>
          <a:p>
            <a:pPr>
              <a:buNone/>
            </a:pPr>
            <a:r>
              <a:rPr lang="en-GB" dirty="0"/>
              <a:t>    4. T →  F</a:t>
            </a:r>
          </a:p>
          <a:p>
            <a:pPr>
              <a:buNone/>
            </a:pPr>
            <a:r>
              <a:rPr lang="en-GB" dirty="0"/>
              <a:t>    5. F</a:t>
            </a:r>
            <a:r>
              <a:rPr lang="en-GB"/>
              <a:t>→  (E </a:t>
            </a:r>
            <a:r>
              <a:rPr lang="en-GB" dirty="0"/>
              <a:t>)</a:t>
            </a:r>
          </a:p>
          <a:p>
            <a:pPr>
              <a:buNone/>
            </a:pPr>
            <a:r>
              <a:rPr lang="en-GB" dirty="0"/>
              <a:t>    6. F→  id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67200" y="3048000"/>
          <a:ext cx="3810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First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GB" sz="2000"/>
                        <a:t>(,</a:t>
                      </a:r>
                      <a:r>
                        <a:rPr lang="en-GB" sz="2000" baseline="0"/>
                        <a:t> </a:t>
                      </a:r>
                      <a:r>
                        <a:rPr lang="en-GB" sz="2000" baseline="0" dirty="0"/>
                        <a:t>id</a:t>
                      </a:r>
                      <a:endParaRPr lang="en-US" sz="2000" dirty="0"/>
                    </a:p>
                    <a:p>
                      <a:pPr algn="ctr">
                        <a:buFont typeface="Arial" charset="0"/>
                        <a:buNone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GB" sz="2000" dirty="0"/>
                        <a:t>+,</a:t>
                      </a:r>
                      <a:r>
                        <a:rPr lang="en-GB" sz="2000" baseline="0" dirty="0"/>
                        <a:t> ), $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(,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 dirty="0"/>
                        <a:t>id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GB" sz="2000" dirty="0"/>
                        <a:t>+,</a:t>
                      </a:r>
                      <a:r>
                        <a:rPr lang="en-GB" sz="2000" baseline="0" dirty="0"/>
                        <a:t> *, ), $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(,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 </a:t>
                      </a:r>
                      <a:r>
                        <a:rPr lang="en-US" sz="2000" dirty="0"/>
                        <a:t>id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r>
                        <a:rPr lang="en-GB" sz="2000" dirty="0"/>
                        <a:t>+,</a:t>
                      </a:r>
                      <a:r>
                        <a:rPr lang="en-GB" sz="2000" baseline="0" dirty="0"/>
                        <a:t> *, ), $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04800" y="3810000"/>
            <a:ext cx="3962400" cy="609600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 cap="sm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FIRST and FOLLOW Symbols </a:t>
            </a:r>
            <a:r>
              <a:rPr kumimoji="0" lang="en-GB" sz="7100" b="1" i="0" u="none" strike="noStrike" kern="1200" cap="sm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→</a:t>
            </a:r>
            <a:endParaRPr kumimoji="0" lang="en-US" sz="7100" b="1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>
                <a:sym typeface="Symbol" pitchFamily="18" charset="2"/>
              </a:rPr>
              <a:t>The </a:t>
            </a:r>
            <a:r>
              <a:rPr lang="en-US" sz="2800">
                <a:sym typeface="Symbol" pitchFamily="18" charset="2"/>
              </a:rPr>
              <a:t>Canonical LR(0</a:t>
            </a:r>
            <a:r>
              <a:rPr lang="en-US" sz="2800" dirty="0">
                <a:sym typeface="Symbol" pitchFamily="18" charset="2"/>
              </a:rPr>
              <a:t>) Collection --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I</a:t>
            </a:r>
            <a:r>
              <a:rPr lang="en-US" sz="1600" baseline="-25000" dirty="0">
                <a:solidFill>
                  <a:srgbClr val="CC0000"/>
                </a:solidFill>
              </a:rPr>
              <a:t>0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E’  .E	              </a:t>
            </a:r>
            <a:r>
              <a:rPr lang="en-US" sz="1600" dirty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>
                <a:solidFill>
                  <a:srgbClr val="CC0000"/>
                </a:solidFill>
                <a:sym typeface="Symbol" pitchFamily="18" charset="2"/>
              </a:rPr>
              <a:t>1</a:t>
            </a:r>
            <a:r>
              <a:rPr lang="en-US" sz="1600" dirty="0">
                <a:sym typeface="Symbol" pitchFamily="18" charset="2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E’  E.</a:t>
            </a:r>
            <a:r>
              <a:rPr lang="en-US" sz="1600" dirty="0">
                <a:sym typeface="Symbol" pitchFamily="18" charset="2"/>
              </a:rPr>
              <a:t>	                   </a:t>
            </a:r>
            <a:r>
              <a:rPr lang="en-US" sz="1600" dirty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>
                <a:solidFill>
                  <a:srgbClr val="CC0000"/>
                </a:solidFill>
                <a:sym typeface="Symbol" pitchFamily="18" charset="2"/>
              </a:rPr>
              <a:t>6</a:t>
            </a:r>
            <a:r>
              <a:rPr lang="en-US" sz="1600" dirty="0">
                <a:sym typeface="Symbol" pitchFamily="18" charset="2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E  E+.T</a:t>
            </a:r>
            <a:r>
              <a:rPr lang="en-US" sz="1600" dirty="0">
                <a:sym typeface="Symbol" pitchFamily="18" charset="2"/>
              </a:rPr>
              <a:t> 	</a:t>
            </a:r>
            <a:r>
              <a:rPr lang="en-US" sz="1600" dirty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>
                <a:solidFill>
                  <a:srgbClr val="CC0000"/>
                </a:solidFill>
                <a:sym typeface="Symbol" pitchFamily="18" charset="2"/>
              </a:rPr>
              <a:t>9</a:t>
            </a:r>
            <a:r>
              <a:rPr lang="en-US" sz="1600" dirty="0">
                <a:sym typeface="Symbol" pitchFamily="18" charset="2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E  E+T.</a:t>
            </a:r>
            <a:r>
              <a:rPr lang="en-US" sz="1600" dirty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     E  .E+T 	    	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E  E.+T</a:t>
            </a:r>
            <a:r>
              <a:rPr lang="en-US" sz="1600" dirty="0">
                <a:sym typeface="Symbol" pitchFamily="18" charset="2"/>
              </a:rPr>
              <a:t> 	     T  .T*F	    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T  T.*F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     E  .T 				     </a:t>
            </a:r>
            <a:r>
              <a:rPr lang="en-US" sz="1600" dirty="0" err="1">
                <a:sym typeface="Symbol" pitchFamily="18" charset="2"/>
              </a:rPr>
              <a:t>T</a:t>
            </a:r>
            <a:r>
              <a:rPr lang="en-US" sz="1600" dirty="0">
                <a:sym typeface="Symbol" pitchFamily="18" charset="2"/>
              </a:rPr>
              <a:t>  .F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     T  .T*F	               I</a:t>
            </a:r>
            <a:r>
              <a:rPr lang="en-US" sz="1600" baseline="-25000" dirty="0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sz="1600" dirty="0">
                <a:sym typeface="Symbol" pitchFamily="18" charset="2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E  T.</a:t>
            </a:r>
            <a:r>
              <a:rPr lang="en-US" sz="1600" dirty="0">
                <a:sym typeface="Symbol" pitchFamily="18" charset="2"/>
              </a:rPr>
              <a:t> 	     F </a:t>
            </a:r>
            <a:r>
              <a:rPr lang="en-US" sz="1600">
                <a:sym typeface="Symbol" pitchFamily="18" charset="2"/>
              </a:rPr>
              <a:t> .(E</a:t>
            </a:r>
            <a:r>
              <a:rPr lang="en-US" sz="1600" dirty="0">
                <a:sym typeface="Symbol" pitchFamily="18" charset="2"/>
              </a:rPr>
              <a:t>) 	</a:t>
            </a:r>
            <a:r>
              <a:rPr lang="en-US" sz="1600" dirty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>
                <a:solidFill>
                  <a:srgbClr val="CC0000"/>
                </a:solidFill>
                <a:sym typeface="Symbol" pitchFamily="18" charset="2"/>
              </a:rPr>
              <a:t>10</a:t>
            </a:r>
            <a:r>
              <a:rPr lang="en-US" sz="1600" dirty="0">
                <a:sym typeface="Symbol" pitchFamily="18" charset="2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T  T*F.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     T  .F		   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T  T.*F</a:t>
            </a:r>
            <a:r>
              <a:rPr lang="en-US" sz="1600" dirty="0">
                <a:sym typeface="Symbol" pitchFamily="18" charset="2"/>
              </a:rPr>
              <a:t>	     F  .id 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     F </a:t>
            </a:r>
            <a:r>
              <a:rPr lang="en-US" sz="1600">
                <a:sym typeface="Symbol" pitchFamily="18" charset="2"/>
              </a:rPr>
              <a:t> .(E</a:t>
            </a:r>
            <a:r>
              <a:rPr lang="en-US" sz="1600" dirty="0">
                <a:sym typeface="Symbol" pitchFamily="18" charset="2"/>
              </a:rPr>
              <a:t>) 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     F  .id 	                </a:t>
            </a:r>
            <a:r>
              <a:rPr lang="en-US" sz="1600" dirty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>
                <a:solidFill>
                  <a:srgbClr val="CC0000"/>
                </a:solidFill>
                <a:sym typeface="Symbol" pitchFamily="18" charset="2"/>
              </a:rPr>
              <a:t>3</a:t>
            </a:r>
            <a:r>
              <a:rPr lang="en-US" sz="1600" dirty="0">
                <a:sym typeface="Symbol" pitchFamily="18" charset="2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T  F.</a:t>
            </a:r>
            <a:r>
              <a:rPr lang="en-US" sz="1600" dirty="0">
                <a:sym typeface="Symbol" pitchFamily="18" charset="2"/>
              </a:rPr>
              <a:t>		   </a:t>
            </a:r>
            <a:r>
              <a:rPr lang="en-US" sz="1600" dirty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>
                <a:solidFill>
                  <a:srgbClr val="CC0000"/>
                </a:solidFill>
                <a:sym typeface="Symbol" pitchFamily="18" charset="2"/>
              </a:rPr>
              <a:t>7</a:t>
            </a:r>
            <a:r>
              <a:rPr lang="en-US" sz="1600" dirty="0">
                <a:sym typeface="Symbol" pitchFamily="18" charset="2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T  T*.F</a:t>
            </a:r>
            <a:r>
              <a:rPr lang="en-US" sz="1600" dirty="0">
                <a:sym typeface="Symbol" pitchFamily="18" charset="2"/>
              </a:rPr>
              <a:t>	</a:t>
            </a:r>
            <a:r>
              <a:rPr lang="en-US" sz="1600" dirty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>
                <a:solidFill>
                  <a:srgbClr val="CC0000"/>
                </a:solidFill>
                <a:sym typeface="Symbol" pitchFamily="18" charset="2"/>
              </a:rPr>
              <a:t>11</a:t>
            </a:r>
            <a:r>
              <a:rPr lang="en-US" sz="1600" dirty="0">
                <a:sym typeface="Symbol" pitchFamily="18" charset="2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F </a:t>
            </a:r>
            <a:r>
              <a:rPr lang="en-US" sz="1600">
                <a:solidFill>
                  <a:schemeClr val="accent2"/>
                </a:solidFill>
                <a:sym typeface="Symbol" pitchFamily="18" charset="2"/>
              </a:rPr>
              <a:t> (E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).</a:t>
            </a:r>
            <a:r>
              <a:rPr lang="en-US" sz="1600" dirty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					                        F </a:t>
            </a:r>
            <a:r>
              <a:rPr lang="en-US" sz="1600">
                <a:sym typeface="Symbol" pitchFamily="18" charset="2"/>
              </a:rPr>
              <a:t> .(E</a:t>
            </a:r>
            <a:r>
              <a:rPr lang="en-US" sz="1600" dirty="0">
                <a:sym typeface="Symbol" pitchFamily="18" charset="2"/>
              </a:rPr>
              <a:t>) 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			</a:t>
            </a:r>
            <a:r>
              <a:rPr lang="en-US" sz="1600" dirty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>
                <a:solidFill>
                  <a:srgbClr val="CC0000"/>
                </a:solidFill>
                <a:sym typeface="Symbol" pitchFamily="18" charset="2"/>
              </a:rPr>
              <a:t>4</a:t>
            </a:r>
            <a:r>
              <a:rPr lang="en-US" sz="1600" dirty="0">
                <a:sym typeface="Symbol" pitchFamily="18" charset="2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F </a:t>
            </a:r>
            <a:r>
              <a:rPr lang="en-US" sz="1600">
                <a:solidFill>
                  <a:schemeClr val="accent2"/>
                </a:solidFill>
                <a:sym typeface="Symbol" pitchFamily="18" charset="2"/>
              </a:rPr>
              <a:t> (.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E)</a:t>
            </a:r>
            <a:r>
              <a:rPr lang="en-US" sz="1600" dirty="0">
                <a:sym typeface="Symbol" pitchFamily="18" charset="2"/>
              </a:rPr>
              <a:t> 	                        F  .id 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			     E  .E+T 	 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			     E  .T 		</a:t>
            </a:r>
            <a:r>
              <a:rPr lang="en-US" sz="1600" dirty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>
                <a:solidFill>
                  <a:srgbClr val="CC0000"/>
                </a:solidFill>
                <a:sym typeface="Symbol" pitchFamily="18" charset="2"/>
              </a:rPr>
              <a:t>8</a:t>
            </a:r>
            <a:r>
              <a:rPr lang="en-US" sz="1600" dirty="0">
                <a:sym typeface="Symbol" pitchFamily="18" charset="2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E  E.+T</a:t>
            </a:r>
            <a:endParaRPr lang="en-US" sz="16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                                                                                     F </a:t>
            </a:r>
            <a:r>
              <a:rPr lang="en-US" sz="1600">
                <a:solidFill>
                  <a:schemeClr val="accent2"/>
                </a:solidFill>
                <a:sym typeface="Symbol" pitchFamily="18" charset="2"/>
              </a:rPr>
              <a:t> (E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.)</a:t>
            </a:r>
            <a:r>
              <a:rPr lang="en-US" sz="1600" dirty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     		     T  .T*F	 	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     		     T  .F		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     		     F </a:t>
            </a:r>
            <a:r>
              <a:rPr lang="en-US" sz="1600">
                <a:sym typeface="Symbol" pitchFamily="18" charset="2"/>
              </a:rPr>
              <a:t> .(E</a:t>
            </a:r>
            <a:r>
              <a:rPr lang="en-US" sz="1600" dirty="0">
                <a:sym typeface="Symbol" pitchFamily="18" charset="2"/>
              </a:rPr>
              <a:t>) </a:t>
            </a: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     		     F  .id </a:t>
            </a:r>
          </a:p>
          <a:p>
            <a:pPr>
              <a:buFontTx/>
              <a:buNone/>
            </a:pPr>
            <a:endParaRPr lang="en-US" sz="16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600" dirty="0">
                <a:sym typeface="Symbol" pitchFamily="18" charset="2"/>
              </a:rPr>
              <a:t>			</a:t>
            </a:r>
            <a:r>
              <a:rPr lang="en-US" sz="1600" dirty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z="1600" baseline="-25000" dirty="0">
                <a:solidFill>
                  <a:srgbClr val="CC0000"/>
                </a:solidFill>
                <a:sym typeface="Symbol" pitchFamily="18" charset="2"/>
              </a:rPr>
              <a:t>5</a:t>
            </a:r>
            <a:r>
              <a:rPr lang="en-US" sz="1600" dirty="0">
                <a:sym typeface="Symbol" pitchFamily="18" charset="2"/>
              </a:rPr>
              <a:t>: </a:t>
            </a:r>
            <a:r>
              <a:rPr lang="en-US" sz="1600" dirty="0">
                <a:solidFill>
                  <a:schemeClr val="accent2"/>
                </a:solidFill>
                <a:sym typeface="Symbol" pitchFamily="18" charset="2"/>
              </a:rPr>
              <a:t>F  id.</a:t>
            </a:r>
            <a:r>
              <a:rPr lang="en-US" sz="1600" dirty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 </a:t>
            </a:r>
            <a:r>
              <a:rPr lang="en-US"/>
              <a:t>Diagram (DFA</a:t>
            </a:r>
            <a:r>
              <a:rPr lang="en-US" dirty="0"/>
              <a:t>) of </a:t>
            </a:r>
            <a:r>
              <a:rPr lang="en-US" dirty="0" err="1"/>
              <a:t>Goto</a:t>
            </a:r>
            <a:r>
              <a:rPr lang="en-US" dirty="0"/>
              <a:t> Function</a:t>
            </a:r>
          </a:p>
        </p:txBody>
      </p:sp>
      <p:sp>
        <p:nvSpPr>
          <p:cNvPr id="18435" name="Text Box 23"/>
          <p:cNvSpPr txBox="1">
            <a:spLocks noChangeArrowheads="1"/>
          </p:cNvSpPr>
          <p:nvPr/>
        </p:nvSpPr>
        <p:spPr bwMode="auto">
          <a:xfrm>
            <a:off x="548054" y="1489075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I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8436" name="Text Box 24"/>
          <p:cNvSpPr txBox="1">
            <a:spLocks noChangeArrowheads="1"/>
          </p:cNvSpPr>
          <p:nvPr/>
        </p:nvSpPr>
        <p:spPr bwMode="auto">
          <a:xfrm>
            <a:off x="1899138" y="1524000"/>
            <a:ext cx="36420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1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2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3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4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18437" name="Text Box 26"/>
          <p:cNvSpPr txBox="1">
            <a:spLocks noChangeArrowheads="1"/>
          </p:cNvSpPr>
          <p:nvPr/>
        </p:nvSpPr>
        <p:spPr bwMode="auto">
          <a:xfrm>
            <a:off x="3165231" y="1524001"/>
            <a:ext cx="57034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6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7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8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2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3</a:t>
            </a:r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4</a:t>
            </a:r>
          </a:p>
        </p:txBody>
      </p:sp>
      <p:sp>
        <p:nvSpPr>
          <p:cNvPr id="18438" name="Text Box 27"/>
          <p:cNvSpPr txBox="1">
            <a:spLocks noChangeArrowheads="1"/>
          </p:cNvSpPr>
          <p:nvPr/>
        </p:nvSpPr>
        <p:spPr bwMode="auto">
          <a:xfrm>
            <a:off x="4712677" y="1524001"/>
            <a:ext cx="57034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9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3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4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5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10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4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5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I</a:t>
            </a:r>
            <a:r>
              <a:rPr lang="en-US" baseline="-25000" dirty="0"/>
              <a:t>11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to I</a:t>
            </a:r>
            <a:r>
              <a:rPr lang="en-US" baseline="-25000" dirty="0"/>
              <a:t>6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8439" name="Line 28"/>
          <p:cNvSpPr>
            <a:spLocks noChangeShapeType="1"/>
          </p:cNvSpPr>
          <p:nvPr/>
        </p:nvSpPr>
        <p:spPr bwMode="auto">
          <a:xfrm>
            <a:off x="844062" y="1752600"/>
            <a:ext cx="11254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29"/>
          <p:cNvSpPr>
            <a:spLocks noChangeShapeType="1"/>
          </p:cNvSpPr>
          <p:nvPr/>
        </p:nvSpPr>
        <p:spPr bwMode="auto">
          <a:xfrm>
            <a:off x="844062" y="1752600"/>
            <a:ext cx="1125415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30"/>
          <p:cNvSpPr>
            <a:spLocks noChangeShapeType="1"/>
          </p:cNvSpPr>
          <p:nvPr/>
        </p:nvSpPr>
        <p:spPr bwMode="auto">
          <a:xfrm>
            <a:off x="844062" y="1752600"/>
            <a:ext cx="1125415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31"/>
          <p:cNvSpPr>
            <a:spLocks noChangeShapeType="1"/>
          </p:cNvSpPr>
          <p:nvPr/>
        </p:nvSpPr>
        <p:spPr bwMode="auto">
          <a:xfrm>
            <a:off x="844062" y="1752600"/>
            <a:ext cx="1125415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32"/>
          <p:cNvSpPr>
            <a:spLocks noChangeShapeType="1"/>
          </p:cNvSpPr>
          <p:nvPr/>
        </p:nvSpPr>
        <p:spPr bwMode="auto">
          <a:xfrm>
            <a:off x="844062" y="1752600"/>
            <a:ext cx="1055077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33"/>
          <p:cNvSpPr>
            <a:spLocks noChangeShapeType="1"/>
          </p:cNvSpPr>
          <p:nvPr/>
        </p:nvSpPr>
        <p:spPr bwMode="auto">
          <a:xfrm>
            <a:off x="2180492" y="1752600"/>
            <a:ext cx="10550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34"/>
          <p:cNvSpPr>
            <a:spLocks noChangeShapeType="1"/>
          </p:cNvSpPr>
          <p:nvPr/>
        </p:nvSpPr>
        <p:spPr bwMode="auto">
          <a:xfrm>
            <a:off x="2180492" y="3200400"/>
            <a:ext cx="10550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35"/>
          <p:cNvSpPr>
            <a:spLocks noChangeShapeType="1"/>
          </p:cNvSpPr>
          <p:nvPr/>
        </p:nvSpPr>
        <p:spPr bwMode="auto">
          <a:xfrm>
            <a:off x="2180492" y="4724400"/>
            <a:ext cx="10550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36"/>
          <p:cNvSpPr>
            <a:spLocks noChangeShapeType="1"/>
          </p:cNvSpPr>
          <p:nvPr/>
        </p:nvSpPr>
        <p:spPr bwMode="auto">
          <a:xfrm>
            <a:off x="2180492" y="4724400"/>
            <a:ext cx="105507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37"/>
          <p:cNvSpPr>
            <a:spLocks noChangeShapeType="1"/>
          </p:cNvSpPr>
          <p:nvPr/>
        </p:nvSpPr>
        <p:spPr bwMode="auto">
          <a:xfrm>
            <a:off x="2180492" y="4724400"/>
            <a:ext cx="105507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38"/>
          <p:cNvSpPr>
            <a:spLocks noChangeShapeType="1"/>
          </p:cNvSpPr>
          <p:nvPr/>
        </p:nvSpPr>
        <p:spPr bwMode="auto">
          <a:xfrm>
            <a:off x="2180492" y="4724400"/>
            <a:ext cx="105507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39"/>
          <p:cNvSpPr>
            <a:spLocks noChangeShapeType="1"/>
          </p:cNvSpPr>
          <p:nvPr/>
        </p:nvSpPr>
        <p:spPr bwMode="auto">
          <a:xfrm>
            <a:off x="2039815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40"/>
          <p:cNvSpPr>
            <a:spLocks noChangeShapeType="1"/>
          </p:cNvSpPr>
          <p:nvPr/>
        </p:nvSpPr>
        <p:spPr bwMode="auto">
          <a:xfrm>
            <a:off x="3516923" y="1752600"/>
            <a:ext cx="12660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41"/>
          <p:cNvSpPr>
            <a:spLocks noChangeShapeType="1"/>
          </p:cNvSpPr>
          <p:nvPr/>
        </p:nvSpPr>
        <p:spPr bwMode="auto">
          <a:xfrm>
            <a:off x="3516923" y="1752600"/>
            <a:ext cx="1195754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42"/>
          <p:cNvSpPr>
            <a:spLocks noChangeShapeType="1"/>
          </p:cNvSpPr>
          <p:nvPr/>
        </p:nvSpPr>
        <p:spPr bwMode="auto">
          <a:xfrm>
            <a:off x="3516923" y="1752600"/>
            <a:ext cx="1195754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43"/>
          <p:cNvSpPr>
            <a:spLocks noChangeShapeType="1"/>
          </p:cNvSpPr>
          <p:nvPr/>
        </p:nvSpPr>
        <p:spPr bwMode="auto">
          <a:xfrm>
            <a:off x="3516923" y="1752600"/>
            <a:ext cx="1266092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44"/>
          <p:cNvSpPr>
            <a:spLocks noChangeShapeType="1"/>
          </p:cNvSpPr>
          <p:nvPr/>
        </p:nvSpPr>
        <p:spPr bwMode="auto">
          <a:xfrm>
            <a:off x="3446585" y="3276600"/>
            <a:ext cx="1336431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45"/>
          <p:cNvSpPr>
            <a:spLocks noChangeShapeType="1"/>
          </p:cNvSpPr>
          <p:nvPr/>
        </p:nvSpPr>
        <p:spPr bwMode="auto">
          <a:xfrm>
            <a:off x="3446585" y="3276600"/>
            <a:ext cx="126609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46"/>
          <p:cNvSpPr>
            <a:spLocks noChangeShapeType="1"/>
          </p:cNvSpPr>
          <p:nvPr/>
        </p:nvSpPr>
        <p:spPr bwMode="auto">
          <a:xfrm>
            <a:off x="3446585" y="3276600"/>
            <a:ext cx="1266092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47"/>
          <p:cNvSpPr>
            <a:spLocks noChangeShapeType="1"/>
          </p:cNvSpPr>
          <p:nvPr/>
        </p:nvSpPr>
        <p:spPr bwMode="auto">
          <a:xfrm>
            <a:off x="3516923" y="4724400"/>
            <a:ext cx="1195754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48"/>
          <p:cNvSpPr>
            <a:spLocks noChangeShapeType="1"/>
          </p:cNvSpPr>
          <p:nvPr/>
        </p:nvSpPr>
        <p:spPr bwMode="auto">
          <a:xfrm>
            <a:off x="3516923" y="4724400"/>
            <a:ext cx="1195754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Text Box 49"/>
          <p:cNvSpPr txBox="1">
            <a:spLocks noChangeArrowheads="1"/>
          </p:cNvSpPr>
          <p:nvPr/>
        </p:nvSpPr>
        <p:spPr bwMode="auto">
          <a:xfrm>
            <a:off x="6260123" y="1524000"/>
            <a:ext cx="570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to I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18461" name="Line 51"/>
          <p:cNvSpPr>
            <a:spLocks noChangeShapeType="1"/>
          </p:cNvSpPr>
          <p:nvPr/>
        </p:nvSpPr>
        <p:spPr bwMode="auto">
          <a:xfrm>
            <a:off x="4994031" y="1752600"/>
            <a:ext cx="12660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Text Box 52"/>
          <p:cNvSpPr txBox="1">
            <a:spLocks noChangeArrowheads="1"/>
          </p:cNvSpPr>
          <p:nvPr/>
        </p:nvSpPr>
        <p:spPr bwMode="auto">
          <a:xfrm>
            <a:off x="4431323" y="24384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8463" name="Text Box 53"/>
          <p:cNvSpPr txBox="1">
            <a:spLocks noChangeArrowheads="1"/>
          </p:cNvSpPr>
          <p:nvPr/>
        </p:nvSpPr>
        <p:spPr bwMode="auto">
          <a:xfrm>
            <a:off x="4431323" y="20574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(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8464" name="Text Box 54"/>
          <p:cNvSpPr txBox="1">
            <a:spLocks noChangeArrowheads="1"/>
          </p:cNvSpPr>
          <p:nvPr/>
        </p:nvSpPr>
        <p:spPr bwMode="auto">
          <a:xfrm>
            <a:off x="4360985" y="175260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8465" name="Text Box 55"/>
          <p:cNvSpPr txBox="1">
            <a:spLocks noChangeArrowheads="1"/>
          </p:cNvSpPr>
          <p:nvPr/>
        </p:nvSpPr>
        <p:spPr bwMode="auto">
          <a:xfrm>
            <a:off x="2532185" y="29718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18466" name="Text Box 56"/>
          <p:cNvSpPr txBox="1">
            <a:spLocks noChangeArrowheads="1"/>
          </p:cNvSpPr>
          <p:nvPr/>
        </p:nvSpPr>
        <p:spPr bwMode="auto">
          <a:xfrm>
            <a:off x="2602523" y="44196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8467" name="Text Box 57"/>
          <p:cNvSpPr txBox="1">
            <a:spLocks noChangeArrowheads="1"/>
          </p:cNvSpPr>
          <p:nvPr/>
        </p:nvSpPr>
        <p:spPr bwMode="auto">
          <a:xfrm>
            <a:off x="1195754" y="14478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8468" name="Text Box 58"/>
          <p:cNvSpPr txBox="1">
            <a:spLocks noChangeArrowheads="1"/>
          </p:cNvSpPr>
          <p:nvPr/>
        </p:nvSpPr>
        <p:spPr bwMode="auto">
          <a:xfrm>
            <a:off x="4149969" y="49530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8469" name="Text Box 59"/>
          <p:cNvSpPr txBox="1">
            <a:spLocks noChangeArrowheads="1"/>
          </p:cNvSpPr>
          <p:nvPr/>
        </p:nvSpPr>
        <p:spPr bwMode="auto">
          <a:xfrm>
            <a:off x="2813539" y="47244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8470" name="Text Box 60"/>
          <p:cNvSpPr txBox="1">
            <a:spLocks noChangeArrowheads="1"/>
          </p:cNvSpPr>
          <p:nvPr/>
        </p:nvSpPr>
        <p:spPr bwMode="auto">
          <a:xfrm>
            <a:off x="4079631" y="14478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8471" name="Text Box 61"/>
          <p:cNvSpPr txBox="1">
            <a:spLocks noChangeArrowheads="1"/>
          </p:cNvSpPr>
          <p:nvPr/>
        </p:nvSpPr>
        <p:spPr bwMode="auto">
          <a:xfrm>
            <a:off x="1336431" y="22860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8472" name="Text Box 62"/>
          <p:cNvSpPr txBox="1">
            <a:spLocks noChangeArrowheads="1"/>
          </p:cNvSpPr>
          <p:nvPr/>
        </p:nvSpPr>
        <p:spPr bwMode="auto">
          <a:xfrm>
            <a:off x="4149969" y="45720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8473" name="Text Box 63"/>
          <p:cNvSpPr txBox="1">
            <a:spLocks noChangeArrowheads="1"/>
          </p:cNvSpPr>
          <p:nvPr/>
        </p:nvSpPr>
        <p:spPr bwMode="auto">
          <a:xfrm>
            <a:off x="2883877" y="502920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8474" name="Text Box 64"/>
          <p:cNvSpPr txBox="1">
            <a:spLocks noChangeArrowheads="1"/>
          </p:cNvSpPr>
          <p:nvPr/>
        </p:nvSpPr>
        <p:spPr bwMode="auto">
          <a:xfrm>
            <a:off x="4290646" y="320040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8475" name="Text Box 65"/>
          <p:cNvSpPr txBox="1">
            <a:spLocks noChangeArrowheads="1"/>
          </p:cNvSpPr>
          <p:nvPr/>
        </p:nvSpPr>
        <p:spPr bwMode="auto">
          <a:xfrm>
            <a:off x="1547446" y="3048001"/>
            <a:ext cx="28721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8476" name="Text Box 66"/>
          <p:cNvSpPr txBox="1">
            <a:spLocks noChangeArrowheads="1"/>
          </p:cNvSpPr>
          <p:nvPr/>
        </p:nvSpPr>
        <p:spPr bwMode="auto">
          <a:xfrm>
            <a:off x="2954215" y="54102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(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8477" name="Text Box 67"/>
          <p:cNvSpPr txBox="1">
            <a:spLocks noChangeArrowheads="1"/>
          </p:cNvSpPr>
          <p:nvPr/>
        </p:nvSpPr>
        <p:spPr bwMode="auto">
          <a:xfrm>
            <a:off x="1969477" y="4876800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8478" name="Text Box 68"/>
          <p:cNvSpPr txBox="1">
            <a:spLocks noChangeArrowheads="1"/>
          </p:cNvSpPr>
          <p:nvPr/>
        </p:nvSpPr>
        <p:spPr bwMode="auto">
          <a:xfrm>
            <a:off x="1617784" y="47244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8479" name="Text Box 69"/>
          <p:cNvSpPr txBox="1">
            <a:spLocks noChangeArrowheads="1"/>
          </p:cNvSpPr>
          <p:nvPr/>
        </p:nvSpPr>
        <p:spPr bwMode="auto">
          <a:xfrm>
            <a:off x="1758462" y="40386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(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8480" name="Text Box 70"/>
          <p:cNvSpPr txBox="1">
            <a:spLocks noChangeArrowheads="1"/>
          </p:cNvSpPr>
          <p:nvPr/>
        </p:nvSpPr>
        <p:spPr bwMode="auto">
          <a:xfrm>
            <a:off x="5486400" y="15240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18481" name="Text Box 71"/>
          <p:cNvSpPr txBox="1">
            <a:spLocks noChangeArrowheads="1"/>
          </p:cNvSpPr>
          <p:nvPr/>
        </p:nvSpPr>
        <p:spPr bwMode="auto">
          <a:xfrm>
            <a:off x="4360985" y="35814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(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8482" name="Text Box 72"/>
          <p:cNvSpPr txBox="1">
            <a:spLocks noChangeArrowheads="1"/>
          </p:cNvSpPr>
          <p:nvPr/>
        </p:nvSpPr>
        <p:spPr bwMode="auto">
          <a:xfrm>
            <a:off x="4360984" y="38862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id</a:t>
            </a:r>
          </a:p>
        </p:txBody>
      </p:sp>
      <p:sp>
        <p:nvSpPr>
          <p:cNvPr id="18483" name="Text Box 73"/>
          <p:cNvSpPr txBox="1">
            <a:spLocks noChangeArrowheads="1"/>
          </p:cNvSpPr>
          <p:nvPr/>
        </p:nvSpPr>
        <p:spPr bwMode="auto">
          <a:xfrm>
            <a:off x="2461846" y="14478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(SLR</a:t>
            </a:r>
            <a:r>
              <a:rPr lang="en-US" sz="2800" dirty="0"/>
              <a:t>) Parsing Tables for Expression Grammar</a:t>
            </a:r>
          </a:p>
        </p:txBody>
      </p:sp>
      <p:graphicFrame>
        <p:nvGraphicFramePr>
          <p:cNvPr id="289136" name="Group 368"/>
          <p:cNvGraphicFramePr>
            <a:graphicFrameLocks noGrp="1"/>
          </p:cNvGraphicFramePr>
          <p:nvPr/>
        </p:nvGraphicFramePr>
        <p:xfrm>
          <a:off x="2743200" y="1295400"/>
          <a:ext cx="5368485" cy="4754880"/>
        </p:xfrm>
        <a:graphic>
          <a:graphicData uri="http://schemas.openxmlformats.org/drawingml/2006/table">
            <a:tbl>
              <a:tblPr/>
              <a:tblGrid>
                <a:gridCol w="63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9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2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78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state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s7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s11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s7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389" name="Text Box 367"/>
          <p:cNvSpPr txBox="1">
            <a:spLocks noChangeArrowheads="1"/>
          </p:cNvSpPr>
          <p:nvPr/>
        </p:nvSpPr>
        <p:spPr bwMode="auto">
          <a:xfrm>
            <a:off x="4079631" y="990600"/>
            <a:ext cx="13368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Action Table</a:t>
            </a:r>
          </a:p>
        </p:txBody>
      </p:sp>
      <p:sp>
        <p:nvSpPr>
          <p:cNvPr id="9390" name="Text Box 369"/>
          <p:cNvSpPr txBox="1">
            <a:spLocks noChangeArrowheads="1"/>
          </p:cNvSpPr>
          <p:nvPr/>
        </p:nvSpPr>
        <p:spPr bwMode="auto">
          <a:xfrm>
            <a:off x="6611816" y="990600"/>
            <a:ext cx="1196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Goto Table</a:t>
            </a:r>
          </a:p>
        </p:txBody>
      </p:sp>
      <p:sp>
        <p:nvSpPr>
          <p:cNvPr id="9391" name="Text Box 370"/>
          <p:cNvSpPr txBox="1">
            <a:spLocks noChangeArrowheads="1"/>
          </p:cNvSpPr>
          <p:nvPr/>
        </p:nvSpPr>
        <p:spPr bwMode="auto">
          <a:xfrm>
            <a:off x="492369" y="1447800"/>
            <a:ext cx="131638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1)   E  E+T</a:t>
            </a:r>
          </a:p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2)   E  T</a:t>
            </a:r>
          </a:p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3)   T  T*F</a:t>
            </a:r>
          </a:p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4)   T  F</a:t>
            </a:r>
          </a:p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5)   F </a:t>
            </a:r>
            <a:r>
              <a:rPr lang="en-US">
                <a:sym typeface="Symbol" pitchFamily="18" charset="2"/>
              </a:rPr>
              <a:t> (E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dirty="0">
                <a:sym typeface="Symbol" pitchFamily="18" charset="2"/>
              </a:rPr>
              <a:t>6)   F  id</a:t>
            </a:r>
            <a:endParaRPr lang="en-US" dirty="0"/>
          </a:p>
        </p:txBody>
      </p:sp>
      <p:sp>
        <p:nvSpPr>
          <p:cNvPr id="7" name="Text Box 370"/>
          <p:cNvSpPr txBox="1">
            <a:spLocks noChangeArrowheads="1"/>
          </p:cNvSpPr>
          <p:nvPr/>
        </p:nvSpPr>
        <p:spPr bwMode="auto">
          <a:xfrm>
            <a:off x="304800" y="6096000"/>
            <a:ext cx="647700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600" b="1" dirty="0">
                <a:solidFill>
                  <a:srgbClr val="FF0000"/>
                </a:solidFill>
              </a:rPr>
              <a:t>s5</a:t>
            </a:r>
            <a:r>
              <a:rPr lang="en-GB" sz="1600" dirty="0"/>
              <a:t> – </a:t>
            </a:r>
            <a:r>
              <a:rPr lang="en-GB" sz="1600" b="1" dirty="0">
                <a:solidFill>
                  <a:srgbClr val="FF0000"/>
                </a:solidFill>
              </a:rPr>
              <a:t>‘s’ </a:t>
            </a:r>
            <a:r>
              <a:rPr lang="en-GB" sz="1600" dirty="0"/>
              <a:t>stands for action shift and number</a:t>
            </a:r>
            <a:r>
              <a:rPr lang="en-GB" sz="1600" b="1" dirty="0">
                <a:solidFill>
                  <a:srgbClr val="FF0000"/>
                </a:solidFill>
              </a:rPr>
              <a:t> ‘5’ </a:t>
            </a:r>
            <a:r>
              <a:rPr lang="en-GB" sz="1600" dirty="0"/>
              <a:t>next state</a:t>
            </a:r>
          </a:p>
          <a:p>
            <a:pPr>
              <a:spcBef>
                <a:spcPct val="20000"/>
              </a:spcBef>
            </a:pPr>
            <a:r>
              <a:rPr lang="en-GB" sz="1600" b="1" dirty="0">
                <a:solidFill>
                  <a:srgbClr val="FF0000"/>
                </a:solidFill>
              </a:rPr>
              <a:t>r3</a:t>
            </a:r>
            <a:r>
              <a:rPr lang="en-GB" sz="1600" dirty="0"/>
              <a:t> – </a:t>
            </a:r>
            <a:r>
              <a:rPr lang="en-GB" sz="1600" b="1" dirty="0">
                <a:solidFill>
                  <a:srgbClr val="FF0000"/>
                </a:solidFill>
              </a:rPr>
              <a:t>‘r’ </a:t>
            </a:r>
            <a:r>
              <a:rPr lang="en-GB" sz="1600" dirty="0"/>
              <a:t>stands for action reduce and number </a:t>
            </a:r>
            <a:r>
              <a:rPr lang="en-GB" sz="1600" b="1" dirty="0">
                <a:solidFill>
                  <a:srgbClr val="FF0000"/>
                </a:solidFill>
              </a:rPr>
              <a:t>‘3’ </a:t>
            </a:r>
            <a:r>
              <a:rPr lang="en-GB" sz="1600" dirty="0"/>
              <a:t>is production number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It is too much work to construct an </a:t>
            </a:r>
            <a:r>
              <a:rPr lang="en-US" dirty="0">
                <a:solidFill>
                  <a:srgbClr val="00B050"/>
                </a:solidFill>
              </a:rPr>
              <a:t>LR parser by band for typical programming language </a:t>
            </a:r>
            <a:r>
              <a:rPr lang="en-US" dirty="0"/>
              <a:t>constructs. However tools exists to automatically generate LR parser from a given grammar.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</a:t>
            </a:r>
            <a:r>
              <a:rPr lang="en-US" dirty="0"/>
              <a:t>) Grammar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66092" y="1600200"/>
            <a:ext cx="6752492" cy="2971800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An LR parser using SLR(1) parsing tables for a grammar G</a:t>
            </a:r>
            <a:r>
              <a:rPr lang="en-US" sz="2000" dirty="0"/>
              <a:t> is called as the SLR(1) parser for G.</a:t>
            </a:r>
          </a:p>
          <a:p>
            <a:endParaRPr lang="en-US" sz="2000" dirty="0"/>
          </a:p>
          <a:p>
            <a:r>
              <a:rPr lang="en-US" sz="2000" dirty="0"/>
              <a:t>If a grammar G has an SLR(1) parsing table, it is called SLR(1) grammar (or SLR grammar in short).</a:t>
            </a:r>
          </a:p>
          <a:p>
            <a:endParaRPr lang="en-US" sz="2000" dirty="0"/>
          </a:p>
          <a:p>
            <a:r>
              <a:rPr lang="en-US" sz="2000" dirty="0"/>
              <a:t>Every SLR grammar is unambiguous, but every unambiguous grammar is not a SLR grammar.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shift/reduce and reduce/reduce conflicts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If a state does not know whether it will make a shift operation or reduction for a terminal</a:t>
            </a:r>
            <a:r>
              <a:rPr lang="en-US" dirty="0"/>
              <a:t>, we say that there is a </a:t>
            </a:r>
            <a:r>
              <a:rPr lang="en-US" b="1" dirty="0">
                <a:solidFill>
                  <a:srgbClr val="FF0000"/>
                </a:solidFill>
              </a:rPr>
              <a:t>shift/reduce conflict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a state does not know </a:t>
            </a:r>
            <a:r>
              <a:rPr lang="en-US" dirty="0">
                <a:solidFill>
                  <a:srgbClr val="FF0000"/>
                </a:solidFill>
              </a:rPr>
              <a:t>whether it will make a reduction operation using the production rule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for a terminal</a:t>
            </a:r>
            <a:r>
              <a:rPr lang="en-US" dirty="0"/>
              <a:t>, we say that there is a </a:t>
            </a:r>
            <a:r>
              <a:rPr lang="en-US" b="1" dirty="0"/>
              <a:t>reduce/reduce conflict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SLR parsing table of a grammar G has a conflict</a:t>
            </a:r>
            <a:r>
              <a:rPr lang="en-US" dirty="0"/>
              <a:t>, we say that that grammar is </a:t>
            </a:r>
            <a:r>
              <a:rPr lang="en-US" dirty="0">
                <a:solidFill>
                  <a:srgbClr val="FF0000"/>
                </a:solidFill>
              </a:rPr>
              <a:t>not SLR </a:t>
            </a:r>
            <a:r>
              <a:rPr lang="en-US" dirty="0"/>
              <a:t>grammar.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Unambiguous Grammar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sym typeface="Symbol" pitchFamily="18" charset="2"/>
              </a:rPr>
              <a:t>S  L=R	         	        </a:t>
            </a:r>
            <a:endParaRPr lang="en-US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>
                <a:sym typeface="Symbol" pitchFamily="18" charset="2"/>
              </a:rPr>
              <a:t>S  R				                </a:t>
            </a:r>
          </a:p>
          <a:p>
            <a:pPr>
              <a:buFontTx/>
              <a:buNone/>
            </a:pPr>
            <a:r>
              <a:rPr lang="en-US" dirty="0">
                <a:sym typeface="Symbol" pitchFamily="18" charset="2"/>
              </a:rPr>
              <a:t>L  *R</a:t>
            </a:r>
          </a:p>
          <a:p>
            <a:pPr>
              <a:buFontTx/>
              <a:buNone/>
            </a:pPr>
            <a:r>
              <a:rPr lang="en-US" dirty="0">
                <a:sym typeface="Symbol" pitchFamily="18" charset="2"/>
              </a:rPr>
              <a:t>L  id			          </a:t>
            </a:r>
          </a:p>
          <a:p>
            <a:pPr>
              <a:buFontTx/>
              <a:buNone/>
            </a:pPr>
            <a:r>
              <a:rPr lang="en-US" dirty="0">
                <a:sym typeface="Symbol" pitchFamily="18" charset="2"/>
              </a:rPr>
              <a:t>R  L		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sz="1800" dirty="0">
              <a:solidFill>
                <a:schemeClr val="accent2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S’  S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S  L=R         I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: 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S’  .S</a:t>
            </a:r>
            <a:r>
              <a:rPr lang="en-US" sz="1800" dirty="0">
                <a:sym typeface="Symbol" pitchFamily="18" charset="2"/>
              </a:rPr>
              <a:t>            I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:	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S’  S.</a:t>
            </a:r>
            <a:r>
              <a:rPr lang="en-US" sz="1800" dirty="0">
                <a:sym typeface="Symbol" pitchFamily="18" charset="2"/>
              </a:rPr>
              <a:t> 	        I</a:t>
            </a:r>
            <a:r>
              <a:rPr lang="en-US" sz="1800" baseline="-25000" dirty="0">
                <a:sym typeface="Symbol" pitchFamily="18" charset="2"/>
              </a:rPr>
              <a:t>6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L=.R</a:t>
            </a:r>
            <a:r>
              <a:rPr lang="en-US" sz="1800" dirty="0">
                <a:sym typeface="Symbol" pitchFamily="18" charset="2"/>
              </a:rPr>
              <a:t>   I</a:t>
            </a:r>
            <a:r>
              <a:rPr lang="en-US" sz="1800" baseline="-25000" dirty="0">
                <a:sym typeface="Symbol" pitchFamily="18" charset="2"/>
              </a:rPr>
              <a:t>9</a:t>
            </a:r>
            <a:r>
              <a:rPr lang="en-US" sz="1800" dirty="0">
                <a:sym typeface="Symbol" pitchFamily="18" charset="2"/>
              </a:rPr>
              <a:t>: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L=R.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S  R		 S  .L=R		            R  .L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L *R		 S  .R	          I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L.=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           </a:t>
            </a:r>
            <a:r>
              <a:rPr lang="en-US" sz="1800" dirty="0">
                <a:sym typeface="Symbol" pitchFamily="18" charset="2"/>
              </a:rPr>
              <a:t>L .*R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L  id		 L  .*R		 </a:t>
            </a:r>
            <a:r>
              <a:rPr lang="en-US" sz="1800" dirty="0" err="1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  L.</a:t>
            </a:r>
            <a:r>
              <a:rPr lang="en-US" sz="1800" dirty="0">
                <a:sym typeface="Symbol" pitchFamily="18" charset="2"/>
              </a:rPr>
              <a:t>	             L  .id  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R  L		 </a:t>
            </a:r>
            <a:r>
              <a:rPr lang="en-US" sz="1800" dirty="0" err="1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  .id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		 R  .L	            I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R.</a:t>
            </a:r>
          </a:p>
          <a:p>
            <a:pPr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			            I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L  *.R</a:t>
            </a:r>
            <a:r>
              <a:rPr lang="en-US" sz="1800" dirty="0">
                <a:sym typeface="Symbol" pitchFamily="18" charset="2"/>
              </a:rPr>
              <a:t>          I</a:t>
            </a:r>
            <a:r>
              <a:rPr lang="en-US" sz="1800" baseline="-25000" dirty="0">
                <a:sym typeface="Symbol" pitchFamily="18" charset="2"/>
              </a:rPr>
              <a:t>7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	L  *R.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	      </a:t>
            </a:r>
            <a:r>
              <a:rPr lang="en-US" sz="1800" dirty="0">
                <a:solidFill>
                  <a:srgbClr val="CC0000"/>
                </a:solidFill>
                <a:sym typeface="Symbol" pitchFamily="18" charset="2"/>
              </a:rPr>
              <a:t>                        </a:t>
            </a:r>
            <a:r>
              <a:rPr lang="en-US" sz="1800" dirty="0">
                <a:sym typeface="Symbol" pitchFamily="18" charset="2"/>
              </a:rPr>
              <a:t>	  R  .L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                          		  L .*R	          I</a:t>
            </a:r>
            <a:r>
              <a:rPr lang="en-US" sz="1800" baseline="-25000" dirty="0">
                <a:sym typeface="Symbol" pitchFamily="18" charset="2"/>
              </a:rPr>
              <a:t>8</a:t>
            </a:r>
            <a:r>
              <a:rPr lang="en-US" sz="1800" dirty="0">
                <a:sym typeface="Symbol" pitchFamily="18" charset="2"/>
              </a:rPr>
              <a:t>:	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R  L.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 				  L  .id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                                                    I</a:t>
            </a:r>
            <a:r>
              <a:rPr lang="en-US" sz="1800" baseline="-25000" dirty="0">
                <a:sym typeface="Symbol" pitchFamily="18" charset="2"/>
              </a:rPr>
              <a:t>5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L  id.</a:t>
            </a:r>
          </a:p>
          <a:p>
            <a:pPr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S  L=R	  I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: 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S’  .S</a:t>
            </a:r>
            <a:r>
              <a:rPr lang="en-US" sz="1800" dirty="0">
                <a:sym typeface="Symbol" pitchFamily="18" charset="2"/>
              </a:rPr>
              <a:t>     I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:	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S’  S.</a:t>
            </a:r>
            <a:r>
              <a:rPr lang="en-US" sz="1800" dirty="0">
                <a:sym typeface="Symbol" pitchFamily="18" charset="2"/>
              </a:rPr>
              <a:t> 	        I</a:t>
            </a:r>
            <a:r>
              <a:rPr lang="en-US" sz="1800" baseline="-25000" dirty="0">
                <a:sym typeface="Symbol" pitchFamily="18" charset="2"/>
              </a:rPr>
              <a:t>6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L=.R</a:t>
            </a:r>
            <a:r>
              <a:rPr lang="en-US" sz="1800" dirty="0">
                <a:sym typeface="Symbol" pitchFamily="18" charset="2"/>
              </a:rPr>
              <a:t>   I</a:t>
            </a:r>
            <a:r>
              <a:rPr lang="en-US" sz="1800" baseline="-25000" dirty="0">
                <a:sym typeface="Symbol" pitchFamily="18" charset="2"/>
              </a:rPr>
              <a:t>9</a:t>
            </a:r>
            <a:r>
              <a:rPr lang="en-US" sz="1800" dirty="0">
                <a:sym typeface="Symbol" pitchFamily="18" charset="2"/>
              </a:rPr>
              <a:t>: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L=R.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S  R		 S  .L=R		            R  .L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L *R		 S  .R	            I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L.=R</a:t>
            </a:r>
            <a:r>
              <a:rPr lang="en-US" sz="1800" dirty="0">
                <a:sym typeface="Symbol" pitchFamily="18" charset="2"/>
              </a:rPr>
              <a:t>         L .*R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L  id		 L  .*R		 </a:t>
            </a:r>
            <a:r>
              <a:rPr lang="en-US" sz="1800" dirty="0" err="1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  L.</a:t>
            </a:r>
            <a:r>
              <a:rPr lang="en-US" sz="1800" dirty="0">
                <a:sym typeface="Symbol" pitchFamily="18" charset="2"/>
              </a:rPr>
              <a:t>	             L  .id  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R  L		 </a:t>
            </a:r>
            <a:r>
              <a:rPr lang="en-US" sz="1800" dirty="0" err="1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  .id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		 R  .L	            I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R.</a:t>
            </a:r>
          </a:p>
          <a:p>
            <a:pPr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			            I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L  *.R</a:t>
            </a:r>
            <a:r>
              <a:rPr lang="en-US" sz="1800" dirty="0">
                <a:sym typeface="Symbol" pitchFamily="18" charset="2"/>
              </a:rPr>
              <a:t>          I</a:t>
            </a:r>
            <a:r>
              <a:rPr lang="en-US" sz="1800" baseline="-25000" dirty="0">
                <a:sym typeface="Symbol" pitchFamily="18" charset="2"/>
              </a:rPr>
              <a:t>7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	L  *R.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	      </a:t>
            </a:r>
            <a:r>
              <a:rPr lang="en-US" sz="1800" dirty="0">
                <a:solidFill>
                  <a:srgbClr val="CC0000"/>
                </a:solidFill>
                <a:sym typeface="Symbol" pitchFamily="18" charset="2"/>
              </a:rPr>
              <a:t>Problem</a:t>
            </a:r>
            <a:r>
              <a:rPr lang="en-US" sz="1800" dirty="0">
                <a:sym typeface="Symbol" pitchFamily="18" charset="2"/>
              </a:rPr>
              <a:t>		R  .L</a:t>
            </a:r>
          </a:p>
          <a:p>
            <a:pPr>
              <a:buFontTx/>
              <a:buNone/>
            </a:pPr>
            <a:r>
              <a:rPr lang="en-US" sz="1800">
                <a:sym typeface="Symbol" pitchFamily="18" charset="2"/>
              </a:rPr>
              <a:t>	FOLLOW(R</a:t>
            </a:r>
            <a:r>
              <a:rPr lang="en-US" sz="1800" dirty="0">
                <a:sym typeface="Symbol" pitchFamily="18" charset="2"/>
              </a:rPr>
              <a:t>)={=,$}		L .*R	          I</a:t>
            </a:r>
            <a:r>
              <a:rPr lang="en-US" sz="1800" baseline="-25000" dirty="0">
                <a:sym typeface="Symbol" pitchFamily="18" charset="2"/>
              </a:rPr>
              <a:t>8</a:t>
            </a:r>
            <a:r>
              <a:rPr lang="en-US" sz="1800" dirty="0">
                <a:sym typeface="Symbol" pitchFamily="18" charset="2"/>
              </a:rPr>
              <a:t>:	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R  L.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=  	shift 6			L  .id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	reduce by R  L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shift/reduce conflict	     I</a:t>
            </a:r>
            <a:r>
              <a:rPr lang="en-US" sz="1800" baseline="-25000" dirty="0">
                <a:sym typeface="Symbol" pitchFamily="18" charset="2"/>
              </a:rPr>
              <a:t>5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L  id.</a:t>
            </a:r>
          </a:p>
          <a:p>
            <a:pPr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dirty="0">
              <a:sym typeface="Symbol" pitchFamily="18" charset="2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2110154" y="2590800"/>
            <a:ext cx="1547446" cy="1371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933092" y="1841304"/>
            <a:ext cx="1477108" cy="9144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090246" y="5029200"/>
            <a:ext cx="2813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090246" y="5105400"/>
            <a:ext cx="28135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648200" y="5105401"/>
            <a:ext cx="4343400" cy="1261884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</a:rPr>
              <a:t>Action[2,=] = shift 6</a:t>
            </a:r>
          </a:p>
          <a:p>
            <a:r>
              <a:rPr lang="en-US" sz="2000" b="1" dirty="0">
                <a:solidFill>
                  <a:srgbClr val="CC0000"/>
                </a:solidFill>
              </a:rPr>
              <a:t>Action[2,=] = reduce by </a:t>
            </a:r>
            <a:r>
              <a:rPr lang="en-US" sz="1800" b="1" dirty="0">
                <a:solidFill>
                  <a:srgbClr val="CC0000"/>
                </a:solidFill>
                <a:sym typeface="Symbol" pitchFamily="18" charset="2"/>
              </a:rPr>
              <a:t>R  L</a:t>
            </a:r>
            <a:endParaRPr lang="en-US" sz="2000" b="1" dirty="0">
              <a:solidFill>
                <a:srgbClr val="CC0000"/>
              </a:solidFill>
            </a:endParaRPr>
          </a:p>
          <a:p>
            <a:r>
              <a:rPr lang="en-US" sz="1800" dirty="0">
                <a:sym typeface="Symbol" pitchFamily="18" charset="2"/>
              </a:rPr>
              <a:t>[ S L=R *R=R] </a:t>
            </a:r>
            <a:r>
              <a:rPr lang="en-US" sz="1800">
                <a:sym typeface="Symbol" pitchFamily="18" charset="2"/>
              </a:rPr>
              <a:t>so follow(R</a:t>
            </a:r>
            <a:r>
              <a:rPr lang="en-US" sz="1800" dirty="0">
                <a:sym typeface="Symbol" pitchFamily="18" charset="2"/>
              </a:rPr>
              <a:t>) contains,  =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Example2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S  </a:t>
            </a:r>
            <a:r>
              <a:rPr lang="en-US" sz="1800" dirty="0" err="1">
                <a:sym typeface="Symbol" pitchFamily="18" charset="2"/>
              </a:rPr>
              <a:t>AaAb</a:t>
            </a:r>
            <a:r>
              <a:rPr lang="en-US" sz="1800" dirty="0">
                <a:sym typeface="Symbol" pitchFamily="18" charset="2"/>
              </a:rPr>
              <a:t>	           I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:S’  .S 	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S  </a:t>
            </a:r>
            <a:r>
              <a:rPr lang="en-US" sz="1800" dirty="0" err="1">
                <a:sym typeface="Symbol" pitchFamily="18" charset="2"/>
              </a:rPr>
              <a:t>BbBa</a:t>
            </a:r>
            <a:r>
              <a:rPr lang="en-US" sz="1800" dirty="0">
                <a:sym typeface="Symbol" pitchFamily="18" charset="2"/>
              </a:rPr>
              <a:t>		S  .</a:t>
            </a:r>
            <a:r>
              <a:rPr lang="en-US" sz="1800" dirty="0" err="1">
                <a:sym typeface="Symbol" pitchFamily="18" charset="2"/>
              </a:rPr>
              <a:t>AaAb</a:t>
            </a:r>
            <a:r>
              <a:rPr lang="en-US" sz="1800" dirty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A  			S  .</a:t>
            </a:r>
            <a:r>
              <a:rPr lang="en-US" sz="1800" dirty="0" err="1">
                <a:sym typeface="Symbol" pitchFamily="18" charset="2"/>
              </a:rPr>
              <a:t>BbBa</a:t>
            </a: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B   			A  .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			B  .</a:t>
            </a:r>
          </a:p>
          <a:p>
            <a:pPr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	</a:t>
            </a:r>
            <a:r>
              <a:rPr lang="en-US" sz="1800" dirty="0">
                <a:solidFill>
                  <a:srgbClr val="CC0000"/>
                </a:solidFill>
                <a:sym typeface="Symbol" pitchFamily="18" charset="2"/>
              </a:rPr>
              <a:t>Problem</a:t>
            </a:r>
          </a:p>
          <a:p>
            <a:pPr>
              <a:buFontTx/>
              <a:buNone/>
            </a:pPr>
            <a:r>
              <a:rPr lang="en-US" sz="1800">
                <a:sym typeface="Symbol" pitchFamily="18" charset="2"/>
              </a:rPr>
              <a:t>	FOLLOW(A</a:t>
            </a:r>
            <a:r>
              <a:rPr lang="en-US" sz="1800" dirty="0">
                <a:sym typeface="Symbol" pitchFamily="18" charset="2"/>
              </a:rPr>
              <a:t>)={</a:t>
            </a:r>
            <a:r>
              <a:rPr lang="en-US" sz="1800" dirty="0" err="1">
                <a:sym typeface="Symbol" pitchFamily="18" charset="2"/>
              </a:rPr>
              <a:t>a,b</a:t>
            </a:r>
            <a:r>
              <a:rPr lang="en-US" sz="1800" dirty="0">
                <a:sym typeface="Symbol" pitchFamily="18" charset="2"/>
              </a:rPr>
              <a:t>}</a:t>
            </a:r>
          </a:p>
          <a:p>
            <a:pPr>
              <a:buFontTx/>
              <a:buNone/>
            </a:pPr>
            <a:r>
              <a:rPr lang="en-US" sz="1800">
                <a:sym typeface="Symbol" pitchFamily="18" charset="2"/>
              </a:rPr>
              <a:t>	FOLLOW(B</a:t>
            </a:r>
            <a:r>
              <a:rPr lang="en-US" sz="1800" dirty="0">
                <a:sym typeface="Symbol" pitchFamily="18" charset="2"/>
              </a:rPr>
              <a:t>)={</a:t>
            </a:r>
            <a:r>
              <a:rPr lang="en-US" sz="1800" dirty="0" err="1">
                <a:sym typeface="Symbol" pitchFamily="18" charset="2"/>
              </a:rPr>
              <a:t>a,b</a:t>
            </a:r>
            <a:r>
              <a:rPr lang="en-US" sz="1800" dirty="0">
                <a:sym typeface="Symbol" pitchFamily="18" charset="2"/>
              </a:rPr>
              <a:t>}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a	reduce by A  		 b	reduce by A  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	reduce by B  			reduce by B  </a:t>
            </a:r>
          </a:p>
          <a:p>
            <a:pPr>
              <a:buFontTx/>
              <a:buNone/>
            </a:pPr>
            <a:r>
              <a:rPr lang="en-US" sz="1800" dirty="0">
                <a:sym typeface="Symbol" pitchFamily="18" charset="2"/>
              </a:rPr>
              <a:t>	reduce/reduce conflict		reduce/reduce conflict</a:t>
            </a:r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 flipV="1">
            <a:off x="1905000" y="2971800"/>
            <a:ext cx="914400" cy="990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737338" y="1295400"/>
            <a:ext cx="1758462" cy="20574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1096108" y="5105400"/>
            <a:ext cx="351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1096108" y="5105400"/>
            <a:ext cx="35169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4542692" y="5105400"/>
            <a:ext cx="5627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4542692" y="5105400"/>
            <a:ext cx="56270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305800" cy="3200400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2. DESIGN of CLR(1) Parsing Table for </a:t>
            </a:r>
            <a:r>
              <a:rPr lang="en-GB" sz="6000" dirty="0" err="1">
                <a:solidFill>
                  <a:srgbClr val="FF0000"/>
                </a:solidFill>
              </a:rPr>
              <a:t>lr</a:t>
            </a:r>
            <a:r>
              <a:rPr lang="en-GB" sz="6000" dirty="0">
                <a:solidFill>
                  <a:srgbClr val="FF0000"/>
                </a:solidFill>
              </a:rPr>
              <a:t> parser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Parsing table for CLR(1)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4248"/>
            <a:ext cx="7467600" cy="4873752"/>
          </a:xfrm>
        </p:spPr>
        <p:txBody>
          <a:bodyPr>
            <a:normAutofit/>
          </a:bodyPr>
          <a:lstStyle/>
          <a:p>
            <a:r>
              <a:rPr lang="en-IN" dirty="0"/>
              <a:t>Difficulty of SLR Parser</a:t>
            </a:r>
            <a:endParaRPr lang="en-US" dirty="0"/>
          </a:p>
          <a:p>
            <a:r>
              <a:rPr lang="en-US" dirty="0"/>
              <a:t>Collection of canonical sets of LR(0) items              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            What is augment grammar?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            What is LR(1) item ?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             What is  Closure Operation ?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             Algorithm for computation of Closure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             What is  </a:t>
            </a:r>
            <a:r>
              <a:rPr lang="en-US" dirty="0" err="1"/>
              <a:t>Goto</a:t>
            </a:r>
            <a:r>
              <a:rPr lang="en-US" dirty="0"/>
              <a:t> Operation ?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Algorithm  for Collection of canonical sets of LR(1) items.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Algorithm for </a:t>
            </a:r>
            <a:r>
              <a:rPr lang="en-US"/>
              <a:t>Constructing CLR(1) </a:t>
            </a:r>
            <a:r>
              <a:rPr lang="en-US" dirty="0"/>
              <a:t>Parsing Table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2. Constructing Canonical LR(1) Parsing Tables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1692" y="1524000"/>
            <a:ext cx="8581292" cy="5105400"/>
          </a:xfrm>
          <a:ln>
            <a:solidFill>
              <a:srgbClr val="CC0000"/>
            </a:solidFill>
          </a:ln>
        </p:spPr>
        <p:txBody>
          <a:bodyPr/>
          <a:lstStyle/>
          <a:p>
            <a:r>
              <a:rPr lang="en-US" dirty="0"/>
              <a:t>In SLR method, the state </a:t>
            </a:r>
            <a:r>
              <a:rPr lang="en-US" dirty="0" err="1"/>
              <a:t>i</a:t>
            </a:r>
            <a:r>
              <a:rPr lang="en-US" dirty="0"/>
              <a:t> makes a reduction by A</a:t>
            </a:r>
            <a:r>
              <a:rPr lang="en-US" dirty="0">
                <a:sym typeface="Symbol" pitchFamily="18" charset="2"/>
              </a:rPr>
              <a:t> when the current token is 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</a:t>
            </a:r>
          </a:p>
          <a:p>
            <a:pPr lvl="1"/>
            <a:r>
              <a:rPr lang="en-US" sz="2400" dirty="0">
                <a:sym typeface="Symbol" pitchFamily="18" charset="2"/>
              </a:rPr>
              <a:t>if the </a:t>
            </a:r>
            <a:r>
              <a:rPr lang="en-US" sz="2400" dirty="0"/>
              <a:t>A</a:t>
            </a:r>
            <a:r>
              <a:rPr lang="en-US" sz="2400" dirty="0">
                <a:sym typeface="Symbol" pitchFamily="18" charset="2"/>
              </a:rPr>
              <a:t>. in the I</a:t>
            </a:r>
            <a:r>
              <a:rPr lang="en-US" sz="2400" baseline="-25000" dirty="0">
                <a:sym typeface="Symbol" pitchFamily="18" charset="2"/>
              </a:rPr>
              <a:t>i </a:t>
            </a:r>
            <a:r>
              <a:rPr lang="en-US" sz="2400" dirty="0">
                <a:sym typeface="Symbol" pitchFamily="18" charset="2"/>
              </a:rPr>
              <a:t> and  </a:t>
            </a:r>
            <a:r>
              <a:rPr lang="en-US" sz="2400" b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 is FOLLOW(A)</a:t>
            </a:r>
          </a:p>
          <a:p>
            <a:pPr lvl="1"/>
            <a:endParaRPr lang="en-US" sz="800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 some situations, A  cannot be followed by the terminal 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in  a right-sentential form when  and the state 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are on the top of stack.       This means that making reduction in this case is not correct. </a:t>
            </a:r>
          </a:p>
          <a:p>
            <a:pPr>
              <a:buFontTx/>
              <a:buNone/>
            </a:pPr>
            <a:endParaRPr lang="en-US" sz="1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/>
              <a:t>LR(1</a:t>
            </a:r>
            <a:r>
              <a:rPr lang="en-US" dirty="0"/>
              <a:t>) Item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CC0000"/>
                </a:solidFill>
              </a:rPr>
              <a:t>To avoid some of invalid reductions, the states need to carry more information.</a:t>
            </a:r>
          </a:p>
          <a:p>
            <a:r>
              <a:rPr lang="en-US" sz="2000" dirty="0">
                <a:solidFill>
                  <a:srgbClr val="CC0000"/>
                </a:solidFill>
              </a:rPr>
              <a:t>Extra information is put into a state by including a terminal symbol as a second component in an item.</a:t>
            </a:r>
          </a:p>
          <a:p>
            <a:endParaRPr lang="en-US" sz="700" dirty="0">
              <a:solidFill>
                <a:srgbClr val="CC000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 LR(1) item is: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 </a:t>
            </a:r>
            <a:r>
              <a:rPr lang="en-US" sz="4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,a	</a:t>
            </a:r>
            <a:r>
              <a:rPr lang="en-US" sz="2200" dirty="0">
                <a:solidFill>
                  <a:schemeClr val="accent2"/>
                </a:solidFill>
                <a:sym typeface="Symbol" pitchFamily="18" charset="2"/>
              </a:rPr>
              <a:t>	where </a:t>
            </a:r>
            <a:r>
              <a:rPr lang="en-US" sz="2200" b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sz="2200" dirty="0">
                <a:solidFill>
                  <a:schemeClr val="accent2"/>
                </a:solidFill>
                <a:sym typeface="Symbol" pitchFamily="18" charset="2"/>
              </a:rPr>
              <a:t> is the look-head of the LR(1) item</a:t>
            </a:r>
          </a:p>
          <a:p>
            <a:pPr>
              <a:buFontTx/>
              <a:buNone/>
            </a:pPr>
            <a:r>
              <a:rPr lang="en-US" sz="2200" dirty="0">
                <a:solidFill>
                  <a:schemeClr val="accent2"/>
                </a:solidFill>
                <a:sym typeface="Symbol" pitchFamily="18" charset="2"/>
              </a:rPr>
              <a:t>					(</a:t>
            </a:r>
            <a:r>
              <a:rPr lang="en-US" sz="2200" b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sz="2200" dirty="0">
                <a:solidFill>
                  <a:schemeClr val="accent2"/>
                </a:solidFill>
                <a:sym typeface="Symbol" pitchFamily="18" charset="2"/>
              </a:rPr>
              <a:t> is a terminal or end-marker.)</a:t>
            </a:r>
            <a:endParaRPr lang="en-US" sz="2200" dirty="0">
              <a:solidFill>
                <a:schemeClr val="accent2"/>
              </a:solidFill>
            </a:endParaRPr>
          </a:p>
          <a:p>
            <a:r>
              <a:rPr lang="en-US" dirty="0"/>
              <a:t>Such an object is called LR(1) item.</a:t>
            </a:r>
          </a:p>
          <a:p>
            <a:pPr lvl="1"/>
            <a:r>
              <a:rPr lang="en-US" sz="1800" dirty="0"/>
              <a:t>1 refers to the </a:t>
            </a:r>
            <a:r>
              <a:rPr lang="en-US" sz="1800" dirty="0">
                <a:solidFill>
                  <a:srgbClr val="FF0000"/>
                </a:solidFill>
              </a:rPr>
              <a:t>length of the second component</a:t>
            </a:r>
          </a:p>
          <a:p>
            <a:pPr lvl="1"/>
            <a:r>
              <a:rPr lang="en-US" sz="1800" dirty="0"/>
              <a:t>The look ahead has no effect in an item of the form [A </a:t>
            </a:r>
            <a:r>
              <a:rPr lang="en-US" sz="1800" dirty="0">
                <a:sym typeface="Symbol" pitchFamily="18" charset="2"/>
              </a:rPr>
              <a:t> .,a], where  is not .</a:t>
            </a:r>
          </a:p>
          <a:p>
            <a:pPr lvl="1"/>
            <a:r>
              <a:rPr lang="en-US" sz="1800" dirty="0">
                <a:sym typeface="Symbol" pitchFamily="18" charset="2"/>
              </a:rPr>
              <a:t>But an item of the form </a:t>
            </a:r>
            <a:r>
              <a:rPr lang="en-US" sz="1800" dirty="0"/>
              <a:t>[A </a:t>
            </a:r>
            <a:r>
              <a:rPr lang="en-US" sz="1800" dirty="0">
                <a:sym typeface="Symbol" pitchFamily="18" charset="2"/>
              </a:rPr>
              <a:t> .,a] calls for a reduction by </a:t>
            </a:r>
            <a:r>
              <a:rPr lang="en-US" sz="1800" dirty="0"/>
              <a:t>A </a:t>
            </a:r>
            <a:r>
              <a:rPr lang="en-US" sz="1800" dirty="0">
                <a:sym typeface="Symbol" pitchFamily="18" charset="2"/>
              </a:rPr>
              <a:t>  only if the next input symbol is a.</a:t>
            </a:r>
          </a:p>
          <a:p>
            <a:pPr lvl="1"/>
            <a:r>
              <a:rPr lang="en-US" sz="1800" dirty="0">
                <a:sym typeface="Symbol" pitchFamily="18" charset="2"/>
              </a:rPr>
              <a:t>The set of such a’s will be a subset of FOLLOW(A), but it could be a proper subset.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1692" y="304800"/>
            <a:ext cx="8651631" cy="914400"/>
          </a:xfrm>
        </p:spPr>
        <p:txBody>
          <a:bodyPr/>
          <a:lstStyle/>
          <a:p>
            <a:r>
              <a:rPr lang="en-US" dirty="0"/>
              <a:t>Model of LR parser</a:t>
            </a:r>
          </a:p>
        </p:txBody>
      </p:sp>
      <p:graphicFrame>
        <p:nvGraphicFramePr>
          <p:cNvPr id="284731" name="Group 1083"/>
          <p:cNvGraphicFramePr>
            <a:graphicFrameLocks noGrp="1"/>
          </p:cNvGraphicFramePr>
          <p:nvPr/>
        </p:nvGraphicFramePr>
        <p:xfrm>
          <a:off x="984739" y="2209800"/>
          <a:ext cx="633046" cy="3603308"/>
        </p:xfrm>
        <a:graphic>
          <a:graphicData uri="http://schemas.openxmlformats.org/drawingml/2006/table">
            <a:tbl>
              <a:tblPr/>
              <a:tblGrid>
                <a:gridCol w="63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m-1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.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.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4722" name="Group 1074"/>
          <p:cNvGraphicFramePr>
            <a:graphicFrameLocks noGrp="1"/>
          </p:cNvGraphicFramePr>
          <p:nvPr/>
        </p:nvGraphicFramePr>
        <p:xfrm>
          <a:off x="3868615" y="1371600"/>
          <a:ext cx="2696310" cy="396240"/>
        </p:xfrm>
        <a:graphic>
          <a:graphicData uri="http://schemas.openxmlformats.org/drawingml/2006/table">
            <a:tbl>
              <a:tblPr/>
              <a:tblGrid>
                <a:gridCol w="449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...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...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4759" name="Group 1111"/>
          <p:cNvGraphicFramePr>
            <a:graphicFrameLocks noGrp="1"/>
          </p:cNvGraphicFramePr>
          <p:nvPr/>
        </p:nvGraphicFramePr>
        <p:xfrm>
          <a:off x="2954215" y="4343400"/>
          <a:ext cx="4595446" cy="2083689"/>
        </p:xfrm>
        <a:graphic>
          <a:graphicData uri="http://schemas.openxmlformats.org/drawingml/2006/table">
            <a:tbl>
              <a:tblPr/>
              <a:tblGrid>
                <a:gridCol w="2297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8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Action 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  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terminals and $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        four different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         actions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Goto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   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non-terminal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           each item is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   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state number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4754" name="Line 1106"/>
          <p:cNvSpPr>
            <a:spLocks noChangeShapeType="1"/>
          </p:cNvSpPr>
          <p:nvPr/>
        </p:nvSpPr>
        <p:spPr bwMode="auto">
          <a:xfrm>
            <a:off x="3305908" y="5105400"/>
            <a:ext cx="14771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55" name="Line 1107"/>
          <p:cNvSpPr>
            <a:spLocks noChangeShapeType="1"/>
          </p:cNvSpPr>
          <p:nvPr/>
        </p:nvSpPr>
        <p:spPr bwMode="auto">
          <a:xfrm>
            <a:off x="3305908" y="5105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56" name="Line 1108"/>
          <p:cNvSpPr>
            <a:spLocks noChangeShapeType="1"/>
          </p:cNvSpPr>
          <p:nvPr/>
        </p:nvSpPr>
        <p:spPr bwMode="auto">
          <a:xfrm>
            <a:off x="5627077" y="5105400"/>
            <a:ext cx="14067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57" name="Line 1109"/>
          <p:cNvSpPr>
            <a:spLocks noChangeShapeType="1"/>
          </p:cNvSpPr>
          <p:nvPr/>
        </p:nvSpPr>
        <p:spPr bwMode="auto">
          <a:xfrm>
            <a:off x="5627077" y="510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4768" name="Group 1120"/>
          <p:cNvGraphicFramePr>
            <a:graphicFrameLocks noGrp="1"/>
          </p:cNvGraphicFramePr>
          <p:nvPr/>
        </p:nvGraphicFramePr>
        <p:xfrm>
          <a:off x="3587261" y="2438401"/>
          <a:ext cx="2696308" cy="1211263"/>
        </p:xfrm>
        <a:graphic>
          <a:graphicData uri="http://schemas.openxmlformats.org/drawingml/2006/table">
            <a:tbl>
              <a:tblPr/>
              <a:tblGrid>
                <a:gridCol w="269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LR Parsing Algorithm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4769" name="Text Box 1121"/>
          <p:cNvSpPr txBox="1">
            <a:spLocks noChangeArrowheads="1"/>
          </p:cNvSpPr>
          <p:nvPr/>
        </p:nvSpPr>
        <p:spPr bwMode="auto">
          <a:xfrm>
            <a:off x="844062" y="1752600"/>
            <a:ext cx="658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stack</a:t>
            </a:r>
          </a:p>
        </p:txBody>
      </p:sp>
      <p:sp>
        <p:nvSpPr>
          <p:cNvPr id="284770" name="Text Box 1122"/>
          <p:cNvSpPr txBox="1">
            <a:spLocks noChangeArrowheads="1"/>
          </p:cNvSpPr>
          <p:nvPr/>
        </p:nvSpPr>
        <p:spPr bwMode="auto">
          <a:xfrm>
            <a:off x="3024554" y="1371600"/>
            <a:ext cx="6799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input</a:t>
            </a:r>
          </a:p>
        </p:txBody>
      </p:sp>
      <p:sp>
        <p:nvSpPr>
          <p:cNvPr id="284771" name="Text Box 1123"/>
          <p:cNvSpPr txBox="1">
            <a:spLocks noChangeArrowheads="1"/>
          </p:cNvSpPr>
          <p:nvPr/>
        </p:nvSpPr>
        <p:spPr bwMode="auto">
          <a:xfrm>
            <a:off x="7385539" y="27432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output</a:t>
            </a:r>
          </a:p>
        </p:txBody>
      </p:sp>
      <p:sp>
        <p:nvSpPr>
          <p:cNvPr id="284772" name="Line 1124"/>
          <p:cNvSpPr>
            <a:spLocks noChangeShapeType="1"/>
          </p:cNvSpPr>
          <p:nvPr/>
        </p:nvSpPr>
        <p:spPr bwMode="auto">
          <a:xfrm flipH="1" flipV="1">
            <a:off x="1617785" y="2514600"/>
            <a:ext cx="196947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73" name="Line 1125"/>
          <p:cNvSpPr>
            <a:spLocks noChangeShapeType="1"/>
          </p:cNvSpPr>
          <p:nvPr/>
        </p:nvSpPr>
        <p:spPr bwMode="auto">
          <a:xfrm flipH="1">
            <a:off x="4009292" y="3657600"/>
            <a:ext cx="8440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74" name="Line 1126"/>
          <p:cNvSpPr>
            <a:spLocks noChangeShapeType="1"/>
          </p:cNvSpPr>
          <p:nvPr/>
        </p:nvSpPr>
        <p:spPr bwMode="auto">
          <a:xfrm>
            <a:off x="4853354" y="3657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75" name="Line 1127"/>
          <p:cNvSpPr>
            <a:spLocks noChangeShapeType="1"/>
          </p:cNvSpPr>
          <p:nvPr/>
        </p:nvSpPr>
        <p:spPr bwMode="auto">
          <a:xfrm flipV="1">
            <a:off x="4923692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776" name="Line 1128"/>
          <p:cNvSpPr>
            <a:spLocks noChangeShapeType="1"/>
          </p:cNvSpPr>
          <p:nvPr/>
        </p:nvSpPr>
        <p:spPr bwMode="auto">
          <a:xfrm>
            <a:off x="6330462" y="3048000"/>
            <a:ext cx="11254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</a:t>
            </a:r>
            <a:r>
              <a:rPr lang="en-US" dirty="0"/>
              <a:t>) </a:t>
            </a:r>
            <a:r>
              <a:rPr lang="en-US"/>
              <a:t>Item  (cont</a:t>
            </a:r>
            <a:r>
              <a:rPr lang="en-US" dirty="0"/>
              <a:t>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When </a:t>
            </a:r>
            <a:r>
              <a:rPr lang="en-US">
                <a:sym typeface="Symbol" pitchFamily="18" charset="2"/>
              </a:rPr>
              <a:t></a:t>
            </a:r>
            <a:r>
              <a:rPr lang="en-US"/>
              <a:t>  ( </a:t>
            </a:r>
            <a:r>
              <a:rPr lang="en-US" dirty="0"/>
              <a:t>in </a:t>
            </a:r>
            <a:r>
              <a:rPr lang="en-US"/>
              <a:t>the LR(1</a:t>
            </a:r>
            <a:r>
              <a:rPr lang="en-US" dirty="0"/>
              <a:t>) item A 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,a ) is not empty, the  look-head does not have any affect.</a:t>
            </a:r>
          </a:p>
          <a:p>
            <a:pPr>
              <a:lnSpc>
                <a:spcPts val="2800"/>
              </a:lnSpc>
            </a:pPr>
            <a:r>
              <a:rPr lang="en-US" dirty="0">
                <a:sym typeface="Symbol" pitchFamily="18" charset="2"/>
              </a:rPr>
              <a:t>When </a:t>
            </a:r>
            <a:r>
              <a:rPr lang="en-US" dirty="0"/>
              <a:t>  is </a:t>
            </a:r>
            <a:r>
              <a:rPr lang="en-US"/>
              <a:t>empty  (A 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,a ), we do the reduction by </a:t>
            </a:r>
            <a:r>
              <a:rPr lang="en-US" dirty="0"/>
              <a:t>A</a:t>
            </a:r>
            <a:r>
              <a:rPr lang="en-US" dirty="0">
                <a:sym typeface="Symbol" pitchFamily="18" charset="2"/>
              </a:rPr>
              <a:t> only if the next input symbol is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(</a:t>
            </a:r>
            <a:r>
              <a:rPr lang="en-US" sz="2800">
                <a:solidFill>
                  <a:srgbClr val="CC0000"/>
                </a:solidFill>
                <a:sym typeface="Symbol" pitchFamily="18" charset="2"/>
              </a:rPr>
              <a:t>not </a:t>
            </a:r>
            <a:r>
              <a:rPr lang="en-US" sz="2800" dirty="0">
                <a:solidFill>
                  <a:srgbClr val="CC0000"/>
                </a:solidFill>
                <a:sym typeface="Symbol" pitchFamily="18" charset="2"/>
              </a:rPr>
              <a:t>for any terminal </a:t>
            </a:r>
            <a:r>
              <a:rPr lang="en-US" sz="2800">
                <a:solidFill>
                  <a:srgbClr val="CC0000"/>
                </a:solidFill>
                <a:sym typeface="Symbol" pitchFamily="18" charset="2"/>
              </a:rPr>
              <a:t>in FOLLOW(A</a:t>
            </a:r>
            <a:r>
              <a:rPr lang="en-US" sz="2800" dirty="0">
                <a:solidFill>
                  <a:srgbClr val="CC0000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>
              <a:buFontTx/>
              <a:buNone/>
            </a:pPr>
            <a:r>
              <a:rPr lang="en-US" sz="800" dirty="0"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Canonical Collection of Sets </a:t>
            </a:r>
            <a:r>
              <a:rPr lang="en-US"/>
              <a:t>of LR(1</a:t>
            </a:r>
            <a:r>
              <a:rPr lang="en-US" dirty="0"/>
              <a:t>) Items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 construction of the canonical collection of the sets </a:t>
            </a:r>
            <a:r>
              <a:rPr lang="en-US"/>
              <a:t>of LR(1</a:t>
            </a:r>
            <a:r>
              <a:rPr lang="en-US" dirty="0"/>
              <a:t>) items are similar to the construction of the canonical collection of the sets </a:t>
            </a:r>
            <a:r>
              <a:rPr lang="en-US"/>
              <a:t>of LR(0</a:t>
            </a:r>
            <a:r>
              <a:rPr lang="en-US" dirty="0"/>
              <a:t>) items, except that </a:t>
            </a:r>
            <a:r>
              <a:rPr lang="en-US" i="1" dirty="0"/>
              <a:t>closure</a:t>
            </a:r>
            <a:r>
              <a:rPr lang="en-US" dirty="0"/>
              <a:t> and </a:t>
            </a:r>
            <a:r>
              <a:rPr lang="en-US" i="1" dirty="0" err="1"/>
              <a:t>goto</a:t>
            </a:r>
            <a:r>
              <a:rPr lang="en-US" dirty="0"/>
              <a:t> operations work a little bit different.</a:t>
            </a:r>
          </a:p>
          <a:p>
            <a:pPr marL="457200" indent="-457200"/>
            <a:endParaRPr lang="en-US" dirty="0"/>
          </a:p>
          <a:p>
            <a:pPr marL="457200" indent="-457200">
              <a:buFontTx/>
              <a:buNone/>
            </a:pPr>
            <a:r>
              <a:rPr lang="en-US" sz="2800" b="1"/>
              <a:t>closure(I</a:t>
            </a:r>
            <a:r>
              <a:rPr lang="en-US" sz="2800" b="1" dirty="0"/>
              <a:t>)</a:t>
            </a:r>
            <a:r>
              <a:rPr lang="en-US" dirty="0"/>
              <a:t>  is</a:t>
            </a:r>
            <a:r>
              <a:rPr lang="en-US"/>
              <a:t>: </a:t>
            </a:r>
            <a:r>
              <a:rPr lang="en-US">
                <a:sym typeface="Wingdings" pitchFamily="2" charset="2"/>
              </a:rPr>
              <a:t>  ( </a:t>
            </a:r>
            <a:r>
              <a:rPr lang="en-US" dirty="0">
                <a:sym typeface="Wingdings" pitchFamily="2" charset="2"/>
              </a:rPr>
              <a:t>where I is a set </a:t>
            </a:r>
            <a:r>
              <a:rPr lang="en-US">
                <a:sym typeface="Wingdings" pitchFamily="2" charset="2"/>
              </a:rPr>
              <a:t>of LR(1</a:t>
            </a:r>
            <a:r>
              <a:rPr lang="en-US" dirty="0">
                <a:sym typeface="Wingdings" pitchFamily="2" charset="2"/>
              </a:rPr>
              <a:t>) items)</a:t>
            </a:r>
          </a:p>
          <a:p>
            <a:pPr marL="800100" lvl="1" indent="-342900">
              <a:lnSpc>
                <a:spcPts val="2800"/>
              </a:lnSpc>
            </a:pPr>
            <a:r>
              <a:rPr lang="en-US" sz="2400"/>
              <a:t>every LR(1</a:t>
            </a:r>
            <a:r>
              <a:rPr lang="en-US" sz="2400" dirty="0"/>
              <a:t>) item in I is </a:t>
            </a:r>
            <a:r>
              <a:rPr lang="en-US" sz="2400"/>
              <a:t>in closure(I</a:t>
            </a:r>
            <a:r>
              <a:rPr lang="en-US" sz="2400" dirty="0"/>
              <a:t>)</a:t>
            </a:r>
          </a:p>
          <a:p>
            <a:pPr marL="800100" lvl="1" indent="-342900">
              <a:lnSpc>
                <a:spcPts val="2800"/>
              </a:lnSpc>
            </a:pPr>
            <a:r>
              <a:rPr lang="en-US" sz="2400" dirty="0"/>
              <a:t>if  A</a:t>
            </a:r>
            <a:r>
              <a:rPr lang="en-US" sz="2400" dirty="0">
                <a:sym typeface="Symbol" pitchFamily="18" charset="2"/>
              </a:rPr>
              <a:t>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2400" dirty="0" err="1">
                <a:sym typeface="Symbol" pitchFamily="18" charset="2"/>
              </a:rPr>
              <a:t>B,a</a:t>
            </a:r>
            <a:r>
              <a:rPr lang="en-US" sz="2400" dirty="0">
                <a:sym typeface="Symbol" pitchFamily="18" charset="2"/>
              </a:rPr>
              <a:t>  </a:t>
            </a:r>
            <a:r>
              <a:rPr lang="en-US" sz="2400">
                <a:sym typeface="Symbol" pitchFamily="18" charset="2"/>
              </a:rPr>
              <a:t>in closure(I</a:t>
            </a:r>
            <a:r>
              <a:rPr lang="en-US" sz="2400" dirty="0">
                <a:sym typeface="Symbol" pitchFamily="18" charset="2"/>
              </a:rPr>
              <a:t>) and </a:t>
            </a:r>
            <a:r>
              <a:rPr lang="en-US" sz="2400" dirty="0"/>
              <a:t>B</a:t>
            </a:r>
            <a:r>
              <a:rPr lang="en-US" sz="2400" dirty="0">
                <a:sym typeface="Symbol" pitchFamily="18" charset="2"/>
              </a:rPr>
              <a:t></a:t>
            </a:r>
            <a:r>
              <a:rPr lang="en-US" sz="2400" dirty="0"/>
              <a:t> is a production rule of G;</a:t>
            </a:r>
            <a:r>
              <a:rPr lang="en-US" sz="1800" dirty="0"/>
              <a:t>       </a:t>
            </a:r>
            <a:r>
              <a:rPr lang="en-US" sz="2400" dirty="0"/>
              <a:t>then  </a:t>
            </a:r>
            <a:r>
              <a:rPr lang="en-US" sz="2400" dirty="0" err="1"/>
              <a:t>B</a:t>
            </a:r>
            <a:r>
              <a:rPr lang="en-US" sz="2400" dirty="0" err="1">
                <a:sym typeface="Symbol" pitchFamily="18" charset="2"/>
              </a:rPr>
              <a:t>.,b</a:t>
            </a:r>
            <a:r>
              <a:rPr lang="en-US" sz="2400" dirty="0"/>
              <a:t>  will be in </a:t>
            </a:r>
            <a:r>
              <a:rPr lang="en-US" sz="2400"/>
              <a:t>the closure(I</a:t>
            </a:r>
            <a:r>
              <a:rPr lang="en-US" sz="2400" dirty="0"/>
              <a:t>) for each terminal b </a:t>
            </a:r>
            <a:r>
              <a:rPr lang="en-US" sz="2400"/>
              <a:t>in FIRST(</a:t>
            </a:r>
            <a:r>
              <a:rPr lang="en-US" sz="2400">
                <a:sym typeface="Symbol" pitchFamily="18" charset="2"/>
              </a:rPr>
              <a:t></a:t>
            </a:r>
            <a:r>
              <a:rPr lang="en-US" sz="2400" dirty="0">
                <a:sym typeface="Symbol" pitchFamily="18" charset="2"/>
              </a:rPr>
              <a:t>a) </a:t>
            </a:r>
            <a:r>
              <a:rPr lang="en-US" sz="2400" dirty="0"/>
              <a:t>.                                                         </a:t>
            </a:r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goto</a:t>
            </a:r>
            <a:r>
              <a:rPr lang="en-US"/>
              <a:t> operation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If I is a set </a:t>
            </a:r>
            <a:r>
              <a:rPr lang="en-US" sz="2800"/>
              <a:t>of LR(1</a:t>
            </a:r>
            <a:r>
              <a:rPr lang="en-US" sz="2800" dirty="0"/>
              <a:t>) items and X is a grammar </a:t>
            </a:r>
            <a:r>
              <a:rPr lang="en-US" sz="2800"/>
              <a:t>symbol (terminal </a:t>
            </a:r>
            <a:r>
              <a:rPr lang="en-US" sz="2800" dirty="0"/>
              <a:t>or non-terminal), </a:t>
            </a:r>
            <a:r>
              <a:rPr lang="en-US" sz="2800"/>
              <a:t>then goto(I,X</a:t>
            </a:r>
            <a:r>
              <a:rPr lang="en-US" sz="2800" dirty="0"/>
              <a:t>) is defined as follows:</a:t>
            </a:r>
          </a:p>
          <a:p>
            <a:pPr lvl="1"/>
            <a:r>
              <a:rPr lang="en-US" dirty="0"/>
              <a:t>If  A </a:t>
            </a:r>
            <a:r>
              <a:rPr lang="en-US" dirty="0">
                <a:sym typeface="Symbol" pitchFamily="18" charset="2"/>
              </a:rPr>
              <a:t> .</a:t>
            </a:r>
            <a:r>
              <a:rPr lang="en-US" dirty="0" err="1">
                <a:sym typeface="Symbol" pitchFamily="18" charset="2"/>
              </a:rPr>
              <a:t>X,a</a:t>
            </a:r>
            <a:r>
              <a:rPr lang="en-US" dirty="0">
                <a:sym typeface="Symbol" pitchFamily="18" charset="2"/>
              </a:rPr>
              <a:t>  in I                                                                           then every item </a:t>
            </a:r>
            <a:r>
              <a:rPr lang="en-US">
                <a:sym typeface="Symbol" pitchFamily="18" charset="2"/>
              </a:rPr>
              <a:t>in </a:t>
            </a:r>
            <a:r>
              <a:rPr lang="en-US" b="1">
                <a:sym typeface="Symbol" pitchFamily="18" charset="2"/>
              </a:rPr>
              <a:t>closure({</a:t>
            </a:r>
            <a:r>
              <a:rPr lang="en-US" b="1" dirty="0"/>
              <a:t>A </a:t>
            </a:r>
            <a:r>
              <a:rPr lang="en-US" b="1" dirty="0">
                <a:sym typeface="Symbol" pitchFamily="18" charset="2"/>
              </a:rPr>
              <a:t> </a:t>
            </a:r>
            <a:r>
              <a:rPr lang="en-US" b="1" dirty="0" err="1">
                <a:sym typeface="Symbol" pitchFamily="18" charset="2"/>
              </a:rPr>
              <a:t>X.,a</a:t>
            </a:r>
            <a:r>
              <a:rPr lang="en-US" b="1" dirty="0">
                <a:sym typeface="Symbol" pitchFamily="18" charset="2"/>
              </a:rPr>
              <a:t>})</a:t>
            </a:r>
            <a:r>
              <a:rPr lang="en-US" dirty="0">
                <a:sym typeface="Symbol" pitchFamily="18" charset="2"/>
              </a:rPr>
              <a:t> will be </a:t>
            </a:r>
            <a:r>
              <a:rPr lang="en-US">
                <a:sym typeface="Symbol" pitchFamily="18" charset="2"/>
              </a:rPr>
              <a:t>in goto(I,X</a:t>
            </a:r>
            <a:r>
              <a:rPr lang="en-US" dirty="0">
                <a:sym typeface="Symbol" pitchFamily="18" charset="2"/>
              </a:rPr>
              <a:t>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Algorithm for Construction </a:t>
            </a:r>
            <a:r>
              <a:rPr lang="en-US" b="1">
                <a:solidFill>
                  <a:srgbClr val="FF0000"/>
                </a:solidFill>
              </a:rPr>
              <a:t>of CLR(1</a:t>
            </a:r>
            <a:r>
              <a:rPr lang="en-US" b="1" dirty="0">
                <a:solidFill>
                  <a:srgbClr val="FF0000"/>
                </a:solidFill>
              </a:rPr>
              <a:t>) Parsing Tables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7637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AutoNum type="arabicPeriod"/>
            </a:pPr>
            <a:r>
              <a:rPr lang="en-US" dirty="0"/>
              <a:t>Construct the canonical collection of sets </a:t>
            </a:r>
            <a:r>
              <a:rPr lang="en-US"/>
              <a:t>of LR(1</a:t>
            </a:r>
            <a:r>
              <a:rPr lang="en-US" dirty="0"/>
              <a:t>) items  for G’.    	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{I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,...,I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sz="1000" dirty="0"/>
          </a:p>
          <a:p>
            <a:pPr marL="457200" indent="-457200">
              <a:buFontTx/>
              <a:buAutoNum type="arabicPeriod"/>
            </a:pPr>
            <a:r>
              <a:rPr lang="en-US" dirty="0"/>
              <a:t>Create the parsing action table as follows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2000" dirty="0"/>
              <a:t>If  a is a terminal</a:t>
            </a:r>
            <a:r>
              <a:rPr lang="en-US" sz="2000" dirty="0">
                <a:solidFill>
                  <a:srgbClr val="FF0000"/>
                </a:solidFill>
              </a:rPr>
              <a:t>,[ A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</a:t>
            </a:r>
            <a:r>
              <a:rPr lang="en-US" sz="4800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a, b ] </a:t>
            </a:r>
            <a:r>
              <a:rPr lang="en-US" sz="2000" dirty="0">
                <a:sym typeface="Symbol" pitchFamily="18" charset="2"/>
              </a:rPr>
              <a:t>in I</a:t>
            </a:r>
            <a:r>
              <a:rPr lang="en-US" sz="2000" baseline="-25000" dirty="0">
                <a:sym typeface="Symbol" pitchFamily="18" charset="2"/>
              </a:rPr>
              <a:t>i 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and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goto(I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,a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)=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2000" baseline="-25000" dirty="0" err="1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sz="2000" dirty="0">
                <a:sym typeface="Symbol" pitchFamily="18" charset="2"/>
              </a:rPr>
              <a:t>then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action[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i,a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] </a:t>
            </a:r>
            <a:r>
              <a:rPr lang="en-US" sz="2000" dirty="0">
                <a:sym typeface="Symbol" pitchFamily="18" charset="2"/>
              </a:rPr>
              <a:t>is  </a:t>
            </a:r>
            <a:r>
              <a:rPr lang="en-US" sz="2000" b="1" i="1" dirty="0">
                <a:solidFill>
                  <a:srgbClr val="FF0000"/>
                </a:solidFill>
                <a:sym typeface="Symbol" pitchFamily="18" charset="2"/>
              </a:rPr>
              <a:t>shift j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.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If 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[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</a:t>
            </a:r>
            <a:r>
              <a:rPr lang="en-US" sz="4800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,a ] </a:t>
            </a:r>
            <a:r>
              <a:rPr lang="en-US" sz="2000" dirty="0">
                <a:sym typeface="Symbol" pitchFamily="18" charset="2"/>
              </a:rPr>
              <a:t>is in I</a:t>
            </a:r>
            <a:r>
              <a:rPr lang="en-US" sz="2000" baseline="-25000" dirty="0">
                <a:sym typeface="Symbol" pitchFamily="18" charset="2"/>
              </a:rPr>
              <a:t>i </a:t>
            </a:r>
            <a:r>
              <a:rPr lang="en-US" sz="2000" dirty="0">
                <a:sym typeface="Symbol" pitchFamily="18" charset="2"/>
              </a:rPr>
              <a:t>, then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action[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i,a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] </a:t>
            </a:r>
            <a:r>
              <a:rPr lang="en-US" sz="2000" dirty="0">
                <a:sym typeface="Symbol" pitchFamily="18" charset="2"/>
              </a:rPr>
              <a:t>is  </a:t>
            </a:r>
            <a:r>
              <a:rPr lang="en-US" sz="2000" b="1" i="1" dirty="0">
                <a:solidFill>
                  <a:srgbClr val="FF0000"/>
                </a:solidFill>
                <a:sym typeface="Symbol" pitchFamily="18" charset="2"/>
              </a:rPr>
              <a:t>reduce </a:t>
            </a:r>
            <a:r>
              <a:rPr lang="en-US" sz="2000" b="1" i="1" dirty="0">
                <a:solidFill>
                  <a:srgbClr val="FF0000"/>
                </a:solidFill>
              </a:rPr>
              <a:t>A</a:t>
            </a:r>
            <a:r>
              <a:rPr lang="en-US" sz="2000" b="1" i="1" dirty="0">
                <a:solidFill>
                  <a:srgbClr val="FF0000"/>
                </a:solidFill>
                <a:sym typeface="Symbol" pitchFamily="18" charset="2"/>
              </a:rPr>
              <a:t>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sz="2000" dirty="0">
                <a:sym typeface="Symbol" pitchFamily="18" charset="2"/>
              </a:rPr>
              <a:t>where AS’.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If 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sz="2000" dirty="0">
                <a:solidFill>
                  <a:srgbClr val="FF0000"/>
                </a:solidFill>
              </a:rPr>
              <a:t>S’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S</a:t>
            </a:r>
            <a:r>
              <a:rPr lang="en-US" sz="4800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,$ ] </a:t>
            </a:r>
            <a:r>
              <a:rPr lang="en-US" sz="2000" dirty="0">
                <a:sym typeface="Symbol" pitchFamily="18" charset="2"/>
              </a:rPr>
              <a:t>is in I</a:t>
            </a:r>
            <a:r>
              <a:rPr lang="en-US" sz="2000" baseline="-25000" dirty="0">
                <a:sym typeface="Symbol" pitchFamily="18" charset="2"/>
              </a:rPr>
              <a:t>i </a:t>
            </a:r>
            <a:r>
              <a:rPr lang="en-US" sz="2000" dirty="0">
                <a:sym typeface="Symbol" pitchFamily="18" charset="2"/>
              </a:rPr>
              <a:t>, then action[</a:t>
            </a:r>
            <a:r>
              <a:rPr lang="en-US" sz="2000" dirty="0" err="1">
                <a:sym typeface="Symbol" pitchFamily="18" charset="2"/>
              </a:rPr>
              <a:t>i</a:t>
            </a:r>
            <a:r>
              <a:rPr lang="en-US" sz="2000" dirty="0">
                <a:sym typeface="Symbol" pitchFamily="18" charset="2"/>
              </a:rPr>
              <a:t>,$] is  </a:t>
            </a:r>
            <a:r>
              <a:rPr lang="en-US" sz="2000" b="1" i="1" dirty="0">
                <a:solidFill>
                  <a:srgbClr val="FF0000"/>
                </a:solidFill>
                <a:sym typeface="Symbol" pitchFamily="18" charset="2"/>
              </a:rPr>
              <a:t>accept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.</a:t>
            </a:r>
          </a:p>
          <a:p>
            <a:pPr marL="800100" lvl="1" indent="-342900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If any conflicting actions generated by these rules, the grammar is </a:t>
            </a:r>
            <a:r>
              <a:rPr lang="en-US" sz="2000">
                <a:sym typeface="Symbol" pitchFamily="18" charset="2"/>
              </a:rPr>
              <a:t>not LR(1</a:t>
            </a:r>
            <a:r>
              <a:rPr lang="en-US" sz="2000" dirty="0">
                <a:sym typeface="Symbol" pitchFamily="18" charset="2"/>
              </a:rPr>
              <a:t>).</a:t>
            </a:r>
          </a:p>
          <a:p>
            <a:pPr marL="457200" indent="-457200"/>
            <a:endParaRPr lang="en-US" sz="1000" dirty="0">
              <a:sym typeface="Symbol" pitchFamily="18" charset="2"/>
            </a:endParaRPr>
          </a:p>
          <a:p>
            <a:pPr marL="457200" indent="-457200">
              <a:buFontTx/>
              <a:buAutoNum type="arabicPeriod" startAt="3"/>
            </a:pPr>
            <a:r>
              <a:rPr lang="en-US" dirty="0">
                <a:sym typeface="Symbol" pitchFamily="18" charset="2"/>
              </a:rPr>
              <a:t>Create the parsing </a:t>
            </a:r>
            <a:r>
              <a:rPr lang="en-US" dirty="0" err="1">
                <a:sym typeface="Symbol" pitchFamily="18" charset="2"/>
              </a:rPr>
              <a:t>goto</a:t>
            </a:r>
            <a:r>
              <a:rPr lang="en-US" dirty="0">
                <a:sym typeface="Symbol" pitchFamily="18" charset="2"/>
              </a:rPr>
              <a:t> table</a:t>
            </a:r>
          </a:p>
          <a:p>
            <a:pPr marL="800100" lvl="1" indent="-342900">
              <a:buFontTx/>
              <a:buChar char="•"/>
            </a:pPr>
            <a:r>
              <a:rPr lang="en-US" sz="2000" dirty="0">
                <a:sym typeface="Symbol" pitchFamily="18" charset="2"/>
              </a:rPr>
              <a:t>for all non-terminals A,  </a:t>
            </a:r>
            <a:r>
              <a:rPr lang="en-US" sz="2000">
                <a:sym typeface="Symbol" pitchFamily="18" charset="2"/>
              </a:rPr>
              <a:t>if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goto(I</a:t>
            </a:r>
            <a:r>
              <a:rPr lang="en-US" sz="2000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,A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)=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2000" baseline="-25000" dirty="0" err="1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sz="2000" dirty="0">
                <a:sym typeface="Symbol" pitchFamily="18" charset="2"/>
              </a:rPr>
              <a:t>then 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goto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i,A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]=j</a:t>
            </a:r>
          </a:p>
          <a:p>
            <a:pPr marL="457200" indent="-457200"/>
            <a:endParaRPr lang="en-US" sz="1000" dirty="0">
              <a:sym typeface="Symbol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dirty="0">
                <a:sym typeface="Symbol" pitchFamily="18" charset="2"/>
              </a:rPr>
              <a:t>All entries not defined </a:t>
            </a:r>
            <a:r>
              <a:rPr lang="en-US">
                <a:sym typeface="Symbol" pitchFamily="18" charset="2"/>
              </a:rPr>
              <a:t>by (2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>
                <a:sym typeface="Symbol" pitchFamily="18" charset="2"/>
              </a:rPr>
              <a:t>and (3</a:t>
            </a:r>
            <a:r>
              <a:rPr lang="en-US" dirty="0">
                <a:sym typeface="Symbol" pitchFamily="18" charset="2"/>
              </a:rPr>
              <a:t>) are errors.</a:t>
            </a:r>
          </a:p>
          <a:p>
            <a:pPr marL="457200" indent="-457200">
              <a:buFontTx/>
              <a:buAutoNum type="arabicPeriod" startAt="4"/>
            </a:pPr>
            <a:endParaRPr lang="en-US" sz="1000" dirty="0">
              <a:sym typeface="Symbol" pitchFamily="18" charset="2"/>
            </a:endParaRPr>
          </a:p>
          <a:p>
            <a:pPr marL="457200" indent="-457200">
              <a:buFontTx/>
              <a:buAutoNum type="arabicPeriod" startAt="4"/>
            </a:pPr>
            <a:r>
              <a:rPr lang="en-US" dirty="0">
                <a:sym typeface="Symbol" pitchFamily="18" charset="2"/>
              </a:rPr>
              <a:t>Initial state of the parser contains 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[S’.S, $]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of </a:t>
            </a:r>
            <a:r>
              <a:rPr lang="en-US" dirty="0">
                <a:sym typeface="Symbol" pitchFamily="18" charset="2"/>
              </a:rPr>
              <a:t>The </a:t>
            </a:r>
            <a:r>
              <a:rPr lang="en-US">
                <a:sym typeface="Symbol" pitchFamily="18" charset="2"/>
              </a:rPr>
              <a:t>Canonical LR(1</a:t>
            </a:r>
            <a:r>
              <a:rPr lang="en-US" dirty="0">
                <a:sym typeface="Symbol" pitchFamily="18" charset="2"/>
              </a:rPr>
              <a:t>) Collection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686800" cy="4873752"/>
          </a:xfrm>
        </p:spPr>
        <p:txBody>
          <a:bodyPr>
            <a:normAutofit/>
          </a:bodyPr>
          <a:lstStyle/>
          <a:p>
            <a:r>
              <a:rPr lang="en-US" b="1" i="1" dirty="0"/>
              <a:t>Algorithm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/>
              <a:t>Procedure items(G</a:t>
            </a:r>
            <a:r>
              <a:rPr lang="en-US" dirty="0"/>
              <a:t>’)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 lvl="1">
              <a:buFontTx/>
              <a:buNone/>
            </a:pPr>
            <a:r>
              <a:rPr lang="en-US" b="1" i="1" dirty="0"/>
              <a:t>C</a:t>
            </a:r>
            <a:r>
              <a:rPr lang="en-US" dirty="0"/>
              <a:t>  = </a:t>
            </a:r>
            <a:r>
              <a:rPr lang="en-US"/>
              <a:t>{ closure({</a:t>
            </a:r>
            <a:r>
              <a:rPr lang="en-US" dirty="0"/>
              <a:t>S’</a:t>
            </a:r>
            <a:r>
              <a:rPr lang="en-US" dirty="0">
                <a:sym typeface="Symbol" pitchFamily="18" charset="2"/>
              </a:rPr>
              <a:t>.S,$}) }</a:t>
            </a:r>
          </a:p>
          <a:p>
            <a:pPr lvl="1">
              <a:buFontTx/>
              <a:buNone/>
            </a:pPr>
            <a:r>
              <a:rPr lang="en-US" b="1" dirty="0">
                <a:sym typeface="Symbol" pitchFamily="18" charset="2"/>
              </a:rPr>
              <a:t>repeat</a:t>
            </a:r>
            <a:endParaRPr lang="en-US" dirty="0">
              <a:sym typeface="Symbol" pitchFamily="18" charset="2"/>
            </a:endParaRPr>
          </a:p>
          <a:p>
            <a:pPr lvl="2">
              <a:buFontTx/>
              <a:buNone/>
            </a:pPr>
            <a:r>
              <a:rPr lang="en-US" sz="2800" b="1" dirty="0">
                <a:sym typeface="Symbol" pitchFamily="18" charset="2"/>
              </a:rPr>
              <a:t>for each</a:t>
            </a:r>
            <a:r>
              <a:rPr lang="en-US" sz="2800" dirty="0">
                <a:sym typeface="Symbol" pitchFamily="18" charset="2"/>
              </a:rPr>
              <a:t> I in </a:t>
            </a:r>
            <a:r>
              <a:rPr lang="en-US" sz="2800" b="1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 and each grammar symbol X</a:t>
            </a:r>
          </a:p>
          <a:p>
            <a:pPr lvl="3">
              <a:buFontTx/>
              <a:buNone/>
            </a:pPr>
            <a:r>
              <a:rPr lang="en-US" sz="2800" b="1">
                <a:sym typeface="Symbol" pitchFamily="18" charset="2"/>
              </a:rPr>
              <a:t>if</a:t>
            </a:r>
            <a:r>
              <a:rPr lang="en-US" sz="2800">
                <a:sym typeface="Symbol" pitchFamily="18" charset="2"/>
              </a:rPr>
              <a:t> goto(I,X</a:t>
            </a:r>
            <a:r>
              <a:rPr lang="en-US" sz="2800" dirty="0">
                <a:sym typeface="Symbol" pitchFamily="18" charset="2"/>
              </a:rPr>
              <a:t>) is not empty and not in </a:t>
            </a:r>
            <a:r>
              <a:rPr lang="en-US" sz="2800" b="1" i="1" dirty="0">
                <a:sym typeface="Symbol" pitchFamily="18" charset="2"/>
              </a:rPr>
              <a:t>C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lvl="4">
              <a:buFontTx/>
              <a:buNone/>
            </a:pPr>
            <a:r>
              <a:rPr lang="en-US" sz="2800">
                <a:sym typeface="Symbol" pitchFamily="18" charset="2"/>
              </a:rPr>
              <a:t>add goto(I,X</a:t>
            </a:r>
            <a:r>
              <a:rPr lang="en-US" sz="2800" dirty="0">
                <a:sym typeface="Symbol" pitchFamily="18" charset="2"/>
              </a:rPr>
              <a:t>) to </a:t>
            </a:r>
            <a:r>
              <a:rPr lang="en-US" sz="2800" b="1" i="1" dirty="0">
                <a:sym typeface="Symbol" pitchFamily="18" charset="2"/>
              </a:rPr>
              <a:t>C</a:t>
            </a:r>
          </a:p>
          <a:p>
            <a:pPr marL="1462088" lvl="4" indent="-1066800">
              <a:buFontTx/>
              <a:buNone/>
            </a:pPr>
            <a:r>
              <a:rPr lang="en-US" sz="2400" b="1" dirty="0">
                <a:sym typeface="Symbol" pitchFamily="18" charset="2"/>
              </a:rPr>
              <a:t>Until </a:t>
            </a:r>
            <a:r>
              <a:rPr lang="en-US" sz="2400" dirty="0">
                <a:sym typeface="Symbol" pitchFamily="18" charset="2"/>
              </a:rPr>
              <a:t>until no more set </a:t>
            </a:r>
            <a:r>
              <a:rPr lang="en-US" sz="2400">
                <a:sym typeface="Symbol" pitchFamily="18" charset="2"/>
              </a:rPr>
              <a:t>of LR(1</a:t>
            </a:r>
            <a:r>
              <a:rPr lang="en-US" sz="2400" dirty="0">
                <a:sym typeface="Symbol" pitchFamily="18" charset="2"/>
              </a:rPr>
              <a:t>) items can be added to </a:t>
            </a:r>
            <a:r>
              <a:rPr lang="en-US" sz="2400" b="1" i="1" dirty="0"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 marL="1462088" lvl="4" indent="-1408113">
              <a:buFontTx/>
              <a:buNone/>
            </a:pPr>
            <a:r>
              <a:rPr lang="en-US" sz="2400" b="1" dirty="0">
                <a:sym typeface="Symbol" pitchFamily="18" charset="2"/>
              </a:rPr>
              <a:t>End.</a:t>
            </a:r>
          </a:p>
          <a:p>
            <a:pPr lvl="4">
              <a:buFontTx/>
              <a:buNone/>
            </a:pPr>
            <a:endParaRPr lang="en-US" sz="2000" b="1" i="1" dirty="0">
              <a:sym typeface="Symbol" pitchFamily="18" charset="2"/>
            </a:endParaRPr>
          </a:p>
          <a:p>
            <a:pPr>
              <a:buFontTx/>
              <a:buNone/>
            </a:pPr>
            <a:endParaRPr lang="en-US" dirty="0">
              <a:sym typeface="Symbol" pitchFamily="18" charset="2"/>
            </a:endParaRPr>
          </a:p>
          <a:p>
            <a:pPr>
              <a:buNone/>
            </a:pP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Short Notation for The Sets </a:t>
            </a:r>
            <a:r>
              <a:rPr lang="en-US"/>
              <a:t>of LR(1</a:t>
            </a:r>
            <a:r>
              <a:rPr lang="en-US" dirty="0"/>
              <a:t>) Items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A set </a:t>
            </a:r>
            <a:r>
              <a:rPr lang="en-US"/>
              <a:t>of LR(1</a:t>
            </a:r>
            <a:r>
              <a:rPr lang="en-US" dirty="0"/>
              <a:t>) items containing the following items 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/>
              <a:t>		A 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,a</a:t>
            </a:r>
            <a:r>
              <a:rPr lang="en-US" baseline="-25000" dirty="0">
                <a:sym typeface="Symbol" pitchFamily="18" charset="2"/>
              </a:rPr>
              <a:t>1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baseline="-25000" dirty="0">
                <a:sym typeface="Symbol" pitchFamily="18" charset="2"/>
              </a:rPr>
              <a:t>		         </a:t>
            </a:r>
            <a:r>
              <a:rPr lang="en-US" dirty="0">
                <a:sym typeface="Symbol" pitchFamily="18" charset="2"/>
              </a:rPr>
              <a:t>... 					   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/>
              <a:t>		A 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,a</a:t>
            </a:r>
            <a:r>
              <a:rPr lang="en-US" baseline="-25000" dirty="0">
                <a:sym typeface="Symbol" pitchFamily="18" charset="2"/>
              </a:rPr>
              <a:t>n</a:t>
            </a:r>
          </a:p>
          <a:p>
            <a:pPr>
              <a:lnSpc>
                <a:spcPts val="2800"/>
              </a:lnSpc>
              <a:buFontTx/>
              <a:buNone/>
            </a:pPr>
            <a:endParaRPr lang="en-US" baseline="-25000" dirty="0">
              <a:sym typeface="Symbol" pitchFamily="18" charset="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can be written as</a:t>
            </a:r>
          </a:p>
          <a:p>
            <a:pPr>
              <a:lnSpc>
                <a:spcPts val="2800"/>
              </a:lnSpc>
              <a:buFontTx/>
              <a:buNone/>
            </a:pPr>
            <a:endParaRPr lang="en-US" dirty="0">
              <a:sym typeface="Symbol" pitchFamily="18" charset="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 </a:t>
            </a: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,a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/a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/.../a</a:t>
            </a:r>
            <a:r>
              <a:rPr lang="en-US" baseline="-25000" dirty="0">
                <a:sym typeface="Symbol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Exapmple</a:t>
            </a:r>
            <a:r>
              <a:rPr lang="en-US" sz="5400" b="1" dirty="0"/>
              <a:t> -1 </a:t>
            </a:r>
            <a:r>
              <a:rPr lang="en-US" sz="5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11763"/>
          </a:xfrm>
        </p:spPr>
        <p:txBody>
          <a:bodyPr/>
          <a:lstStyle/>
          <a:p>
            <a:pPr>
              <a:buNone/>
            </a:pPr>
            <a:r>
              <a:rPr lang="pt-BR" dirty="0"/>
              <a:t> Design the CLR(1) Parser for the following Grammer :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1. Augmented </a:t>
            </a:r>
            <a:r>
              <a:rPr lang="en-GB" dirty="0" err="1"/>
              <a:t>Grammer</a:t>
            </a:r>
            <a:r>
              <a:rPr lang="en-GB" dirty="0"/>
              <a:t> :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" y="2222718"/>
            <a:ext cx="2292615" cy="1384995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1. S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C </a:t>
            </a:r>
            <a:r>
              <a:rPr kumimoji="1" lang="en-US" altLang="zh-TW" sz="2800" dirty="0" err="1">
                <a:latin typeface="Arial" charset="0"/>
                <a:ea typeface="新細明體" pitchFamily="18" charset="-120"/>
              </a:rPr>
              <a:t>C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 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2. C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 e C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3. C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d</a:t>
            </a:r>
            <a:endParaRPr kumimoji="1" lang="en-US" altLang="zh-TW" sz="2800" b="1" dirty="0">
              <a:latin typeface="Arial" charset="0"/>
              <a:ea typeface="新細明體" pitchFamily="18" charset="-12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91000" y="3899118"/>
            <a:ext cx="2292615" cy="181588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1. S’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 S</a:t>
            </a:r>
            <a:endParaRPr kumimoji="1" lang="en-US" altLang="zh-TW" sz="2800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2. S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C </a:t>
            </a:r>
            <a:r>
              <a:rPr kumimoji="1" lang="en-US" altLang="zh-TW" sz="2800" dirty="0" err="1">
                <a:latin typeface="Arial" charset="0"/>
                <a:ea typeface="新細明體" pitchFamily="18" charset="-120"/>
              </a:rPr>
              <a:t>C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 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3. C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 e C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4. C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d</a:t>
            </a:r>
            <a:endParaRPr kumimoji="1" lang="en-US" altLang="zh-TW" sz="2800" b="1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3158" y="685800"/>
            <a:ext cx="5695950" cy="914400"/>
          </a:xfrm>
          <a:ln>
            <a:solidFill>
              <a:srgbClr val="CC0000"/>
            </a:solidFill>
          </a:ln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2. Collection of Canonical sets of LR(1) items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51693" y="1676400"/>
            <a:ext cx="299896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0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closure({[S’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S, $]}) =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 {[S’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S, $]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  [S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C </a:t>
            </a:r>
            <a:r>
              <a:rPr kumimoji="1" lang="en-US" altLang="zh-TW" dirty="0" err="1">
                <a:latin typeface="Arial" charset="0"/>
                <a:ea typeface="新細明體" pitchFamily="18" charset="-120"/>
                <a:sym typeface="Symbol" pitchFamily="18" charset="2"/>
              </a:rPr>
              <a:t>C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, $]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  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e C, e/d]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  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d, e/d] }</a:t>
            </a: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1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{ [S’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S  , $] }</a:t>
            </a: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2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{ [S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C  C, $]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  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e C, $]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  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d, $]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86200" y="1905000"/>
            <a:ext cx="228299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3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{ 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e  C, e/d]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   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e C, e/d]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   [(C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d, e/d] }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4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 { 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d , e/d)] }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5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 { [S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C </a:t>
            </a:r>
            <a:r>
              <a:rPr kumimoji="1" lang="en-US" altLang="zh-TW" dirty="0" err="1">
                <a:latin typeface="Arial" charset="0"/>
                <a:ea typeface="新細明體" pitchFamily="18" charset="-120"/>
                <a:sym typeface="Symbol" pitchFamily="18" charset="2"/>
              </a:rPr>
              <a:t>C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 , $]}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ea typeface="新細明體" pitchFamily="18" charset="-12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752492" y="228600"/>
            <a:ext cx="2292615" cy="181588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1. S’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 S</a:t>
            </a:r>
            <a:endParaRPr kumimoji="1" lang="en-US" altLang="zh-TW" sz="2800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2. S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C </a:t>
            </a:r>
            <a:r>
              <a:rPr kumimoji="1" lang="en-US" altLang="zh-TW" sz="2800" dirty="0" err="1">
                <a:latin typeface="Arial" charset="0"/>
                <a:ea typeface="新細明體" pitchFamily="18" charset="-120"/>
              </a:rPr>
              <a:t>C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 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3. C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 e C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4. C  </a:t>
            </a:r>
            <a:r>
              <a:rPr kumimoji="1" lang="en-US" altLang="zh-TW" sz="2800" dirty="0">
                <a:latin typeface="Arial" charset="0"/>
                <a:ea typeface="新細明體" pitchFamily="18" charset="-120"/>
                <a:sym typeface="Symbol" pitchFamily="18" charset="2"/>
              </a:rPr>
              <a:t></a:t>
            </a:r>
            <a:r>
              <a:rPr kumimoji="1" lang="en-US" altLang="zh-TW" sz="2800" dirty="0">
                <a:latin typeface="Arial" charset="0"/>
                <a:ea typeface="新細明體" pitchFamily="18" charset="-120"/>
              </a:rPr>
              <a:t> d</a:t>
            </a:r>
            <a:endParaRPr kumimoji="1" lang="en-US" altLang="zh-TW" sz="2800" b="1" dirty="0">
              <a:latin typeface="Arial" charset="0"/>
              <a:ea typeface="新細明體" pitchFamily="18" charset="-12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86200" y="4397276"/>
            <a:ext cx="2209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6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{ 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e  C, $]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   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e C, $]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latin typeface="Arial" charset="0"/>
                <a:ea typeface="新細明體" pitchFamily="18" charset="-120"/>
              </a:rPr>
              <a:t>       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 d, $] }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7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{[C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d , $] }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8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{[C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e C , e/d]}     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72200" y="4590871"/>
            <a:ext cx="21162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US" altLang="zh-TW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I</a:t>
            </a:r>
            <a:r>
              <a:rPr kumimoji="1" lang="en-US" altLang="zh-TW" baseline="-25000" dirty="0">
                <a:solidFill>
                  <a:srgbClr val="FF3300"/>
                </a:solidFill>
                <a:latin typeface="Arial" charset="0"/>
                <a:ea typeface="新細明體" pitchFamily="18" charset="-120"/>
              </a:rPr>
              <a:t>9</a:t>
            </a:r>
            <a:r>
              <a:rPr kumimoji="1" lang="en-US" altLang="zh-TW" dirty="0">
                <a:latin typeface="Arial" charset="0"/>
                <a:ea typeface="新細明體" pitchFamily="18" charset="-120"/>
              </a:rPr>
              <a:t>: { [C </a:t>
            </a:r>
            <a:r>
              <a:rPr kumimoji="1"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 e C , $]}</a:t>
            </a:r>
            <a:endParaRPr kumimoji="1" lang="en-US" altLang="zh-TW" dirty="0">
              <a:latin typeface="Arial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8"/>
          <p:cNvSpPr>
            <a:spLocks noChangeArrowheads="1"/>
          </p:cNvSpPr>
          <p:nvPr/>
        </p:nvSpPr>
        <p:spPr bwMode="auto">
          <a:xfrm>
            <a:off x="3587261" y="6248400"/>
            <a:ext cx="1758462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d , e/d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cxnSp>
        <p:nvCxnSpPr>
          <p:cNvPr id="34819" name="AutoShape 24"/>
          <p:cNvCxnSpPr>
            <a:cxnSpLocks noChangeShapeType="1"/>
            <a:stCxn id="34849" idx="1"/>
            <a:endCxn id="34849" idx="0"/>
          </p:cNvCxnSpPr>
          <p:nvPr/>
        </p:nvCxnSpPr>
        <p:spPr bwMode="auto">
          <a:xfrm rot="5400000" flipH="1" flipV="1">
            <a:off x="4100487" y="4378552"/>
            <a:ext cx="110300" cy="621710"/>
          </a:xfrm>
          <a:prstGeom prst="curvedConnector3">
            <a:avLst>
              <a:gd name="adj1" fmla="val 307253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20" name="Text Box 38"/>
          <p:cNvSpPr txBox="1">
            <a:spLocks noChangeArrowheads="1"/>
          </p:cNvSpPr>
          <p:nvPr/>
        </p:nvSpPr>
        <p:spPr bwMode="auto">
          <a:xfrm>
            <a:off x="7877908" y="26670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11015" y="152842"/>
            <a:ext cx="8932985" cy="6935523"/>
            <a:chOff x="144" y="96"/>
            <a:chExt cx="6096" cy="4420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144" y="120"/>
              <a:ext cx="6096" cy="3912"/>
              <a:chOff x="144" y="120"/>
              <a:chExt cx="6096" cy="3912"/>
            </a:xfrm>
          </p:grpSpPr>
          <p:sp>
            <p:nvSpPr>
              <p:cNvPr id="34842" name="Line 25"/>
              <p:cNvSpPr>
                <a:spLocks noChangeShapeType="1"/>
              </p:cNvSpPr>
              <p:nvPr/>
            </p:nvSpPr>
            <p:spPr bwMode="auto">
              <a:xfrm>
                <a:off x="3072" y="345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144" y="120"/>
                <a:ext cx="6096" cy="3912"/>
                <a:chOff x="144" y="144"/>
                <a:chExt cx="6096" cy="3912"/>
              </a:xfrm>
            </p:grpSpPr>
            <p:sp>
              <p:nvSpPr>
                <p:cNvPr id="34844" name="Line 22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05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4845" name="AutoShape 2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4305" y="1599"/>
                  <a:ext cx="70" cy="424"/>
                </a:xfrm>
                <a:prstGeom prst="curvedConnector3">
                  <a:avLst>
                    <a:gd name="adj1" fmla="val 710000"/>
                  </a:avLst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5" name="Group 31"/>
                <p:cNvGrpSpPr>
                  <a:grpSpLocks/>
                </p:cNvGrpSpPr>
                <p:nvPr/>
              </p:nvGrpSpPr>
              <p:grpSpPr bwMode="auto">
                <a:xfrm>
                  <a:off x="144" y="144"/>
                  <a:ext cx="6096" cy="3912"/>
                  <a:chOff x="144" y="144"/>
                  <a:chExt cx="6096" cy="3912"/>
                </a:xfrm>
              </p:grpSpPr>
              <p:sp>
                <p:nvSpPr>
                  <p:cNvPr id="3484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88"/>
                    <a:ext cx="1200" cy="3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S’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S  , $</a:t>
                    </a:r>
                    <a:endParaRPr kumimoji="1" lang="en-US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sp>
                <p:nvSpPr>
                  <p:cNvPr id="3484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864"/>
                    <a:ext cx="1248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S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C  C, $</a:t>
                    </a:r>
                    <a:endParaRPr kumimoji="1" lang="en-US" altLang="zh-TW" sz="1600" dirty="0">
                      <a:latin typeface="Arial" charset="0"/>
                      <a:ea typeface="新細明體" pitchFamily="18" charset="-120"/>
                    </a:endParaRP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e C, $</a:t>
                    </a:r>
                    <a:endParaRPr kumimoji="1" lang="en-US" altLang="zh-TW" sz="1600" dirty="0">
                      <a:latin typeface="Arial" charset="0"/>
                      <a:ea typeface="新細明體" pitchFamily="18" charset="-120"/>
                    </a:endParaRP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d, $</a:t>
                    </a:r>
                    <a:endParaRPr kumimoji="1" lang="en-US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sp>
                <p:nvSpPr>
                  <p:cNvPr id="34849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976"/>
                    <a:ext cx="120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e  C, e/d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</a:t>
                    </a:r>
                    <a:r>
                      <a:rPr kumimoji="1" lang="en-US" altLang="zh-TW" sz="1600" dirty="0" err="1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eC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, e/d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d, e/d</a:t>
                    </a:r>
                    <a:endParaRPr kumimoji="1" lang="en-US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grpSp>
                <p:nvGrpSpPr>
                  <p:cNvPr id="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032" y="1008"/>
                    <a:ext cx="1248" cy="2544"/>
                    <a:chOff x="3984" y="864"/>
                    <a:chExt cx="1248" cy="2544"/>
                  </a:xfrm>
                </p:grpSpPr>
                <p:sp>
                  <p:nvSpPr>
                    <p:cNvPr id="34862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4" y="864"/>
                      <a:ext cx="1200" cy="24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kumimoji="1" lang="en-US" altLang="zh-TW" sz="1400">
                          <a:latin typeface="Arial" charset="0"/>
                          <a:ea typeface="新細明體" pitchFamily="18" charset="-120"/>
                        </a:rPr>
                        <a:t>S </a:t>
                      </a:r>
                      <a:r>
                        <a:rPr kumimoji="1" lang="en-US" altLang="zh-TW" sz="14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C C , $</a:t>
                      </a:r>
                      <a:endParaRPr kumimoji="1" lang="en-US" sz="140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34863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632"/>
                      <a:ext cx="1200" cy="4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e  C, $</a:t>
                      </a: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e C, $</a:t>
                      </a: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d, $</a:t>
                      </a:r>
                      <a:endParaRPr kumimoji="1" lang="en-US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34864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2496"/>
                      <a:ext cx="1200" cy="24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d , $</a:t>
                      </a:r>
                      <a:endParaRPr kumimoji="1" lang="en-US" sz="160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34865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3120"/>
                      <a:ext cx="1200" cy="28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</a:t>
                      </a:r>
                      <a:r>
                        <a:rPr kumimoji="1" lang="en-US" altLang="zh-TW" sz="1600" dirty="0" err="1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eC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 , e/d</a:t>
                      </a:r>
                      <a:endParaRPr kumimoji="1" lang="en-US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</p:grpSp>
              <p:grpSp>
                <p:nvGrpSpPr>
                  <p:cNvPr id="7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44" y="144"/>
                    <a:ext cx="2304" cy="3912"/>
                    <a:chOff x="144" y="144"/>
                    <a:chExt cx="2304" cy="3912"/>
                  </a:xfrm>
                </p:grpSpPr>
                <p:sp>
                  <p:nvSpPr>
                    <p:cNvPr id="34857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" y="144"/>
                      <a:ext cx="1392" cy="7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S’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S, $</a:t>
                      </a:r>
                      <a:endParaRPr kumimoji="1" lang="en-US" altLang="zh-TW" sz="1600" dirty="0">
                        <a:latin typeface="Arial" charset="0"/>
                        <a:ea typeface="新細明體" pitchFamily="18" charset="-12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S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CC, $</a:t>
                      </a:r>
                      <a:endParaRPr kumimoji="1" lang="en-US" altLang="zh-TW" sz="1600" dirty="0">
                        <a:latin typeface="Arial" charset="0"/>
                        <a:ea typeface="新細明體" pitchFamily="18" charset="-12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e C, e/d</a:t>
                      </a: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d, e/d</a:t>
                      </a:r>
                      <a:endParaRPr lang="en-US" sz="1600" dirty="0"/>
                    </a:p>
                  </p:txBody>
                </p:sp>
                <p:sp>
                  <p:nvSpPr>
                    <p:cNvPr id="3485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6" y="432"/>
                      <a:ext cx="91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34859" name="AutoShape 16"/>
                    <p:cNvCxnSpPr>
                      <a:cxnSpLocks noChangeShapeType="1"/>
                      <a:stCxn id="34857" idx="4"/>
                      <a:endCxn id="34849" idx="2"/>
                    </p:cNvCxnSpPr>
                    <p:nvPr/>
                  </p:nvCxnSpPr>
                  <p:spPr bwMode="auto">
                    <a:xfrm rot="16200000" flipH="1">
                      <a:off x="468" y="1236"/>
                      <a:ext cx="2352" cy="1608"/>
                    </a:xfrm>
                    <a:prstGeom prst="bentConnector2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34860" name="AutoShape 17"/>
                    <p:cNvCxnSpPr>
                      <a:cxnSpLocks noChangeShapeType="1"/>
                      <a:endCxn id="34818" idx="2"/>
                    </p:cNvCxnSpPr>
                    <p:nvPr/>
                  </p:nvCxnSpPr>
                  <p:spPr bwMode="auto">
                    <a:xfrm>
                      <a:off x="816" y="3216"/>
                      <a:ext cx="1632" cy="840"/>
                    </a:xfrm>
                    <a:prstGeom prst="bentConnector3">
                      <a:avLst>
                        <a:gd name="adj1" fmla="val 1472"/>
                      </a:avLst>
                    </a:prstGeom>
                    <a:noFill/>
                    <a:ln w="571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</p:spPr>
                </p:cxnSp>
                <p:sp>
                  <p:nvSpPr>
                    <p:cNvPr id="34861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" y="1152"/>
                      <a:ext cx="163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34852" name="AutoShape 21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2892" y="1524"/>
                    <a:ext cx="1416" cy="1056"/>
                  </a:xfrm>
                  <a:prstGeom prst="bentConnector2">
                    <a:avLst/>
                  </a:prstGeom>
                  <a:noFill/>
                  <a:ln w="571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</p:cxnSp>
              <p:sp>
                <p:nvSpPr>
                  <p:cNvPr id="34853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2256"/>
                    <a:ext cx="100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</a:t>
                    </a:r>
                    <a:r>
                      <a:rPr kumimoji="1" lang="en-US" altLang="zh-TW" sz="1600" dirty="0" err="1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eC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 , $</a:t>
                    </a:r>
                    <a:endParaRPr kumimoji="1" lang="en-US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sp>
                <p:nvSpPr>
                  <p:cNvPr id="3485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104"/>
                    <a:ext cx="336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34855" name="AutoShape 29"/>
                  <p:cNvCxnSpPr>
                    <a:cxnSpLocks noChangeShapeType="1"/>
                    <a:stCxn id="34863" idx="6"/>
                    <a:endCxn id="34853" idx="0"/>
                  </p:cNvCxnSpPr>
                  <p:nvPr/>
                </p:nvCxnSpPr>
                <p:spPr bwMode="auto">
                  <a:xfrm>
                    <a:off x="5280" y="1992"/>
                    <a:ext cx="456" cy="264"/>
                  </a:xfrm>
                  <a:prstGeom prst="bentConnector2">
                    <a:avLst/>
                  </a:prstGeom>
                  <a:noFill/>
                  <a:ln w="571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</p:cxnSp>
              <p:sp>
                <p:nvSpPr>
                  <p:cNvPr id="3485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432" cy="144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1632" y="96"/>
              <a:ext cx="2688" cy="4420"/>
              <a:chOff x="1632" y="96"/>
              <a:chExt cx="2688" cy="4420"/>
            </a:xfrm>
          </p:grpSpPr>
          <p:sp>
            <p:nvSpPr>
              <p:cNvPr id="34837" name="Text Box 34"/>
              <p:cNvSpPr txBox="1">
                <a:spLocks noChangeArrowheads="1"/>
              </p:cNvSpPr>
              <p:nvPr/>
            </p:nvSpPr>
            <p:spPr bwMode="auto">
              <a:xfrm>
                <a:off x="1632" y="96"/>
                <a:ext cx="576" cy="4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</a:t>
                </a:r>
              </a:p>
              <a:p>
                <a:endParaRPr lang="en-US" dirty="0"/>
              </a:p>
            </p:txBody>
          </p:sp>
          <p:sp>
            <p:nvSpPr>
              <p:cNvPr id="34838" name="Text Box 35"/>
              <p:cNvSpPr txBox="1">
                <a:spLocks noChangeArrowheads="1"/>
              </p:cNvSpPr>
              <p:nvPr/>
            </p:nvSpPr>
            <p:spPr bwMode="auto">
              <a:xfrm>
                <a:off x="3648" y="816"/>
                <a:ext cx="576" cy="2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C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1800" b="1" dirty="0"/>
                  <a:t>d</a:t>
                </a:r>
              </a:p>
              <a:p>
                <a:endParaRPr lang="en-US" dirty="0"/>
              </a:p>
            </p:txBody>
          </p:sp>
          <p:sp>
            <p:nvSpPr>
              <p:cNvPr id="34839" name="Text Box 36"/>
              <p:cNvSpPr txBox="1">
                <a:spLocks noChangeArrowheads="1"/>
              </p:cNvSpPr>
              <p:nvPr/>
            </p:nvSpPr>
            <p:spPr bwMode="auto">
              <a:xfrm>
                <a:off x="2448" y="2640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34840" name="Text Box 37"/>
              <p:cNvSpPr txBox="1">
                <a:spLocks noChangeArrowheads="1"/>
              </p:cNvSpPr>
              <p:nvPr/>
            </p:nvSpPr>
            <p:spPr bwMode="auto">
              <a:xfrm>
                <a:off x="3984" y="1344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34841" name="Text Box 39"/>
              <p:cNvSpPr txBox="1">
                <a:spLocks noChangeArrowheads="1"/>
              </p:cNvSpPr>
              <p:nvPr/>
            </p:nvSpPr>
            <p:spPr bwMode="auto">
              <a:xfrm>
                <a:off x="3744" y="2928"/>
                <a:ext cx="43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</p:grpSp>
      </p:grpSp>
      <p:sp>
        <p:nvSpPr>
          <p:cNvPr id="34822" name="Text Box 42"/>
          <p:cNvSpPr txBox="1">
            <a:spLocks noChangeArrowheads="1"/>
          </p:cNvSpPr>
          <p:nvPr/>
        </p:nvSpPr>
        <p:spPr bwMode="auto">
          <a:xfrm>
            <a:off x="351692" y="1219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34823" name="Text Box 43"/>
          <p:cNvSpPr txBox="1">
            <a:spLocks noChangeArrowheads="1"/>
          </p:cNvSpPr>
          <p:nvPr/>
        </p:nvSpPr>
        <p:spPr bwMode="auto">
          <a:xfrm>
            <a:off x="3516923" y="182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4824" name="Text Box 44"/>
          <p:cNvSpPr txBox="1">
            <a:spLocks noChangeArrowheads="1"/>
          </p:cNvSpPr>
          <p:nvPr/>
        </p:nvSpPr>
        <p:spPr bwMode="auto">
          <a:xfrm>
            <a:off x="3446585" y="5257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34825" name="Text Box 45"/>
          <p:cNvSpPr txBox="1">
            <a:spLocks noChangeArrowheads="1"/>
          </p:cNvSpPr>
          <p:nvPr/>
        </p:nvSpPr>
        <p:spPr bwMode="auto">
          <a:xfrm>
            <a:off x="3868615" y="5791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34826" name="Text Box 46"/>
          <p:cNvSpPr txBox="1">
            <a:spLocks noChangeArrowheads="1"/>
          </p:cNvSpPr>
          <p:nvPr/>
        </p:nvSpPr>
        <p:spPr bwMode="auto">
          <a:xfrm>
            <a:off x="6541477" y="1143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34827" name="Text Box 47"/>
          <p:cNvSpPr txBox="1">
            <a:spLocks noChangeArrowheads="1"/>
          </p:cNvSpPr>
          <p:nvPr/>
        </p:nvSpPr>
        <p:spPr bwMode="auto">
          <a:xfrm>
            <a:off x="3376246" y="2286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34828" name="Text Box 48"/>
          <p:cNvSpPr txBox="1">
            <a:spLocks noChangeArrowheads="1"/>
          </p:cNvSpPr>
          <p:nvPr/>
        </p:nvSpPr>
        <p:spPr bwMode="auto">
          <a:xfrm>
            <a:off x="6752492" y="2286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34829" name="Text Box 49"/>
          <p:cNvSpPr txBox="1">
            <a:spLocks noChangeArrowheads="1"/>
          </p:cNvSpPr>
          <p:nvPr/>
        </p:nvSpPr>
        <p:spPr bwMode="auto">
          <a:xfrm>
            <a:off x="6541477" y="3733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34830" name="Text Box 50"/>
          <p:cNvSpPr txBox="1">
            <a:spLocks noChangeArrowheads="1"/>
          </p:cNvSpPr>
          <p:nvPr/>
        </p:nvSpPr>
        <p:spPr bwMode="auto">
          <a:xfrm>
            <a:off x="6541477" y="4648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8</a:t>
            </a:r>
            <a:endParaRPr lang="en-US"/>
          </a:p>
        </p:txBody>
      </p:sp>
      <p:sp>
        <p:nvSpPr>
          <p:cNvPr id="34831" name="Text Box 51"/>
          <p:cNvSpPr txBox="1">
            <a:spLocks noChangeArrowheads="1"/>
          </p:cNvSpPr>
          <p:nvPr/>
        </p:nvSpPr>
        <p:spPr bwMode="auto">
          <a:xfrm>
            <a:off x="8721969" y="3048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9</a:t>
            </a:r>
            <a:endParaRPr lang="en-US"/>
          </a:p>
        </p:txBody>
      </p:sp>
      <p:sp>
        <p:nvSpPr>
          <p:cNvPr id="34832" name="Line 53"/>
          <p:cNvSpPr>
            <a:spLocks noChangeShapeType="1"/>
          </p:cNvSpPr>
          <p:nvPr/>
        </p:nvSpPr>
        <p:spPr bwMode="auto">
          <a:xfrm>
            <a:off x="6893169" y="3505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3" name="Text Box 54"/>
          <p:cNvSpPr txBox="1">
            <a:spLocks noChangeArrowheads="1"/>
          </p:cNvSpPr>
          <p:nvPr/>
        </p:nvSpPr>
        <p:spPr bwMode="auto">
          <a:xfrm>
            <a:off x="4783015" y="57150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4834" name="Text Box 55"/>
          <p:cNvSpPr txBox="1">
            <a:spLocks noChangeArrowheads="1"/>
          </p:cNvSpPr>
          <p:nvPr/>
        </p:nvSpPr>
        <p:spPr bwMode="auto">
          <a:xfrm>
            <a:off x="6893169" y="35052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200" y="228600"/>
            <a:ext cx="3429000" cy="914400"/>
          </a:xfrm>
          <a:ln>
            <a:solidFill>
              <a:srgbClr val="CC0000"/>
            </a:solidFill>
          </a:ln>
        </p:spPr>
        <p:txBody>
          <a:bodyPr>
            <a:normAutofit fontScale="90000"/>
          </a:bodyPr>
          <a:lstStyle/>
          <a:p>
            <a:r>
              <a:rPr lang="en-GB" altLang="zh-TW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lang="en-GB" altLang="zh-TW" b="1" dirty="0">
                <a:solidFill>
                  <a:srgbClr val="FF0000"/>
                </a:solidFill>
                <a:ea typeface="新細明體" pitchFamily="18" charset="-120"/>
              </a:rPr>
              <a:t>GOTO Graph of LR(1) items</a:t>
            </a:r>
            <a:endParaRPr lang="en-US" altLang="zh-TW" b="1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3158" y="152400"/>
            <a:ext cx="8650165" cy="914400"/>
          </a:xfrm>
        </p:spPr>
        <p:txBody>
          <a:bodyPr/>
          <a:lstStyle/>
          <a:p>
            <a:r>
              <a:rPr lang="en-GB" altLang="zh-TW" b="1" dirty="0">
                <a:solidFill>
                  <a:srgbClr val="FF0000"/>
                </a:solidFill>
                <a:ea typeface="新細明體" pitchFamily="18" charset="-120"/>
              </a:rPr>
              <a:t>CLR(1) Parsing Table  - </a:t>
            </a:r>
            <a:endParaRPr lang="en-US" altLang="zh-TW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86000" y="1447800"/>
            <a:ext cx="4613032" cy="4524375"/>
            <a:chOff x="624" y="1536"/>
            <a:chExt cx="3148" cy="2850"/>
          </a:xfrm>
        </p:grpSpPr>
        <p:sp>
          <p:nvSpPr>
            <p:cNvPr id="37892" name="Text Box 3"/>
            <p:cNvSpPr txBox="1">
              <a:spLocks noChangeArrowheads="1"/>
            </p:cNvSpPr>
            <p:nvPr/>
          </p:nvSpPr>
          <p:spPr bwMode="auto">
            <a:xfrm>
              <a:off x="624" y="1536"/>
              <a:ext cx="2909" cy="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    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        e      d       $                     S       C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0     s3     s4                              1       2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</a:t>
              </a:r>
              <a:r>
                <a:rPr kumimoji="1" lang="en-US" altLang="zh-TW">
                  <a:latin typeface="Arial" charset="0"/>
                  <a:ea typeface="新細明體" pitchFamily="18" charset="-120"/>
                </a:rPr>
                <a:t>1                        acc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2     s6     s7                                       5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3     s3     s4                                       8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4     r3      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r3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5                        r1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6     s6     s7                                       9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7                        r3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8     r2      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r2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9                        r2 </a:t>
              </a:r>
            </a:p>
          </p:txBody>
        </p:sp>
        <p:sp>
          <p:nvSpPr>
            <p:cNvPr id="37893" name="Rectangle 4"/>
            <p:cNvSpPr>
              <a:spLocks noChangeArrowheads="1"/>
            </p:cNvSpPr>
            <p:nvPr/>
          </p:nvSpPr>
          <p:spPr bwMode="auto">
            <a:xfrm>
              <a:off x="672" y="1728"/>
              <a:ext cx="3068" cy="26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Line 5"/>
            <p:cNvSpPr>
              <a:spLocks noChangeShapeType="1"/>
            </p:cNvSpPr>
            <p:nvPr/>
          </p:nvSpPr>
          <p:spPr bwMode="auto">
            <a:xfrm>
              <a:off x="756" y="1920"/>
              <a:ext cx="30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5" name="Line 6"/>
            <p:cNvSpPr>
              <a:spLocks noChangeShapeType="1"/>
            </p:cNvSpPr>
            <p:nvPr/>
          </p:nvSpPr>
          <p:spPr bwMode="auto">
            <a:xfrm>
              <a:off x="960" y="1728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640" y="1728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676" y="201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>
              <a:off x="676" y="225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9" name="Line 10"/>
            <p:cNvSpPr>
              <a:spLocks noChangeShapeType="1"/>
            </p:cNvSpPr>
            <p:nvPr/>
          </p:nvSpPr>
          <p:spPr bwMode="auto">
            <a:xfrm>
              <a:off x="676" y="249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Line 11"/>
            <p:cNvSpPr>
              <a:spLocks noChangeShapeType="1"/>
            </p:cNvSpPr>
            <p:nvPr/>
          </p:nvSpPr>
          <p:spPr bwMode="auto">
            <a:xfrm>
              <a:off x="676" y="273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676" y="292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2" name="Line 13"/>
            <p:cNvSpPr>
              <a:spLocks noChangeShapeType="1"/>
            </p:cNvSpPr>
            <p:nvPr/>
          </p:nvSpPr>
          <p:spPr bwMode="auto">
            <a:xfrm>
              <a:off x="676" y="3120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624" y="3312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676" y="364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5" name="Line 16"/>
            <p:cNvSpPr>
              <a:spLocks noChangeShapeType="1"/>
            </p:cNvSpPr>
            <p:nvPr/>
          </p:nvSpPr>
          <p:spPr bwMode="auto">
            <a:xfrm flipV="1">
              <a:off x="676" y="388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04800" y="6029980"/>
            <a:ext cx="7848600" cy="52322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GB" altLang="zh-TW" sz="2800" dirty="0">
                <a:latin typeface="Arial" charset="0"/>
                <a:ea typeface="新細明體" pitchFamily="18" charset="-120"/>
              </a:rPr>
              <a:t>Write  a CLR(1) parser trace on input - </a:t>
            </a:r>
            <a:r>
              <a:rPr kumimoji="1" lang="en-GB" altLang="zh-TW" sz="2800" b="1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eeded</a:t>
            </a:r>
            <a:r>
              <a:rPr kumimoji="1" lang="en-GB" altLang="zh-TW" sz="2800" dirty="0">
                <a:latin typeface="Arial" charset="0"/>
                <a:ea typeface="新細明體" pitchFamily="18" charset="-120"/>
              </a:rPr>
              <a:t>  </a:t>
            </a:r>
            <a:endParaRPr kumimoji="1" lang="en-US" altLang="zh-TW" sz="2800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LR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LR parser consists of five components namely</a:t>
            </a:r>
          </a:p>
          <a:p>
            <a:pPr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00B050"/>
                </a:solidFill>
              </a:rPr>
              <a:t>Input, an Output, a stack , a driver/parsing Program, and a Parsing table.</a:t>
            </a:r>
          </a:p>
          <a:p>
            <a:pPr>
              <a:buNone/>
            </a:pPr>
            <a:r>
              <a:rPr lang="en-US" dirty="0"/>
              <a:t>Input : This </a:t>
            </a:r>
            <a:r>
              <a:rPr lang="en-US" dirty="0">
                <a:solidFill>
                  <a:srgbClr val="00B050"/>
                </a:solidFill>
              </a:rPr>
              <a:t>holds the string to be processed </a:t>
            </a:r>
            <a:r>
              <a:rPr lang="en-US" dirty="0"/>
              <a:t>and is divided into </a:t>
            </a:r>
            <a:r>
              <a:rPr lang="en-US" dirty="0">
                <a:solidFill>
                  <a:srgbClr val="00B050"/>
                </a:solidFill>
              </a:rPr>
              <a:t>n number of cells</a:t>
            </a:r>
            <a:r>
              <a:rPr lang="en-US" dirty="0"/>
              <a:t>, each capable of holding a </a:t>
            </a:r>
            <a:r>
              <a:rPr lang="en-US" dirty="0">
                <a:solidFill>
                  <a:srgbClr val="00B050"/>
                </a:solidFill>
              </a:rPr>
              <a:t>single character</a:t>
            </a:r>
            <a:r>
              <a:rPr lang="en-US" dirty="0"/>
              <a:t>. There is reading mechanism that reads the </a:t>
            </a:r>
            <a:r>
              <a:rPr lang="en-US" dirty="0">
                <a:solidFill>
                  <a:srgbClr val="00B050"/>
                </a:solidFill>
              </a:rPr>
              <a:t>single character at a time from left to right.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Exapmple</a:t>
            </a:r>
            <a:r>
              <a:rPr lang="en-US" sz="5400" b="1" dirty="0"/>
              <a:t> -2 </a:t>
            </a:r>
            <a:r>
              <a:rPr lang="en-US" sz="5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11763"/>
          </a:xfrm>
        </p:spPr>
        <p:txBody>
          <a:bodyPr/>
          <a:lstStyle/>
          <a:p>
            <a:pPr>
              <a:buNone/>
            </a:pPr>
            <a:r>
              <a:rPr lang="pt-BR" dirty="0"/>
              <a:t> Grammer : </a:t>
            </a:r>
          </a:p>
          <a:p>
            <a:pPr>
              <a:buNone/>
            </a:pPr>
            <a:r>
              <a:rPr lang="pt-BR" dirty="0"/>
              <a:t>S  → L= R | R</a:t>
            </a:r>
          </a:p>
          <a:p>
            <a:pPr>
              <a:buNone/>
            </a:pPr>
            <a:r>
              <a:rPr lang="pt-BR" dirty="0"/>
              <a:t>L  → *R | id        </a:t>
            </a:r>
          </a:p>
          <a:p>
            <a:pPr>
              <a:buNone/>
            </a:pPr>
            <a:r>
              <a:rPr lang="pt-BR" dirty="0"/>
              <a:t>R  → L</a:t>
            </a:r>
          </a:p>
          <a:p>
            <a:pPr>
              <a:buNone/>
            </a:pPr>
            <a:r>
              <a:rPr lang="en-GB" dirty="0"/>
              <a:t>       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3276600"/>
            <a:ext cx="4572000" cy="3200400"/>
          </a:xfrm>
          <a:prstGeom prst="rect">
            <a:avLst/>
          </a:prstGeom>
        </p:spPr>
        <p:txBody>
          <a:bodyPr vert="horz" anchor="b">
            <a:normAutofit fontScale="40000" lnSpcReduction="20000"/>
          </a:bodyPr>
          <a:lstStyle/>
          <a:p>
            <a:pPr>
              <a:buNone/>
            </a:pPr>
            <a:endParaRPr lang="pt-BR" sz="7200" dirty="0"/>
          </a:p>
          <a:p>
            <a:pPr>
              <a:buNone/>
            </a:pPr>
            <a:r>
              <a:rPr lang="pt-BR" sz="7200" dirty="0"/>
              <a:t>1. Augmented Grammer :</a:t>
            </a:r>
          </a:p>
          <a:p>
            <a:pPr>
              <a:buNone/>
            </a:pPr>
            <a:r>
              <a:rPr lang="pt-BR" sz="7200" dirty="0"/>
              <a:t> G’:    S' → S</a:t>
            </a:r>
          </a:p>
          <a:p>
            <a:pPr>
              <a:buNone/>
            </a:pPr>
            <a:r>
              <a:rPr lang="pt-BR" sz="7200" dirty="0"/>
              <a:t>          S  → L= R</a:t>
            </a:r>
          </a:p>
          <a:p>
            <a:pPr>
              <a:buNone/>
            </a:pPr>
            <a:r>
              <a:rPr lang="pt-BR" sz="7200" dirty="0"/>
              <a:t>          S  → R</a:t>
            </a:r>
          </a:p>
          <a:p>
            <a:pPr>
              <a:buNone/>
            </a:pPr>
            <a:r>
              <a:rPr lang="pt-BR" sz="7200" dirty="0"/>
              <a:t>          L  → *R</a:t>
            </a:r>
          </a:p>
          <a:p>
            <a:pPr>
              <a:buNone/>
            </a:pPr>
            <a:r>
              <a:rPr lang="pt-BR" sz="7200" dirty="0"/>
              <a:t>          L  → id</a:t>
            </a:r>
          </a:p>
          <a:p>
            <a:pPr>
              <a:buNone/>
            </a:pPr>
            <a:r>
              <a:rPr lang="pt-BR" sz="7200" dirty="0"/>
              <a:t>          R  → 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00" b="1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2. Computation of Canonical sets of LR(1) items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800" dirty="0"/>
              <a:t>c = {Φ , I₀ , I₁ , I₂ , I₃ , I₄ , I₅ , I₆ , I₇ , I₈ , I₉ , I₁₀ ,  I₁₁,  I₁₂ , I₁₃}</a:t>
            </a:r>
          </a:p>
          <a:p>
            <a:pPr>
              <a:buNone/>
            </a:pPr>
            <a:r>
              <a:rPr lang="pt-BR" sz="2800" dirty="0"/>
              <a:t>I₀ : {</a:t>
            </a:r>
          </a:p>
          <a:p>
            <a:pPr>
              <a:buNone/>
            </a:pPr>
            <a:r>
              <a:rPr lang="pt-BR" sz="2800" dirty="0"/>
              <a:t>		[S’ → • S , $] , [S→ • L=R , $] , [S→ •R , $] ,</a:t>
            </a:r>
          </a:p>
          <a:p>
            <a:pPr>
              <a:buNone/>
            </a:pPr>
            <a:r>
              <a:rPr lang="pt-BR" sz="2800" dirty="0"/>
              <a:t>		 [L→ • *R , =/$] , [L→ •id , =/$] , [R→ •L , $] </a:t>
            </a:r>
          </a:p>
          <a:p>
            <a:pPr>
              <a:buNone/>
            </a:pPr>
            <a:r>
              <a:rPr lang="pt-BR" sz="2800" dirty="0"/>
              <a:t>	  }</a:t>
            </a:r>
          </a:p>
          <a:p>
            <a:pPr>
              <a:buNone/>
            </a:pPr>
            <a:r>
              <a:rPr lang="pt-BR" sz="2800" dirty="0"/>
              <a:t>I₁ : {  [ S’→ S • , $] }</a:t>
            </a:r>
          </a:p>
          <a:p>
            <a:pPr>
              <a:buNone/>
            </a:pPr>
            <a:r>
              <a:rPr lang="pt-BR" sz="2800" dirty="0"/>
              <a:t>I₂ : {</a:t>
            </a:r>
          </a:p>
          <a:p>
            <a:pPr>
              <a:buNone/>
            </a:pPr>
            <a:r>
              <a:rPr lang="pt-BR" sz="2800" dirty="0"/>
              <a:t>		[S→L •=R , $] , [R→L • , $]</a:t>
            </a:r>
          </a:p>
          <a:p>
            <a:pPr>
              <a:buNone/>
            </a:pPr>
            <a:r>
              <a:rPr lang="pt-BR" sz="2800" dirty="0"/>
              <a:t>	} </a:t>
            </a:r>
          </a:p>
          <a:p>
            <a:pPr>
              <a:buNone/>
            </a:pPr>
            <a:r>
              <a:rPr lang="pt-BR" sz="2800" dirty="0"/>
              <a:t>I₃ : { [S→R • , $] }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924800" cy="55595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2800" dirty="0"/>
              <a:t>I₄ : {</a:t>
            </a:r>
          </a:p>
          <a:p>
            <a:pPr>
              <a:buNone/>
            </a:pPr>
            <a:r>
              <a:rPr lang="pt-BR" sz="2800" dirty="0"/>
              <a:t>		 [L→* •R , =/$] , [R→ •L , =/$] , [L→ •*R , =/$]</a:t>
            </a:r>
          </a:p>
          <a:p>
            <a:pPr>
              <a:buNone/>
            </a:pPr>
            <a:r>
              <a:rPr lang="pt-BR" sz="2800" dirty="0"/>
              <a:t>		[L→ •id , =/$]</a:t>
            </a:r>
          </a:p>
          <a:p>
            <a:pPr>
              <a:buNone/>
            </a:pPr>
            <a:r>
              <a:rPr lang="pt-BR" sz="2800" dirty="0"/>
              <a:t>	 }</a:t>
            </a:r>
          </a:p>
          <a:p>
            <a:pPr>
              <a:buNone/>
            </a:pPr>
            <a:r>
              <a:rPr lang="pt-BR" sz="2800" dirty="0"/>
              <a:t>I₅ : { [L→id • , =/$] }</a:t>
            </a:r>
          </a:p>
          <a:p>
            <a:pPr>
              <a:buNone/>
            </a:pPr>
            <a:r>
              <a:rPr lang="pt-BR" sz="2800" dirty="0"/>
              <a:t>I₆ : { </a:t>
            </a:r>
          </a:p>
          <a:p>
            <a:pPr>
              <a:buNone/>
            </a:pPr>
            <a:r>
              <a:rPr lang="pt-BR" sz="2800" dirty="0"/>
              <a:t>		[S→L= •R , $] , [R→ •L , $] , [L→ •*R , $],</a:t>
            </a:r>
          </a:p>
          <a:p>
            <a:pPr>
              <a:buNone/>
            </a:pPr>
            <a:r>
              <a:rPr lang="pt-BR" sz="2800" dirty="0"/>
              <a:t>		[L→ •id , $]		</a:t>
            </a:r>
          </a:p>
          <a:p>
            <a:pPr>
              <a:buNone/>
            </a:pPr>
            <a:r>
              <a:rPr lang="pt-BR" sz="2800" dirty="0"/>
              <a:t> } </a:t>
            </a:r>
          </a:p>
          <a:p>
            <a:pPr>
              <a:buNone/>
            </a:pPr>
            <a:r>
              <a:rPr lang="pt-BR" sz="2800" dirty="0"/>
              <a:t>I₇ :{</a:t>
            </a:r>
          </a:p>
          <a:p>
            <a:pPr>
              <a:buNone/>
            </a:pPr>
            <a:r>
              <a:rPr lang="pt-BR" sz="2800" dirty="0"/>
              <a:t>		[L→*R • , =/$]</a:t>
            </a:r>
          </a:p>
          <a:p>
            <a:pPr>
              <a:buNone/>
            </a:pPr>
            <a:r>
              <a:rPr lang="pt-BR" sz="2800" dirty="0"/>
              <a:t>}</a:t>
            </a:r>
          </a:p>
          <a:p>
            <a:pPr>
              <a:buNone/>
            </a:pPr>
            <a:r>
              <a:rPr lang="pt-BR" sz="2800" dirty="0"/>
              <a:t>I₈ : { [R→L • , =/$] }</a:t>
            </a:r>
          </a:p>
          <a:p>
            <a:pPr>
              <a:buNone/>
            </a:pPr>
            <a:r>
              <a:rPr lang="pt-BR" sz="2800" dirty="0"/>
              <a:t>I₉ : { [S→L=R • , $] }</a:t>
            </a: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pt-BR" sz="2800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E5EEFB-67F6-C738-9581-2304B6AF95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4873752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IN" sz="2600" dirty="0">
                <a:solidFill>
                  <a:schemeClr val="tx1"/>
                </a:solidFill>
              </a:rPr>
              <a:t>I ₁₀ = { [R→ L </a:t>
            </a:r>
            <a:r>
              <a:rPr lang="pt-BR" sz="2400" dirty="0">
                <a:solidFill>
                  <a:schemeClr val="tx1"/>
                </a:solidFill>
              </a:rPr>
              <a:t>• , $</a:t>
            </a:r>
            <a:r>
              <a:rPr lang="en-IN" sz="2600" dirty="0">
                <a:solidFill>
                  <a:schemeClr val="tx1"/>
                </a:solidFill>
              </a:rPr>
              <a:t>] }</a:t>
            </a:r>
          </a:p>
          <a:p>
            <a:pPr algn="l">
              <a:buNone/>
            </a:pPr>
            <a:r>
              <a:rPr lang="en-IN" sz="2600" dirty="0">
                <a:solidFill>
                  <a:schemeClr val="tx1"/>
                </a:solidFill>
              </a:rPr>
              <a:t>I ₁₁ = { </a:t>
            </a:r>
          </a:p>
          <a:p>
            <a:pPr algn="l">
              <a:buNone/>
            </a:pPr>
            <a:r>
              <a:rPr lang="en-IN" sz="2600" dirty="0">
                <a:solidFill>
                  <a:schemeClr val="tx1"/>
                </a:solidFill>
              </a:rPr>
              <a:t>	[L→ </a:t>
            </a:r>
            <a:r>
              <a:rPr lang="pt-BR" sz="2800" dirty="0">
                <a:solidFill>
                  <a:schemeClr val="tx1"/>
                </a:solidFill>
              </a:rPr>
              <a:t>* •R , $</a:t>
            </a:r>
            <a:r>
              <a:rPr lang="en-IN" sz="2600" dirty="0">
                <a:solidFill>
                  <a:schemeClr val="tx1"/>
                </a:solidFill>
              </a:rPr>
              <a:t>] , [R→</a:t>
            </a:r>
            <a:r>
              <a:rPr lang="pt-BR" sz="2800" dirty="0">
                <a:solidFill>
                  <a:schemeClr val="tx1"/>
                </a:solidFill>
              </a:rPr>
              <a:t> •L , $</a:t>
            </a:r>
            <a:r>
              <a:rPr lang="en-IN" sz="2600" dirty="0">
                <a:solidFill>
                  <a:schemeClr val="tx1"/>
                </a:solidFill>
              </a:rPr>
              <a:t>] , [L→</a:t>
            </a:r>
            <a:r>
              <a:rPr lang="pt-BR" sz="2800" dirty="0">
                <a:solidFill>
                  <a:schemeClr val="tx1"/>
                </a:solidFill>
              </a:rPr>
              <a:t> •*R , $</a:t>
            </a:r>
            <a:r>
              <a:rPr lang="en-IN" sz="2600" dirty="0">
                <a:solidFill>
                  <a:schemeClr val="tx1"/>
                </a:solidFill>
              </a:rPr>
              <a:t>],</a:t>
            </a:r>
          </a:p>
          <a:p>
            <a:pPr algn="l">
              <a:buNone/>
            </a:pPr>
            <a:r>
              <a:rPr lang="en-IN" sz="2600" dirty="0">
                <a:solidFill>
                  <a:schemeClr val="tx1"/>
                </a:solidFill>
              </a:rPr>
              <a:t>	[L→ </a:t>
            </a:r>
            <a:r>
              <a:rPr lang="pt-BR" sz="2800" dirty="0">
                <a:solidFill>
                  <a:schemeClr val="tx1"/>
                </a:solidFill>
              </a:rPr>
              <a:t>•id , $</a:t>
            </a:r>
            <a:r>
              <a:rPr lang="en-IN" sz="2600" dirty="0">
                <a:solidFill>
                  <a:schemeClr val="tx1"/>
                </a:solidFill>
              </a:rPr>
              <a:t>]</a:t>
            </a:r>
          </a:p>
          <a:p>
            <a:pPr algn="l">
              <a:buNone/>
            </a:pPr>
            <a:r>
              <a:rPr lang="en-IN" sz="2600" dirty="0">
                <a:solidFill>
                  <a:schemeClr val="tx1"/>
                </a:solidFill>
              </a:rPr>
              <a:t>}</a:t>
            </a:r>
          </a:p>
          <a:p>
            <a:pPr algn="l">
              <a:buNone/>
            </a:pPr>
            <a:r>
              <a:rPr lang="en-IN" sz="2600" dirty="0">
                <a:solidFill>
                  <a:schemeClr val="tx1"/>
                </a:solidFill>
              </a:rPr>
              <a:t>I ₁₂ = {</a:t>
            </a:r>
          </a:p>
          <a:p>
            <a:pPr algn="l">
              <a:buNone/>
            </a:pPr>
            <a:r>
              <a:rPr lang="en-IN" sz="2600" dirty="0">
                <a:solidFill>
                  <a:schemeClr val="tx1"/>
                </a:solidFill>
              </a:rPr>
              <a:t>	[</a:t>
            </a:r>
            <a:r>
              <a:rPr lang="en-IN" sz="2600" dirty="0" err="1">
                <a:solidFill>
                  <a:schemeClr val="tx1"/>
                </a:solidFill>
              </a:rPr>
              <a:t>L→id</a:t>
            </a:r>
            <a:r>
              <a:rPr lang="pt-BR" sz="2400" dirty="0">
                <a:solidFill>
                  <a:schemeClr val="tx1"/>
                </a:solidFill>
              </a:rPr>
              <a:t> • , $</a:t>
            </a:r>
            <a:r>
              <a:rPr lang="en-IN" sz="2600" dirty="0">
                <a:solidFill>
                  <a:schemeClr val="tx1"/>
                </a:solidFill>
              </a:rPr>
              <a:t> ]</a:t>
            </a:r>
          </a:p>
          <a:p>
            <a:pPr algn="l">
              <a:buNone/>
            </a:pPr>
            <a:r>
              <a:rPr lang="en-IN" sz="2600" dirty="0">
                <a:solidFill>
                  <a:schemeClr val="tx1"/>
                </a:solidFill>
              </a:rPr>
              <a:t>}</a:t>
            </a:r>
          </a:p>
          <a:p>
            <a:pPr algn="l">
              <a:buNone/>
            </a:pPr>
            <a:r>
              <a:rPr lang="en-IN" sz="2600" dirty="0">
                <a:solidFill>
                  <a:schemeClr val="tx1"/>
                </a:solidFill>
              </a:rPr>
              <a:t>I ₁₃ = {</a:t>
            </a:r>
          </a:p>
          <a:p>
            <a:pPr algn="l">
              <a:buNone/>
            </a:pPr>
            <a:r>
              <a:rPr lang="en-IN" sz="2600" dirty="0">
                <a:solidFill>
                  <a:schemeClr val="tx1"/>
                </a:solidFill>
              </a:rPr>
              <a:t>	[L→*R</a:t>
            </a:r>
            <a:r>
              <a:rPr lang="pt-BR" sz="2800" dirty="0">
                <a:solidFill>
                  <a:schemeClr val="tx1"/>
                </a:solidFill>
              </a:rPr>
              <a:t> • , $</a:t>
            </a:r>
            <a:r>
              <a:rPr lang="en-IN" sz="2600" dirty="0">
                <a:solidFill>
                  <a:schemeClr val="tx1"/>
                </a:solidFill>
              </a:rPr>
              <a:t> ]</a:t>
            </a:r>
          </a:p>
          <a:p>
            <a:pPr algn="l">
              <a:buNone/>
            </a:pPr>
            <a:r>
              <a:rPr lang="en-IN" sz="26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41C93C-BD27-B890-756C-B033F7D6641E}"/>
              </a:ext>
            </a:extLst>
          </p:cNvPr>
          <p:cNvSpPr/>
          <p:nvPr/>
        </p:nvSpPr>
        <p:spPr>
          <a:xfrm>
            <a:off x="609600" y="268426"/>
            <a:ext cx="76200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I₀</a:t>
            </a:r>
            <a:endParaRPr lang="en-IN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833502-1AB3-70C1-4B53-27BE3C470AC7}"/>
              </a:ext>
            </a:extLst>
          </p:cNvPr>
          <p:cNvSpPr/>
          <p:nvPr/>
        </p:nvSpPr>
        <p:spPr>
          <a:xfrm>
            <a:off x="2438400" y="268426"/>
            <a:ext cx="83820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I₁</a:t>
            </a:r>
            <a:endParaRPr lang="en-IN" sz="3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AC6F6A-3183-7A10-1B9D-5E48DE02628C}"/>
              </a:ext>
            </a:extLst>
          </p:cNvPr>
          <p:cNvSpPr/>
          <p:nvPr/>
        </p:nvSpPr>
        <p:spPr>
          <a:xfrm>
            <a:off x="2458824" y="1754326"/>
            <a:ext cx="741575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I₂</a:t>
            </a:r>
            <a:endParaRPr lang="en-IN" sz="3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53757D-D33E-F1CB-3509-1DDF8DEF8AF2}"/>
              </a:ext>
            </a:extLst>
          </p:cNvPr>
          <p:cNvSpPr/>
          <p:nvPr/>
        </p:nvSpPr>
        <p:spPr>
          <a:xfrm>
            <a:off x="2438400" y="5410200"/>
            <a:ext cx="91440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I₅</a:t>
            </a:r>
            <a:endParaRPr lang="en-IN" sz="3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992B7A-A38D-3DC7-DA94-14FC0D13E6E5}"/>
              </a:ext>
            </a:extLst>
          </p:cNvPr>
          <p:cNvSpPr/>
          <p:nvPr/>
        </p:nvSpPr>
        <p:spPr>
          <a:xfrm>
            <a:off x="4356754" y="1830526"/>
            <a:ext cx="748645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I₆</a:t>
            </a:r>
            <a:endParaRPr lang="en-IN" sz="3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F3E3D3-D1D9-6F1C-F230-AD170B02594B}"/>
              </a:ext>
            </a:extLst>
          </p:cNvPr>
          <p:cNvSpPr/>
          <p:nvPr/>
        </p:nvSpPr>
        <p:spPr>
          <a:xfrm>
            <a:off x="3886200" y="3562308"/>
            <a:ext cx="83820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I₇</a:t>
            </a:r>
            <a:endParaRPr lang="en-IN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E68374-3AD9-7B1C-4252-B98CDA5EDA3F}"/>
              </a:ext>
            </a:extLst>
          </p:cNvPr>
          <p:cNvSpPr/>
          <p:nvPr/>
        </p:nvSpPr>
        <p:spPr>
          <a:xfrm>
            <a:off x="6322242" y="1411426"/>
            <a:ext cx="84055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/>
              <a:t>I₁₀</a:t>
            </a:r>
            <a:endParaRPr lang="en-IN" sz="2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830B61-E456-B463-CE4C-5173C8216A48}"/>
              </a:ext>
            </a:extLst>
          </p:cNvPr>
          <p:cNvSpPr/>
          <p:nvPr/>
        </p:nvSpPr>
        <p:spPr>
          <a:xfrm>
            <a:off x="6248400" y="284923"/>
            <a:ext cx="76200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I₉</a:t>
            </a:r>
            <a:endParaRPr lang="en-IN" sz="3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7A82F-0929-9408-05F6-9312601A5846}"/>
              </a:ext>
            </a:extLst>
          </p:cNvPr>
          <p:cNvSpPr/>
          <p:nvPr/>
        </p:nvSpPr>
        <p:spPr>
          <a:xfrm>
            <a:off x="2438400" y="4150543"/>
            <a:ext cx="76200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I₄</a:t>
            </a:r>
            <a:endParaRPr lang="en-IN" sz="3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C4F348-2C83-16A7-AEDC-FF641B45B475}"/>
              </a:ext>
            </a:extLst>
          </p:cNvPr>
          <p:cNvSpPr/>
          <p:nvPr/>
        </p:nvSpPr>
        <p:spPr>
          <a:xfrm>
            <a:off x="8087080" y="2001666"/>
            <a:ext cx="828319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I₁₃</a:t>
            </a:r>
            <a:endParaRPr lang="en-IN" sz="2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895173-0CE2-849D-7669-8ACA4AC7EE5D}"/>
              </a:ext>
            </a:extLst>
          </p:cNvPr>
          <p:cNvSpPr/>
          <p:nvPr/>
        </p:nvSpPr>
        <p:spPr>
          <a:xfrm>
            <a:off x="6322242" y="3562308"/>
            <a:ext cx="840557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I₁₂</a:t>
            </a:r>
            <a:endParaRPr lang="en-IN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701318-CB1B-A224-F51D-4DC4C11F7F30}"/>
              </a:ext>
            </a:extLst>
          </p:cNvPr>
          <p:cNvSpPr/>
          <p:nvPr/>
        </p:nvSpPr>
        <p:spPr>
          <a:xfrm>
            <a:off x="6328135" y="2486867"/>
            <a:ext cx="834665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I₁₁</a:t>
            </a:r>
            <a:endParaRPr lang="en-IN" sz="2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B505DC-4CC8-BB30-9D94-967D0A3DBD52}"/>
              </a:ext>
            </a:extLst>
          </p:cNvPr>
          <p:cNvSpPr/>
          <p:nvPr/>
        </p:nvSpPr>
        <p:spPr>
          <a:xfrm>
            <a:off x="3886200" y="4611826"/>
            <a:ext cx="83820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I₈</a:t>
            </a:r>
            <a:endParaRPr lang="en-IN" sz="3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5CBA06-8719-8B74-945E-CD51946C33E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71600" y="611326"/>
            <a:ext cx="10668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8ED973-2410-3C2C-EB86-2E146D62D359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 flipV="1">
            <a:off x="3200400" y="3905208"/>
            <a:ext cx="685800" cy="588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9956D5-1320-CA94-78BE-E9B9439CABA7}"/>
              </a:ext>
            </a:extLst>
          </p:cNvPr>
          <p:cNvCxnSpPr>
            <a:cxnSpLocks/>
            <a:stCxn id="4" idx="4"/>
            <a:endCxn id="12" idx="1"/>
          </p:cNvCxnSpPr>
          <p:nvPr/>
        </p:nvCxnSpPr>
        <p:spPr>
          <a:xfrm rot="16200000" flipH="1">
            <a:off x="121921" y="1822905"/>
            <a:ext cx="3296750" cy="155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6AB025-4AFD-7088-C0B4-83EBA6D23DD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124200" y="2127470"/>
            <a:ext cx="1232554" cy="45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63631E-A3DD-D55A-C487-B91C954E586F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rot="16200000" flipH="1">
            <a:off x="-869857" y="2444842"/>
            <a:ext cx="4899307" cy="1717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487CC8-356F-EB79-59EF-8FEC7CFF044B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 rot="16200000" flipH="1">
            <a:off x="1237700" y="876101"/>
            <a:ext cx="1243433" cy="1198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65BF23-4C32-19AE-630E-CA9776016964}"/>
              </a:ext>
            </a:extLst>
          </p:cNvPr>
          <p:cNvCxnSpPr>
            <a:cxnSpLocks/>
            <a:stCxn id="8" idx="7"/>
            <a:endCxn id="10" idx="2"/>
          </p:cNvCxnSpPr>
          <p:nvPr/>
        </p:nvCxnSpPr>
        <p:spPr>
          <a:xfrm rot="5400000" flipH="1" flipV="1">
            <a:off x="5570686" y="1179403"/>
            <a:ext cx="176633" cy="1326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07741-C1FE-C6EA-654E-41227A7F7E77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105399" y="2173426"/>
            <a:ext cx="1222736" cy="65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33609A-3830-831A-11D0-830AC96331A0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5400000" flipH="1" flipV="1">
            <a:off x="4888387" y="470514"/>
            <a:ext cx="1202703" cy="1517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FAF480-94E6-3095-E679-575055F516EF}"/>
              </a:ext>
            </a:extLst>
          </p:cNvPr>
          <p:cNvCxnSpPr>
            <a:cxnSpLocks/>
            <a:stCxn id="12" idx="5"/>
            <a:endCxn id="17" idx="2"/>
          </p:cNvCxnSpPr>
          <p:nvPr/>
        </p:nvCxnSpPr>
        <p:spPr>
          <a:xfrm rot="16200000" flipH="1">
            <a:off x="3378096" y="4446622"/>
            <a:ext cx="218816" cy="797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D4AE0B-CB7E-1E42-6619-B71EBA2DA776}"/>
              </a:ext>
            </a:extLst>
          </p:cNvPr>
          <p:cNvCxnSpPr>
            <a:cxnSpLocks/>
            <a:stCxn id="16" idx="7"/>
            <a:endCxn id="14" idx="2"/>
          </p:cNvCxnSpPr>
          <p:nvPr/>
        </p:nvCxnSpPr>
        <p:spPr>
          <a:xfrm rot="5400000" flipH="1" flipV="1">
            <a:off x="7442456" y="1942676"/>
            <a:ext cx="242734" cy="1046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5859E1-76A4-7D48-42BA-EC73DA256871}"/>
              </a:ext>
            </a:extLst>
          </p:cNvPr>
          <p:cNvCxnSpPr>
            <a:cxnSpLocks/>
            <a:stCxn id="8" idx="5"/>
            <a:endCxn id="15" idx="2"/>
          </p:cNvCxnSpPr>
          <p:nvPr/>
        </p:nvCxnSpPr>
        <p:spPr>
          <a:xfrm rot="16200000" flipH="1">
            <a:off x="4914345" y="2497310"/>
            <a:ext cx="1489315" cy="1326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2FE1CDB-3989-98EF-8309-DCD440123B44}"/>
              </a:ext>
            </a:extLst>
          </p:cNvPr>
          <p:cNvSpPr/>
          <p:nvPr/>
        </p:nvSpPr>
        <p:spPr>
          <a:xfrm>
            <a:off x="2540404" y="2952708"/>
            <a:ext cx="812396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I₃</a:t>
            </a:r>
            <a:endParaRPr lang="en-IN" sz="36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F1963E5-A40B-47E8-23FD-FC45EAF20D10}"/>
              </a:ext>
            </a:extLst>
          </p:cNvPr>
          <p:cNvCxnSpPr>
            <a:cxnSpLocks/>
            <a:endCxn id="71" idx="2"/>
          </p:cNvCxnSpPr>
          <p:nvPr/>
        </p:nvCxnSpPr>
        <p:spPr>
          <a:xfrm rot="16200000" flipH="1">
            <a:off x="597707" y="1352911"/>
            <a:ext cx="2413262" cy="1472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8C0A03E-9C48-4467-45B5-708DAA41A478}"/>
              </a:ext>
            </a:extLst>
          </p:cNvPr>
          <p:cNvSpPr/>
          <p:nvPr/>
        </p:nvSpPr>
        <p:spPr>
          <a:xfrm>
            <a:off x="3886200" y="5416102"/>
            <a:ext cx="4648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GOTO Graph</a:t>
            </a:r>
            <a:endParaRPr 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966FDE9C-C0C7-31E9-AE22-73A4E7B7D354}"/>
              </a:ext>
            </a:extLst>
          </p:cNvPr>
          <p:cNvCxnSpPr>
            <a:stCxn id="12" idx="1"/>
            <a:endCxn id="12" idx="7"/>
          </p:cNvCxnSpPr>
          <p:nvPr/>
        </p:nvCxnSpPr>
        <p:spPr>
          <a:xfrm rot="5400000" flipH="1" flipV="1">
            <a:off x="2819400" y="3981568"/>
            <a:ext cx="1588" cy="538816"/>
          </a:xfrm>
          <a:prstGeom prst="curvedConnector3">
            <a:avLst>
              <a:gd name="adj1" fmla="val 207199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6AAB32-9313-9E95-082D-310D7F9EFBE7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rot="5400000">
            <a:off x="6549175" y="3366014"/>
            <a:ext cx="389641" cy="2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768A264-20BD-D5D6-F93F-A2A03D867CBE}"/>
              </a:ext>
            </a:extLst>
          </p:cNvPr>
          <p:cNvCxnSpPr>
            <a:cxnSpLocks/>
            <a:stCxn id="12" idx="4"/>
            <a:endCxn id="7" idx="0"/>
          </p:cNvCxnSpPr>
          <p:nvPr/>
        </p:nvCxnSpPr>
        <p:spPr>
          <a:xfrm rot="16200000" flipH="1">
            <a:off x="2570572" y="5085171"/>
            <a:ext cx="573857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ED4E823-0398-66C4-066F-E1E948A83F5A}"/>
              </a:ext>
            </a:extLst>
          </p:cNvPr>
          <p:cNvSpPr/>
          <p:nvPr/>
        </p:nvSpPr>
        <p:spPr>
          <a:xfrm>
            <a:off x="1826896" y="197964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647D0E-B5E5-6636-3592-D300D8760C0A}"/>
              </a:ext>
            </a:extLst>
          </p:cNvPr>
          <p:cNvSpPr/>
          <p:nvPr/>
        </p:nvSpPr>
        <p:spPr>
          <a:xfrm>
            <a:off x="1879529" y="1203800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8DA0C6D-7D11-5665-94F6-3EA10AAB2A8E}"/>
              </a:ext>
            </a:extLst>
          </p:cNvPr>
          <p:cNvSpPr/>
          <p:nvPr/>
        </p:nvSpPr>
        <p:spPr>
          <a:xfrm>
            <a:off x="1952950" y="2025202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1DA44C3-E778-B998-96E6-D454772B3BCC}"/>
              </a:ext>
            </a:extLst>
          </p:cNvPr>
          <p:cNvSpPr/>
          <p:nvPr/>
        </p:nvSpPr>
        <p:spPr>
          <a:xfrm>
            <a:off x="1952950" y="2774561"/>
            <a:ext cx="2077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840EE58-084B-261F-95A2-218D0FCFAB99}"/>
              </a:ext>
            </a:extLst>
          </p:cNvPr>
          <p:cNvSpPr/>
          <p:nvPr/>
        </p:nvSpPr>
        <p:spPr>
          <a:xfrm>
            <a:off x="1706703" y="3781456"/>
            <a:ext cx="55953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655AB69-6388-2A2D-DAB5-C6C0CBF7290A}"/>
              </a:ext>
            </a:extLst>
          </p:cNvPr>
          <p:cNvSpPr/>
          <p:nvPr/>
        </p:nvSpPr>
        <p:spPr>
          <a:xfrm>
            <a:off x="3542741" y="1758801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A995CE5-19A0-2037-725B-46528C6CE37A}"/>
              </a:ext>
            </a:extLst>
          </p:cNvPr>
          <p:cNvSpPr/>
          <p:nvPr/>
        </p:nvSpPr>
        <p:spPr>
          <a:xfrm>
            <a:off x="2933504" y="3667281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1B0A2E-421F-FBF5-C861-63A75C3B573A}"/>
              </a:ext>
            </a:extLst>
          </p:cNvPr>
          <p:cNvSpPr/>
          <p:nvPr/>
        </p:nvSpPr>
        <p:spPr>
          <a:xfrm>
            <a:off x="2710040" y="4932545"/>
            <a:ext cx="4469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B1A9D6-3161-2B3F-570E-F1512DDF68B2}"/>
              </a:ext>
            </a:extLst>
          </p:cNvPr>
          <p:cNvSpPr/>
          <p:nvPr/>
        </p:nvSpPr>
        <p:spPr>
          <a:xfrm>
            <a:off x="3389934" y="3804421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9B333E-236A-7F9F-C8DB-AEE91225860C}"/>
              </a:ext>
            </a:extLst>
          </p:cNvPr>
          <p:cNvSpPr/>
          <p:nvPr/>
        </p:nvSpPr>
        <p:spPr>
          <a:xfrm>
            <a:off x="3491046" y="4493061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E4FCD5F-2625-5DCF-0BEB-54ABE747D30B}"/>
              </a:ext>
            </a:extLst>
          </p:cNvPr>
          <p:cNvSpPr/>
          <p:nvPr/>
        </p:nvSpPr>
        <p:spPr>
          <a:xfrm>
            <a:off x="5392502" y="735208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1656A5-B67A-D153-0A3E-F53E2232CC30}"/>
              </a:ext>
            </a:extLst>
          </p:cNvPr>
          <p:cNvSpPr/>
          <p:nvPr/>
        </p:nvSpPr>
        <p:spPr>
          <a:xfrm>
            <a:off x="5709259" y="1442829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986B30B-F51D-CB70-2BFE-303462A7704B}"/>
              </a:ext>
            </a:extLst>
          </p:cNvPr>
          <p:cNvSpPr/>
          <p:nvPr/>
        </p:nvSpPr>
        <p:spPr>
          <a:xfrm>
            <a:off x="5685345" y="2226432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306ECD9-49FF-776D-162A-A99B49F097F3}"/>
              </a:ext>
            </a:extLst>
          </p:cNvPr>
          <p:cNvSpPr/>
          <p:nvPr/>
        </p:nvSpPr>
        <p:spPr>
          <a:xfrm>
            <a:off x="5259063" y="2623027"/>
            <a:ext cx="6753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0343B48-8041-CFD6-6493-F6DC69EEBE81}"/>
              </a:ext>
            </a:extLst>
          </p:cNvPr>
          <p:cNvSpPr/>
          <p:nvPr/>
        </p:nvSpPr>
        <p:spPr>
          <a:xfrm>
            <a:off x="7392487" y="2057742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69C313-3CD7-787A-D419-8941B58A3489}"/>
              </a:ext>
            </a:extLst>
          </p:cNvPr>
          <p:cNvSpPr/>
          <p:nvPr/>
        </p:nvSpPr>
        <p:spPr>
          <a:xfrm>
            <a:off x="6179300" y="3136655"/>
            <a:ext cx="6672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5E77C18-F25B-84D9-2EE2-8EFEDC11DC32}"/>
              </a:ext>
            </a:extLst>
          </p:cNvPr>
          <p:cNvSpPr/>
          <p:nvPr/>
        </p:nvSpPr>
        <p:spPr>
          <a:xfrm>
            <a:off x="6399306" y="2075871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16B0227-E25D-D779-2ACA-9F290A4ACC71}"/>
              </a:ext>
            </a:extLst>
          </p:cNvPr>
          <p:cNvSpPr/>
          <p:nvPr/>
        </p:nvSpPr>
        <p:spPr>
          <a:xfrm>
            <a:off x="7648915" y="2917007"/>
            <a:ext cx="25642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64E222-9C37-A243-B180-2B16E44B77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rot="16200000" flipV="1">
            <a:off x="6549175" y="2290573"/>
            <a:ext cx="389641" cy="2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7BA73E7-DC25-0F49-921C-EF9025595D67}"/>
              </a:ext>
            </a:extLst>
          </p:cNvPr>
          <p:cNvCxnSpPr>
            <a:cxnSpLocks/>
            <a:stCxn id="16" idx="6"/>
            <a:endCxn id="16" idx="5"/>
          </p:cNvCxnSpPr>
          <p:nvPr/>
        </p:nvCxnSpPr>
        <p:spPr>
          <a:xfrm flipH="1">
            <a:off x="7040566" y="2829767"/>
            <a:ext cx="122234" cy="242467"/>
          </a:xfrm>
          <a:prstGeom prst="curvedConnector4">
            <a:avLst>
              <a:gd name="adj1" fmla="val -187018"/>
              <a:gd name="adj2" fmla="val 2357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049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79184"/>
              </p:ext>
            </p:extLst>
          </p:nvPr>
        </p:nvGraphicFramePr>
        <p:xfrm>
          <a:off x="685800" y="433659"/>
          <a:ext cx="7772400" cy="6094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7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28872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57266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86436"/>
                  </a:ext>
                </a:extLst>
              </a:tr>
              <a:tr h="391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50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68321"/>
              </p:ext>
            </p:extLst>
          </p:nvPr>
        </p:nvGraphicFramePr>
        <p:xfrm>
          <a:off x="685800" y="73843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00135"/>
              </p:ext>
            </p:extLst>
          </p:nvPr>
        </p:nvGraphicFramePr>
        <p:xfrm>
          <a:off x="1600200" y="80128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25202"/>
              </p:ext>
            </p:extLst>
          </p:nvPr>
        </p:nvGraphicFramePr>
        <p:xfrm>
          <a:off x="5562600" y="62819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305800" cy="3200400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3. DESIGN of LALR Parsing Table for </a:t>
            </a:r>
            <a:r>
              <a:rPr lang="en-GB" sz="6000" dirty="0" err="1">
                <a:solidFill>
                  <a:srgbClr val="FF0000"/>
                </a:solidFill>
              </a:rPr>
              <a:t>lr</a:t>
            </a:r>
            <a:r>
              <a:rPr lang="en-GB" sz="6000" dirty="0">
                <a:solidFill>
                  <a:srgbClr val="FF0000"/>
                </a:solidFill>
              </a:rPr>
              <a:t> parser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3. LALR Parsing Tables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b="1" dirty="0"/>
              <a:t>LALR</a:t>
            </a:r>
            <a:r>
              <a:rPr lang="en-US" dirty="0"/>
              <a:t>  stands for </a:t>
            </a:r>
            <a:r>
              <a:rPr lang="en-US" b="1" dirty="0" err="1"/>
              <a:t>Lookahead</a:t>
            </a:r>
            <a:r>
              <a:rPr lang="en-US" b="1" dirty="0"/>
              <a:t> LR.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/>
              <a:t>LALR parsers are often used in practice because LALR </a:t>
            </a:r>
            <a:r>
              <a:rPr lang="en-US" dirty="0">
                <a:solidFill>
                  <a:srgbClr val="FF0000"/>
                </a:solidFill>
              </a:rPr>
              <a:t>parsing tables are smaller than LR(1) parsing </a:t>
            </a:r>
            <a:r>
              <a:rPr lang="en-US" dirty="0"/>
              <a:t>tables.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number of states in SLR and LALR parsing tables for a grammar G are equal. 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LALR parsers recognize more grammars </a:t>
            </a:r>
            <a:r>
              <a:rPr lang="en-US" dirty="0"/>
              <a:t>than SLR parsers.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b="1" i="1" dirty="0" err="1">
                <a:solidFill>
                  <a:srgbClr val="FF0000"/>
                </a:solidFill>
              </a:rPr>
              <a:t>yacc</a:t>
            </a:r>
            <a:r>
              <a:rPr lang="en-US" dirty="0">
                <a:solidFill>
                  <a:srgbClr val="FF0000"/>
                </a:solidFill>
              </a:rPr>
              <a:t> creates a LALR </a:t>
            </a:r>
            <a:r>
              <a:rPr lang="en-US" dirty="0"/>
              <a:t>parser for the given grammar. 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/>
              <a:t>A state of </a:t>
            </a:r>
            <a:r>
              <a:rPr lang="en-US" dirty="0">
                <a:solidFill>
                  <a:srgbClr val="FF0000"/>
                </a:solidFill>
              </a:rPr>
              <a:t>LALR parser will be again a set of LR(1) </a:t>
            </a:r>
            <a:r>
              <a:rPr lang="en-US" dirty="0"/>
              <a:t>items.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Creating LALR Parsing Tables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Canonical LR(1) Parser      		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     		LALR Parser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				   	shrink # of states</a:t>
            </a:r>
          </a:p>
          <a:p>
            <a:pPr>
              <a:buFontTx/>
              <a:buNone/>
            </a:pPr>
            <a:endParaRPr lang="en-US" sz="2400" dirty="0">
              <a:sym typeface="Wingdings" pitchFamily="2" charset="2"/>
            </a:endParaRPr>
          </a:p>
          <a:p>
            <a:r>
              <a:rPr lang="en-US" sz="2400" dirty="0"/>
              <a:t>This shrink process may introduce a </a:t>
            </a:r>
            <a:r>
              <a:rPr lang="en-US" sz="2400" b="1" dirty="0">
                <a:solidFill>
                  <a:srgbClr val="FF0000"/>
                </a:solidFill>
              </a:rPr>
              <a:t>reduce/reduce</a:t>
            </a:r>
            <a:r>
              <a:rPr lang="en-US" sz="2400" dirty="0">
                <a:solidFill>
                  <a:srgbClr val="FF0000"/>
                </a:solidFill>
              </a:rPr>
              <a:t> conflict in the resulting LALR </a:t>
            </a:r>
            <a:r>
              <a:rPr lang="en-US" sz="2400" dirty="0"/>
              <a:t>parser (so the grammar is NOT LALR)</a:t>
            </a:r>
          </a:p>
          <a:p>
            <a:r>
              <a:rPr lang="en-US" sz="2400" dirty="0"/>
              <a:t>But, this shrink process does not produce a </a:t>
            </a:r>
            <a:r>
              <a:rPr lang="en-US" sz="2400" b="1" dirty="0">
                <a:solidFill>
                  <a:srgbClr val="00B050"/>
                </a:solidFill>
              </a:rPr>
              <a:t>shift/reduce</a:t>
            </a:r>
            <a:r>
              <a:rPr lang="en-US" sz="2400" dirty="0">
                <a:solidFill>
                  <a:srgbClr val="00B050"/>
                </a:solidFill>
              </a:rPr>
              <a:t> conflict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Core of A Set </a:t>
            </a:r>
            <a:r>
              <a:rPr lang="en-US"/>
              <a:t>of LR(1</a:t>
            </a:r>
            <a:r>
              <a:rPr lang="en-US" dirty="0"/>
              <a:t>) Items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core of  a set of LR(1) items is the set of its first component.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dirty="0"/>
          </a:p>
          <a:p>
            <a:pPr>
              <a:lnSpc>
                <a:spcPts val="2200"/>
              </a:lnSpc>
              <a:spcBef>
                <a:spcPts val="500"/>
              </a:spcBef>
              <a:buFontTx/>
              <a:buNone/>
            </a:pPr>
            <a:r>
              <a:rPr lang="en-US" sz="2000" dirty="0"/>
              <a:t>Ex:	</a:t>
            </a:r>
            <a:r>
              <a:rPr lang="en-US" sz="2000" dirty="0">
                <a:sym typeface="Symbol" pitchFamily="18" charset="2"/>
              </a:rPr>
              <a:t>S  L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=R,$	</a:t>
            </a:r>
            <a:r>
              <a:rPr lang="en-US" sz="2000" dirty="0">
                <a:sym typeface="Wingdings" pitchFamily="2" charset="2"/>
              </a:rPr>
              <a:t>	 </a:t>
            </a:r>
            <a:r>
              <a:rPr lang="en-US" sz="2000" dirty="0">
                <a:sym typeface="Symbol" pitchFamily="18" charset="2"/>
              </a:rPr>
              <a:t>S  L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=R		</a:t>
            </a:r>
            <a:r>
              <a:rPr lang="en-US" sz="2000" dirty="0">
                <a:solidFill>
                  <a:srgbClr val="CC0000"/>
                </a:solidFill>
                <a:sym typeface="Symbol" pitchFamily="18" charset="2"/>
              </a:rPr>
              <a:t>Core</a:t>
            </a:r>
          </a:p>
          <a:p>
            <a:pPr>
              <a:lnSpc>
                <a:spcPts val="2200"/>
              </a:lnSpc>
              <a:spcBef>
                <a:spcPts val="50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	          R  L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,$		 R  L</a:t>
            </a:r>
            <a:r>
              <a:rPr lang="en-US" sz="6000" dirty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We will find the states (sets of LR(1) items) in a canonical LR(1) parser with same cores. Then we will merge them as a single state.</a:t>
            </a:r>
          </a:p>
          <a:p>
            <a:pPr>
              <a:lnSpc>
                <a:spcPct val="90000"/>
              </a:lnSpc>
            </a:pPr>
            <a:endParaRPr lang="en-US" sz="1000" dirty="0">
              <a:sym typeface="Symbol" pitchFamily="18" charset="2"/>
            </a:endParaRPr>
          </a:p>
          <a:p>
            <a:pPr>
              <a:lnSpc>
                <a:spcPts val="2800"/>
              </a:lnSpc>
              <a:spcBef>
                <a:spcPts val="40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	I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:L  id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,= 			A new state: 	 I</a:t>
            </a:r>
            <a:r>
              <a:rPr lang="en-US" sz="2000" baseline="-25000" dirty="0">
                <a:sym typeface="Symbol" pitchFamily="18" charset="2"/>
              </a:rPr>
              <a:t>12</a:t>
            </a:r>
            <a:r>
              <a:rPr lang="en-US" sz="2000" dirty="0">
                <a:sym typeface="Symbol" pitchFamily="18" charset="2"/>
              </a:rPr>
              <a:t>: L  id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,= /$</a:t>
            </a:r>
          </a:p>
          <a:p>
            <a:pPr>
              <a:lnSpc>
                <a:spcPts val="2800"/>
              </a:lnSpc>
              <a:spcBef>
                <a:spcPts val="40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				        </a:t>
            </a:r>
            <a:r>
              <a:rPr lang="en-US" sz="2000" dirty="0">
                <a:sym typeface="Wingdings" pitchFamily="2" charset="2"/>
              </a:rPr>
              <a:t>		      	      </a:t>
            </a:r>
            <a:endParaRPr lang="en-US" sz="2000" dirty="0">
              <a:sym typeface="Symbol" pitchFamily="18" charset="2"/>
            </a:endParaRPr>
          </a:p>
          <a:p>
            <a:pPr>
              <a:lnSpc>
                <a:spcPts val="2800"/>
              </a:lnSpc>
              <a:spcBef>
                <a:spcPts val="40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	I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:L  id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sz="2000" dirty="0">
                <a:sym typeface="Symbol" pitchFamily="18" charset="2"/>
              </a:rPr>
              <a:t>,$		</a:t>
            </a:r>
            <a:r>
              <a:rPr lang="en-US" sz="1800" dirty="0">
                <a:sym typeface="Symbol" pitchFamily="18" charset="2"/>
              </a:rPr>
              <a:t>have same core, merge them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We </a:t>
            </a: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will do this for all states of a canonical LR(1) parser to get the states of the LALR parser.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In fact, the number of the states of the LALR parser for a grammar will be equal to the number of states of the SLR parser for that grammar.</a:t>
            </a:r>
          </a:p>
          <a:p>
            <a:pPr>
              <a:lnSpc>
                <a:spcPct val="90000"/>
              </a:lnSpc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>
            <a:off x="5791200" y="1905000"/>
            <a:ext cx="9144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 : </a:t>
            </a:r>
            <a:r>
              <a:rPr lang="en-US" dirty="0">
                <a:solidFill>
                  <a:srgbClr val="00B050"/>
                </a:solidFill>
              </a:rPr>
              <a:t>This executes the semantic actions associated with each productions </a:t>
            </a:r>
            <a:r>
              <a:rPr lang="en-US" dirty="0"/>
              <a:t>whenever a particular </a:t>
            </a:r>
            <a:r>
              <a:rPr lang="en-US" dirty="0">
                <a:solidFill>
                  <a:srgbClr val="00B050"/>
                </a:solidFill>
              </a:rPr>
              <a:t>production is used for reduction</a:t>
            </a:r>
            <a:r>
              <a:rPr lang="en-US" dirty="0"/>
              <a:t>. Here we assume </a:t>
            </a:r>
            <a:r>
              <a:rPr lang="en-US" dirty="0">
                <a:solidFill>
                  <a:srgbClr val="00B050"/>
                </a:solidFill>
              </a:rPr>
              <a:t>printing of production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reporting error </a:t>
            </a:r>
            <a:r>
              <a:rPr lang="en-US" dirty="0"/>
              <a:t>messages and reporting acceptance of Input string.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3158" y="152400"/>
            <a:ext cx="8650165" cy="914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Core </a:t>
            </a:r>
            <a:r>
              <a:rPr lang="en-US" altLang="zh-TW">
                <a:ea typeface="新細明體" pitchFamily="18" charset="-120"/>
              </a:rPr>
              <a:t>of LR(1</a:t>
            </a:r>
            <a:r>
              <a:rPr lang="en-US" altLang="zh-TW" dirty="0">
                <a:ea typeface="新細明體" pitchFamily="18" charset="-120"/>
              </a:rPr>
              <a:t>) Items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3046" y="1295400"/>
            <a:ext cx="8001000" cy="4191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core</a:t>
            </a:r>
            <a:r>
              <a:rPr lang="en-US" altLang="zh-TW" dirty="0">
                <a:ea typeface="新細明體" pitchFamily="18" charset="-120"/>
              </a:rPr>
              <a:t> of a set </a:t>
            </a:r>
            <a:r>
              <a:rPr lang="en-US" altLang="zh-TW">
                <a:ea typeface="新細明體" pitchFamily="18" charset="-120"/>
              </a:rPr>
              <a:t>of LR(1</a:t>
            </a:r>
            <a:r>
              <a:rPr lang="en-US" altLang="zh-TW" dirty="0">
                <a:ea typeface="新細明體" pitchFamily="18" charset="-120"/>
              </a:rPr>
              <a:t>) Items is the set of their first </a:t>
            </a:r>
            <a:r>
              <a:rPr lang="en-US" altLang="zh-TW">
                <a:ea typeface="新細明體" pitchFamily="18" charset="-120"/>
              </a:rPr>
              <a:t>components (i.e., LR(0</a:t>
            </a:r>
            <a:r>
              <a:rPr lang="en-US" altLang="zh-TW" dirty="0">
                <a:ea typeface="新細明體" pitchFamily="18" charset="-120"/>
              </a:rPr>
              <a:t>) items)</a:t>
            </a:r>
          </a:p>
          <a:p>
            <a:r>
              <a:rPr lang="en-US" altLang="zh-TW" dirty="0">
                <a:ea typeface="新細明體" pitchFamily="18" charset="-120"/>
              </a:rPr>
              <a:t>The core of the set </a:t>
            </a:r>
            <a:r>
              <a:rPr lang="en-US" altLang="zh-TW">
                <a:ea typeface="新細明體" pitchFamily="18" charset="-120"/>
              </a:rPr>
              <a:t>of LR(1</a:t>
            </a:r>
            <a:r>
              <a:rPr lang="en-US" altLang="zh-TW" dirty="0">
                <a:ea typeface="新細明體" pitchFamily="18" charset="-120"/>
              </a:rPr>
              <a:t>) items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>
                <a:ea typeface="新細明體" pitchFamily="18" charset="-120"/>
              </a:rPr>
              <a:t>{ (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C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 c  C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, c/d),</a:t>
            </a:r>
            <a:endParaRPr lang="en-US" altLang="zh-TW" dirty="0"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   	 	</a:t>
            </a:r>
            <a:r>
              <a:rPr lang="en-US" altLang="zh-TW">
                <a:ea typeface="新細明體" pitchFamily="18" charset="-120"/>
              </a:rPr>
              <a:t>   (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C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  c </a:t>
            </a:r>
            <a:r>
              <a:rPr lang="en-US" altLang="zh-TW" dirty="0" err="1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, c/d),</a:t>
            </a:r>
            <a:endParaRPr lang="en-US" altLang="zh-TW" dirty="0"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      	</a:t>
            </a:r>
            <a:r>
              <a:rPr lang="en-US" altLang="zh-TW">
                <a:ea typeface="新細明體" pitchFamily="18" charset="-120"/>
              </a:rPr>
              <a:t>   (</a:t>
            </a: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C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  <a:sym typeface="Symbol" pitchFamily="18" charset="2"/>
              </a:rPr>
              <a:t>  d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, c/d) }</a:t>
            </a:r>
            <a:br>
              <a:rPr lang="en-US" altLang="zh-TW" dirty="0">
                <a:ea typeface="新細明體" pitchFamily="18" charset="-120"/>
                <a:sym typeface="Symbol" pitchFamily="18" charset="2"/>
              </a:rPr>
            </a:br>
            <a:r>
              <a:rPr lang="en-US" altLang="zh-TW" dirty="0">
                <a:ea typeface="新細明體" pitchFamily="18" charset="-120"/>
                <a:sym typeface="Symbol" pitchFamily="18" charset="2"/>
              </a:rPr>
              <a:t> is   </a:t>
            </a:r>
            <a:r>
              <a:rPr lang="en-US" altLang="zh-TW" dirty="0">
                <a:ea typeface="新細明體" pitchFamily="18" charset="-120"/>
              </a:rPr>
              <a:t>{  C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 c  C,</a:t>
            </a:r>
            <a:endParaRPr lang="en-US" altLang="zh-TW" dirty="0"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    	   C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  c </a:t>
            </a:r>
            <a:r>
              <a:rPr lang="en-US" altLang="zh-TW" dirty="0" err="1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,</a:t>
            </a:r>
            <a:endParaRPr lang="en-US" altLang="zh-TW" dirty="0"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pitchFamily="18" charset="-120"/>
              </a:rPr>
              <a:t>	    	   C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  d 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Creation of LALR Parsing Tables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/>
              <a:t>Create the </a:t>
            </a:r>
            <a:r>
              <a:rPr lang="en-US"/>
              <a:t>canonical LR(1</a:t>
            </a:r>
            <a:r>
              <a:rPr lang="en-US" dirty="0"/>
              <a:t>) collection of the sets </a:t>
            </a:r>
            <a:r>
              <a:rPr lang="en-US"/>
              <a:t>of LR(1</a:t>
            </a:r>
            <a:r>
              <a:rPr lang="en-US" dirty="0"/>
              <a:t>) items for    the given grammar.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dirty="0"/>
              <a:t>For each core present; find all sets having that same core; replace those sets having same cores with a single set which is their union.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dirty="0"/>
              <a:t>	C={I</a:t>
            </a:r>
            <a:r>
              <a:rPr lang="en-US" baseline="-25000" dirty="0"/>
              <a:t>0</a:t>
            </a:r>
            <a:r>
              <a:rPr lang="en-US" dirty="0"/>
              <a:t>,...,I</a:t>
            </a:r>
            <a:r>
              <a:rPr lang="en-US" baseline="-25000" dirty="0"/>
              <a:t>n</a:t>
            </a:r>
            <a:r>
              <a:rPr lang="en-US" dirty="0"/>
              <a:t>}  </a:t>
            </a:r>
            <a:r>
              <a:rPr lang="en-US" dirty="0">
                <a:sym typeface="Wingdings" pitchFamily="2" charset="2"/>
              </a:rPr>
              <a:t>  C’={J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,...,</a:t>
            </a:r>
            <a:r>
              <a:rPr lang="en-US" dirty="0" err="1">
                <a:sym typeface="Wingdings" pitchFamily="2" charset="2"/>
              </a:rPr>
              <a:t>J</a:t>
            </a:r>
            <a:r>
              <a:rPr lang="en-US" baseline="-25000" dirty="0" err="1">
                <a:sym typeface="Wingdings" pitchFamily="2" charset="2"/>
              </a:rPr>
              <a:t>m</a:t>
            </a:r>
            <a:r>
              <a:rPr lang="en-US" dirty="0">
                <a:sym typeface="Wingdings" pitchFamily="2" charset="2"/>
              </a:rPr>
              <a:t>}	where m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dirty="0">
                <a:sym typeface="Wingdings" pitchFamily="2" charset="2"/>
              </a:rPr>
              <a:t>n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dirty="0"/>
              <a:t>3.   Create the parsing </a:t>
            </a:r>
            <a:r>
              <a:rPr lang="en-US"/>
              <a:t>tables (action </a:t>
            </a:r>
            <a:r>
              <a:rPr lang="en-US" dirty="0"/>
              <a:t>and </a:t>
            </a:r>
            <a:r>
              <a:rPr lang="en-US" dirty="0" err="1"/>
              <a:t>goto</a:t>
            </a:r>
            <a:r>
              <a:rPr lang="en-US" dirty="0"/>
              <a:t> tables) same as the construction of the parsing tables </a:t>
            </a:r>
            <a:r>
              <a:rPr lang="en-US"/>
              <a:t>of LR(1</a:t>
            </a:r>
            <a:r>
              <a:rPr lang="en-US" dirty="0"/>
              <a:t>) parser.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Note that: 	If  J=I</a:t>
            </a:r>
            <a:r>
              <a:rPr lang="en-US" sz="1800" baseline="-25000" dirty="0"/>
              <a:t>1 </a:t>
            </a:r>
            <a:r>
              <a:rPr lang="en-US" sz="1800" dirty="0">
                <a:sym typeface="Symbol" pitchFamily="18" charset="2"/>
              </a:rPr>
              <a:t> </a:t>
            </a:r>
            <a:r>
              <a:rPr lang="en-US" sz="1800" dirty="0"/>
              <a:t>... </a:t>
            </a:r>
            <a:r>
              <a:rPr lang="en-US" sz="1800" dirty="0">
                <a:sym typeface="Symbol" pitchFamily="18" charset="2"/>
              </a:rPr>
              <a:t>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baseline="-25000" dirty="0" err="1"/>
              <a:t>k</a:t>
            </a:r>
            <a:r>
              <a:rPr lang="en-US" sz="1800" dirty="0"/>
              <a:t>  since I</a:t>
            </a:r>
            <a:r>
              <a:rPr lang="en-US" sz="1800" baseline="-25000" dirty="0"/>
              <a:t>1</a:t>
            </a:r>
            <a:r>
              <a:rPr lang="en-US" sz="1800" dirty="0"/>
              <a:t>,...,</a:t>
            </a:r>
            <a:r>
              <a:rPr lang="en-US" sz="1800" dirty="0" err="1"/>
              <a:t>I</a:t>
            </a:r>
            <a:r>
              <a:rPr lang="en-US" sz="1800" baseline="-25000" dirty="0" err="1"/>
              <a:t>k</a:t>
            </a:r>
            <a:r>
              <a:rPr lang="en-US" sz="1800" dirty="0"/>
              <a:t> have same cores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>
                <a:sym typeface="Wingdings" pitchFamily="2" charset="2"/>
              </a:rPr>
              <a:t> cores </a:t>
            </a:r>
            <a:r>
              <a:rPr lang="en-US" sz="1800">
                <a:sym typeface="Wingdings" pitchFamily="2" charset="2"/>
              </a:rPr>
              <a:t>of goto(I</a:t>
            </a:r>
            <a:r>
              <a:rPr lang="en-US" sz="1800" baseline="-25000">
                <a:sym typeface="Wingdings" pitchFamily="2" charset="2"/>
              </a:rPr>
              <a:t>1</a:t>
            </a:r>
            <a:r>
              <a:rPr lang="en-US" sz="1800">
                <a:sym typeface="Wingdings" pitchFamily="2" charset="2"/>
              </a:rPr>
              <a:t>,X),...,goto(I</a:t>
            </a:r>
            <a:r>
              <a:rPr lang="en-US" sz="1800" baseline="-25000">
                <a:sym typeface="Wingdings" pitchFamily="2" charset="2"/>
              </a:rPr>
              <a:t>2</a:t>
            </a:r>
            <a:r>
              <a:rPr lang="en-US" sz="1800">
                <a:sym typeface="Wingdings" pitchFamily="2" charset="2"/>
              </a:rPr>
              <a:t>,X</a:t>
            </a:r>
            <a:r>
              <a:rPr lang="en-US" sz="1800" dirty="0">
                <a:sym typeface="Wingdings" pitchFamily="2" charset="2"/>
              </a:rPr>
              <a:t>) must be same. 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sz="1800" dirty="0"/>
              <a:t>2.     So</a:t>
            </a:r>
            <a:r>
              <a:rPr lang="en-US" sz="1800"/>
              <a:t>, goto(J,X</a:t>
            </a:r>
            <a:r>
              <a:rPr lang="en-US" sz="1800" dirty="0"/>
              <a:t>)=K  where K is the union of all sets of items having same cores </a:t>
            </a:r>
            <a:r>
              <a:rPr lang="en-US" sz="1800"/>
              <a:t>as goto(I</a:t>
            </a:r>
            <a:r>
              <a:rPr lang="en-US" sz="1800" baseline="-25000"/>
              <a:t>1</a:t>
            </a:r>
            <a:r>
              <a:rPr lang="en-US" sz="1800"/>
              <a:t>,X</a:t>
            </a:r>
            <a:r>
              <a:rPr lang="en-US" sz="1800" dirty="0"/>
              <a:t>).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sz="1000" dirty="0"/>
          </a:p>
          <a:p>
            <a:pPr marL="457200" indent="-457200">
              <a:lnSpc>
                <a:spcPct val="90000"/>
              </a:lnSpc>
              <a:buNone/>
            </a:pPr>
            <a:r>
              <a:rPr lang="en-US" dirty="0"/>
              <a:t>4.  If no conflict is introduced, the grammar </a:t>
            </a:r>
            <a:r>
              <a:rPr lang="en-US"/>
              <a:t>is LALR(1</a:t>
            </a:r>
            <a:r>
              <a:rPr lang="en-US" dirty="0"/>
              <a:t>) grammar</a:t>
            </a:r>
            <a:r>
              <a:rPr lang="en-US"/>
              <a:t>.          (We </a:t>
            </a:r>
            <a:r>
              <a:rPr lang="en-US" dirty="0"/>
              <a:t>may only introduce reduce/reduce conflicts; we cannot introduce     a shift/reduce conflict)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3587261" y="62484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d , e/d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cxnSp>
        <p:nvCxnSpPr>
          <p:cNvPr id="45059" name="AutoShape 3"/>
          <p:cNvCxnSpPr>
            <a:cxnSpLocks noChangeShapeType="1"/>
            <a:stCxn id="45066" idx="1"/>
            <a:endCxn id="45066" idx="0"/>
          </p:cNvCxnSpPr>
          <p:nvPr/>
        </p:nvCxnSpPr>
        <p:spPr bwMode="auto">
          <a:xfrm rot="-5400000">
            <a:off x="4100268" y="4431202"/>
            <a:ext cx="111125" cy="621323"/>
          </a:xfrm>
          <a:prstGeom prst="curvedConnector3">
            <a:avLst>
              <a:gd name="adj1" fmla="val 305713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877908" y="26670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4501662" y="5486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4501662" y="3086100"/>
            <a:ext cx="154744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5063" name="AutoShape 7"/>
          <p:cNvCxnSpPr>
            <a:cxnSpLocks noChangeShapeType="1"/>
          </p:cNvCxnSpPr>
          <p:nvPr/>
        </p:nvCxnSpPr>
        <p:spPr bwMode="auto">
          <a:xfrm rot="-5400000">
            <a:off x="6304207" y="2526202"/>
            <a:ext cx="111125" cy="621323"/>
          </a:xfrm>
          <a:prstGeom prst="curvedConnector3">
            <a:avLst>
              <a:gd name="adj1" fmla="val 710000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587261" y="419100"/>
            <a:ext cx="1758462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(S</a:t>
            </a: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’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S  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3587262" y="13335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C  C,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e C,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587261" y="4686300"/>
            <a:ext cx="1758462" cy="7620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CC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e  C, e/d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</a:t>
            </a:r>
            <a:r>
              <a:rPr kumimoji="1" lang="en-US" altLang="zh-TW" sz="1600" dirty="0" err="1">
                <a:latin typeface="Arial" charset="0"/>
                <a:ea typeface="新細明體" pitchFamily="18" charset="-120"/>
                <a:sym typeface="Symbol" pitchFamily="18" charset="2"/>
              </a:rPr>
              <a:t>eC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, e/d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e/d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5908431" y="1562100"/>
            <a:ext cx="1758462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400">
                <a:latin typeface="Arial" charset="0"/>
                <a:ea typeface="新細明體" pitchFamily="18" charset="-120"/>
                <a:sym typeface="Symbol" pitchFamily="18" charset="2"/>
              </a:rPr>
              <a:t> C C , $</a:t>
            </a:r>
            <a:endParaRPr kumimoji="1" lang="en-US" sz="14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5978769" y="2781300"/>
            <a:ext cx="1758462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e  C,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e C,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5978769" y="41529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d ,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5978769" y="5143500"/>
            <a:ext cx="1758462" cy="457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e C , e/d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1015" y="190500"/>
            <a:ext cx="3376246" cy="6210300"/>
            <a:chOff x="144" y="144"/>
            <a:chExt cx="2304" cy="3912"/>
          </a:xfrm>
        </p:grpSpPr>
        <p:sp>
          <p:nvSpPr>
            <p:cNvPr id="45096" name="Oval 16"/>
            <p:cNvSpPr>
              <a:spLocks noChangeArrowheads="1"/>
            </p:cNvSpPr>
            <p:nvPr/>
          </p:nvSpPr>
          <p:spPr bwMode="auto">
            <a:xfrm>
              <a:off x="144" y="144"/>
              <a:ext cx="1392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 dirty="0">
                  <a:latin typeface="Arial" charset="0"/>
                  <a:ea typeface="新細明體" pitchFamily="18" charset="-120"/>
                </a:rPr>
                <a:t>S’ 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  S, $</a:t>
              </a:r>
              <a:endParaRPr kumimoji="1" lang="en-US" altLang="zh-TW" sz="1600" dirty="0">
                <a:latin typeface="Arial" charset="0"/>
                <a:ea typeface="新細明體" pitchFamily="18" charset="-12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 dirty="0">
                  <a:latin typeface="Arial" charset="0"/>
                  <a:ea typeface="新細明體" pitchFamily="18" charset="-120"/>
                </a:rPr>
                <a:t>S 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  C </a:t>
              </a:r>
              <a:r>
                <a:rPr kumimoji="1" lang="en-US" altLang="zh-TW" sz="1600" dirty="0" err="1">
                  <a:latin typeface="Arial" charset="0"/>
                  <a:ea typeface="新細明體" pitchFamily="18" charset="-120"/>
                  <a:sym typeface="Symbol" pitchFamily="18" charset="2"/>
                </a:rPr>
                <a:t>C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, $</a:t>
              </a:r>
              <a:endParaRPr kumimoji="1" lang="en-US" altLang="zh-TW" sz="1600" dirty="0">
                <a:latin typeface="Arial" charset="0"/>
                <a:ea typeface="新細明體" pitchFamily="18" charset="-12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 dirty="0">
                  <a:latin typeface="Arial" charset="0"/>
                  <a:ea typeface="新細明體" pitchFamily="18" charset="-120"/>
                </a:rPr>
                <a:t>C 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  </a:t>
              </a:r>
              <a:r>
                <a:rPr kumimoji="1" lang="en-US" altLang="zh-TW" sz="1600" dirty="0" err="1">
                  <a:latin typeface="Arial" charset="0"/>
                  <a:ea typeface="新細明體" pitchFamily="18" charset="-120"/>
                  <a:sym typeface="Symbol" pitchFamily="18" charset="2"/>
                </a:rPr>
                <a:t>eC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, e/d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 dirty="0">
                  <a:latin typeface="Arial" charset="0"/>
                  <a:ea typeface="新細明體" pitchFamily="18" charset="-120"/>
                </a:rPr>
                <a:t>C 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  d, e/d</a:t>
              </a:r>
              <a:endParaRPr lang="en-US" sz="1600" dirty="0"/>
            </a:p>
          </p:txBody>
        </p:sp>
        <p:sp>
          <p:nvSpPr>
            <p:cNvPr id="45097" name="Line 17"/>
            <p:cNvSpPr>
              <a:spLocks noChangeShapeType="1"/>
            </p:cNvSpPr>
            <p:nvPr/>
          </p:nvSpPr>
          <p:spPr bwMode="auto">
            <a:xfrm>
              <a:off x="1536" y="43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5098" name="AutoShape 18"/>
            <p:cNvCxnSpPr>
              <a:cxnSpLocks noChangeShapeType="1"/>
              <a:stCxn id="45096" idx="4"/>
              <a:endCxn id="45066" idx="2"/>
            </p:cNvCxnSpPr>
            <p:nvPr/>
          </p:nvCxnSpPr>
          <p:spPr bwMode="auto">
            <a:xfrm rot="16200000" flipH="1">
              <a:off x="468" y="1236"/>
              <a:ext cx="2352" cy="1608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45099" name="AutoShape 19"/>
            <p:cNvCxnSpPr>
              <a:cxnSpLocks noChangeShapeType="1"/>
              <a:endCxn id="45058" idx="2"/>
            </p:cNvCxnSpPr>
            <p:nvPr/>
          </p:nvCxnSpPr>
          <p:spPr bwMode="auto">
            <a:xfrm>
              <a:off x="816" y="3216"/>
              <a:ext cx="1632" cy="840"/>
            </a:xfrm>
            <a:prstGeom prst="bentConnector3">
              <a:avLst>
                <a:gd name="adj1" fmla="val 1472"/>
              </a:avLst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45100" name="Line 20"/>
            <p:cNvSpPr>
              <a:spLocks noChangeShapeType="1"/>
            </p:cNvSpPr>
            <p:nvPr/>
          </p:nvSpPr>
          <p:spPr bwMode="auto">
            <a:xfrm>
              <a:off x="816" y="1152"/>
              <a:ext cx="16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 rot="16200000" flipH="1">
            <a:off x="4151435" y="2445727"/>
            <a:ext cx="2247900" cy="1547446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073" name="Oval 22"/>
          <p:cNvSpPr>
            <a:spLocks noChangeArrowheads="1"/>
          </p:cNvSpPr>
          <p:nvPr/>
        </p:nvSpPr>
        <p:spPr bwMode="auto">
          <a:xfrm>
            <a:off x="7666892" y="3543300"/>
            <a:ext cx="1477108" cy="457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</a:t>
            </a:r>
            <a:r>
              <a:rPr kumimoji="1" lang="en-US" altLang="zh-TW" sz="1600" dirty="0" err="1">
                <a:latin typeface="Arial" charset="0"/>
                <a:ea typeface="新細明體" pitchFamily="18" charset="-120"/>
                <a:sym typeface="Symbol" pitchFamily="18" charset="2"/>
              </a:rPr>
              <a:t>eC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 ,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5074" name="Line 23"/>
          <p:cNvSpPr>
            <a:spLocks noChangeShapeType="1"/>
          </p:cNvSpPr>
          <p:nvPr/>
        </p:nvSpPr>
        <p:spPr bwMode="auto">
          <a:xfrm>
            <a:off x="5416062" y="1714500"/>
            <a:ext cx="4923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5075" name="AutoShape 24"/>
          <p:cNvCxnSpPr>
            <a:cxnSpLocks noChangeShapeType="1"/>
            <a:stCxn id="45068" idx="6"/>
            <a:endCxn id="45073" idx="0"/>
          </p:cNvCxnSpPr>
          <p:nvPr/>
        </p:nvCxnSpPr>
        <p:spPr bwMode="auto">
          <a:xfrm>
            <a:off x="7737231" y="3124200"/>
            <a:ext cx="668215" cy="419100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076" name="Line 25"/>
          <p:cNvSpPr>
            <a:spLocks noChangeShapeType="1"/>
          </p:cNvSpPr>
          <p:nvPr/>
        </p:nvSpPr>
        <p:spPr bwMode="auto">
          <a:xfrm>
            <a:off x="5345723" y="5067300"/>
            <a:ext cx="633046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7" name="Text Box 26"/>
          <p:cNvSpPr txBox="1">
            <a:spLocks noChangeArrowheads="1"/>
          </p:cNvSpPr>
          <p:nvPr/>
        </p:nvSpPr>
        <p:spPr bwMode="auto">
          <a:xfrm>
            <a:off x="2391507" y="304800"/>
            <a:ext cx="844062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</a:p>
          <a:p>
            <a:endParaRPr lang="en-US" dirty="0"/>
          </a:p>
        </p:txBody>
      </p: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5345723" y="1295400"/>
            <a:ext cx="844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e</a:t>
            </a:r>
            <a:endParaRPr lang="en-US" dirty="0"/>
          </a:p>
          <a:p>
            <a:endParaRPr lang="en-US" dirty="0"/>
          </a:p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  <a:p>
            <a:r>
              <a:rPr lang="en-US" sz="1800" b="1" dirty="0"/>
              <a:t>d</a:t>
            </a:r>
          </a:p>
          <a:p>
            <a:endParaRPr lang="en-US" dirty="0"/>
          </a:p>
        </p:txBody>
      </p:sp>
      <p:sp>
        <p:nvSpPr>
          <p:cNvPr id="45079" name="Text Box 28"/>
          <p:cNvSpPr txBox="1">
            <a:spLocks noChangeArrowheads="1"/>
          </p:cNvSpPr>
          <p:nvPr/>
        </p:nvSpPr>
        <p:spPr bwMode="auto">
          <a:xfrm>
            <a:off x="3587262" y="41910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e</a:t>
            </a:r>
            <a:endParaRPr lang="en-US" dirty="0"/>
          </a:p>
        </p:txBody>
      </p:sp>
      <p:sp>
        <p:nvSpPr>
          <p:cNvPr id="45080" name="Text Box 29"/>
          <p:cNvSpPr txBox="1">
            <a:spLocks noChangeArrowheads="1"/>
          </p:cNvSpPr>
          <p:nvPr/>
        </p:nvSpPr>
        <p:spPr bwMode="auto">
          <a:xfrm>
            <a:off x="5838092" y="21336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e</a:t>
            </a:r>
            <a:endParaRPr lang="en-US" dirty="0"/>
          </a:p>
        </p:txBody>
      </p:sp>
      <p:sp>
        <p:nvSpPr>
          <p:cNvPr id="45081" name="Text Box 30"/>
          <p:cNvSpPr txBox="1">
            <a:spLocks noChangeArrowheads="1"/>
          </p:cNvSpPr>
          <p:nvPr/>
        </p:nvSpPr>
        <p:spPr bwMode="auto">
          <a:xfrm>
            <a:off x="5486400" y="46482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51692" y="228600"/>
            <a:ext cx="8792308" cy="5932488"/>
            <a:chOff x="240" y="144"/>
            <a:chExt cx="6000" cy="3737"/>
          </a:xfrm>
        </p:grpSpPr>
        <p:sp>
          <p:nvSpPr>
            <p:cNvPr id="45086" name="Text Box 32"/>
            <p:cNvSpPr txBox="1">
              <a:spLocks noChangeArrowheads="1"/>
            </p:cNvSpPr>
            <p:nvPr/>
          </p:nvSpPr>
          <p:spPr bwMode="auto">
            <a:xfrm>
              <a:off x="240" y="7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45087" name="Text Box 33"/>
            <p:cNvSpPr txBox="1">
              <a:spLocks noChangeArrowheads="1"/>
            </p:cNvSpPr>
            <p:nvPr/>
          </p:nvSpPr>
          <p:spPr bwMode="auto">
            <a:xfrm>
              <a:off x="2400" y="11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5088" name="Text Box 34"/>
            <p:cNvSpPr txBox="1">
              <a:spLocks noChangeArrowheads="1"/>
            </p:cNvSpPr>
            <p:nvPr/>
          </p:nvSpPr>
          <p:spPr bwMode="auto">
            <a:xfrm>
              <a:off x="2352" y="331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5089" name="Text Box 35"/>
            <p:cNvSpPr txBox="1">
              <a:spLocks noChangeArrowheads="1"/>
            </p:cNvSpPr>
            <p:nvPr/>
          </p:nvSpPr>
          <p:spPr bwMode="auto">
            <a:xfrm>
              <a:off x="2640" y="364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45090" name="Text Box 36"/>
            <p:cNvSpPr txBox="1">
              <a:spLocks noChangeArrowheads="1"/>
            </p:cNvSpPr>
            <p:nvPr/>
          </p:nvSpPr>
          <p:spPr bwMode="auto">
            <a:xfrm>
              <a:off x="4464" y="7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45091" name="Text Box 37"/>
            <p:cNvSpPr txBox="1">
              <a:spLocks noChangeArrowheads="1"/>
            </p:cNvSpPr>
            <p:nvPr/>
          </p:nvSpPr>
          <p:spPr bwMode="auto">
            <a:xfrm>
              <a:off x="2304" y="1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5092" name="Text Box 38"/>
            <p:cNvSpPr txBox="1">
              <a:spLocks noChangeArrowheads="1"/>
            </p:cNvSpPr>
            <p:nvPr/>
          </p:nvSpPr>
          <p:spPr bwMode="auto">
            <a:xfrm>
              <a:off x="4608" y="144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6</a:t>
              </a:r>
              <a:endParaRPr lang="en-US"/>
            </a:p>
          </p:txBody>
        </p:sp>
        <p:sp>
          <p:nvSpPr>
            <p:cNvPr id="45093" name="Text Box 39"/>
            <p:cNvSpPr txBox="1">
              <a:spLocks noChangeArrowheads="1"/>
            </p:cNvSpPr>
            <p:nvPr/>
          </p:nvSpPr>
          <p:spPr bwMode="auto">
            <a:xfrm>
              <a:off x="4464" y="23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7</a:t>
              </a:r>
              <a:endParaRPr lang="en-US"/>
            </a:p>
          </p:txBody>
        </p:sp>
        <p:sp>
          <p:nvSpPr>
            <p:cNvPr id="45094" name="Text Box 40"/>
            <p:cNvSpPr txBox="1">
              <a:spLocks noChangeArrowheads="1"/>
            </p:cNvSpPr>
            <p:nvPr/>
          </p:nvSpPr>
          <p:spPr bwMode="auto">
            <a:xfrm>
              <a:off x="4464" y="292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8</a:t>
              </a:r>
              <a:endParaRPr lang="en-US"/>
            </a:p>
          </p:txBody>
        </p:sp>
        <p:sp>
          <p:nvSpPr>
            <p:cNvPr id="45095" name="Text Box 41"/>
            <p:cNvSpPr txBox="1">
              <a:spLocks noChangeArrowheads="1"/>
            </p:cNvSpPr>
            <p:nvPr/>
          </p:nvSpPr>
          <p:spPr bwMode="auto">
            <a:xfrm>
              <a:off x="5952" y="19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9</a:t>
              </a:r>
              <a:endParaRPr lang="en-US"/>
            </a:p>
          </p:txBody>
        </p:sp>
      </p:grpSp>
      <p:sp>
        <p:nvSpPr>
          <p:cNvPr id="45083" name="Line 42"/>
          <p:cNvSpPr>
            <a:spLocks noChangeShapeType="1"/>
          </p:cNvSpPr>
          <p:nvPr/>
        </p:nvSpPr>
        <p:spPr bwMode="auto">
          <a:xfrm>
            <a:off x="6893169" y="3505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84" name="Text Box 43"/>
          <p:cNvSpPr txBox="1">
            <a:spLocks noChangeArrowheads="1"/>
          </p:cNvSpPr>
          <p:nvPr/>
        </p:nvSpPr>
        <p:spPr bwMode="auto">
          <a:xfrm>
            <a:off x="4642338" y="563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5085" name="Text Box 44"/>
          <p:cNvSpPr txBox="1">
            <a:spLocks noChangeArrowheads="1"/>
          </p:cNvSpPr>
          <p:nvPr/>
        </p:nvSpPr>
        <p:spPr bwMode="auto">
          <a:xfrm>
            <a:off x="6963508" y="35814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2"/>
          <p:cNvSpPr>
            <a:spLocks noChangeArrowheads="1"/>
          </p:cNvSpPr>
          <p:nvPr/>
        </p:nvSpPr>
        <p:spPr bwMode="auto">
          <a:xfrm>
            <a:off x="3587261" y="62484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d , e/d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cxnSp>
        <p:nvCxnSpPr>
          <p:cNvPr id="46083" name="AutoShape 3"/>
          <p:cNvCxnSpPr>
            <a:cxnSpLocks noChangeShapeType="1"/>
            <a:stCxn id="46090" idx="1"/>
            <a:endCxn id="46090" idx="0"/>
          </p:cNvCxnSpPr>
          <p:nvPr/>
        </p:nvCxnSpPr>
        <p:spPr bwMode="auto">
          <a:xfrm rot="-5400000">
            <a:off x="4100268" y="4431202"/>
            <a:ext cx="111125" cy="621323"/>
          </a:xfrm>
          <a:prstGeom prst="curvedConnector3">
            <a:avLst>
              <a:gd name="adj1" fmla="val 305713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877908" y="26670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4501662" y="54864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501662" y="3086100"/>
            <a:ext cx="154744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6087" name="AutoShape 7"/>
          <p:cNvCxnSpPr>
            <a:cxnSpLocks noChangeShapeType="1"/>
          </p:cNvCxnSpPr>
          <p:nvPr/>
        </p:nvCxnSpPr>
        <p:spPr bwMode="auto">
          <a:xfrm rot="-5400000">
            <a:off x="6304207" y="2526202"/>
            <a:ext cx="111125" cy="621323"/>
          </a:xfrm>
          <a:prstGeom prst="curvedConnector3">
            <a:avLst>
              <a:gd name="adj1" fmla="val 710000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3587261" y="419100"/>
            <a:ext cx="1758462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(S</a:t>
            </a: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’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S  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587262" y="13335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C  C,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e C,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3587261" y="4686300"/>
            <a:ext cx="1758462" cy="7620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CC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e C, e/d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e C, e/d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</a:t>
            </a:r>
            <a:r>
              <a:rPr kumimoji="1" lang="en-US" altLang="zh-TW" sz="1600" dirty="0" err="1">
                <a:latin typeface="Arial" charset="0"/>
                <a:ea typeface="新細明體" pitchFamily="18" charset="-120"/>
                <a:sym typeface="Symbol" pitchFamily="18" charset="2"/>
              </a:rPr>
              <a:t>ced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5908431" y="1562100"/>
            <a:ext cx="1758462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400">
                <a:latin typeface="Arial" charset="0"/>
                <a:ea typeface="新細明體" pitchFamily="18" charset="-120"/>
                <a:sym typeface="Symbol" pitchFamily="18" charset="2"/>
              </a:rPr>
              <a:t> C C , $</a:t>
            </a:r>
            <a:endParaRPr kumimoji="1" lang="en-US" sz="14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5978769" y="2781300"/>
            <a:ext cx="1758462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e  C,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</a:t>
            </a:r>
            <a:r>
              <a:rPr kumimoji="1" lang="en-US" altLang="zh-TW" sz="1600" dirty="0" err="1">
                <a:latin typeface="Arial" charset="0"/>
                <a:ea typeface="新細明體" pitchFamily="18" charset="-120"/>
                <a:sym typeface="Symbol" pitchFamily="18" charset="2"/>
              </a:rPr>
              <a:t>eC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5978769" y="41529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d , $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5978769" y="5143500"/>
            <a:ext cx="1758462" cy="457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e C , e/d/$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1015" y="190500"/>
            <a:ext cx="3376246" cy="6210300"/>
            <a:chOff x="144" y="144"/>
            <a:chExt cx="2304" cy="3912"/>
          </a:xfrm>
        </p:grpSpPr>
        <p:sp>
          <p:nvSpPr>
            <p:cNvPr id="46117" name="Oval 16"/>
            <p:cNvSpPr>
              <a:spLocks noChangeArrowheads="1"/>
            </p:cNvSpPr>
            <p:nvPr/>
          </p:nvSpPr>
          <p:spPr bwMode="auto">
            <a:xfrm>
              <a:off x="144" y="144"/>
              <a:ext cx="1392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 dirty="0">
                  <a:latin typeface="Arial" charset="0"/>
                  <a:ea typeface="新細明體" pitchFamily="18" charset="-120"/>
                </a:rPr>
                <a:t>S’ 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  S, $</a:t>
              </a:r>
              <a:endParaRPr kumimoji="1" lang="en-US" altLang="zh-TW" sz="1600" dirty="0">
                <a:latin typeface="Arial" charset="0"/>
                <a:ea typeface="新細明體" pitchFamily="18" charset="-12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 dirty="0">
                  <a:latin typeface="Arial" charset="0"/>
                  <a:ea typeface="新細明體" pitchFamily="18" charset="-120"/>
                </a:rPr>
                <a:t>S 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  C </a:t>
              </a:r>
              <a:r>
                <a:rPr kumimoji="1" lang="en-US" altLang="zh-TW" sz="1600" dirty="0" err="1">
                  <a:latin typeface="Arial" charset="0"/>
                  <a:ea typeface="新細明體" pitchFamily="18" charset="-120"/>
                  <a:sym typeface="Symbol" pitchFamily="18" charset="2"/>
                </a:rPr>
                <a:t>C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, $</a:t>
              </a:r>
              <a:endParaRPr kumimoji="1" lang="en-US" altLang="zh-TW" sz="1600" dirty="0">
                <a:latin typeface="Arial" charset="0"/>
                <a:ea typeface="新細明體" pitchFamily="18" charset="-12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 dirty="0">
                  <a:latin typeface="Arial" charset="0"/>
                  <a:ea typeface="新細明體" pitchFamily="18" charset="-120"/>
                </a:rPr>
                <a:t>C 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  </a:t>
              </a:r>
              <a:r>
                <a:rPr kumimoji="1" lang="en-US" altLang="zh-TW" sz="1600" dirty="0" err="1">
                  <a:latin typeface="Arial" charset="0"/>
                  <a:ea typeface="新細明體" pitchFamily="18" charset="-120"/>
                  <a:sym typeface="Symbol" pitchFamily="18" charset="2"/>
                </a:rPr>
                <a:t>eC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, e/d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kumimoji="1" lang="en-US" altLang="zh-TW" sz="1600" dirty="0">
                  <a:latin typeface="Arial" charset="0"/>
                  <a:ea typeface="新細明體" pitchFamily="18" charset="-120"/>
                </a:rPr>
                <a:t>C </a:t>
              </a:r>
              <a:r>
                <a:rPr kumimoji="1" lang="en-US" altLang="zh-TW" sz="1600" dirty="0">
                  <a:latin typeface="Arial" charset="0"/>
                  <a:ea typeface="新細明體" pitchFamily="18" charset="-120"/>
                  <a:sym typeface="Symbol" pitchFamily="18" charset="2"/>
                </a:rPr>
                <a:t>  d, e/d</a:t>
              </a:r>
              <a:endParaRPr lang="en-US" sz="1600" dirty="0"/>
            </a:p>
          </p:txBody>
        </p:sp>
        <p:sp>
          <p:nvSpPr>
            <p:cNvPr id="46118" name="Line 17"/>
            <p:cNvSpPr>
              <a:spLocks noChangeShapeType="1"/>
            </p:cNvSpPr>
            <p:nvPr/>
          </p:nvSpPr>
          <p:spPr bwMode="auto">
            <a:xfrm>
              <a:off x="1536" y="43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119" name="AutoShape 18"/>
            <p:cNvCxnSpPr>
              <a:cxnSpLocks noChangeShapeType="1"/>
              <a:stCxn id="46117" idx="4"/>
              <a:endCxn id="46090" idx="2"/>
            </p:cNvCxnSpPr>
            <p:nvPr/>
          </p:nvCxnSpPr>
          <p:spPr bwMode="auto">
            <a:xfrm rot="16200000" flipH="1">
              <a:off x="468" y="1236"/>
              <a:ext cx="2352" cy="1608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46120" name="AutoShape 19"/>
            <p:cNvCxnSpPr>
              <a:cxnSpLocks noChangeShapeType="1"/>
              <a:endCxn id="46082" idx="2"/>
            </p:cNvCxnSpPr>
            <p:nvPr/>
          </p:nvCxnSpPr>
          <p:spPr bwMode="auto">
            <a:xfrm>
              <a:off x="816" y="3216"/>
              <a:ext cx="1632" cy="840"/>
            </a:xfrm>
            <a:prstGeom prst="bentConnector3">
              <a:avLst>
                <a:gd name="adj1" fmla="val 1472"/>
              </a:avLst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46121" name="Line 20"/>
            <p:cNvSpPr>
              <a:spLocks noChangeShapeType="1"/>
            </p:cNvSpPr>
            <p:nvPr/>
          </p:nvSpPr>
          <p:spPr bwMode="auto">
            <a:xfrm>
              <a:off x="816" y="1152"/>
              <a:ext cx="16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6096" name="AutoShape 21"/>
          <p:cNvCxnSpPr>
            <a:cxnSpLocks noChangeShapeType="1"/>
          </p:cNvCxnSpPr>
          <p:nvPr/>
        </p:nvCxnSpPr>
        <p:spPr bwMode="auto">
          <a:xfrm rot="16200000" flipH="1">
            <a:off x="4151435" y="2445727"/>
            <a:ext cx="2247900" cy="1547446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6097" name="Line 22"/>
          <p:cNvSpPr>
            <a:spLocks noChangeShapeType="1"/>
          </p:cNvSpPr>
          <p:nvPr/>
        </p:nvSpPr>
        <p:spPr bwMode="auto">
          <a:xfrm>
            <a:off x="5416062" y="1714500"/>
            <a:ext cx="4923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6098" name="AutoShape 23"/>
          <p:cNvCxnSpPr>
            <a:cxnSpLocks noChangeShapeType="1"/>
            <a:stCxn id="46092" idx="6"/>
            <a:endCxn id="46094" idx="6"/>
          </p:cNvCxnSpPr>
          <p:nvPr/>
        </p:nvCxnSpPr>
        <p:spPr bwMode="auto">
          <a:xfrm>
            <a:off x="7737231" y="3124200"/>
            <a:ext cx="1466" cy="2247900"/>
          </a:xfrm>
          <a:prstGeom prst="bentConnector3">
            <a:avLst>
              <a:gd name="adj1" fmla="val 42600014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6099" name="Line 24"/>
          <p:cNvSpPr>
            <a:spLocks noChangeShapeType="1"/>
          </p:cNvSpPr>
          <p:nvPr/>
        </p:nvSpPr>
        <p:spPr bwMode="auto">
          <a:xfrm>
            <a:off x="5345723" y="5067300"/>
            <a:ext cx="633046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0" name="Text Box 25"/>
          <p:cNvSpPr txBox="1">
            <a:spLocks noChangeArrowheads="1"/>
          </p:cNvSpPr>
          <p:nvPr/>
        </p:nvSpPr>
        <p:spPr bwMode="auto">
          <a:xfrm>
            <a:off x="2391507" y="304800"/>
            <a:ext cx="844062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</a:p>
          <a:p>
            <a:endParaRPr lang="en-US" dirty="0"/>
          </a:p>
        </p:txBody>
      </p:sp>
      <p:sp>
        <p:nvSpPr>
          <p:cNvPr id="46101" name="Text Box 26"/>
          <p:cNvSpPr txBox="1">
            <a:spLocks noChangeArrowheads="1"/>
          </p:cNvSpPr>
          <p:nvPr/>
        </p:nvSpPr>
        <p:spPr bwMode="auto">
          <a:xfrm>
            <a:off x="5345723" y="1295400"/>
            <a:ext cx="84406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</a:t>
            </a:r>
            <a:endParaRPr lang="en-US" dirty="0"/>
          </a:p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  <a:p>
            <a:r>
              <a:rPr lang="en-GB" sz="1800" b="1" dirty="0"/>
              <a:t>d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46102" name="Text Box 27"/>
          <p:cNvSpPr txBox="1">
            <a:spLocks noChangeArrowheads="1"/>
          </p:cNvSpPr>
          <p:nvPr/>
        </p:nvSpPr>
        <p:spPr bwMode="auto">
          <a:xfrm>
            <a:off x="3587262" y="41910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e</a:t>
            </a:r>
            <a:endParaRPr lang="en-US" dirty="0"/>
          </a:p>
        </p:txBody>
      </p:sp>
      <p:sp>
        <p:nvSpPr>
          <p:cNvPr id="46103" name="Text Box 28"/>
          <p:cNvSpPr txBox="1">
            <a:spLocks noChangeArrowheads="1"/>
          </p:cNvSpPr>
          <p:nvPr/>
        </p:nvSpPr>
        <p:spPr bwMode="auto">
          <a:xfrm>
            <a:off x="5838092" y="21336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e</a:t>
            </a:r>
            <a:endParaRPr lang="en-US" dirty="0"/>
          </a:p>
        </p:txBody>
      </p:sp>
      <p:sp>
        <p:nvSpPr>
          <p:cNvPr id="46104" name="Text Box 29"/>
          <p:cNvSpPr txBox="1">
            <a:spLocks noChangeArrowheads="1"/>
          </p:cNvSpPr>
          <p:nvPr/>
        </p:nvSpPr>
        <p:spPr bwMode="auto">
          <a:xfrm>
            <a:off x="5486400" y="46482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6105" name="Text Box 30"/>
          <p:cNvSpPr txBox="1">
            <a:spLocks noChangeArrowheads="1"/>
          </p:cNvSpPr>
          <p:nvPr/>
        </p:nvSpPr>
        <p:spPr bwMode="auto">
          <a:xfrm>
            <a:off x="351692" y="1219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46106" name="Text Box 31"/>
          <p:cNvSpPr txBox="1">
            <a:spLocks noChangeArrowheads="1"/>
          </p:cNvSpPr>
          <p:nvPr/>
        </p:nvSpPr>
        <p:spPr bwMode="auto">
          <a:xfrm>
            <a:off x="3516923" y="182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6107" name="Text Box 32"/>
          <p:cNvSpPr txBox="1">
            <a:spLocks noChangeArrowheads="1"/>
          </p:cNvSpPr>
          <p:nvPr/>
        </p:nvSpPr>
        <p:spPr bwMode="auto">
          <a:xfrm>
            <a:off x="3446585" y="5257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46108" name="Text Box 33"/>
          <p:cNvSpPr txBox="1">
            <a:spLocks noChangeArrowheads="1"/>
          </p:cNvSpPr>
          <p:nvPr/>
        </p:nvSpPr>
        <p:spPr bwMode="auto">
          <a:xfrm>
            <a:off x="3868615" y="5791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46109" name="Text Box 34"/>
          <p:cNvSpPr txBox="1">
            <a:spLocks noChangeArrowheads="1"/>
          </p:cNvSpPr>
          <p:nvPr/>
        </p:nvSpPr>
        <p:spPr bwMode="auto">
          <a:xfrm>
            <a:off x="6541477" y="1143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46110" name="Text Box 35"/>
          <p:cNvSpPr txBox="1">
            <a:spLocks noChangeArrowheads="1"/>
          </p:cNvSpPr>
          <p:nvPr/>
        </p:nvSpPr>
        <p:spPr bwMode="auto">
          <a:xfrm>
            <a:off x="3376246" y="2286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6111" name="Text Box 36"/>
          <p:cNvSpPr txBox="1">
            <a:spLocks noChangeArrowheads="1"/>
          </p:cNvSpPr>
          <p:nvPr/>
        </p:nvSpPr>
        <p:spPr bwMode="auto">
          <a:xfrm>
            <a:off x="6752492" y="2286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6541477" y="3733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46113" name="Text Box 38"/>
          <p:cNvSpPr txBox="1">
            <a:spLocks noChangeArrowheads="1"/>
          </p:cNvSpPr>
          <p:nvPr/>
        </p:nvSpPr>
        <p:spPr bwMode="auto">
          <a:xfrm>
            <a:off x="6541477" y="46482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89</a:t>
            </a:r>
            <a:endParaRPr lang="en-US"/>
          </a:p>
        </p:txBody>
      </p:sp>
      <p:sp>
        <p:nvSpPr>
          <p:cNvPr id="46114" name="Line 39"/>
          <p:cNvSpPr>
            <a:spLocks noChangeShapeType="1"/>
          </p:cNvSpPr>
          <p:nvPr/>
        </p:nvSpPr>
        <p:spPr bwMode="auto">
          <a:xfrm>
            <a:off x="6893169" y="3505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115" name="Text Box 40"/>
          <p:cNvSpPr txBox="1">
            <a:spLocks noChangeArrowheads="1"/>
          </p:cNvSpPr>
          <p:nvPr/>
        </p:nvSpPr>
        <p:spPr bwMode="auto">
          <a:xfrm>
            <a:off x="4642338" y="563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6116" name="Text Box 41"/>
          <p:cNvSpPr txBox="1">
            <a:spLocks noChangeArrowheads="1"/>
          </p:cNvSpPr>
          <p:nvPr/>
        </p:nvSpPr>
        <p:spPr bwMode="auto">
          <a:xfrm>
            <a:off x="6963508" y="35814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6" name="AutoShape 2"/>
          <p:cNvCxnSpPr>
            <a:cxnSpLocks noChangeShapeType="1"/>
            <a:stCxn id="47112" idx="1"/>
            <a:endCxn id="47112" idx="0"/>
          </p:cNvCxnSpPr>
          <p:nvPr/>
        </p:nvCxnSpPr>
        <p:spPr bwMode="auto">
          <a:xfrm rot="-5400000">
            <a:off x="4100268" y="4431202"/>
            <a:ext cx="111125" cy="621323"/>
          </a:xfrm>
          <a:prstGeom prst="curvedConnector3">
            <a:avLst>
              <a:gd name="adj1" fmla="val 305713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877908" y="26670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4501662" y="3086100"/>
            <a:ext cx="154744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7109" name="AutoShape 5"/>
          <p:cNvCxnSpPr>
            <a:cxnSpLocks noChangeShapeType="1"/>
          </p:cNvCxnSpPr>
          <p:nvPr/>
        </p:nvCxnSpPr>
        <p:spPr bwMode="auto">
          <a:xfrm rot="-5400000">
            <a:off x="6304207" y="2526202"/>
            <a:ext cx="111125" cy="621323"/>
          </a:xfrm>
          <a:prstGeom prst="curvedConnector3">
            <a:avLst>
              <a:gd name="adj1" fmla="val 710000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3587261" y="419100"/>
            <a:ext cx="1758462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(S</a:t>
            </a: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’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S  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3587262" y="13335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C  C,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e C,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3587261" y="4686300"/>
            <a:ext cx="1758462" cy="7620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CC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c  C, c/d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c C, c/d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>
                <a:latin typeface="Arial" charset="0"/>
                <a:ea typeface="新細明體" pitchFamily="18" charset="-120"/>
                <a:sym typeface="Symbol" pitchFamily="18" charset="2"/>
              </a:rPr>
              <a:t>  d, c/d</a:t>
            </a:r>
            <a:endParaRPr kumimoji="1" lang="en-US" sz="16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908431" y="1562100"/>
            <a:ext cx="1758462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400">
                <a:latin typeface="Arial" charset="0"/>
                <a:ea typeface="新細明體" pitchFamily="18" charset="-120"/>
                <a:sym typeface="Symbol" pitchFamily="18" charset="2"/>
              </a:rPr>
              <a:t> C C , $</a:t>
            </a:r>
            <a:endParaRPr kumimoji="1" lang="en-US" sz="14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978769" y="2781300"/>
            <a:ext cx="1758462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e  C,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e C, 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5978769" y="41529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d , e/d/$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5978769" y="5143500"/>
            <a:ext cx="1758462" cy="457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e C , e/d/$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211016" y="190500"/>
            <a:ext cx="2039815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S’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S,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C </a:t>
            </a:r>
            <a:r>
              <a:rPr kumimoji="1" lang="en-US" altLang="zh-TW" sz="1600" dirty="0" err="1">
                <a:latin typeface="Arial" charset="0"/>
                <a:ea typeface="新細明體" pitchFamily="18" charset="-120"/>
                <a:sym typeface="Symbol" pitchFamily="18" charset="2"/>
              </a:rPr>
              <a:t>C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</a:t>
            </a:r>
            <a:r>
              <a:rPr kumimoji="1" lang="en-US" altLang="zh-TW" sz="1600" dirty="0" err="1">
                <a:latin typeface="Arial" charset="0"/>
                <a:ea typeface="新細明體" pitchFamily="18" charset="-120"/>
                <a:sym typeface="Symbol" pitchFamily="18" charset="2"/>
              </a:rPr>
              <a:t>eC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, e/d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e/d</a:t>
            </a:r>
            <a:endParaRPr lang="en-US" sz="1600" dirty="0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2250831" y="647700"/>
            <a:ext cx="133643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7119" name="AutoShape 15"/>
          <p:cNvCxnSpPr>
            <a:cxnSpLocks noChangeShapeType="1"/>
            <a:stCxn id="47117" idx="4"/>
            <a:endCxn id="47112" idx="2"/>
          </p:cNvCxnSpPr>
          <p:nvPr/>
        </p:nvCxnSpPr>
        <p:spPr bwMode="auto">
          <a:xfrm rot="16200000" flipH="1">
            <a:off x="542192" y="2022231"/>
            <a:ext cx="3733800" cy="2356338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7120" name="AutoShape 16"/>
          <p:cNvCxnSpPr>
            <a:cxnSpLocks noChangeShapeType="1"/>
            <a:endCxn id="47112" idx="2"/>
          </p:cNvCxnSpPr>
          <p:nvPr/>
        </p:nvCxnSpPr>
        <p:spPr bwMode="auto">
          <a:xfrm>
            <a:off x="1195754" y="5067300"/>
            <a:ext cx="239150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1195754" y="1790700"/>
            <a:ext cx="23915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7122" name="AutoShape 18"/>
          <p:cNvCxnSpPr>
            <a:cxnSpLocks noChangeShapeType="1"/>
          </p:cNvCxnSpPr>
          <p:nvPr/>
        </p:nvCxnSpPr>
        <p:spPr bwMode="auto">
          <a:xfrm rot="16200000" flipH="1">
            <a:off x="4151435" y="2445727"/>
            <a:ext cx="2247900" cy="1547446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416062" y="1714500"/>
            <a:ext cx="4923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7124" name="AutoShape 20"/>
          <p:cNvCxnSpPr>
            <a:cxnSpLocks noChangeShapeType="1"/>
            <a:stCxn id="47114" idx="6"/>
            <a:endCxn id="47116" idx="6"/>
          </p:cNvCxnSpPr>
          <p:nvPr/>
        </p:nvCxnSpPr>
        <p:spPr bwMode="auto">
          <a:xfrm>
            <a:off x="7737231" y="3124200"/>
            <a:ext cx="1466" cy="2247900"/>
          </a:xfrm>
          <a:prstGeom prst="bentConnector3">
            <a:avLst>
              <a:gd name="adj1" fmla="val 42600014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5345723" y="5067300"/>
            <a:ext cx="633046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2391507" y="304800"/>
            <a:ext cx="844062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5345723" y="1295400"/>
            <a:ext cx="844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</a:t>
            </a:r>
            <a:endParaRPr lang="en-US" dirty="0"/>
          </a:p>
          <a:p>
            <a:endParaRPr lang="en-US" dirty="0"/>
          </a:p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  <a:p>
            <a:r>
              <a:rPr lang="en-US" sz="1800" b="1" dirty="0"/>
              <a:t>d</a:t>
            </a:r>
          </a:p>
          <a:p>
            <a:endParaRPr lang="en-US" dirty="0"/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3587262" y="41910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e</a:t>
            </a:r>
            <a:endParaRPr lang="en-US" dirty="0"/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5838092" y="21336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e</a:t>
            </a:r>
            <a:endParaRPr lang="en-US" dirty="0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486400" y="46482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351692" y="1219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3516923" y="182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3446585" y="5257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6541477" y="1143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3376246" y="2286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6752492" y="2286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6260123" y="37338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47</a:t>
            </a:r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6541477" y="46482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89</a:t>
            </a:r>
            <a:endParaRPr 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6893169" y="3505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6963508" y="35814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>
            <a:off x="1266092" y="1371600"/>
            <a:ext cx="4853354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V="1">
            <a:off x="5205046" y="4495800"/>
            <a:ext cx="98473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2883877" y="25908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5134708" y="44196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7877908" y="26670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8131" name="Line 9"/>
          <p:cNvSpPr>
            <a:spLocks noChangeShapeType="1"/>
          </p:cNvSpPr>
          <p:nvPr/>
        </p:nvSpPr>
        <p:spPr bwMode="auto">
          <a:xfrm>
            <a:off x="4501662" y="3086100"/>
            <a:ext cx="154744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8132" name="AutoShape 10"/>
          <p:cNvCxnSpPr>
            <a:cxnSpLocks noChangeShapeType="1"/>
          </p:cNvCxnSpPr>
          <p:nvPr/>
        </p:nvCxnSpPr>
        <p:spPr bwMode="auto">
          <a:xfrm rot="-5400000">
            <a:off x="6304207" y="2526202"/>
            <a:ext cx="111125" cy="621323"/>
          </a:xfrm>
          <a:prstGeom prst="curvedConnector3">
            <a:avLst>
              <a:gd name="adj1" fmla="val 710000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133" name="Oval 12"/>
          <p:cNvSpPr>
            <a:spLocks noChangeArrowheads="1"/>
          </p:cNvSpPr>
          <p:nvPr/>
        </p:nvSpPr>
        <p:spPr bwMode="auto">
          <a:xfrm>
            <a:off x="3587261" y="419100"/>
            <a:ext cx="1758462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>
                <a:latin typeface="Arial" charset="0"/>
                <a:ea typeface="新細明體" pitchFamily="18" charset="-120"/>
              </a:rPr>
              <a:t>(S</a:t>
            </a: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’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S  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4" name="Oval 13"/>
          <p:cNvSpPr>
            <a:spLocks noChangeArrowheads="1"/>
          </p:cNvSpPr>
          <p:nvPr/>
        </p:nvSpPr>
        <p:spPr bwMode="auto">
          <a:xfrm>
            <a:off x="3587262" y="1333500"/>
            <a:ext cx="1828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C  C,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e C,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5" name="Oval 16"/>
          <p:cNvSpPr>
            <a:spLocks noChangeArrowheads="1"/>
          </p:cNvSpPr>
          <p:nvPr/>
        </p:nvSpPr>
        <p:spPr bwMode="auto">
          <a:xfrm>
            <a:off x="5908431" y="1562100"/>
            <a:ext cx="1758462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40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400">
                <a:latin typeface="Arial" charset="0"/>
                <a:ea typeface="新細明體" pitchFamily="18" charset="-120"/>
                <a:sym typeface="Symbol" pitchFamily="18" charset="2"/>
              </a:rPr>
              <a:t> C C , $</a:t>
            </a:r>
            <a:endParaRPr kumimoji="1" lang="en-US" sz="140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6" name="Oval 17"/>
          <p:cNvSpPr>
            <a:spLocks noChangeArrowheads="1"/>
          </p:cNvSpPr>
          <p:nvPr/>
        </p:nvSpPr>
        <p:spPr bwMode="auto">
          <a:xfrm>
            <a:off x="5978769" y="2667000"/>
            <a:ext cx="1758462" cy="8001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e  C, e/d/$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e C, e/d/$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e/d/$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7" name="Oval 18"/>
          <p:cNvSpPr>
            <a:spLocks noChangeArrowheads="1"/>
          </p:cNvSpPr>
          <p:nvPr/>
        </p:nvSpPr>
        <p:spPr bwMode="auto">
          <a:xfrm>
            <a:off x="5978769" y="4152900"/>
            <a:ext cx="1758462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d , e/d/$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8" name="Oval 19"/>
          <p:cNvSpPr>
            <a:spLocks noChangeArrowheads="1"/>
          </p:cNvSpPr>
          <p:nvPr/>
        </p:nvSpPr>
        <p:spPr bwMode="auto">
          <a:xfrm>
            <a:off x="5978769" y="5143500"/>
            <a:ext cx="1758462" cy="457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</a:t>
            </a:r>
            <a:r>
              <a:rPr kumimoji="1" lang="en-US" altLang="zh-TW" sz="1600" dirty="0" err="1">
                <a:latin typeface="Arial" charset="0"/>
                <a:ea typeface="新細明體" pitchFamily="18" charset="-120"/>
                <a:sym typeface="Symbol" pitchFamily="18" charset="2"/>
              </a:rPr>
              <a:t>eC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 , e/d/$</a:t>
            </a:r>
            <a:endParaRPr kumimoji="1" 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48139" name="Oval 21"/>
          <p:cNvSpPr>
            <a:spLocks noChangeArrowheads="1"/>
          </p:cNvSpPr>
          <p:nvPr/>
        </p:nvSpPr>
        <p:spPr bwMode="auto">
          <a:xfrm>
            <a:off x="211016" y="190500"/>
            <a:ext cx="2039815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S’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S,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C </a:t>
            </a:r>
            <a:r>
              <a:rPr kumimoji="1" lang="en-US" altLang="zh-TW" sz="1600" dirty="0" err="1">
                <a:latin typeface="Arial" charset="0"/>
                <a:ea typeface="新細明體" pitchFamily="18" charset="-120"/>
                <a:sym typeface="Symbol" pitchFamily="18" charset="2"/>
              </a:rPr>
              <a:t>C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, $</a:t>
            </a:r>
            <a:endParaRPr kumimoji="1" lang="en-US" altLang="zh-TW" sz="1600" dirty="0">
              <a:latin typeface="Arial" charset="0"/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</a:t>
            </a:r>
            <a:r>
              <a:rPr kumimoji="1" lang="en-US" altLang="zh-TW" sz="1600" dirty="0" err="1">
                <a:latin typeface="Arial" charset="0"/>
                <a:ea typeface="新細明體" pitchFamily="18" charset="-120"/>
                <a:sym typeface="Symbol" pitchFamily="18" charset="2"/>
              </a:rPr>
              <a:t>eC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, e/d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 d, e/d</a:t>
            </a:r>
            <a:endParaRPr lang="en-US" sz="1600" dirty="0"/>
          </a:p>
        </p:txBody>
      </p:sp>
      <p:sp>
        <p:nvSpPr>
          <p:cNvPr id="48140" name="Line 22"/>
          <p:cNvSpPr>
            <a:spLocks noChangeShapeType="1"/>
          </p:cNvSpPr>
          <p:nvPr/>
        </p:nvSpPr>
        <p:spPr bwMode="auto">
          <a:xfrm>
            <a:off x="2250831" y="647700"/>
            <a:ext cx="133643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8141" name="AutoShape 23"/>
          <p:cNvCxnSpPr>
            <a:cxnSpLocks noChangeShapeType="1"/>
            <a:stCxn id="48139" idx="4"/>
            <a:endCxn id="48137" idx="3"/>
          </p:cNvCxnSpPr>
          <p:nvPr/>
        </p:nvCxnSpPr>
        <p:spPr bwMode="auto">
          <a:xfrm rot="16200000" flipH="1">
            <a:off x="2161381" y="403042"/>
            <a:ext cx="3144838" cy="5005754"/>
          </a:xfrm>
          <a:prstGeom prst="bentConnector3">
            <a:avLst>
              <a:gd name="adj1" fmla="val 109037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8142" name="Line 25"/>
          <p:cNvSpPr>
            <a:spLocks noChangeShapeType="1"/>
          </p:cNvSpPr>
          <p:nvPr/>
        </p:nvSpPr>
        <p:spPr bwMode="auto">
          <a:xfrm>
            <a:off x="1195754" y="1790700"/>
            <a:ext cx="239150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8143" name="AutoShape 26"/>
          <p:cNvCxnSpPr>
            <a:cxnSpLocks noChangeShapeType="1"/>
          </p:cNvCxnSpPr>
          <p:nvPr/>
        </p:nvCxnSpPr>
        <p:spPr bwMode="auto">
          <a:xfrm rot="16200000" flipH="1">
            <a:off x="4151435" y="2445727"/>
            <a:ext cx="2247900" cy="1547446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8144" name="Line 28"/>
          <p:cNvSpPr>
            <a:spLocks noChangeShapeType="1"/>
          </p:cNvSpPr>
          <p:nvPr/>
        </p:nvSpPr>
        <p:spPr bwMode="auto">
          <a:xfrm>
            <a:off x="5416062" y="1714500"/>
            <a:ext cx="4923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8145" name="AutoShape 29"/>
          <p:cNvCxnSpPr>
            <a:cxnSpLocks noChangeShapeType="1"/>
            <a:stCxn id="48136" idx="6"/>
            <a:endCxn id="48138" idx="6"/>
          </p:cNvCxnSpPr>
          <p:nvPr/>
        </p:nvCxnSpPr>
        <p:spPr bwMode="auto">
          <a:xfrm>
            <a:off x="7737231" y="3067050"/>
            <a:ext cx="1466" cy="2305050"/>
          </a:xfrm>
          <a:prstGeom prst="bentConnector3">
            <a:avLst>
              <a:gd name="adj1" fmla="val 14400005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8146" name="Text Box 32"/>
          <p:cNvSpPr txBox="1">
            <a:spLocks noChangeArrowheads="1"/>
          </p:cNvSpPr>
          <p:nvPr/>
        </p:nvSpPr>
        <p:spPr bwMode="auto">
          <a:xfrm>
            <a:off x="2391507" y="304800"/>
            <a:ext cx="84406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8147" name="Text Box 33"/>
          <p:cNvSpPr txBox="1">
            <a:spLocks noChangeArrowheads="1"/>
          </p:cNvSpPr>
          <p:nvPr/>
        </p:nvSpPr>
        <p:spPr bwMode="auto">
          <a:xfrm>
            <a:off x="5345723" y="1295400"/>
            <a:ext cx="844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e</a:t>
            </a:r>
            <a:endParaRPr lang="en-US" dirty="0"/>
          </a:p>
          <a:p>
            <a:endParaRPr lang="en-US" dirty="0"/>
          </a:p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  <a:p>
            <a:r>
              <a:rPr lang="en-US" sz="1800" b="1" dirty="0"/>
              <a:t>d</a:t>
            </a:r>
          </a:p>
          <a:p>
            <a:endParaRPr lang="en-US" dirty="0"/>
          </a:p>
        </p:txBody>
      </p:sp>
      <p:sp>
        <p:nvSpPr>
          <p:cNvPr id="48148" name="Text Box 35"/>
          <p:cNvSpPr txBox="1">
            <a:spLocks noChangeArrowheads="1"/>
          </p:cNvSpPr>
          <p:nvPr/>
        </p:nvSpPr>
        <p:spPr bwMode="auto">
          <a:xfrm>
            <a:off x="5838092" y="2133600"/>
            <a:ext cx="49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e</a:t>
            </a:r>
            <a:endParaRPr lang="en-US" dirty="0"/>
          </a:p>
        </p:txBody>
      </p:sp>
      <p:sp>
        <p:nvSpPr>
          <p:cNvPr id="48149" name="Text Box 38"/>
          <p:cNvSpPr txBox="1">
            <a:spLocks noChangeArrowheads="1"/>
          </p:cNvSpPr>
          <p:nvPr/>
        </p:nvSpPr>
        <p:spPr bwMode="auto">
          <a:xfrm>
            <a:off x="351692" y="12192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48150" name="Text Box 39"/>
          <p:cNvSpPr txBox="1">
            <a:spLocks noChangeArrowheads="1"/>
          </p:cNvSpPr>
          <p:nvPr/>
        </p:nvSpPr>
        <p:spPr bwMode="auto">
          <a:xfrm>
            <a:off x="3516923" y="18288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151" name="Text Box 42"/>
          <p:cNvSpPr txBox="1">
            <a:spLocks noChangeArrowheads="1"/>
          </p:cNvSpPr>
          <p:nvPr/>
        </p:nvSpPr>
        <p:spPr bwMode="auto">
          <a:xfrm>
            <a:off x="6541477" y="11430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48152" name="Text Box 43"/>
          <p:cNvSpPr txBox="1">
            <a:spLocks noChangeArrowheads="1"/>
          </p:cNvSpPr>
          <p:nvPr/>
        </p:nvSpPr>
        <p:spPr bwMode="auto">
          <a:xfrm>
            <a:off x="3376246" y="2286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153" name="Text Box 44"/>
          <p:cNvSpPr txBox="1">
            <a:spLocks noChangeArrowheads="1"/>
          </p:cNvSpPr>
          <p:nvPr/>
        </p:nvSpPr>
        <p:spPr bwMode="auto">
          <a:xfrm>
            <a:off x="6752492" y="2286000"/>
            <a:ext cx="773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36</a:t>
            </a:r>
            <a:endParaRPr lang="en-US"/>
          </a:p>
        </p:txBody>
      </p:sp>
      <p:sp>
        <p:nvSpPr>
          <p:cNvPr id="48154" name="Text Box 45"/>
          <p:cNvSpPr txBox="1">
            <a:spLocks noChangeArrowheads="1"/>
          </p:cNvSpPr>
          <p:nvPr/>
        </p:nvSpPr>
        <p:spPr bwMode="auto">
          <a:xfrm>
            <a:off x="6260123" y="37338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47</a:t>
            </a:r>
            <a:endParaRPr lang="en-US"/>
          </a:p>
        </p:txBody>
      </p:sp>
      <p:sp>
        <p:nvSpPr>
          <p:cNvPr id="48155" name="Text Box 46"/>
          <p:cNvSpPr txBox="1">
            <a:spLocks noChangeArrowheads="1"/>
          </p:cNvSpPr>
          <p:nvPr/>
        </p:nvSpPr>
        <p:spPr bwMode="auto">
          <a:xfrm>
            <a:off x="6541477" y="4648200"/>
            <a:ext cx="70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89</a:t>
            </a:r>
            <a:endParaRPr lang="en-US"/>
          </a:p>
        </p:txBody>
      </p:sp>
      <p:sp>
        <p:nvSpPr>
          <p:cNvPr id="48156" name="Line 49"/>
          <p:cNvSpPr>
            <a:spLocks noChangeShapeType="1"/>
          </p:cNvSpPr>
          <p:nvPr/>
        </p:nvSpPr>
        <p:spPr bwMode="auto">
          <a:xfrm>
            <a:off x="6893169" y="3505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57" name="Text Box 51"/>
          <p:cNvSpPr txBox="1">
            <a:spLocks noChangeArrowheads="1"/>
          </p:cNvSpPr>
          <p:nvPr/>
        </p:nvSpPr>
        <p:spPr bwMode="auto">
          <a:xfrm>
            <a:off x="6963508" y="3581400"/>
            <a:ext cx="42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8158" name="Line 56"/>
          <p:cNvSpPr>
            <a:spLocks noChangeShapeType="1"/>
          </p:cNvSpPr>
          <p:nvPr/>
        </p:nvSpPr>
        <p:spPr bwMode="auto">
          <a:xfrm>
            <a:off x="1195754" y="3733800"/>
            <a:ext cx="506436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59" name="Line 57"/>
          <p:cNvSpPr>
            <a:spLocks noChangeShapeType="1"/>
          </p:cNvSpPr>
          <p:nvPr/>
        </p:nvSpPr>
        <p:spPr bwMode="auto">
          <a:xfrm flipV="1">
            <a:off x="6260123" y="3352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60" name="Text Box 58"/>
          <p:cNvSpPr txBox="1">
            <a:spLocks noChangeArrowheads="1"/>
          </p:cNvSpPr>
          <p:nvPr/>
        </p:nvSpPr>
        <p:spPr bwMode="auto">
          <a:xfrm>
            <a:off x="2461846" y="3276600"/>
            <a:ext cx="633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e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3158" y="152400"/>
            <a:ext cx="8650165" cy="914400"/>
          </a:xfrm>
        </p:spPr>
        <p:txBody>
          <a:bodyPr/>
          <a:lstStyle/>
          <a:p>
            <a:r>
              <a:rPr lang="en-GB" altLang="zh-TW" b="1" dirty="0">
                <a:solidFill>
                  <a:srgbClr val="FF0000"/>
                </a:solidFill>
                <a:ea typeface="新細明體" pitchFamily="18" charset="-120"/>
              </a:rPr>
              <a:t>CLR(1) Parsing Table  - </a:t>
            </a:r>
            <a:endParaRPr lang="en-US" altLang="zh-TW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86000" y="1447800"/>
            <a:ext cx="4613032" cy="4524375"/>
            <a:chOff x="624" y="1536"/>
            <a:chExt cx="3148" cy="2850"/>
          </a:xfrm>
        </p:grpSpPr>
        <p:sp>
          <p:nvSpPr>
            <p:cNvPr id="37892" name="Text Box 3"/>
            <p:cNvSpPr txBox="1">
              <a:spLocks noChangeArrowheads="1"/>
            </p:cNvSpPr>
            <p:nvPr/>
          </p:nvSpPr>
          <p:spPr bwMode="auto">
            <a:xfrm>
              <a:off x="624" y="1536"/>
              <a:ext cx="2909" cy="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    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        e      d       $                     S       C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0     s3     s4                              1       2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</a:t>
              </a:r>
              <a:r>
                <a:rPr kumimoji="1" lang="en-US" altLang="zh-TW">
                  <a:latin typeface="Arial" charset="0"/>
                  <a:ea typeface="新細明體" pitchFamily="18" charset="-120"/>
                </a:rPr>
                <a:t>1                        acc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2     s6     s7                                       5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3     s3     s4                                       8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4     r3      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r3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5                        r1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6     s6     s7                                       9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7                        r3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8     r2      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r2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9                        r2 </a:t>
              </a:r>
            </a:p>
          </p:txBody>
        </p:sp>
        <p:sp>
          <p:nvSpPr>
            <p:cNvPr id="37893" name="Rectangle 4"/>
            <p:cNvSpPr>
              <a:spLocks noChangeArrowheads="1"/>
            </p:cNvSpPr>
            <p:nvPr/>
          </p:nvSpPr>
          <p:spPr bwMode="auto">
            <a:xfrm>
              <a:off x="672" y="1728"/>
              <a:ext cx="3068" cy="26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Line 5"/>
            <p:cNvSpPr>
              <a:spLocks noChangeShapeType="1"/>
            </p:cNvSpPr>
            <p:nvPr/>
          </p:nvSpPr>
          <p:spPr bwMode="auto">
            <a:xfrm>
              <a:off x="756" y="1920"/>
              <a:ext cx="30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5" name="Line 6"/>
            <p:cNvSpPr>
              <a:spLocks noChangeShapeType="1"/>
            </p:cNvSpPr>
            <p:nvPr/>
          </p:nvSpPr>
          <p:spPr bwMode="auto">
            <a:xfrm>
              <a:off x="960" y="1728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640" y="1728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676" y="201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>
              <a:off x="676" y="225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9" name="Line 10"/>
            <p:cNvSpPr>
              <a:spLocks noChangeShapeType="1"/>
            </p:cNvSpPr>
            <p:nvPr/>
          </p:nvSpPr>
          <p:spPr bwMode="auto">
            <a:xfrm>
              <a:off x="676" y="249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Line 11"/>
            <p:cNvSpPr>
              <a:spLocks noChangeShapeType="1"/>
            </p:cNvSpPr>
            <p:nvPr/>
          </p:nvSpPr>
          <p:spPr bwMode="auto">
            <a:xfrm>
              <a:off x="676" y="273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676" y="292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2" name="Line 13"/>
            <p:cNvSpPr>
              <a:spLocks noChangeShapeType="1"/>
            </p:cNvSpPr>
            <p:nvPr/>
          </p:nvSpPr>
          <p:spPr bwMode="auto">
            <a:xfrm>
              <a:off x="676" y="3120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624" y="3312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676" y="364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5" name="Line 16"/>
            <p:cNvSpPr>
              <a:spLocks noChangeShapeType="1"/>
            </p:cNvSpPr>
            <p:nvPr/>
          </p:nvSpPr>
          <p:spPr bwMode="auto">
            <a:xfrm flipV="1">
              <a:off x="676" y="388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04800" y="6029980"/>
            <a:ext cx="7848600" cy="52322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en-GB" altLang="zh-TW" sz="2800" dirty="0">
                <a:latin typeface="Arial" charset="0"/>
                <a:ea typeface="新細明體" pitchFamily="18" charset="-120"/>
              </a:rPr>
              <a:t>Write  a CLR(1) parser trace on input - </a:t>
            </a:r>
            <a:r>
              <a:rPr kumimoji="1" lang="en-GB" altLang="zh-TW" sz="2800" b="1" dirty="0" err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eeded</a:t>
            </a:r>
            <a:r>
              <a:rPr kumimoji="1" lang="en-GB" altLang="zh-TW" sz="2800" dirty="0">
                <a:latin typeface="Arial" charset="0"/>
                <a:ea typeface="新細明體" pitchFamily="18" charset="-120"/>
              </a:rPr>
              <a:t>  </a:t>
            </a:r>
            <a:endParaRPr kumimoji="1" lang="en-US" altLang="zh-TW" sz="2800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3158" y="152400"/>
            <a:ext cx="8650165" cy="9144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LALR Parse 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52600"/>
            <a:ext cx="7385538" cy="4191000"/>
            <a:chOff x="624" y="1536"/>
            <a:chExt cx="3120" cy="2640"/>
          </a:xfrm>
        </p:grpSpPr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624" y="1536"/>
              <a:ext cx="2906" cy="2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          c		d 		$	      S	          C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0       s36	s47              		     1        	2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1                        			acc	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2        s36    	s47                        		              5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36      s36	s47                        		             89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47    r3   	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r3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		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r3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5                        			r1 </a:t>
              </a:r>
            </a:p>
            <a:p>
              <a:pPr marL="457200" indent="-457200" eaLnBrk="1" hangingPunct="1">
                <a:spcBef>
                  <a:spcPct val="0"/>
                </a:spcBef>
              </a:pP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89    r2		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r2</a:t>
              </a: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		</a:t>
              </a:r>
              <a:r>
                <a:rPr kumimoji="1" lang="en-US" altLang="zh-TW" dirty="0" err="1">
                  <a:latin typeface="Arial" charset="0"/>
                  <a:ea typeface="新細明體" pitchFamily="18" charset="-120"/>
                </a:rPr>
                <a:t>r2</a:t>
              </a:r>
              <a:endParaRPr kumimoji="1" lang="en-US" altLang="zh-TW" dirty="0">
                <a:latin typeface="Arial" charset="0"/>
                <a:ea typeface="新細明體" pitchFamily="18" charset="-120"/>
              </a:endParaRPr>
            </a:p>
            <a:p>
              <a:pPr marL="457200" indent="-457200" eaLnBrk="1" hangingPunct="1">
                <a:spcBef>
                  <a:spcPct val="0"/>
                </a:spcBef>
              </a:pPr>
              <a:r>
                <a:rPr kumimoji="1" lang="en-US" altLang="zh-TW" dirty="0">
                  <a:latin typeface="Arial" charset="0"/>
                  <a:ea typeface="新細明體" pitchFamily="18" charset="-120"/>
                </a:rPr>
                <a:t>  </a:t>
              </a:r>
            </a:p>
          </p:txBody>
        </p:sp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676" y="1536"/>
              <a:ext cx="3068" cy="26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728" y="1776"/>
              <a:ext cx="30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936" y="1536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2652" y="1536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676" y="201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676" y="225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676" y="249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656" y="273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676" y="292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676" y="316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676" y="340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676" y="364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V="1">
              <a:off x="676" y="388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Shift/Reduce Conflict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We say that we cannot introduce a shift/reduce conflict during the shrink process for the creation of the states of a LALR parser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Assume that we can introduce a shift/reduce conflict. In this case, a state of LALR parser must have: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/>
              <a:t>		 A 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,a	and	</a:t>
            </a:r>
            <a:r>
              <a:rPr lang="en-US" dirty="0"/>
              <a:t>B </a:t>
            </a:r>
            <a:r>
              <a:rPr lang="en-US" dirty="0">
                <a:sym typeface="Symbol" pitchFamily="18" charset="2"/>
              </a:rPr>
              <a:t> 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dirty="0" err="1">
                <a:sym typeface="Symbol" pitchFamily="18" charset="2"/>
              </a:rPr>
              <a:t>a,b</a:t>
            </a:r>
            <a:endParaRPr lang="en-US" dirty="0">
              <a:sym typeface="Symbol" pitchFamily="18" charset="2"/>
            </a:endParaRPr>
          </a:p>
          <a:p>
            <a:pPr>
              <a:lnSpc>
                <a:spcPts val="2800"/>
              </a:lnSpc>
            </a:pPr>
            <a:r>
              <a:rPr lang="en-US" dirty="0"/>
              <a:t>This means that a state of the canonical LR(1) parser must have: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/>
              <a:t>		A 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,a	and	</a:t>
            </a:r>
            <a:r>
              <a:rPr lang="en-US" dirty="0"/>
              <a:t>B </a:t>
            </a:r>
            <a:r>
              <a:rPr lang="en-US" dirty="0">
                <a:sym typeface="Symbol" pitchFamily="18" charset="2"/>
              </a:rPr>
              <a:t> 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dirty="0" err="1">
                <a:sym typeface="Symbol" pitchFamily="18" charset="2"/>
              </a:rPr>
              <a:t>a,c</a:t>
            </a:r>
            <a:endParaRPr lang="en-US" dirty="0">
              <a:sym typeface="Symbol" pitchFamily="18" charset="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But, this state has 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also a shift/reduce conflict. </a:t>
            </a:r>
            <a:r>
              <a:rPr lang="en-US" dirty="0">
                <a:sym typeface="Symbol" pitchFamily="18" charset="2"/>
              </a:rPr>
              <a:t>i.e. The original canonical LR(1) parser has a conflict. 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(Reason for this, the shift operation does not depend on lookaheads)</a:t>
            </a:r>
          </a:p>
          <a:p>
            <a:pPr>
              <a:lnSpc>
                <a:spcPts val="28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Reduce/Reduce Conflict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But, </a:t>
            </a:r>
            <a:r>
              <a:rPr lang="en-US" dirty="0">
                <a:solidFill>
                  <a:srgbClr val="00B050"/>
                </a:solidFill>
              </a:rPr>
              <a:t>we may introduce a reduce/reduce conflict </a:t>
            </a:r>
            <a:r>
              <a:rPr lang="en-US" dirty="0"/>
              <a:t>during the shrink process for the creation of the states of a LALR parser.</a:t>
            </a:r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ts val="2800"/>
              </a:lnSpc>
              <a:buFontTx/>
              <a:buNone/>
            </a:pPr>
            <a:r>
              <a:rPr lang="en-US" dirty="0"/>
              <a:t>		 I</a:t>
            </a:r>
            <a:r>
              <a:rPr lang="en-US" baseline="-25000" dirty="0"/>
              <a:t>1</a:t>
            </a:r>
            <a:r>
              <a:rPr lang="en-US" dirty="0"/>
              <a:t> : A 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,a		 	I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,b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       </a:t>
            </a:r>
            <a:r>
              <a:rPr lang="en-US" dirty="0"/>
              <a:t>B </a:t>
            </a:r>
            <a:r>
              <a:rPr lang="en-US" dirty="0">
                <a:sym typeface="Symbol" pitchFamily="18" charset="2"/>
              </a:rPr>
              <a:t> 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,b		 	     </a:t>
            </a:r>
            <a:r>
              <a:rPr lang="en-US" dirty="0"/>
              <a:t>B </a:t>
            </a:r>
            <a:r>
              <a:rPr lang="en-US" dirty="0">
                <a:sym typeface="Symbol" pitchFamily="18" charset="2"/>
              </a:rPr>
              <a:t> 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,c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			 </a:t>
            </a:r>
            <a:r>
              <a:rPr lang="en-US" sz="4400" dirty="0">
                <a:sym typeface="Symbol" pitchFamily="18" charset="2"/>
              </a:rPr>
              <a:t></a:t>
            </a:r>
            <a:endParaRPr lang="en-US" dirty="0">
              <a:sym typeface="Symbol" pitchFamily="18" charset="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		  I</a:t>
            </a:r>
            <a:r>
              <a:rPr lang="en-US" baseline="-25000" dirty="0">
                <a:sym typeface="Symbol" pitchFamily="18" charset="2"/>
              </a:rPr>
              <a:t>12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,a/</a:t>
            </a:r>
            <a:r>
              <a:rPr lang="en-US" dirty="0">
                <a:solidFill>
                  <a:srgbClr val="CC0000"/>
                </a:solidFill>
                <a:sym typeface="Symbol" pitchFamily="18" charset="2"/>
              </a:rPr>
              <a:t>b	</a:t>
            </a:r>
            <a:r>
              <a:rPr lang="en-US" dirty="0">
                <a:solidFill>
                  <a:srgbClr val="CC0000"/>
                </a:solidFill>
                <a:sym typeface="Wingdings" pitchFamily="2" charset="2"/>
              </a:rPr>
              <a:t> reduce/reduce conflict</a:t>
            </a:r>
            <a:endParaRPr lang="en-US" dirty="0">
              <a:solidFill>
                <a:srgbClr val="CC0000"/>
              </a:solidFill>
              <a:sym typeface="Symbol" pitchFamily="18" charset="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		        </a:t>
            </a:r>
            <a:r>
              <a:rPr lang="en-US" dirty="0"/>
              <a:t>B </a:t>
            </a:r>
            <a:r>
              <a:rPr lang="en-US" dirty="0">
                <a:sym typeface="Symbol" pitchFamily="18" charset="2"/>
              </a:rPr>
              <a:t> </a:t>
            </a:r>
            <a:r>
              <a:rPr lang="en-US" sz="6000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>
                <a:solidFill>
                  <a:srgbClr val="CC0000"/>
                </a:solidFill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/c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	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Stack :</a:t>
            </a:r>
          </a:p>
          <a:p>
            <a:pPr>
              <a:buNone/>
            </a:pPr>
            <a:r>
              <a:rPr lang="en-US" dirty="0"/>
              <a:t> It is used by the parsing program that holds the string of the form </a:t>
            </a:r>
            <a:r>
              <a:rPr lang="en-US" b="1" dirty="0">
                <a:solidFill>
                  <a:srgbClr val="FF0000"/>
                </a:solidFill>
              </a:rPr>
              <a:t>s0X1s1X2s2………</a:t>
            </a:r>
            <a:r>
              <a:rPr lang="en-US" b="1" dirty="0" err="1">
                <a:solidFill>
                  <a:srgbClr val="FF0000"/>
                </a:solidFill>
              </a:rPr>
              <a:t>Xmsm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where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on top of stack.  </a:t>
            </a:r>
          </a:p>
          <a:p>
            <a:pPr>
              <a:buNone/>
            </a:pPr>
            <a:r>
              <a:rPr lang="en-US" dirty="0"/>
              <a:t>Here each </a:t>
            </a:r>
            <a:r>
              <a:rPr lang="en-US" b="1" dirty="0">
                <a:solidFill>
                  <a:srgbClr val="FF0000"/>
                </a:solidFill>
              </a:rPr>
              <a:t>Xi</a:t>
            </a:r>
            <a:r>
              <a:rPr lang="en-US" dirty="0"/>
              <a:t> is grammar symbol and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dirty="0"/>
              <a:t> is a state symbol which summarizes information contained in the stack and indicates where we are in a parse. </a:t>
            </a:r>
          </a:p>
          <a:p>
            <a:pPr>
              <a:buNone/>
            </a:pPr>
            <a:r>
              <a:rPr lang="en-US" dirty="0"/>
              <a:t>In the implementation </a:t>
            </a:r>
            <a:r>
              <a:rPr lang="en-US" dirty="0">
                <a:solidFill>
                  <a:srgbClr val="00B050"/>
                </a:solidFill>
              </a:rPr>
              <a:t>, the grammar symbol </a:t>
            </a:r>
            <a:r>
              <a:rPr lang="en-US" b="1" dirty="0">
                <a:solidFill>
                  <a:srgbClr val="00B050"/>
                </a:solidFill>
              </a:rPr>
              <a:t>Xi</a:t>
            </a:r>
            <a:r>
              <a:rPr lang="en-US" dirty="0">
                <a:solidFill>
                  <a:srgbClr val="00B050"/>
                </a:solidFill>
              </a:rPr>
              <a:t> need not appear on the stack. </a:t>
            </a:r>
            <a:r>
              <a:rPr lang="en-US" dirty="0"/>
              <a:t>However for convenience we include them on the stack.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Canonical LALR(1</a:t>
            </a:r>
            <a:r>
              <a:rPr lang="en-US" dirty="0"/>
              <a:t>) Collection – Example2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1692" y="1295401"/>
            <a:ext cx="1477108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S’  S	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1) S  L=R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2) S  R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3) L *R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4) L  id 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5) R  L </a:t>
            </a:r>
            <a:endParaRPr lang="en-US" dirty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17784" y="1295401"/>
            <a:ext cx="1658815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ym typeface="Symbol" pitchFamily="18" charset="2"/>
              </a:rPr>
              <a:t>I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S’  </a:t>
            </a:r>
            <a:r>
              <a:rPr lang="en-US" sz="4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S,$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ym typeface="Symbol" pitchFamily="18" charset="2"/>
              </a:rPr>
              <a:t> S  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L=R,$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ym typeface="Symbol" pitchFamily="18" charset="2"/>
              </a:rPr>
              <a:t> S  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R,$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ym typeface="Symbol" pitchFamily="18" charset="2"/>
              </a:rPr>
              <a:t> L  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*R,$/=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ym typeface="Symbol" pitchFamily="18" charset="2"/>
              </a:rPr>
              <a:t> L  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id,$/=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ym typeface="Symbol" pitchFamily="18" charset="2"/>
              </a:rPr>
              <a:t> R  </a:t>
            </a:r>
            <a:r>
              <a:rPr lang="en-US" sz="48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L,$</a:t>
            </a:r>
            <a:endParaRPr lang="en-US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587261" y="1295401"/>
            <a:ext cx="1858108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US" sz="1800" dirty="0">
                <a:sym typeface="Symbol" pitchFamily="18" charset="2"/>
              </a:rPr>
              <a:t>I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S’  S</a:t>
            </a:r>
            <a:r>
              <a:rPr lang="en-US" sz="4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,$</a:t>
            </a:r>
            <a:r>
              <a:rPr lang="en-US" sz="1800" dirty="0">
                <a:sym typeface="Symbol" pitchFamily="18" charset="2"/>
              </a:rPr>
              <a:t>	</a:t>
            </a:r>
            <a:endParaRPr lang="en-US" dirty="0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642946" y="19462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587262" y="1905001"/>
            <a:ext cx="1487366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I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L</a:t>
            </a:r>
            <a:r>
              <a:rPr lang="en-US" sz="4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=R,$</a:t>
            </a: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    R  L</a:t>
            </a:r>
            <a:r>
              <a:rPr lang="en-US" sz="4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,$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823438" y="23272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429000" y="2743201"/>
            <a:ext cx="152400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ym typeface="Symbol" pitchFamily="18" charset="2"/>
              </a:rPr>
              <a:t>I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: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S  R</a:t>
            </a:r>
            <a:r>
              <a:rPr lang="en-US" sz="48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,$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556738" y="1295401"/>
            <a:ext cx="1910862" cy="137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1800" baseline="-25000" dirty="0">
                <a:solidFill>
                  <a:schemeClr val="accent1"/>
                </a:solidFill>
                <a:sym typeface="Symbol" pitchFamily="18" charset="2"/>
              </a:rPr>
              <a:t>411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:L  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R,$/=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      R  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L,$/=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      L 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*R,$/= </a:t>
            </a:r>
          </a:p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      L  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id,$/=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627076" y="2819401"/>
            <a:ext cx="1916723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1800" baseline="-25000" dirty="0">
                <a:solidFill>
                  <a:schemeClr val="accent1"/>
                </a:solidFill>
                <a:sym typeface="Symbol" pitchFamily="18" charset="2"/>
              </a:rPr>
              <a:t>512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:L  id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,$/=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407377" y="3843339"/>
            <a:ext cx="1487366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6</a:t>
            </a:r>
            <a:r>
              <a:rPr lang="en-US" sz="1800">
                <a:sym typeface="Symbol" pitchFamily="18" charset="2"/>
              </a:rPr>
              <a:t>: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S  L=</a:t>
            </a:r>
            <a:r>
              <a:rPr lang="en-US" sz="480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R,$</a:t>
            </a: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    R  </a:t>
            </a:r>
            <a:r>
              <a:rPr lang="en-US" sz="4800">
                <a:sym typeface="Symbol" pitchFamily="18" charset="2"/>
              </a:rPr>
              <a:t>.</a:t>
            </a:r>
            <a:r>
              <a:rPr lang="en-US" sz="1800">
                <a:sym typeface="Symbol" pitchFamily="18" charset="2"/>
              </a:rPr>
              <a:t>L,$</a:t>
            </a: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    L  </a:t>
            </a:r>
            <a:r>
              <a:rPr lang="en-US" sz="4800">
                <a:sym typeface="Symbol" pitchFamily="18" charset="2"/>
              </a:rPr>
              <a:t>.</a:t>
            </a:r>
            <a:r>
              <a:rPr lang="en-US" sz="1800">
                <a:sym typeface="Symbol" pitchFamily="18" charset="2"/>
              </a:rPr>
              <a:t>*R,$</a:t>
            </a:r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    L  </a:t>
            </a:r>
            <a:r>
              <a:rPr lang="en-US" sz="4800">
                <a:sym typeface="Symbol" pitchFamily="18" charset="2"/>
              </a:rPr>
              <a:t>.</a:t>
            </a:r>
            <a:r>
              <a:rPr lang="en-US" sz="1800">
                <a:sym typeface="Symbol" pitchFamily="18" charset="2"/>
              </a:rPr>
              <a:t>id,$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337039" y="5367339"/>
            <a:ext cx="2253761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1800" baseline="-25000" dirty="0">
                <a:solidFill>
                  <a:schemeClr val="accent1"/>
                </a:solidFill>
                <a:sym typeface="Symbol" pitchFamily="18" charset="2"/>
              </a:rPr>
              <a:t>713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:L  *R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,$/=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351693" y="5867401"/>
            <a:ext cx="2162907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400"/>
              </a:spcBef>
            </a:pP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1800" baseline="-25000" dirty="0">
                <a:solidFill>
                  <a:schemeClr val="accent1"/>
                </a:solidFill>
                <a:sym typeface="Symbol" pitchFamily="18" charset="2"/>
              </a:rPr>
              <a:t>810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:  R  L</a:t>
            </a:r>
            <a:r>
              <a:rPr lang="en-US" sz="4800" dirty="0">
                <a:solidFill>
                  <a:schemeClr val="accent1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1"/>
                </a:solidFill>
                <a:sym typeface="Symbol" pitchFamily="18" charset="2"/>
              </a:rPr>
              <a:t>,$/=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798277" y="3733800"/>
            <a:ext cx="1487366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9</a:t>
            </a:r>
            <a:r>
              <a:rPr lang="en-US" sz="1800">
                <a:sym typeface="Symbol" pitchFamily="18" charset="2"/>
              </a:rPr>
              <a:t>: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S  L=R</a:t>
            </a:r>
            <a:r>
              <a:rPr lang="en-US" sz="480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,$</a:t>
            </a:r>
          </a:p>
          <a:p>
            <a:pPr>
              <a:spcBef>
                <a:spcPct val="0"/>
              </a:spcBef>
            </a:pPr>
            <a:endParaRPr lang="en-US" sz="1800"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1800">
                <a:sym typeface="Symbol" pitchFamily="18" charset="2"/>
              </a:rPr>
              <a:t>    </a:t>
            </a:r>
          </a:p>
        </p:txBody>
      </p:sp>
      <p:sp>
        <p:nvSpPr>
          <p:cNvPr id="52240" name="Line 17"/>
          <p:cNvSpPr>
            <a:spLocks noChangeShapeType="1"/>
          </p:cNvSpPr>
          <p:nvPr/>
        </p:nvSpPr>
        <p:spPr bwMode="auto">
          <a:xfrm flipV="1">
            <a:off x="3165231" y="1524000"/>
            <a:ext cx="492369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Line 18"/>
          <p:cNvSpPr>
            <a:spLocks noChangeShapeType="1"/>
          </p:cNvSpPr>
          <p:nvPr/>
        </p:nvSpPr>
        <p:spPr bwMode="auto">
          <a:xfrm>
            <a:off x="3165231" y="2133600"/>
            <a:ext cx="422031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2" name="Line 19"/>
          <p:cNvSpPr>
            <a:spLocks noChangeShapeType="1"/>
          </p:cNvSpPr>
          <p:nvPr/>
        </p:nvSpPr>
        <p:spPr bwMode="auto">
          <a:xfrm flipV="1">
            <a:off x="3165231" y="1524000"/>
            <a:ext cx="2391508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3" name="Line 20"/>
          <p:cNvSpPr>
            <a:spLocks noChangeShapeType="1"/>
          </p:cNvSpPr>
          <p:nvPr/>
        </p:nvSpPr>
        <p:spPr bwMode="auto">
          <a:xfrm>
            <a:off x="3165231" y="2133600"/>
            <a:ext cx="422031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4" name="Line 21"/>
          <p:cNvSpPr>
            <a:spLocks noChangeShapeType="1"/>
          </p:cNvSpPr>
          <p:nvPr/>
        </p:nvSpPr>
        <p:spPr bwMode="auto">
          <a:xfrm>
            <a:off x="3165231" y="2133600"/>
            <a:ext cx="2461846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5" name="Line 22"/>
          <p:cNvSpPr>
            <a:spLocks noChangeShapeType="1"/>
          </p:cNvSpPr>
          <p:nvPr/>
        </p:nvSpPr>
        <p:spPr bwMode="auto">
          <a:xfrm>
            <a:off x="4994031" y="2133600"/>
            <a:ext cx="281354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6" name="Text Box 23"/>
          <p:cNvSpPr txBox="1">
            <a:spLocks noChangeArrowheads="1"/>
          </p:cNvSpPr>
          <p:nvPr/>
        </p:nvSpPr>
        <p:spPr bwMode="auto">
          <a:xfrm>
            <a:off x="5205046" y="1905001"/>
            <a:ext cx="570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to I</a:t>
            </a:r>
            <a:r>
              <a:rPr lang="en-US" sz="1800" baseline="-25000">
                <a:solidFill>
                  <a:srgbClr val="CC0000"/>
                </a:solidFill>
              </a:rPr>
              <a:t>6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2247" name="Text Box 24"/>
          <p:cNvSpPr txBox="1">
            <a:spLocks noChangeArrowheads="1"/>
          </p:cNvSpPr>
          <p:nvPr/>
        </p:nvSpPr>
        <p:spPr bwMode="auto">
          <a:xfrm>
            <a:off x="7948246" y="1371601"/>
            <a:ext cx="727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to I</a:t>
            </a:r>
            <a:r>
              <a:rPr lang="en-US" sz="1800" baseline="-25000">
                <a:solidFill>
                  <a:srgbClr val="CC0000"/>
                </a:solidFill>
              </a:rPr>
              <a:t>713</a:t>
            </a:r>
            <a:endParaRPr lang="en-US" sz="1800">
              <a:solidFill>
                <a:srgbClr val="CC0000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244860" y="1600201"/>
            <a:ext cx="1430215" cy="1360488"/>
            <a:chOff x="4848" y="912"/>
            <a:chExt cx="976" cy="857"/>
          </a:xfrm>
        </p:grpSpPr>
        <p:sp>
          <p:nvSpPr>
            <p:cNvPr id="52272" name="Line 26"/>
            <p:cNvSpPr>
              <a:spLocks noChangeShapeType="1"/>
            </p:cNvSpPr>
            <p:nvPr/>
          </p:nvSpPr>
          <p:spPr bwMode="auto">
            <a:xfrm>
              <a:off x="4848" y="912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3" name="Line 27"/>
            <p:cNvSpPr>
              <a:spLocks noChangeShapeType="1"/>
            </p:cNvSpPr>
            <p:nvPr/>
          </p:nvSpPr>
          <p:spPr bwMode="auto">
            <a:xfrm>
              <a:off x="4848" y="912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4" name="Line 28"/>
            <p:cNvSpPr>
              <a:spLocks noChangeShapeType="1"/>
            </p:cNvSpPr>
            <p:nvPr/>
          </p:nvSpPr>
          <p:spPr bwMode="auto">
            <a:xfrm>
              <a:off x="4848" y="912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5" name="Line 29"/>
            <p:cNvSpPr>
              <a:spLocks noChangeShapeType="1"/>
            </p:cNvSpPr>
            <p:nvPr/>
          </p:nvSpPr>
          <p:spPr bwMode="auto">
            <a:xfrm>
              <a:off x="4848" y="912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6" name="Text Box 30"/>
            <p:cNvSpPr txBox="1">
              <a:spLocks noChangeArrowheads="1"/>
            </p:cNvSpPr>
            <p:nvPr/>
          </p:nvSpPr>
          <p:spPr bwMode="auto">
            <a:xfrm>
              <a:off x="5328" y="1056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810</a:t>
              </a:r>
              <a:endParaRPr lang="en-US" sz="1800">
                <a:solidFill>
                  <a:srgbClr val="CC0000"/>
                </a:solidFill>
              </a:endParaRPr>
            </a:p>
          </p:txBody>
        </p:sp>
        <p:sp>
          <p:nvSpPr>
            <p:cNvPr id="52277" name="Text Box 31"/>
            <p:cNvSpPr txBox="1">
              <a:spLocks noChangeArrowheads="1"/>
            </p:cNvSpPr>
            <p:nvPr/>
          </p:nvSpPr>
          <p:spPr bwMode="auto">
            <a:xfrm>
              <a:off x="5328" y="1296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411</a:t>
              </a:r>
              <a:endParaRPr lang="en-US" sz="1800">
                <a:solidFill>
                  <a:srgbClr val="CC0000"/>
                </a:solidFill>
              </a:endParaRPr>
            </a:p>
          </p:txBody>
        </p:sp>
        <p:sp>
          <p:nvSpPr>
            <p:cNvPr id="52278" name="Text Box 32"/>
            <p:cNvSpPr txBox="1">
              <a:spLocks noChangeArrowheads="1"/>
            </p:cNvSpPr>
            <p:nvPr/>
          </p:nvSpPr>
          <p:spPr bwMode="auto">
            <a:xfrm>
              <a:off x="5328" y="1536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512</a:t>
              </a:r>
              <a:endParaRPr lang="en-US" sz="180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828800" y="3810001"/>
            <a:ext cx="1430215" cy="1512888"/>
            <a:chOff x="1248" y="2400"/>
            <a:chExt cx="976" cy="953"/>
          </a:xfrm>
        </p:grpSpPr>
        <p:sp>
          <p:nvSpPr>
            <p:cNvPr id="52264" name="Line 34"/>
            <p:cNvSpPr>
              <a:spLocks noChangeShapeType="1"/>
            </p:cNvSpPr>
            <p:nvPr/>
          </p:nvSpPr>
          <p:spPr bwMode="auto">
            <a:xfrm>
              <a:off x="1248" y="2496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Line 35"/>
            <p:cNvSpPr>
              <a:spLocks noChangeShapeType="1"/>
            </p:cNvSpPr>
            <p:nvPr/>
          </p:nvSpPr>
          <p:spPr bwMode="auto">
            <a:xfrm>
              <a:off x="1248" y="2496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Line 36"/>
            <p:cNvSpPr>
              <a:spLocks noChangeShapeType="1"/>
            </p:cNvSpPr>
            <p:nvPr/>
          </p:nvSpPr>
          <p:spPr bwMode="auto">
            <a:xfrm>
              <a:off x="1248" y="2496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Line 37"/>
            <p:cNvSpPr>
              <a:spLocks noChangeShapeType="1"/>
            </p:cNvSpPr>
            <p:nvPr/>
          </p:nvSpPr>
          <p:spPr bwMode="auto">
            <a:xfrm>
              <a:off x="1248" y="2496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8" name="Text Box 38"/>
            <p:cNvSpPr txBox="1">
              <a:spLocks noChangeArrowheads="1"/>
            </p:cNvSpPr>
            <p:nvPr/>
          </p:nvSpPr>
          <p:spPr bwMode="auto">
            <a:xfrm>
              <a:off x="1728" y="2640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810</a:t>
              </a:r>
              <a:endParaRPr lang="en-US" sz="1800">
                <a:solidFill>
                  <a:srgbClr val="CC0000"/>
                </a:solidFill>
              </a:endParaRPr>
            </a:p>
          </p:txBody>
        </p:sp>
        <p:sp>
          <p:nvSpPr>
            <p:cNvPr id="52269" name="Text Box 39"/>
            <p:cNvSpPr txBox="1">
              <a:spLocks noChangeArrowheads="1"/>
            </p:cNvSpPr>
            <p:nvPr/>
          </p:nvSpPr>
          <p:spPr bwMode="auto">
            <a:xfrm>
              <a:off x="1728" y="2880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411</a:t>
              </a:r>
              <a:endParaRPr lang="en-US" sz="1800">
                <a:solidFill>
                  <a:srgbClr val="CC0000"/>
                </a:solidFill>
              </a:endParaRPr>
            </a:p>
          </p:txBody>
        </p:sp>
        <p:sp>
          <p:nvSpPr>
            <p:cNvPr id="52270" name="Text Box 40"/>
            <p:cNvSpPr txBox="1">
              <a:spLocks noChangeArrowheads="1"/>
            </p:cNvSpPr>
            <p:nvPr/>
          </p:nvSpPr>
          <p:spPr bwMode="auto">
            <a:xfrm>
              <a:off x="1728" y="3120"/>
              <a:ext cx="4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512</a:t>
              </a:r>
              <a:endParaRPr lang="en-US" sz="1800">
                <a:solidFill>
                  <a:srgbClr val="CC0000"/>
                </a:solidFill>
              </a:endParaRPr>
            </a:p>
          </p:txBody>
        </p:sp>
        <p:sp>
          <p:nvSpPr>
            <p:cNvPr id="52271" name="Text Box 41"/>
            <p:cNvSpPr txBox="1">
              <a:spLocks noChangeArrowheads="1"/>
            </p:cNvSpPr>
            <p:nvPr/>
          </p:nvSpPr>
          <p:spPr bwMode="auto">
            <a:xfrm>
              <a:off x="1776" y="2400"/>
              <a:ext cx="3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CC0000"/>
                  </a:solidFill>
                </a:rPr>
                <a:t>to I</a:t>
              </a:r>
              <a:r>
                <a:rPr lang="en-US" sz="1800" baseline="-25000">
                  <a:solidFill>
                    <a:srgbClr val="CC0000"/>
                  </a:solidFill>
                </a:rPr>
                <a:t>9</a:t>
              </a:r>
              <a:endParaRPr lang="en-US" sz="1800">
                <a:solidFill>
                  <a:srgbClr val="CC0000"/>
                </a:solidFill>
              </a:endParaRPr>
            </a:p>
          </p:txBody>
        </p:sp>
      </p:grpSp>
      <p:sp>
        <p:nvSpPr>
          <p:cNvPr id="52250" name="Text Box 51"/>
          <p:cNvSpPr txBox="1">
            <a:spLocks noChangeArrowheads="1"/>
          </p:cNvSpPr>
          <p:nvPr/>
        </p:nvSpPr>
        <p:spPr bwMode="auto">
          <a:xfrm>
            <a:off x="3235569" y="1600201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52251" name="Text Box 52"/>
          <p:cNvSpPr txBox="1">
            <a:spLocks noChangeArrowheads="1"/>
          </p:cNvSpPr>
          <p:nvPr/>
        </p:nvSpPr>
        <p:spPr bwMode="auto">
          <a:xfrm>
            <a:off x="2180493" y="4038601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52252" name="Text Box 53"/>
          <p:cNvSpPr txBox="1">
            <a:spLocks noChangeArrowheads="1"/>
          </p:cNvSpPr>
          <p:nvPr/>
        </p:nvSpPr>
        <p:spPr bwMode="auto">
          <a:xfrm>
            <a:off x="7596554" y="1676401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52253" name="Text Box 54"/>
          <p:cNvSpPr txBox="1">
            <a:spLocks noChangeArrowheads="1"/>
          </p:cNvSpPr>
          <p:nvPr/>
        </p:nvSpPr>
        <p:spPr bwMode="auto">
          <a:xfrm>
            <a:off x="3446585" y="1981201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52254" name="Text Box 56"/>
          <p:cNvSpPr txBox="1">
            <a:spLocks noChangeArrowheads="1"/>
          </p:cNvSpPr>
          <p:nvPr/>
        </p:nvSpPr>
        <p:spPr bwMode="auto">
          <a:xfrm>
            <a:off x="2110154" y="3657601"/>
            <a:ext cx="310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52255" name="Text Box 57"/>
          <p:cNvSpPr txBox="1">
            <a:spLocks noChangeArrowheads="1"/>
          </p:cNvSpPr>
          <p:nvPr/>
        </p:nvSpPr>
        <p:spPr bwMode="auto">
          <a:xfrm>
            <a:off x="3376246" y="2514601"/>
            <a:ext cx="310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52256" name="Text Box 58"/>
          <p:cNvSpPr txBox="1">
            <a:spLocks noChangeArrowheads="1"/>
          </p:cNvSpPr>
          <p:nvPr/>
        </p:nvSpPr>
        <p:spPr bwMode="auto">
          <a:xfrm>
            <a:off x="2110154" y="48006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2257" name="Text Box 59"/>
          <p:cNvSpPr txBox="1">
            <a:spLocks noChangeArrowheads="1"/>
          </p:cNvSpPr>
          <p:nvPr/>
        </p:nvSpPr>
        <p:spPr bwMode="auto">
          <a:xfrm>
            <a:off x="7596554" y="23622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2258" name="Text Box 60"/>
          <p:cNvSpPr txBox="1">
            <a:spLocks noChangeArrowheads="1"/>
          </p:cNvSpPr>
          <p:nvPr/>
        </p:nvSpPr>
        <p:spPr bwMode="auto">
          <a:xfrm>
            <a:off x="5064369" y="2667001"/>
            <a:ext cx="3341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2259" name="Text Box 61"/>
          <p:cNvSpPr txBox="1">
            <a:spLocks noChangeArrowheads="1"/>
          </p:cNvSpPr>
          <p:nvPr/>
        </p:nvSpPr>
        <p:spPr bwMode="auto">
          <a:xfrm>
            <a:off x="7526215" y="1295401"/>
            <a:ext cx="310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52260" name="Text Box 63"/>
          <p:cNvSpPr txBox="1">
            <a:spLocks noChangeArrowheads="1"/>
          </p:cNvSpPr>
          <p:nvPr/>
        </p:nvSpPr>
        <p:spPr bwMode="auto">
          <a:xfrm>
            <a:off x="2180492" y="43434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2261" name="Text Box 65"/>
          <p:cNvSpPr txBox="1">
            <a:spLocks noChangeArrowheads="1"/>
          </p:cNvSpPr>
          <p:nvPr/>
        </p:nvSpPr>
        <p:spPr bwMode="auto">
          <a:xfrm>
            <a:off x="7596554" y="19812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2262" name="Text Box 66"/>
          <p:cNvSpPr txBox="1">
            <a:spLocks noChangeArrowheads="1"/>
          </p:cNvSpPr>
          <p:nvPr/>
        </p:nvSpPr>
        <p:spPr bwMode="auto">
          <a:xfrm>
            <a:off x="4431323" y="1600201"/>
            <a:ext cx="27549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2263" name="Text Box 67"/>
          <p:cNvSpPr txBox="1">
            <a:spLocks noChangeArrowheads="1"/>
          </p:cNvSpPr>
          <p:nvPr/>
        </p:nvSpPr>
        <p:spPr bwMode="auto">
          <a:xfrm>
            <a:off x="6611815" y="3886200"/>
            <a:ext cx="128131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1"/>
                </a:solidFill>
              </a:rPr>
              <a:t>Same Cores</a:t>
            </a:r>
          </a:p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1"/>
                </a:solidFill>
              </a:rPr>
              <a:t>   I</a:t>
            </a:r>
            <a:r>
              <a:rPr lang="en-US" sz="1800" baseline="-25000">
                <a:solidFill>
                  <a:schemeClr val="accent1"/>
                </a:solidFill>
              </a:rPr>
              <a:t>4</a:t>
            </a:r>
            <a:r>
              <a:rPr lang="en-US" sz="1800">
                <a:solidFill>
                  <a:schemeClr val="accent1"/>
                </a:solidFill>
              </a:rPr>
              <a:t>  and I</a:t>
            </a:r>
            <a:r>
              <a:rPr lang="en-US" sz="1800" baseline="-25000">
                <a:solidFill>
                  <a:schemeClr val="accent1"/>
                </a:solidFill>
              </a:rPr>
              <a:t>11</a:t>
            </a:r>
          </a:p>
          <a:p>
            <a:pPr>
              <a:spcBef>
                <a:spcPct val="0"/>
              </a:spcBef>
            </a:pPr>
            <a:endParaRPr 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1"/>
                </a:solidFill>
              </a:rPr>
              <a:t>   I</a:t>
            </a:r>
            <a:r>
              <a:rPr lang="en-US" sz="1800" baseline="-25000">
                <a:solidFill>
                  <a:schemeClr val="accent1"/>
                </a:solidFill>
              </a:rPr>
              <a:t>5</a:t>
            </a:r>
            <a:r>
              <a:rPr lang="en-US" sz="1800">
                <a:solidFill>
                  <a:schemeClr val="accent1"/>
                </a:solidFill>
              </a:rPr>
              <a:t>  and I</a:t>
            </a:r>
            <a:r>
              <a:rPr lang="en-US" sz="1800" baseline="-25000">
                <a:solidFill>
                  <a:schemeClr val="accent1"/>
                </a:solidFill>
              </a:rPr>
              <a:t>12</a:t>
            </a:r>
          </a:p>
          <a:p>
            <a:pPr>
              <a:spcBef>
                <a:spcPct val="0"/>
              </a:spcBef>
            </a:pPr>
            <a:endParaRPr lang="en-US" sz="1800" baseline="-250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1"/>
                </a:solidFill>
              </a:rPr>
              <a:t>   I</a:t>
            </a:r>
            <a:r>
              <a:rPr lang="en-US" sz="1800" baseline="-25000">
                <a:solidFill>
                  <a:schemeClr val="accent1"/>
                </a:solidFill>
              </a:rPr>
              <a:t>7  </a:t>
            </a:r>
            <a:r>
              <a:rPr lang="en-US" sz="1800">
                <a:solidFill>
                  <a:schemeClr val="accent1"/>
                </a:solidFill>
              </a:rPr>
              <a:t>and I</a:t>
            </a:r>
            <a:r>
              <a:rPr lang="en-US" sz="1800" baseline="-25000">
                <a:solidFill>
                  <a:schemeClr val="accent1"/>
                </a:solidFill>
              </a:rPr>
              <a:t>13</a:t>
            </a:r>
            <a:endParaRPr 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endParaRPr lang="en-US" sz="180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1"/>
                </a:solidFill>
              </a:rPr>
              <a:t>   I</a:t>
            </a:r>
            <a:r>
              <a:rPr lang="en-US" sz="1800" baseline="-25000">
                <a:solidFill>
                  <a:schemeClr val="accent1"/>
                </a:solidFill>
              </a:rPr>
              <a:t>8</a:t>
            </a:r>
            <a:r>
              <a:rPr lang="en-US" sz="1800">
                <a:solidFill>
                  <a:schemeClr val="accent1"/>
                </a:solidFill>
              </a:rPr>
              <a:t>  and  I</a:t>
            </a:r>
            <a:r>
              <a:rPr lang="en-US" sz="1800" baseline="-25000">
                <a:solidFill>
                  <a:schemeClr val="accent1"/>
                </a:solidFill>
              </a:rPr>
              <a:t>10</a:t>
            </a:r>
            <a:endParaRPr lang="en-US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/>
              <a:t>LALR(1</a:t>
            </a:r>
            <a:r>
              <a:rPr lang="en-US" dirty="0"/>
              <a:t>) Parsing Tables </a:t>
            </a:r>
            <a:r>
              <a:rPr lang="en-US"/>
              <a:t>– (for </a:t>
            </a:r>
            <a:r>
              <a:rPr lang="en-US" dirty="0"/>
              <a:t>Example2)</a:t>
            </a:r>
          </a:p>
        </p:txBody>
      </p:sp>
      <p:graphicFrame>
        <p:nvGraphicFramePr>
          <p:cNvPr id="324760" name="Group 152"/>
          <p:cNvGraphicFramePr>
            <a:graphicFrameLocks noGrp="1"/>
          </p:cNvGraphicFramePr>
          <p:nvPr/>
        </p:nvGraphicFramePr>
        <p:xfrm>
          <a:off x="844061" y="990600"/>
          <a:ext cx="4501664" cy="3721608"/>
        </p:xfrm>
        <a:graphic>
          <a:graphicData uri="http://schemas.openxmlformats.org/drawingml/2006/table">
            <a:tbl>
              <a:tblPr/>
              <a:tblGrid>
                <a:gridCol w="562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=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s512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s411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411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s512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s411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810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713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512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s512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s411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910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713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810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361" name="Line 149"/>
          <p:cNvSpPr>
            <a:spLocks noChangeShapeType="1"/>
          </p:cNvSpPr>
          <p:nvPr/>
        </p:nvSpPr>
        <p:spPr bwMode="auto">
          <a:xfrm>
            <a:off x="3727938" y="990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2" name="Line 150"/>
          <p:cNvSpPr>
            <a:spLocks noChangeShapeType="1"/>
          </p:cNvSpPr>
          <p:nvPr/>
        </p:nvSpPr>
        <p:spPr bwMode="auto">
          <a:xfrm>
            <a:off x="3587262" y="990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63" name="Text Box 151"/>
          <p:cNvSpPr txBox="1">
            <a:spLocks noChangeArrowheads="1"/>
          </p:cNvSpPr>
          <p:nvPr/>
        </p:nvSpPr>
        <p:spPr bwMode="auto">
          <a:xfrm>
            <a:off x="5627078" y="2895601"/>
            <a:ext cx="2663614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no shift/reduce or </a:t>
            </a:r>
          </a:p>
          <a:p>
            <a:pPr>
              <a:spcBef>
                <a:spcPct val="0"/>
              </a:spcBef>
            </a:pPr>
            <a:r>
              <a:rPr lang="en-US" dirty="0"/>
              <a:t>no reduce/reduce conflict</a:t>
            </a:r>
          </a:p>
          <a:p>
            <a:pPr>
              <a:spcBef>
                <a:spcPct val="0"/>
              </a:spcBef>
            </a:pPr>
            <a:r>
              <a:rPr lang="en-US" dirty="0">
                <a:sym typeface="Symbol" pitchFamily="18" charset="2"/>
              </a:rPr>
              <a:t>	</a:t>
            </a:r>
            <a:r>
              <a:rPr lang="en-US" sz="4400" dirty="0">
                <a:sym typeface="Symbol" pitchFamily="18" charset="2"/>
              </a:rPr>
              <a:t></a:t>
            </a:r>
            <a:endParaRPr lang="en-US" sz="4400" dirty="0"/>
          </a:p>
          <a:p>
            <a:pPr>
              <a:spcBef>
                <a:spcPct val="0"/>
              </a:spcBef>
            </a:pPr>
            <a:r>
              <a:rPr lang="en-US" dirty="0"/>
              <a:t>so, it is </a:t>
            </a:r>
            <a:r>
              <a:rPr lang="en-US"/>
              <a:t>a LALR(1</a:t>
            </a:r>
            <a:r>
              <a:rPr lang="en-US" dirty="0"/>
              <a:t>) grammar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Ambiguous Grammars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All grammars used in the construction of LR-parsing tables must be   un-ambiguous.</a:t>
            </a:r>
          </a:p>
          <a:p>
            <a:pPr>
              <a:lnSpc>
                <a:spcPct val="90000"/>
              </a:lnSpc>
            </a:pPr>
            <a:r>
              <a:rPr lang="en-US" dirty="0"/>
              <a:t>Can we create LR-parsing tables for ambiguous grammars 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Yes, </a:t>
            </a:r>
            <a:r>
              <a:rPr lang="en-US" sz="1800" dirty="0">
                <a:solidFill>
                  <a:srgbClr val="FF0000"/>
                </a:solidFill>
              </a:rPr>
              <a:t>but they will have conflicts</a:t>
            </a:r>
            <a:r>
              <a:rPr lang="en-US" sz="1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We can resolve these conflicts in favor of one of them to disambiguate the grammar.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At the end, we will have again an unambiguous grammar.</a:t>
            </a:r>
          </a:p>
          <a:p>
            <a:pPr>
              <a:lnSpc>
                <a:spcPct val="90000"/>
              </a:lnSpc>
            </a:pPr>
            <a:r>
              <a:rPr lang="en-US" dirty="0"/>
              <a:t>Why we want to use an ambiguous grammar?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Some of the ambiguous grammars are </a:t>
            </a:r>
            <a:r>
              <a:rPr lang="en-US" sz="1800" b="1" dirty="0">
                <a:solidFill>
                  <a:srgbClr val="FF0000"/>
                </a:solidFill>
              </a:rPr>
              <a:t>much natural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/>
              <a:t>and a corresponding unambiguous grammar can be very complex.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</a:rPr>
              <a:t>Usage of an ambiguous grammar may </a:t>
            </a:r>
            <a:r>
              <a:rPr lang="en-US" sz="1800" b="1" dirty="0">
                <a:solidFill>
                  <a:srgbClr val="FF0000"/>
                </a:solidFill>
              </a:rPr>
              <a:t>eliminate unnecessary reductions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Ex.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							E  E+T  | 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ym typeface="Symbol" pitchFamily="18" charset="2"/>
              </a:rPr>
              <a:t> E+E  |  E*E  |  (E)  |  id</a:t>
            </a:r>
            <a:r>
              <a:rPr lang="en-US" sz="1800" dirty="0"/>
              <a:t> 	     </a:t>
            </a:r>
            <a:r>
              <a:rPr lang="en-US" sz="2400" dirty="0">
                <a:sym typeface="Wingdings" pitchFamily="2" charset="2"/>
              </a:rPr>
              <a:t></a:t>
            </a:r>
            <a:r>
              <a:rPr lang="en-US" sz="1800" dirty="0"/>
              <a:t>		T </a:t>
            </a:r>
            <a:r>
              <a:rPr lang="en-US" sz="1800" dirty="0">
                <a:sym typeface="Symbol" pitchFamily="18" charset="2"/>
              </a:rPr>
              <a:t> T*F  |  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							F   (E)  |  id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</a:t>
            </a:r>
            <a:r>
              <a:rPr lang="en-US"/>
              <a:t>of LR(0</a:t>
            </a:r>
            <a:r>
              <a:rPr lang="en-US" dirty="0"/>
              <a:t>) Items for Ambiguous Grammar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92369" y="1219201"/>
            <a:ext cx="1477108" cy="150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0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E’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E*E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E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4400">
                <a:sym typeface="Symbol" pitchFamily="18" charset="2"/>
              </a:rPr>
              <a:t>.</a:t>
            </a:r>
            <a:r>
              <a:rPr lang="en-US" sz="1800">
                <a:sym typeface="Symbol" pitchFamily="18" charset="2"/>
              </a:rPr>
              <a:t>(E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id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321169" y="1219201"/>
            <a:ext cx="161778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1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E’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endParaRPr lang="en-US" sz="1800" dirty="0">
              <a:solidFill>
                <a:schemeClr val="accent2"/>
              </a:solidFill>
              <a:sym typeface="Symbol" pitchFamily="18" charset="2"/>
            </a:endParaRP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 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 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*E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321168" y="3276601"/>
            <a:ext cx="1641231" cy="150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2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 (</a:t>
            </a:r>
            <a:r>
              <a:rPr lang="en-US" sz="440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E)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E+E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E*E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4400">
                <a:sym typeface="Symbol" pitchFamily="18" charset="2"/>
              </a:rPr>
              <a:t>.</a:t>
            </a:r>
            <a:r>
              <a:rPr lang="en-US" sz="1800">
                <a:sym typeface="Symbol" pitchFamily="18" charset="2"/>
              </a:rPr>
              <a:t>(E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id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321168" y="5181601"/>
            <a:ext cx="1565031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3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id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360984" y="1219201"/>
            <a:ext cx="1735016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4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 +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E*E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4400">
                <a:sym typeface="Symbol" pitchFamily="18" charset="2"/>
              </a:rPr>
              <a:t>.</a:t>
            </a:r>
            <a:r>
              <a:rPr lang="en-US" sz="1800">
                <a:sym typeface="Symbol" pitchFamily="18" charset="2"/>
              </a:rPr>
              <a:t>(E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id  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360984" y="2895600"/>
            <a:ext cx="1735016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5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 *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E*E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4400">
                <a:sym typeface="Symbol" pitchFamily="18" charset="2"/>
              </a:rPr>
              <a:t>.</a:t>
            </a:r>
            <a:r>
              <a:rPr lang="en-US" sz="1800">
                <a:sym typeface="Symbol" pitchFamily="18" charset="2"/>
              </a:rPr>
              <a:t>(E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     E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4400" dirty="0">
                <a:sym typeface="Symbol" pitchFamily="18" charset="2"/>
              </a:rPr>
              <a:t>.</a:t>
            </a:r>
            <a:r>
              <a:rPr lang="en-US" sz="1800" dirty="0">
                <a:sym typeface="Symbol" pitchFamily="18" charset="2"/>
              </a:rPr>
              <a:t>id  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360984" y="4648201"/>
            <a:ext cx="1811216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6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 (E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)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+E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*E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822831" y="1219201"/>
            <a:ext cx="1787769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7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E+E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endParaRPr lang="en-US" sz="1800" dirty="0">
              <a:solidFill>
                <a:schemeClr val="accent2"/>
              </a:solidFill>
              <a:sym typeface="Symbol" pitchFamily="18" charset="2"/>
            </a:endParaRP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*E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893169" y="3048001"/>
            <a:ext cx="1869831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8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E*E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endParaRPr lang="en-US" sz="1800" dirty="0">
              <a:solidFill>
                <a:schemeClr val="accent2"/>
              </a:solidFill>
              <a:sym typeface="Symbol" pitchFamily="18" charset="2"/>
            </a:endParaRP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+E  </a:t>
            </a:r>
          </a:p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     E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 E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*E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963508" y="4648201"/>
            <a:ext cx="1494692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200"/>
              </a:lnSpc>
              <a:spcBef>
                <a:spcPct val="0"/>
              </a:spcBef>
            </a:pPr>
            <a:r>
              <a:rPr lang="en-US" sz="1800" dirty="0"/>
              <a:t>I</a:t>
            </a:r>
            <a:r>
              <a:rPr lang="en-US" sz="1800" baseline="-25000" dirty="0"/>
              <a:t>9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accent2"/>
                </a:solidFill>
              </a:rPr>
              <a:t>E </a:t>
            </a: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 (E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sz="4400" dirty="0">
                <a:solidFill>
                  <a:schemeClr val="accent2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>
            <a:off x="1899139" y="1447800"/>
            <a:ext cx="492369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0" name="Line 16"/>
          <p:cNvSpPr>
            <a:spLocks noChangeShapeType="1"/>
          </p:cNvSpPr>
          <p:nvPr/>
        </p:nvSpPr>
        <p:spPr bwMode="auto">
          <a:xfrm>
            <a:off x="1899139" y="1447800"/>
            <a:ext cx="492369" cy="1981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Line 17"/>
          <p:cNvSpPr>
            <a:spLocks noChangeShapeType="1"/>
          </p:cNvSpPr>
          <p:nvPr/>
        </p:nvSpPr>
        <p:spPr bwMode="auto">
          <a:xfrm>
            <a:off x="1899139" y="1447800"/>
            <a:ext cx="492369" cy="3886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2" name="Line 18"/>
          <p:cNvSpPr>
            <a:spLocks noChangeShapeType="1"/>
          </p:cNvSpPr>
          <p:nvPr/>
        </p:nvSpPr>
        <p:spPr bwMode="auto">
          <a:xfrm>
            <a:off x="3868616" y="1447800"/>
            <a:ext cx="492369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3" name="Line 19"/>
          <p:cNvSpPr>
            <a:spLocks noChangeShapeType="1"/>
          </p:cNvSpPr>
          <p:nvPr/>
        </p:nvSpPr>
        <p:spPr bwMode="auto">
          <a:xfrm>
            <a:off x="3868615" y="1447800"/>
            <a:ext cx="562708" cy="1600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4" name="Line 20"/>
          <p:cNvSpPr>
            <a:spLocks noChangeShapeType="1"/>
          </p:cNvSpPr>
          <p:nvPr/>
        </p:nvSpPr>
        <p:spPr bwMode="auto">
          <a:xfrm>
            <a:off x="3798277" y="3505200"/>
            <a:ext cx="633046" cy="1295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5" name="Line 21"/>
          <p:cNvSpPr>
            <a:spLocks noChangeShapeType="1"/>
          </p:cNvSpPr>
          <p:nvPr/>
        </p:nvSpPr>
        <p:spPr bwMode="auto">
          <a:xfrm flipH="1">
            <a:off x="3376246" y="3505200"/>
            <a:ext cx="422031" cy="1752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55316" name="AutoShape 22"/>
          <p:cNvCxnSpPr>
            <a:cxnSpLocks noChangeShapeType="1"/>
            <a:stCxn id="55315" idx="0"/>
            <a:endCxn id="55301" idx="0"/>
          </p:cNvCxnSpPr>
          <p:nvPr/>
        </p:nvCxnSpPr>
        <p:spPr bwMode="auto">
          <a:xfrm rot="5400000" flipH="1">
            <a:off x="3355731" y="3062655"/>
            <a:ext cx="228599" cy="656493"/>
          </a:xfrm>
          <a:prstGeom prst="curvedConnector5">
            <a:avLst>
              <a:gd name="adj1" fmla="val -100000"/>
              <a:gd name="adj2" fmla="val 259821"/>
              <a:gd name="adj3" fmla="val 200000"/>
            </a:avLst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5317" name="Line 23"/>
          <p:cNvSpPr>
            <a:spLocks noChangeShapeType="1"/>
          </p:cNvSpPr>
          <p:nvPr/>
        </p:nvSpPr>
        <p:spPr bwMode="auto">
          <a:xfrm>
            <a:off x="5838092" y="1447800"/>
            <a:ext cx="1055077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24"/>
          <p:cNvSpPr>
            <a:spLocks noChangeShapeType="1"/>
          </p:cNvSpPr>
          <p:nvPr/>
        </p:nvSpPr>
        <p:spPr bwMode="auto">
          <a:xfrm>
            <a:off x="5838092" y="1447800"/>
            <a:ext cx="562708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25"/>
          <p:cNvSpPr>
            <a:spLocks noChangeShapeType="1"/>
          </p:cNvSpPr>
          <p:nvPr/>
        </p:nvSpPr>
        <p:spPr bwMode="auto">
          <a:xfrm>
            <a:off x="5838092" y="1447800"/>
            <a:ext cx="351692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26"/>
          <p:cNvSpPr>
            <a:spLocks noChangeShapeType="1"/>
          </p:cNvSpPr>
          <p:nvPr/>
        </p:nvSpPr>
        <p:spPr bwMode="auto">
          <a:xfrm>
            <a:off x="5908431" y="3124200"/>
            <a:ext cx="1055077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Line 27"/>
          <p:cNvSpPr>
            <a:spLocks noChangeShapeType="1"/>
          </p:cNvSpPr>
          <p:nvPr/>
        </p:nvSpPr>
        <p:spPr bwMode="auto">
          <a:xfrm>
            <a:off x="5908431" y="3124200"/>
            <a:ext cx="492369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2" name="Line 28"/>
          <p:cNvSpPr>
            <a:spLocks noChangeShapeType="1"/>
          </p:cNvSpPr>
          <p:nvPr/>
        </p:nvSpPr>
        <p:spPr bwMode="auto">
          <a:xfrm>
            <a:off x="5908431" y="3124200"/>
            <a:ext cx="281354" cy="762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5838093" y="4876800"/>
            <a:ext cx="112541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4" name="Line 30"/>
          <p:cNvSpPr>
            <a:spLocks noChangeShapeType="1"/>
          </p:cNvSpPr>
          <p:nvPr/>
        </p:nvSpPr>
        <p:spPr bwMode="auto">
          <a:xfrm>
            <a:off x="5838092" y="4876800"/>
            <a:ext cx="562708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5" name="Line 31"/>
          <p:cNvSpPr>
            <a:spLocks noChangeShapeType="1"/>
          </p:cNvSpPr>
          <p:nvPr/>
        </p:nvSpPr>
        <p:spPr bwMode="auto">
          <a:xfrm>
            <a:off x="5838092" y="4876800"/>
            <a:ext cx="492369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6" name="Line 32"/>
          <p:cNvSpPr>
            <a:spLocks noChangeShapeType="1"/>
          </p:cNvSpPr>
          <p:nvPr/>
        </p:nvSpPr>
        <p:spPr bwMode="auto">
          <a:xfrm>
            <a:off x="8229600" y="1447800"/>
            <a:ext cx="281354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7" name="Line 33"/>
          <p:cNvSpPr>
            <a:spLocks noChangeShapeType="1"/>
          </p:cNvSpPr>
          <p:nvPr/>
        </p:nvSpPr>
        <p:spPr bwMode="auto">
          <a:xfrm>
            <a:off x="8229600" y="1447800"/>
            <a:ext cx="211015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8" name="Line 34"/>
          <p:cNvSpPr>
            <a:spLocks noChangeShapeType="1"/>
          </p:cNvSpPr>
          <p:nvPr/>
        </p:nvSpPr>
        <p:spPr bwMode="auto">
          <a:xfrm>
            <a:off x="8299938" y="3276600"/>
            <a:ext cx="281354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9" name="Line 35"/>
          <p:cNvSpPr>
            <a:spLocks noChangeShapeType="1"/>
          </p:cNvSpPr>
          <p:nvPr/>
        </p:nvSpPr>
        <p:spPr bwMode="auto">
          <a:xfrm>
            <a:off x="8299938" y="3276600"/>
            <a:ext cx="14067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30" name="Text Box 37"/>
          <p:cNvSpPr txBox="1">
            <a:spLocks noChangeArrowheads="1"/>
          </p:cNvSpPr>
          <p:nvPr/>
        </p:nvSpPr>
        <p:spPr bwMode="auto">
          <a:xfrm>
            <a:off x="8370277" y="16002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5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31" name="Text Box 38"/>
          <p:cNvSpPr txBox="1">
            <a:spLocks noChangeArrowheads="1"/>
          </p:cNvSpPr>
          <p:nvPr/>
        </p:nvSpPr>
        <p:spPr bwMode="auto">
          <a:xfrm>
            <a:off x="6330462" y="45720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55332" name="Text Box 39"/>
          <p:cNvSpPr txBox="1">
            <a:spLocks noChangeArrowheads="1"/>
          </p:cNvSpPr>
          <p:nvPr/>
        </p:nvSpPr>
        <p:spPr bwMode="auto">
          <a:xfrm>
            <a:off x="6260123" y="28956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55333" name="Text Box 40"/>
          <p:cNvSpPr txBox="1">
            <a:spLocks noChangeArrowheads="1"/>
          </p:cNvSpPr>
          <p:nvPr/>
        </p:nvSpPr>
        <p:spPr bwMode="auto">
          <a:xfrm>
            <a:off x="6189785" y="11430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55334" name="Text Box 41"/>
          <p:cNvSpPr txBox="1">
            <a:spLocks noChangeArrowheads="1"/>
          </p:cNvSpPr>
          <p:nvPr/>
        </p:nvSpPr>
        <p:spPr bwMode="auto">
          <a:xfrm>
            <a:off x="4009293" y="38862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55335" name="Text Box 42"/>
          <p:cNvSpPr txBox="1">
            <a:spLocks noChangeArrowheads="1"/>
          </p:cNvSpPr>
          <p:nvPr/>
        </p:nvSpPr>
        <p:spPr bwMode="auto">
          <a:xfrm>
            <a:off x="1969477" y="1143001"/>
            <a:ext cx="29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55336" name="Text Box 43"/>
          <p:cNvSpPr txBox="1">
            <a:spLocks noChangeArrowheads="1"/>
          </p:cNvSpPr>
          <p:nvPr/>
        </p:nvSpPr>
        <p:spPr bwMode="auto">
          <a:xfrm>
            <a:off x="4079631" y="19812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5337" name="Text Box 44"/>
          <p:cNvSpPr txBox="1">
            <a:spLocks noChangeArrowheads="1"/>
          </p:cNvSpPr>
          <p:nvPr/>
        </p:nvSpPr>
        <p:spPr bwMode="auto">
          <a:xfrm>
            <a:off x="8159262" y="11430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55338" name="Text Box 45"/>
          <p:cNvSpPr txBox="1">
            <a:spLocks noChangeArrowheads="1"/>
          </p:cNvSpPr>
          <p:nvPr/>
        </p:nvSpPr>
        <p:spPr bwMode="auto">
          <a:xfrm>
            <a:off x="8229600" y="29718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55339" name="Text Box 46"/>
          <p:cNvSpPr txBox="1">
            <a:spLocks noChangeArrowheads="1"/>
          </p:cNvSpPr>
          <p:nvPr/>
        </p:nvSpPr>
        <p:spPr bwMode="auto">
          <a:xfrm>
            <a:off x="5978769" y="48768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55340" name="Text Box 47"/>
          <p:cNvSpPr txBox="1">
            <a:spLocks noChangeArrowheads="1"/>
          </p:cNvSpPr>
          <p:nvPr/>
        </p:nvSpPr>
        <p:spPr bwMode="auto">
          <a:xfrm>
            <a:off x="3938954" y="11430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55341" name="Text Box 48"/>
          <p:cNvSpPr txBox="1">
            <a:spLocks noChangeArrowheads="1"/>
          </p:cNvSpPr>
          <p:nvPr/>
        </p:nvSpPr>
        <p:spPr bwMode="auto">
          <a:xfrm>
            <a:off x="8229600" y="32766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5342" name="Text Box 49"/>
          <p:cNvSpPr txBox="1">
            <a:spLocks noChangeArrowheads="1"/>
          </p:cNvSpPr>
          <p:nvPr/>
        </p:nvSpPr>
        <p:spPr bwMode="auto">
          <a:xfrm>
            <a:off x="8159262" y="1447801"/>
            <a:ext cx="27549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5343" name="Text Box 50"/>
          <p:cNvSpPr txBox="1">
            <a:spLocks noChangeArrowheads="1"/>
          </p:cNvSpPr>
          <p:nvPr/>
        </p:nvSpPr>
        <p:spPr bwMode="auto">
          <a:xfrm>
            <a:off x="6049108" y="518160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5344" name="Text Box 51"/>
          <p:cNvSpPr txBox="1">
            <a:spLocks noChangeArrowheads="1"/>
          </p:cNvSpPr>
          <p:nvPr/>
        </p:nvSpPr>
        <p:spPr bwMode="auto">
          <a:xfrm>
            <a:off x="6049108" y="14478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(</a:t>
            </a:r>
            <a:endParaRPr lang="en-US" sz="1800" dirty="0">
              <a:solidFill>
                <a:srgbClr val="CC0000"/>
              </a:solidFill>
            </a:endParaRPr>
          </a:p>
        </p:txBody>
      </p:sp>
      <p:sp>
        <p:nvSpPr>
          <p:cNvPr id="55345" name="Text Box 52"/>
          <p:cNvSpPr txBox="1">
            <a:spLocks noChangeArrowheads="1"/>
          </p:cNvSpPr>
          <p:nvPr/>
        </p:nvSpPr>
        <p:spPr bwMode="auto">
          <a:xfrm>
            <a:off x="6119446" y="31242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(</a:t>
            </a:r>
            <a:endParaRPr lang="en-US" sz="1800" dirty="0">
              <a:solidFill>
                <a:srgbClr val="CC0000"/>
              </a:solidFill>
            </a:endParaRPr>
          </a:p>
        </p:txBody>
      </p:sp>
      <p:sp>
        <p:nvSpPr>
          <p:cNvPr id="55346" name="Text Box 53"/>
          <p:cNvSpPr txBox="1">
            <a:spLocks noChangeArrowheads="1"/>
          </p:cNvSpPr>
          <p:nvPr/>
        </p:nvSpPr>
        <p:spPr bwMode="auto">
          <a:xfrm>
            <a:off x="3376246" y="27432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(</a:t>
            </a:r>
            <a:endParaRPr lang="en-US" sz="1800" dirty="0">
              <a:solidFill>
                <a:srgbClr val="CC0000"/>
              </a:solidFill>
            </a:endParaRPr>
          </a:p>
        </p:txBody>
      </p:sp>
      <p:sp>
        <p:nvSpPr>
          <p:cNvPr id="55347" name="Text Box 54"/>
          <p:cNvSpPr txBox="1">
            <a:spLocks noChangeArrowheads="1"/>
          </p:cNvSpPr>
          <p:nvPr/>
        </p:nvSpPr>
        <p:spPr bwMode="auto">
          <a:xfrm>
            <a:off x="2180492" y="2514601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(</a:t>
            </a:r>
            <a:endParaRPr lang="en-US" sz="1800" dirty="0">
              <a:solidFill>
                <a:srgbClr val="CC0000"/>
              </a:solidFill>
            </a:endParaRPr>
          </a:p>
        </p:txBody>
      </p:sp>
      <p:sp>
        <p:nvSpPr>
          <p:cNvPr id="55348" name="Text Box 55"/>
          <p:cNvSpPr txBox="1">
            <a:spLocks noChangeArrowheads="1"/>
          </p:cNvSpPr>
          <p:nvPr/>
        </p:nvSpPr>
        <p:spPr bwMode="auto">
          <a:xfrm>
            <a:off x="5838092" y="19050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5349" name="Text Box 56"/>
          <p:cNvSpPr txBox="1">
            <a:spLocks noChangeArrowheads="1"/>
          </p:cNvSpPr>
          <p:nvPr/>
        </p:nvSpPr>
        <p:spPr bwMode="auto">
          <a:xfrm>
            <a:off x="5767754" y="34290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5350" name="Text Box 57"/>
          <p:cNvSpPr txBox="1">
            <a:spLocks noChangeArrowheads="1"/>
          </p:cNvSpPr>
          <p:nvPr/>
        </p:nvSpPr>
        <p:spPr bwMode="auto">
          <a:xfrm>
            <a:off x="1969477" y="43434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5351" name="Text Box 58"/>
          <p:cNvSpPr txBox="1">
            <a:spLocks noChangeArrowheads="1"/>
          </p:cNvSpPr>
          <p:nvPr/>
        </p:nvSpPr>
        <p:spPr bwMode="auto">
          <a:xfrm>
            <a:off x="3446584" y="4495801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5352" name="Text Box 59"/>
          <p:cNvSpPr txBox="1">
            <a:spLocks noChangeArrowheads="1"/>
          </p:cNvSpPr>
          <p:nvPr/>
        </p:nvSpPr>
        <p:spPr bwMode="auto">
          <a:xfrm>
            <a:off x="6330461" y="51054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4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3" name="Text Box 60"/>
          <p:cNvSpPr txBox="1">
            <a:spLocks noChangeArrowheads="1"/>
          </p:cNvSpPr>
          <p:nvPr/>
        </p:nvSpPr>
        <p:spPr bwMode="auto">
          <a:xfrm>
            <a:off x="6330461" y="33528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2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4" name="Text Box 61"/>
          <p:cNvSpPr txBox="1">
            <a:spLocks noChangeArrowheads="1"/>
          </p:cNvSpPr>
          <p:nvPr/>
        </p:nvSpPr>
        <p:spPr bwMode="auto">
          <a:xfrm>
            <a:off x="6330461" y="17526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2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5" name="Text Box 62"/>
          <p:cNvSpPr txBox="1">
            <a:spLocks noChangeArrowheads="1"/>
          </p:cNvSpPr>
          <p:nvPr/>
        </p:nvSpPr>
        <p:spPr bwMode="auto">
          <a:xfrm>
            <a:off x="6119446" y="21336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3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6" name="Text Box 63"/>
          <p:cNvSpPr txBox="1">
            <a:spLocks noChangeArrowheads="1"/>
          </p:cNvSpPr>
          <p:nvPr/>
        </p:nvSpPr>
        <p:spPr bwMode="auto">
          <a:xfrm>
            <a:off x="6119446" y="36576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3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7" name="Text Box 64"/>
          <p:cNvSpPr txBox="1">
            <a:spLocks noChangeArrowheads="1"/>
          </p:cNvSpPr>
          <p:nvPr/>
        </p:nvSpPr>
        <p:spPr bwMode="auto">
          <a:xfrm>
            <a:off x="8510954" y="30480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4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8" name="Text Box 65"/>
          <p:cNvSpPr txBox="1">
            <a:spLocks noChangeArrowheads="1"/>
          </p:cNvSpPr>
          <p:nvPr/>
        </p:nvSpPr>
        <p:spPr bwMode="auto">
          <a:xfrm>
            <a:off x="8440615" y="12192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4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59" name="Text Box 66"/>
          <p:cNvSpPr txBox="1">
            <a:spLocks noChangeArrowheads="1"/>
          </p:cNvSpPr>
          <p:nvPr/>
        </p:nvSpPr>
        <p:spPr bwMode="auto">
          <a:xfrm>
            <a:off x="8370277" y="34290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5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55360" name="Text Box 67"/>
          <p:cNvSpPr txBox="1">
            <a:spLocks noChangeArrowheads="1"/>
          </p:cNvSpPr>
          <p:nvPr/>
        </p:nvSpPr>
        <p:spPr bwMode="auto">
          <a:xfrm>
            <a:off x="6260123" y="5486401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CC0000"/>
                </a:solidFill>
              </a:rPr>
              <a:t>I</a:t>
            </a:r>
            <a:r>
              <a:rPr lang="en-US" sz="1800" baseline="-25000">
                <a:solidFill>
                  <a:srgbClr val="CC0000"/>
                </a:solidFill>
              </a:rPr>
              <a:t>5</a:t>
            </a:r>
            <a:endParaRPr lang="en-US"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SLR-Parsing Tables for Ambiguous Grammar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48054" y="1052513"/>
            <a:ext cx="2675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FOLLOW(E</a:t>
            </a:r>
            <a:r>
              <a:rPr lang="en-US" dirty="0"/>
              <a:t>) = { </a:t>
            </a:r>
            <a:r>
              <a:rPr lang="en-US" dirty="0">
                <a:latin typeface="Courier New" pitchFamily="49" charset="0"/>
              </a:rPr>
              <a:t>$,+,*,)</a:t>
            </a:r>
            <a:r>
              <a:rPr lang="en-US" dirty="0"/>
              <a:t> }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92370" y="1676400"/>
            <a:ext cx="5243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State I</a:t>
            </a:r>
            <a:r>
              <a:rPr lang="en-US" baseline="-25000"/>
              <a:t>7</a:t>
            </a:r>
            <a:r>
              <a:rPr lang="en-US"/>
              <a:t> has shift/reduce conflicts for symbols </a:t>
            </a:r>
            <a:r>
              <a:rPr lang="en-US">
                <a:latin typeface="Courier New" pitchFamily="49" charset="0"/>
              </a:rPr>
              <a:t>+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44062" y="2438403"/>
            <a:ext cx="3134457" cy="446088"/>
            <a:chOff x="864" y="1536"/>
            <a:chExt cx="2139" cy="281"/>
          </a:xfrm>
        </p:grpSpPr>
        <p:sp>
          <p:nvSpPr>
            <p:cNvPr id="56328" name="Text Box 6"/>
            <p:cNvSpPr txBox="1">
              <a:spLocks noChangeArrowheads="1"/>
            </p:cNvSpPr>
            <p:nvPr/>
          </p:nvSpPr>
          <p:spPr bwMode="auto">
            <a:xfrm>
              <a:off x="864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0</a:t>
              </a:r>
            </a:p>
          </p:txBody>
        </p:sp>
        <p:sp>
          <p:nvSpPr>
            <p:cNvPr id="56329" name="Text Box 7"/>
            <p:cNvSpPr txBox="1">
              <a:spLocks noChangeArrowheads="1"/>
            </p:cNvSpPr>
            <p:nvPr/>
          </p:nvSpPr>
          <p:spPr bwMode="auto">
            <a:xfrm>
              <a:off x="1536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1</a:t>
              </a:r>
            </a:p>
          </p:txBody>
        </p:sp>
        <p:sp>
          <p:nvSpPr>
            <p:cNvPr id="56330" name="Text Box 8"/>
            <p:cNvSpPr txBox="1">
              <a:spLocks noChangeArrowheads="1"/>
            </p:cNvSpPr>
            <p:nvPr/>
          </p:nvSpPr>
          <p:spPr bwMode="auto">
            <a:xfrm>
              <a:off x="2784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7</a:t>
              </a:r>
            </a:p>
          </p:txBody>
        </p:sp>
        <p:sp>
          <p:nvSpPr>
            <p:cNvPr id="56331" name="Text Box 9"/>
            <p:cNvSpPr txBox="1">
              <a:spLocks noChangeArrowheads="1"/>
            </p:cNvSpPr>
            <p:nvPr/>
          </p:nvSpPr>
          <p:spPr bwMode="auto">
            <a:xfrm>
              <a:off x="2160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4</a:t>
              </a:r>
            </a:p>
          </p:txBody>
        </p:sp>
        <p:sp>
          <p:nvSpPr>
            <p:cNvPr id="56332" name="Line 10"/>
            <p:cNvSpPr>
              <a:spLocks noChangeShapeType="1"/>
            </p:cNvSpPr>
            <p:nvPr/>
          </p:nvSpPr>
          <p:spPr bwMode="auto">
            <a:xfrm>
              <a:off x="1104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>
              <a:off x="2352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12"/>
            <p:cNvSpPr>
              <a:spLocks noChangeShapeType="1"/>
            </p:cNvSpPr>
            <p:nvPr/>
          </p:nvSpPr>
          <p:spPr bwMode="auto">
            <a:xfrm>
              <a:off x="1728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Text Box 13"/>
            <p:cNvSpPr txBox="1">
              <a:spLocks noChangeArrowheads="1"/>
            </p:cNvSpPr>
            <p:nvPr/>
          </p:nvSpPr>
          <p:spPr bwMode="auto">
            <a:xfrm>
              <a:off x="2448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E</a:t>
              </a:r>
            </a:p>
          </p:txBody>
        </p:sp>
        <p:sp>
          <p:nvSpPr>
            <p:cNvPr id="56336" name="Text Box 14"/>
            <p:cNvSpPr txBox="1">
              <a:spLocks noChangeArrowheads="1"/>
            </p:cNvSpPr>
            <p:nvPr/>
          </p:nvSpPr>
          <p:spPr bwMode="auto">
            <a:xfrm>
              <a:off x="1776" y="153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+</a:t>
              </a:r>
            </a:p>
          </p:txBody>
        </p:sp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1200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E</a:t>
              </a:r>
            </a:p>
          </p:txBody>
        </p:sp>
      </p:grpSp>
      <p:sp>
        <p:nvSpPr>
          <p:cNvPr id="56326" name="Text Box 18"/>
          <p:cNvSpPr txBox="1">
            <a:spLocks noChangeArrowheads="1"/>
          </p:cNvSpPr>
          <p:nvPr/>
        </p:nvSpPr>
        <p:spPr bwMode="auto">
          <a:xfrm>
            <a:off x="1336431" y="3124200"/>
            <a:ext cx="331687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when current token is +</a:t>
            </a:r>
          </a:p>
          <a:p>
            <a:pPr>
              <a:spcBef>
                <a:spcPct val="0"/>
              </a:spcBef>
            </a:pPr>
            <a:r>
              <a:rPr lang="en-US"/>
              <a:t>     shift     </a:t>
            </a:r>
            <a:r>
              <a:rPr lang="en-US">
                <a:sym typeface="Wingdings" pitchFamily="2" charset="2"/>
              </a:rPr>
              <a:t> + is right-associative</a:t>
            </a:r>
          </a:p>
          <a:p>
            <a:pPr>
              <a:spcBef>
                <a:spcPct val="0"/>
              </a:spcBef>
            </a:pPr>
            <a:r>
              <a:rPr lang="en-US">
                <a:sym typeface="Wingdings" pitchFamily="2" charset="2"/>
              </a:rPr>
              <a:t>    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reduce   + is left-associative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56327" name="Text Box 19"/>
          <p:cNvSpPr txBox="1">
            <a:spLocks noChangeArrowheads="1"/>
          </p:cNvSpPr>
          <p:nvPr/>
        </p:nvSpPr>
        <p:spPr bwMode="auto">
          <a:xfrm>
            <a:off x="1406770" y="4648200"/>
            <a:ext cx="44009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when current token is *</a:t>
            </a:r>
          </a:p>
          <a:p>
            <a:pPr>
              <a:spcBef>
                <a:spcPct val="0"/>
              </a:spcBef>
            </a:pPr>
            <a:r>
              <a:rPr lang="en-US"/>
              <a:t>     </a:t>
            </a:r>
            <a:r>
              <a:rPr lang="en-US">
                <a:solidFill>
                  <a:srgbClr val="CC0000"/>
                </a:solidFill>
              </a:rPr>
              <a:t>shift   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 * has higher precedence than +</a:t>
            </a:r>
          </a:p>
          <a:p>
            <a:pPr>
              <a:spcBef>
                <a:spcPct val="0"/>
              </a:spcBef>
            </a:pPr>
            <a:r>
              <a:rPr lang="en-US">
                <a:sym typeface="Wingdings" pitchFamily="2" charset="2"/>
              </a:rPr>
              <a:t>     reduce  + has higher precedence than *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SLR-Parsing Tables for Ambiguous Grammar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48054" y="1052513"/>
            <a:ext cx="2675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FOLLOW(E</a:t>
            </a:r>
            <a:r>
              <a:rPr lang="en-US" dirty="0"/>
              <a:t>) = { </a:t>
            </a:r>
            <a:r>
              <a:rPr lang="en-US" dirty="0">
                <a:latin typeface="Courier New" pitchFamily="49" charset="0"/>
              </a:rPr>
              <a:t>$,+,*,)</a:t>
            </a:r>
            <a:r>
              <a:rPr lang="en-US" dirty="0"/>
              <a:t> }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92370" y="1676400"/>
            <a:ext cx="5243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State I</a:t>
            </a:r>
            <a:r>
              <a:rPr lang="en-US" baseline="-25000"/>
              <a:t>8</a:t>
            </a:r>
            <a:r>
              <a:rPr lang="en-US"/>
              <a:t> has shift/reduce conflicts for symbols </a:t>
            </a:r>
            <a:r>
              <a:rPr lang="en-US">
                <a:latin typeface="Courier New" pitchFamily="49" charset="0"/>
              </a:rPr>
              <a:t>+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44062" y="2438403"/>
            <a:ext cx="3134457" cy="446088"/>
            <a:chOff x="864" y="1536"/>
            <a:chExt cx="2139" cy="281"/>
          </a:xfrm>
        </p:grpSpPr>
        <p:sp>
          <p:nvSpPr>
            <p:cNvPr id="57352" name="Text Box 6"/>
            <p:cNvSpPr txBox="1">
              <a:spLocks noChangeArrowheads="1"/>
            </p:cNvSpPr>
            <p:nvPr/>
          </p:nvSpPr>
          <p:spPr bwMode="auto">
            <a:xfrm>
              <a:off x="864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0</a:t>
              </a:r>
            </a:p>
          </p:txBody>
        </p:sp>
        <p:sp>
          <p:nvSpPr>
            <p:cNvPr id="57353" name="Text Box 7"/>
            <p:cNvSpPr txBox="1">
              <a:spLocks noChangeArrowheads="1"/>
            </p:cNvSpPr>
            <p:nvPr/>
          </p:nvSpPr>
          <p:spPr bwMode="auto">
            <a:xfrm>
              <a:off x="1536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1</a:t>
              </a:r>
            </a:p>
          </p:txBody>
        </p:sp>
        <p:sp>
          <p:nvSpPr>
            <p:cNvPr id="57354" name="Text Box 8"/>
            <p:cNvSpPr txBox="1">
              <a:spLocks noChangeArrowheads="1"/>
            </p:cNvSpPr>
            <p:nvPr/>
          </p:nvSpPr>
          <p:spPr bwMode="auto">
            <a:xfrm>
              <a:off x="2784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8</a:t>
              </a:r>
            </a:p>
          </p:txBody>
        </p:sp>
        <p:sp>
          <p:nvSpPr>
            <p:cNvPr id="57355" name="Text Box 9"/>
            <p:cNvSpPr txBox="1">
              <a:spLocks noChangeArrowheads="1"/>
            </p:cNvSpPr>
            <p:nvPr/>
          </p:nvSpPr>
          <p:spPr bwMode="auto">
            <a:xfrm>
              <a:off x="2160" y="1584"/>
              <a:ext cx="2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/>
                <a:t>I</a:t>
              </a:r>
              <a:r>
                <a:rPr lang="en-US" baseline="-25000"/>
                <a:t>5</a:t>
              </a:r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>
              <a:off x="1104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11"/>
            <p:cNvSpPr>
              <a:spLocks noChangeShapeType="1"/>
            </p:cNvSpPr>
            <p:nvPr/>
          </p:nvSpPr>
          <p:spPr bwMode="auto">
            <a:xfrm>
              <a:off x="2352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12"/>
            <p:cNvSpPr>
              <a:spLocks noChangeShapeType="1"/>
            </p:cNvSpPr>
            <p:nvPr/>
          </p:nvSpPr>
          <p:spPr bwMode="auto">
            <a:xfrm>
              <a:off x="1728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Text Box 13"/>
            <p:cNvSpPr txBox="1">
              <a:spLocks noChangeArrowheads="1"/>
            </p:cNvSpPr>
            <p:nvPr/>
          </p:nvSpPr>
          <p:spPr bwMode="auto">
            <a:xfrm>
              <a:off x="2448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E</a:t>
              </a:r>
            </a:p>
          </p:txBody>
        </p:sp>
        <p:sp>
          <p:nvSpPr>
            <p:cNvPr id="57360" name="Text Box 14"/>
            <p:cNvSpPr txBox="1">
              <a:spLocks noChangeArrowheads="1"/>
            </p:cNvSpPr>
            <p:nvPr/>
          </p:nvSpPr>
          <p:spPr bwMode="auto">
            <a:xfrm>
              <a:off x="1776" y="153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*</a:t>
              </a:r>
            </a:p>
          </p:txBody>
        </p:sp>
        <p:sp>
          <p:nvSpPr>
            <p:cNvPr id="57361" name="Text Box 15"/>
            <p:cNvSpPr txBox="1">
              <a:spLocks noChangeArrowheads="1"/>
            </p:cNvSpPr>
            <p:nvPr/>
          </p:nvSpPr>
          <p:spPr bwMode="auto">
            <a:xfrm>
              <a:off x="1200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E</a:t>
              </a:r>
            </a:p>
          </p:txBody>
        </p:sp>
      </p:grpSp>
      <p:sp>
        <p:nvSpPr>
          <p:cNvPr id="57350" name="Text Box 16"/>
          <p:cNvSpPr txBox="1">
            <a:spLocks noChangeArrowheads="1"/>
          </p:cNvSpPr>
          <p:nvPr/>
        </p:nvSpPr>
        <p:spPr bwMode="auto">
          <a:xfrm>
            <a:off x="1336431" y="3124200"/>
            <a:ext cx="331687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when current token is *</a:t>
            </a:r>
          </a:p>
          <a:p>
            <a:pPr>
              <a:spcBef>
                <a:spcPct val="0"/>
              </a:spcBef>
            </a:pPr>
            <a:r>
              <a:rPr lang="en-US"/>
              <a:t>     shift     </a:t>
            </a:r>
            <a:r>
              <a:rPr lang="en-US">
                <a:sym typeface="Wingdings" pitchFamily="2" charset="2"/>
              </a:rPr>
              <a:t> * is right-associative</a:t>
            </a:r>
          </a:p>
          <a:p>
            <a:pPr>
              <a:spcBef>
                <a:spcPct val="0"/>
              </a:spcBef>
            </a:pPr>
            <a:r>
              <a:rPr lang="en-US">
                <a:sym typeface="Wingdings" pitchFamily="2" charset="2"/>
              </a:rPr>
              <a:t>    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reduce   * is left-associative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57351" name="Text Box 17"/>
          <p:cNvSpPr txBox="1">
            <a:spLocks noChangeArrowheads="1"/>
          </p:cNvSpPr>
          <p:nvPr/>
        </p:nvSpPr>
        <p:spPr bwMode="auto">
          <a:xfrm>
            <a:off x="1406770" y="4648200"/>
            <a:ext cx="44009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when current token is +</a:t>
            </a:r>
          </a:p>
          <a:p>
            <a:pPr>
              <a:spcBef>
                <a:spcPct val="0"/>
              </a:spcBef>
            </a:pPr>
            <a:r>
              <a:rPr lang="en-US"/>
              <a:t>     shift    </a:t>
            </a:r>
            <a:r>
              <a:rPr lang="en-US">
                <a:sym typeface="Wingdings" pitchFamily="2" charset="2"/>
              </a:rPr>
              <a:t> + has higher precedence than *</a:t>
            </a:r>
          </a:p>
          <a:p>
            <a:pPr>
              <a:spcBef>
                <a:spcPct val="0"/>
              </a:spcBef>
            </a:pPr>
            <a:r>
              <a:rPr lang="en-US">
                <a:sym typeface="Wingdings" pitchFamily="2" charset="2"/>
              </a:rPr>
              <a:t>    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reduce  * has higher precedence than +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SLR-Parsing Tables for Ambiguous Grammar</a:t>
            </a:r>
          </a:p>
        </p:txBody>
      </p:sp>
      <p:graphicFrame>
        <p:nvGraphicFramePr>
          <p:cNvPr id="331905" name="Group 129"/>
          <p:cNvGraphicFramePr>
            <a:graphicFrameLocks noGrp="1"/>
          </p:cNvGraphicFramePr>
          <p:nvPr/>
        </p:nvGraphicFramePr>
        <p:xfrm>
          <a:off x="1547447" y="1447800"/>
          <a:ext cx="5605879" cy="5029200"/>
        </p:xfrm>
        <a:graphic>
          <a:graphicData uri="http://schemas.openxmlformats.org/drawingml/2006/table">
            <a:tbl>
              <a:tblPr/>
              <a:tblGrid>
                <a:gridCol w="67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9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s9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8493" name="Text Box 130"/>
          <p:cNvSpPr txBox="1">
            <a:spLocks noChangeArrowheads="1"/>
          </p:cNvSpPr>
          <p:nvPr/>
        </p:nvSpPr>
        <p:spPr bwMode="auto">
          <a:xfrm>
            <a:off x="3094892" y="990600"/>
            <a:ext cx="803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/>
              <a:t>Action</a:t>
            </a:r>
          </a:p>
        </p:txBody>
      </p:sp>
      <p:sp>
        <p:nvSpPr>
          <p:cNvPr id="58494" name="Text Box 131"/>
          <p:cNvSpPr txBox="1">
            <a:spLocks noChangeArrowheads="1"/>
          </p:cNvSpPr>
          <p:nvPr/>
        </p:nvSpPr>
        <p:spPr bwMode="auto">
          <a:xfrm>
            <a:off x="6400800" y="990600"/>
            <a:ext cx="656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/>
              <a:t>Goto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Recovery in LR Parsing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LR parser will detect an error when it consults the parsing action table </a:t>
            </a:r>
            <a:r>
              <a:rPr lang="en-US" dirty="0"/>
              <a:t>and finds an error entry. All </a:t>
            </a:r>
            <a:r>
              <a:rPr lang="en-US" dirty="0">
                <a:solidFill>
                  <a:srgbClr val="00B050"/>
                </a:solidFill>
              </a:rPr>
              <a:t>empty entries </a:t>
            </a:r>
            <a:r>
              <a:rPr lang="en-US" dirty="0"/>
              <a:t>in the action table are error entries.</a:t>
            </a:r>
          </a:p>
          <a:p>
            <a:r>
              <a:rPr lang="en-US" dirty="0"/>
              <a:t>Errors are never detected by consulting the </a:t>
            </a:r>
            <a:r>
              <a:rPr lang="en-US" dirty="0" err="1">
                <a:solidFill>
                  <a:srgbClr val="00B050"/>
                </a:solidFill>
              </a:rPr>
              <a:t>goto</a:t>
            </a:r>
            <a:r>
              <a:rPr lang="en-US" dirty="0">
                <a:solidFill>
                  <a:srgbClr val="00B050"/>
                </a:solidFill>
              </a:rPr>
              <a:t> table.</a:t>
            </a:r>
          </a:p>
          <a:p>
            <a:r>
              <a:rPr lang="en-US" dirty="0"/>
              <a:t>An LR parser will announce error as soon as there is </a:t>
            </a:r>
            <a:r>
              <a:rPr lang="en-US" dirty="0">
                <a:solidFill>
                  <a:srgbClr val="00B050"/>
                </a:solidFill>
              </a:rPr>
              <a:t>no valid continuation for the scanned portion </a:t>
            </a:r>
            <a:r>
              <a:rPr lang="en-US" dirty="0"/>
              <a:t>of the input.</a:t>
            </a:r>
          </a:p>
          <a:p>
            <a:r>
              <a:rPr lang="en-US" dirty="0"/>
              <a:t>A canonical LR parser (LR(1) parser) will never make even a </a:t>
            </a:r>
            <a:r>
              <a:rPr lang="en-US" dirty="0">
                <a:solidFill>
                  <a:srgbClr val="00B050"/>
                </a:solidFill>
              </a:rPr>
              <a:t>single reduction before announcing an error</a:t>
            </a:r>
            <a:r>
              <a:rPr lang="en-US" dirty="0"/>
              <a:t>. </a:t>
            </a:r>
          </a:p>
          <a:p>
            <a:r>
              <a:rPr lang="en-US" dirty="0"/>
              <a:t>The SLR and LALR parsers may make several reductions </a:t>
            </a:r>
            <a:r>
              <a:rPr lang="en-US" dirty="0">
                <a:solidFill>
                  <a:srgbClr val="00B050"/>
                </a:solidFill>
              </a:rPr>
              <a:t>before announcing an error.</a:t>
            </a:r>
          </a:p>
          <a:p>
            <a:r>
              <a:rPr lang="en-US" dirty="0"/>
              <a:t>But, all LR parsers (LR(1), LALR and SLR parsers) will </a:t>
            </a:r>
            <a:r>
              <a:rPr lang="en-US" dirty="0">
                <a:solidFill>
                  <a:srgbClr val="FF0000"/>
                </a:solidFill>
              </a:rPr>
              <a:t>never shift an erroneous input symbol onto the stack.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Panic Mode Error Recovery in LR Parsing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Scan down the </a:t>
            </a:r>
            <a:r>
              <a:rPr lang="en-US" dirty="0">
                <a:solidFill>
                  <a:srgbClr val="FF0000"/>
                </a:solidFill>
              </a:rPr>
              <a:t>stack until a state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with a </a:t>
            </a:r>
            <a:r>
              <a:rPr lang="en-US" dirty="0" err="1">
                <a:solidFill>
                  <a:srgbClr val="FF0000"/>
                </a:solidFill>
              </a:rPr>
              <a:t>goto</a:t>
            </a:r>
            <a:r>
              <a:rPr lang="en-US" dirty="0">
                <a:solidFill>
                  <a:srgbClr val="FF0000"/>
                </a:solidFill>
              </a:rPr>
              <a:t> on a particular nonterminal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is found</a:t>
            </a:r>
            <a:r>
              <a:rPr lang="en-US" dirty="0"/>
              <a:t>. (Get rid of everything from the stack before this state s).</a:t>
            </a:r>
          </a:p>
          <a:p>
            <a:r>
              <a:rPr lang="en-US" dirty="0">
                <a:solidFill>
                  <a:srgbClr val="FF0000"/>
                </a:solidFill>
              </a:rPr>
              <a:t>Discard zero or more input symbols until a symbol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is found that can legitimately follow A</a:t>
            </a:r>
            <a:r>
              <a:rPr lang="en-US" dirty="0"/>
              <a:t>.</a:t>
            </a:r>
          </a:p>
          <a:p>
            <a:pPr lvl="1"/>
            <a:r>
              <a:rPr lang="en-US" sz="1800" dirty="0"/>
              <a:t>The symbol a is simply in FOLLOW(A), but this may not work for all situations.</a:t>
            </a:r>
          </a:p>
          <a:p>
            <a:r>
              <a:rPr lang="en-US" dirty="0"/>
              <a:t>The parser stacks the </a:t>
            </a:r>
            <a:r>
              <a:rPr lang="en-US" dirty="0" err="1"/>
              <a:t>nonterminal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and  the state </a:t>
            </a:r>
            <a:r>
              <a:rPr lang="en-US" b="1" dirty="0" err="1"/>
              <a:t>goto</a:t>
            </a:r>
            <a:r>
              <a:rPr lang="en-US" b="1" dirty="0"/>
              <a:t>[</a:t>
            </a:r>
            <a:r>
              <a:rPr lang="en-US" b="1" dirty="0" err="1"/>
              <a:t>s,A</a:t>
            </a:r>
            <a:r>
              <a:rPr lang="en-US" b="1" dirty="0"/>
              <a:t>]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and it resumes the normal parsing.</a:t>
            </a:r>
          </a:p>
          <a:p>
            <a:r>
              <a:rPr lang="en-US" dirty="0"/>
              <a:t>This nonterminal A is normally is a basic programming block (there can be more than one choice for A).</a:t>
            </a:r>
          </a:p>
          <a:p>
            <a:pPr lvl="1"/>
            <a:r>
              <a:rPr lang="en-US" sz="1800" dirty="0"/>
              <a:t>stmt, </a:t>
            </a:r>
            <a:r>
              <a:rPr lang="en-US" sz="1800" dirty="0" err="1"/>
              <a:t>expr</a:t>
            </a:r>
            <a:r>
              <a:rPr lang="en-US" sz="1800" dirty="0"/>
              <a:t>, block, ...</a:t>
            </a:r>
          </a:p>
          <a:p>
            <a:pPr lvl="1"/>
            <a:endParaRPr lang="en-US" sz="1800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Phrase-Level Error Recovery in LR Parsing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Each empty entry in the action table is marked with a specific error routine.</a:t>
            </a:r>
          </a:p>
          <a:p>
            <a:r>
              <a:rPr lang="en-US" dirty="0">
                <a:solidFill>
                  <a:srgbClr val="FF0000"/>
                </a:solidFill>
              </a:rPr>
              <a:t>An error routine  reflects the error that the user most likely will make in that case.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00B050"/>
                </a:solidFill>
              </a:rPr>
              <a:t>error routine inserts the symbols into the stack or the input </a:t>
            </a:r>
            <a:r>
              <a:rPr lang="en-US" dirty="0"/>
              <a:t>(or it deletes the symbols from the stack and the input, or it can do both insertion and deletion).</a:t>
            </a:r>
          </a:p>
          <a:p>
            <a:pPr lvl="1"/>
            <a:r>
              <a:rPr lang="en-US" sz="1800" dirty="0"/>
              <a:t>missing operand</a:t>
            </a:r>
          </a:p>
          <a:p>
            <a:pPr lvl="1"/>
            <a:r>
              <a:rPr lang="en-US" sz="1800" dirty="0"/>
              <a:t>unbalanced right parenthesis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Parsing Table : </a:t>
            </a:r>
          </a:p>
          <a:p>
            <a:pPr>
              <a:buNone/>
            </a:pPr>
            <a:r>
              <a:rPr lang="en-US" dirty="0"/>
              <a:t>It is a two dimensional array consists of two parts </a:t>
            </a:r>
            <a:r>
              <a:rPr lang="en-US" b="1" dirty="0">
                <a:solidFill>
                  <a:srgbClr val="FF0000"/>
                </a:solidFill>
              </a:rPr>
              <a:t>Action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FF0000"/>
                </a:solidFill>
              </a:rPr>
              <a:t>Goto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action</a:t>
            </a:r>
            <a:r>
              <a:rPr lang="en-US" dirty="0"/>
              <a:t> part of the table consists of actions</a:t>
            </a:r>
            <a:r>
              <a:rPr lang="en-US" b="1" dirty="0">
                <a:solidFill>
                  <a:srgbClr val="FF0000"/>
                </a:solidFill>
              </a:rPr>
              <a:t>(Shift, reduce, error and accept ) </a:t>
            </a:r>
            <a:r>
              <a:rPr lang="en-US" dirty="0"/>
              <a:t>that the parser has to take. It is indexed by state </a:t>
            </a:r>
            <a:r>
              <a:rPr lang="en-US" b="1" dirty="0">
                <a:solidFill>
                  <a:srgbClr val="FF0000"/>
                </a:solidFill>
              </a:rPr>
              <a:t>‘Si’ </a:t>
            </a:r>
            <a:r>
              <a:rPr lang="en-US" dirty="0"/>
              <a:t>on the top of stack and current input symbols 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b="1" dirty="0" err="1">
                <a:solidFill>
                  <a:srgbClr val="FF0000"/>
                </a:solidFill>
              </a:rPr>
              <a:t>ai</a:t>
            </a:r>
            <a:r>
              <a:rPr lang="en-US" dirty="0">
                <a:solidFill>
                  <a:srgbClr val="FF0000"/>
                </a:solidFill>
              </a:rPr>
              <a:t>’ </a:t>
            </a:r>
            <a:r>
              <a:rPr lang="en-US" dirty="0"/>
              <a:t>i.e. </a:t>
            </a:r>
            <a:r>
              <a:rPr lang="en-US" b="1" dirty="0">
                <a:solidFill>
                  <a:srgbClr val="FF0000"/>
                </a:solidFill>
              </a:rPr>
              <a:t>action[Si, </a:t>
            </a:r>
            <a:r>
              <a:rPr lang="en-US" b="1" dirty="0" err="1">
                <a:solidFill>
                  <a:srgbClr val="FF0000"/>
                </a:solidFill>
              </a:rPr>
              <a:t>ai</a:t>
            </a:r>
            <a:r>
              <a:rPr lang="en-US" b="1" dirty="0">
                <a:solidFill>
                  <a:srgbClr val="FF0000"/>
                </a:solidFill>
              </a:rPr>
              <a:t>].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Goto</a:t>
            </a:r>
            <a:r>
              <a:rPr lang="en-US" dirty="0"/>
              <a:t> part decides the </a:t>
            </a:r>
            <a:r>
              <a:rPr lang="en-US" dirty="0">
                <a:solidFill>
                  <a:srgbClr val="00B050"/>
                </a:solidFill>
              </a:rPr>
              <a:t>next state whenever the parser performs reduce action</a:t>
            </a:r>
            <a:r>
              <a:rPr lang="en-US" dirty="0"/>
              <a:t>. It is indexed by current state </a:t>
            </a:r>
            <a:r>
              <a:rPr lang="en-US" b="1" dirty="0">
                <a:solidFill>
                  <a:srgbClr val="FF0000"/>
                </a:solidFill>
              </a:rPr>
              <a:t>‘Si’ </a:t>
            </a:r>
            <a:r>
              <a:rPr lang="en-US" dirty="0"/>
              <a:t>and head of the production used for reduction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. </a:t>
            </a:r>
            <a:r>
              <a:rPr lang="en-US" dirty="0" err="1"/>
              <a:t>i</a:t>
            </a:r>
            <a:r>
              <a:rPr lang="en-US" dirty="0"/>
              <a:t>. e  </a:t>
            </a:r>
            <a:r>
              <a:rPr lang="en-US" b="1" dirty="0" err="1">
                <a:solidFill>
                  <a:srgbClr val="FF0000"/>
                </a:solidFill>
              </a:rPr>
              <a:t>goto</a:t>
            </a:r>
            <a:r>
              <a:rPr lang="en-US" b="1" dirty="0">
                <a:solidFill>
                  <a:srgbClr val="FF0000"/>
                </a:solidFill>
              </a:rPr>
              <a:t>[Si, A].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547446" y="3048000"/>
            <a:ext cx="6049108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/>
              <a:t>The 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2249</TotalTime>
  <Words>9503</Words>
  <Application>Microsoft Office PowerPoint</Application>
  <PresentationFormat>On-screen Show (4:3)</PresentationFormat>
  <Paragraphs>1715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LR Parser</vt:lpstr>
      <vt:lpstr>Introduction</vt:lpstr>
      <vt:lpstr>Attractive features of LR parser</vt:lpstr>
      <vt:lpstr>Drawback of LR Parser</vt:lpstr>
      <vt:lpstr>Model of LR parser</vt:lpstr>
      <vt:lpstr>Model of LR parser</vt:lpstr>
      <vt:lpstr>PowerPoint Presentation</vt:lpstr>
      <vt:lpstr>PowerPoint Presentation</vt:lpstr>
      <vt:lpstr>PowerPoint Presentation</vt:lpstr>
      <vt:lpstr>PowerPoint Presentation</vt:lpstr>
      <vt:lpstr>LR parsing Algorithm</vt:lpstr>
      <vt:lpstr>PowerPoint Presentation</vt:lpstr>
      <vt:lpstr>(SLR) Parsing Tables for Expression Grammar</vt:lpstr>
      <vt:lpstr>Actions of A (S)LR-Parser -- Example</vt:lpstr>
      <vt:lpstr>Construction of Parsing table for LR Parser</vt:lpstr>
      <vt:lpstr>1. DESIGN of SLR Parsing Table for lr parser</vt:lpstr>
      <vt:lpstr>Construction of Parsing table for LR Parser</vt:lpstr>
      <vt:lpstr>Augment grammar and LR(0) item</vt:lpstr>
      <vt:lpstr>Closure operation</vt:lpstr>
      <vt:lpstr>The Closure Operation  -- Example</vt:lpstr>
      <vt:lpstr>Computation of Closure</vt:lpstr>
      <vt:lpstr>Goto Operation</vt:lpstr>
      <vt:lpstr>Algorithm to Construct SLR Parsing Table from an augmented grammar G’</vt:lpstr>
      <vt:lpstr>Algorithm to construct sets of LR(0) items</vt:lpstr>
      <vt:lpstr>Example -1 : Design SLR parser  </vt:lpstr>
      <vt:lpstr>SLR Parsing Table</vt:lpstr>
      <vt:lpstr>Exapmple -2  </vt:lpstr>
      <vt:lpstr>Augmented Grammar</vt:lpstr>
      <vt:lpstr>PowerPoint Presentation</vt:lpstr>
      <vt:lpstr>Exapmple -2  </vt:lpstr>
      <vt:lpstr>PowerPoint Presentation</vt:lpstr>
      <vt:lpstr>PowerPoint Presentation</vt:lpstr>
      <vt:lpstr>PowerPoint Presentation</vt:lpstr>
      <vt:lpstr>GOTO Graph</vt:lpstr>
      <vt:lpstr>PowerPoint Presentation</vt:lpstr>
      <vt:lpstr>Example -3 </vt:lpstr>
      <vt:lpstr>The Canonical LR(0) Collection -- Example</vt:lpstr>
      <vt:lpstr>Transition Diagram (DFA) of Goto Function</vt:lpstr>
      <vt:lpstr>(SLR) Parsing Tables for Expression Grammar</vt:lpstr>
      <vt:lpstr>SLR(1) Grammar</vt:lpstr>
      <vt:lpstr>shift/reduce and reduce/reduce conflicts</vt:lpstr>
      <vt:lpstr>Unambiguous Grammar </vt:lpstr>
      <vt:lpstr>Conflict Example</vt:lpstr>
      <vt:lpstr>Conflict Example</vt:lpstr>
      <vt:lpstr>Conflict Example2</vt:lpstr>
      <vt:lpstr>2. DESIGN of CLR(1) Parsing Table for lr parser</vt:lpstr>
      <vt:lpstr>Construction of Parsing table for CLR(1) Parser</vt:lpstr>
      <vt:lpstr>2. Constructing Canonical LR(1) Parsing Tables</vt:lpstr>
      <vt:lpstr>LR(1) Item</vt:lpstr>
      <vt:lpstr>LR(1) Item  (cont.)</vt:lpstr>
      <vt:lpstr>Canonical Collection of Sets of LR(1) Items</vt:lpstr>
      <vt:lpstr>goto operation</vt:lpstr>
      <vt:lpstr>Algorithm for Construction of CLR(1) Parsing Tables</vt:lpstr>
      <vt:lpstr>Construction of The Canonical LR(1) Collection</vt:lpstr>
      <vt:lpstr>A Short Notation for The Sets of LR(1) Items</vt:lpstr>
      <vt:lpstr>Exapmple -1  </vt:lpstr>
      <vt:lpstr>2. Collection of Canonical sets of LR(1) items</vt:lpstr>
      <vt:lpstr> GOTO Graph of LR(1) items</vt:lpstr>
      <vt:lpstr>CLR(1) Parsing Table  - </vt:lpstr>
      <vt:lpstr>Exapmple -2  </vt:lpstr>
      <vt:lpstr>2. Computation of Canonical sets of LR(1) items</vt:lpstr>
      <vt:lpstr>PowerPoint Presentation</vt:lpstr>
      <vt:lpstr>PowerPoint Presentation</vt:lpstr>
      <vt:lpstr>PowerPoint Presentation</vt:lpstr>
      <vt:lpstr>PowerPoint Presentation</vt:lpstr>
      <vt:lpstr>3. DESIGN of LALR Parsing Table for lr parser</vt:lpstr>
      <vt:lpstr>3. LALR Parsing Tables</vt:lpstr>
      <vt:lpstr>Creating LALR Parsing Tables</vt:lpstr>
      <vt:lpstr>The Core of A Set of LR(1) Items</vt:lpstr>
      <vt:lpstr>The Core of LR(1) Items</vt:lpstr>
      <vt:lpstr>Creation of LALR Parsing Tables</vt:lpstr>
      <vt:lpstr>PowerPoint Presentation</vt:lpstr>
      <vt:lpstr>PowerPoint Presentation</vt:lpstr>
      <vt:lpstr>PowerPoint Presentation</vt:lpstr>
      <vt:lpstr>PowerPoint Presentation</vt:lpstr>
      <vt:lpstr>CLR(1) Parsing Table  - </vt:lpstr>
      <vt:lpstr>LALR Parse Table</vt:lpstr>
      <vt:lpstr>Shift/Reduce Conflict</vt:lpstr>
      <vt:lpstr>Reduce/Reduce Conflict</vt:lpstr>
      <vt:lpstr>Canonical LALR(1) Collection – Example2</vt:lpstr>
      <vt:lpstr>LALR(1) Parsing Tables – (for Example2)</vt:lpstr>
      <vt:lpstr>Using Ambiguous Grammars</vt:lpstr>
      <vt:lpstr>Sets of LR(0) Items for Ambiguous Grammar</vt:lpstr>
      <vt:lpstr>SLR-Parsing Tables for Ambiguous Grammar</vt:lpstr>
      <vt:lpstr>SLR-Parsing Tables for Ambiguous Grammar</vt:lpstr>
      <vt:lpstr>SLR-Parsing Tables for Ambiguous Grammar</vt:lpstr>
      <vt:lpstr>Error Recovery in LR Parsing</vt:lpstr>
      <vt:lpstr>Panic Mode Error Recovery in LR Parsing</vt:lpstr>
      <vt:lpstr>Phrase-Level Error Recovery in LR Parsing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 Parser</dc:title>
  <dc:creator/>
  <cp:lastModifiedBy>919108661445</cp:lastModifiedBy>
  <cp:revision>177</cp:revision>
  <dcterms:created xsi:type="dcterms:W3CDTF">2006-08-16T00:00:00Z</dcterms:created>
  <dcterms:modified xsi:type="dcterms:W3CDTF">2023-06-18T16:05:31Z</dcterms:modified>
</cp:coreProperties>
</file>