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8" r:id="rId5"/>
    <p:sldId id="259" r:id="rId6"/>
    <p:sldId id="279" r:id="rId7"/>
    <p:sldId id="260" r:id="rId8"/>
    <p:sldId id="261" r:id="rId9"/>
    <p:sldId id="262" r:id="rId10"/>
    <p:sldId id="263" r:id="rId11"/>
    <p:sldId id="264" r:id="rId12"/>
    <p:sldId id="266" r:id="rId13"/>
    <p:sldId id="265" r:id="rId14"/>
    <p:sldId id="267" r:id="rId15"/>
    <p:sldId id="268" r:id="rId16"/>
    <p:sldId id="269" r:id="rId17"/>
    <p:sldId id="270" r:id="rId18"/>
    <p:sldId id="271" r:id="rId19"/>
    <p:sldId id="272" r:id="rId20"/>
    <p:sldId id="273" r:id="rId21"/>
    <p:sldId id="274" r:id="rId22"/>
    <p:sldId id="275" r:id="rId23"/>
    <p:sldId id="276" r:id="rId24"/>
    <p:sldId id="277"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61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EFA23B1-3248-4EE0-B49C-64263B286D79}" type="datetimeFigureOut">
              <a:rPr lang="en-US" smtClean="0"/>
              <a:pPr/>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4A737B-1F3D-45DB-83ED-FE37B111D49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FA23B1-3248-4EE0-B49C-64263B286D79}" type="datetimeFigureOut">
              <a:rPr lang="en-US" smtClean="0"/>
              <a:pPr/>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4A737B-1F3D-45DB-83ED-FE37B111D4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FA23B1-3248-4EE0-B49C-64263B286D79}" type="datetimeFigureOut">
              <a:rPr lang="en-US" smtClean="0"/>
              <a:pPr/>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4A737B-1F3D-45DB-83ED-FE37B111D4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FA23B1-3248-4EE0-B49C-64263B286D79}" type="datetimeFigureOut">
              <a:rPr lang="en-US" smtClean="0"/>
              <a:pPr/>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4A737B-1F3D-45DB-83ED-FE37B111D4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FA23B1-3248-4EE0-B49C-64263B286D79}" type="datetimeFigureOut">
              <a:rPr lang="en-US" smtClean="0"/>
              <a:pPr/>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4A737B-1F3D-45DB-83ED-FE37B111D49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FA23B1-3248-4EE0-B49C-64263B286D79}" type="datetimeFigureOut">
              <a:rPr lang="en-US" smtClean="0"/>
              <a:pPr/>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4A737B-1F3D-45DB-83ED-FE37B111D4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FA23B1-3248-4EE0-B49C-64263B286D79}" type="datetimeFigureOut">
              <a:rPr lang="en-US" smtClean="0"/>
              <a:pPr/>
              <a:t>6/17/2023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4A737B-1F3D-45DB-83ED-FE37B111D4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FA23B1-3248-4EE0-B49C-64263B286D79}" type="datetimeFigureOut">
              <a:rPr lang="en-US" smtClean="0"/>
              <a:pPr/>
              <a:t>6/17/2023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4A737B-1F3D-45DB-83ED-FE37B111D4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FA23B1-3248-4EE0-B49C-64263B286D79}" type="datetimeFigureOut">
              <a:rPr lang="en-US" smtClean="0"/>
              <a:pPr/>
              <a:t>6/17/2023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4A737B-1F3D-45DB-83ED-FE37B111D4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FA23B1-3248-4EE0-B49C-64263B286D79}" type="datetimeFigureOut">
              <a:rPr lang="en-US" smtClean="0"/>
              <a:pPr/>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4A737B-1F3D-45DB-83ED-FE37B111D4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FA23B1-3248-4EE0-B49C-64263B286D79}" type="datetimeFigureOut">
              <a:rPr lang="en-US" smtClean="0"/>
              <a:pPr/>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4A737B-1F3D-45DB-83ED-FE37B111D49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FA23B1-3248-4EE0-B49C-64263B286D79}" type="datetimeFigureOut">
              <a:rPr lang="en-US" smtClean="0"/>
              <a:pPr/>
              <a:t>6/17/2023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4A737B-1F3D-45DB-83ED-FE37B111D4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US" dirty="0"/>
              <a:t> Test Coverage Metrics</a:t>
            </a:r>
          </a:p>
        </p:txBody>
      </p:sp>
      <p:sp>
        <p:nvSpPr>
          <p:cNvPr id="3" name="Content Placeholder 2"/>
          <p:cNvSpPr>
            <a:spLocks noGrp="1"/>
          </p:cNvSpPr>
          <p:nvPr>
            <p:ph idx="1"/>
          </p:nvPr>
        </p:nvSpPr>
        <p:spPr>
          <a:xfrm>
            <a:off x="285720" y="1000108"/>
            <a:ext cx="8429684" cy="5357850"/>
          </a:xfrm>
        </p:spPr>
        <p:txBody>
          <a:bodyPr/>
          <a:lstStyle/>
          <a:p>
            <a:pPr marL="514350" indent="-514350">
              <a:buAutoNum type="arabicPeriod"/>
            </a:pPr>
            <a:r>
              <a:rPr lang="en-US" dirty="0"/>
              <a:t>Program Graph–Based Coverage Metrics</a:t>
            </a:r>
          </a:p>
          <a:p>
            <a:pPr marL="514350" indent="-514350">
              <a:buAutoNum type="arabicPeriod"/>
            </a:pPr>
            <a:r>
              <a:rPr lang="en-US"/>
              <a:t>E.F</a:t>
            </a:r>
            <a:r>
              <a:rPr lang="en-US" dirty="0"/>
              <a:t>. Miller’s Coverage Metrics contd..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dirty="0"/>
              <a:t>1. Program Graph–Based Coverage Metrics </a:t>
            </a:r>
          </a:p>
        </p:txBody>
      </p:sp>
      <p:sp>
        <p:nvSpPr>
          <p:cNvPr id="3" name="Content Placeholder 2"/>
          <p:cNvSpPr>
            <a:spLocks noGrp="1"/>
          </p:cNvSpPr>
          <p:nvPr>
            <p:ph idx="1"/>
          </p:nvPr>
        </p:nvSpPr>
        <p:spPr>
          <a:xfrm>
            <a:off x="285720" y="1071546"/>
            <a:ext cx="8572560" cy="5357850"/>
          </a:xfrm>
        </p:spPr>
        <p:txBody>
          <a:bodyPr>
            <a:normAutofit/>
          </a:bodyPr>
          <a:lstStyle/>
          <a:p>
            <a:pPr>
              <a:buNone/>
            </a:pPr>
            <a:r>
              <a:rPr lang="en-US" sz="2400" dirty="0"/>
              <a:t>Given a program graph, we can define the following set of test coverage metrics.</a:t>
            </a:r>
          </a:p>
          <a:p>
            <a:pPr algn="just">
              <a:buNone/>
            </a:pPr>
            <a:r>
              <a:rPr lang="en-US" sz="2000" b="1" u="sng" dirty="0" err="1"/>
              <a:t>Gnode</a:t>
            </a:r>
            <a:r>
              <a:rPr lang="en-US" sz="2000" b="1" u="sng" dirty="0"/>
              <a:t> :</a:t>
            </a:r>
            <a:r>
              <a:rPr lang="en-US" sz="2000" dirty="0"/>
              <a:t>Given a </a:t>
            </a:r>
            <a:r>
              <a:rPr lang="en-US" sz="2000" dirty="0">
                <a:highlight>
                  <a:srgbClr val="FFFF00"/>
                </a:highlight>
              </a:rPr>
              <a:t>set of test cases for a program</a:t>
            </a:r>
            <a:r>
              <a:rPr lang="en-US" sz="2000" dirty="0"/>
              <a:t>, they constitute node coverage if, when </a:t>
            </a:r>
            <a:r>
              <a:rPr lang="en-US" sz="2000" dirty="0">
                <a:highlight>
                  <a:srgbClr val="FFFF00"/>
                </a:highlight>
              </a:rPr>
              <a:t>executed on the program, every node in the program graph</a:t>
            </a:r>
            <a:r>
              <a:rPr lang="en-US" sz="2000" dirty="0"/>
              <a:t> is </a:t>
            </a:r>
            <a:r>
              <a:rPr lang="en-US" sz="2000" dirty="0">
                <a:highlight>
                  <a:srgbClr val="FFFF00"/>
                </a:highlight>
              </a:rPr>
              <a:t>traversed.</a:t>
            </a:r>
            <a:r>
              <a:rPr lang="en-US" sz="2000" dirty="0"/>
              <a:t> Denote this level of coverage as </a:t>
            </a:r>
            <a:r>
              <a:rPr lang="en-US" sz="2000" dirty="0" err="1"/>
              <a:t>Gnode</a:t>
            </a:r>
            <a:r>
              <a:rPr lang="en-US" sz="2000" dirty="0"/>
              <a:t>, where the G stands for program graph.</a:t>
            </a:r>
          </a:p>
          <a:p>
            <a:pPr algn="just">
              <a:buNone/>
            </a:pPr>
            <a:r>
              <a:rPr lang="en-US" sz="2000" b="1" u="sng" dirty="0" err="1"/>
              <a:t>Gedge</a:t>
            </a:r>
            <a:r>
              <a:rPr lang="en-US" sz="2000" b="1" u="sng" dirty="0"/>
              <a:t> :</a:t>
            </a:r>
            <a:r>
              <a:rPr lang="en-US" sz="2000" dirty="0"/>
              <a:t> Given a </a:t>
            </a:r>
            <a:r>
              <a:rPr lang="en-US" sz="2000" dirty="0">
                <a:highlight>
                  <a:srgbClr val="FFFF00"/>
                </a:highlight>
              </a:rPr>
              <a:t>set of test cases </a:t>
            </a:r>
            <a:r>
              <a:rPr lang="en-US" sz="2000" dirty="0"/>
              <a:t>for a program, they constitute edge coverage if, when executed on the program, </a:t>
            </a:r>
            <a:r>
              <a:rPr lang="en-US" sz="2000" dirty="0">
                <a:highlight>
                  <a:srgbClr val="00FF00"/>
                </a:highlight>
              </a:rPr>
              <a:t>every edge in the program graph is traversed</a:t>
            </a:r>
            <a:r>
              <a:rPr lang="en-US" sz="2000" dirty="0"/>
              <a:t>. Denote this level of coverage as </a:t>
            </a:r>
            <a:r>
              <a:rPr lang="en-US" sz="2000" dirty="0" err="1"/>
              <a:t>Gedge</a:t>
            </a:r>
            <a:r>
              <a:rPr lang="en-US" sz="2000" dirty="0"/>
              <a:t>. </a:t>
            </a:r>
          </a:p>
          <a:p>
            <a:pPr algn="just">
              <a:buNone/>
            </a:pPr>
            <a:r>
              <a:rPr lang="en-US" sz="2000" b="1" u="sng" dirty="0" err="1"/>
              <a:t>Gchain</a:t>
            </a:r>
            <a:r>
              <a:rPr lang="en-US" sz="2000" b="1" u="sng" dirty="0"/>
              <a:t> </a:t>
            </a:r>
            <a:r>
              <a:rPr lang="en-US" sz="2000" b="1" dirty="0"/>
              <a:t>:</a:t>
            </a:r>
            <a:r>
              <a:rPr lang="en-US" sz="2000" dirty="0"/>
              <a:t>Given </a:t>
            </a:r>
            <a:r>
              <a:rPr lang="en-US" sz="2000" dirty="0">
                <a:highlight>
                  <a:srgbClr val="00FF00"/>
                </a:highlight>
              </a:rPr>
              <a:t>a set of test cases for a program</a:t>
            </a:r>
            <a:r>
              <a:rPr lang="en-US" sz="2000" dirty="0"/>
              <a:t>, they </a:t>
            </a:r>
            <a:r>
              <a:rPr lang="en-US" sz="2000" dirty="0">
                <a:highlight>
                  <a:srgbClr val="00FF00"/>
                </a:highlight>
              </a:rPr>
              <a:t>constitute chain coverage </a:t>
            </a:r>
            <a:r>
              <a:rPr lang="en-US" sz="2000" dirty="0"/>
              <a:t>if, when executed on the program, </a:t>
            </a:r>
            <a:r>
              <a:rPr lang="en-US" sz="2000" dirty="0">
                <a:highlight>
                  <a:srgbClr val="00FF00"/>
                </a:highlight>
              </a:rPr>
              <a:t>every chain of length greater than or equal to 2 </a:t>
            </a:r>
            <a:r>
              <a:rPr lang="en-US" sz="2000" dirty="0"/>
              <a:t>in the program graph is traversed. Denote this level of coverage as </a:t>
            </a:r>
            <a:r>
              <a:rPr lang="en-US" sz="2000" dirty="0" err="1"/>
              <a:t>Gchain</a:t>
            </a:r>
            <a:r>
              <a:rPr lang="en-US" sz="2000" dirty="0"/>
              <a:t>.</a:t>
            </a:r>
          </a:p>
          <a:p>
            <a:pPr algn="just">
              <a:buNone/>
            </a:pPr>
            <a:r>
              <a:rPr lang="en-US" sz="2000" b="1" dirty="0" err="1"/>
              <a:t>Gpath</a:t>
            </a:r>
            <a:r>
              <a:rPr lang="en-US" sz="2000" b="1" dirty="0"/>
              <a:t> : </a:t>
            </a:r>
            <a:r>
              <a:rPr lang="en-US" sz="2000" dirty="0"/>
              <a:t>Given a set of test cases for a program, they </a:t>
            </a:r>
            <a:r>
              <a:rPr lang="en-US" sz="2000" dirty="0">
                <a:highlight>
                  <a:srgbClr val="00FFFF"/>
                </a:highlight>
              </a:rPr>
              <a:t>constitute path </a:t>
            </a:r>
            <a:r>
              <a:rPr lang="en-US" sz="2000" dirty="0"/>
              <a:t>coverage if, when executed on the program, </a:t>
            </a:r>
            <a:r>
              <a:rPr lang="en-US" sz="2000" dirty="0">
                <a:highlight>
                  <a:srgbClr val="00FFFF"/>
                </a:highlight>
              </a:rPr>
              <a:t>every path from the source node to the sink node in the program graph is traversed</a:t>
            </a:r>
            <a:r>
              <a:rPr lang="en-US" sz="2000" dirty="0"/>
              <a:t>. Denote this level of coverage as </a:t>
            </a:r>
            <a:r>
              <a:rPr lang="en-US" sz="2000" dirty="0" err="1"/>
              <a:t>Gpath</a:t>
            </a:r>
            <a:r>
              <a:rPr lang="en-US" sz="2000"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sz="3600" dirty="0"/>
              <a:t>2. E.F. Miller’s Coverage Metrics </a:t>
            </a:r>
          </a:p>
        </p:txBody>
      </p:sp>
      <p:sp>
        <p:nvSpPr>
          <p:cNvPr id="3" name="Content Placeholder 2"/>
          <p:cNvSpPr>
            <a:spLocks noGrp="1"/>
          </p:cNvSpPr>
          <p:nvPr>
            <p:ph idx="1"/>
          </p:nvPr>
        </p:nvSpPr>
        <p:spPr>
          <a:xfrm>
            <a:off x="285720" y="928670"/>
            <a:ext cx="8572560" cy="5572164"/>
          </a:xfrm>
        </p:spPr>
        <p:txBody>
          <a:bodyPr/>
          <a:lstStyle/>
          <a:p>
            <a:pPr>
              <a:buNone/>
            </a:pPr>
            <a:r>
              <a:rPr lang="en-US" dirty="0"/>
              <a:t>a. Statement Testing:</a:t>
            </a:r>
          </a:p>
          <a:p>
            <a:pPr>
              <a:buNone/>
            </a:pPr>
            <a:endParaRPr lang="en-US" dirty="0"/>
          </a:p>
        </p:txBody>
      </p:sp>
      <p:sp>
        <p:nvSpPr>
          <p:cNvPr id="5" name="Rectangle 4"/>
          <p:cNvSpPr/>
          <p:nvPr/>
        </p:nvSpPr>
        <p:spPr>
          <a:xfrm>
            <a:off x="428596" y="1500174"/>
            <a:ext cx="8358246" cy="5143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2"/>
          <a:srcRect/>
          <a:stretch>
            <a:fillRect/>
          </a:stretch>
        </p:blipFill>
        <p:spPr bwMode="auto">
          <a:xfrm>
            <a:off x="1285852" y="1500174"/>
            <a:ext cx="6643734" cy="4994579"/>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72518" cy="654032"/>
          </a:xfrm>
        </p:spPr>
        <p:txBody>
          <a:bodyPr>
            <a:normAutofit fontScale="90000"/>
          </a:bodyPr>
          <a:lstStyle/>
          <a:p>
            <a:r>
              <a:rPr lang="en-US" dirty="0"/>
              <a:t>2. E.F. Miller’s Coverage Metrics contd..</a:t>
            </a:r>
          </a:p>
        </p:txBody>
      </p:sp>
      <p:sp>
        <p:nvSpPr>
          <p:cNvPr id="3" name="Content Placeholder 2"/>
          <p:cNvSpPr>
            <a:spLocks noGrp="1"/>
          </p:cNvSpPr>
          <p:nvPr>
            <p:ph idx="1"/>
          </p:nvPr>
        </p:nvSpPr>
        <p:spPr>
          <a:xfrm>
            <a:off x="285720" y="1000108"/>
            <a:ext cx="8572560" cy="5643602"/>
          </a:xfrm>
        </p:spPr>
        <p:txBody>
          <a:bodyPr>
            <a:normAutofit/>
          </a:bodyPr>
          <a:lstStyle/>
          <a:p>
            <a:pPr>
              <a:buNone/>
            </a:pPr>
            <a:r>
              <a:rPr lang="en-US" dirty="0"/>
              <a:t>b. DD-Path Testing :</a:t>
            </a:r>
          </a:p>
          <a:p>
            <a:pPr algn="just">
              <a:buNone/>
            </a:pPr>
            <a:r>
              <a:rPr lang="en-US" sz="2400" dirty="0"/>
              <a:t>	When every </a:t>
            </a:r>
            <a:r>
              <a:rPr lang="en-US" sz="2400" dirty="0">
                <a:highlight>
                  <a:srgbClr val="00FFFF"/>
                </a:highlight>
              </a:rPr>
              <a:t>DD-path is traversed (the C1 metric), we know that each predicate outcome has been executed</a:t>
            </a:r>
            <a:r>
              <a:rPr lang="en-US" sz="2400" dirty="0"/>
              <a:t>; this amounts to traversing every edge in the DD-path graph (or program graph). Therefore, the C1 metric is exactly our </a:t>
            </a:r>
            <a:r>
              <a:rPr lang="en-US" sz="2400" dirty="0" err="1"/>
              <a:t>Gchain</a:t>
            </a:r>
            <a:r>
              <a:rPr lang="en-US" sz="2400" dirty="0"/>
              <a:t> metric. For if–then and if–then–else statements, this means that both the true and the false branches are covered (C1p coverage).</a:t>
            </a:r>
          </a:p>
          <a:p>
            <a:pPr algn="just">
              <a:buNone/>
            </a:pPr>
            <a:r>
              <a:rPr lang="en-US" dirty="0"/>
              <a:t>c. Simple Loop Coverage :</a:t>
            </a:r>
          </a:p>
          <a:p>
            <a:pPr algn="just">
              <a:buNone/>
            </a:pPr>
            <a:r>
              <a:rPr lang="en-US" dirty="0"/>
              <a:t>    </a:t>
            </a:r>
            <a:r>
              <a:rPr lang="en-US" sz="2400" dirty="0"/>
              <a:t>The simple view of loop testing is that every loop involves a decision, and we need to test both outcomes of the decision: one is to traverse the loop, and the other is to exit (or not enter) the loop.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72518" cy="582594"/>
          </a:xfrm>
        </p:spPr>
        <p:txBody>
          <a:bodyPr>
            <a:normAutofit fontScale="90000"/>
          </a:bodyPr>
          <a:lstStyle/>
          <a:p>
            <a:r>
              <a:rPr lang="en-US" dirty="0"/>
              <a:t>2. E.F. Miller’s Coverage Metrics contd..</a:t>
            </a:r>
          </a:p>
        </p:txBody>
      </p:sp>
      <p:sp>
        <p:nvSpPr>
          <p:cNvPr id="3" name="Content Placeholder 2"/>
          <p:cNvSpPr>
            <a:spLocks noGrp="1"/>
          </p:cNvSpPr>
          <p:nvPr>
            <p:ph idx="1"/>
          </p:nvPr>
        </p:nvSpPr>
        <p:spPr>
          <a:xfrm>
            <a:off x="214282" y="928670"/>
            <a:ext cx="8643998" cy="5643602"/>
          </a:xfrm>
        </p:spPr>
        <p:txBody>
          <a:bodyPr/>
          <a:lstStyle/>
          <a:p>
            <a:pPr>
              <a:buNone/>
            </a:pPr>
            <a:r>
              <a:rPr lang="en-US" dirty="0"/>
              <a:t>d. Predicate Outcome Testing :</a:t>
            </a:r>
          </a:p>
          <a:p>
            <a:pPr algn="just">
              <a:buNone/>
            </a:pPr>
            <a:r>
              <a:rPr lang="en-US" sz="2000" dirty="0"/>
              <a:t>     This level of testing requires that every outcome of a decision (predicate) must be exercised.</a:t>
            </a:r>
          </a:p>
          <a:p>
            <a:pPr algn="just">
              <a:buNone/>
            </a:pPr>
            <a:r>
              <a:rPr lang="en-US" sz="2800" dirty="0"/>
              <a:t>e. Dependent Pairs of DD-Paths :</a:t>
            </a:r>
          </a:p>
          <a:p>
            <a:pPr algn="just">
              <a:buNone/>
            </a:pPr>
            <a:r>
              <a:rPr lang="en-US" sz="2800" dirty="0"/>
              <a:t>     </a:t>
            </a:r>
            <a:r>
              <a:rPr lang="en-US" sz="1800" dirty="0"/>
              <a:t>The most common dependency among pairs of DD-paths is the define/reference relationship, in which a variable is defined (receives a value) in one DD-path and is referenced in another DD-path. The importance of these dependencies is that they are closely related to the problem of infeasible paths. </a:t>
            </a:r>
          </a:p>
          <a:p>
            <a:pPr algn="just">
              <a:buNone/>
            </a:pPr>
            <a:r>
              <a:rPr lang="en-US" sz="2800" dirty="0"/>
              <a:t>f. Complex Loop Coverage:</a:t>
            </a:r>
          </a:p>
          <a:p>
            <a:pPr algn="just">
              <a:buNone/>
            </a:pPr>
            <a:r>
              <a:rPr lang="en-US" sz="1800" dirty="0"/>
              <a:t>       Miller’s  metric extends the loop coverage metric to include full paths from source to sink nodes that contain loops, which are a highly fault-prone portion of source code.</a:t>
            </a:r>
          </a:p>
          <a:p>
            <a:pPr algn="just">
              <a:buNone/>
            </a:pP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sz="4000" dirty="0"/>
              <a:t>2. E.F. Miller’s Coverage Metrics contd..</a:t>
            </a:r>
          </a:p>
        </p:txBody>
      </p:sp>
      <p:pic>
        <p:nvPicPr>
          <p:cNvPr id="2050" name="Picture 2"/>
          <p:cNvPicPr>
            <a:picLocks noGrp="1" noChangeAspect="1" noChangeArrowheads="1"/>
          </p:cNvPicPr>
          <p:nvPr>
            <p:ph idx="1"/>
          </p:nvPr>
        </p:nvPicPr>
        <p:blipFill>
          <a:blip r:embed="rId2"/>
          <a:srcRect/>
          <a:stretch>
            <a:fillRect/>
          </a:stretch>
        </p:blipFill>
        <p:spPr bwMode="auto">
          <a:xfrm>
            <a:off x="136934" y="1357298"/>
            <a:ext cx="8798702" cy="485778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72518" cy="654032"/>
          </a:xfrm>
        </p:spPr>
        <p:txBody>
          <a:bodyPr>
            <a:normAutofit fontScale="90000"/>
          </a:bodyPr>
          <a:lstStyle/>
          <a:p>
            <a:r>
              <a:rPr lang="en-US" dirty="0"/>
              <a:t>2. E.F. Miller’s Coverage Metrics contd..</a:t>
            </a:r>
          </a:p>
        </p:txBody>
      </p:sp>
      <p:sp>
        <p:nvSpPr>
          <p:cNvPr id="3" name="Content Placeholder 2"/>
          <p:cNvSpPr>
            <a:spLocks noGrp="1"/>
          </p:cNvSpPr>
          <p:nvPr>
            <p:ph idx="1"/>
          </p:nvPr>
        </p:nvSpPr>
        <p:spPr>
          <a:xfrm>
            <a:off x="214282" y="1071546"/>
            <a:ext cx="8715436" cy="5572164"/>
          </a:xfrm>
        </p:spPr>
        <p:txBody>
          <a:bodyPr/>
          <a:lstStyle/>
          <a:p>
            <a:pPr algn="just">
              <a:buNone/>
            </a:pPr>
            <a:r>
              <a:rPr lang="en-US" dirty="0"/>
              <a:t>    	</a:t>
            </a:r>
            <a:r>
              <a:rPr lang="en-US" sz="2400" dirty="0"/>
              <a:t>Concatenated loops are simply a sequence of disjoint loops, while nested loops are such that one is contained inside another. Knotted (</a:t>
            </a:r>
            <a:r>
              <a:rPr lang="en-US" sz="2400" dirty="0" err="1"/>
              <a:t>Beizer</a:t>
            </a:r>
            <a:r>
              <a:rPr lang="en-US" sz="2400" dirty="0"/>
              <a:t> calls them “horrible”) loops cannot occur when the structured programming precepts are followed, but they can occur in languages like Java with try/catch.</a:t>
            </a:r>
          </a:p>
          <a:p>
            <a:pPr algn="just">
              <a:buNone/>
            </a:pPr>
            <a:r>
              <a:rPr lang="en-US" sz="2800" dirty="0"/>
              <a:t>g. Multiple Condition Coverage: </a:t>
            </a:r>
          </a:p>
          <a:p>
            <a:pPr algn="just">
              <a:buNone/>
            </a:pPr>
            <a:r>
              <a:rPr lang="en-US" sz="2800" dirty="0"/>
              <a:t>		</a:t>
            </a:r>
            <a:r>
              <a:rPr lang="en-US" sz="2000" dirty="0"/>
              <a:t>Miller’s CMCC metric addresses the question of testing decisions made by compound conditions. Instead of simply traversing such predicates to their true and false outcomes, we should investigate the different ways that each outcome can occur. One possibility is to make a decision table; a compound condition of three simple conditions will have eight rules, yielding eight test cases.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fontScale="90000"/>
          </a:bodyPr>
          <a:lstStyle/>
          <a:p>
            <a:r>
              <a:rPr lang="en-US" dirty="0"/>
              <a:t>Fragment of </a:t>
            </a:r>
            <a:r>
              <a:rPr lang="en-US" dirty="0" err="1"/>
              <a:t>NextDate</a:t>
            </a:r>
            <a:r>
              <a:rPr lang="en-US" dirty="0"/>
              <a:t> Program Graph</a:t>
            </a:r>
          </a:p>
        </p:txBody>
      </p:sp>
      <p:pic>
        <p:nvPicPr>
          <p:cNvPr id="3074" name="Picture 2"/>
          <p:cNvPicPr>
            <a:picLocks noGrp="1" noChangeAspect="1" noChangeArrowheads="1"/>
          </p:cNvPicPr>
          <p:nvPr>
            <p:ph idx="1"/>
          </p:nvPr>
        </p:nvPicPr>
        <p:blipFill>
          <a:blip r:embed="rId2"/>
          <a:srcRect/>
          <a:stretch>
            <a:fillRect/>
          </a:stretch>
        </p:blipFill>
        <p:spPr bwMode="auto">
          <a:xfrm>
            <a:off x="550202" y="1142984"/>
            <a:ext cx="8308077" cy="5619281"/>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dirty="0"/>
              <a:t> Basis path testing</a:t>
            </a:r>
          </a:p>
        </p:txBody>
      </p:sp>
      <p:sp>
        <p:nvSpPr>
          <p:cNvPr id="3" name="Content Placeholder 2"/>
          <p:cNvSpPr>
            <a:spLocks noGrp="1"/>
          </p:cNvSpPr>
          <p:nvPr>
            <p:ph idx="1"/>
          </p:nvPr>
        </p:nvSpPr>
        <p:spPr>
          <a:xfrm>
            <a:off x="428596" y="1000108"/>
            <a:ext cx="8501122" cy="5643602"/>
          </a:xfrm>
        </p:spPr>
        <p:txBody>
          <a:bodyPr/>
          <a:lstStyle/>
          <a:p>
            <a:pPr algn="just">
              <a:buNone/>
            </a:pPr>
            <a:r>
              <a:rPr lang="en-US" dirty="0"/>
              <a:t>		</a:t>
            </a:r>
            <a:r>
              <a:rPr lang="en-US" sz="2400" dirty="0"/>
              <a:t>McCabe based his view of testing on </a:t>
            </a:r>
            <a:r>
              <a:rPr lang="en-US" sz="2400" dirty="0">
                <a:highlight>
                  <a:srgbClr val="00FFFF"/>
                </a:highlight>
              </a:rPr>
              <a:t>a major result from graph theory</a:t>
            </a:r>
            <a:r>
              <a:rPr lang="en-US" sz="2400" dirty="0"/>
              <a:t>, which states that the </a:t>
            </a:r>
            <a:r>
              <a:rPr lang="en-US" sz="2400" dirty="0" err="1">
                <a:highlight>
                  <a:srgbClr val="00FFFF"/>
                </a:highlight>
              </a:rPr>
              <a:t>cyclomatic</a:t>
            </a:r>
            <a:r>
              <a:rPr lang="en-US" sz="2400" dirty="0">
                <a:highlight>
                  <a:srgbClr val="00FFFF"/>
                </a:highlight>
              </a:rPr>
              <a:t> number of a strongly connected graph</a:t>
            </a:r>
            <a:r>
              <a:rPr lang="en-US" sz="2400" dirty="0"/>
              <a:t> is the </a:t>
            </a:r>
            <a:r>
              <a:rPr lang="en-US" sz="2400" dirty="0">
                <a:highlight>
                  <a:srgbClr val="00FF00"/>
                </a:highlight>
              </a:rPr>
              <a:t>number of linearly independent circuits in the graph</a:t>
            </a:r>
            <a:r>
              <a:rPr lang="en-US" sz="2400" dirty="0"/>
              <a:t>. We can always create </a:t>
            </a:r>
            <a:r>
              <a:rPr lang="en-US" sz="2400" dirty="0">
                <a:highlight>
                  <a:srgbClr val="FFFF00"/>
                </a:highlight>
              </a:rPr>
              <a:t>a strongly connected graph</a:t>
            </a:r>
            <a:r>
              <a:rPr lang="en-US" sz="2400" dirty="0"/>
              <a:t> by adding an edge from the (every) </a:t>
            </a:r>
            <a:r>
              <a:rPr lang="en-US" sz="2400" dirty="0">
                <a:highlight>
                  <a:srgbClr val="00FF00"/>
                </a:highlight>
              </a:rPr>
              <a:t>sink node to the (every) source node</a:t>
            </a:r>
            <a:r>
              <a:rPr lang="en-US" sz="2400" dirty="0"/>
              <a:t>.</a:t>
            </a:r>
          </a:p>
          <a:p>
            <a:pPr algn="just">
              <a:buNone/>
            </a:pPr>
            <a:r>
              <a:rPr lang="en-US" sz="2400" dirty="0"/>
              <a:t>      </a:t>
            </a:r>
            <a:r>
              <a:rPr lang="en-US" sz="2400" dirty="0" err="1"/>
              <a:t>Cyclomatic</a:t>
            </a:r>
            <a:r>
              <a:rPr lang="en-US" sz="2400" dirty="0"/>
              <a:t> Complexity formula is V(G) = e – n + p, while others use the formula V(G) = e – n + 2p; </a:t>
            </a:r>
          </a:p>
          <a:p>
            <a:pPr algn="just">
              <a:buNone/>
            </a:pPr>
            <a:r>
              <a:rPr lang="en-US" sz="2400" dirty="0"/>
              <a:t>     Everyone agrees that </a:t>
            </a:r>
          </a:p>
          <a:p>
            <a:pPr algn="just">
              <a:buNone/>
            </a:pPr>
            <a:r>
              <a:rPr lang="en-US" sz="2400" dirty="0"/>
              <a:t>    e is the number of edges</a:t>
            </a:r>
          </a:p>
          <a:p>
            <a:pPr algn="just">
              <a:buNone/>
            </a:pPr>
            <a:r>
              <a:rPr lang="en-US" sz="2400" dirty="0"/>
              <a:t>    n is the number of nodes</a:t>
            </a:r>
          </a:p>
          <a:p>
            <a:pPr algn="just">
              <a:buNone/>
            </a:pPr>
            <a:r>
              <a:rPr lang="en-US" sz="2400" dirty="0"/>
              <a:t>    p is the </a:t>
            </a:r>
            <a:r>
              <a:rPr lang="en-US" sz="2400" dirty="0">
                <a:solidFill>
                  <a:srgbClr val="FF0000"/>
                </a:solidFill>
              </a:rPr>
              <a:t>number of connected regions</a:t>
            </a:r>
            <a:r>
              <a:rPr lang="en-US" sz="2400"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dirty="0"/>
              <a:t>Basis path testing </a:t>
            </a:r>
            <a:r>
              <a:rPr lang="en-US" dirty="0" err="1"/>
              <a:t>contd</a:t>
            </a:r>
            <a:r>
              <a:rPr lang="en-US" dirty="0"/>
              <a:t>…</a:t>
            </a:r>
          </a:p>
        </p:txBody>
      </p:sp>
      <p:pic>
        <p:nvPicPr>
          <p:cNvPr id="4098" name="Picture 2"/>
          <p:cNvPicPr>
            <a:picLocks noGrp="1" noChangeAspect="1" noChangeArrowheads="1"/>
          </p:cNvPicPr>
          <p:nvPr>
            <p:ph idx="1"/>
          </p:nvPr>
        </p:nvPicPr>
        <p:blipFill>
          <a:blip r:embed="rId2"/>
          <a:srcRect/>
          <a:stretch>
            <a:fillRect/>
          </a:stretch>
        </p:blipFill>
        <p:spPr bwMode="auto">
          <a:xfrm>
            <a:off x="244304" y="1357298"/>
            <a:ext cx="8899696" cy="499489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dirty="0"/>
              <a:t>Decision Table for Triangle Program</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222473" y="1142984"/>
            <a:ext cx="8492931" cy="5667367"/>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dirty="0"/>
              <a:t>Basis path testing </a:t>
            </a:r>
            <a:r>
              <a:rPr lang="en-US" dirty="0" err="1"/>
              <a:t>contd</a:t>
            </a:r>
            <a:r>
              <a:rPr lang="en-US" dirty="0"/>
              <a:t>…</a:t>
            </a:r>
          </a:p>
        </p:txBody>
      </p:sp>
      <p:sp>
        <p:nvSpPr>
          <p:cNvPr id="3" name="Content Placeholder 2"/>
          <p:cNvSpPr>
            <a:spLocks noGrp="1"/>
          </p:cNvSpPr>
          <p:nvPr>
            <p:ph idx="1"/>
          </p:nvPr>
        </p:nvSpPr>
        <p:spPr>
          <a:xfrm>
            <a:off x="285720" y="1071546"/>
            <a:ext cx="8572560" cy="5500726"/>
          </a:xfrm>
        </p:spPr>
        <p:txBody>
          <a:bodyPr>
            <a:normAutofit/>
          </a:bodyPr>
          <a:lstStyle/>
          <a:p>
            <a:pPr>
              <a:buNone/>
            </a:pPr>
            <a:r>
              <a:rPr lang="en-US" dirty="0"/>
              <a:t>		</a:t>
            </a:r>
            <a:r>
              <a:rPr lang="en-US" sz="2400" dirty="0"/>
              <a:t> </a:t>
            </a:r>
            <a:r>
              <a:rPr lang="en-US" sz="2400" dirty="0">
                <a:solidFill>
                  <a:srgbClr val="FF0000"/>
                </a:solidFill>
              </a:rPr>
              <a:t>There are five linearly independent circuits</a:t>
            </a:r>
            <a:r>
              <a:rPr lang="en-US" sz="2400" dirty="0"/>
              <a:t>. If we now delete the added edge from node G to node A, these five circuits </a:t>
            </a:r>
            <a:r>
              <a:rPr lang="en-US" sz="2400" dirty="0">
                <a:solidFill>
                  <a:srgbClr val="FF0000"/>
                </a:solidFill>
              </a:rPr>
              <a:t>become five linearly independent paths </a:t>
            </a:r>
            <a:r>
              <a:rPr lang="en-US" sz="2400" dirty="0"/>
              <a:t>from </a:t>
            </a:r>
            <a:r>
              <a:rPr lang="en-US" sz="2400" dirty="0">
                <a:solidFill>
                  <a:srgbClr val="FF0000"/>
                </a:solidFill>
              </a:rPr>
              <a:t>node A to node G</a:t>
            </a:r>
            <a:r>
              <a:rPr lang="en-US" sz="2400" dirty="0"/>
              <a:t>. </a:t>
            </a:r>
          </a:p>
          <a:p>
            <a:pPr>
              <a:buNone/>
            </a:pPr>
            <a:endParaRPr lang="en-US" sz="2400" dirty="0"/>
          </a:p>
          <a:p>
            <a:pPr>
              <a:buNone/>
            </a:pPr>
            <a:r>
              <a:rPr lang="en-US" sz="2400" dirty="0"/>
              <a:t>p1: A, B, C, G </a:t>
            </a:r>
          </a:p>
          <a:p>
            <a:pPr>
              <a:buNone/>
            </a:pPr>
            <a:r>
              <a:rPr lang="en-US" sz="2400" dirty="0"/>
              <a:t>p2: A, B, C, B, C, G </a:t>
            </a:r>
          </a:p>
          <a:p>
            <a:pPr>
              <a:buNone/>
            </a:pPr>
            <a:r>
              <a:rPr lang="en-US" sz="2400" dirty="0"/>
              <a:t>p3: A, B, E, F, G </a:t>
            </a:r>
          </a:p>
          <a:p>
            <a:pPr>
              <a:buNone/>
            </a:pPr>
            <a:r>
              <a:rPr lang="en-US" sz="2400" dirty="0"/>
              <a:t>p4: A, D, E, F, G </a:t>
            </a:r>
          </a:p>
          <a:p>
            <a:pPr>
              <a:buNone/>
            </a:pPr>
            <a:r>
              <a:rPr lang="en-US" sz="2400" dirty="0"/>
              <a:t>p5: A, D, F, G</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dirty="0"/>
              <a:t>Basis path testing </a:t>
            </a:r>
            <a:r>
              <a:rPr lang="en-US" dirty="0" err="1"/>
              <a:t>contd</a:t>
            </a:r>
            <a:r>
              <a:rPr lang="en-US" dirty="0"/>
              <a:t>…</a:t>
            </a:r>
          </a:p>
        </p:txBody>
      </p:sp>
      <p:pic>
        <p:nvPicPr>
          <p:cNvPr id="5122" name="Picture 2"/>
          <p:cNvPicPr>
            <a:picLocks noGrp="1" noChangeAspect="1" noChangeArrowheads="1"/>
          </p:cNvPicPr>
          <p:nvPr>
            <p:ph idx="1"/>
          </p:nvPr>
        </p:nvPicPr>
        <p:blipFill>
          <a:blip r:embed="rId2"/>
          <a:srcRect/>
          <a:stretch>
            <a:fillRect/>
          </a:stretch>
        </p:blipFill>
        <p:spPr bwMode="auto">
          <a:xfrm>
            <a:off x="107154" y="1357298"/>
            <a:ext cx="9036846" cy="507190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US" dirty="0"/>
              <a:t>Basis path testing </a:t>
            </a:r>
            <a:r>
              <a:rPr lang="en-US" dirty="0" err="1"/>
              <a:t>contd</a:t>
            </a:r>
            <a:r>
              <a:rPr lang="en-US" dirty="0"/>
              <a:t>…</a:t>
            </a:r>
          </a:p>
        </p:txBody>
      </p:sp>
      <p:pic>
        <p:nvPicPr>
          <p:cNvPr id="6146" name="Picture 2"/>
          <p:cNvPicPr>
            <a:picLocks noGrp="1" noChangeAspect="1" noChangeArrowheads="1"/>
          </p:cNvPicPr>
          <p:nvPr>
            <p:ph idx="1"/>
          </p:nvPr>
        </p:nvPicPr>
        <p:blipFill>
          <a:blip r:embed="rId2"/>
          <a:srcRect/>
          <a:stretch>
            <a:fillRect/>
          </a:stretch>
        </p:blipFill>
        <p:spPr bwMode="auto">
          <a:xfrm>
            <a:off x="642910" y="791233"/>
            <a:ext cx="7429552" cy="5578821"/>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dirty="0"/>
              <a:t>Basis path testing </a:t>
            </a:r>
            <a:r>
              <a:rPr lang="en-US" dirty="0" err="1"/>
              <a:t>contd</a:t>
            </a:r>
            <a:r>
              <a:rPr lang="en-US" dirty="0"/>
              <a:t>…</a:t>
            </a:r>
          </a:p>
        </p:txBody>
      </p:sp>
      <p:pic>
        <p:nvPicPr>
          <p:cNvPr id="7170" name="Picture 2"/>
          <p:cNvPicPr>
            <a:picLocks noGrp="1" noChangeAspect="1" noChangeArrowheads="1"/>
          </p:cNvPicPr>
          <p:nvPr>
            <p:ph idx="1"/>
          </p:nvPr>
        </p:nvPicPr>
        <p:blipFill>
          <a:blip r:embed="rId2"/>
          <a:srcRect/>
          <a:stretch>
            <a:fillRect/>
          </a:stretch>
        </p:blipFill>
        <p:spPr bwMode="auto">
          <a:xfrm>
            <a:off x="116782" y="2214554"/>
            <a:ext cx="8880423" cy="3286148"/>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Basis path testing </a:t>
            </a:r>
            <a:r>
              <a:rPr lang="en-US" dirty="0" err="1"/>
              <a:t>contd</a:t>
            </a:r>
            <a:r>
              <a:rPr lang="en-US" dirty="0"/>
              <a:t>…</a:t>
            </a:r>
          </a:p>
        </p:txBody>
      </p:sp>
      <p:pic>
        <p:nvPicPr>
          <p:cNvPr id="8194" name="Picture 2"/>
          <p:cNvPicPr>
            <a:picLocks noGrp="1" noChangeAspect="1" noChangeArrowheads="1"/>
          </p:cNvPicPr>
          <p:nvPr>
            <p:ph idx="1"/>
          </p:nvPr>
        </p:nvPicPr>
        <p:blipFill>
          <a:blip r:embed="rId2"/>
          <a:srcRect/>
          <a:stretch>
            <a:fillRect/>
          </a:stretch>
        </p:blipFill>
        <p:spPr bwMode="auto">
          <a:xfrm>
            <a:off x="201220" y="2214554"/>
            <a:ext cx="8522717" cy="3214709"/>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dirty="0"/>
              <a:t>Guidelines and Observations</a:t>
            </a:r>
          </a:p>
        </p:txBody>
      </p:sp>
      <p:sp>
        <p:nvSpPr>
          <p:cNvPr id="3" name="Content Placeholder 2"/>
          <p:cNvSpPr>
            <a:spLocks noGrp="1"/>
          </p:cNvSpPr>
          <p:nvPr>
            <p:ph idx="1"/>
          </p:nvPr>
        </p:nvSpPr>
        <p:spPr>
          <a:xfrm>
            <a:off x="285720" y="928670"/>
            <a:ext cx="8429684" cy="5572164"/>
          </a:xfrm>
        </p:spPr>
        <p:txBody>
          <a:bodyPr>
            <a:normAutofit/>
          </a:bodyPr>
          <a:lstStyle/>
          <a:p>
            <a:r>
              <a:rPr lang="en-US" sz="2400" dirty="0"/>
              <a:t> specification-based testing, we observed that </a:t>
            </a:r>
            <a:r>
              <a:rPr lang="en-US" sz="2400" dirty="0">
                <a:solidFill>
                  <a:srgbClr val="00B050"/>
                </a:solidFill>
              </a:rPr>
              <a:t>gaps and redundancies can both exist</a:t>
            </a:r>
            <a:r>
              <a:rPr lang="en-US" sz="2400" dirty="0"/>
              <a:t> and, at the same time, cannot be recognized.</a:t>
            </a:r>
          </a:p>
          <a:p>
            <a:r>
              <a:rPr lang="en-US" sz="2400" dirty="0"/>
              <a:t>The </a:t>
            </a:r>
            <a:r>
              <a:rPr lang="en-US" sz="2400" dirty="0">
                <a:solidFill>
                  <a:srgbClr val="FF0000"/>
                </a:solidFill>
              </a:rPr>
              <a:t>path testing approaches to code-based testing represent the case that is present in the code</a:t>
            </a:r>
            <a:r>
              <a:rPr lang="en-US" sz="2400" dirty="0"/>
              <a:t>, in particular </a:t>
            </a:r>
            <a:r>
              <a:rPr lang="en-US" sz="2400" dirty="0">
                <a:solidFill>
                  <a:srgbClr val="FF0000"/>
                </a:solidFill>
              </a:rPr>
              <a:t>the distinction between feasible and infeasible paths</a:t>
            </a:r>
            <a:r>
              <a:rPr lang="en-US" sz="2400" dirty="0"/>
              <a:t>. </a:t>
            </a:r>
          </a:p>
          <a:p>
            <a:r>
              <a:rPr lang="en-US" sz="2400" dirty="0">
                <a:solidFill>
                  <a:srgbClr val="00B050"/>
                </a:solidFill>
              </a:rPr>
              <a:t>Path-based testing </a:t>
            </a:r>
            <a:r>
              <a:rPr lang="en-US" sz="2400" dirty="0"/>
              <a:t>also provides us with a</a:t>
            </a:r>
            <a:r>
              <a:rPr lang="en-US" sz="2400" dirty="0">
                <a:solidFill>
                  <a:srgbClr val="00B050"/>
                </a:solidFill>
              </a:rPr>
              <a:t> set of metrics that act as crosschecks on specification-based testing</a:t>
            </a:r>
            <a:r>
              <a:rPr lang="en-US" sz="2400" dirty="0"/>
              <a:t>. </a:t>
            </a:r>
          </a:p>
          <a:p>
            <a:r>
              <a:rPr lang="en-US" sz="2400" dirty="0"/>
              <a:t> Basis path testing therefore gives us </a:t>
            </a:r>
            <a:r>
              <a:rPr lang="en-US" sz="2400" dirty="0">
                <a:solidFill>
                  <a:srgbClr val="00B050"/>
                </a:solidFill>
              </a:rPr>
              <a:t>a lower boundary on how much testing is necessary.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fontScale="90000"/>
          </a:bodyPr>
          <a:lstStyle/>
          <a:p>
            <a:r>
              <a:rPr lang="en-US" dirty="0"/>
              <a:t>Test Case Table for Triangle problem</a:t>
            </a:r>
          </a:p>
        </p:txBody>
      </p:sp>
      <p:pic>
        <p:nvPicPr>
          <p:cNvPr id="2050" name="Picture 2"/>
          <p:cNvPicPr>
            <a:picLocks noGrp="1" noChangeAspect="1" noChangeArrowheads="1"/>
          </p:cNvPicPr>
          <p:nvPr>
            <p:ph idx="1"/>
          </p:nvPr>
        </p:nvPicPr>
        <p:blipFill>
          <a:blip r:embed="rId2"/>
          <a:srcRect/>
          <a:stretch>
            <a:fillRect/>
          </a:stretch>
        </p:blipFill>
        <p:spPr bwMode="auto">
          <a:xfrm>
            <a:off x="1571604" y="1048794"/>
            <a:ext cx="6143668" cy="5762794"/>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dirty="0"/>
              <a:t>Path Testing</a:t>
            </a:r>
          </a:p>
        </p:txBody>
      </p:sp>
      <p:pic>
        <p:nvPicPr>
          <p:cNvPr id="9218" name="Picture 2"/>
          <p:cNvPicPr>
            <a:picLocks noGrp="1" noChangeAspect="1" noChangeArrowheads="1"/>
          </p:cNvPicPr>
          <p:nvPr>
            <p:ph idx="1"/>
          </p:nvPr>
        </p:nvPicPr>
        <p:blipFill>
          <a:blip r:embed="rId2"/>
          <a:srcRect/>
          <a:stretch>
            <a:fillRect/>
          </a:stretch>
        </p:blipFill>
        <p:spPr bwMode="auto">
          <a:xfrm>
            <a:off x="316774" y="1285860"/>
            <a:ext cx="8612944" cy="5216721"/>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Testing</a:t>
            </a:r>
          </a:p>
        </p:txBody>
      </p:sp>
      <p:pic>
        <p:nvPicPr>
          <p:cNvPr id="3074" name="Picture 2"/>
          <p:cNvPicPr>
            <a:picLocks noGrp="1" noChangeAspect="1" noChangeArrowheads="1"/>
          </p:cNvPicPr>
          <p:nvPr>
            <p:ph idx="1"/>
          </p:nvPr>
        </p:nvPicPr>
        <p:blipFill>
          <a:blip r:embed="rId2"/>
          <a:srcRect/>
          <a:stretch>
            <a:fillRect/>
          </a:stretch>
        </p:blipFill>
        <p:spPr bwMode="auto">
          <a:xfrm>
            <a:off x="186220" y="1214422"/>
            <a:ext cx="8957780" cy="540998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dirty="0"/>
              <a:t>Path Testing</a:t>
            </a:r>
          </a:p>
        </p:txBody>
      </p:sp>
      <p:pic>
        <p:nvPicPr>
          <p:cNvPr id="10242" name="Picture 2"/>
          <p:cNvPicPr>
            <a:picLocks noGrp="1" noChangeAspect="1" noChangeArrowheads="1"/>
          </p:cNvPicPr>
          <p:nvPr>
            <p:ph idx="1"/>
          </p:nvPr>
        </p:nvPicPr>
        <p:blipFill>
          <a:blip r:embed="rId2"/>
          <a:srcRect/>
          <a:stretch>
            <a:fillRect/>
          </a:stretch>
        </p:blipFill>
        <p:spPr bwMode="auto">
          <a:xfrm>
            <a:off x="285720" y="827066"/>
            <a:ext cx="8429684" cy="5971027"/>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dirty="0"/>
              <a:t>Path Testing</a:t>
            </a:r>
          </a:p>
        </p:txBody>
      </p:sp>
      <p:pic>
        <p:nvPicPr>
          <p:cNvPr id="4098" name="Picture 2"/>
          <p:cNvPicPr>
            <a:picLocks noGrp="1" noChangeAspect="1" noChangeArrowheads="1"/>
          </p:cNvPicPr>
          <p:nvPr>
            <p:ph idx="1"/>
          </p:nvPr>
        </p:nvPicPr>
        <p:blipFill>
          <a:blip r:embed="rId2"/>
          <a:srcRect/>
          <a:stretch>
            <a:fillRect/>
          </a:stretch>
        </p:blipFill>
        <p:spPr bwMode="auto">
          <a:xfrm>
            <a:off x="285720" y="785794"/>
            <a:ext cx="8643998" cy="5975007"/>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DD-paths </a:t>
            </a:r>
          </a:p>
        </p:txBody>
      </p:sp>
      <p:pic>
        <p:nvPicPr>
          <p:cNvPr id="5122" name="Picture 2"/>
          <p:cNvPicPr>
            <a:picLocks noGrp="1" noChangeAspect="1" noChangeArrowheads="1"/>
          </p:cNvPicPr>
          <p:nvPr>
            <p:ph idx="1"/>
          </p:nvPr>
        </p:nvPicPr>
        <p:blipFill>
          <a:blip r:embed="rId2"/>
          <a:srcRect/>
          <a:stretch>
            <a:fillRect/>
          </a:stretch>
        </p:blipFill>
        <p:spPr bwMode="auto">
          <a:xfrm>
            <a:off x="202724" y="2071678"/>
            <a:ext cx="8885696" cy="3643338"/>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dirty="0"/>
              <a:t>Chain of Nodes</a:t>
            </a:r>
          </a:p>
        </p:txBody>
      </p:sp>
      <p:pic>
        <p:nvPicPr>
          <p:cNvPr id="6146" name="Picture 2"/>
          <p:cNvPicPr>
            <a:picLocks noGrp="1" noChangeAspect="1" noChangeArrowheads="1"/>
          </p:cNvPicPr>
          <p:nvPr>
            <p:ph idx="1"/>
          </p:nvPr>
        </p:nvPicPr>
        <p:blipFill>
          <a:blip r:embed="rId2"/>
          <a:srcRect/>
          <a:stretch>
            <a:fillRect/>
          </a:stretch>
        </p:blipFill>
        <p:spPr bwMode="auto">
          <a:xfrm>
            <a:off x="109372" y="2643182"/>
            <a:ext cx="9034628" cy="2469898"/>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1043</Words>
  <Application>Microsoft Office PowerPoint</Application>
  <PresentationFormat>On-screen Show (4:3)</PresentationFormat>
  <Paragraphs>62</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PowerPoint Presentation</vt:lpstr>
      <vt:lpstr>Decision Table for Triangle Program</vt:lpstr>
      <vt:lpstr>Test Case Table for Triangle problem</vt:lpstr>
      <vt:lpstr>Path Testing</vt:lpstr>
      <vt:lpstr>Path Testing</vt:lpstr>
      <vt:lpstr>Path Testing</vt:lpstr>
      <vt:lpstr>Path Testing</vt:lpstr>
      <vt:lpstr> DD-paths </vt:lpstr>
      <vt:lpstr>Chain of Nodes</vt:lpstr>
      <vt:lpstr> Test Coverage Metrics</vt:lpstr>
      <vt:lpstr>1. Program Graph–Based Coverage Metrics </vt:lpstr>
      <vt:lpstr>2. E.F. Miller’s Coverage Metrics </vt:lpstr>
      <vt:lpstr>2. E.F. Miller’s Coverage Metrics contd..</vt:lpstr>
      <vt:lpstr>2. E.F. Miller’s Coverage Metrics contd..</vt:lpstr>
      <vt:lpstr>2. E.F. Miller’s Coverage Metrics contd..</vt:lpstr>
      <vt:lpstr>2. E.F. Miller’s Coverage Metrics contd..</vt:lpstr>
      <vt:lpstr>Fragment of NextDate Program Graph</vt:lpstr>
      <vt:lpstr> Basis path testing</vt:lpstr>
      <vt:lpstr>Basis path testing contd…</vt:lpstr>
      <vt:lpstr>Basis path testing contd…</vt:lpstr>
      <vt:lpstr>Basis path testing contd…</vt:lpstr>
      <vt:lpstr>Basis path testing contd…</vt:lpstr>
      <vt:lpstr>Basis path testing contd…</vt:lpstr>
      <vt:lpstr>Basis path testing contd…</vt:lpstr>
      <vt:lpstr>Guidelines and 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919108661445</cp:lastModifiedBy>
  <cp:revision>13</cp:revision>
  <dcterms:created xsi:type="dcterms:W3CDTF">2023-05-22T06:13:18Z</dcterms:created>
  <dcterms:modified xsi:type="dcterms:W3CDTF">2023-06-17T15:06:37Z</dcterms:modified>
</cp:coreProperties>
</file>