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70" r:id="rId9"/>
    <p:sldId id="264" r:id="rId10"/>
    <p:sldId id="261" r:id="rId11"/>
    <p:sldId id="265" r:id="rId12"/>
    <p:sldId id="266" r:id="rId13"/>
    <p:sldId id="268" r:id="rId14"/>
    <p:sldId id="269" r:id="rId15"/>
    <p:sldId id="271" r:id="rId16"/>
    <p:sldId id="272" r:id="rId17"/>
    <p:sldId id="273" r:id="rId18"/>
    <p:sldId id="278" r:id="rId19"/>
    <p:sldId id="274" r:id="rId20"/>
    <p:sldId id="275" r:id="rId21"/>
    <p:sldId id="276" r:id="rId22"/>
    <p:sldId id="277" r:id="rId23"/>
    <p:sldId id="279" r:id="rId24"/>
    <p:sldId id="280" r:id="rId25"/>
    <p:sldId id="281" r:id="rId26"/>
    <p:sldId id="282" r:id="rId27"/>
    <p:sldId id="284" r:id="rId28"/>
    <p:sldId id="283" r:id="rId29"/>
    <p:sldId id="285" r:id="rId30"/>
    <p:sldId id="286" r:id="rId31"/>
    <p:sldId id="287" r:id="rId32"/>
    <p:sldId id="288" r:id="rId33"/>
    <p:sldId id="290" r:id="rId34"/>
    <p:sldId id="291" r:id="rId35"/>
    <p:sldId id="292" r:id="rId36"/>
    <p:sldId id="293" r:id="rId37"/>
    <p:sldId id="294"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1" d="100"/>
          <a:sy n="81" d="100"/>
        </p:scale>
        <p:origin x="75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F16D11B-83D2-4685-A9CB-52D9D3B23B6F}" type="datetimeFigureOut">
              <a:rPr lang="en-IN" smtClean="0"/>
              <a:pPr/>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A6C58-4697-4294-87B3-0A602C6346AA}" type="slidenum">
              <a:rPr lang="en-IN" smtClean="0"/>
              <a:pPr/>
              <a:t>‹#›</a:t>
            </a:fld>
            <a:endParaRPr lang="en-IN"/>
          </a:p>
        </p:txBody>
      </p:sp>
    </p:spTree>
    <p:extLst>
      <p:ext uri="{BB962C8B-B14F-4D97-AF65-F5344CB8AC3E}">
        <p14:creationId xmlns:p14="http://schemas.microsoft.com/office/powerpoint/2010/main" val="294365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16D11B-83D2-4685-A9CB-52D9D3B23B6F}" type="datetimeFigureOut">
              <a:rPr lang="en-IN" smtClean="0"/>
              <a:pPr/>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A6C58-4697-4294-87B3-0A602C6346AA}" type="slidenum">
              <a:rPr lang="en-IN" smtClean="0"/>
              <a:pPr/>
              <a:t>‹#›</a:t>
            </a:fld>
            <a:endParaRPr lang="en-IN"/>
          </a:p>
        </p:txBody>
      </p:sp>
    </p:spTree>
    <p:extLst>
      <p:ext uri="{BB962C8B-B14F-4D97-AF65-F5344CB8AC3E}">
        <p14:creationId xmlns:p14="http://schemas.microsoft.com/office/powerpoint/2010/main" val="1506551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16D11B-83D2-4685-A9CB-52D9D3B23B6F}" type="datetimeFigureOut">
              <a:rPr lang="en-IN" smtClean="0"/>
              <a:pPr/>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A6C58-4697-4294-87B3-0A602C6346AA}" type="slidenum">
              <a:rPr lang="en-IN" smtClean="0"/>
              <a:pPr/>
              <a:t>‹#›</a:t>
            </a:fld>
            <a:endParaRPr lang="en-IN"/>
          </a:p>
        </p:txBody>
      </p:sp>
    </p:spTree>
    <p:extLst>
      <p:ext uri="{BB962C8B-B14F-4D97-AF65-F5344CB8AC3E}">
        <p14:creationId xmlns:p14="http://schemas.microsoft.com/office/powerpoint/2010/main" val="3204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16D11B-83D2-4685-A9CB-52D9D3B23B6F}" type="datetimeFigureOut">
              <a:rPr lang="en-IN" smtClean="0"/>
              <a:pPr/>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A6C58-4697-4294-87B3-0A602C6346AA}" type="slidenum">
              <a:rPr lang="en-IN" smtClean="0"/>
              <a:pPr/>
              <a:t>‹#›</a:t>
            </a:fld>
            <a:endParaRPr lang="en-IN"/>
          </a:p>
        </p:txBody>
      </p:sp>
    </p:spTree>
    <p:extLst>
      <p:ext uri="{BB962C8B-B14F-4D97-AF65-F5344CB8AC3E}">
        <p14:creationId xmlns:p14="http://schemas.microsoft.com/office/powerpoint/2010/main" val="112806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16D11B-83D2-4685-A9CB-52D9D3B23B6F}" type="datetimeFigureOut">
              <a:rPr lang="en-IN" smtClean="0"/>
              <a:pPr/>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A6C58-4697-4294-87B3-0A602C6346AA}" type="slidenum">
              <a:rPr lang="en-IN" smtClean="0"/>
              <a:pPr/>
              <a:t>‹#›</a:t>
            </a:fld>
            <a:endParaRPr lang="en-IN"/>
          </a:p>
        </p:txBody>
      </p:sp>
    </p:spTree>
    <p:extLst>
      <p:ext uri="{BB962C8B-B14F-4D97-AF65-F5344CB8AC3E}">
        <p14:creationId xmlns:p14="http://schemas.microsoft.com/office/powerpoint/2010/main" val="396054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F16D11B-83D2-4685-A9CB-52D9D3B23B6F}" type="datetimeFigureOut">
              <a:rPr lang="en-IN" smtClean="0"/>
              <a:pPr/>
              <a:t>17-06-2023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A6C58-4697-4294-87B3-0A602C6346AA}" type="slidenum">
              <a:rPr lang="en-IN" smtClean="0"/>
              <a:pPr/>
              <a:t>‹#›</a:t>
            </a:fld>
            <a:endParaRPr lang="en-IN"/>
          </a:p>
        </p:txBody>
      </p:sp>
    </p:spTree>
    <p:extLst>
      <p:ext uri="{BB962C8B-B14F-4D97-AF65-F5344CB8AC3E}">
        <p14:creationId xmlns:p14="http://schemas.microsoft.com/office/powerpoint/2010/main" val="237272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F16D11B-83D2-4685-A9CB-52D9D3B23B6F}" type="datetimeFigureOut">
              <a:rPr lang="en-IN" smtClean="0"/>
              <a:pPr/>
              <a:t>17-06-2023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4A6C58-4697-4294-87B3-0A602C6346AA}" type="slidenum">
              <a:rPr lang="en-IN" smtClean="0"/>
              <a:pPr/>
              <a:t>‹#›</a:t>
            </a:fld>
            <a:endParaRPr lang="en-IN"/>
          </a:p>
        </p:txBody>
      </p:sp>
    </p:spTree>
    <p:extLst>
      <p:ext uri="{BB962C8B-B14F-4D97-AF65-F5344CB8AC3E}">
        <p14:creationId xmlns:p14="http://schemas.microsoft.com/office/powerpoint/2010/main" val="24441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F16D11B-83D2-4685-A9CB-52D9D3B23B6F}" type="datetimeFigureOut">
              <a:rPr lang="en-IN" smtClean="0"/>
              <a:pPr/>
              <a:t>17-06-2023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4A6C58-4697-4294-87B3-0A602C6346AA}" type="slidenum">
              <a:rPr lang="en-IN" smtClean="0"/>
              <a:pPr/>
              <a:t>‹#›</a:t>
            </a:fld>
            <a:endParaRPr lang="en-IN"/>
          </a:p>
        </p:txBody>
      </p:sp>
    </p:spTree>
    <p:extLst>
      <p:ext uri="{BB962C8B-B14F-4D97-AF65-F5344CB8AC3E}">
        <p14:creationId xmlns:p14="http://schemas.microsoft.com/office/powerpoint/2010/main" val="2276490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6D11B-83D2-4685-A9CB-52D9D3B23B6F}" type="datetimeFigureOut">
              <a:rPr lang="en-IN" smtClean="0"/>
              <a:pPr/>
              <a:t>17-06-2023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4A6C58-4697-4294-87B3-0A602C6346AA}" type="slidenum">
              <a:rPr lang="en-IN" smtClean="0"/>
              <a:pPr/>
              <a:t>‹#›</a:t>
            </a:fld>
            <a:endParaRPr lang="en-IN"/>
          </a:p>
        </p:txBody>
      </p:sp>
    </p:spTree>
    <p:extLst>
      <p:ext uri="{BB962C8B-B14F-4D97-AF65-F5344CB8AC3E}">
        <p14:creationId xmlns:p14="http://schemas.microsoft.com/office/powerpoint/2010/main" val="3760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16D11B-83D2-4685-A9CB-52D9D3B23B6F}" type="datetimeFigureOut">
              <a:rPr lang="en-IN" smtClean="0"/>
              <a:pPr/>
              <a:t>17-06-2023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A6C58-4697-4294-87B3-0A602C6346AA}" type="slidenum">
              <a:rPr lang="en-IN" smtClean="0"/>
              <a:pPr/>
              <a:t>‹#›</a:t>
            </a:fld>
            <a:endParaRPr lang="en-IN"/>
          </a:p>
        </p:txBody>
      </p:sp>
    </p:spTree>
    <p:extLst>
      <p:ext uri="{BB962C8B-B14F-4D97-AF65-F5344CB8AC3E}">
        <p14:creationId xmlns:p14="http://schemas.microsoft.com/office/powerpoint/2010/main" val="152120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16D11B-83D2-4685-A9CB-52D9D3B23B6F}" type="datetimeFigureOut">
              <a:rPr lang="en-IN" smtClean="0"/>
              <a:pPr/>
              <a:t>17-06-2023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A6C58-4697-4294-87B3-0A602C6346AA}" type="slidenum">
              <a:rPr lang="en-IN" smtClean="0"/>
              <a:pPr/>
              <a:t>‹#›</a:t>
            </a:fld>
            <a:endParaRPr lang="en-IN"/>
          </a:p>
        </p:txBody>
      </p:sp>
    </p:spTree>
    <p:extLst>
      <p:ext uri="{BB962C8B-B14F-4D97-AF65-F5344CB8AC3E}">
        <p14:creationId xmlns:p14="http://schemas.microsoft.com/office/powerpoint/2010/main" val="369886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6D11B-83D2-4685-A9CB-52D9D3B23B6F}" type="datetimeFigureOut">
              <a:rPr lang="en-IN" smtClean="0"/>
              <a:pPr/>
              <a:t>17-06-2023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A6C58-4697-4294-87B3-0A602C6346AA}" type="slidenum">
              <a:rPr lang="en-IN" smtClean="0"/>
              <a:pPr/>
              <a:t>‹#›</a:t>
            </a:fld>
            <a:endParaRPr lang="en-IN"/>
          </a:p>
        </p:txBody>
      </p:sp>
    </p:spTree>
    <p:extLst>
      <p:ext uri="{BB962C8B-B14F-4D97-AF65-F5344CB8AC3E}">
        <p14:creationId xmlns:p14="http://schemas.microsoft.com/office/powerpoint/2010/main" val="3726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UNIT 5</a:t>
            </a:r>
            <a:br>
              <a:rPr lang="en-US" sz="3600" dirty="0"/>
            </a:br>
            <a:r>
              <a:rPr lang="en-US" sz="3600" dirty="0"/>
              <a:t>DATA FLOW TESTING</a:t>
            </a:r>
            <a:endParaRPr lang="en-IN" sz="3600"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7750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70599"/>
          </a:xfrm>
        </p:spPr>
        <p:txBody>
          <a:bodyPr>
            <a:noAutofit/>
          </a:bodyPr>
          <a:lstStyle/>
          <a:p>
            <a:r>
              <a:rPr lang="en-US" sz="3600" dirty="0"/>
              <a:t>Du-path contd..</a:t>
            </a:r>
            <a:endParaRPr lang="en-IN" sz="3600" dirty="0"/>
          </a:p>
        </p:txBody>
      </p:sp>
      <p:sp>
        <p:nvSpPr>
          <p:cNvPr id="3" name="Content Placeholder 2"/>
          <p:cNvSpPr>
            <a:spLocks noGrp="1"/>
          </p:cNvSpPr>
          <p:nvPr>
            <p:ph idx="1"/>
          </p:nvPr>
        </p:nvSpPr>
        <p:spPr>
          <a:xfrm>
            <a:off x="754117" y="974287"/>
            <a:ext cx="10515600" cy="5626210"/>
          </a:xfrm>
        </p:spPr>
        <p:txBody>
          <a:bodyPr/>
          <a:lstStyle/>
          <a:p>
            <a:r>
              <a:rPr lang="en-US" dirty="0"/>
              <a:t>Du path for locks</a:t>
            </a:r>
          </a:p>
          <a:p>
            <a:endParaRPr lang="en-IN"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34" y="1393902"/>
            <a:ext cx="7999029" cy="5464098"/>
          </a:xfrm>
          <a:prstGeom prst="rect">
            <a:avLst/>
          </a:prstGeom>
        </p:spPr>
      </p:pic>
    </p:spTree>
    <p:extLst>
      <p:ext uri="{BB962C8B-B14F-4D97-AF65-F5344CB8AC3E}">
        <p14:creationId xmlns:p14="http://schemas.microsoft.com/office/powerpoint/2010/main" val="238055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4172"/>
          </a:xfrm>
        </p:spPr>
        <p:txBody>
          <a:bodyPr>
            <a:normAutofit fontScale="90000"/>
          </a:bodyPr>
          <a:lstStyle/>
          <a:p>
            <a:r>
              <a:rPr lang="en-US" dirty="0"/>
              <a:t>du path </a:t>
            </a:r>
            <a:r>
              <a:rPr lang="en-US" dirty="0" err="1"/>
              <a:t>contd</a:t>
            </a:r>
            <a:r>
              <a:rPr lang="en-US" dirty="0"/>
              <a:t>… </a:t>
            </a:r>
            <a:endParaRPr lang="en-IN" dirty="0"/>
          </a:p>
        </p:txBody>
      </p:sp>
      <p:sp>
        <p:nvSpPr>
          <p:cNvPr id="3" name="Content Placeholder 2"/>
          <p:cNvSpPr>
            <a:spLocks noGrp="1"/>
          </p:cNvSpPr>
          <p:nvPr>
            <p:ph idx="1"/>
          </p:nvPr>
        </p:nvSpPr>
        <p:spPr>
          <a:xfrm>
            <a:off x="838199" y="809297"/>
            <a:ext cx="11182815" cy="5696605"/>
          </a:xfrm>
        </p:spPr>
        <p:txBody>
          <a:bodyPr>
            <a:normAutofit/>
          </a:bodyPr>
          <a:lstStyle/>
          <a:p>
            <a:pPr marL="0" indent="0">
              <a:buNone/>
            </a:pPr>
            <a:r>
              <a:rPr lang="en-US" sz="2400" dirty="0">
                <a:solidFill>
                  <a:srgbClr val="00B0F0"/>
                </a:solidFill>
              </a:rPr>
              <a:t>Du Paths for </a:t>
            </a:r>
            <a:r>
              <a:rPr lang="en-US" sz="2400" dirty="0" err="1">
                <a:solidFill>
                  <a:srgbClr val="FF0000"/>
                </a:solidFill>
              </a:rPr>
              <a:t>totalLocks</a:t>
            </a:r>
            <a:endParaRPr lang="en-US" sz="2400" dirty="0">
              <a:solidFill>
                <a:srgbClr val="FF0000"/>
              </a:solidFill>
            </a:endParaRPr>
          </a:p>
          <a:p>
            <a:pPr marL="0" indent="0" algn="just">
              <a:buNone/>
            </a:pPr>
            <a:r>
              <a:rPr lang="en-US" sz="2400" dirty="0"/>
              <a:t>	The du-paths for </a:t>
            </a:r>
            <a:r>
              <a:rPr lang="en-US" sz="2400" dirty="0" err="1"/>
              <a:t>totalLocks</a:t>
            </a:r>
            <a:r>
              <a:rPr lang="en-US" sz="2400" dirty="0"/>
              <a:t> will lead us to typical test cases for computations. With two defining nodes (DEF(</a:t>
            </a:r>
            <a:r>
              <a:rPr lang="en-US" sz="2400" dirty="0" err="1"/>
              <a:t>totalLocks</a:t>
            </a:r>
            <a:r>
              <a:rPr lang="en-US" sz="2400" dirty="0"/>
              <a:t>, 10) and DEF(</a:t>
            </a:r>
            <a:r>
              <a:rPr lang="en-US" sz="2400" dirty="0" err="1"/>
              <a:t>totalLocks</a:t>
            </a:r>
            <a:r>
              <a:rPr lang="en-US" sz="2400" dirty="0"/>
              <a:t>, 16)) and three usage nodes (USE(</a:t>
            </a:r>
            <a:r>
              <a:rPr lang="en-US" sz="2400" dirty="0" err="1"/>
              <a:t>totalLocks</a:t>
            </a:r>
            <a:r>
              <a:rPr lang="en-US" sz="2400" dirty="0"/>
              <a:t>, 16), USE(</a:t>
            </a:r>
            <a:r>
              <a:rPr lang="en-US" sz="2400" dirty="0" err="1"/>
              <a:t>totalLocks</a:t>
            </a:r>
            <a:r>
              <a:rPr lang="en-US" sz="2400" dirty="0"/>
              <a:t>, 21), USE(</a:t>
            </a:r>
            <a:r>
              <a:rPr lang="en-US" sz="2400" dirty="0" err="1"/>
              <a:t>totalLocks</a:t>
            </a:r>
            <a:r>
              <a:rPr lang="en-US" sz="2400" dirty="0"/>
              <a:t>, 24)), we might expect six du-paths.</a:t>
            </a:r>
          </a:p>
          <a:p>
            <a:pPr marL="0" indent="0" algn="just">
              <a:buNone/>
            </a:pPr>
            <a:endParaRPr lang="en-US" sz="2400" dirty="0"/>
          </a:p>
          <a:p>
            <a:pPr marL="0" indent="0" algn="just">
              <a:buNone/>
            </a:pPr>
            <a:r>
              <a:rPr lang="en-US" sz="2400" dirty="0"/>
              <a:t>Path P5 : &lt;</a:t>
            </a:r>
            <a:r>
              <a:rPr lang="en-US" sz="2400" dirty="0">
                <a:solidFill>
                  <a:srgbClr val="FF0000"/>
                </a:solidFill>
              </a:rPr>
              <a:t>10</a:t>
            </a:r>
            <a:r>
              <a:rPr lang="en-US" sz="2400" dirty="0"/>
              <a:t>,11,12,13,14,15,</a:t>
            </a:r>
            <a:r>
              <a:rPr lang="en-US" sz="2400" dirty="0">
                <a:solidFill>
                  <a:srgbClr val="00B050"/>
                </a:solidFill>
              </a:rPr>
              <a:t>16</a:t>
            </a:r>
            <a:r>
              <a:rPr lang="en-US" sz="2400" dirty="0"/>
              <a:t>&gt;			- Enter loop- Definition Clear</a:t>
            </a:r>
          </a:p>
          <a:p>
            <a:pPr marL="0" indent="0" algn="just">
              <a:buNone/>
            </a:pPr>
            <a:r>
              <a:rPr lang="en-US" sz="2400" dirty="0"/>
              <a:t>Path P6: &lt;</a:t>
            </a:r>
            <a:r>
              <a:rPr lang="en-US" sz="2400" dirty="0">
                <a:solidFill>
                  <a:srgbClr val="FF0000"/>
                </a:solidFill>
              </a:rPr>
              <a:t>10</a:t>
            </a:r>
            <a:r>
              <a:rPr lang="en-US" sz="2400" dirty="0"/>
              <a:t>,11,12,13,14,15,16,17,18,</a:t>
            </a:r>
            <a:r>
              <a:rPr lang="en-US" sz="2400" dirty="0">
                <a:solidFill>
                  <a:srgbClr val="FF0000"/>
                </a:solidFill>
              </a:rPr>
              <a:t>19</a:t>
            </a:r>
            <a:r>
              <a:rPr lang="en-US" sz="2400" dirty="0"/>
              <a:t>,20,14,21&gt;  - Exit loop - Definition not clear</a:t>
            </a:r>
          </a:p>
          <a:p>
            <a:pPr marL="0" indent="0" algn="just">
              <a:buNone/>
            </a:pPr>
            <a:r>
              <a:rPr lang="en-US" sz="2400" dirty="0"/>
              <a:t>Path P7: &lt;</a:t>
            </a:r>
            <a:r>
              <a:rPr lang="en-US" sz="2400" dirty="0">
                <a:solidFill>
                  <a:srgbClr val="FF0000"/>
                </a:solidFill>
              </a:rPr>
              <a:t>10</a:t>
            </a:r>
            <a:r>
              <a:rPr lang="en-US" sz="2400" dirty="0"/>
              <a:t>,11,12,13,14,15,16,17,18,</a:t>
            </a:r>
            <a:r>
              <a:rPr lang="en-US" sz="2400" dirty="0">
                <a:solidFill>
                  <a:srgbClr val="FF0000"/>
                </a:solidFill>
              </a:rPr>
              <a:t>19</a:t>
            </a:r>
            <a:r>
              <a:rPr lang="en-US" sz="2400" dirty="0"/>
              <a:t>,20,14,21,22,23,24&gt; -Exit loop- Definition not 											clear</a:t>
            </a:r>
          </a:p>
          <a:p>
            <a:pPr marL="0" indent="0" algn="just">
              <a:buNone/>
            </a:pPr>
            <a:r>
              <a:rPr lang="en-US" sz="2400" dirty="0"/>
              <a:t>Path P8:&lt;</a:t>
            </a:r>
            <a:r>
              <a:rPr lang="en-US" sz="2400" dirty="0">
                <a:solidFill>
                  <a:srgbClr val="FF0000"/>
                </a:solidFill>
              </a:rPr>
              <a:t>16</a:t>
            </a:r>
            <a:r>
              <a:rPr lang="en-US" sz="2400" dirty="0"/>
              <a:t>,17,18,19,20,14,</a:t>
            </a:r>
            <a:r>
              <a:rPr lang="en-US" sz="2400" dirty="0">
                <a:solidFill>
                  <a:srgbClr val="00B050"/>
                </a:solidFill>
              </a:rPr>
              <a:t>21</a:t>
            </a:r>
            <a:r>
              <a:rPr lang="en-US" sz="2400" dirty="0"/>
              <a:t>&gt; - loop iteration problem – Definition clear</a:t>
            </a:r>
          </a:p>
          <a:p>
            <a:pPr marL="0" indent="0" algn="just">
              <a:buNone/>
            </a:pPr>
            <a:r>
              <a:rPr lang="en-US" sz="2400" dirty="0"/>
              <a:t>Path P9: &lt;</a:t>
            </a:r>
            <a:r>
              <a:rPr lang="en-US" sz="2400" dirty="0">
                <a:solidFill>
                  <a:srgbClr val="FF0000"/>
                </a:solidFill>
              </a:rPr>
              <a:t>16</a:t>
            </a:r>
            <a:r>
              <a:rPr lang="en-US" sz="2400" dirty="0"/>
              <a:t>,17,18,19,20,14,21,22,23,</a:t>
            </a:r>
            <a:r>
              <a:rPr lang="en-US" sz="2400" dirty="0">
                <a:solidFill>
                  <a:srgbClr val="00B050"/>
                </a:solidFill>
              </a:rPr>
              <a:t>24</a:t>
            </a:r>
            <a:r>
              <a:rPr lang="en-US" sz="2400" dirty="0"/>
              <a:t>&gt;  - loop iteration problem – Definition clear</a:t>
            </a:r>
          </a:p>
          <a:p>
            <a:pPr marL="0" indent="0" algn="just">
              <a:buNone/>
            </a:pPr>
            <a:r>
              <a:rPr lang="en-US" sz="2400" dirty="0"/>
              <a:t>Path P10: &lt;</a:t>
            </a:r>
            <a:r>
              <a:rPr lang="en-US" sz="2400" dirty="0">
                <a:solidFill>
                  <a:srgbClr val="FF0000"/>
                </a:solidFill>
              </a:rPr>
              <a:t>16</a:t>
            </a:r>
            <a:r>
              <a:rPr lang="en-US" sz="2400" dirty="0"/>
              <a:t>,</a:t>
            </a:r>
            <a:r>
              <a:rPr lang="en-US" sz="2400" dirty="0">
                <a:solidFill>
                  <a:srgbClr val="00B050"/>
                </a:solidFill>
              </a:rPr>
              <a:t>16</a:t>
            </a:r>
            <a:r>
              <a:rPr lang="en-US" sz="2400" dirty="0"/>
              <a:t>&gt; - degenerate –  Disallow these du paths</a:t>
            </a:r>
          </a:p>
          <a:p>
            <a:pPr marL="0" indent="0" algn="just">
              <a:buNone/>
            </a:pPr>
            <a:endParaRPr lang="en-US" sz="2400" dirty="0"/>
          </a:p>
          <a:p>
            <a:pPr marL="0" indent="0" algn="just">
              <a:buNone/>
            </a:pPr>
            <a:endParaRPr lang="en-US" sz="2400" dirty="0"/>
          </a:p>
          <a:p>
            <a:pPr marL="0" indent="0">
              <a:buNone/>
            </a:pPr>
            <a:endParaRPr lang="en-IN" sz="2400" dirty="0"/>
          </a:p>
        </p:txBody>
      </p:sp>
    </p:spTree>
    <p:extLst>
      <p:ext uri="{BB962C8B-B14F-4D97-AF65-F5344CB8AC3E}">
        <p14:creationId xmlns:p14="http://schemas.microsoft.com/office/powerpoint/2010/main" val="2173730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676"/>
            <a:ext cx="10515600" cy="357352"/>
          </a:xfrm>
        </p:spPr>
        <p:txBody>
          <a:bodyPr>
            <a:normAutofit fontScale="90000"/>
          </a:bodyPr>
          <a:lstStyle/>
          <a:p>
            <a:pPr algn="r"/>
            <a:r>
              <a:rPr lang="en-US" dirty="0"/>
              <a:t>Du path for </a:t>
            </a:r>
            <a:r>
              <a:rPr lang="en-US" dirty="0" err="1"/>
              <a:t>totallocks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658" y="178676"/>
            <a:ext cx="4979083" cy="6445148"/>
          </a:xfrm>
        </p:spPr>
      </p:pic>
    </p:spTree>
    <p:extLst>
      <p:ext uri="{BB962C8B-B14F-4D97-AF65-F5344CB8AC3E}">
        <p14:creationId xmlns:p14="http://schemas.microsoft.com/office/powerpoint/2010/main" val="3833908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70599"/>
          </a:xfrm>
        </p:spPr>
        <p:txBody>
          <a:bodyPr>
            <a:normAutofit fontScale="90000"/>
          </a:bodyPr>
          <a:lstStyle/>
          <a:p>
            <a:r>
              <a:rPr lang="en-US" dirty="0"/>
              <a:t>Define/use Nodes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193" y="1061545"/>
            <a:ext cx="5845330" cy="5539977"/>
          </a:xfrm>
        </p:spPr>
      </p:pic>
    </p:spTree>
    <p:extLst>
      <p:ext uri="{BB962C8B-B14F-4D97-AF65-F5344CB8AC3E}">
        <p14:creationId xmlns:p14="http://schemas.microsoft.com/office/powerpoint/2010/main" val="1112436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28558"/>
          </a:xfrm>
        </p:spPr>
        <p:txBody>
          <a:bodyPr>
            <a:noAutofit/>
          </a:bodyPr>
          <a:lstStyle/>
          <a:p>
            <a:r>
              <a:rPr lang="en-US" sz="3200" dirty="0"/>
              <a:t>Define/Use Paths</a:t>
            </a:r>
            <a:endParaRPr lang="en-IN" sz="32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5262" y="693684"/>
            <a:ext cx="4856890" cy="5995965"/>
          </a:xfrm>
        </p:spPr>
      </p:pic>
    </p:spTree>
    <p:extLst>
      <p:ext uri="{BB962C8B-B14F-4D97-AF65-F5344CB8AC3E}">
        <p14:creationId xmlns:p14="http://schemas.microsoft.com/office/powerpoint/2010/main" val="2993843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166"/>
            <a:ext cx="10515600" cy="294289"/>
          </a:xfrm>
        </p:spPr>
        <p:txBody>
          <a:bodyPr>
            <a:normAutofit fontScale="90000"/>
          </a:bodyPr>
          <a:lstStyle/>
          <a:p>
            <a:r>
              <a:rPr lang="en-IN" sz="2800" dirty="0"/>
              <a:t>Define/Use Test Coverage Metrics</a:t>
            </a:r>
          </a:p>
        </p:txBody>
      </p:sp>
      <p:sp>
        <p:nvSpPr>
          <p:cNvPr id="3" name="Content Placeholder 2"/>
          <p:cNvSpPr>
            <a:spLocks noGrp="1"/>
          </p:cNvSpPr>
          <p:nvPr>
            <p:ph idx="1"/>
          </p:nvPr>
        </p:nvSpPr>
        <p:spPr>
          <a:xfrm>
            <a:off x="838200" y="714702"/>
            <a:ext cx="10515600" cy="5675587"/>
          </a:xfrm>
        </p:spPr>
        <p:txBody>
          <a:bodyPr>
            <a:normAutofit/>
          </a:bodyPr>
          <a:lstStyle/>
          <a:p>
            <a:r>
              <a:rPr lang="en-US" sz="2000" dirty="0"/>
              <a:t>The whole point of analyzing a program with definition/use paths is to define a set of test coverage metrics known as the </a:t>
            </a:r>
            <a:r>
              <a:rPr lang="en-US" sz="2000" dirty="0" err="1"/>
              <a:t>Rapps</a:t>
            </a:r>
            <a:r>
              <a:rPr lang="en-US" sz="2000" dirty="0"/>
              <a:t>–</a:t>
            </a:r>
            <a:r>
              <a:rPr lang="en-US" sz="2000" dirty="0" err="1"/>
              <a:t>Weyuker</a:t>
            </a:r>
            <a:r>
              <a:rPr lang="en-US" sz="2000" dirty="0"/>
              <a:t> </a:t>
            </a:r>
            <a:r>
              <a:rPr lang="en-US" sz="2000" dirty="0" err="1"/>
              <a:t>dat</a:t>
            </a:r>
            <a:endParaRPr lang="en-US" sz="2000" dirty="0"/>
          </a:p>
          <a:p>
            <a:r>
              <a:rPr lang="en-US" sz="2000" dirty="0"/>
              <a:t>The first three of these are equivalent to three of E.F. Miller’s metrics a flow metrics (</a:t>
            </a:r>
            <a:r>
              <a:rPr lang="en-US" sz="2000" dirty="0" err="1"/>
              <a:t>Rapps</a:t>
            </a:r>
            <a:r>
              <a:rPr lang="en-US" sz="2000" dirty="0"/>
              <a:t> and </a:t>
            </a:r>
            <a:r>
              <a:rPr lang="en-US" sz="2000" dirty="0" err="1"/>
              <a:t>Weyuker</a:t>
            </a:r>
            <a:r>
              <a:rPr lang="en-US" sz="2000" dirty="0"/>
              <a:t>, 1985). </a:t>
            </a:r>
          </a:p>
          <a:p>
            <a:r>
              <a:rPr lang="en-IN" sz="2000" dirty="0">
                <a:solidFill>
                  <a:srgbClr val="FF0000"/>
                </a:solidFill>
              </a:rPr>
              <a:t>All-Paths, All-Edges, and All-Nodes have been covered here.</a:t>
            </a:r>
          </a:p>
          <a:p>
            <a:r>
              <a:rPr lang="en-US" sz="2000" dirty="0"/>
              <a:t>The others presume that define and usage nodes have been identified for all program variables, and that du-paths have been identified with respect to each variable.</a:t>
            </a:r>
          </a:p>
          <a:p>
            <a:r>
              <a:rPr lang="en-US" sz="2000" dirty="0"/>
              <a:t>T is a set of paths in the program graph G(P) of a program P, with the set V of variables.</a:t>
            </a:r>
          </a:p>
          <a:p>
            <a:pPr marL="0" indent="0">
              <a:buNone/>
            </a:pPr>
            <a:endParaRPr lang="en-US" sz="2000" dirty="0"/>
          </a:p>
        </p:txBody>
      </p:sp>
    </p:spTree>
    <p:extLst>
      <p:ext uri="{BB962C8B-B14F-4D97-AF65-F5344CB8AC3E}">
        <p14:creationId xmlns:p14="http://schemas.microsoft.com/office/powerpoint/2010/main" val="754502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615"/>
            <a:ext cx="10515600" cy="315309"/>
          </a:xfrm>
        </p:spPr>
        <p:txBody>
          <a:bodyPr>
            <a:noAutofit/>
          </a:bodyPr>
          <a:lstStyle/>
          <a:p>
            <a:r>
              <a:rPr lang="en-IN" sz="2400" dirty="0"/>
              <a:t>Define/Use Test Coverage Metrics </a:t>
            </a:r>
            <a:r>
              <a:rPr lang="en-IN" sz="2400" dirty="0">
                <a:highlight>
                  <a:srgbClr val="00FF00"/>
                </a:highlight>
              </a:rPr>
              <a:t>definition clear paths</a:t>
            </a:r>
          </a:p>
        </p:txBody>
      </p:sp>
      <p:sp>
        <p:nvSpPr>
          <p:cNvPr id="3" name="Content Placeholder 2"/>
          <p:cNvSpPr>
            <a:spLocks noGrp="1"/>
          </p:cNvSpPr>
          <p:nvPr>
            <p:ph idx="1"/>
          </p:nvPr>
        </p:nvSpPr>
        <p:spPr>
          <a:xfrm>
            <a:off x="388883" y="620110"/>
            <a:ext cx="11382703" cy="6032938"/>
          </a:xfrm>
        </p:spPr>
        <p:txBody>
          <a:bodyPr>
            <a:normAutofit/>
          </a:bodyPr>
          <a:lstStyle/>
          <a:p>
            <a:r>
              <a:rPr lang="en-US" sz="2000" dirty="0">
                <a:solidFill>
                  <a:srgbClr val="00B0F0"/>
                </a:solidFill>
              </a:rPr>
              <a:t>Definition (all </a:t>
            </a:r>
            <a:r>
              <a:rPr lang="en-US" sz="2000" dirty="0" err="1">
                <a:solidFill>
                  <a:srgbClr val="00B0F0"/>
                </a:solidFill>
              </a:rPr>
              <a:t>Definations</a:t>
            </a:r>
            <a:r>
              <a:rPr lang="en-US" sz="2000" dirty="0">
                <a:solidFill>
                  <a:srgbClr val="00B0F0"/>
                </a:solidFill>
              </a:rPr>
              <a:t>)</a:t>
            </a:r>
            <a:br>
              <a:rPr lang="en-US" sz="2000" dirty="0"/>
            </a:br>
            <a:r>
              <a:rPr lang="en-US" sz="2000" dirty="0"/>
              <a:t>The set T satisfies the All-</a:t>
            </a:r>
            <a:r>
              <a:rPr lang="en-US" sz="2000" dirty="0" err="1"/>
              <a:t>Defs</a:t>
            </a:r>
            <a:r>
              <a:rPr lang="en-US" sz="2000" dirty="0"/>
              <a:t> criterion for the program P if and only if for every variable v ∈ V, T contains definition-clear paths from </a:t>
            </a:r>
            <a:r>
              <a:rPr lang="en-US" sz="2000" dirty="0">
                <a:highlight>
                  <a:srgbClr val="FFFF00"/>
                </a:highlight>
              </a:rPr>
              <a:t>every defining node of v to a use of v</a:t>
            </a:r>
          </a:p>
          <a:p>
            <a:r>
              <a:rPr lang="en-US" sz="2000" dirty="0">
                <a:solidFill>
                  <a:srgbClr val="00B0F0"/>
                </a:solidFill>
              </a:rPr>
              <a:t>Definition (All uses)</a:t>
            </a:r>
            <a:br>
              <a:rPr lang="en-US" sz="2000" dirty="0"/>
            </a:br>
            <a:r>
              <a:rPr lang="en-US" sz="2000" dirty="0"/>
              <a:t>The set T satisfies the All-Uses criterion for the program P if and only if for every variable v ∈ V, T contains definition-clear paths from </a:t>
            </a:r>
            <a:r>
              <a:rPr lang="en-US" sz="2000" dirty="0">
                <a:solidFill>
                  <a:srgbClr val="FF0000"/>
                </a:solidFill>
              </a:rPr>
              <a:t>every defining node of v to every use of v</a:t>
            </a:r>
            <a:r>
              <a:rPr lang="en-US" sz="2000" dirty="0"/>
              <a:t>, and to the successor node of each USE(v, n).</a:t>
            </a:r>
            <a:endParaRPr lang="en-IN" sz="2000" dirty="0"/>
          </a:p>
          <a:p>
            <a:r>
              <a:rPr lang="en-US" sz="2000" dirty="0">
                <a:solidFill>
                  <a:srgbClr val="00B0F0"/>
                </a:solidFill>
              </a:rPr>
              <a:t>Definition (All p uses / some c uses)</a:t>
            </a:r>
            <a:br>
              <a:rPr lang="en-US" sz="2000" dirty="0"/>
            </a:br>
            <a:r>
              <a:rPr lang="en-US" sz="2000" dirty="0"/>
              <a:t>The set T satisfies the All-P-Uses/Some C-Uses criterion for the program P if and only if for every variable v ∈ V, T contains definition-clear paths from every defining node of v to </a:t>
            </a:r>
            <a:r>
              <a:rPr lang="en-US" sz="2000" dirty="0">
                <a:highlight>
                  <a:srgbClr val="FFFF00"/>
                </a:highlight>
              </a:rPr>
              <a:t>every predicate use of v</a:t>
            </a:r>
            <a:r>
              <a:rPr lang="en-US" sz="2000" dirty="0"/>
              <a:t>; and if a definition of </a:t>
            </a:r>
            <a:r>
              <a:rPr lang="en-US" sz="2000" dirty="0">
                <a:highlight>
                  <a:srgbClr val="FFFF00"/>
                </a:highlight>
              </a:rPr>
              <a:t>v has no P-uses</a:t>
            </a:r>
            <a:r>
              <a:rPr lang="en-US" sz="2000" dirty="0"/>
              <a:t>, a definition-clear path leads to at least one computation use.</a:t>
            </a:r>
          </a:p>
          <a:p>
            <a:r>
              <a:rPr lang="en-US" sz="2000" dirty="0">
                <a:solidFill>
                  <a:srgbClr val="00B0F0"/>
                </a:solidFill>
              </a:rPr>
              <a:t>Definition</a:t>
            </a:r>
            <a:br>
              <a:rPr lang="en-US" sz="2000" dirty="0"/>
            </a:br>
            <a:r>
              <a:rPr lang="en-US" sz="2000" dirty="0"/>
              <a:t>The set T satisfies the </a:t>
            </a:r>
            <a:r>
              <a:rPr lang="en-US" sz="2000" dirty="0">
                <a:highlight>
                  <a:srgbClr val="FFFF00"/>
                </a:highlight>
              </a:rPr>
              <a:t>All-C-Uses/Some P-Uses </a:t>
            </a:r>
            <a:r>
              <a:rPr lang="en-US" sz="2000" dirty="0"/>
              <a:t>criterion for the program P if and only if for every variable v ∈ V, T contains definition clear paths from every defining node of v to </a:t>
            </a:r>
            <a:r>
              <a:rPr lang="en-US" sz="2000" dirty="0">
                <a:highlight>
                  <a:srgbClr val="FFFF00"/>
                </a:highlight>
              </a:rPr>
              <a:t>every computation use of v</a:t>
            </a:r>
            <a:r>
              <a:rPr lang="en-US" sz="2000" dirty="0"/>
              <a:t>; and if a definition of v has no C-uses, a </a:t>
            </a:r>
            <a:r>
              <a:rPr lang="en-US" sz="2000" dirty="0">
                <a:highlight>
                  <a:srgbClr val="FFFF00"/>
                </a:highlight>
              </a:rPr>
              <a:t>definition-clear path leads to at least one predicate use.</a:t>
            </a:r>
          </a:p>
          <a:p>
            <a:r>
              <a:rPr lang="en-US" sz="2000" dirty="0">
                <a:solidFill>
                  <a:srgbClr val="00B0F0"/>
                </a:solidFill>
              </a:rPr>
              <a:t>Definition</a:t>
            </a:r>
            <a:br>
              <a:rPr lang="en-US" sz="2000" dirty="0"/>
            </a:br>
            <a:r>
              <a:rPr lang="en-US" sz="2000" dirty="0"/>
              <a:t>The set T satisfies the All-DU-paths criterion for the program P if and only if for every variable v ∈ V, T contains definition-clear paths from every defining node of v to every use of v and to the successor node of each USE(v, n), and that these paths </a:t>
            </a:r>
            <a:r>
              <a:rPr lang="en-US" sz="2000" dirty="0">
                <a:highlight>
                  <a:srgbClr val="00FF00"/>
                </a:highlight>
              </a:rPr>
              <a:t>are either single loop traversals or they are cycle free.</a:t>
            </a:r>
            <a:endParaRPr lang="en-IN" sz="2000" dirty="0">
              <a:highlight>
                <a:srgbClr val="00FF00"/>
              </a:highlight>
            </a:endParaRPr>
          </a:p>
        </p:txBody>
      </p:sp>
    </p:spTree>
    <p:extLst>
      <p:ext uri="{BB962C8B-B14F-4D97-AF65-F5344CB8AC3E}">
        <p14:creationId xmlns:p14="http://schemas.microsoft.com/office/powerpoint/2010/main" val="4035934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656"/>
            <a:ext cx="10515600" cy="346842"/>
          </a:xfrm>
        </p:spPr>
        <p:txBody>
          <a:bodyPr>
            <a:normAutofit fontScale="90000"/>
          </a:bodyPr>
          <a:lstStyle/>
          <a:p>
            <a:r>
              <a:rPr lang="en-US" sz="2400" dirty="0" err="1"/>
              <a:t>rapps</a:t>
            </a:r>
            <a:r>
              <a:rPr lang="en-US" sz="2400" dirty="0"/>
              <a:t>–</a:t>
            </a:r>
            <a:r>
              <a:rPr lang="en-US" sz="2400" dirty="0" err="1"/>
              <a:t>Weyuker</a:t>
            </a:r>
            <a:r>
              <a:rPr lang="en-US" sz="2400" dirty="0"/>
              <a:t> hierarchy of data flow coverage metrics</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3480" y="1093074"/>
            <a:ext cx="7745040" cy="5522037"/>
          </a:xfrm>
        </p:spPr>
      </p:pic>
    </p:spTree>
    <p:extLst>
      <p:ext uri="{BB962C8B-B14F-4D97-AF65-F5344CB8AC3E}">
        <p14:creationId xmlns:p14="http://schemas.microsoft.com/office/powerpoint/2010/main" val="3185558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414" y="186449"/>
            <a:ext cx="10515600" cy="423151"/>
          </a:xfrm>
        </p:spPr>
        <p:txBody>
          <a:bodyPr>
            <a:noAutofit/>
          </a:bodyPr>
          <a:lstStyle/>
          <a:p>
            <a:r>
              <a:rPr lang="en-US" sz="2800" dirty="0"/>
              <a:t>5 forms of usages</a:t>
            </a:r>
            <a:endParaRPr lang="en-IN" sz="2800" dirty="0"/>
          </a:p>
        </p:txBody>
      </p:sp>
      <p:sp>
        <p:nvSpPr>
          <p:cNvPr id="3" name="Content Placeholder 2"/>
          <p:cNvSpPr>
            <a:spLocks noGrp="1"/>
          </p:cNvSpPr>
          <p:nvPr>
            <p:ph idx="1"/>
          </p:nvPr>
        </p:nvSpPr>
        <p:spPr>
          <a:xfrm>
            <a:off x="294290" y="788276"/>
            <a:ext cx="11529848" cy="5791200"/>
          </a:xfrm>
        </p:spPr>
        <p:txBody>
          <a:bodyPr>
            <a:normAutofit/>
          </a:bodyPr>
          <a:lstStyle/>
          <a:p>
            <a:pPr marL="0" indent="0">
              <a:buNone/>
            </a:pPr>
            <a:endParaRPr lang="en-US" sz="2000" dirty="0"/>
          </a:p>
          <a:p>
            <a:pPr marL="0" indent="0">
              <a:buNone/>
            </a:pPr>
            <a:r>
              <a:rPr lang="en-US" sz="2000" dirty="0">
                <a:solidFill>
                  <a:srgbClr val="00B0F0"/>
                </a:solidFill>
              </a:rPr>
              <a:t>Relationship pertaining to five forms of usages: </a:t>
            </a:r>
          </a:p>
          <a:p>
            <a:pPr marL="0" indent="0">
              <a:buNone/>
            </a:pPr>
            <a:r>
              <a:rPr lang="en-US" sz="2000" dirty="0"/>
              <a:t>P-use used in a predicate (decision)</a:t>
            </a:r>
            <a:br>
              <a:rPr lang="en-US" sz="2000" dirty="0"/>
            </a:br>
            <a:r>
              <a:rPr lang="en-US" sz="2000" dirty="0"/>
              <a:t>C-use used in computation</a:t>
            </a:r>
            <a:br>
              <a:rPr lang="en-US" sz="2000" dirty="0"/>
            </a:br>
            <a:r>
              <a:rPr lang="en-US" sz="2000" dirty="0"/>
              <a:t>O-use used for output</a:t>
            </a:r>
            <a:br>
              <a:rPr lang="en-US" sz="2000" dirty="0"/>
            </a:br>
            <a:r>
              <a:rPr lang="en-US" sz="2000" dirty="0"/>
              <a:t>L-use used for location (pointers, subscripts)</a:t>
            </a:r>
            <a:br>
              <a:rPr lang="en-US" sz="2000" dirty="0"/>
            </a:br>
            <a:r>
              <a:rPr lang="en-US" sz="2000" dirty="0"/>
              <a:t>I-use iteration (internal counters, loop indices)</a:t>
            </a:r>
          </a:p>
          <a:p>
            <a:pPr marL="0" indent="0">
              <a:buNone/>
            </a:pPr>
            <a:br>
              <a:rPr lang="en-US" sz="2000" dirty="0"/>
            </a:br>
            <a:r>
              <a:rPr lang="en-US" sz="2000" dirty="0"/>
              <a:t>	Most of the literature on program slices just uses P-uses and C-uses. </a:t>
            </a:r>
          </a:p>
          <a:p>
            <a:pPr marL="0" indent="0">
              <a:buNone/>
            </a:pPr>
            <a:endParaRPr lang="en-US" sz="2000" dirty="0"/>
          </a:p>
          <a:p>
            <a:pPr marL="0" indent="0">
              <a:buNone/>
            </a:pPr>
            <a:r>
              <a:rPr lang="en-US" sz="2000" dirty="0">
                <a:solidFill>
                  <a:srgbClr val="00B0F0"/>
                </a:solidFill>
              </a:rPr>
              <a:t>Two forms of definition nodes:</a:t>
            </a:r>
            <a:br>
              <a:rPr lang="en-US" sz="2000" dirty="0">
                <a:solidFill>
                  <a:srgbClr val="00B0F0"/>
                </a:solidFill>
              </a:rPr>
            </a:br>
            <a:r>
              <a:rPr lang="en-US" sz="2000" dirty="0"/>
              <a:t>I-</a:t>
            </a:r>
            <a:r>
              <a:rPr lang="en-US" sz="2000" dirty="0" err="1"/>
              <a:t>def</a:t>
            </a:r>
            <a:r>
              <a:rPr lang="en-US" sz="2000" dirty="0"/>
              <a:t> defined by input</a:t>
            </a:r>
            <a:br>
              <a:rPr lang="en-US" sz="2000" dirty="0"/>
            </a:br>
            <a:r>
              <a:rPr lang="en-US" sz="2000" dirty="0"/>
              <a:t>A-</a:t>
            </a:r>
            <a:r>
              <a:rPr lang="en-US" sz="2000" dirty="0" err="1"/>
              <a:t>def</a:t>
            </a:r>
            <a:r>
              <a:rPr lang="en-US" sz="2000" dirty="0"/>
              <a:t> defined by assignment</a:t>
            </a:r>
            <a:endParaRPr lang="en-IN" sz="2000" dirty="0"/>
          </a:p>
        </p:txBody>
      </p:sp>
    </p:spTree>
    <p:extLst>
      <p:ext uri="{BB962C8B-B14F-4D97-AF65-F5344CB8AC3E}">
        <p14:creationId xmlns:p14="http://schemas.microsoft.com/office/powerpoint/2010/main" val="340592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0089"/>
          </a:xfrm>
        </p:spPr>
        <p:txBody>
          <a:bodyPr>
            <a:noAutofit/>
          </a:bodyPr>
          <a:lstStyle/>
          <a:p>
            <a:r>
              <a:rPr lang="en-US" sz="2800" dirty="0"/>
              <a:t>Slice Based Testing </a:t>
            </a:r>
            <a:endParaRPr lang="en-IN" sz="2800" dirty="0"/>
          </a:p>
        </p:txBody>
      </p:sp>
      <p:sp>
        <p:nvSpPr>
          <p:cNvPr id="3" name="Content Placeholder 2"/>
          <p:cNvSpPr>
            <a:spLocks noGrp="1"/>
          </p:cNvSpPr>
          <p:nvPr>
            <p:ph idx="1"/>
          </p:nvPr>
        </p:nvSpPr>
        <p:spPr>
          <a:xfrm>
            <a:off x="283779" y="798786"/>
            <a:ext cx="11687504" cy="5644055"/>
          </a:xfrm>
        </p:spPr>
        <p:txBody>
          <a:bodyPr>
            <a:normAutofit/>
          </a:bodyPr>
          <a:lstStyle/>
          <a:p>
            <a:r>
              <a:rPr lang="en-IN" sz="2000" u="sng" dirty="0"/>
              <a:t>Program slices </a:t>
            </a:r>
            <a:r>
              <a:rPr lang="en-IN" sz="2000" dirty="0"/>
              <a:t>were proposed </a:t>
            </a:r>
            <a:r>
              <a:rPr lang="en-IN" sz="2000" dirty="0">
                <a:highlight>
                  <a:srgbClr val="00FF00"/>
                </a:highlight>
              </a:rPr>
              <a:t>in Mark Weiser’s dissertation in 1979</a:t>
            </a:r>
            <a:r>
              <a:rPr lang="en-IN" sz="2000" dirty="0"/>
              <a:t>.</a:t>
            </a:r>
          </a:p>
          <a:p>
            <a:r>
              <a:rPr lang="en-US" sz="2000" dirty="0"/>
              <a:t>Given a </a:t>
            </a:r>
            <a:r>
              <a:rPr lang="en-US" sz="2000" dirty="0">
                <a:highlight>
                  <a:srgbClr val="FFFF00"/>
                </a:highlight>
              </a:rPr>
              <a:t>program P and a set V of variables in P</a:t>
            </a:r>
            <a:r>
              <a:rPr lang="en-US" sz="2000" dirty="0"/>
              <a:t>, a slice on the variable set V at statement n, </a:t>
            </a:r>
            <a:r>
              <a:rPr lang="en-US" sz="2000" dirty="0">
                <a:highlight>
                  <a:srgbClr val="FFFF00"/>
                </a:highlight>
              </a:rPr>
              <a:t>written S(V, n)</a:t>
            </a:r>
            <a:r>
              <a:rPr lang="en-US" sz="2000" dirty="0"/>
              <a:t>, is the set of all statement fragments in P that </a:t>
            </a:r>
            <a:r>
              <a:rPr lang="en-US" sz="2000" dirty="0">
                <a:highlight>
                  <a:srgbClr val="FFFF00"/>
                </a:highlight>
              </a:rPr>
              <a:t>contribute to the values of variables in V at node n.</a:t>
            </a:r>
          </a:p>
          <a:p>
            <a:r>
              <a:rPr lang="en-US" sz="2000" dirty="0"/>
              <a:t>For sets V with more than one variable, we just take the union of all the slices on the individual variables of V. </a:t>
            </a:r>
          </a:p>
          <a:p>
            <a:r>
              <a:rPr lang="en-US" sz="2000" u="sng" dirty="0"/>
              <a:t>Slices</a:t>
            </a:r>
            <a:r>
              <a:rPr lang="en-US" sz="2000" dirty="0"/>
              <a:t> can be </a:t>
            </a:r>
            <a:r>
              <a:rPr lang="en-US" sz="2000" dirty="0">
                <a:solidFill>
                  <a:srgbClr val="FF0000"/>
                </a:solidFill>
              </a:rPr>
              <a:t>backward or forward slices</a:t>
            </a:r>
            <a:r>
              <a:rPr lang="en-US" sz="2000" dirty="0"/>
              <a:t>, and whether they are </a:t>
            </a:r>
            <a:r>
              <a:rPr lang="en-US" sz="2000" dirty="0">
                <a:solidFill>
                  <a:srgbClr val="FF0000"/>
                </a:solidFill>
              </a:rPr>
              <a:t>static or dynamic. </a:t>
            </a:r>
          </a:p>
          <a:p>
            <a:r>
              <a:rPr lang="en-US" sz="2000" u="sng" dirty="0"/>
              <a:t>Backward slices </a:t>
            </a:r>
            <a:r>
              <a:rPr lang="en-US" sz="2000" dirty="0"/>
              <a:t>refer to statement fragments that </a:t>
            </a:r>
            <a:r>
              <a:rPr lang="en-US" sz="2000" dirty="0">
                <a:highlight>
                  <a:srgbClr val="FFFF00"/>
                </a:highlight>
              </a:rPr>
              <a:t>contribute to the value of v at statement n. </a:t>
            </a:r>
          </a:p>
          <a:p>
            <a:r>
              <a:rPr lang="en-US" sz="2000" u="sng" dirty="0"/>
              <a:t>Forward slices </a:t>
            </a:r>
            <a:r>
              <a:rPr lang="en-US" sz="2000" dirty="0"/>
              <a:t>refer to all the program statements that are </a:t>
            </a:r>
            <a:r>
              <a:rPr lang="en-US" sz="2000" dirty="0">
                <a:highlight>
                  <a:srgbClr val="FFFF00"/>
                </a:highlight>
              </a:rPr>
              <a:t>affected by the value of v </a:t>
            </a:r>
            <a:r>
              <a:rPr lang="en-US" sz="2000" dirty="0"/>
              <a:t>and statement n.</a:t>
            </a:r>
          </a:p>
          <a:p>
            <a:r>
              <a:rPr lang="en-US" sz="2000" dirty="0"/>
              <a:t>In a </a:t>
            </a:r>
            <a:r>
              <a:rPr lang="en-US" sz="2000" u="sng" dirty="0"/>
              <a:t>backward slice </a:t>
            </a:r>
            <a:r>
              <a:rPr lang="en-US" sz="2000" dirty="0"/>
              <a:t>S(v, n), statement n is </a:t>
            </a:r>
            <a:r>
              <a:rPr lang="en-US" sz="2000" dirty="0">
                <a:highlight>
                  <a:srgbClr val="FFFF00"/>
                </a:highlight>
              </a:rPr>
              <a:t>nicely understood as a Use node of the variable v</a:t>
            </a:r>
            <a:r>
              <a:rPr lang="en-US" sz="2000" dirty="0"/>
              <a:t>, that is</a:t>
            </a:r>
            <a:r>
              <a:rPr lang="en-US" sz="2000" dirty="0">
                <a:highlight>
                  <a:srgbClr val="FFFF00"/>
                </a:highlight>
              </a:rPr>
              <a:t>, Use(v, n). </a:t>
            </a:r>
            <a:r>
              <a:rPr lang="en-US" sz="2000" u="sng" dirty="0"/>
              <a:t>Forward slices </a:t>
            </a:r>
            <a:r>
              <a:rPr lang="en-US" sz="2000" dirty="0"/>
              <a:t>are not as easily described, but they certainly depend </a:t>
            </a:r>
            <a:r>
              <a:rPr lang="en-US" sz="2000" dirty="0">
                <a:highlight>
                  <a:srgbClr val="FFFF00"/>
                </a:highlight>
              </a:rPr>
              <a:t>on predicate uses </a:t>
            </a:r>
            <a:r>
              <a:rPr lang="en-US" sz="2000" dirty="0"/>
              <a:t>and computation uses of the variable v.</a:t>
            </a:r>
          </a:p>
          <a:p>
            <a:r>
              <a:rPr lang="en-US" sz="2000" u="sng" dirty="0"/>
              <a:t>Static backward slice S(v, n) </a:t>
            </a:r>
            <a:r>
              <a:rPr lang="en-US" sz="2000" dirty="0"/>
              <a:t>consists of </a:t>
            </a:r>
            <a:r>
              <a:rPr lang="en-US" sz="2000" dirty="0">
                <a:highlight>
                  <a:srgbClr val="FFFF00"/>
                </a:highlight>
              </a:rPr>
              <a:t>all the statements in a program that determine the value of variable v at statement n</a:t>
            </a:r>
            <a:r>
              <a:rPr lang="en-US" sz="2000" dirty="0"/>
              <a:t>, independent of </a:t>
            </a:r>
            <a:r>
              <a:rPr lang="en-US" sz="2000" dirty="0">
                <a:highlight>
                  <a:srgbClr val="FFFF00"/>
                </a:highlight>
              </a:rPr>
              <a:t>values used in the statements</a:t>
            </a:r>
            <a:r>
              <a:rPr lang="en-US" sz="2000" dirty="0"/>
              <a:t>. </a:t>
            </a:r>
          </a:p>
          <a:p>
            <a:r>
              <a:rPr lang="en-US" sz="2000" u="sng" dirty="0"/>
              <a:t>Dynamic slices </a:t>
            </a:r>
            <a:r>
              <a:rPr lang="en-US" sz="2000" dirty="0"/>
              <a:t>refer to </a:t>
            </a:r>
            <a:r>
              <a:rPr lang="en-US" sz="2000" dirty="0">
                <a:highlight>
                  <a:srgbClr val="FFFF00"/>
                </a:highlight>
              </a:rPr>
              <a:t>execution</a:t>
            </a:r>
            <a:r>
              <a:rPr lang="en-US" sz="2000" dirty="0"/>
              <a:t> time of </a:t>
            </a:r>
            <a:r>
              <a:rPr lang="en-US" sz="2000" dirty="0">
                <a:highlight>
                  <a:srgbClr val="FFFF00"/>
                </a:highlight>
              </a:rPr>
              <a:t>portions of a static slice </a:t>
            </a:r>
            <a:r>
              <a:rPr lang="en-US" sz="2000" dirty="0"/>
              <a:t>with specific values of all variables in S(v, n). </a:t>
            </a:r>
          </a:p>
        </p:txBody>
      </p:sp>
    </p:spTree>
    <p:extLst>
      <p:ext uri="{BB962C8B-B14F-4D97-AF65-F5344CB8AC3E}">
        <p14:creationId xmlns:p14="http://schemas.microsoft.com/office/powerpoint/2010/main" val="2657458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1827"/>
          </a:xfrm>
        </p:spPr>
        <p:txBody>
          <a:bodyPr>
            <a:normAutofit fontScale="90000"/>
          </a:bodyPr>
          <a:lstStyle/>
          <a:p>
            <a:r>
              <a:rPr lang="en-US" dirty="0"/>
              <a:t>Definition- Data Flow Testing </a:t>
            </a:r>
            <a:endParaRPr lang="en-IN" dirty="0"/>
          </a:p>
        </p:txBody>
      </p:sp>
      <p:sp>
        <p:nvSpPr>
          <p:cNvPr id="3" name="Content Placeholder 2"/>
          <p:cNvSpPr>
            <a:spLocks noGrp="1"/>
          </p:cNvSpPr>
          <p:nvPr>
            <p:ph idx="1"/>
          </p:nvPr>
        </p:nvSpPr>
        <p:spPr>
          <a:xfrm>
            <a:off x="838200" y="1145628"/>
            <a:ext cx="10515600" cy="5031335"/>
          </a:xfrm>
        </p:spPr>
        <p:txBody>
          <a:bodyPr>
            <a:normAutofit/>
          </a:bodyPr>
          <a:lstStyle/>
          <a:p>
            <a:pPr marL="0" indent="0" algn="just">
              <a:buNone/>
            </a:pPr>
            <a:r>
              <a:rPr lang="en-US" dirty="0">
                <a:solidFill>
                  <a:srgbClr val="00B0F0"/>
                </a:solidFill>
              </a:rPr>
              <a:t>Data flow testing refers to forms of </a:t>
            </a:r>
            <a:r>
              <a:rPr lang="en-US" dirty="0">
                <a:solidFill>
                  <a:srgbClr val="FF0000"/>
                </a:solidFill>
              </a:rPr>
              <a:t>structural testing </a:t>
            </a:r>
            <a:r>
              <a:rPr lang="en-US" dirty="0">
                <a:solidFill>
                  <a:srgbClr val="00B0F0"/>
                </a:solidFill>
              </a:rPr>
              <a:t>that focus</a:t>
            </a:r>
          </a:p>
          <a:p>
            <a:pPr algn="just">
              <a:buFont typeface="Wingdings" panose="05000000000000000000" pitchFamily="2" charset="2"/>
              <a:buChar char="ü"/>
            </a:pPr>
            <a:r>
              <a:rPr lang="en-US" sz="2400" dirty="0"/>
              <a:t>on the points at </a:t>
            </a:r>
            <a:r>
              <a:rPr lang="en-US" sz="2400" dirty="0">
                <a:solidFill>
                  <a:srgbClr val="FF0000"/>
                </a:solidFill>
              </a:rPr>
              <a:t>which variables receive values and the points at which these values are used </a:t>
            </a:r>
            <a:r>
              <a:rPr lang="en-US" sz="2400" dirty="0"/>
              <a:t>(or referenced).</a:t>
            </a:r>
          </a:p>
          <a:p>
            <a:pPr algn="just">
              <a:buFont typeface="Wingdings" panose="05000000000000000000" pitchFamily="2" charset="2"/>
              <a:buChar char="ü"/>
            </a:pPr>
            <a:r>
              <a:rPr lang="en-US" sz="2400" dirty="0"/>
              <a:t>Data flow testing serves as a “reality check” on path testing</a:t>
            </a:r>
          </a:p>
          <a:p>
            <a:pPr algn="just">
              <a:buFont typeface="Wingdings" panose="05000000000000000000" pitchFamily="2" charset="2"/>
              <a:buChar char="ü"/>
            </a:pPr>
            <a:r>
              <a:rPr lang="en-US" sz="2400" dirty="0"/>
              <a:t>Two mainline forms of data flow testing: </a:t>
            </a:r>
            <a:r>
              <a:rPr lang="en-US" sz="2400" dirty="0">
                <a:solidFill>
                  <a:srgbClr val="FF0000"/>
                </a:solidFill>
              </a:rPr>
              <a:t>one provides a set of basic definitions </a:t>
            </a:r>
            <a:r>
              <a:rPr lang="en-US" sz="2400" dirty="0"/>
              <a:t>and a </a:t>
            </a:r>
            <a:r>
              <a:rPr lang="en-US" sz="2400" dirty="0">
                <a:solidFill>
                  <a:srgbClr val="00B050"/>
                </a:solidFill>
              </a:rPr>
              <a:t>unifying structure of test coverage metrics</a:t>
            </a:r>
            <a:r>
              <a:rPr lang="en-US" sz="2400" dirty="0"/>
              <a:t>, while the other is based on a concept called a </a:t>
            </a:r>
            <a:r>
              <a:rPr lang="en-US" sz="2400" dirty="0">
                <a:solidFill>
                  <a:srgbClr val="FF0000"/>
                </a:solidFill>
              </a:rPr>
              <a:t>“program slice.”</a:t>
            </a:r>
          </a:p>
          <a:p>
            <a:pPr algn="just">
              <a:buFont typeface="Wingdings" panose="05000000000000000000" pitchFamily="2" charset="2"/>
              <a:buChar char="ü"/>
            </a:pPr>
            <a:r>
              <a:rPr lang="en-US" sz="2400" dirty="0"/>
              <a:t> While </a:t>
            </a:r>
            <a:r>
              <a:rPr lang="en-US" sz="2400" dirty="0">
                <a:highlight>
                  <a:srgbClr val="FFFF00"/>
                </a:highlight>
              </a:rPr>
              <a:t>dataflow and slice-based testing are cumbersome </a:t>
            </a:r>
            <a:r>
              <a:rPr lang="en-US" sz="2400" dirty="0"/>
              <a:t>at the unit level; they are well suited for object-oriented code.</a:t>
            </a:r>
            <a:endParaRPr lang="en-IN" sz="2400" dirty="0"/>
          </a:p>
        </p:txBody>
      </p:sp>
    </p:spTree>
    <p:extLst>
      <p:ext uri="{BB962C8B-B14F-4D97-AF65-F5344CB8AC3E}">
        <p14:creationId xmlns:p14="http://schemas.microsoft.com/office/powerpoint/2010/main" val="998733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5192"/>
          </a:xfrm>
        </p:spPr>
        <p:txBody>
          <a:bodyPr>
            <a:noAutofit/>
          </a:bodyPr>
          <a:lstStyle/>
          <a:p>
            <a:r>
              <a:rPr lang="en-US" sz="2800" dirty="0"/>
              <a:t>Slice Based Testing </a:t>
            </a:r>
            <a:endParaRPr lang="en-IN" sz="2800" dirty="0"/>
          </a:p>
        </p:txBody>
      </p:sp>
      <p:sp>
        <p:nvSpPr>
          <p:cNvPr id="3" name="Content Placeholder 2"/>
          <p:cNvSpPr>
            <a:spLocks noGrp="1"/>
          </p:cNvSpPr>
          <p:nvPr>
            <p:ph idx="1"/>
          </p:nvPr>
        </p:nvSpPr>
        <p:spPr>
          <a:xfrm>
            <a:off x="189185" y="987972"/>
            <a:ext cx="11456277" cy="5686097"/>
          </a:xfrm>
        </p:spPr>
        <p:txBody>
          <a:bodyPr>
            <a:normAutofit/>
          </a:bodyPr>
          <a:lstStyle/>
          <a:p>
            <a:pPr marL="0" indent="0">
              <a:buNone/>
            </a:pPr>
            <a:r>
              <a:rPr lang="en-US" sz="2400" dirty="0">
                <a:solidFill>
                  <a:srgbClr val="00B0F0"/>
                </a:solidFill>
              </a:rPr>
              <a:t>Definition (slice)</a:t>
            </a:r>
            <a:br>
              <a:rPr lang="en-US" sz="2000" dirty="0"/>
            </a:br>
            <a:r>
              <a:rPr lang="en-US" sz="2000" dirty="0"/>
              <a:t>Given a program P and a set V of variables in P, a slice on the variable set V at statement n, written S(V, n), is the set of </a:t>
            </a:r>
            <a:r>
              <a:rPr lang="en-US" sz="2000" dirty="0">
                <a:highlight>
                  <a:srgbClr val="FFFF00"/>
                </a:highlight>
              </a:rPr>
              <a:t>all statement fragments in P that contribute to the values of variables in V at node n.</a:t>
            </a:r>
            <a:endParaRPr lang="en-US" sz="2000" dirty="0">
              <a:solidFill>
                <a:srgbClr val="00B0F0"/>
              </a:solidFill>
              <a:highlight>
                <a:srgbClr val="FFFF00"/>
              </a:highlight>
            </a:endParaRPr>
          </a:p>
          <a:p>
            <a:pPr marL="0" indent="0">
              <a:buNone/>
            </a:pPr>
            <a:r>
              <a:rPr lang="en-US" sz="2400" dirty="0">
                <a:solidFill>
                  <a:srgbClr val="00B0F0"/>
                </a:solidFill>
              </a:rPr>
              <a:t>Definition (</a:t>
            </a:r>
            <a:r>
              <a:rPr lang="en-US" sz="2400" dirty="0" err="1">
                <a:solidFill>
                  <a:srgbClr val="00B0F0"/>
                </a:solidFill>
              </a:rPr>
              <a:t>statemrnt</a:t>
            </a:r>
            <a:r>
              <a:rPr lang="en-US" sz="2400" dirty="0">
                <a:solidFill>
                  <a:srgbClr val="00B0F0"/>
                </a:solidFill>
              </a:rPr>
              <a:t> fragments)</a:t>
            </a:r>
            <a:br>
              <a:rPr lang="en-US" dirty="0"/>
            </a:br>
            <a:r>
              <a:rPr lang="en-US" sz="2000" dirty="0"/>
              <a:t>Given a program P and a program graph G(P) in which </a:t>
            </a:r>
            <a:r>
              <a:rPr lang="en-US" sz="2000" dirty="0">
                <a:highlight>
                  <a:srgbClr val="FFFF00"/>
                </a:highlight>
              </a:rPr>
              <a:t>statements and statement fragments are numbered</a:t>
            </a:r>
            <a:r>
              <a:rPr lang="en-US" sz="2000" dirty="0"/>
              <a:t>, and a set V of variables in P, the </a:t>
            </a:r>
            <a:r>
              <a:rPr lang="en-US" sz="2000" dirty="0">
                <a:highlight>
                  <a:srgbClr val="FFFF00"/>
                </a:highlight>
              </a:rPr>
              <a:t>static, backward slice</a:t>
            </a:r>
            <a:r>
              <a:rPr lang="en-US" sz="2000" dirty="0"/>
              <a:t> on the variable set V at statement fragment n, written S(V, n), is the set of node numbers of all statement fragments in P that contribute to the values of variables in V at statement fragment n.</a:t>
            </a:r>
          </a:p>
          <a:p>
            <a:pPr marL="0" indent="0">
              <a:buNone/>
            </a:pPr>
            <a:r>
              <a:rPr lang="en-US" sz="2000" u="sng" dirty="0"/>
              <a:t>Advantages of Slicing:</a:t>
            </a:r>
          </a:p>
          <a:p>
            <a:pPr>
              <a:buFont typeface="Wingdings" panose="05000000000000000000" pitchFamily="2" charset="2"/>
              <a:buChar char="Ø"/>
            </a:pPr>
            <a:r>
              <a:rPr lang="en-US" sz="2000" dirty="0"/>
              <a:t>The idea of program slicing is to </a:t>
            </a:r>
            <a:r>
              <a:rPr lang="en-US" sz="2000" dirty="0">
                <a:highlight>
                  <a:srgbClr val="00FF00"/>
                </a:highlight>
              </a:rPr>
              <a:t>separate a program into components that have some useful </a:t>
            </a:r>
            <a:r>
              <a:rPr lang="en-US" sz="2000" dirty="0"/>
              <a:t>(functional) meaning. </a:t>
            </a:r>
          </a:p>
          <a:p>
            <a:pPr>
              <a:buFont typeface="Wingdings" panose="05000000000000000000" pitchFamily="2" charset="2"/>
              <a:buChar char="Ø"/>
            </a:pPr>
            <a:r>
              <a:rPr lang="en-US" sz="2000" dirty="0"/>
              <a:t>Another </a:t>
            </a:r>
            <a:r>
              <a:rPr lang="en-US" sz="2000" dirty="0">
                <a:highlight>
                  <a:srgbClr val="00FF00"/>
                </a:highlight>
              </a:rPr>
              <a:t>refinement is whether or not a program slice is executable</a:t>
            </a:r>
            <a:r>
              <a:rPr lang="en-US" sz="2000" dirty="0"/>
              <a:t>. </a:t>
            </a:r>
          </a:p>
          <a:p>
            <a:pPr>
              <a:buFont typeface="Wingdings" panose="05000000000000000000" pitchFamily="2" charset="2"/>
              <a:buChar char="Ø"/>
            </a:pPr>
            <a:r>
              <a:rPr lang="en-US" sz="2000" dirty="0"/>
              <a:t>Adding </a:t>
            </a:r>
            <a:r>
              <a:rPr lang="en-US" sz="2000" dirty="0">
                <a:highlight>
                  <a:srgbClr val="00FF00"/>
                </a:highlight>
              </a:rPr>
              <a:t>all the data declaration statements and other syntactically necessary statements clearly increases the size of a slice</a:t>
            </a:r>
            <a:r>
              <a:rPr lang="en-US" sz="2000" dirty="0"/>
              <a:t>, but the full version can be compiled and separately </a:t>
            </a:r>
            <a:r>
              <a:rPr lang="en-US" sz="2000" dirty="0">
                <a:highlight>
                  <a:srgbClr val="00FF00"/>
                </a:highlight>
              </a:rPr>
              <a:t>executed and tested</a:t>
            </a:r>
            <a:endParaRPr lang="en-IN" sz="2000" dirty="0">
              <a:highlight>
                <a:srgbClr val="00FF00"/>
              </a:highlight>
            </a:endParaRPr>
          </a:p>
        </p:txBody>
      </p:sp>
    </p:spTree>
    <p:extLst>
      <p:ext uri="{BB962C8B-B14F-4D97-AF65-F5344CB8AC3E}">
        <p14:creationId xmlns:p14="http://schemas.microsoft.com/office/powerpoint/2010/main" val="1426755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635"/>
            <a:ext cx="10515600" cy="420413"/>
          </a:xfrm>
        </p:spPr>
        <p:txBody>
          <a:bodyPr>
            <a:noAutofit/>
          </a:bodyPr>
          <a:lstStyle/>
          <a:p>
            <a:r>
              <a:rPr lang="en-US" sz="2800" dirty="0"/>
              <a:t>Slice Based Testing </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921" y="893379"/>
            <a:ext cx="9278592" cy="5475890"/>
          </a:xfrm>
        </p:spPr>
      </p:pic>
    </p:spTree>
    <p:extLst>
      <p:ext uri="{BB962C8B-B14F-4D97-AF65-F5344CB8AC3E}">
        <p14:creationId xmlns:p14="http://schemas.microsoft.com/office/powerpoint/2010/main" val="882414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06"/>
            <a:ext cx="10515600" cy="370599"/>
          </a:xfrm>
        </p:spPr>
        <p:txBody>
          <a:bodyPr>
            <a:noAutofit/>
          </a:bodyPr>
          <a:lstStyle/>
          <a:p>
            <a:r>
              <a:rPr lang="en-US" sz="2800" dirty="0"/>
              <a:t>Slice Based Testing </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3704" y="365125"/>
            <a:ext cx="9289329" cy="6560352"/>
          </a:xfrm>
        </p:spPr>
      </p:pic>
    </p:spTree>
    <p:extLst>
      <p:ext uri="{BB962C8B-B14F-4D97-AF65-F5344CB8AC3E}">
        <p14:creationId xmlns:p14="http://schemas.microsoft.com/office/powerpoint/2010/main" val="3075658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895"/>
            <a:ext cx="10515600" cy="391620"/>
          </a:xfrm>
        </p:spPr>
        <p:txBody>
          <a:bodyPr>
            <a:noAutofit/>
          </a:bodyPr>
          <a:lstStyle/>
          <a:p>
            <a:r>
              <a:rPr lang="en-US" sz="2800" dirty="0"/>
              <a:t>Slice Based Testing </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546755"/>
            <a:ext cx="11953188" cy="6329458"/>
          </a:xfrm>
        </p:spPr>
      </p:pic>
    </p:spTree>
    <p:extLst>
      <p:ext uri="{BB962C8B-B14F-4D97-AF65-F5344CB8AC3E}">
        <p14:creationId xmlns:p14="http://schemas.microsoft.com/office/powerpoint/2010/main" val="2365146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49578"/>
          </a:xfrm>
        </p:spPr>
        <p:txBody>
          <a:bodyPr>
            <a:normAutofit fontScale="90000"/>
          </a:bodyPr>
          <a:lstStyle/>
          <a:p>
            <a:r>
              <a:rPr lang="en-US" sz="2800" dirty="0"/>
              <a:t>Slice Based Testing </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669" y="1747630"/>
            <a:ext cx="6039106" cy="4947460"/>
          </a:xfrm>
        </p:spPr>
      </p:pic>
      <p:sp>
        <p:nvSpPr>
          <p:cNvPr id="5" name="Rectangle 4"/>
          <p:cNvSpPr/>
          <p:nvPr/>
        </p:nvSpPr>
        <p:spPr>
          <a:xfrm>
            <a:off x="546539" y="987972"/>
            <a:ext cx="9995337" cy="651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Static Backward Slices and include nodes corresponding to </a:t>
            </a:r>
            <a:r>
              <a:rPr lang="en-US" dirty="0">
                <a:highlight>
                  <a:srgbClr val="00FF00"/>
                </a:highlight>
              </a:rPr>
              <a:t>executable statement fragments. </a:t>
            </a:r>
            <a:endParaRPr lang="en-IN" dirty="0">
              <a:highlight>
                <a:srgbClr val="00FF00"/>
              </a:highlight>
            </a:endParaRPr>
          </a:p>
        </p:txBody>
      </p:sp>
    </p:spTree>
    <p:extLst>
      <p:ext uri="{BB962C8B-B14F-4D97-AF65-F5344CB8AC3E}">
        <p14:creationId xmlns:p14="http://schemas.microsoft.com/office/powerpoint/2010/main" val="3385476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0806"/>
          </a:xfrm>
        </p:spPr>
        <p:txBody>
          <a:bodyPr>
            <a:normAutofit/>
          </a:bodyPr>
          <a:lstStyle/>
          <a:p>
            <a:endParaRPr lang="en-IN" sz="3200" dirty="0"/>
          </a:p>
        </p:txBody>
      </p:sp>
      <p:sp>
        <p:nvSpPr>
          <p:cNvPr id="3" name="Content Placeholder 2"/>
          <p:cNvSpPr>
            <a:spLocks noGrp="1"/>
          </p:cNvSpPr>
          <p:nvPr>
            <p:ph idx="1"/>
          </p:nvPr>
        </p:nvSpPr>
        <p:spPr>
          <a:xfrm>
            <a:off x="838200" y="1208691"/>
            <a:ext cx="10515600" cy="5297212"/>
          </a:xfrm>
        </p:spPr>
        <p:txBody>
          <a:bodyPr>
            <a:normAutofit/>
          </a:bodyPr>
          <a:lstStyle/>
          <a:p>
            <a:pPr marL="0" indent="0">
              <a:buNone/>
            </a:pPr>
            <a:r>
              <a:rPr lang="en-US" sz="2000" dirty="0"/>
              <a:t>A-</a:t>
            </a:r>
            <a:r>
              <a:rPr lang="en-US" sz="2000" dirty="0" err="1"/>
              <a:t>def</a:t>
            </a:r>
            <a:r>
              <a:rPr lang="en-US" sz="2000" dirty="0"/>
              <a:t> nodes</a:t>
            </a:r>
          </a:p>
          <a:p>
            <a:pPr marL="0" indent="0">
              <a:buNone/>
            </a:pPr>
            <a:r>
              <a:rPr lang="en-US" sz="2000" dirty="0"/>
              <a:t>S1: S(</a:t>
            </a:r>
            <a:r>
              <a:rPr lang="en-US" sz="2000" dirty="0" err="1"/>
              <a:t>lockPrice</a:t>
            </a:r>
            <a:r>
              <a:rPr lang="en-US" sz="2000" dirty="0"/>
              <a:t>, 7) = {7}</a:t>
            </a:r>
            <a:br>
              <a:rPr lang="en-US" sz="2000" dirty="0"/>
            </a:br>
            <a:r>
              <a:rPr lang="en-US" sz="2000" dirty="0"/>
              <a:t>S2: S(</a:t>
            </a:r>
            <a:r>
              <a:rPr lang="en-US" sz="2000" dirty="0" err="1"/>
              <a:t>stockPrice</a:t>
            </a:r>
            <a:r>
              <a:rPr lang="en-US" sz="2000" dirty="0"/>
              <a:t>, 8) = {8}</a:t>
            </a:r>
            <a:br>
              <a:rPr lang="en-US" sz="2000" dirty="0"/>
            </a:br>
            <a:r>
              <a:rPr lang="en-US" sz="2000" dirty="0"/>
              <a:t>S3: S(</a:t>
            </a:r>
            <a:r>
              <a:rPr lang="en-US" sz="2000" dirty="0" err="1"/>
              <a:t>barrelPrice</a:t>
            </a:r>
            <a:r>
              <a:rPr lang="en-US" sz="2000" dirty="0"/>
              <a:t>, 9) = {9}</a:t>
            </a:r>
            <a:br>
              <a:rPr lang="en-US" sz="2000" dirty="0"/>
            </a:br>
            <a:r>
              <a:rPr lang="en-US" sz="2000" dirty="0"/>
              <a:t>S4: S(</a:t>
            </a:r>
            <a:r>
              <a:rPr lang="en-US" sz="2000" dirty="0" err="1"/>
              <a:t>totalLocks</a:t>
            </a:r>
            <a:r>
              <a:rPr lang="en-US" sz="2000" dirty="0"/>
              <a:t>, 10) = {10}</a:t>
            </a:r>
            <a:br>
              <a:rPr lang="en-US" sz="2000" dirty="0"/>
            </a:br>
            <a:r>
              <a:rPr lang="en-US" sz="2000" dirty="0"/>
              <a:t>S5: S(</a:t>
            </a:r>
            <a:r>
              <a:rPr lang="en-US" sz="2000" dirty="0" err="1"/>
              <a:t>totalStocks</a:t>
            </a:r>
            <a:r>
              <a:rPr lang="en-US" sz="2000" dirty="0"/>
              <a:t>, 11) = {11}</a:t>
            </a:r>
            <a:br>
              <a:rPr lang="en-US" sz="2000" dirty="0"/>
            </a:br>
            <a:r>
              <a:rPr lang="en-US" sz="2000" dirty="0"/>
              <a:t>S6: S(</a:t>
            </a:r>
            <a:r>
              <a:rPr lang="en-US" sz="2000" dirty="0" err="1"/>
              <a:t>totalBarrels</a:t>
            </a:r>
            <a:r>
              <a:rPr lang="en-US" sz="2000" dirty="0"/>
              <a:t>, 12) = {12}</a:t>
            </a:r>
          </a:p>
        </p:txBody>
      </p:sp>
    </p:spTree>
    <p:extLst>
      <p:ext uri="{BB962C8B-B14F-4D97-AF65-F5344CB8AC3E}">
        <p14:creationId xmlns:p14="http://schemas.microsoft.com/office/powerpoint/2010/main" val="468942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2130"/>
          </a:xfrm>
        </p:spPr>
        <p:txBody>
          <a:bodyPr>
            <a:noAutofit/>
          </a:bodyPr>
          <a:lstStyle/>
          <a:p>
            <a:r>
              <a:rPr lang="en-US" sz="2800" dirty="0"/>
              <a:t>Program Slices Examples</a:t>
            </a:r>
            <a:endParaRPr lang="en-IN" sz="2800" dirty="0"/>
          </a:p>
        </p:txBody>
      </p:sp>
      <p:sp>
        <p:nvSpPr>
          <p:cNvPr id="3" name="Content Placeholder 2"/>
          <p:cNvSpPr>
            <a:spLocks noGrp="1"/>
          </p:cNvSpPr>
          <p:nvPr>
            <p:ph idx="1"/>
          </p:nvPr>
        </p:nvSpPr>
        <p:spPr>
          <a:xfrm>
            <a:off x="283779" y="882869"/>
            <a:ext cx="11603421" cy="5728138"/>
          </a:xfrm>
        </p:spPr>
        <p:txBody>
          <a:bodyPr>
            <a:normAutofit fontScale="92500" lnSpcReduction="20000"/>
          </a:bodyPr>
          <a:lstStyle/>
          <a:p>
            <a:pPr marL="0" indent="0">
              <a:buNone/>
            </a:pPr>
            <a:r>
              <a:rPr lang="en-US" sz="3000" dirty="0">
                <a:solidFill>
                  <a:srgbClr val="FF0000"/>
                </a:solidFill>
              </a:rPr>
              <a:t>A Slice on Locks</a:t>
            </a:r>
          </a:p>
          <a:p>
            <a:pPr marL="0" indent="0">
              <a:buNone/>
            </a:pPr>
            <a:endParaRPr lang="en-US" sz="2400" dirty="0">
              <a:solidFill>
                <a:srgbClr val="00B0F0"/>
              </a:solidFill>
            </a:endParaRPr>
          </a:p>
          <a:p>
            <a:pPr marL="0" indent="0">
              <a:buNone/>
            </a:pPr>
            <a:r>
              <a:rPr lang="en-US" sz="2400" dirty="0">
                <a:solidFill>
                  <a:srgbClr val="00B0F0"/>
                </a:solidFill>
              </a:rPr>
              <a:t>A-</a:t>
            </a:r>
            <a:r>
              <a:rPr lang="en-US" sz="2400" dirty="0" err="1">
                <a:solidFill>
                  <a:srgbClr val="00B0F0"/>
                </a:solidFill>
              </a:rPr>
              <a:t>def</a:t>
            </a:r>
            <a:r>
              <a:rPr lang="en-US" sz="2400" dirty="0">
                <a:solidFill>
                  <a:srgbClr val="00B0F0"/>
                </a:solidFill>
              </a:rPr>
              <a:t> nodes</a:t>
            </a:r>
          </a:p>
          <a:p>
            <a:pPr marL="0" indent="0">
              <a:buNone/>
            </a:pPr>
            <a:r>
              <a:rPr lang="en-US" sz="2000" dirty="0"/>
              <a:t>S1: S(</a:t>
            </a:r>
            <a:r>
              <a:rPr lang="en-US" sz="2000" dirty="0" err="1"/>
              <a:t>lockPrice</a:t>
            </a:r>
            <a:r>
              <a:rPr lang="en-US" sz="2000" dirty="0"/>
              <a:t>, 7) = {7}</a:t>
            </a:r>
            <a:br>
              <a:rPr lang="en-US" sz="2000" dirty="0"/>
            </a:br>
            <a:r>
              <a:rPr lang="en-US" sz="2000" dirty="0"/>
              <a:t>S2: S(</a:t>
            </a:r>
            <a:r>
              <a:rPr lang="en-US" sz="2000" dirty="0" err="1"/>
              <a:t>stockPrice</a:t>
            </a:r>
            <a:r>
              <a:rPr lang="en-US" sz="2000" dirty="0"/>
              <a:t>, 8) = {8}</a:t>
            </a:r>
            <a:br>
              <a:rPr lang="en-US" sz="2000" dirty="0"/>
            </a:br>
            <a:r>
              <a:rPr lang="en-US" sz="2000" dirty="0"/>
              <a:t>S3: S(</a:t>
            </a:r>
            <a:r>
              <a:rPr lang="en-US" sz="2000" dirty="0" err="1"/>
              <a:t>barrelPrice</a:t>
            </a:r>
            <a:r>
              <a:rPr lang="en-US" sz="2000" dirty="0"/>
              <a:t>, 9) = {9}</a:t>
            </a:r>
            <a:br>
              <a:rPr lang="en-US" sz="2000" dirty="0"/>
            </a:br>
            <a:r>
              <a:rPr lang="en-US" sz="2000" dirty="0"/>
              <a:t>S4: S(</a:t>
            </a:r>
            <a:r>
              <a:rPr lang="en-US" sz="2000" dirty="0" err="1"/>
              <a:t>totalLocks</a:t>
            </a:r>
            <a:r>
              <a:rPr lang="en-US" sz="2000" dirty="0"/>
              <a:t>, 10) = {10}</a:t>
            </a:r>
            <a:br>
              <a:rPr lang="en-US" sz="2000" dirty="0"/>
            </a:br>
            <a:r>
              <a:rPr lang="en-US" sz="2000" dirty="0"/>
              <a:t>S5: S(</a:t>
            </a:r>
            <a:r>
              <a:rPr lang="en-US" sz="2000" dirty="0" err="1"/>
              <a:t>totalStocks</a:t>
            </a:r>
            <a:r>
              <a:rPr lang="en-US" sz="2000" dirty="0"/>
              <a:t>, 11) = {11}</a:t>
            </a:r>
            <a:br>
              <a:rPr lang="en-US" sz="2000" dirty="0"/>
            </a:br>
            <a:r>
              <a:rPr lang="en-US" sz="2000" dirty="0"/>
              <a:t>S6: S(</a:t>
            </a:r>
            <a:r>
              <a:rPr lang="en-US" sz="2000" dirty="0" err="1"/>
              <a:t>totalBarrels</a:t>
            </a:r>
            <a:r>
              <a:rPr lang="en-US" sz="2000" dirty="0"/>
              <a:t>, 12) = {12}</a:t>
            </a:r>
          </a:p>
          <a:p>
            <a:pPr marL="0" indent="0">
              <a:buNone/>
            </a:pPr>
            <a:r>
              <a:rPr lang="en-US" sz="2000" dirty="0">
                <a:solidFill>
                  <a:srgbClr val="FF0000"/>
                </a:solidFill>
              </a:rPr>
              <a:t>For Locks</a:t>
            </a:r>
          </a:p>
          <a:p>
            <a:pPr marL="0" indent="0">
              <a:buNone/>
            </a:pPr>
            <a:r>
              <a:rPr lang="en-US" sz="2000" dirty="0">
                <a:solidFill>
                  <a:srgbClr val="00B0F0"/>
                </a:solidFill>
              </a:rPr>
              <a:t>I-</a:t>
            </a:r>
            <a:r>
              <a:rPr lang="en-US" sz="2000" dirty="0" err="1">
                <a:solidFill>
                  <a:srgbClr val="00B0F0"/>
                </a:solidFill>
              </a:rPr>
              <a:t>def</a:t>
            </a:r>
            <a:r>
              <a:rPr lang="en-US" sz="2000" dirty="0">
                <a:solidFill>
                  <a:srgbClr val="00B0F0"/>
                </a:solidFill>
              </a:rPr>
              <a:t> nodes:</a:t>
            </a:r>
          </a:p>
          <a:p>
            <a:pPr marL="0" indent="0">
              <a:buNone/>
            </a:pPr>
            <a:r>
              <a:rPr lang="en-US" sz="2000" dirty="0"/>
              <a:t>S1:S(locks, 13)={13}</a:t>
            </a:r>
            <a:endParaRPr lang="en-IN" sz="2000" dirty="0"/>
          </a:p>
          <a:p>
            <a:pPr marL="0" indent="0">
              <a:buNone/>
            </a:pPr>
            <a:r>
              <a:rPr lang="en-US" sz="2000" dirty="0"/>
              <a:t>S2:S(locks, 19)={19}</a:t>
            </a:r>
          </a:p>
          <a:p>
            <a:pPr marL="0" indent="0">
              <a:buNone/>
            </a:pPr>
            <a:br>
              <a:rPr lang="en-US" sz="2000" dirty="0"/>
            </a:br>
            <a:r>
              <a:rPr lang="en-US" sz="2000" dirty="0">
                <a:solidFill>
                  <a:srgbClr val="00B0F0"/>
                </a:solidFill>
              </a:rPr>
              <a:t>P-use nodes:</a:t>
            </a:r>
          </a:p>
          <a:p>
            <a:pPr marL="0" indent="0">
              <a:buNone/>
            </a:pPr>
            <a:r>
              <a:rPr lang="en-US" sz="2000" dirty="0"/>
              <a:t>S3:S(locks,14)</a:t>
            </a:r>
          </a:p>
          <a:p>
            <a:pPr marL="0" indent="0">
              <a:buNone/>
            </a:pPr>
            <a:endParaRPr lang="en-US" sz="2000" dirty="0"/>
          </a:p>
          <a:p>
            <a:pPr marL="0" indent="0">
              <a:buNone/>
            </a:pPr>
            <a:r>
              <a:rPr lang="en-US" sz="2000" dirty="0">
                <a:solidFill>
                  <a:srgbClr val="00B0F0"/>
                </a:solidFill>
              </a:rPr>
              <a:t>C-use nodes:</a:t>
            </a:r>
          </a:p>
          <a:p>
            <a:pPr marL="0" indent="0">
              <a:buNone/>
            </a:pPr>
            <a:r>
              <a:rPr lang="en-US" sz="2000" dirty="0"/>
              <a:t>S4:S(locks,16)={16}</a:t>
            </a:r>
          </a:p>
          <a:p>
            <a:pPr marL="0" indent="0">
              <a:buNone/>
            </a:pPr>
            <a:endParaRPr lang="en-US" sz="2000" dirty="0"/>
          </a:p>
        </p:txBody>
      </p:sp>
      <p:sp>
        <p:nvSpPr>
          <p:cNvPr id="5" name="Rectangle 4"/>
          <p:cNvSpPr/>
          <p:nvPr/>
        </p:nvSpPr>
        <p:spPr>
          <a:xfrm>
            <a:off x="2839835" y="3384593"/>
            <a:ext cx="3166110" cy="3131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rPr>
              <a:t>Slices on locks:</a:t>
            </a:r>
          </a:p>
          <a:p>
            <a:r>
              <a:rPr lang="en-US" sz="1600" dirty="0">
                <a:solidFill>
                  <a:schemeClr val="tx1"/>
                </a:solidFill>
                <a:highlight>
                  <a:srgbClr val="00FF00"/>
                </a:highlight>
              </a:rPr>
              <a:t>S7:S(locks, 13)={13}</a:t>
            </a:r>
          </a:p>
          <a:p>
            <a:r>
              <a:rPr lang="en-US" sz="1600" dirty="0">
                <a:solidFill>
                  <a:schemeClr val="tx1"/>
                </a:solidFill>
                <a:highlight>
                  <a:srgbClr val="00FF00"/>
                </a:highlight>
              </a:rPr>
              <a:t>S8:S(locks,14)={13,14,19,20}</a:t>
            </a:r>
          </a:p>
          <a:p>
            <a:r>
              <a:rPr lang="en-US" sz="1600" dirty="0">
                <a:solidFill>
                  <a:schemeClr val="tx1"/>
                </a:solidFill>
                <a:highlight>
                  <a:srgbClr val="00FF00"/>
                </a:highlight>
              </a:rPr>
              <a:t>S9:S(locks,16)={13,14,16, 19,20}</a:t>
            </a:r>
          </a:p>
          <a:p>
            <a:r>
              <a:rPr lang="en-US" sz="1600" dirty="0">
                <a:solidFill>
                  <a:schemeClr val="tx1"/>
                </a:solidFill>
                <a:highlight>
                  <a:srgbClr val="00FF00"/>
                </a:highlight>
              </a:rPr>
              <a:t>S10=S(locks,19)={19}</a:t>
            </a:r>
          </a:p>
        </p:txBody>
      </p:sp>
      <p:pic>
        <p:nvPicPr>
          <p:cNvPr id="1026" name="Picture 2"/>
          <p:cNvPicPr>
            <a:picLocks noChangeAspect="1" noChangeArrowheads="1"/>
          </p:cNvPicPr>
          <p:nvPr/>
        </p:nvPicPr>
        <p:blipFill>
          <a:blip r:embed="rId2"/>
          <a:srcRect/>
          <a:stretch>
            <a:fillRect/>
          </a:stretch>
        </p:blipFill>
        <p:spPr bwMode="auto">
          <a:xfrm>
            <a:off x="6239308" y="0"/>
            <a:ext cx="3583565" cy="6524338"/>
          </a:xfrm>
          <a:prstGeom prst="rect">
            <a:avLst/>
          </a:prstGeom>
          <a:noFill/>
          <a:ln w="9525">
            <a:noFill/>
            <a:miter lim="800000"/>
            <a:headEnd/>
            <a:tailEnd/>
          </a:ln>
          <a:effectLst/>
        </p:spPr>
      </p:pic>
    </p:spTree>
    <p:extLst>
      <p:ext uri="{BB962C8B-B14F-4D97-AF65-F5344CB8AC3E}">
        <p14:creationId xmlns:p14="http://schemas.microsoft.com/office/powerpoint/2010/main" val="1091601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4985"/>
          </a:xfrm>
        </p:spPr>
        <p:txBody>
          <a:bodyPr>
            <a:normAutofit/>
          </a:bodyPr>
          <a:lstStyle/>
          <a:p>
            <a:r>
              <a:rPr lang="en-US" sz="2800" dirty="0"/>
              <a:t>Program Slices Examples</a:t>
            </a:r>
            <a:endParaRPr lang="en-IN" sz="2800" dirty="0"/>
          </a:p>
        </p:txBody>
      </p:sp>
      <p:sp>
        <p:nvSpPr>
          <p:cNvPr id="3" name="Content Placeholder 2"/>
          <p:cNvSpPr>
            <a:spLocks noGrp="1"/>
          </p:cNvSpPr>
          <p:nvPr>
            <p:ph idx="1"/>
          </p:nvPr>
        </p:nvSpPr>
        <p:spPr>
          <a:xfrm>
            <a:off x="582930" y="1154430"/>
            <a:ext cx="11167110" cy="5326380"/>
          </a:xfrm>
        </p:spPr>
        <p:txBody>
          <a:bodyPr/>
          <a:lstStyle/>
          <a:p>
            <a:pPr marL="0" indent="0">
              <a:buNone/>
            </a:pPr>
            <a:r>
              <a:rPr lang="en-US" dirty="0">
                <a:solidFill>
                  <a:srgbClr val="FF0000"/>
                </a:solidFill>
              </a:rPr>
              <a:t>Slices on Stocks and Barrels</a:t>
            </a:r>
            <a:endParaRPr lang="en-IN" dirty="0">
              <a:solidFill>
                <a:srgbClr val="FF0000"/>
              </a:solidFill>
            </a:endParaRPr>
          </a:p>
          <a:p>
            <a:pPr marL="0" indent="0">
              <a:buNone/>
            </a:pPr>
            <a:r>
              <a:rPr lang="en-US" sz="2000" dirty="0"/>
              <a:t>Slices for Stocks and Barrels are definition</a:t>
            </a:r>
          </a:p>
          <a:p>
            <a:pPr marL="0" indent="0">
              <a:buNone/>
            </a:pPr>
            <a:r>
              <a:rPr lang="en-US" sz="2000" dirty="0"/>
              <a:t>-clear Paths contained entirely within a loop.   </a:t>
            </a:r>
          </a:p>
          <a:p>
            <a:pPr marL="0" indent="0">
              <a:buNone/>
            </a:pPr>
            <a:endParaRPr lang="en-IN" sz="2000" dirty="0"/>
          </a:p>
        </p:txBody>
      </p:sp>
      <p:sp>
        <p:nvSpPr>
          <p:cNvPr id="6" name="Rectangle 5"/>
          <p:cNvSpPr/>
          <p:nvPr/>
        </p:nvSpPr>
        <p:spPr>
          <a:xfrm>
            <a:off x="706580" y="2593917"/>
            <a:ext cx="3976255" cy="2823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rPr>
              <a:t>Slices on stocks &amp; barrels</a:t>
            </a:r>
          </a:p>
          <a:p>
            <a:r>
              <a:rPr lang="en-US" sz="1600" dirty="0"/>
              <a:t>S5:S(stocks, 15)={13,14,15,19,20}</a:t>
            </a:r>
          </a:p>
          <a:p>
            <a:r>
              <a:rPr lang="en-US" sz="1600" dirty="0"/>
              <a:t>S6:S(stocks, 17)={13,14,15,17, 19,20}</a:t>
            </a:r>
          </a:p>
          <a:p>
            <a:r>
              <a:rPr lang="en-US" sz="1600" dirty="0"/>
              <a:t>S7:S(barrels,15)= {13,14,15,19,20}</a:t>
            </a:r>
          </a:p>
          <a:p>
            <a:r>
              <a:rPr lang="en-US" sz="1600" dirty="0"/>
              <a:t>S8=S(barrels,18)={13,14,15,18, 19,20}</a:t>
            </a:r>
          </a:p>
        </p:txBody>
      </p:sp>
      <p:pic>
        <p:nvPicPr>
          <p:cNvPr id="2051" name="Picture 3"/>
          <p:cNvPicPr>
            <a:picLocks noChangeAspect="1" noChangeArrowheads="1"/>
          </p:cNvPicPr>
          <p:nvPr/>
        </p:nvPicPr>
        <p:blipFill>
          <a:blip r:embed="rId2"/>
          <a:srcRect/>
          <a:stretch>
            <a:fillRect/>
          </a:stretch>
        </p:blipFill>
        <p:spPr bwMode="auto">
          <a:xfrm>
            <a:off x="5823672" y="220805"/>
            <a:ext cx="3542001" cy="6448665"/>
          </a:xfrm>
          <a:prstGeom prst="rect">
            <a:avLst/>
          </a:prstGeom>
          <a:noFill/>
          <a:ln w="9525">
            <a:noFill/>
            <a:miter lim="800000"/>
            <a:headEnd/>
            <a:tailEnd/>
          </a:ln>
          <a:effectLst/>
        </p:spPr>
      </p:pic>
    </p:spTree>
    <p:extLst>
      <p:ext uri="{BB962C8B-B14F-4D97-AF65-F5344CB8AC3E}">
        <p14:creationId xmlns:p14="http://schemas.microsoft.com/office/powerpoint/2010/main" val="75353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109"/>
            <a:ext cx="10515600" cy="387927"/>
          </a:xfrm>
        </p:spPr>
        <p:txBody>
          <a:bodyPr>
            <a:noAutofit/>
          </a:bodyPr>
          <a:lstStyle/>
          <a:p>
            <a:r>
              <a:rPr lang="en-US" sz="2800" dirty="0"/>
              <a:t>Program Slices Examples</a:t>
            </a:r>
            <a:endParaRPr lang="en-IN" sz="2800" dirty="0"/>
          </a:p>
        </p:txBody>
      </p:sp>
      <p:sp>
        <p:nvSpPr>
          <p:cNvPr id="3" name="Content Placeholder 2"/>
          <p:cNvSpPr>
            <a:spLocks noGrp="1"/>
          </p:cNvSpPr>
          <p:nvPr>
            <p:ph idx="1"/>
          </p:nvPr>
        </p:nvSpPr>
        <p:spPr>
          <a:xfrm>
            <a:off x="228600" y="595745"/>
            <a:ext cx="11692890" cy="5999365"/>
          </a:xfrm>
        </p:spPr>
        <p:txBody>
          <a:bodyPr>
            <a:normAutofit lnSpcReduction="10000"/>
          </a:bodyPr>
          <a:lstStyle/>
          <a:p>
            <a:pPr marL="0" indent="0">
              <a:buNone/>
            </a:pPr>
            <a:r>
              <a:rPr lang="en-US" dirty="0">
                <a:solidFill>
                  <a:srgbClr val="FF0000"/>
                </a:solidFill>
              </a:rPr>
              <a:t>A Slice on  </a:t>
            </a:r>
            <a:r>
              <a:rPr lang="en-US" dirty="0" err="1">
                <a:solidFill>
                  <a:srgbClr val="FF0000"/>
                </a:solidFill>
              </a:rPr>
              <a:t>totalLocks</a:t>
            </a:r>
            <a:r>
              <a:rPr lang="en-US" dirty="0">
                <a:solidFill>
                  <a:srgbClr val="FF0000"/>
                </a:solidFill>
              </a:rPr>
              <a:t>: </a:t>
            </a:r>
          </a:p>
          <a:p>
            <a:pPr marL="0" indent="0">
              <a:buNone/>
            </a:pPr>
            <a:r>
              <a:rPr lang="en-US" dirty="0">
                <a:solidFill>
                  <a:srgbClr val="00B0F0"/>
                </a:solidFill>
              </a:rPr>
              <a:t>A-</a:t>
            </a:r>
            <a:r>
              <a:rPr lang="en-US" dirty="0" err="1">
                <a:solidFill>
                  <a:srgbClr val="00B0F0"/>
                </a:solidFill>
              </a:rPr>
              <a:t>def</a:t>
            </a:r>
            <a:r>
              <a:rPr lang="en-US" dirty="0">
                <a:solidFill>
                  <a:srgbClr val="00B0F0"/>
                </a:solidFill>
              </a:rPr>
              <a:t> nodes:</a:t>
            </a:r>
          </a:p>
          <a:p>
            <a:pPr marL="0" indent="0">
              <a:buNone/>
            </a:pPr>
            <a:r>
              <a:rPr lang="en-US" sz="2200" dirty="0"/>
              <a:t>S9:S(</a:t>
            </a:r>
            <a:r>
              <a:rPr lang="en-US" sz="2200" dirty="0" err="1"/>
              <a:t>totalLocks</a:t>
            </a:r>
            <a:r>
              <a:rPr lang="en-US" sz="2200" dirty="0"/>
              <a:t>, 10)={10}</a:t>
            </a:r>
            <a:endParaRPr lang="en-IN" sz="2200" dirty="0"/>
          </a:p>
          <a:p>
            <a:pPr marL="0" indent="0">
              <a:buNone/>
            </a:pPr>
            <a:r>
              <a:rPr lang="en-US" sz="2200" dirty="0"/>
              <a:t>S10:S(</a:t>
            </a:r>
            <a:r>
              <a:rPr lang="en-US" sz="2200" dirty="0" err="1"/>
              <a:t>totalLocks</a:t>
            </a:r>
            <a:r>
              <a:rPr lang="en-US" sz="2200" dirty="0"/>
              <a:t>, 16)={16}</a:t>
            </a:r>
          </a:p>
          <a:p>
            <a:pPr marL="0" indent="0">
              <a:buNone/>
            </a:pPr>
            <a:r>
              <a:rPr lang="en-US" dirty="0">
                <a:solidFill>
                  <a:srgbClr val="00B0F0"/>
                </a:solidFill>
              </a:rPr>
              <a:t>C-use nodes:</a:t>
            </a:r>
          </a:p>
          <a:p>
            <a:pPr marL="0" indent="0">
              <a:buNone/>
            </a:pPr>
            <a:r>
              <a:rPr lang="en-US" sz="2200" dirty="0"/>
              <a:t>S11:S(</a:t>
            </a:r>
            <a:r>
              <a:rPr lang="en-US" sz="2200" dirty="0" err="1"/>
              <a:t>totalLocks</a:t>
            </a:r>
            <a:r>
              <a:rPr lang="en-US" sz="2200" dirty="0"/>
              <a:t>, 17)={17}</a:t>
            </a:r>
          </a:p>
          <a:p>
            <a:pPr marL="0" indent="0">
              <a:buNone/>
            </a:pPr>
            <a:r>
              <a:rPr lang="en-US" sz="2400" dirty="0">
                <a:solidFill>
                  <a:srgbClr val="00B0F0"/>
                </a:solidFill>
              </a:rPr>
              <a:t>O-use</a:t>
            </a:r>
          </a:p>
          <a:p>
            <a:pPr marL="0" indent="0">
              <a:buNone/>
            </a:pPr>
            <a:r>
              <a:rPr lang="en-US" sz="2200" dirty="0"/>
              <a:t>21 </a:t>
            </a:r>
          </a:p>
          <a:p>
            <a:pPr marL="0" indent="0">
              <a:buNone/>
            </a:pPr>
            <a:r>
              <a:rPr lang="en-US" sz="2400" dirty="0">
                <a:solidFill>
                  <a:srgbClr val="00B0F0"/>
                </a:solidFill>
              </a:rPr>
              <a:t>C-use </a:t>
            </a:r>
          </a:p>
          <a:p>
            <a:pPr marL="0" indent="0">
              <a:buNone/>
            </a:pPr>
            <a:r>
              <a:rPr lang="en-US" sz="2200" dirty="0"/>
              <a:t>24</a:t>
            </a:r>
          </a:p>
          <a:p>
            <a:pPr marL="0" indent="0">
              <a:buNone/>
            </a:pPr>
            <a:r>
              <a:rPr lang="en-US" sz="2200" dirty="0"/>
              <a:t>Remaining nodes in S10 (13,14,19, and 20) pertain </a:t>
            </a:r>
          </a:p>
          <a:p>
            <a:pPr marL="0" indent="0">
              <a:buNone/>
            </a:pPr>
            <a:r>
              <a:rPr lang="en-US" sz="2200" dirty="0"/>
              <a:t>	to the While loop controlled by locks. </a:t>
            </a:r>
          </a:p>
          <a:p>
            <a:pPr marL="0" indent="0">
              <a:buNone/>
            </a:pPr>
            <a:r>
              <a:rPr lang="en-US" sz="2200" dirty="0"/>
              <a:t>Slices S10 and  S11  are equal because nodes  21 and 24 </a:t>
            </a:r>
          </a:p>
          <a:p>
            <a:pPr marL="0" indent="0">
              <a:buNone/>
            </a:pPr>
            <a:r>
              <a:rPr lang="en-US" sz="2200" dirty="0"/>
              <a:t>	are an O-use and a C-use of </a:t>
            </a:r>
            <a:r>
              <a:rPr lang="en-US" sz="2200" dirty="0" err="1"/>
              <a:t>totalLocks</a:t>
            </a:r>
            <a:r>
              <a:rPr lang="en-US" sz="2200" dirty="0"/>
              <a:t> resp.</a:t>
            </a:r>
          </a:p>
          <a:p>
            <a:pPr marL="0" indent="0">
              <a:buNone/>
            </a:pPr>
            <a:endParaRPr lang="en-US" sz="2200" dirty="0"/>
          </a:p>
        </p:txBody>
      </p:sp>
      <p:sp>
        <p:nvSpPr>
          <p:cNvPr id="6" name="Rectangle 5"/>
          <p:cNvSpPr/>
          <p:nvPr/>
        </p:nvSpPr>
        <p:spPr>
          <a:xfrm>
            <a:off x="3311583" y="1297980"/>
            <a:ext cx="3726180" cy="3131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rPr>
              <a:t>Slices on </a:t>
            </a:r>
            <a:r>
              <a:rPr lang="en-US" sz="2000" dirty="0" err="1">
                <a:solidFill>
                  <a:srgbClr val="FFFF00"/>
                </a:solidFill>
              </a:rPr>
              <a:t>totalLocks</a:t>
            </a:r>
            <a:r>
              <a:rPr lang="en-US" sz="2000" dirty="0">
                <a:solidFill>
                  <a:srgbClr val="FFFF00"/>
                </a:solidFill>
              </a:rPr>
              <a:t> : </a:t>
            </a:r>
          </a:p>
          <a:p>
            <a:r>
              <a:rPr lang="en-US" sz="1600" dirty="0"/>
              <a:t>S9:S(</a:t>
            </a:r>
            <a:r>
              <a:rPr lang="en-US" sz="1600" dirty="0" err="1"/>
              <a:t>totalLocks</a:t>
            </a:r>
            <a:r>
              <a:rPr lang="en-US" sz="1600" dirty="0"/>
              <a:t>, 10)={10}</a:t>
            </a:r>
          </a:p>
          <a:p>
            <a:r>
              <a:rPr lang="en-US" sz="1600" dirty="0"/>
              <a:t>S10:S(totalLocks,16)= {10,13,14,16,19,20} S11:S(totalLocks,21 )={10,13,14,16,19,20}</a:t>
            </a:r>
          </a:p>
          <a:p>
            <a:r>
              <a:rPr lang="en-US" sz="1600" dirty="0"/>
              <a:t>S12:S(</a:t>
            </a:r>
            <a:r>
              <a:rPr lang="en-US" sz="1600" dirty="0" err="1"/>
              <a:t>totalLocks</a:t>
            </a:r>
            <a:r>
              <a:rPr lang="en-US" sz="1600" dirty="0"/>
              <a:t>, 17)={14,15,16,19,20} </a:t>
            </a:r>
          </a:p>
        </p:txBody>
      </p:sp>
      <p:pic>
        <p:nvPicPr>
          <p:cNvPr id="3074" name="Picture 2"/>
          <p:cNvPicPr>
            <a:picLocks noChangeAspect="1" noChangeArrowheads="1"/>
          </p:cNvPicPr>
          <p:nvPr/>
        </p:nvPicPr>
        <p:blipFill>
          <a:blip r:embed="rId2"/>
          <a:srcRect/>
          <a:stretch>
            <a:fillRect/>
          </a:stretch>
        </p:blipFill>
        <p:spPr bwMode="auto">
          <a:xfrm>
            <a:off x="7555490" y="0"/>
            <a:ext cx="3749820" cy="6827027"/>
          </a:xfrm>
          <a:prstGeom prst="rect">
            <a:avLst/>
          </a:prstGeom>
          <a:noFill/>
          <a:ln w="9525">
            <a:noFill/>
            <a:miter lim="800000"/>
            <a:headEnd/>
            <a:tailEnd/>
          </a:ln>
          <a:effectLst/>
        </p:spPr>
      </p:pic>
    </p:spTree>
    <p:extLst>
      <p:ext uri="{BB962C8B-B14F-4D97-AF65-F5344CB8AC3E}">
        <p14:creationId xmlns:p14="http://schemas.microsoft.com/office/powerpoint/2010/main" val="928902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89255"/>
          </a:xfrm>
        </p:spPr>
        <p:txBody>
          <a:bodyPr>
            <a:noAutofit/>
          </a:bodyPr>
          <a:lstStyle/>
          <a:p>
            <a:r>
              <a:rPr lang="en-US" sz="2800" dirty="0"/>
              <a:t>Program Slices Examples</a:t>
            </a:r>
            <a:endParaRPr lang="en-IN" sz="2800" dirty="0"/>
          </a:p>
        </p:txBody>
      </p:sp>
      <p:sp>
        <p:nvSpPr>
          <p:cNvPr id="3" name="Content Placeholder 2"/>
          <p:cNvSpPr>
            <a:spLocks noGrp="1"/>
          </p:cNvSpPr>
          <p:nvPr>
            <p:ph idx="1"/>
          </p:nvPr>
        </p:nvSpPr>
        <p:spPr>
          <a:xfrm>
            <a:off x="171450" y="880110"/>
            <a:ext cx="11841480" cy="5692140"/>
          </a:xfrm>
        </p:spPr>
        <p:txBody>
          <a:bodyPr>
            <a:normAutofit/>
          </a:bodyPr>
          <a:lstStyle/>
          <a:p>
            <a:pPr>
              <a:buFont typeface="Wingdings" panose="05000000000000000000" pitchFamily="2" charset="2"/>
              <a:buChar char="Ø"/>
            </a:pPr>
            <a:endParaRPr lang="en-US" sz="2000" dirty="0"/>
          </a:p>
          <a:p>
            <a:pPr>
              <a:buFont typeface="Wingdings" panose="05000000000000000000" pitchFamily="2" charset="2"/>
              <a:buChar char="Ø"/>
            </a:pPr>
            <a:r>
              <a:rPr lang="en-US" sz="2000" dirty="0">
                <a:solidFill>
                  <a:srgbClr val="FF0000"/>
                </a:solidFill>
              </a:rPr>
              <a:t>Slices on </a:t>
            </a:r>
            <a:r>
              <a:rPr lang="en-US" sz="2000" dirty="0" err="1">
                <a:solidFill>
                  <a:srgbClr val="FF0000"/>
                </a:solidFill>
              </a:rPr>
              <a:t>totalStocks</a:t>
            </a:r>
            <a:r>
              <a:rPr lang="en-US" sz="2000" dirty="0">
                <a:solidFill>
                  <a:srgbClr val="FF0000"/>
                </a:solidFill>
              </a:rPr>
              <a:t> and </a:t>
            </a:r>
            <a:r>
              <a:rPr lang="en-US" sz="2000" dirty="0" err="1">
                <a:solidFill>
                  <a:srgbClr val="FF0000"/>
                </a:solidFill>
              </a:rPr>
              <a:t>totalBarrels</a:t>
            </a:r>
            <a:r>
              <a:rPr lang="en-US" sz="2000" dirty="0">
                <a:solidFill>
                  <a:srgbClr val="FF0000"/>
                </a:solidFill>
              </a:rPr>
              <a:t> </a:t>
            </a:r>
            <a:r>
              <a:rPr lang="en-US" sz="2000" dirty="0"/>
              <a:t>are quite similar.</a:t>
            </a:r>
          </a:p>
          <a:p>
            <a:pPr marL="0" indent="0">
              <a:buNone/>
            </a:pPr>
            <a:r>
              <a:rPr lang="en-US" sz="2000" dirty="0"/>
              <a:t>A-</a:t>
            </a:r>
            <a:r>
              <a:rPr lang="en-US" sz="2000" dirty="0" err="1"/>
              <a:t>defs</a:t>
            </a:r>
            <a:r>
              <a:rPr lang="en-US" sz="2000" dirty="0"/>
              <a:t> at nodes 11 and 12 and then are</a:t>
            </a:r>
          </a:p>
          <a:p>
            <a:pPr marL="0" indent="0">
              <a:buNone/>
            </a:pPr>
            <a:r>
              <a:rPr lang="en-US" sz="2000" dirty="0"/>
              <a:t> redefined by A-</a:t>
            </a:r>
            <a:r>
              <a:rPr lang="en-US" sz="2000" dirty="0" err="1"/>
              <a:t>defs</a:t>
            </a:r>
            <a:r>
              <a:rPr lang="en-US" sz="2000" dirty="0"/>
              <a:t> At nodes 17 and 18. </a:t>
            </a:r>
          </a:p>
          <a:p>
            <a:pPr>
              <a:buFont typeface="Wingdings" panose="05000000000000000000" pitchFamily="2" charset="2"/>
              <a:buChar char="Ø"/>
            </a:pPr>
            <a:r>
              <a:rPr lang="en-US" sz="2000" dirty="0"/>
              <a:t>Remaining nodes (13,14,19,and 20)</a:t>
            </a:r>
          </a:p>
          <a:p>
            <a:pPr>
              <a:buNone/>
            </a:pPr>
            <a:r>
              <a:rPr lang="en-US" sz="2000" dirty="0"/>
              <a:t> pertain to the While loop controlled  by locks.</a:t>
            </a:r>
          </a:p>
          <a:p>
            <a:pPr marL="0" indent="0">
              <a:buNone/>
            </a:pPr>
            <a:endParaRPr lang="en-IN" sz="2000" dirty="0"/>
          </a:p>
        </p:txBody>
      </p:sp>
      <p:sp>
        <p:nvSpPr>
          <p:cNvPr id="5" name="Rectangle 4"/>
          <p:cNvSpPr/>
          <p:nvPr/>
        </p:nvSpPr>
        <p:spPr>
          <a:xfrm>
            <a:off x="411134" y="3616538"/>
            <a:ext cx="4549140" cy="281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rPr>
              <a:t>Slices on </a:t>
            </a:r>
            <a:r>
              <a:rPr lang="en-US" sz="2000" dirty="0" err="1">
                <a:solidFill>
                  <a:srgbClr val="FFFF00"/>
                </a:solidFill>
              </a:rPr>
              <a:t>totalStocks</a:t>
            </a:r>
            <a:r>
              <a:rPr lang="en-US" sz="2000" dirty="0">
                <a:solidFill>
                  <a:srgbClr val="FFFF00"/>
                </a:solidFill>
              </a:rPr>
              <a:t> and </a:t>
            </a:r>
            <a:r>
              <a:rPr lang="en-US" sz="2000" dirty="0" err="1">
                <a:solidFill>
                  <a:srgbClr val="FFFF00"/>
                </a:solidFill>
              </a:rPr>
              <a:t>totalBarrels</a:t>
            </a:r>
            <a:r>
              <a:rPr lang="en-US" sz="2000" dirty="0">
                <a:solidFill>
                  <a:srgbClr val="FFFF00"/>
                </a:solidFill>
              </a:rPr>
              <a:t> : </a:t>
            </a:r>
          </a:p>
          <a:p>
            <a:r>
              <a:rPr lang="en-US" sz="1600" dirty="0"/>
              <a:t>S12:S(</a:t>
            </a:r>
            <a:r>
              <a:rPr lang="en-US" sz="1600" dirty="0" err="1"/>
              <a:t>totalStocks</a:t>
            </a:r>
            <a:r>
              <a:rPr lang="en-US" sz="1600" dirty="0"/>
              <a:t>, 11)={11}</a:t>
            </a:r>
          </a:p>
          <a:p>
            <a:r>
              <a:rPr lang="en-US" sz="1600" dirty="0"/>
              <a:t>S13:S(</a:t>
            </a:r>
            <a:r>
              <a:rPr lang="en-US" sz="1600" dirty="0" err="1"/>
              <a:t>totalStocks</a:t>
            </a:r>
            <a:r>
              <a:rPr lang="en-US" sz="1600" dirty="0"/>
              <a:t>, 17)={11,13,14,15,17,19,20}</a:t>
            </a:r>
          </a:p>
          <a:p>
            <a:r>
              <a:rPr lang="en-US" sz="1600" dirty="0"/>
              <a:t>S14:S(</a:t>
            </a:r>
            <a:r>
              <a:rPr lang="en-US" sz="1600" dirty="0" err="1"/>
              <a:t>totalStocks</a:t>
            </a:r>
            <a:r>
              <a:rPr lang="en-US" sz="1600" dirty="0"/>
              <a:t>, 22)={11,13,14,15,17,19,20}</a:t>
            </a:r>
          </a:p>
          <a:p>
            <a:r>
              <a:rPr lang="en-US" sz="1600" dirty="0"/>
              <a:t>S15:S(</a:t>
            </a:r>
            <a:r>
              <a:rPr lang="en-US" sz="1600" dirty="0" err="1"/>
              <a:t>totalBarrels</a:t>
            </a:r>
            <a:r>
              <a:rPr lang="en-US" sz="1600" dirty="0"/>
              <a:t>, 12)={12}</a:t>
            </a:r>
          </a:p>
          <a:p>
            <a:r>
              <a:rPr lang="en-US" sz="1600" dirty="0"/>
              <a:t>S16=S(totalBarrels,18)={12,13,14,15,18,19,20}</a:t>
            </a:r>
          </a:p>
          <a:p>
            <a:r>
              <a:rPr lang="en-US" sz="1600" dirty="0"/>
              <a:t>S17=S(totalBarrels,23)={12,13,14,15,18,19,20}</a:t>
            </a:r>
          </a:p>
          <a:p>
            <a:endParaRPr lang="en-US" sz="1600" dirty="0"/>
          </a:p>
          <a:p>
            <a:endParaRPr lang="en-US" sz="1600" dirty="0"/>
          </a:p>
        </p:txBody>
      </p:sp>
      <p:pic>
        <p:nvPicPr>
          <p:cNvPr id="4098" name="Picture 2"/>
          <p:cNvPicPr>
            <a:picLocks noChangeAspect="1" noChangeArrowheads="1"/>
          </p:cNvPicPr>
          <p:nvPr/>
        </p:nvPicPr>
        <p:blipFill>
          <a:blip r:embed="rId2"/>
          <a:srcRect/>
          <a:stretch>
            <a:fillRect/>
          </a:stretch>
        </p:blipFill>
        <p:spPr bwMode="auto">
          <a:xfrm>
            <a:off x="6114617" y="262370"/>
            <a:ext cx="3583565" cy="6524338"/>
          </a:xfrm>
          <a:prstGeom prst="rect">
            <a:avLst/>
          </a:prstGeom>
          <a:noFill/>
          <a:ln w="9525">
            <a:noFill/>
            <a:miter lim="800000"/>
            <a:headEnd/>
            <a:tailEnd/>
          </a:ln>
          <a:effectLst/>
        </p:spPr>
      </p:pic>
    </p:spTree>
    <p:extLst>
      <p:ext uri="{BB962C8B-B14F-4D97-AF65-F5344CB8AC3E}">
        <p14:creationId xmlns:p14="http://schemas.microsoft.com/office/powerpoint/2010/main" val="224279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1316"/>
          </a:xfrm>
        </p:spPr>
        <p:txBody>
          <a:bodyPr>
            <a:normAutofit/>
          </a:bodyPr>
          <a:lstStyle/>
          <a:p>
            <a:r>
              <a:rPr lang="en-US" sz="3200" dirty="0"/>
              <a:t>Theoretical Background</a:t>
            </a:r>
            <a:endParaRPr lang="en-IN" sz="3200" dirty="0"/>
          </a:p>
        </p:txBody>
      </p:sp>
      <p:sp>
        <p:nvSpPr>
          <p:cNvPr id="3" name="Content Placeholder 2"/>
          <p:cNvSpPr>
            <a:spLocks noGrp="1"/>
          </p:cNvSpPr>
          <p:nvPr>
            <p:ph idx="1"/>
          </p:nvPr>
        </p:nvSpPr>
        <p:spPr>
          <a:xfrm>
            <a:off x="838200" y="1072055"/>
            <a:ext cx="10515600" cy="5104908"/>
          </a:xfrm>
        </p:spPr>
        <p:txBody>
          <a:bodyPr>
            <a:normAutofit/>
          </a:bodyPr>
          <a:lstStyle/>
          <a:p>
            <a:pPr algn="just"/>
            <a:r>
              <a:rPr lang="en-US" sz="2400" dirty="0"/>
              <a:t>Most programs deliver </a:t>
            </a:r>
            <a:r>
              <a:rPr lang="en-US" sz="2400" dirty="0">
                <a:solidFill>
                  <a:srgbClr val="FF0000"/>
                </a:solidFill>
              </a:rPr>
              <a:t>functionality in terms of data.</a:t>
            </a:r>
          </a:p>
          <a:p>
            <a:pPr algn="just"/>
            <a:r>
              <a:rPr lang="en-US" sz="2400" dirty="0">
                <a:solidFill>
                  <a:srgbClr val="FF0000"/>
                </a:solidFill>
              </a:rPr>
              <a:t>Variables that represent data </a:t>
            </a:r>
            <a:r>
              <a:rPr lang="en-US" sz="2400" dirty="0"/>
              <a:t>somehow </a:t>
            </a:r>
            <a:r>
              <a:rPr lang="en-US" sz="2400" dirty="0">
                <a:solidFill>
                  <a:srgbClr val="FF0000"/>
                </a:solidFill>
              </a:rPr>
              <a:t>receive values</a:t>
            </a:r>
            <a:r>
              <a:rPr lang="en-US" sz="2400" dirty="0"/>
              <a:t>, and these values are used to </a:t>
            </a:r>
            <a:r>
              <a:rPr lang="en-US" sz="2400" dirty="0">
                <a:solidFill>
                  <a:srgbClr val="FF0000"/>
                </a:solidFill>
              </a:rPr>
              <a:t>compute values for other variables.</a:t>
            </a:r>
          </a:p>
          <a:p>
            <a:pPr algn="just"/>
            <a:r>
              <a:rPr lang="en-US" sz="2400" dirty="0"/>
              <a:t>Early data flow analyses often centered on a </a:t>
            </a:r>
            <a:r>
              <a:rPr lang="en-US" sz="2400" dirty="0">
                <a:solidFill>
                  <a:srgbClr val="FF0000"/>
                </a:solidFill>
              </a:rPr>
              <a:t>set of faults </a:t>
            </a:r>
            <a:r>
              <a:rPr lang="en-US" sz="2400" dirty="0"/>
              <a:t>that are now known as </a:t>
            </a:r>
            <a:r>
              <a:rPr lang="en-US" sz="2400" dirty="0">
                <a:solidFill>
                  <a:srgbClr val="FF0000"/>
                </a:solidFill>
              </a:rPr>
              <a:t>define/reference anomalies:</a:t>
            </a:r>
          </a:p>
          <a:p>
            <a:pPr algn="just">
              <a:buFont typeface="Wingdings" panose="05000000000000000000" pitchFamily="2" charset="2"/>
              <a:buChar char="Ø"/>
            </a:pPr>
            <a:r>
              <a:rPr lang="en-US" sz="2400" dirty="0"/>
              <a:t>A variable that is </a:t>
            </a:r>
            <a:r>
              <a:rPr lang="en-US" sz="2400" dirty="0">
                <a:solidFill>
                  <a:srgbClr val="FF0000"/>
                </a:solidFill>
              </a:rPr>
              <a:t>defined</a:t>
            </a:r>
            <a:r>
              <a:rPr lang="en-US" sz="2400" dirty="0"/>
              <a:t> but </a:t>
            </a:r>
            <a:r>
              <a:rPr lang="en-US" sz="2400" dirty="0">
                <a:solidFill>
                  <a:srgbClr val="FF0000"/>
                </a:solidFill>
              </a:rPr>
              <a:t>never used </a:t>
            </a:r>
            <a:r>
              <a:rPr lang="en-US" sz="2400" dirty="0"/>
              <a:t>(referenced)</a:t>
            </a:r>
          </a:p>
          <a:p>
            <a:pPr algn="just">
              <a:buFont typeface="Wingdings" panose="05000000000000000000" pitchFamily="2" charset="2"/>
              <a:buChar char="Ø"/>
            </a:pPr>
            <a:r>
              <a:rPr lang="en-US" sz="2400" dirty="0"/>
              <a:t>A variable that is </a:t>
            </a:r>
            <a:r>
              <a:rPr lang="en-US" sz="2400" dirty="0">
                <a:solidFill>
                  <a:srgbClr val="FF0000"/>
                </a:solidFill>
              </a:rPr>
              <a:t>used before it is defined</a:t>
            </a:r>
          </a:p>
          <a:p>
            <a:pPr algn="just">
              <a:buFont typeface="Wingdings" panose="05000000000000000000" pitchFamily="2" charset="2"/>
              <a:buChar char="Ø"/>
            </a:pPr>
            <a:r>
              <a:rPr lang="en-US" sz="2400" dirty="0"/>
              <a:t>A variable that is defined </a:t>
            </a:r>
            <a:r>
              <a:rPr lang="en-US" sz="2400" dirty="0">
                <a:solidFill>
                  <a:srgbClr val="FF0000"/>
                </a:solidFill>
              </a:rPr>
              <a:t>twice before it is used</a:t>
            </a:r>
          </a:p>
          <a:p>
            <a:pPr algn="just"/>
            <a:r>
              <a:rPr lang="en-US" sz="2400" dirty="0"/>
              <a:t>Anomalies can be discovered by what is known as </a:t>
            </a:r>
            <a:r>
              <a:rPr lang="en-US" sz="2400" dirty="0">
                <a:solidFill>
                  <a:srgbClr val="FF0000"/>
                </a:solidFill>
                <a:highlight>
                  <a:srgbClr val="FFFF00"/>
                </a:highlight>
              </a:rPr>
              <a:t>static analysis</a:t>
            </a:r>
            <a:r>
              <a:rPr lang="en-US" sz="2400" dirty="0">
                <a:highlight>
                  <a:srgbClr val="FFFF00"/>
                </a:highlight>
              </a:rPr>
              <a:t>: </a:t>
            </a:r>
            <a:r>
              <a:rPr lang="en-US" sz="2400" dirty="0"/>
              <a:t>finding faults in source code </a:t>
            </a:r>
            <a:r>
              <a:rPr lang="en-US" sz="2400" dirty="0">
                <a:highlight>
                  <a:srgbClr val="FFFF00"/>
                </a:highlight>
              </a:rPr>
              <a:t>without executing it.</a:t>
            </a:r>
            <a:endParaRPr lang="en-IN" sz="2400" dirty="0">
              <a:highlight>
                <a:srgbClr val="FFFF00"/>
              </a:highlight>
            </a:endParaRPr>
          </a:p>
        </p:txBody>
      </p:sp>
    </p:spTree>
    <p:extLst>
      <p:ext uri="{BB962C8B-B14F-4D97-AF65-F5344CB8AC3E}">
        <p14:creationId xmlns:p14="http://schemas.microsoft.com/office/powerpoint/2010/main" val="3667325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670" y="205105"/>
            <a:ext cx="10515600" cy="377825"/>
          </a:xfrm>
        </p:spPr>
        <p:txBody>
          <a:bodyPr>
            <a:noAutofit/>
          </a:bodyPr>
          <a:lstStyle/>
          <a:p>
            <a:r>
              <a:rPr lang="en-US" sz="2800" dirty="0"/>
              <a:t>Program Slices Examples</a:t>
            </a:r>
            <a:endParaRPr lang="en-IN" sz="2800" dirty="0"/>
          </a:p>
        </p:txBody>
      </p:sp>
      <p:sp>
        <p:nvSpPr>
          <p:cNvPr id="3" name="Content Placeholder 2"/>
          <p:cNvSpPr>
            <a:spLocks noGrp="1"/>
          </p:cNvSpPr>
          <p:nvPr>
            <p:ph idx="1"/>
          </p:nvPr>
        </p:nvSpPr>
        <p:spPr>
          <a:xfrm>
            <a:off x="182880" y="742950"/>
            <a:ext cx="11727180" cy="5840730"/>
          </a:xfrm>
        </p:spPr>
        <p:txBody>
          <a:bodyPr/>
          <a:lstStyle/>
          <a:p>
            <a:pPr marL="0" indent="0">
              <a:buNone/>
            </a:pPr>
            <a:r>
              <a:rPr lang="en-US" sz="2400" dirty="0"/>
              <a:t>The next slices demonstrate values </a:t>
            </a:r>
          </a:p>
          <a:p>
            <a:pPr marL="0" indent="0">
              <a:buNone/>
            </a:pPr>
            <a:r>
              <a:rPr lang="en-US" sz="2400" dirty="0"/>
              <a:t>defined by assignment statements(A-</a:t>
            </a:r>
            <a:r>
              <a:rPr lang="en-US" sz="2400" dirty="0" err="1"/>
              <a:t>defs</a:t>
            </a:r>
            <a:r>
              <a:rPr lang="en-US" sz="2400" dirty="0"/>
              <a:t>).</a:t>
            </a:r>
          </a:p>
          <a:p>
            <a:pPr marL="0" indent="0">
              <a:buNone/>
            </a:pPr>
            <a:endParaRPr lang="en-US" sz="2400" dirty="0"/>
          </a:p>
          <a:p>
            <a:pPr marL="0" indent="0">
              <a:buNone/>
            </a:pPr>
            <a:r>
              <a:rPr lang="en-US" sz="2000" dirty="0"/>
              <a:t>S18:S(lockPrice,24)={17}</a:t>
            </a:r>
          </a:p>
          <a:p>
            <a:pPr marL="0" indent="0">
              <a:buNone/>
            </a:pPr>
            <a:r>
              <a:rPr lang="en-US" sz="2000" dirty="0"/>
              <a:t>S19: S(stockPrice,25)={8}</a:t>
            </a:r>
          </a:p>
          <a:p>
            <a:pPr marL="0" indent="0">
              <a:buNone/>
            </a:pPr>
            <a:r>
              <a:rPr lang="en-US" sz="2000" dirty="0"/>
              <a:t>S20:S(barrelPrice,26)={9}</a:t>
            </a:r>
          </a:p>
          <a:p>
            <a:pPr marL="0" indent="0">
              <a:buNone/>
            </a:pPr>
            <a:r>
              <a:rPr lang="en-US" sz="2000" dirty="0"/>
              <a:t>S21:S(lockSales,24)={7,10,13,14,16,19,20,24}</a:t>
            </a:r>
          </a:p>
          <a:p>
            <a:pPr marL="0" indent="0">
              <a:buNone/>
            </a:pPr>
            <a:r>
              <a:rPr lang="en-US" sz="2000" dirty="0"/>
              <a:t>S22:S(stockSales,25)={8,11,13,14,15,17,19,20,25}</a:t>
            </a:r>
          </a:p>
          <a:p>
            <a:pPr marL="0" indent="0">
              <a:buNone/>
            </a:pPr>
            <a:r>
              <a:rPr lang="en-US" sz="2000" dirty="0"/>
              <a:t>S23:S(barrelSales,26)={9,12,13,14,15,18,19,20,26}</a:t>
            </a:r>
            <a:endParaRPr lang="en-IN" sz="2000" dirty="0"/>
          </a:p>
        </p:txBody>
      </p:sp>
      <p:pic>
        <p:nvPicPr>
          <p:cNvPr id="5122" name="Picture 2"/>
          <p:cNvPicPr>
            <a:picLocks noChangeAspect="1" noChangeArrowheads="1"/>
          </p:cNvPicPr>
          <p:nvPr/>
        </p:nvPicPr>
        <p:blipFill>
          <a:blip r:embed="rId2"/>
          <a:srcRect/>
          <a:stretch>
            <a:fillRect/>
          </a:stretch>
        </p:blipFill>
        <p:spPr bwMode="auto">
          <a:xfrm>
            <a:off x="6571819" y="308443"/>
            <a:ext cx="3597417" cy="6549557"/>
          </a:xfrm>
          <a:prstGeom prst="rect">
            <a:avLst/>
          </a:prstGeom>
          <a:noFill/>
          <a:ln w="9525">
            <a:noFill/>
            <a:miter lim="800000"/>
            <a:headEnd/>
            <a:tailEnd/>
          </a:ln>
          <a:effectLst/>
        </p:spPr>
      </p:pic>
    </p:spTree>
    <p:extLst>
      <p:ext uri="{BB962C8B-B14F-4D97-AF65-F5344CB8AC3E}">
        <p14:creationId xmlns:p14="http://schemas.microsoft.com/office/powerpoint/2010/main" val="729703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82245"/>
            <a:ext cx="10515600" cy="469265"/>
          </a:xfrm>
        </p:spPr>
        <p:txBody>
          <a:bodyPr>
            <a:noAutofit/>
          </a:bodyPr>
          <a:lstStyle/>
          <a:p>
            <a:r>
              <a:rPr lang="en-US" sz="2800" dirty="0"/>
              <a:t>Program Slices Examples</a:t>
            </a:r>
            <a:endParaRPr lang="en-IN" sz="2800" dirty="0"/>
          </a:p>
        </p:txBody>
      </p:sp>
      <p:sp>
        <p:nvSpPr>
          <p:cNvPr id="3" name="Content Placeholder 2"/>
          <p:cNvSpPr>
            <a:spLocks noGrp="1"/>
          </p:cNvSpPr>
          <p:nvPr>
            <p:ph idx="1"/>
          </p:nvPr>
        </p:nvSpPr>
        <p:spPr>
          <a:xfrm>
            <a:off x="262890" y="651510"/>
            <a:ext cx="11590020" cy="6023610"/>
          </a:xfrm>
        </p:spPr>
        <p:txBody>
          <a:bodyPr/>
          <a:lstStyle/>
          <a:p>
            <a:pPr marL="0" indent="0">
              <a:buNone/>
            </a:pPr>
            <a:r>
              <a:rPr lang="en-US" sz="2000" dirty="0">
                <a:solidFill>
                  <a:srgbClr val="FF0000"/>
                </a:solidFill>
              </a:rPr>
              <a:t>A slices on sales </a:t>
            </a:r>
            <a:r>
              <a:rPr lang="en-US" sz="2000" dirty="0"/>
              <a:t>and commission are the quite interesting ones.</a:t>
            </a:r>
          </a:p>
          <a:p>
            <a:pPr marL="0" indent="0">
              <a:buNone/>
            </a:pPr>
            <a:r>
              <a:rPr lang="en-US" sz="2000" dirty="0"/>
              <a:t>Only one defining node exists for sales, the A-def  at node 27. The</a:t>
            </a:r>
          </a:p>
          <a:p>
            <a:pPr marL="0" indent="0">
              <a:buNone/>
            </a:pPr>
            <a:r>
              <a:rPr lang="en-US" sz="2000" dirty="0"/>
              <a:t>	 remaining slices on show the P-uses, C-uses, and the</a:t>
            </a:r>
          </a:p>
          <a:p>
            <a:pPr marL="0" indent="0">
              <a:buNone/>
            </a:pPr>
            <a:r>
              <a:rPr lang="en-US" sz="2000" dirty="0"/>
              <a:t>	 O-use in definition- clear paths.</a:t>
            </a:r>
          </a:p>
          <a:p>
            <a:pPr marL="0" indent="0">
              <a:buNone/>
            </a:pPr>
            <a:r>
              <a:rPr lang="en-US" sz="2000" dirty="0"/>
              <a:t>S24:S(sales,27)={7,8,9,10,11,12,13,14,15,16,17,18,19,20,24,25,26,27}</a:t>
            </a:r>
          </a:p>
          <a:p>
            <a:pPr marL="0" indent="0">
              <a:buNone/>
            </a:pPr>
            <a:r>
              <a:rPr lang="en-US" sz="2000" dirty="0"/>
              <a:t>S25:S(sales, 28)={7,8,9,10,11,12,13,14,15,16,17,18,19,20,24,25,26,27}</a:t>
            </a:r>
          </a:p>
          <a:p>
            <a:pPr marL="0" indent="0">
              <a:buNone/>
            </a:pPr>
            <a:r>
              <a:rPr lang="en-US" sz="2000" dirty="0"/>
              <a:t>S26:S(sales, 29)={7,8,9,10,11,12,13,14,15,16,17,18,19,20,24,25,26,27}</a:t>
            </a:r>
            <a:endParaRPr lang="en-IN" sz="2000" dirty="0"/>
          </a:p>
          <a:p>
            <a:pPr marL="0" indent="0">
              <a:buNone/>
            </a:pPr>
            <a:r>
              <a:rPr lang="en-US" sz="2000" dirty="0"/>
              <a:t>S27:S(sales, 33)={7,8,9,10,11,12,13,14,15,16,17,18,19,20,24,25,26,27}</a:t>
            </a:r>
            <a:endParaRPr lang="en-IN" sz="2000" dirty="0"/>
          </a:p>
          <a:p>
            <a:pPr marL="0" indent="0">
              <a:buNone/>
            </a:pPr>
            <a:r>
              <a:rPr lang="en-US" sz="2000" dirty="0"/>
              <a:t>S28:S(sales, 34)={7,8,9,10,11,12,13,14,15,16,17,18,19,20,24,25,26,27}</a:t>
            </a:r>
            <a:endParaRPr lang="en-IN" sz="2000" dirty="0"/>
          </a:p>
          <a:p>
            <a:pPr marL="0" indent="0">
              <a:buNone/>
            </a:pPr>
            <a:r>
              <a:rPr lang="en-US" sz="2000" dirty="0"/>
              <a:t>S29:S(sales, 37)={7,8,9,10,11,12,13,14,15,16,17,18,19,20,24,25,26,27}</a:t>
            </a:r>
            <a:endParaRPr lang="en-IN" sz="2000" dirty="0"/>
          </a:p>
          <a:p>
            <a:pPr marL="0" indent="0">
              <a:buNone/>
            </a:pPr>
            <a:r>
              <a:rPr lang="en-US" sz="2000" dirty="0"/>
              <a:t>S30:S(sales, 39)={7,8,9,10,11,12,13,14,15,16,17,18,19,20,24,25,26,27}</a:t>
            </a:r>
          </a:p>
          <a:p>
            <a:pPr marL="0" indent="0">
              <a:buNone/>
            </a:pPr>
            <a:r>
              <a:rPr lang="en-US" sz="2000" dirty="0"/>
              <a:t>If we think in terms of its components, which are slices on C-use variable,</a:t>
            </a:r>
          </a:p>
          <a:p>
            <a:pPr marL="0" indent="0">
              <a:buNone/>
            </a:pPr>
            <a:r>
              <a:rPr lang="en-US" sz="2000" dirty="0"/>
              <a:t>	 then we can write</a:t>
            </a:r>
          </a:p>
          <a:p>
            <a:pPr marL="0" indent="0">
              <a:buNone/>
            </a:pPr>
            <a:r>
              <a:rPr lang="en-US" sz="2000" dirty="0"/>
              <a:t>S24=S10 ꓴ S13 U S16 U S21 U S22 U S23 u{27}.</a:t>
            </a:r>
          </a:p>
          <a:p>
            <a:pPr marL="0" indent="0">
              <a:buNone/>
            </a:pPr>
            <a:endParaRPr lang="en-US" sz="2000" dirty="0"/>
          </a:p>
          <a:p>
            <a:pPr marL="0" indent="0">
              <a:buNone/>
            </a:pPr>
            <a:endParaRPr lang="en-IN" sz="2000" dirty="0"/>
          </a:p>
          <a:p>
            <a:pPr marL="0" indent="0">
              <a:buNone/>
            </a:pPr>
            <a:endParaRPr lang="en-IN" sz="2000" dirty="0"/>
          </a:p>
        </p:txBody>
      </p:sp>
      <p:pic>
        <p:nvPicPr>
          <p:cNvPr id="6146" name="Picture 2"/>
          <p:cNvPicPr>
            <a:picLocks noChangeAspect="1" noChangeArrowheads="1"/>
          </p:cNvPicPr>
          <p:nvPr/>
        </p:nvPicPr>
        <p:blipFill>
          <a:blip r:embed="rId2"/>
          <a:srcRect/>
          <a:stretch>
            <a:fillRect/>
          </a:stretch>
        </p:blipFill>
        <p:spPr bwMode="auto">
          <a:xfrm>
            <a:off x="7998834" y="0"/>
            <a:ext cx="3694401" cy="6726129"/>
          </a:xfrm>
          <a:prstGeom prst="rect">
            <a:avLst/>
          </a:prstGeom>
          <a:noFill/>
          <a:ln w="9525">
            <a:noFill/>
            <a:miter lim="800000"/>
            <a:headEnd/>
            <a:tailEnd/>
          </a:ln>
          <a:effectLst/>
        </p:spPr>
      </p:pic>
    </p:spTree>
    <p:extLst>
      <p:ext uri="{BB962C8B-B14F-4D97-AF65-F5344CB8AC3E}">
        <p14:creationId xmlns:p14="http://schemas.microsoft.com/office/powerpoint/2010/main" val="732860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0685"/>
          </a:xfrm>
        </p:spPr>
        <p:txBody>
          <a:bodyPr>
            <a:normAutofit fontScale="90000"/>
          </a:bodyPr>
          <a:lstStyle/>
          <a:p>
            <a:r>
              <a:rPr lang="en-US" sz="2800" dirty="0"/>
              <a:t>Program Slices Examples</a:t>
            </a:r>
            <a:endParaRPr lang="en-IN" sz="2800" dirty="0"/>
          </a:p>
        </p:txBody>
      </p:sp>
      <p:sp>
        <p:nvSpPr>
          <p:cNvPr id="3" name="Content Placeholder 2"/>
          <p:cNvSpPr>
            <a:spLocks noGrp="1"/>
          </p:cNvSpPr>
          <p:nvPr>
            <p:ph idx="1"/>
          </p:nvPr>
        </p:nvSpPr>
        <p:spPr>
          <a:xfrm>
            <a:off x="228600" y="868680"/>
            <a:ext cx="11670030" cy="5657850"/>
          </a:xfrm>
        </p:spPr>
        <p:txBody>
          <a:bodyPr>
            <a:normAutofit fontScale="92500" lnSpcReduction="10000"/>
          </a:bodyPr>
          <a:lstStyle/>
          <a:p>
            <a:pPr marL="0" indent="0">
              <a:buNone/>
            </a:pPr>
            <a:r>
              <a:rPr lang="en-US" sz="2000" dirty="0">
                <a:solidFill>
                  <a:srgbClr val="FF0000"/>
                </a:solidFill>
              </a:rPr>
              <a:t>Slice for Commission:</a:t>
            </a:r>
          </a:p>
          <a:p>
            <a:pPr marL="0" indent="0">
              <a:buNone/>
            </a:pPr>
            <a:r>
              <a:rPr lang="en-US" sz="2000" dirty="0"/>
              <a:t>S31:S(commission,31)={31}</a:t>
            </a:r>
          </a:p>
          <a:p>
            <a:pPr marL="0" indent="0">
              <a:buNone/>
            </a:pPr>
            <a:r>
              <a:rPr lang="en-US" sz="2000" dirty="0"/>
              <a:t>S32:S(Commission,32)={31,32}</a:t>
            </a:r>
          </a:p>
          <a:p>
            <a:pPr marL="0" indent="0">
              <a:buNone/>
            </a:pPr>
            <a:r>
              <a:rPr lang="en-US" sz="2000" dirty="0"/>
              <a:t>S33:S(Commission,33)={7,8,9,10,11,12,13,14,15,16,17,18</a:t>
            </a:r>
          </a:p>
          <a:p>
            <a:pPr marL="0" indent="0">
              <a:buNone/>
            </a:pPr>
            <a:r>
              <a:rPr lang="en-US" sz="2000" dirty="0"/>
              <a:t>                                            ,19,20,24,25,26,27,29,30,31,32,33}</a:t>
            </a:r>
          </a:p>
          <a:p>
            <a:pPr marL="0" indent="0">
              <a:buNone/>
            </a:pPr>
            <a:r>
              <a:rPr lang="en-US" sz="2000" dirty="0"/>
              <a:t>S34:S(Commission,36)={36}</a:t>
            </a:r>
          </a:p>
          <a:p>
            <a:pPr marL="0" indent="0">
              <a:buNone/>
            </a:pPr>
            <a:r>
              <a:rPr lang="en-US" sz="2000" dirty="0"/>
              <a:t>S35:S(Commission,37)={7,8,9,10,11,12,13,14,15,16,17,</a:t>
            </a:r>
          </a:p>
          <a:p>
            <a:pPr marL="0" indent="0">
              <a:buNone/>
            </a:pPr>
            <a:r>
              <a:rPr lang="en-US" sz="2000" dirty="0"/>
              <a:t> 			18,19,20,24,25,26,27, 36,37}</a:t>
            </a:r>
          </a:p>
          <a:p>
            <a:pPr marL="0" indent="0">
              <a:buNone/>
            </a:pPr>
            <a:r>
              <a:rPr lang="en-US" sz="2000" dirty="0"/>
              <a:t>S36:S(Commission,39)={7,8,9,10,11,12,13,14,15,16,17,18</a:t>
            </a:r>
          </a:p>
          <a:p>
            <a:pPr marL="0" indent="0">
              <a:buNone/>
            </a:pPr>
            <a:r>
              <a:rPr lang="en-US" sz="2000" dirty="0"/>
              <a:t>			,19,20,24,25,26,27, 29,34,38,39}</a:t>
            </a:r>
          </a:p>
          <a:p>
            <a:pPr marL="0" indent="0">
              <a:buNone/>
            </a:pPr>
            <a:r>
              <a:rPr lang="en-US" sz="2000" dirty="0"/>
              <a:t>Whichever computation is take, all come together in the</a:t>
            </a:r>
          </a:p>
          <a:p>
            <a:pPr marL="0" indent="0">
              <a:buNone/>
            </a:pPr>
            <a:r>
              <a:rPr lang="en-US" sz="2000" dirty="0"/>
              <a:t>	 last slice.</a:t>
            </a:r>
          </a:p>
          <a:p>
            <a:pPr marL="0" indent="0">
              <a:buNone/>
            </a:pPr>
            <a:endParaRPr lang="en-US" sz="2000" dirty="0"/>
          </a:p>
          <a:p>
            <a:pPr marL="0" indent="0">
              <a:buNone/>
            </a:pPr>
            <a:endParaRPr lang="en-US" sz="2000" dirty="0"/>
          </a:p>
          <a:p>
            <a:pPr marL="0" indent="0">
              <a:buNone/>
            </a:pPr>
            <a:br>
              <a:rPr lang="en-US" sz="2000" dirty="0"/>
            </a:br>
            <a:endParaRPr lang="en-US" sz="2000" dirty="0"/>
          </a:p>
          <a:p>
            <a:pPr marL="0" indent="0">
              <a:buNone/>
            </a:pPr>
            <a:endParaRPr lang="en-US" sz="2000" dirty="0"/>
          </a:p>
          <a:p>
            <a:pPr marL="0" indent="0">
              <a:buNone/>
            </a:pPr>
            <a:endParaRPr lang="en-IN" dirty="0"/>
          </a:p>
        </p:txBody>
      </p:sp>
      <p:pic>
        <p:nvPicPr>
          <p:cNvPr id="7170" name="Picture 2"/>
          <p:cNvPicPr>
            <a:picLocks noChangeAspect="1" noChangeArrowheads="1"/>
          </p:cNvPicPr>
          <p:nvPr/>
        </p:nvPicPr>
        <p:blipFill>
          <a:blip r:embed="rId2"/>
          <a:srcRect/>
          <a:stretch>
            <a:fillRect/>
          </a:stretch>
        </p:blipFill>
        <p:spPr bwMode="auto">
          <a:xfrm>
            <a:off x="6793490" y="0"/>
            <a:ext cx="3735965" cy="6801802"/>
          </a:xfrm>
          <a:prstGeom prst="rect">
            <a:avLst/>
          </a:prstGeom>
          <a:noFill/>
          <a:ln w="9525">
            <a:noFill/>
            <a:miter lim="800000"/>
            <a:headEnd/>
            <a:tailEnd/>
          </a:ln>
          <a:effectLst/>
        </p:spPr>
      </p:pic>
    </p:spTree>
    <p:extLst>
      <p:ext uri="{BB962C8B-B14F-4D97-AF65-F5344CB8AC3E}">
        <p14:creationId xmlns:p14="http://schemas.microsoft.com/office/powerpoint/2010/main" val="3071309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166"/>
            <a:ext cx="10515600" cy="231227"/>
          </a:xfrm>
        </p:spPr>
        <p:txBody>
          <a:bodyPr>
            <a:normAutofit fontScale="90000"/>
          </a:bodyPr>
          <a:lstStyle/>
          <a:p>
            <a:r>
              <a:rPr lang="en-US" sz="2800" dirty="0">
                <a:solidFill>
                  <a:srgbClr val="FF0000"/>
                </a:solidFill>
              </a:rPr>
              <a:t>Program Slices</a:t>
            </a:r>
            <a:endParaRPr lang="en-IN" sz="2800"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3567" y="809296"/>
            <a:ext cx="7132463" cy="5654565"/>
          </a:xfrm>
        </p:spPr>
      </p:pic>
    </p:spTree>
    <p:extLst>
      <p:ext uri="{BB962C8B-B14F-4D97-AF65-F5344CB8AC3E}">
        <p14:creationId xmlns:p14="http://schemas.microsoft.com/office/powerpoint/2010/main" val="695633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4172"/>
          </a:xfrm>
        </p:spPr>
        <p:txBody>
          <a:bodyPr>
            <a:noAutofit/>
          </a:bodyPr>
          <a:lstStyle/>
          <a:p>
            <a:r>
              <a:rPr lang="en-US" sz="2800" dirty="0">
                <a:solidFill>
                  <a:srgbClr val="FF0000"/>
                </a:solidFill>
              </a:rPr>
              <a:t>Program Slices</a:t>
            </a:r>
            <a:endParaRPr lang="en-IN" sz="2800"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954799"/>
            <a:ext cx="6741689" cy="5551104"/>
          </a:xfrm>
        </p:spPr>
      </p:pic>
    </p:spTree>
    <p:extLst>
      <p:ext uri="{BB962C8B-B14F-4D97-AF65-F5344CB8AC3E}">
        <p14:creationId xmlns:p14="http://schemas.microsoft.com/office/powerpoint/2010/main" val="3775136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28558"/>
          </a:xfrm>
        </p:spPr>
        <p:txBody>
          <a:bodyPr>
            <a:noAutofit/>
          </a:bodyPr>
          <a:lstStyle/>
          <a:p>
            <a:r>
              <a:rPr lang="en-US" sz="2800" dirty="0">
                <a:solidFill>
                  <a:srgbClr val="FF0000"/>
                </a:solidFill>
              </a:rPr>
              <a:t>Program Slices</a:t>
            </a:r>
            <a:endParaRPr lang="en-IN" sz="2800"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7075" y="770155"/>
            <a:ext cx="6915808" cy="5856631"/>
          </a:xfrm>
        </p:spPr>
      </p:pic>
    </p:spTree>
    <p:extLst>
      <p:ext uri="{BB962C8B-B14F-4D97-AF65-F5344CB8AC3E}">
        <p14:creationId xmlns:p14="http://schemas.microsoft.com/office/powerpoint/2010/main" val="335584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49578"/>
          </a:xfrm>
        </p:spPr>
        <p:txBody>
          <a:bodyPr>
            <a:noAutofit/>
          </a:bodyPr>
          <a:lstStyle/>
          <a:p>
            <a:r>
              <a:rPr lang="en-US" sz="2800" dirty="0">
                <a:solidFill>
                  <a:srgbClr val="FF0000"/>
                </a:solidFill>
              </a:rPr>
              <a:t>Program Slices</a:t>
            </a:r>
            <a:endParaRPr lang="en-IN" sz="2800"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0596" y="935421"/>
            <a:ext cx="7554730" cy="5549462"/>
          </a:xfrm>
        </p:spPr>
      </p:pic>
    </p:spTree>
    <p:extLst>
      <p:ext uri="{BB962C8B-B14F-4D97-AF65-F5344CB8AC3E}">
        <p14:creationId xmlns:p14="http://schemas.microsoft.com/office/powerpoint/2010/main" val="2587449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208"/>
            <a:ext cx="10515600" cy="315310"/>
          </a:xfrm>
        </p:spPr>
        <p:txBody>
          <a:bodyPr>
            <a:noAutofit/>
          </a:bodyPr>
          <a:lstStyle/>
          <a:p>
            <a:r>
              <a:rPr lang="en-US" sz="2800" dirty="0">
                <a:solidFill>
                  <a:srgbClr val="FF0000"/>
                </a:solidFill>
              </a:rPr>
              <a:t>Program Slices</a:t>
            </a:r>
            <a:endParaRPr lang="en-IN" sz="2800"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7299" y="956441"/>
            <a:ext cx="6489883" cy="5013435"/>
          </a:xfrm>
        </p:spPr>
      </p:pic>
    </p:spTree>
    <p:extLst>
      <p:ext uri="{BB962C8B-B14F-4D97-AF65-F5344CB8AC3E}">
        <p14:creationId xmlns:p14="http://schemas.microsoft.com/office/powerpoint/2010/main" val="1926390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8047"/>
          </a:xfrm>
        </p:spPr>
        <p:txBody>
          <a:bodyPr>
            <a:noAutofit/>
          </a:bodyPr>
          <a:lstStyle/>
          <a:p>
            <a:r>
              <a:rPr lang="en-US" sz="2800" dirty="0">
                <a:solidFill>
                  <a:srgbClr val="FF0000"/>
                </a:solidFill>
              </a:rPr>
              <a:t>Program Slices: Guidelines and Observations</a:t>
            </a:r>
            <a:endParaRPr lang="en-IN" sz="2800" dirty="0">
              <a:solidFill>
                <a:srgbClr val="FF0000"/>
              </a:solidFill>
            </a:endParaRPr>
          </a:p>
        </p:txBody>
      </p:sp>
      <p:sp>
        <p:nvSpPr>
          <p:cNvPr id="3" name="Content Placeholder 2"/>
          <p:cNvSpPr>
            <a:spLocks noGrp="1"/>
          </p:cNvSpPr>
          <p:nvPr>
            <p:ph idx="1"/>
          </p:nvPr>
        </p:nvSpPr>
        <p:spPr>
          <a:xfrm>
            <a:off x="367862" y="809297"/>
            <a:ext cx="11393214" cy="5875282"/>
          </a:xfrm>
        </p:spPr>
        <p:txBody>
          <a:bodyPr>
            <a:normAutofit/>
          </a:bodyPr>
          <a:lstStyle/>
          <a:p>
            <a:pPr>
              <a:buFont typeface="Wingdings" panose="05000000000000000000" pitchFamily="2" charset="2"/>
              <a:buChar char="Ø"/>
            </a:pPr>
            <a:r>
              <a:rPr lang="en-US" sz="2000" dirty="0"/>
              <a:t>Slices do </a:t>
            </a:r>
            <a:r>
              <a:rPr lang="en-US" sz="2000" dirty="0">
                <a:highlight>
                  <a:srgbClr val="00FF00"/>
                </a:highlight>
              </a:rPr>
              <a:t>not map nicely into test cases as some unrelated code is still in an executable path</a:t>
            </a:r>
          </a:p>
          <a:p>
            <a:pPr>
              <a:buFont typeface="Wingdings" panose="05000000000000000000" pitchFamily="2" charset="2"/>
              <a:buChar char="Ø"/>
            </a:pPr>
            <a:r>
              <a:rPr lang="en-US" sz="2000" dirty="0"/>
              <a:t>Use slice composition </a:t>
            </a:r>
            <a:r>
              <a:rPr lang="en-US" sz="2000" dirty="0">
                <a:highlight>
                  <a:srgbClr val="00FF00"/>
                </a:highlight>
              </a:rPr>
              <a:t>approach to re-develop difficult sections of code and test these slices before you splice ( compose) them with other slices</a:t>
            </a:r>
            <a:r>
              <a:rPr lang="en-US" sz="2000" dirty="0"/>
              <a:t>.</a:t>
            </a:r>
          </a:p>
          <a:p>
            <a:pPr>
              <a:buFont typeface="Wingdings" panose="05000000000000000000" pitchFamily="2" charset="2"/>
              <a:buChar char="Ø"/>
            </a:pPr>
            <a:r>
              <a:rPr lang="en-US" sz="2000" dirty="0"/>
              <a:t>Relative complement of </a:t>
            </a:r>
            <a:r>
              <a:rPr lang="en-US" sz="2000" dirty="0">
                <a:highlight>
                  <a:srgbClr val="00FF00"/>
                </a:highlight>
              </a:rPr>
              <a:t>slices (A-B) yield a diagnostic capability</a:t>
            </a:r>
            <a:r>
              <a:rPr lang="en-US" sz="2000" dirty="0"/>
              <a:t>.</a:t>
            </a:r>
          </a:p>
          <a:p>
            <a:pPr marL="0" indent="0">
              <a:buNone/>
            </a:pPr>
            <a:r>
              <a:rPr lang="en-US" sz="2000" dirty="0"/>
              <a:t>  </a:t>
            </a:r>
            <a:r>
              <a:rPr lang="en-US" sz="2000" dirty="0">
                <a:solidFill>
                  <a:srgbClr val="00B0F0"/>
                </a:solidFill>
              </a:rPr>
              <a:t>Ex: </a:t>
            </a:r>
            <a:r>
              <a:rPr lang="en-US" sz="2000" dirty="0"/>
              <a:t>S(Commission,41)={7,8,9,10,11,12,13,14,15,16,17,18,19,20,24,25,26,27,29,30,31,32,33,34,35,36,37,38,39}</a:t>
            </a:r>
          </a:p>
          <a:p>
            <a:pPr marL="0" indent="0">
              <a:buNone/>
            </a:pPr>
            <a:r>
              <a:rPr lang="en-US" sz="2000" dirty="0"/>
              <a:t>S(sales,27)={ 7,8,9,10,11,12,13,14,15,16,17,18,19,20, 24,25,26,27 }</a:t>
            </a:r>
          </a:p>
          <a:p>
            <a:pPr marL="0" indent="0">
              <a:buNone/>
            </a:pPr>
            <a:r>
              <a:rPr lang="en-US" sz="2000" dirty="0"/>
              <a:t>S(Commission,41)-S(sales,27)= { 29,30,31,32,33,34,35,36,37,38,39 }</a:t>
            </a:r>
          </a:p>
          <a:p>
            <a:pPr>
              <a:buFont typeface="Wingdings" panose="05000000000000000000" pitchFamily="2" charset="2"/>
              <a:buChar char="Ø"/>
            </a:pPr>
            <a:r>
              <a:rPr lang="en-US" sz="2000" dirty="0"/>
              <a:t>A many-to-many relationship exists between slices and DD-paths: statement in one slice may be in several </a:t>
            </a:r>
            <a:br>
              <a:rPr lang="en-US" sz="2000" dirty="0"/>
            </a:br>
            <a:r>
              <a:rPr lang="en-US" sz="2000" dirty="0"/>
              <a:t>DD-paths, and statements in one DD-path may be in several slices. </a:t>
            </a:r>
          </a:p>
          <a:p>
            <a:pPr>
              <a:buFont typeface="Wingdings" panose="05000000000000000000" pitchFamily="2" charset="2"/>
              <a:buChar char="Ø"/>
            </a:pPr>
            <a:r>
              <a:rPr lang="en-US" sz="2000" dirty="0"/>
              <a:t>Slices exhibit define/reference information. Consider the following slices on </a:t>
            </a:r>
            <a:r>
              <a:rPr lang="en-US" sz="2000" dirty="0" err="1"/>
              <a:t>totalLocks</a:t>
            </a:r>
            <a:r>
              <a:rPr lang="en-US" sz="2000" dirty="0"/>
              <a:t>:</a:t>
            </a:r>
          </a:p>
          <a:p>
            <a:pPr marL="0" indent="0">
              <a:buNone/>
            </a:pPr>
            <a:r>
              <a:rPr lang="en-US" sz="2000" dirty="0"/>
              <a:t>   </a:t>
            </a:r>
            <a:r>
              <a:rPr lang="en-US" sz="2000" dirty="0">
                <a:solidFill>
                  <a:srgbClr val="00B0F0"/>
                </a:solidFill>
              </a:rPr>
              <a:t>Ex: </a:t>
            </a:r>
            <a:r>
              <a:rPr lang="en-US" sz="2000" dirty="0"/>
              <a:t>	S9: S(totalLocks,10)={10}</a:t>
            </a:r>
          </a:p>
          <a:p>
            <a:pPr marL="0" indent="0">
              <a:buNone/>
            </a:pPr>
            <a:r>
              <a:rPr lang="en-US" sz="2000" dirty="0"/>
              <a:t>	S10: S(totalLocks,16)={10,13,14,16,19,20}</a:t>
            </a:r>
          </a:p>
          <a:p>
            <a:pPr marL="0" indent="0">
              <a:buNone/>
            </a:pPr>
            <a:r>
              <a:rPr lang="en-US" sz="2000" dirty="0"/>
              <a:t>	S11: S(totalLocks,21)={10,13,14,16,19,20}</a:t>
            </a:r>
          </a:p>
          <a:p>
            <a:pPr marL="0" indent="0">
              <a:buNone/>
            </a:pPr>
            <a:r>
              <a:rPr lang="en-US" sz="2000" dirty="0"/>
              <a:t>	When Slices are equal, the corresponding paths are definition-clear.</a:t>
            </a:r>
          </a:p>
          <a:p>
            <a:pPr marL="0" indent="0">
              <a:buNone/>
            </a:pPr>
            <a:endParaRPr lang="en-US" sz="2000" dirty="0"/>
          </a:p>
        </p:txBody>
      </p:sp>
    </p:spTree>
    <p:extLst>
      <p:ext uri="{BB962C8B-B14F-4D97-AF65-F5344CB8AC3E}">
        <p14:creationId xmlns:p14="http://schemas.microsoft.com/office/powerpoint/2010/main" val="525822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5192"/>
          </a:xfrm>
        </p:spPr>
        <p:txBody>
          <a:bodyPr>
            <a:normAutofit fontScale="90000"/>
          </a:bodyPr>
          <a:lstStyle/>
          <a:p>
            <a:r>
              <a:rPr lang="en-IN" sz="3200" dirty="0">
                <a:solidFill>
                  <a:srgbClr val="FF0000"/>
                </a:solidFill>
              </a:rPr>
              <a:t>Define/Use Testing</a:t>
            </a:r>
          </a:p>
        </p:txBody>
      </p:sp>
      <p:sp>
        <p:nvSpPr>
          <p:cNvPr id="3" name="Content Placeholder 2"/>
          <p:cNvSpPr>
            <a:spLocks noGrp="1"/>
          </p:cNvSpPr>
          <p:nvPr>
            <p:ph idx="1"/>
          </p:nvPr>
        </p:nvSpPr>
        <p:spPr>
          <a:xfrm>
            <a:off x="838200" y="830317"/>
            <a:ext cx="10515600" cy="5665075"/>
          </a:xfrm>
        </p:spPr>
        <p:txBody>
          <a:bodyPr>
            <a:normAutofit lnSpcReduction="10000"/>
          </a:bodyPr>
          <a:lstStyle/>
          <a:p>
            <a:pPr marL="0" indent="0" algn="just">
              <a:buNone/>
            </a:pPr>
            <a:r>
              <a:rPr lang="en-US" dirty="0"/>
              <a:t>	</a:t>
            </a:r>
            <a:r>
              <a:rPr lang="en-US" sz="2000" dirty="0"/>
              <a:t>The following definitions refer to a </a:t>
            </a:r>
            <a:r>
              <a:rPr lang="en-US" sz="2000" dirty="0">
                <a:solidFill>
                  <a:srgbClr val="FF0000"/>
                </a:solidFill>
                <a:highlight>
                  <a:srgbClr val="FFFF00"/>
                </a:highlight>
              </a:rPr>
              <a:t>program P that has a program graph</a:t>
            </a:r>
            <a:r>
              <a:rPr lang="en-US" sz="2000" dirty="0"/>
              <a:t> </a:t>
            </a:r>
            <a:r>
              <a:rPr lang="en-US" sz="2000" dirty="0">
                <a:highlight>
                  <a:srgbClr val="FFFF00"/>
                </a:highlight>
              </a:rPr>
              <a:t>G(P)</a:t>
            </a:r>
            <a:r>
              <a:rPr lang="en-US" sz="2000" dirty="0"/>
              <a:t> and a set of program variables </a:t>
            </a:r>
            <a:r>
              <a:rPr lang="en-US" sz="2000" dirty="0">
                <a:highlight>
                  <a:srgbClr val="FFFF00"/>
                </a:highlight>
              </a:rPr>
              <a:t>V.</a:t>
            </a:r>
            <a:r>
              <a:rPr lang="en-US" sz="2000" dirty="0"/>
              <a:t> The program graph G(P) is constructed as in Chapter 4, with statement fragments as nodes and edges that represent node sequences. </a:t>
            </a:r>
            <a:r>
              <a:rPr lang="en-US" sz="2000" dirty="0">
                <a:highlight>
                  <a:srgbClr val="FFFF00"/>
                </a:highlight>
              </a:rPr>
              <a:t>G(P) </a:t>
            </a:r>
            <a:r>
              <a:rPr lang="en-US" sz="2000" dirty="0"/>
              <a:t>has a </a:t>
            </a:r>
            <a:r>
              <a:rPr lang="en-US" sz="2000" dirty="0">
                <a:highlight>
                  <a:srgbClr val="FFFF00"/>
                </a:highlight>
              </a:rPr>
              <a:t>single-entry </a:t>
            </a:r>
            <a:r>
              <a:rPr lang="en-US" sz="2000" dirty="0"/>
              <a:t>node and a </a:t>
            </a:r>
            <a:r>
              <a:rPr lang="en-US" sz="2000" dirty="0">
                <a:highlight>
                  <a:srgbClr val="FFFF00"/>
                </a:highlight>
              </a:rPr>
              <a:t>single-exit node.</a:t>
            </a:r>
          </a:p>
          <a:p>
            <a:pPr marL="0" indent="0" algn="just">
              <a:buNone/>
            </a:pPr>
            <a:r>
              <a:rPr lang="en-US" sz="2000" dirty="0">
                <a:solidFill>
                  <a:srgbClr val="00B0F0"/>
                </a:solidFill>
              </a:rPr>
              <a:t>Definition (Defining node)</a:t>
            </a:r>
          </a:p>
          <a:p>
            <a:pPr marL="0" indent="0" algn="just">
              <a:buNone/>
            </a:pPr>
            <a:r>
              <a:rPr lang="en-US" sz="2000" dirty="0">
                <a:solidFill>
                  <a:srgbClr val="00B050"/>
                </a:solidFill>
              </a:rPr>
              <a:t>Node n ∈ G(P) is a </a:t>
            </a:r>
            <a:r>
              <a:rPr lang="en-US" sz="2000" dirty="0">
                <a:solidFill>
                  <a:srgbClr val="00B050"/>
                </a:solidFill>
                <a:highlight>
                  <a:srgbClr val="FFFF00"/>
                </a:highlight>
              </a:rPr>
              <a:t>defining node </a:t>
            </a:r>
            <a:r>
              <a:rPr lang="en-US" sz="2000" dirty="0">
                <a:solidFill>
                  <a:srgbClr val="00B050"/>
                </a:solidFill>
              </a:rPr>
              <a:t>of the variable v ∈ V, written as DEF(v, n), if and only if the value of variable v is defined as the statement fragment corresponding to node n.</a:t>
            </a:r>
          </a:p>
          <a:p>
            <a:pPr marL="0" indent="0" algn="just">
              <a:buNone/>
            </a:pPr>
            <a:r>
              <a:rPr lang="en-US" sz="2000" dirty="0"/>
              <a:t>	Input statements, assignment statements, loop control statements, and procedure calls are all examples of statements that are defining nodes. When the code corresponding to such statements executes, the contents of the memory location(s) associated with the variables are changed.</a:t>
            </a:r>
          </a:p>
          <a:p>
            <a:pPr marL="0" indent="0" algn="just">
              <a:buNone/>
            </a:pPr>
            <a:r>
              <a:rPr lang="en-US" sz="2000" dirty="0">
                <a:solidFill>
                  <a:srgbClr val="00B0F0"/>
                </a:solidFill>
              </a:rPr>
              <a:t>Definition (usage node)</a:t>
            </a:r>
          </a:p>
          <a:p>
            <a:pPr marL="0" indent="0" algn="just">
              <a:lnSpc>
                <a:spcPct val="100000"/>
              </a:lnSpc>
              <a:buNone/>
            </a:pPr>
            <a:r>
              <a:rPr lang="en-US" sz="2000" dirty="0">
                <a:solidFill>
                  <a:srgbClr val="00B050"/>
                </a:solidFill>
              </a:rPr>
              <a:t>Node n ∈ G(P) is a </a:t>
            </a:r>
            <a:r>
              <a:rPr lang="en-US" sz="2000" dirty="0">
                <a:solidFill>
                  <a:srgbClr val="00B050"/>
                </a:solidFill>
                <a:highlight>
                  <a:srgbClr val="FFFF00"/>
                </a:highlight>
              </a:rPr>
              <a:t>usage node </a:t>
            </a:r>
            <a:r>
              <a:rPr lang="en-US" sz="2000" dirty="0">
                <a:solidFill>
                  <a:srgbClr val="00B050"/>
                </a:solidFill>
              </a:rPr>
              <a:t>of the variable v ∈ V, written as USE(v, n), if and only if the value</a:t>
            </a:r>
          </a:p>
          <a:p>
            <a:pPr marL="0" indent="0" algn="just">
              <a:lnSpc>
                <a:spcPct val="100000"/>
              </a:lnSpc>
              <a:buNone/>
            </a:pPr>
            <a:r>
              <a:rPr lang="en-US" sz="2000" dirty="0">
                <a:solidFill>
                  <a:srgbClr val="00B050"/>
                </a:solidFill>
              </a:rPr>
              <a:t>of the variable v is used as the statement fragment corresponding to node n.</a:t>
            </a:r>
          </a:p>
          <a:p>
            <a:pPr marL="0" indent="0" algn="just">
              <a:buNone/>
            </a:pPr>
            <a:r>
              <a:rPr lang="en-US" sz="2000" dirty="0"/>
              <a:t>	Output statements, assignment statements, conditional statements, loop control statements, and procedure calls are all examples of statements that are usage nodes. When the code corresponding to such statements executes, the contents of the memory location(s) associated with the variables remain unchanged.</a:t>
            </a:r>
            <a:endParaRPr lang="en-IN" sz="2000" dirty="0"/>
          </a:p>
        </p:txBody>
      </p:sp>
    </p:spTree>
    <p:extLst>
      <p:ext uri="{BB962C8B-B14F-4D97-AF65-F5344CB8AC3E}">
        <p14:creationId xmlns:p14="http://schemas.microsoft.com/office/powerpoint/2010/main" val="135060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868"/>
          </a:xfrm>
        </p:spPr>
        <p:txBody>
          <a:bodyPr>
            <a:normAutofit/>
          </a:bodyPr>
          <a:lstStyle/>
          <a:p>
            <a:r>
              <a:rPr lang="en-IN" sz="3200" dirty="0">
                <a:solidFill>
                  <a:srgbClr val="FF0000"/>
                </a:solidFill>
              </a:rPr>
              <a:t>Define/Use Testing</a:t>
            </a:r>
            <a:endParaRPr lang="en-IN" sz="3200" dirty="0"/>
          </a:p>
        </p:txBody>
      </p:sp>
      <p:sp>
        <p:nvSpPr>
          <p:cNvPr id="3" name="Content Placeholder 2"/>
          <p:cNvSpPr>
            <a:spLocks noGrp="1"/>
          </p:cNvSpPr>
          <p:nvPr>
            <p:ph idx="1"/>
          </p:nvPr>
        </p:nvSpPr>
        <p:spPr>
          <a:xfrm>
            <a:off x="838200" y="1082566"/>
            <a:ext cx="10515600" cy="5360275"/>
          </a:xfrm>
        </p:spPr>
        <p:txBody>
          <a:bodyPr>
            <a:normAutofit lnSpcReduction="10000"/>
          </a:bodyPr>
          <a:lstStyle/>
          <a:p>
            <a:pPr marL="0" indent="0" algn="just">
              <a:buNone/>
            </a:pPr>
            <a:r>
              <a:rPr lang="en-US" sz="2400" dirty="0">
                <a:solidFill>
                  <a:srgbClr val="00B0F0"/>
                </a:solidFill>
              </a:rPr>
              <a:t>Definition</a:t>
            </a:r>
            <a:r>
              <a:rPr lang="en-US" sz="2400" dirty="0"/>
              <a:t> (This is P-use)</a:t>
            </a:r>
          </a:p>
          <a:p>
            <a:pPr marL="0" indent="0" algn="just">
              <a:buNone/>
            </a:pPr>
            <a:r>
              <a:rPr lang="en-US" sz="2400" dirty="0">
                <a:solidFill>
                  <a:srgbClr val="00B050"/>
                </a:solidFill>
              </a:rPr>
              <a:t>A usage node USE(v, n) is a predicate use (denoted as P-use) if and only if the statement </a:t>
            </a:r>
            <a:r>
              <a:rPr lang="en-US" sz="2400" dirty="0">
                <a:solidFill>
                  <a:srgbClr val="00B050"/>
                </a:solidFill>
                <a:highlight>
                  <a:srgbClr val="FFFF00"/>
                </a:highlight>
              </a:rPr>
              <a:t>n is a predicate statement</a:t>
            </a:r>
            <a:r>
              <a:rPr lang="en-US" sz="2400" dirty="0">
                <a:solidFill>
                  <a:srgbClr val="00B050"/>
                </a:solidFill>
              </a:rPr>
              <a:t>; otherwise, USE(v, n) is a computation use (denoted C-use).</a:t>
            </a:r>
          </a:p>
          <a:p>
            <a:pPr marL="0" indent="0" algn="just">
              <a:buNone/>
            </a:pPr>
            <a:r>
              <a:rPr lang="en-US" sz="2400" dirty="0"/>
              <a:t>	The nodes corresponding to predicate uses always have an </a:t>
            </a:r>
            <a:r>
              <a:rPr lang="en-US" sz="2400" dirty="0" err="1">
                <a:highlight>
                  <a:srgbClr val="FFFF00"/>
                </a:highlight>
              </a:rPr>
              <a:t>outdegree</a:t>
            </a:r>
            <a:r>
              <a:rPr lang="en-US" sz="2400" dirty="0">
                <a:highlight>
                  <a:srgbClr val="FFFF00"/>
                </a:highlight>
              </a:rPr>
              <a:t> ≥ 2</a:t>
            </a:r>
            <a:r>
              <a:rPr lang="en-US" sz="2400" dirty="0"/>
              <a:t>, and </a:t>
            </a:r>
            <a:r>
              <a:rPr lang="en-US" sz="2400" dirty="0">
                <a:highlight>
                  <a:srgbClr val="FFFF00"/>
                </a:highlight>
              </a:rPr>
              <a:t>nodes corresponding to computation uses always have an </a:t>
            </a:r>
            <a:r>
              <a:rPr lang="en-US" sz="2400" dirty="0" err="1">
                <a:highlight>
                  <a:srgbClr val="FFFF00"/>
                </a:highlight>
              </a:rPr>
              <a:t>outdegree</a:t>
            </a:r>
            <a:r>
              <a:rPr lang="en-US" sz="2400" dirty="0">
                <a:highlight>
                  <a:srgbClr val="FFFF00"/>
                </a:highlight>
              </a:rPr>
              <a:t> ≤ 1</a:t>
            </a:r>
            <a:r>
              <a:rPr lang="en-US" sz="2400" dirty="0"/>
              <a:t>.</a:t>
            </a:r>
          </a:p>
          <a:p>
            <a:pPr marL="0" indent="0" algn="just">
              <a:buNone/>
            </a:pPr>
            <a:r>
              <a:rPr lang="en-US" sz="2400" dirty="0">
                <a:solidFill>
                  <a:srgbClr val="00B0F0"/>
                </a:solidFill>
              </a:rPr>
              <a:t>Definition (DU paths)</a:t>
            </a:r>
          </a:p>
          <a:p>
            <a:pPr marL="0" indent="0" algn="just">
              <a:buNone/>
            </a:pPr>
            <a:r>
              <a:rPr lang="en-US" sz="2400" dirty="0"/>
              <a:t>	</a:t>
            </a:r>
            <a:r>
              <a:rPr lang="en-US" sz="2400" dirty="0">
                <a:solidFill>
                  <a:srgbClr val="00B050"/>
                </a:solidFill>
              </a:rPr>
              <a:t>A definition/use path with respect to a variable v (denoted du-path) is a path in PATHS(P) such that, for some v ∈ V, there are </a:t>
            </a:r>
            <a:r>
              <a:rPr lang="en-US" sz="2400" dirty="0">
                <a:solidFill>
                  <a:srgbClr val="00B050"/>
                </a:solidFill>
                <a:highlight>
                  <a:srgbClr val="FFFF00"/>
                </a:highlight>
              </a:rPr>
              <a:t>define and usage nodes DEF(v, m) and USE(v, n) </a:t>
            </a:r>
            <a:r>
              <a:rPr lang="en-US" sz="2400" dirty="0">
                <a:solidFill>
                  <a:srgbClr val="00B050"/>
                </a:solidFill>
              </a:rPr>
              <a:t>such that m and n are the initial and final nodes of the path.</a:t>
            </a:r>
          </a:p>
          <a:p>
            <a:pPr marL="0" indent="0" algn="just">
              <a:buNone/>
            </a:pPr>
            <a:r>
              <a:rPr lang="en-US" sz="2400" dirty="0">
                <a:solidFill>
                  <a:srgbClr val="00B0F0"/>
                </a:solidFill>
              </a:rPr>
              <a:t>Definition</a:t>
            </a:r>
          </a:p>
          <a:p>
            <a:pPr marL="0" indent="0" algn="just">
              <a:buNone/>
            </a:pPr>
            <a:r>
              <a:rPr lang="en-US" sz="2400" dirty="0">
                <a:solidFill>
                  <a:srgbClr val="00B050"/>
                </a:solidFill>
              </a:rPr>
              <a:t>A definition-clear path with respect to a variable v (</a:t>
            </a:r>
            <a:r>
              <a:rPr lang="en-US" sz="2400" dirty="0">
                <a:solidFill>
                  <a:srgbClr val="00B050"/>
                </a:solidFill>
                <a:highlight>
                  <a:srgbClr val="FFFF00"/>
                </a:highlight>
              </a:rPr>
              <a:t>denoted dc-path</a:t>
            </a:r>
            <a:r>
              <a:rPr lang="en-US" sz="2400" dirty="0">
                <a:solidFill>
                  <a:srgbClr val="00B050"/>
                </a:solidFill>
              </a:rPr>
              <a:t>) is a definition/use path in PATHS(P) with </a:t>
            </a:r>
            <a:r>
              <a:rPr lang="en-US" sz="2400" dirty="0">
                <a:solidFill>
                  <a:srgbClr val="00B050"/>
                </a:solidFill>
                <a:highlight>
                  <a:srgbClr val="FFFF00"/>
                </a:highlight>
              </a:rPr>
              <a:t>initial and final nodes DEF(v, m) and USE(v, n) </a:t>
            </a:r>
            <a:r>
              <a:rPr lang="en-US" sz="2400" dirty="0">
                <a:solidFill>
                  <a:srgbClr val="00B050"/>
                </a:solidFill>
              </a:rPr>
              <a:t>such that no other node in the path is a defining node of v.</a:t>
            </a:r>
            <a:endParaRPr lang="en-IN" sz="2400" dirty="0">
              <a:solidFill>
                <a:srgbClr val="00B050"/>
              </a:solidFill>
            </a:endParaRPr>
          </a:p>
        </p:txBody>
      </p:sp>
    </p:spTree>
    <p:extLst>
      <p:ext uri="{BB962C8B-B14F-4D97-AF65-F5344CB8AC3E}">
        <p14:creationId xmlns:p14="http://schemas.microsoft.com/office/powerpoint/2010/main" val="1195480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614"/>
            <a:ext cx="10515600" cy="231227"/>
          </a:xfrm>
        </p:spPr>
        <p:txBody>
          <a:bodyPr>
            <a:normAutofit fontScale="90000"/>
          </a:bodyPr>
          <a:lstStyle/>
          <a:p>
            <a:r>
              <a:rPr lang="en-US" dirty="0"/>
              <a:t>d</a:t>
            </a:r>
            <a:r>
              <a:rPr lang="en-US"/>
              <a:t>u </a:t>
            </a:r>
            <a:r>
              <a:rPr lang="en-US" dirty="0"/>
              <a:t>path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877" y="506420"/>
            <a:ext cx="6003653" cy="6235593"/>
          </a:xfrm>
        </p:spPr>
      </p:pic>
      <p:sp>
        <p:nvSpPr>
          <p:cNvPr id="3" name="Rectangle 2"/>
          <p:cNvSpPr/>
          <p:nvPr/>
        </p:nvSpPr>
        <p:spPr>
          <a:xfrm flipV="1">
            <a:off x="6642409" y="506418"/>
            <a:ext cx="2077845" cy="1222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409" y="506418"/>
            <a:ext cx="4592781" cy="5724896"/>
          </a:xfrm>
          <a:prstGeom prst="rect">
            <a:avLst/>
          </a:prstGeom>
        </p:spPr>
      </p:pic>
    </p:spTree>
    <p:extLst>
      <p:ext uri="{BB962C8B-B14F-4D97-AF65-F5344CB8AC3E}">
        <p14:creationId xmlns:p14="http://schemas.microsoft.com/office/powerpoint/2010/main" val="51947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717"/>
            <a:ext cx="10515600" cy="378373"/>
          </a:xfrm>
        </p:spPr>
        <p:txBody>
          <a:bodyPr>
            <a:normAutofit fontScale="90000"/>
          </a:bodyPr>
          <a:lstStyle/>
          <a:p>
            <a:r>
              <a:rPr lang="en-US" dirty="0"/>
              <a:t>DD path graph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7733" y="746125"/>
            <a:ext cx="2936533" cy="5948363"/>
          </a:xfrm>
        </p:spPr>
      </p:pic>
    </p:spTree>
    <p:extLst>
      <p:ext uri="{BB962C8B-B14F-4D97-AF65-F5344CB8AC3E}">
        <p14:creationId xmlns:p14="http://schemas.microsoft.com/office/powerpoint/2010/main" val="61915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7763"/>
          </a:xfrm>
        </p:spPr>
        <p:txBody>
          <a:bodyPr>
            <a:noAutofit/>
          </a:bodyPr>
          <a:lstStyle/>
          <a:p>
            <a:r>
              <a:rPr lang="en-US" sz="2800" dirty="0"/>
              <a:t>DD path graph for commission problem</a:t>
            </a:r>
            <a:endParaRPr lang="en-IN" sz="2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97333" y="947738"/>
            <a:ext cx="3797333" cy="5732462"/>
          </a:xfrm>
        </p:spPr>
      </p:pic>
    </p:spTree>
    <p:extLst>
      <p:ext uri="{BB962C8B-B14F-4D97-AF65-F5344CB8AC3E}">
        <p14:creationId xmlns:p14="http://schemas.microsoft.com/office/powerpoint/2010/main" val="212366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7234"/>
          </a:xfrm>
        </p:spPr>
        <p:txBody>
          <a:bodyPr>
            <a:normAutofit fontScale="90000"/>
          </a:bodyPr>
          <a:lstStyle/>
          <a:p>
            <a:r>
              <a:rPr lang="en-IN" dirty="0"/>
              <a:t>Du-paths</a:t>
            </a:r>
          </a:p>
        </p:txBody>
      </p:sp>
      <p:sp>
        <p:nvSpPr>
          <p:cNvPr id="3" name="Content Placeholder 2"/>
          <p:cNvSpPr>
            <a:spLocks noGrp="1"/>
          </p:cNvSpPr>
          <p:nvPr>
            <p:ph idx="1"/>
          </p:nvPr>
        </p:nvSpPr>
        <p:spPr>
          <a:xfrm>
            <a:off x="838200" y="1030014"/>
            <a:ext cx="10515600" cy="5146949"/>
          </a:xfrm>
        </p:spPr>
        <p:txBody>
          <a:bodyPr>
            <a:normAutofit/>
          </a:bodyPr>
          <a:lstStyle/>
          <a:p>
            <a:pPr marL="0" indent="0">
              <a:buNone/>
            </a:pPr>
            <a:r>
              <a:rPr lang="en-IN" dirty="0">
                <a:solidFill>
                  <a:srgbClr val="00B0F0"/>
                </a:solidFill>
              </a:rPr>
              <a:t>Du-paths for </a:t>
            </a:r>
            <a:r>
              <a:rPr lang="en-IN" dirty="0">
                <a:solidFill>
                  <a:srgbClr val="00B0F0"/>
                </a:solidFill>
                <a:highlight>
                  <a:srgbClr val="00FFFF"/>
                </a:highlight>
              </a:rPr>
              <a:t>Stocks</a:t>
            </a:r>
            <a:r>
              <a:rPr lang="en-IN" dirty="0">
                <a:solidFill>
                  <a:srgbClr val="00B0F0"/>
                </a:solidFill>
              </a:rPr>
              <a:t>:</a:t>
            </a:r>
          </a:p>
          <a:p>
            <a:pPr marL="0" indent="0">
              <a:buNone/>
            </a:pPr>
            <a:r>
              <a:rPr lang="en-US" sz="2400" dirty="0"/>
              <a:t>We have </a:t>
            </a:r>
            <a:r>
              <a:rPr lang="en-US" sz="2400" dirty="0">
                <a:solidFill>
                  <a:srgbClr val="FF0000"/>
                </a:solidFill>
              </a:rPr>
              <a:t>DEF(stocks, 15) </a:t>
            </a:r>
            <a:r>
              <a:rPr lang="en-US" sz="2400" dirty="0"/>
              <a:t>and </a:t>
            </a:r>
            <a:r>
              <a:rPr lang="en-US" sz="2400" dirty="0">
                <a:solidFill>
                  <a:srgbClr val="FF0000"/>
                </a:solidFill>
              </a:rPr>
              <a:t>USE(stocks, 17)</a:t>
            </a:r>
            <a:r>
              <a:rPr lang="en-US" sz="2400" dirty="0"/>
              <a:t>, so the </a:t>
            </a:r>
            <a:r>
              <a:rPr lang="en-US" sz="2400" dirty="0">
                <a:highlight>
                  <a:srgbClr val="FFFF00"/>
                </a:highlight>
              </a:rPr>
              <a:t>path &lt;15, 17&gt;</a:t>
            </a:r>
            <a:r>
              <a:rPr lang="en-US" sz="2400" dirty="0"/>
              <a:t> is a </a:t>
            </a:r>
            <a:r>
              <a:rPr lang="en-US" sz="2400" dirty="0">
                <a:highlight>
                  <a:srgbClr val="FFFF00"/>
                </a:highlight>
              </a:rPr>
              <a:t>du-path</a:t>
            </a:r>
            <a:r>
              <a:rPr lang="en-US" sz="2400" dirty="0"/>
              <a:t> with respect to stocks.</a:t>
            </a:r>
          </a:p>
          <a:p>
            <a:pPr marL="0" indent="0">
              <a:buNone/>
            </a:pPr>
            <a:r>
              <a:rPr lang="en-US" dirty="0">
                <a:solidFill>
                  <a:srgbClr val="00B0F0"/>
                </a:solidFill>
              </a:rPr>
              <a:t>Du-paths for </a:t>
            </a:r>
            <a:r>
              <a:rPr lang="en-US" dirty="0">
                <a:solidFill>
                  <a:srgbClr val="00B0F0"/>
                </a:solidFill>
                <a:highlight>
                  <a:srgbClr val="00FF00"/>
                </a:highlight>
              </a:rPr>
              <a:t>Locks</a:t>
            </a:r>
          </a:p>
          <a:p>
            <a:pPr marL="0" indent="0">
              <a:buNone/>
            </a:pPr>
            <a:r>
              <a:rPr lang="en-US" sz="2400" dirty="0"/>
              <a:t>Two defining and two usage nodes make the locks variable more interesting: we have </a:t>
            </a:r>
            <a:r>
              <a:rPr lang="en-US" sz="2400" dirty="0">
                <a:highlight>
                  <a:srgbClr val="FFFF00"/>
                </a:highlight>
              </a:rPr>
              <a:t>DEF(locks, 13), DEF(locks, 19), USE(locks, 14), and USE(locks, 16)</a:t>
            </a:r>
            <a:r>
              <a:rPr lang="en-US" sz="2400" dirty="0"/>
              <a:t>. These yield four du-paths.</a:t>
            </a:r>
          </a:p>
          <a:p>
            <a:pPr marL="0" indent="0">
              <a:buNone/>
            </a:pPr>
            <a:r>
              <a:rPr lang="nn-NO" sz="2400" dirty="0"/>
              <a:t>p1 = &lt;13, 14&gt;                    </a:t>
            </a:r>
            <a:r>
              <a:rPr lang="nn-NO" sz="2400" dirty="0">
                <a:sym typeface="Wingdings" panose="05000000000000000000" pitchFamily="2" charset="2"/>
              </a:rPr>
              <a:t></a:t>
            </a:r>
            <a:r>
              <a:rPr lang="nn-NO" sz="2400" dirty="0"/>
              <a:t> Bypass the loop      	   - definition clear</a:t>
            </a:r>
          </a:p>
          <a:p>
            <a:pPr marL="0" indent="0">
              <a:buNone/>
            </a:pPr>
            <a:r>
              <a:rPr lang="nn-NO" sz="2400" dirty="0"/>
              <a:t>p2 = &lt;13, 14, 15, 16&gt;       </a:t>
            </a:r>
            <a:r>
              <a:rPr lang="nn-NO" sz="2400" dirty="0">
                <a:sym typeface="Wingdings" panose="05000000000000000000" pitchFamily="2" charset="2"/>
              </a:rPr>
              <a:t></a:t>
            </a:r>
            <a:r>
              <a:rPr lang="nn-NO" sz="2400" dirty="0"/>
              <a:t> Begin the loop		   - definition clear 	</a:t>
            </a:r>
          </a:p>
          <a:p>
            <a:pPr marL="0" indent="0">
              <a:buNone/>
            </a:pPr>
            <a:r>
              <a:rPr lang="nn-NO" sz="2400" dirty="0"/>
              <a:t>p3 = &lt;19, 20, 14&gt;              </a:t>
            </a:r>
            <a:r>
              <a:rPr lang="nn-NO" sz="2400" dirty="0">
                <a:sym typeface="Wingdings" panose="05000000000000000000" pitchFamily="2" charset="2"/>
              </a:rPr>
              <a:t></a:t>
            </a:r>
            <a:r>
              <a:rPr lang="nn-NO" sz="2400" dirty="0"/>
              <a:t>  Exit the loop		   - definition clear</a:t>
            </a:r>
          </a:p>
          <a:p>
            <a:pPr marL="0" indent="0">
              <a:buNone/>
            </a:pPr>
            <a:r>
              <a:rPr lang="nn-NO" sz="2400" dirty="0"/>
              <a:t>p4 = &lt;19, 20, 14, 15, 16&gt; </a:t>
            </a:r>
            <a:r>
              <a:rPr lang="nn-NO" sz="2400" dirty="0">
                <a:sym typeface="Wingdings" panose="05000000000000000000" pitchFamily="2" charset="2"/>
              </a:rPr>
              <a:t></a:t>
            </a:r>
            <a:r>
              <a:rPr lang="nn-NO" sz="2400" dirty="0"/>
              <a:t>  Repeat the loop	   - definition clear</a:t>
            </a:r>
            <a:endParaRPr lang="en-IN" sz="2400" dirty="0"/>
          </a:p>
        </p:txBody>
      </p:sp>
    </p:spTree>
    <p:extLst>
      <p:ext uri="{BB962C8B-B14F-4D97-AF65-F5344CB8AC3E}">
        <p14:creationId xmlns:p14="http://schemas.microsoft.com/office/powerpoint/2010/main" val="2459063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TotalTime>
  <Words>3205</Words>
  <Application>Microsoft Office PowerPoint</Application>
  <PresentationFormat>Widescreen</PresentationFormat>
  <Paragraphs>225</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Wingdings</vt:lpstr>
      <vt:lpstr>Office Theme</vt:lpstr>
      <vt:lpstr>UNIT 5 DATA FLOW TESTING</vt:lpstr>
      <vt:lpstr>Definition- Data Flow Testing </vt:lpstr>
      <vt:lpstr>Theoretical Background</vt:lpstr>
      <vt:lpstr>Define/Use Testing</vt:lpstr>
      <vt:lpstr>Define/Use Testing</vt:lpstr>
      <vt:lpstr>du path</vt:lpstr>
      <vt:lpstr>DD path graph </vt:lpstr>
      <vt:lpstr>DD path graph for commission problem</vt:lpstr>
      <vt:lpstr>Du-paths</vt:lpstr>
      <vt:lpstr>Du-path contd..</vt:lpstr>
      <vt:lpstr>du path contd… </vt:lpstr>
      <vt:lpstr>Du path for totallocks</vt:lpstr>
      <vt:lpstr>Define/use Nodes</vt:lpstr>
      <vt:lpstr>Define/Use Paths</vt:lpstr>
      <vt:lpstr>Define/Use Test Coverage Metrics</vt:lpstr>
      <vt:lpstr>Define/Use Test Coverage Metrics definition clear paths</vt:lpstr>
      <vt:lpstr>rapps–Weyuker hierarchy of data flow coverage metrics</vt:lpstr>
      <vt:lpstr>5 forms of usages</vt:lpstr>
      <vt:lpstr>Slice Based Testing </vt:lpstr>
      <vt:lpstr>Slice Based Testing </vt:lpstr>
      <vt:lpstr>Slice Based Testing </vt:lpstr>
      <vt:lpstr>Slice Based Testing </vt:lpstr>
      <vt:lpstr>Slice Based Testing </vt:lpstr>
      <vt:lpstr>Slice Based Testing </vt:lpstr>
      <vt:lpstr>PowerPoint Presentation</vt:lpstr>
      <vt:lpstr>Program Slices Examples</vt:lpstr>
      <vt:lpstr>Program Slices Examples</vt:lpstr>
      <vt:lpstr>Program Slices Examples</vt:lpstr>
      <vt:lpstr>Program Slices Examples</vt:lpstr>
      <vt:lpstr>Program Slices Examples</vt:lpstr>
      <vt:lpstr>Program Slices Examples</vt:lpstr>
      <vt:lpstr>Program Slices Examples</vt:lpstr>
      <vt:lpstr>Program Slices</vt:lpstr>
      <vt:lpstr>Program Slices</vt:lpstr>
      <vt:lpstr>Program Slices</vt:lpstr>
      <vt:lpstr>Program Slices</vt:lpstr>
      <vt:lpstr>Program Slices</vt:lpstr>
      <vt:lpstr>Program Slices: Guidelines and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DATA FLOW TESTING</dc:title>
  <dc:creator>admin</dc:creator>
  <cp:lastModifiedBy>919108661445</cp:lastModifiedBy>
  <cp:revision>78</cp:revision>
  <dcterms:created xsi:type="dcterms:W3CDTF">2023-05-30T05:13:55Z</dcterms:created>
  <dcterms:modified xsi:type="dcterms:W3CDTF">2023-06-18T02:24:00Z</dcterms:modified>
</cp:coreProperties>
</file>