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5" r:id="rId3"/>
    <p:sldId id="257" r:id="rId4"/>
    <p:sldId id="258" r:id="rId5"/>
    <p:sldId id="259" r:id="rId6"/>
    <p:sldId id="260" r:id="rId7"/>
    <p:sldId id="277" r:id="rId8"/>
    <p:sldId id="279" r:id="rId9"/>
    <p:sldId id="278" r:id="rId10"/>
    <p:sldId id="272" r:id="rId11"/>
    <p:sldId id="276" r:id="rId12"/>
    <p:sldId id="261" r:id="rId13"/>
    <p:sldId id="270" r:id="rId14"/>
    <p:sldId id="271" r:id="rId15"/>
    <p:sldId id="262" r:id="rId16"/>
    <p:sldId id="269" r:id="rId17"/>
    <p:sldId id="263" r:id="rId18"/>
    <p:sldId id="265" r:id="rId19"/>
    <p:sldId id="264" r:id="rId20"/>
    <p:sldId id="266" r:id="rId21"/>
    <p:sldId id="268" r:id="rId22"/>
    <p:sldId id="267" r:id="rId23"/>
    <p:sldId id="27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8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D1C49B8-4CBC-4DFD-86EB-9AFDD88558EE}" type="datetimeFigureOut">
              <a:rPr lang="en-US" smtClean="0"/>
              <a:t>10/13/2020</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22480A1-AE42-4BB6-9EC1-FB43C3466263}"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684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1C49B8-4CBC-4DFD-86EB-9AFDD88558EE}"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480A1-AE42-4BB6-9EC1-FB43C3466263}" type="slidenum">
              <a:rPr lang="en-US" smtClean="0"/>
              <a:t>‹#›</a:t>
            </a:fld>
            <a:endParaRPr lang="en-US"/>
          </a:p>
        </p:txBody>
      </p:sp>
    </p:spTree>
    <p:extLst>
      <p:ext uri="{BB962C8B-B14F-4D97-AF65-F5344CB8AC3E}">
        <p14:creationId xmlns:p14="http://schemas.microsoft.com/office/powerpoint/2010/main" val="656667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1C49B8-4CBC-4DFD-86EB-9AFDD88558EE}"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480A1-AE42-4BB6-9EC1-FB43C3466263}" type="slidenum">
              <a:rPr lang="en-US" smtClean="0"/>
              <a:t>‹#›</a:t>
            </a:fld>
            <a:endParaRPr lang="en-US"/>
          </a:p>
        </p:txBody>
      </p:sp>
    </p:spTree>
    <p:extLst>
      <p:ext uri="{BB962C8B-B14F-4D97-AF65-F5344CB8AC3E}">
        <p14:creationId xmlns:p14="http://schemas.microsoft.com/office/powerpoint/2010/main" val="387124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1C49B8-4CBC-4DFD-86EB-9AFDD88558EE}"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480A1-AE42-4BB6-9EC1-FB43C3466263}" type="slidenum">
              <a:rPr lang="en-US" smtClean="0"/>
              <a:t>‹#›</a:t>
            </a:fld>
            <a:endParaRPr lang="en-US"/>
          </a:p>
        </p:txBody>
      </p:sp>
    </p:spTree>
    <p:extLst>
      <p:ext uri="{BB962C8B-B14F-4D97-AF65-F5344CB8AC3E}">
        <p14:creationId xmlns:p14="http://schemas.microsoft.com/office/powerpoint/2010/main" val="93386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1C49B8-4CBC-4DFD-86EB-9AFDD88558EE}"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480A1-AE42-4BB6-9EC1-FB43C3466263}"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38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1C49B8-4CBC-4DFD-86EB-9AFDD88558EE}"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480A1-AE42-4BB6-9EC1-FB43C3466263}" type="slidenum">
              <a:rPr lang="en-US" smtClean="0"/>
              <a:t>‹#›</a:t>
            </a:fld>
            <a:endParaRPr lang="en-US"/>
          </a:p>
        </p:txBody>
      </p:sp>
    </p:spTree>
    <p:extLst>
      <p:ext uri="{BB962C8B-B14F-4D97-AF65-F5344CB8AC3E}">
        <p14:creationId xmlns:p14="http://schemas.microsoft.com/office/powerpoint/2010/main" val="2647021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1C49B8-4CBC-4DFD-86EB-9AFDD88558EE}" type="datetimeFigureOut">
              <a:rPr lang="en-US" smtClean="0"/>
              <a:t>10/13/2020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2480A1-AE42-4BB6-9EC1-FB43C3466263}" type="slidenum">
              <a:rPr lang="en-US" smtClean="0"/>
              <a:t>‹#›</a:t>
            </a:fld>
            <a:endParaRPr lang="en-US"/>
          </a:p>
        </p:txBody>
      </p:sp>
    </p:spTree>
    <p:extLst>
      <p:ext uri="{BB962C8B-B14F-4D97-AF65-F5344CB8AC3E}">
        <p14:creationId xmlns:p14="http://schemas.microsoft.com/office/powerpoint/2010/main" val="1130324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D1C49B8-4CBC-4DFD-86EB-9AFDD88558EE}" type="datetimeFigureOut">
              <a:rPr lang="en-US" smtClean="0"/>
              <a:t>10/13/2020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2480A1-AE42-4BB6-9EC1-FB43C3466263}" type="slidenum">
              <a:rPr lang="en-US" smtClean="0"/>
              <a:t>‹#›</a:t>
            </a:fld>
            <a:endParaRPr lang="en-US"/>
          </a:p>
        </p:txBody>
      </p:sp>
    </p:spTree>
    <p:extLst>
      <p:ext uri="{BB962C8B-B14F-4D97-AF65-F5344CB8AC3E}">
        <p14:creationId xmlns:p14="http://schemas.microsoft.com/office/powerpoint/2010/main" val="3222716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C49B8-4CBC-4DFD-86EB-9AFDD88558EE}" type="datetimeFigureOut">
              <a:rPr lang="en-US" smtClean="0"/>
              <a:t>10/13/2020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2480A1-AE42-4BB6-9EC1-FB43C3466263}" type="slidenum">
              <a:rPr lang="en-US" smtClean="0"/>
              <a:t>‹#›</a:t>
            </a:fld>
            <a:endParaRPr lang="en-US"/>
          </a:p>
        </p:txBody>
      </p:sp>
    </p:spTree>
    <p:extLst>
      <p:ext uri="{BB962C8B-B14F-4D97-AF65-F5344CB8AC3E}">
        <p14:creationId xmlns:p14="http://schemas.microsoft.com/office/powerpoint/2010/main" val="37672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D1C49B8-4CBC-4DFD-86EB-9AFDD88558EE}"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480A1-AE42-4BB6-9EC1-FB43C3466263}" type="slidenum">
              <a:rPr lang="en-US" smtClean="0"/>
              <a:t>‹#›</a:t>
            </a:fld>
            <a:endParaRPr lang="en-US"/>
          </a:p>
        </p:txBody>
      </p:sp>
    </p:spTree>
    <p:extLst>
      <p:ext uri="{BB962C8B-B14F-4D97-AF65-F5344CB8AC3E}">
        <p14:creationId xmlns:p14="http://schemas.microsoft.com/office/powerpoint/2010/main" val="111739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D1C49B8-4CBC-4DFD-86EB-9AFDD88558EE}"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480A1-AE42-4BB6-9EC1-FB43C3466263}" type="slidenum">
              <a:rPr lang="en-US" smtClean="0"/>
              <a:t>‹#›</a:t>
            </a:fld>
            <a:endParaRPr lang="en-US"/>
          </a:p>
        </p:txBody>
      </p:sp>
    </p:spTree>
    <p:extLst>
      <p:ext uri="{BB962C8B-B14F-4D97-AF65-F5344CB8AC3E}">
        <p14:creationId xmlns:p14="http://schemas.microsoft.com/office/powerpoint/2010/main" val="177385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D1C49B8-4CBC-4DFD-86EB-9AFDD88558EE}" type="datetimeFigureOut">
              <a:rPr lang="en-US" smtClean="0"/>
              <a:t>10/13/2020</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22480A1-AE42-4BB6-9EC1-FB43C3466263}" type="slidenum">
              <a:rPr lang="en-US" smtClean="0"/>
              <a:t>‹#›</a:t>
            </a:fld>
            <a:endParaRPr lang="en-US"/>
          </a:p>
        </p:txBody>
      </p:sp>
    </p:spTree>
    <p:extLst>
      <p:ext uri="{BB962C8B-B14F-4D97-AF65-F5344CB8AC3E}">
        <p14:creationId xmlns:p14="http://schemas.microsoft.com/office/powerpoint/2010/main" val="40633343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L-plat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DnDiag">
          <a:fgClr>
            <a:srgbClr val="00B0F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base"/>
            <a:r>
              <a:rPr lang="en-US" b="1" dirty="0"/>
              <a:t>All about Driving </a:t>
            </a:r>
            <a:r>
              <a:rPr lang="en-US" b="1" dirty="0" smtClean="0"/>
              <a:t>License </a:t>
            </a:r>
            <a:r>
              <a:rPr lang="en-US" b="1" dirty="0"/>
              <a:t>in India</a:t>
            </a:r>
          </a:p>
        </p:txBody>
      </p:sp>
      <p:sp>
        <p:nvSpPr>
          <p:cNvPr id="3" name="Subtitle 2"/>
          <p:cNvSpPr>
            <a:spLocks noGrp="1"/>
          </p:cNvSpPr>
          <p:nvPr>
            <p:ph type="subTitle" idx="1"/>
          </p:nvPr>
        </p:nvSpPr>
        <p:spPr/>
        <p:txBody>
          <a:bodyPr>
            <a:normAutofit fontScale="25000" lnSpcReduction="20000"/>
          </a:bodyPr>
          <a:lstStyle/>
          <a:p>
            <a:r>
              <a:rPr lang="en-US" dirty="0" smtClean="0"/>
              <a:t>By </a:t>
            </a:r>
          </a:p>
          <a:p>
            <a:endParaRPr lang="en-US" dirty="0"/>
          </a:p>
          <a:p>
            <a:pPr>
              <a:lnSpc>
                <a:spcPct val="120000"/>
              </a:lnSpc>
              <a:spcBef>
                <a:spcPts val="600"/>
              </a:spcBef>
            </a:pPr>
            <a:r>
              <a:rPr lang="en-US" sz="14400" dirty="0" err="1" smtClean="0"/>
              <a:t>Archana</a:t>
            </a:r>
            <a:r>
              <a:rPr lang="en-US" sz="14400" dirty="0" smtClean="0"/>
              <a:t> </a:t>
            </a:r>
            <a:r>
              <a:rPr lang="en-US" sz="14400" dirty="0" err="1" smtClean="0"/>
              <a:t>Shagoti</a:t>
            </a:r>
            <a:endParaRPr lang="en-US" sz="14400" dirty="0" smtClean="0"/>
          </a:p>
          <a:p>
            <a:pPr>
              <a:lnSpc>
                <a:spcPct val="120000"/>
              </a:lnSpc>
              <a:spcBef>
                <a:spcPts val="600"/>
              </a:spcBef>
            </a:pPr>
            <a:r>
              <a:rPr lang="en-US" sz="8000" dirty="0" smtClean="0"/>
              <a:t>Assistant Professor</a:t>
            </a:r>
          </a:p>
          <a:p>
            <a:pPr>
              <a:lnSpc>
                <a:spcPct val="120000"/>
              </a:lnSpc>
              <a:spcBef>
                <a:spcPts val="600"/>
              </a:spcBef>
            </a:pPr>
            <a:r>
              <a:rPr lang="en-US" sz="8000" dirty="0" smtClean="0"/>
              <a:t>KLSGIT, </a:t>
            </a:r>
            <a:r>
              <a:rPr lang="en-US" sz="8000" dirty="0" err="1" smtClean="0"/>
              <a:t>Belagavi</a:t>
            </a:r>
            <a:endParaRPr lang="en-US" sz="8000" dirty="0"/>
          </a:p>
        </p:txBody>
      </p:sp>
    </p:spTree>
    <p:extLst>
      <p:ext uri="{BB962C8B-B14F-4D97-AF65-F5344CB8AC3E}">
        <p14:creationId xmlns:p14="http://schemas.microsoft.com/office/powerpoint/2010/main" val="2703475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1445" y="1193482"/>
            <a:ext cx="6448550" cy="4275669"/>
          </a:xfrm>
        </p:spPr>
      </p:pic>
    </p:spTree>
    <p:extLst>
      <p:ext uri="{BB962C8B-B14F-4D97-AF65-F5344CB8AC3E}">
        <p14:creationId xmlns:p14="http://schemas.microsoft.com/office/powerpoint/2010/main" val="94132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5882" y="1165859"/>
            <a:ext cx="8160644" cy="4569961"/>
          </a:xfrm>
        </p:spPr>
      </p:pic>
    </p:spTree>
    <p:extLst>
      <p:ext uri="{BB962C8B-B14F-4D97-AF65-F5344CB8AC3E}">
        <p14:creationId xmlns:p14="http://schemas.microsoft.com/office/powerpoint/2010/main" val="116484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Permanent </a:t>
            </a:r>
            <a:r>
              <a:rPr lang="en-US" b="1" dirty="0" smtClean="0"/>
              <a:t>license</a:t>
            </a:r>
            <a:r>
              <a:rPr lang="en-US" b="1" dirty="0"/>
              <a:t/>
            </a:r>
            <a:br>
              <a:rPr lang="en-US" b="1" dirty="0"/>
            </a:br>
            <a:endParaRPr lang="en-US" dirty="0"/>
          </a:p>
        </p:txBody>
      </p:sp>
      <p:sp>
        <p:nvSpPr>
          <p:cNvPr id="3" name="Content Placeholder 2"/>
          <p:cNvSpPr>
            <a:spLocks noGrp="1"/>
          </p:cNvSpPr>
          <p:nvPr>
            <p:ph idx="1"/>
          </p:nvPr>
        </p:nvSpPr>
        <p:spPr>
          <a:xfrm>
            <a:off x="721360" y="1534160"/>
            <a:ext cx="11033760" cy="4561840"/>
          </a:xfrm>
        </p:spPr>
        <p:txBody>
          <a:bodyPr/>
          <a:lstStyle/>
          <a:p>
            <a:pPr fontAlgn="base"/>
            <a:r>
              <a:rPr lang="en-US" dirty="0" smtClean="0">
                <a:solidFill>
                  <a:srgbClr val="002060"/>
                </a:solidFill>
              </a:rPr>
              <a:t>As </a:t>
            </a:r>
            <a:r>
              <a:rPr lang="en-US" dirty="0">
                <a:solidFill>
                  <a:srgbClr val="002060"/>
                </a:solidFill>
              </a:rPr>
              <a:t>soon as the waiting period of 6-months is over, the RTO issues a permanent </a:t>
            </a:r>
            <a:r>
              <a:rPr lang="en-US" sz="2400" dirty="0" smtClean="0">
                <a:solidFill>
                  <a:srgbClr val="002060"/>
                </a:solidFill>
              </a:rPr>
              <a:t>license </a:t>
            </a:r>
            <a:r>
              <a:rPr lang="en-US" sz="2400" dirty="0">
                <a:solidFill>
                  <a:srgbClr val="002060"/>
                </a:solidFill>
              </a:rPr>
              <a:t>to the applicant. The age of the applicant should be 18 years old and she/he should clear the driving exam. The process of applying is made online and hence the complete process is pretty simple and hassle-free.</a:t>
            </a:r>
          </a:p>
          <a:p>
            <a:pPr fontAlgn="base"/>
            <a:r>
              <a:rPr lang="en-US" sz="2400" dirty="0" smtClean="0">
                <a:solidFill>
                  <a:srgbClr val="002060"/>
                </a:solidFill>
              </a:rPr>
              <a:t>The </a:t>
            </a:r>
            <a:r>
              <a:rPr lang="en-US" sz="2400" dirty="0">
                <a:solidFill>
                  <a:srgbClr val="002060"/>
                </a:solidFill>
              </a:rPr>
              <a:t>permanent license is issued for private vehicles like cars and bikes. Issuing a permanent driver’s license means that the authority RTO is assured about the driving skills of the applicant</a:t>
            </a:r>
          </a:p>
          <a:p>
            <a:pPr fontAlgn="base"/>
            <a:r>
              <a:rPr lang="en-US" sz="2400" dirty="0">
                <a:solidFill>
                  <a:srgbClr val="002060"/>
                </a:solidFill>
              </a:rPr>
              <a:t>Just like when we find that the baby can walk on his own, only then we leave him to explore the world. Until then we tend to take extra care to prevent any kind of damage.</a:t>
            </a:r>
          </a:p>
          <a:p>
            <a:endParaRPr lang="en-US" dirty="0"/>
          </a:p>
        </p:txBody>
      </p:sp>
    </p:spTree>
    <p:extLst>
      <p:ext uri="{BB962C8B-B14F-4D97-AF65-F5344CB8AC3E}">
        <p14:creationId xmlns:p14="http://schemas.microsoft.com/office/powerpoint/2010/main" val="19681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52040" y="988567"/>
            <a:ext cx="7635240" cy="4807919"/>
          </a:xfrm>
        </p:spPr>
      </p:pic>
    </p:spTree>
    <p:extLst>
      <p:ext uri="{BB962C8B-B14F-4D97-AF65-F5344CB8AC3E}">
        <p14:creationId xmlns:p14="http://schemas.microsoft.com/office/powerpoint/2010/main" val="167908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21443058">
            <a:off x="1943446" y="1287780"/>
            <a:ext cx="7627274" cy="4695570"/>
          </a:xfrm>
        </p:spPr>
      </p:pic>
    </p:spTree>
    <p:extLst>
      <p:ext uri="{BB962C8B-B14F-4D97-AF65-F5344CB8AC3E}">
        <p14:creationId xmlns:p14="http://schemas.microsoft.com/office/powerpoint/2010/main" val="112495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Commercial Driving </a:t>
            </a:r>
            <a:r>
              <a:rPr lang="en-US" b="1" dirty="0" smtClean="0"/>
              <a:t>license</a:t>
            </a:r>
            <a:r>
              <a:rPr lang="en-US" b="1" dirty="0"/>
              <a:t/>
            </a:r>
            <a:br>
              <a:rPr lang="en-US" b="1" dirty="0"/>
            </a:br>
            <a:endParaRPr lang="en-US" dirty="0"/>
          </a:p>
        </p:txBody>
      </p:sp>
      <p:sp>
        <p:nvSpPr>
          <p:cNvPr id="3" name="Content Placeholder 2"/>
          <p:cNvSpPr>
            <a:spLocks noGrp="1"/>
          </p:cNvSpPr>
          <p:nvPr>
            <p:ph idx="1"/>
          </p:nvPr>
        </p:nvSpPr>
        <p:spPr/>
        <p:txBody>
          <a:bodyPr/>
          <a:lstStyle/>
          <a:p>
            <a:pPr fontAlgn="base"/>
            <a:r>
              <a:rPr lang="en-US" sz="2800" dirty="0" smtClean="0">
                <a:solidFill>
                  <a:schemeClr val="accent6">
                    <a:lumMod val="75000"/>
                  </a:schemeClr>
                </a:solidFill>
              </a:rPr>
              <a:t>This </a:t>
            </a:r>
            <a:r>
              <a:rPr lang="en-US" sz="2800" dirty="0">
                <a:solidFill>
                  <a:schemeClr val="accent6">
                    <a:lumMod val="75000"/>
                  </a:schemeClr>
                </a:solidFill>
              </a:rPr>
              <a:t>type of </a:t>
            </a:r>
            <a:r>
              <a:rPr lang="en-US" sz="2800" dirty="0" smtClean="0">
                <a:solidFill>
                  <a:schemeClr val="accent6">
                    <a:lumMod val="75000"/>
                  </a:schemeClr>
                </a:solidFill>
              </a:rPr>
              <a:t>license </a:t>
            </a:r>
            <a:r>
              <a:rPr lang="en-US" sz="2800" dirty="0">
                <a:solidFill>
                  <a:schemeClr val="accent6">
                    <a:lumMod val="75000"/>
                  </a:schemeClr>
                </a:solidFill>
              </a:rPr>
              <a:t>authorizes the driver to drive heavy vehicles. Such kind of vehicle is used to transport passengers or goods. The minimum eligibility criteria to apply for a commercial driver's </a:t>
            </a:r>
            <a:r>
              <a:rPr lang="en-US" sz="2800" dirty="0" smtClean="0">
                <a:solidFill>
                  <a:schemeClr val="accent6">
                    <a:lumMod val="75000"/>
                  </a:schemeClr>
                </a:solidFill>
              </a:rPr>
              <a:t>license </a:t>
            </a:r>
            <a:r>
              <a:rPr lang="en-US" sz="2800" dirty="0">
                <a:solidFill>
                  <a:schemeClr val="accent6">
                    <a:lumMod val="75000"/>
                  </a:schemeClr>
                </a:solidFill>
              </a:rPr>
              <a:t>is a bit different. Here, the candidate should have necessarily cleared the examination of 8th standard. </a:t>
            </a:r>
          </a:p>
          <a:p>
            <a:pPr fontAlgn="base"/>
            <a:r>
              <a:rPr lang="en-US" sz="2800" dirty="0"/>
              <a:t>The </a:t>
            </a:r>
            <a:r>
              <a:rPr lang="en-US" sz="2800" dirty="0" smtClean="0"/>
              <a:t>responsibility </a:t>
            </a:r>
            <a:r>
              <a:rPr lang="en-US" sz="2800" dirty="0"/>
              <a:t>of the commercial vehicle driver is higher as they are accountable for not only their safety but also of others.</a:t>
            </a:r>
          </a:p>
          <a:p>
            <a:endParaRPr lang="en-US" dirty="0"/>
          </a:p>
        </p:txBody>
      </p:sp>
    </p:spTree>
    <p:extLst>
      <p:ext uri="{BB962C8B-B14F-4D97-AF65-F5344CB8AC3E}">
        <p14:creationId xmlns:p14="http://schemas.microsoft.com/office/powerpoint/2010/main" val="165178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260" y="1066165"/>
            <a:ext cx="8699500" cy="4836922"/>
          </a:xfrm>
        </p:spPr>
      </p:pic>
    </p:spTree>
    <p:extLst>
      <p:ext uri="{BB962C8B-B14F-4D97-AF65-F5344CB8AC3E}">
        <p14:creationId xmlns:p14="http://schemas.microsoft.com/office/powerpoint/2010/main" val="396909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International Driving Permit</a:t>
            </a:r>
            <a:br>
              <a:rPr lang="en-US" b="1" dirty="0"/>
            </a:br>
            <a:endParaRPr lang="en-US" dirty="0"/>
          </a:p>
        </p:txBody>
      </p:sp>
      <p:sp>
        <p:nvSpPr>
          <p:cNvPr id="3" name="Content Placeholder 2"/>
          <p:cNvSpPr>
            <a:spLocks noGrp="1"/>
          </p:cNvSpPr>
          <p:nvPr>
            <p:ph idx="1"/>
          </p:nvPr>
        </p:nvSpPr>
        <p:spPr/>
        <p:txBody>
          <a:bodyPr>
            <a:normAutofit/>
          </a:bodyPr>
          <a:lstStyle/>
          <a:p>
            <a:pPr fontAlgn="base"/>
            <a:r>
              <a:rPr lang="en-US" sz="2800" dirty="0" smtClean="0">
                <a:solidFill>
                  <a:schemeClr val="accent6">
                    <a:lumMod val="75000"/>
                  </a:schemeClr>
                </a:solidFill>
              </a:rPr>
              <a:t>When </a:t>
            </a:r>
            <a:r>
              <a:rPr lang="en-US" sz="2800" dirty="0">
                <a:solidFill>
                  <a:schemeClr val="accent6">
                    <a:lumMod val="75000"/>
                  </a:schemeClr>
                </a:solidFill>
              </a:rPr>
              <a:t>an applicant looks for an international driving </a:t>
            </a:r>
            <a:r>
              <a:rPr lang="en-US" sz="2800" dirty="0" smtClean="0">
                <a:solidFill>
                  <a:schemeClr val="accent6">
                    <a:lumMod val="75000"/>
                  </a:schemeClr>
                </a:solidFill>
              </a:rPr>
              <a:t>license </a:t>
            </a:r>
            <a:r>
              <a:rPr lang="en-US" sz="2800" dirty="0">
                <a:solidFill>
                  <a:schemeClr val="accent6">
                    <a:lumMod val="75000"/>
                  </a:schemeClr>
                </a:solidFill>
              </a:rPr>
              <a:t>it implies that the person is eligible to rent and drive any vehicle in a foreign land.</a:t>
            </a:r>
          </a:p>
          <a:p>
            <a:pPr fontAlgn="base"/>
            <a:r>
              <a:rPr lang="en-US" sz="2800" dirty="0">
                <a:solidFill>
                  <a:srgbClr val="C00000"/>
                </a:solidFill>
              </a:rPr>
              <a:t>However, it can only be issued if you already have a permanent driving </a:t>
            </a:r>
            <a:r>
              <a:rPr lang="en-US" sz="2800" dirty="0" smtClean="0">
                <a:solidFill>
                  <a:srgbClr val="C00000"/>
                </a:solidFill>
              </a:rPr>
              <a:t>license. </a:t>
            </a:r>
            <a:r>
              <a:rPr lang="en-US" sz="2800" dirty="0">
                <a:solidFill>
                  <a:srgbClr val="C00000"/>
                </a:solidFill>
              </a:rPr>
              <a:t>Unlike your driver's </a:t>
            </a:r>
            <a:r>
              <a:rPr lang="en-US" sz="2800" dirty="0" smtClean="0">
                <a:solidFill>
                  <a:srgbClr val="C00000"/>
                </a:solidFill>
              </a:rPr>
              <a:t>license, </a:t>
            </a:r>
            <a:r>
              <a:rPr lang="en-US" sz="2800" dirty="0">
                <a:solidFill>
                  <a:srgbClr val="C00000"/>
                </a:solidFill>
              </a:rPr>
              <a:t>the IDP has a validity for 1 year only. And on the expiry, one would need to apply again.</a:t>
            </a:r>
          </a:p>
        </p:txBody>
      </p:sp>
    </p:spTree>
    <p:extLst>
      <p:ext uri="{BB962C8B-B14F-4D97-AF65-F5344CB8AC3E}">
        <p14:creationId xmlns:p14="http://schemas.microsoft.com/office/powerpoint/2010/main" val="420104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circle(in)">
                                      <p:cBhvr>
                                        <p:cTn id="14"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rPr>
              <a:t>Driving License Categories and Class of Vehicles in India</a:t>
            </a:r>
            <a:endParaRPr lang="en-US" dirty="0">
              <a:solidFill>
                <a:schemeClr val="tx1"/>
              </a:solidFill>
            </a:endParaRPr>
          </a:p>
        </p:txBody>
      </p:sp>
      <p:sp>
        <p:nvSpPr>
          <p:cNvPr id="3" name="Content Placeholder 2"/>
          <p:cNvSpPr>
            <a:spLocks noGrp="1"/>
          </p:cNvSpPr>
          <p:nvPr>
            <p:ph idx="1"/>
          </p:nvPr>
        </p:nvSpPr>
        <p:spPr/>
        <p:txBody>
          <a:bodyPr/>
          <a:lstStyle/>
          <a:p>
            <a:r>
              <a:rPr lang="en-US" sz="2800" dirty="0">
                <a:solidFill>
                  <a:srgbClr val="C00000"/>
                </a:solidFill>
              </a:rPr>
              <a:t>MCWG- </a:t>
            </a:r>
            <a:r>
              <a:rPr lang="en-US" sz="2800" dirty="0">
                <a:solidFill>
                  <a:srgbClr val="00B050"/>
                </a:solidFill>
              </a:rPr>
              <a:t>Vehicles like motorcycles both with and without gear fall under this category.</a:t>
            </a:r>
          </a:p>
          <a:p>
            <a:r>
              <a:rPr lang="en-US" sz="2800" dirty="0">
                <a:solidFill>
                  <a:srgbClr val="C00000"/>
                </a:solidFill>
              </a:rPr>
              <a:t>HGMV- </a:t>
            </a:r>
            <a:r>
              <a:rPr lang="en-US" sz="2800" dirty="0">
                <a:solidFill>
                  <a:srgbClr val="00B050"/>
                </a:solidFill>
              </a:rPr>
              <a:t>Vehicles like trailers, larger trucks, and other similar vehicles used for transport of goods fall under the category of HGMV.</a:t>
            </a:r>
          </a:p>
          <a:p>
            <a:r>
              <a:rPr lang="en-US" sz="2800" dirty="0">
                <a:solidFill>
                  <a:srgbClr val="C00000"/>
                </a:solidFill>
              </a:rPr>
              <a:t>HPMV- </a:t>
            </a:r>
            <a:r>
              <a:rPr lang="en-US" sz="2800" dirty="0">
                <a:solidFill>
                  <a:srgbClr val="00B050"/>
                </a:solidFill>
              </a:rPr>
              <a:t>Vehicles that runs for commercial purpose and has an All India Permit to carry passengers falls under the HPMV category.</a:t>
            </a:r>
          </a:p>
          <a:p>
            <a:endParaRPr lang="en-US" dirty="0"/>
          </a:p>
        </p:txBody>
      </p:sp>
    </p:spTree>
    <p:extLst>
      <p:ext uri="{BB962C8B-B14F-4D97-AF65-F5344CB8AC3E}">
        <p14:creationId xmlns:p14="http://schemas.microsoft.com/office/powerpoint/2010/main" val="412753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10175240" cy="1356360"/>
          </a:xfrm>
        </p:spPr>
        <p:txBody>
          <a:bodyPr>
            <a:normAutofit fontScale="90000"/>
          </a:bodyPr>
          <a:lstStyle/>
          <a:p>
            <a:pPr algn="ctr"/>
            <a:r>
              <a:rPr lang="en-US" b="1" dirty="0">
                <a:solidFill>
                  <a:schemeClr val="tx1"/>
                </a:solidFill>
              </a:rPr>
              <a:t>Driving </a:t>
            </a:r>
            <a:r>
              <a:rPr lang="en-US" b="1" dirty="0" smtClean="0">
                <a:solidFill>
                  <a:schemeClr val="tx1"/>
                </a:solidFill>
              </a:rPr>
              <a:t>License </a:t>
            </a:r>
            <a:r>
              <a:rPr lang="en-US" b="1" dirty="0">
                <a:solidFill>
                  <a:schemeClr val="tx1"/>
                </a:solidFill>
              </a:rPr>
              <a:t>Categories and Class of Vehicles in India</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sz="2800" dirty="0">
                <a:solidFill>
                  <a:srgbClr val="C00000"/>
                </a:solidFill>
              </a:rPr>
              <a:t>MC </a:t>
            </a:r>
            <a:r>
              <a:rPr lang="en-US" sz="2800" dirty="0" smtClean="0">
                <a:solidFill>
                  <a:srgbClr val="C00000"/>
                </a:solidFill>
              </a:rPr>
              <a:t>50cc- </a:t>
            </a:r>
            <a:r>
              <a:rPr lang="en-US" sz="2800" dirty="0">
                <a:solidFill>
                  <a:srgbClr val="00B050"/>
                </a:solidFill>
              </a:rPr>
              <a:t>Vehicles that have an engine capacity of 50cc or less than that</a:t>
            </a:r>
            <a:r>
              <a:rPr lang="en-US" sz="2800" dirty="0" smtClean="0">
                <a:solidFill>
                  <a:srgbClr val="00B050"/>
                </a:solidFill>
              </a:rPr>
              <a:t>.</a:t>
            </a:r>
          </a:p>
          <a:p>
            <a:r>
              <a:rPr lang="en-US" sz="2800" dirty="0">
                <a:solidFill>
                  <a:srgbClr val="C00000"/>
                </a:solidFill>
              </a:rPr>
              <a:t>LMV-NT -</a:t>
            </a:r>
            <a:r>
              <a:rPr lang="en-US" sz="2800" dirty="0">
                <a:solidFill>
                  <a:srgbClr val="00B050"/>
                </a:solidFill>
              </a:rPr>
              <a:t>Vehicles like jeep and motor cars fall under the Light Motor Vehicle Category but these are of non-transport class.</a:t>
            </a:r>
          </a:p>
          <a:p>
            <a:r>
              <a:rPr lang="en-US" sz="2800" dirty="0">
                <a:solidFill>
                  <a:srgbClr val="C00000"/>
                </a:solidFill>
              </a:rPr>
              <a:t>FVG- </a:t>
            </a:r>
            <a:r>
              <a:rPr lang="en-US" sz="2800" dirty="0">
                <a:solidFill>
                  <a:srgbClr val="00B050"/>
                </a:solidFill>
              </a:rPr>
              <a:t>Vehicles without gears fall under this category like scooters and mopeds.</a:t>
            </a:r>
          </a:p>
          <a:p>
            <a:r>
              <a:rPr lang="en-US" sz="2800" dirty="0">
                <a:solidFill>
                  <a:srgbClr val="C00000"/>
                </a:solidFill>
              </a:rPr>
              <a:t>MC EX50CC- </a:t>
            </a:r>
            <a:r>
              <a:rPr lang="en-US" sz="2800" dirty="0">
                <a:solidFill>
                  <a:srgbClr val="00B050"/>
                </a:solidFill>
              </a:rPr>
              <a:t>Vehicles like motorcycles with gears whose engine capacity is of 50CC or more.</a:t>
            </a:r>
          </a:p>
        </p:txBody>
      </p:sp>
    </p:spTree>
    <p:extLst>
      <p:ext uri="{BB962C8B-B14F-4D97-AF65-F5344CB8AC3E}">
        <p14:creationId xmlns:p14="http://schemas.microsoft.com/office/powerpoint/2010/main" val="197174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down)">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9681" y="1101991"/>
            <a:ext cx="6809447" cy="4474077"/>
          </a:xfrm>
        </p:spPr>
      </p:pic>
    </p:spTree>
    <p:extLst>
      <p:ext uri="{BB962C8B-B14F-4D97-AF65-F5344CB8AC3E}">
        <p14:creationId xmlns:p14="http://schemas.microsoft.com/office/powerpoint/2010/main" val="290762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Drawbacks of not owning a valid Driver's </a:t>
            </a:r>
            <a:r>
              <a:rPr lang="en-US" b="1" dirty="0" smtClean="0"/>
              <a:t>License</a:t>
            </a:r>
            <a:r>
              <a:rPr lang="en-US" b="1" dirty="0"/>
              <a:t/>
            </a:r>
            <a:br>
              <a:rPr lang="en-US" b="1" dirty="0"/>
            </a:br>
            <a:endParaRPr lang="en-US" dirty="0"/>
          </a:p>
        </p:txBody>
      </p:sp>
      <p:sp>
        <p:nvSpPr>
          <p:cNvPr id="3" name="Content Placeholder 2"/>
          <p:cNvSpPr>
            <a:spLocks noGrp="1"/>
          </p:cNvSpPr>
          <p:nvPr>
            <p:ph idx="1"/>
          </p:nvPr>
        </p:nvSpPr>
        <p:spPr/>
        <p:txBody>
          <a:bodyPr/>
          <a:lstStyle/>
          <a:p>
            <a:r>
              <a:rPr lang="en-US" sz="2400" dirty="0">
                <a:solidFill>
                  <a:srgbClr val="FF0000"/>
                </a:solidFill>
              </a:rPr>
              <a:t>A driving </a:t>
            </a:r>
            <a:r>
              <a:rPr lang="en-US" sz="2400" dirty="0" smtClean="0">
                <a:solidFill>
                  <a:srgbClr val="FF0000"/>
                </a:solidFill>
              </a:rPr>
              <a:t>license </a:t>
            </a:r>
            <a:r>
              <a:rPr lang="en-US" sz="2400" dirty="0">
                <a:solidFill>
                  <a:srgbClr val="FF0000"/>
                </a:solidFill>
              </a:rPr>
              <a:t>allows you to legally drive your vehicle on the road. It is a relevant permit from the </a:t>
            </a:r>
            <a:r>
              <a:rPr lang="en-US" sz="2400" dirty="0" smtClean="0">
                <a:solidFill>
                  <a:srgbClr val="FF0000"/>
                </a:solidFill>
              </a:rPr>
              <a:t>government </a:t>
            </a:r>
            <a:r>
              <a:rPr lang="en-US" sz="2400" dirty="0">
                <a:solidFill>
                  <a:srgbClr val="FF0000"/>
                </a:solidFill>
              </a:rPr>
              <a:t>of India and hence driving without one is illegal</a:t>
            </a:r>
            <a:r>
              <a:rPr lang="en-US" sz="2400" dirty="0" smtClean="0">
                <a:solidFill>
                  <a:srgbClr val="FF0000"/>
                </a:solidFill>
              </a:rPr>
              <a:t>.</a:t>
            </a:r>
            <a:endParaRPr lang="en-US" sz="2400" dirty="0">
              <a:solidFill>
                <a:srgbClr val="FF0000"/>
              </a:solidFill>
            </a:endParaRPr>
          </a:p>
          <a:p>
            <a:endParaRPr lang="en-US" dirty="0"/>
          </a:p>
        </p:txBody>
      </p:sp>
    </p:spTree>
    <p:extLst>
      <p:ext uri="{BB962C8B-B14F-4D97-AF65-F5344CB8AC3E}">
        <p14:creationId xmlns:p14="http://schemas.microsoft.com/office/powerpoint/2010/main" val="190895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5940" t="16730" r="37032" b="25912"/>
          <a:stretch/>
        </p:blipFill>
        <p:spPr>
          <a:xfrm>
            <a:off x="1899920" y="1869440"/>
            <a:ext cx="7721600" cy="4368548"/>
          </a:xfrm>
        </p:spPr>
      </p:pic>
    </p:spTree>
    <p:extLst>
      <p:ext uri="{BB962C8B-B14F-4D97-AF65-F5344CB8AC3E}">
        <p14:creationId xmlns:p14="http://schemas.microsoft.com/office/powerpoint/2010/main" val="331592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Driving without a DL</a:t>
            </a:r>
            <a:br>
              <a:rPr lang="en-US" b="1" dirty="0">
                <a:solidFill>
                  <a:srgbClr val="FF0000"/>
                </a:solidFill>
              </a:rPr>
            </a:br>
            <a:endParaRPr lang="en-US" dirty="0"/>
          </a:p>
        </p:txBody>
      </p:sp>
      <p:sp>
        <p:nvSpPr>
          <p:cNvPr id="3" name="Content Placeholder 2"/>
          <p:cNvSpPr>
            <a:spLocks noGrp="1"/>
          </p:cNvSpPr>
          <p:nvPr>
            <p:ph idx="1"/>
          </p:nvPr>
        </p:nvSpPr>
        <p:spPr/>
        <p:txBody>
          <a:bodyPr/>
          <a:lstStyle/>
          <a:p>
            <a:pPr fontAlgn="base">
              <a:lnSpc>
                <a:spcPct val="100000"/>
              </a:lnSpc>
            </a:pPr>
            <a:r>
              <a:rPr lang="en-US" sz="2800" dirty="0" smtClean="0">
                <a:solidFill>
                  <a:schemeClr val="accent4">
                    <a:lumMod val="50000"/>
                  </a:schemeClr>
                </a:solidFill>
              </a:rPr>
              <a:t>Increase </a:t>
            </a:r>
            <a:r>
              <a:rPr lang="en-US" sz="2800" dirty="0">
                <a:solidFill>
                  <a:schemeClr val="accent4">
                    <a:lumMod val="50000"/>
                  </a:schemeClr>
                </a:solidFill>
              </a:rPr>
              <a:t>in road mishaps have made it essential for the government to take strict actions towards those who do not drive carefully, and those who drive without a driving license (after all, your driving license is a permit that proves you know how to drive in the first place!) </a:t>
            </a:r>
            <a:endParaRPr lang="en-US" sz="2800" dirty="0" smtClean="0">
              <a:solidFill>
                <a:schemeClr val="accent4">
                  <a:lumMod val="50000"/>
                </a:schemeClr>
              </a:solidFill>
            </a:endParaRPr>
          </a:p>
          <a:p>
            <a:pPr fontAlgn="base">
              <a:lnSpc>
                <a:spcPct val="100000"/>
              </a:lnSpc>
            </a:pPr>
            <a:r>
              <a:rPr lang="en-US" sz="2800" dirty="0" smtClean="0">
                <a:solidFill>
                  <a:schemeClr val="accent4">
                    <a:lumMod val="50000"/>
                  </a:schemeClr>
                </a:solidFill>
              </a:rPr>
              <a:t>Any </a:t>
            </a:r>
            <a:r>
              <a:rPr lang="en-US" sz="2800" dirty="0">
                <a:solidFill>
                  <a:schemeClr val="accent4">
                    <a:lumMod val="50000"/>
                  </a:schemeClr>
                </a:solidFill>
              </a:rPr>
              <a:t>person found driving without a driving license is liable for a fine of up to </a:t>
            </a:r>
            <a:r>
              <a:rPr lang="en-US" sz="2800" dirty="0" err="1">
                <a:solidFill>
                  <a:schemeClr val="accent4">
                    <a:lumMod val="50000"/>
                  </a:schemeClr>
                </a:solidFill>
              </a:rPr>
              <a:t>Rs</a:t>
            </a:r>
            <a:r>
              <a:rPr lang="en-US" sz="2800" dirty="0">
                <a:solidFill>
                  <a:schemeClr val="accent4">
                    <a:lumMod val="50000"/>
                  </a:schemeClr>
                </a:solidFill>
              </a:rPr>
              <a:t> 5,000 - depending on your state and vehicle.</a:t>
            </a:r>
          </a:p>
          <a:p>
            <a:pPr>
              <a:lnSpc>
                <a:spcPct val="100000"/>
              </a:lnSpc>
            </a:pPr>
            <a:endParaRPr lang="en-US" dirty="0"/>
          </a:p>
        </p:txBody>
      </p:sp>
    </p:spTree>
    <p:extLst>
      <p:ext uri="{BB962C8B-B14F-4D97-AF65-F5344CB8AC3E}">
        <p14:creationId xmlns:p14="http://schemas.microsoft.com/office/powerpoint/2010/main" val="184807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Driving without DL and cause accidents</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pPr fontAlgn="base">
              <a:lnSpc>
                <a:spcPct val="100000"/>
              </a:lnSpc>
            </a:pPr>
            <a:r>
              <a:rPr lang="en-US" sz="2800" dirty="0" smtClean="0">
                <a:solidFill>
                  <a:schemeClr val="accent4">
                    <a:lumMod val="50000"/>
                  </a:schemeClr>
                </a:solidFill>
              </a:rPr>
              <a:t>If </a:t>
            </a:r>
            <a:r>
              <a:rPr lang="en-US" sz="2800" dirty="0">
                <a:solidFill>
                  <a:schemeClr val="accent4">
                    <a:lumMod val="50000"/>
                  </a:schemeClr>
                </a:solidFill>
              </a:rPr>
              <a:t>anyone who happens to drive a car without a </a:t>
            </a:r>
            <a:r>
              <a:rPr lang="en-US" sz="2800" dirty="0" smtClean="0">
                <a:solidFill>
                  <a:schemeClr val="accent4">
                    <a:lumMod val="50000"/>
                  </a:schemeClr>
                </a:solidFill>
              </a:rPr>
              <a:t>license </a:t>
            </a:r>
            <a:r>
              <a:rPr lang="en-US" sz="2800" dirty="0">
                <a:solidFill>
                  <a:schemeClr val="accent4">
                    <a:lumMod val="50000"/>
                  </a:schemeClr>
                </a:solidFill>
              </a:rPr>
              <a:t>and meets with an accident, their </a:t>
            </a:r>
            <a:r>
              <a:rPr lang="en-US" sz="2800" dirty="0" smtClean="0">
                <a:solidFill>
                  <a:schemeClr val="accent4">
                    <a:lumMod val="50000"/>
                  </a:schemeClr>
                </a:solidFill>
              </a:rPr>
              <a:t>license </a:t>
            </a:r>
            <a:r>
              <a:rPr lang="en-US" sz="2800" dirty="0">
                <a:solidFill>
                  <a:schemeClr val="accent4">
                    <a:lumMod val="50000"/>
                  </a:schemeClr>
                </a:solidFill>
              </a:rPr>
              <a:t>will be cancelled immediately. She/he will be charged a fine of Rs.5,000/- and/or imprisonment that may extend to 6 months for the first time. But on a second offence, the driver may be imprisoned for up to 1 year and/or be fined up to </a:t>
            </a:r>
            <a:r>
              <a:rPr lang="en-US" sz="2800" dirty="0" err="1">
                <a:solidFill>
                  <a:schemeClr val="accent4">
                    <a:lumMod val="50000"/>
                  </a:schemeClr>
                </a:solidFill>
              </a:rPr>
              <a:t>Rs</a:t>
            </a:r>
            <a:r>
              <a:rPr lang="en-US" sz="2800" dirty="0">
                <a:solidFill>
                  <a:schemeClr val="accent4">
                    <a:lumMod val="50000"/>
                  </a:schemeClr>
                </a:solidFill>
              </a:rPr>
              <a:t>. 10,000.</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975" y="4635365"/>
            <a:ext cx="3582259" cy="2006065"/>
          </a:xfrm>
          <a:prstGeom prst="rect">
            <a:avLst/>
          </a:prstGeom>
        </p:spPr>
      </p:pic>
    </p:spTree>
    <p:extLst>
      <p:ext uri="{BB962C8B-B14F-4D97-AF65-F5344CB8AC3E}">
        <p14:creationId xmlns:p14="http://schemas.microsoft.com/office/powerpoint/2010/main" val="448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What to do in the following situations?</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marL="45720" indent="0" fontAlgn="base">
              <a:lnSpc>
                <a:spcPct val="100000"/>
              </a:lnSpc>
              <a:buNone/>
            </a:pPr>
            <a:r>
              <a:rPr lang="en-US" sz="2400" b="1" dirty="0" smtClean="0">
                <a:solidFill>
                  <a:srgbClr val="002060"/>
                </a:solidFill>
              </a:rPr>
              <a:t>a</a:t>
            </a:r>
            <a:r>
              <a:rPr lang="en-US" sz="2400" b="1" dirty="0">
                <a:solidFill>
                  <a:srgbClr val="002060"/>
                </a:solidFill>
              </a:rPr>
              <a:t>. When you lose your </a:t>
            </a:r>
            <a:r>
              <a:rPr lang="en-US" sz="2400" b="1" dirty="0" smtClean="0">
                <a:solidFill>
                  <a:srgbClr val="002060"/>
                </a:solidFill>
              </a:rPr>
              <a:t>license</a:t>
            </a:r>
            <a:r>
              <a:rPr lang="en-US" sz="2400" dirty="0">
                <a:solidFill>
                  <a:srgbClr val="002060"/>
                </a:solidFill>
              </a:rPr>
              <a:t> - If you happen to lose your driving </a:t>
            </a:r>
            <a:r>
              <a:rPr lang="en-US" sz="2400" dirty="0" smtClean="0">
                <a:solidFill>
                  <a:srgbClr val="002060"/>
                </a:solidFill>
              </a:rPr>
              <a:t>license, </a:t>
            </a:r>
            <a:r>
              <a:rPr lang="en-US" sz="2400" dirty="0">
                <a:solidFill>
                  <a:srgbClr val="002060"/>
                </a:solidFill>
              </a:rPr>
              <a:t>immediately visit the police station in your locality and let them know. Complain and file an F.I.R. Then visit the notary office to get an affidavit signed which should inform that you have lost your driving </a:t>
            </a:r>
            <a:r>
              <a:rPr lang="en-US" sz="2400" dirty="0" smtClean="0">
                <a:solidFill>
                  <a:srgbClr val="002060"/>
                </a:solidFill>
              </a:rPr>
              <a:t>license.</a:t>
            </a:r>
            <a:r>
              <a:rPr lang="en-US" sz="2400" dirty="0">
                <a:solidFill>
                  <a:srgbClr val="002060"/>
                </a:solidFill>
              </a:rPr>
              <a:t> </a:t>
            </a:r>
          </a:p>
          <a:p>
            <a:pPr fontAlgn="base">
              <a:lnSpc>
                <a:spcPct val="100000"/>
              </a:lnSpc>
            </a:pPr>
            <a:r>
              <a:rPr lang="en-US" sz="2400" dirty="0">
                <a:solidFill>
                  <a:srgbClr val="002060"/>
                </a:solidFill>
              </a:rPr>
              <a:t>After you are done with the complaint, you can apply for a duplicate </a:t>
            </a:r>
            <a:r>
              <a:rPr lang="en-US" sz="2400" dirty="0" smtClean="0">
                <a:solidFill>
                  <a:srgbClr val="002060"/>
                </a:solidFill>
              </a:rPr>
              <a:t>license </a:t>
            </a:r>
            <a:r>
              <a:rPr lang="en-US" sz="2400" dirty="0">
                <a:solidFill>
                  <a:srgbClr val="002060"/>
                </a:solidFill>
              </a:rPr>
              <a:t>enclosing your copy of affidavit and F.I.R.</a:t>
            </a:r>
          </a:p>
          <a:p>
            <a:pPr marL="45720" indent="0" fontAlgn="base">
              <a:lnSpc>
                <a:spcPct val="100000"/>
              </a:lnSpc>
              <a:buNone/>
            </a:pPr>
            <a:r>
              <a:rPr lang="en-US" sz="2400" b="1" dirty="0">
                <a:solidFill>
                  <a:schemeClr val="accent2"/>
                </a:solidFill>
              </a:rPr>
              <a:t>b. When your </a:t>
            </a:r>
            <a:r>
              <a:rPr lang="en-US" sz="2400" b="1" dirty="0" smtClean="0">
                <a:solidFill>
                  <a:schemeClr val="accent2"/>
                </a:solidFill>
              </a:rPr>
              <a:t>license </a:t>
            </a:r>
            <a:r>
              <a:rPr lang="en-US" sz="2400" b="1" dirty="0">
                <a:solidFill>
                  <a:schemeClr val="accent2"/>
                </a:solidFill>
              </a:rPr>
              <a:t>gets expired</a:t>
            </a:r>
            <a:r>
              <a:rPr lang="en-US" sz="2400" dirty="0">
                <a:solidFill>
                  <a:schemeClr val="accent2"/>
                </a:solidFill>
              </a:rPr>
              <a:t> - If your </a:t>
            </a:r>
            <a:r>
              <a:rPr lang="en-US" sz="2400" dirty="0" smtClean="0">
                <a:solidFill>
                  <a:schemeClr val="accent2"/>
                </a:solidFill>
              </a:rPr>
              <a:t>license </a:t>
            </a:r>
            <a:r>
              <a:rPr lang="en-US" sz="2400" dirty="0">
                <a:solidFill>
                  <a:schemeClr val="accent2"/>
                </a:solidFill>
              </a:rPr>
              <a:t>gets expired, apply for the renewal using Form 9 available at the RTO. You will then have to enclose your original expired driving </a:t>
            </a:r>
            <a:r>
              <a:rPr lang="en-US" sz="2400" dirty="0" smtClean="0">
                <a:solidFill>
                  <a:schemeClr val="accent2"/>
                </a:solidFill>
              </a:rPr>
              <a:t>license, </a:t>
            </a:r>
            <a:r>
              <a:rPr lang="en-US" sz="2400" dirty="0">
                <a:solidFill>
                  <a:schemeClr val="accent2"/>
                </a:solidFill>
              </a:rPr>
              <a:t>passport size photographs, and radar card.</a:t>
            </a:r>
          </a:p>
          <a:p>
            <a:endParaRPr lang="en-US" dirty="0"/>
          </a:p>
        </p:txBody>
      </p:sp>
    </p:spTree>
    <p:extLst>
      <p:ext uri="{BB962C8B-B14F-4D97-AF65-F5344CB8AC3E}">
        <p14:creationId xmlns:p14="http://schemas.microsoft.com/office/powerpoint/2010/main" val="37804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80">
                                          <p:stCondLst>
                                            <p:cond delay="0"/>
                                          </p:stCondLst>
                                        </p:cTn>
                                        <p:tgtEl>
                                          <p:spTgt spid="3">
                                            <p:txEl>
                                              <p:pRg st="1" end="1"/>
                                            </p:txEl>
                                          </p:spTgt>
                                        </p:tgtEl>
                                      </p:cBhvr>
                                    </p:animEffect>
                                    <p:anim calcmode="lin" valueType="num">
                                      <p:cBhvr>
                                        <p:cTn id="20"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xEl>
                                              <p:pRg st="1" end="1"/>
                                            </p:txEl>
                                          </p:spTgt>
                                        </p:tgtEl>
                                      </p:cBhvr>
                                      <p:to x="100000" y="60000"/>
                                    </p:animScale>
                                    <p:animScale>
                                      <p:cBhvr>
                                        <p:cTn id="26" dur="166" decel="50000">
                                          <p:stCondLst>
                                            <p:cond delay="676"/>
                                          </p:stCondLst>
                                        </p:cTn>
                                        <p:tgtEl>
                                          <p:spTgt spid="3">
                                            <p:txEl>
                                              <p:pRg st="1" end="1"/>
                                            </p:txEl>
                                          </p:spTgt>
                                        </p:tgtEl>
                                      </p:cBhvr>
                                      <p:to x="100000" y="100000"/>
                                    </p:animScale>
                                    <p:animScale>
                                      <p:cBhvr>
                                        <p:cTn id="27" dur="26">
                                          <p:stCondLst>
                                            <p:cond delay="1312"/>
                                          </p:stCondLst>
                                        </p:cTn>
                                        <p:tgtEl>
                                          <p:spTgt spid="3">
                                            <p:txEl>
                                              <p:pRg st="1" end="1"/>
                                            </p:txEl>
                                          </p:spTgt>
                                        </p:tgtEl>
                                      </p:cBhvr>
                                      <p:to x="100000" y="80000"/>
                                    </p:animScale>
                                    <p:animScale>
                                      <p:cBhvr>
                                        <p:cTn id="28" dur="166" decel="50000">
                                          <p:stCondLst>
                                            <p:cond delay="1338"/>
                                          </p:stCondLst>
                                        </p:cTn>
                                        <p:tgtEl>
                                          <p:spTgt spid="3">
                                            <p:txEl>
                                              <p:pRg st="1" end="1"/>
                                            </p:txEl>
                                          </p:spTgt>
                                        </p:tgtEl>
                                      </p:cBhvr>
                                      <p:to x="100000" y="100000"/>
                                    </p:animScale>
                                    <p:animScale>
                                      <p:cBhvr>
                                        <p:cTn id="29" dur="26">
                                          <p:stCondLst>
                                            <p:cond delay="1642"/>
                                          </p:stCondLst>
                                        </p:cTn>
                                        <p:tgtEl>
                                          <p:spTgt spid="3">
                                            <p:txEl>
                                              <p:pRg st="1" end="1"/>
                                            </p:txEl>
                                          </p:spTgt>
                                        </p:tgtEl>
                                      </p:cBhvr>
                                      <p:to x="100000" y="90000"/>
                                    </p:animScale>
                                    <p:animScale>
                                      <p:cBhvr>
                                        <p:cTn id="30" dur="166" decel="50000">
                                          <p:stCondLst>
                                            <p:cond delay="1668"/>
                                          </p:stCondLst>
                                        </p:cTn>
                                        <p:tgtEl>
                                          <p:spTgt spid="3">
                                            <p:txEl>
                                              <p:pRg st="1" end="1"/>
                                            </p:txEl>
                                          </p:spTgt>
                                        </p:tgtEl>
                                      </p:cBhvr>
                                      <p:to x="100000" y="100000"/>
                                    </p:animScale>
                                    <p:animScale>
                                      <p:cBhvr>
                                        <p:cTn id="31" dur="26">
                                          <p:stCondLst>
                                            <p:cond delay="1808"/>
                                          </p:stCondLst>
                                        </p:cTn>
                                        <p:tgtEl>
                                          <p:spTgt spid="3">
                                            <p:txEl>
                                              <p:pRg st="1" end="1"/>
                                            </p:txEl>
                                          </p:spTgt>
                                        </p:tgtEl>
                                      </p:cBhvr>
                                      <p:to x="100000" y="95000"/>
                                    </p:animScale>
                                    <p:animScale>
                                      <p:cBhvr>
                                        <p:cTn id="32" dur="166" decel="50000">
                                          <p:stCondLst>
                                            <p:cond delay="1834"/>
                                          </p:stCondLst>
                                        </p:cTn>
                                        <p:tgtEl>
                                          <p:spTgt spid="3">
                                            <p:txEl>
                                              <p:pRg st="1" end="1"/>
                                            </p:txEl>
                                          </p:spTgt>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2000"/>
                                        <p:tgtEl>
                                          <p:spTgt spid="3">
                                            <p:txEl>
                                              <p:pRg st="2" end="2"/>
                                            </p:txEl>
                                          </p:spTgt>
                                        </p:tgtEl>
                                      </p:cBhvr>
                                    </p:animEffect>
                                    <p:anim calcmode="lin" valueType="num">
                                      <p:cBhvr>
                                        <p:cTn id="38"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39"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70560" y="670560"/>
            <a:ext cx="10952480" cy="5425440"/>
          </a:xfrm>
        </p:spPr>
        <p:txBody>
          <a:bodyPr>
            <a:normAutofit fontScale="92500"/>
          </a:bodyPr>
          <a:lstStyle/>
          <a:p>
            <a:pPr algn="just" fontAlgn="base">
              <a:lnSpc>
                <a:spcPct val="110000"/>
              </a:lnSpc>
            </a:pPr>
            <a:r>
              <a:rPr lang="en-US" sz="2800" dirty="0">
                <a:solidFill>
                  <a:srgbClr val="002060"/>
                </a:solidFill>
              </a:rPr>
              <a:t>Our life is governed with the natural phenomenon of breathing in oxygen and releasing carbon dioxide. </a:t>
            </a:r>
            <a:endParaRPr lang="en-US" sz="2800" dirty="0" smtClean="0">
              <a:solidFill>
                <a:srgbClr val="002060"/>
              </a:solidFill>
            </a:endParaRPr>
          </a:p>
          <a:p>
            <a:pPr algn="just" fontAlgn="base">
              <a:lnSpc>
                <a:spcPct val="110000"/>
              </a:lnSpc>
            </a:pPr>
            <a:r>
              <a:rPr lang="en-US" sz="2800" dirty="0" smtClean="0">
                <a:solidFill>
                  <a:srgbClr val="7030A0"/>
                </a:solidFill>
              </a:rPr>
              <a:t>This </a:t>
            </a:r>
            <a:r>
              <a:rPr lang="en-US" sz="2800" dirty="0">
                <a:solidFill>
                  <a:srgbClr val="7030A0"/>
                </a:solidFill>
              </a:rPr>
              <a:t>concept of life applies to all living beings on this planet. Here we understand that oxygen is essential to stay alive and that humans do not really have a choice. Just as we talk about life, a driving </a:t>
            </a:r>
            <a:r>
              <a:rPr lang="en-US" sz="2800" dirty="0" smtClean="0">
                <a:solidFill>
                  <a:srgbClr val="7030A0"/>
                </a:solidFill>
              </a:rPr>
              <a:t>license </a:t>
            </a:r>
            <a:r>
              <a:rPr lang="en-US" sz="2800" dirty="0">
                <a:solidFill>
                  <a:srgbClr val="7030A0"/>
                </a:solidFill>
              </a:rPr>
              <a:t>in India is an essential document for car/bike owners and drivers. Without this official document, one can be liable to hefty fines and </a:t>
            </a:r>
            <a:r>
              <a:rPr lang="en-US" sz="2800" dirty="0" smtClean="0">
                <a:solidFill>
                  <a:srgbClr val="7030A0"/>
                </a:solidFill>
              </a:rPr>
              <a:t>other consequences</a:t>
            </a:r>
            <a:r>
              <a:rPr lang="en-US" sz="2800" dirty="0">
                <a:solidFill>
                  <a:srgbClr val="7030A0"/>
                </a:solidFill>
              </a:rPr>
              <a:t>.</a:t>
            </a:r>
            <a:br>
              <a:rPr lang="en-US" sz="2800" dirty="0">
                <a:solidFill>
                  <a:srgbClr val="7030A0"/>
                </a:solidFill>
              </a:rPr>
            </a:br>
            <a:endParaRPr lang="en-US" sz="2800" dirty="0">
              <a:solidFill>
                <a:srgbClr val="7030A0"/>
              </a:solidFill>
            </a:endParaRPr>
          </a:p>
          <a:p>
            <a:pPr algn="just" fontAlgn="base">
              <a:lnSpc>
                <a:spcPct val="110000"/>
              </a:lnSpc>
            </a:pPr>
            <a:r>
              <a:rPr lang="en-US" sz="2800" dirty="0">
                <a:solidFill>
                  <a:schemeClr val="tx1"/>
                </a:solidFill>
              </a:rPr>
              <a:t>After all, a Driving </a:t>
            </a:r>
            <a:r>
              <a:rPr lang="en-US" sz="2800" dirty="0" smtClean="0">
                <a:solidFill>
                  <a:schemeClr val="tx1"/>
                </a:solidFill>
              </a:rPr>
              <a:t>license </a:t>
            </a:r>
            <a:r>
              <a:rPr lang="en-US" sz="2800" dirty="0">
                <a:solidFill>
                  <a:schemeClr val="tx1"/>
                </a:solidFill>
              </a:rPr>
              <a:t>is a legal document that permits one to drive a specified vehicle. Driving any vehicle without a </a:t>
            </a:r>
            <a:r>
              <a:rPr lang="en-US" sz="2800" dirty="0" smtClean="0">
                <a:solidFill>
                  <a:schemeClr val="tx1"/>
                </a:solidFill>
              </a:rPr>
              <a:t>license </a:t>
            </a:r>
            <a:r>
              <a:rPr lang="en-US" sz="2800" dirty="0">
                <a:solidFill>
                  <a:schemeClr val="tx1"/>
                </a:solidFill>
              </a:rPr>
              <a:t>can land you in the zone of troubles, including monetary compensations and disqualifications.</a:t>
            </a:r>
          </a:p>
          <a:p>
            <a:endParaRPr lang="en-US" dirty="0"/>
          </a:p>
        </p:txBody>
      </p:sp>
    </p:spTree>
    <p:extLst>
      <p:ext uri="{BB962C8B-B14F-4D97-AF65-F5344CB8AC3E}">
        <p14:creationId xmlns:p14="http://schemas.microsoft.com/office/powerpoint/2010/main" val="329530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is the Driving License important?</a:t>
            </a:r>
            <a:br>
              <a:rPr lang="en-US" b="1" dirty="0" smtClean="0"/>
            </a:br>
            <a:endParaRPr lang="en-US" dirty="0"/>
          </a:p>
        </p:txBody>
      </p:sp>
      <p:sp>
        <p:nvSpPr>
          <p:cNvPr id="3" name="Content Placeholder 2"/>
          <p:cNvSpPr>
            <a:spLocks noGrp="1"/>
          </p:cNvSpPr>
          <p:nvPr>
            <p:ph idx="1"/>
          </p:nvPr>
        </p:nvSpPr>
        <p:spPr>
          <a:xfrm>
            <a:off x="838200" y="1452880"/>
            <a:ext cx="10515600" cy="5207801"/>
          </a:xfrm>
        </p:spPr>
        <p:txBody>
          <a:bodyPr>
            <a:normAutofit/>
          </a:bodyPr>
          <a:lstStyle/>
          <a:p>
            <a:pPr fontAlgn="base">
              <a:lnSpc>
                <a:spcPct val="100000"/>
              </a:lnSpc>
            </a:pPr>
            <a:r>
              <a:rPr lang="en-US" dirty="0" smtClean="0">
                <a:solidFill>
                  <a:srgbClr val="00B0F0"/>
                </a:solidFill>
              </a:rPr>
              <a:t>Driving license </a:t>
            </a:r>
            <a:r>
              <a:rPr lang="en-US" dirty="0">
                <a:solidFill>
                  <a:srgbClr val="00B0F0"/>
                </a:solidFill>
              </a:rPr>
              <a:t>in India is a permit to drive a specified category of the vehicle on the road, </a:t>
            </a:r>
            <a:r>
              <a:rPr lang="en-US" dirty="0" err="1">
                <a:solidFill>
                  <a:srgbClr val="00B0F0"/>
                </a:solidFill>
              </a:rPr>
              <a:t>i.e</a:t>
            </a:r>
            <a:r>
              <a:rPr lang="en-US" dirty="0">
                <a:solidFill>
                  <a:srgbClr val="00B0F0"/>
                </a:solidFill>
              </a:rPr>
              <a:t> a two-wheeler, four-wheeler or a commercial vehicle as well, within territorial boundaries. </a:t>
            </a:r>
            <a:endParaRPr lang="en-US" dirty="0" smtClean="0">
              <a:solidFill>
                <a:srgbClr val="00B0F0"/>
              </a:solidFill>
            </a:endParaRPr>
          </a:p>
          <a:p>
            <a:pPr fontAlgn="base">
              <a:lnSpc>
                <a:spcPct val="100000"/>
              </a:lnSpc>
            </a:pPr>
            <a:r>
              <a:rPr lang="en-US" dirty="0" smtClean="0">
                <a:solidFill>
                  <a:srgbClr val="0070C0"/>
                </a:solidFill>
              </a:rPr>
              <a:t>Your </a:t>
            </a:r>
            <a:r>
              <a:rPr lang="en-US" dirty="0">
                <a:solidFill>
                  <a:srgbClr val="0070C0"/>
                </a:solidFill>
              </a:rPr>
              <a:t>Driving </a:t>
            </a:r>
            <a:r>
              <a:rPr lang="en-US" dirty="0" smtClean="0">
                <a:solidFill>
                  <a:srgbClr val="0070C0"/>
                </a:solidFill>
              </a:rPr>
              <a:t>license </a:t>
            </a:r>
            <a:r>
              <a:rPr lang="en-US" dirty="0">
                <a:solidFill>
                  <a:srgbClr val="0070C0"/>
                </a:solidFill>
              </a:rPr>
              <a:t>is an official document issued by the Government of India to drive your car, truck, bus, bike, et all.  It authorizes or clearly dictates that the owner knows how to drive the vehicle and has undergone tests that abide by the traffic rules and regulations</a:t>
            </a:r>
            <a:r>
              <a:rPr lang="en-US" dirty="0" smtClean="0">
                <a:solidFill>
                  <a:srgbClr val="0070C0"/>
                </a:solidFill>
              </a:rPr>
              <a:t>.</a:t>
            </a:r>
          </a:p>
          <a:p>
            <a:pPr fontAlgn="base">
              <a:lnSpc>
                <a:spcPct val="100000"/>
              </a:lnSpc>
            </a:pPr>
            <a:r>
              <a:rPr lang="en-US" dirty="0" smtClean="0">
                <a:solidFill>
                  <a:srgbClr val="002060"/>
                </a:solidFill>
              </a:rPr>
              <a:t>Driving </a:t>
            </a:r>
            <a:r>
              <a:rPr lang="en-US" dirty="0">
                <a:solidFill>
                  <a:srgbClr val="002060"/>
                </a:solidFill>
              </a:rPr>
              <a:t>brings comfort and convenience in our life but it should not cause any damage to any third party. </a:t>
            </a:r>
            <a:endParaRPr lang="en-US" dirty="0" smtClean="0">
              <a:solidFill>
                <a:srgbClr val="002060"/>
              </a:solidFill>
            </a:endParaRPr>
          </a:p>
          <a:p>
            <a:pPr fontAlgn="base">
              <a:lnSpc>
                <a:spcPct val="100000"/>
              </a:lnSpc>
            </a:pPr>
            <a:r>
              <a:rPr lang="en-US" dirty="0" smtClean="0">
                <a:solidFill>
                  <a:srgbClr val="7030A0"/>
                </a:solidFill>
              </a:rPr>
              <a:t>Keeping </a:t>
            </a:r>
            <a:r>
              <a:rPr lang="en-US" dirty="0">
                <a:solidFill>
                  <a:srgbClr val="7030A0"/>
                </a:solidFill>
              </a:rPr>
              <a:t>this in mind, mature adults above 18 years of age are entitled to get a driving </a:t>
            </a:r>
            <a:r>
              <a:rPr lang="en-US" dirty="0" smtClean="0">
                <a:solidFill>
                  <a:srgbClr val="7030A0"/>
                </a:solidFill>
              </a:rPr>
              <a:t>license. </a:t>
            </a:r>
            <a:r>
              <a:rPr lang="en-US" dirty="0">
                <a:solidFill>
                  <a:srgbClr val="7030A0"/>
                </a:solidFill>
              </a:rPr>
              <a:t>Anyone below this age is not permitted to drive. In case of a violation, the parents of the candidate can be legally held liable</a:t>
            </a:r>
            <a:r>
              <a:rPr lang="en-US" dirty="0" smtClean="0">
                <a:solidFill>
                  <a:srgbClr val="7030A0"/>
                </a:solidFill>
              </a:rPr>
              <a:t>.</a:t>
            </a:r>
            <a:endParaRPr lang="en-US" dirty="0">
              <a:solidFill>
                <a:srgbClr val="7030A0"/>
              </a:solidFill>
            </a:endParaRPr>
          </a:p>
        </p:txBody>
      </p:sp>
    </p:spTree>
    <p:extLst>
      <p:ext uri="{BB962C8B-B14F-4D97-AF65-F5344CB8AC3E}">
        <p14:creationId xmlns:p14="http://schemas.microsoft.com/office/powerpoint/2010/main" val="4268282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Different Types of Driving </a:t>
            </a:r>
            <a:r>
              <a:rPr lang="en-US" b="1" dirty="0" smtClean="0"/>
              <a:t>license </a:t>
            </a:r>
            <a:r>
              <a:rPr lang="en-US" b="1" dirty="0"/>
              <a:t>in India</a:t>
            </a:r>
            <a:br>
              <a:rPr lang="en-US" b="1" dirty="0"/>
            </a:br>
            <a:endParaRPr lang="en-US" dirty="0"/>
          </a:p>
        </p:txBody>
      </p:sp>
      <p:sp>
        <p:nvSpPr>
          <p:cNvPr id="3" name="Content Placeholder 2"/>
          <p:cNvSpPr>
            <a:spLocks noGrp="1"/>
          </p:cNvSpPr>
          <p:nvPr>
            <p:ph idx="1"/>
          </p:nvPr>
        </p:nvSpPr>
        <p:spPr/>
        <p:txBody>
          <a:bodyPr>
            <a:normAutofit/>
          </a:bodyPr>
          <a:lstStyle/>
          <a:p>
            <a:r>
              <a:rPr lang="en-US" sz="3600" dirty="0">
                <a:solidFill>
                  <a:srgbClr val="FF0000"/>
                </a:solidFill>
              </a:rPr>
              <a:t>You can master the skill of driving any kind of vehicle but legally you cannot put it to use on the road unless you own a </a:t>
            </a:r>
            <a:r>
              <a:rPr lang="en-US" sz="3600" dirty="0" err="1">
                <a:solidFill>
                  <a:srgbClr val="FF0000"/>
                </a:solidFill>
              </a:rPr>
              <a:t>licence</a:t>
            </a:r>
            <a:r>
              <a:rPr lang="en-US" sz="3600" dirty="0">
                <a:solidFill>
                  <a:srgbClr val="FF0000"/>
                </a:solidFill>
              </a:rPr>
              <a:t>. In India, following are the types of </a:t>
            </a:r>
            <a:r>
              <a:rPr lang="en-US" sz="3600" dirty="0" err="1">
                <a:solidFill>
                  <a:srgbClr val="FF0000"/>
                </a:solidFill>
              </a:rPr>
              <a:t>licences</a:t>
            </a:r>
            <a:r>
              <a:rPr lang="en-US" sz="3600" dirty="0">
                <a:solidFill>
                  <a:srgbClr val="FF0000"/>
                </a:solidFill>
              </a:rPr>
              <a:t> available by the RTO.</a:t>
            </a:r>
          </a:p>
        </p:txBody>
      </p:sp>
    </p:spTree>
    <p:extLst>
      <p:ext uri="{BB962C8B-B14F-4D97-AF65-F5344CB8AC3E}">
        <p14:creationId xmlns:p14="http://schemas.microsoft.com/office/powerpoint/2010/main" val="420727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Learner’s license</a:t>
            </a:r>
            <a:r>
              <a:rPr lang="en-US" b="1" dirty="0"/>
              <a:t/>
            </a:r>
            <a:br>
              <a:rPr lang="en-US" b="1" dirty="0"/>
            </a:br>
            <a:endParaRPr lang="en-US" dirty="0"/>
          </a:p>
        </p:txBody>
      </p:sp>
      <p:sp>
        <p:nvSpPr>
          <p:cNvPr id="3" name="Content Placeholder 2"/>
          <p:cNvSpPr>
            <a:spLocks noGrp="1"/>
          </p:cNvSpPr>
          <p:nvPr>
            <p:ph idx="1"/>
          </p:nvPr>
        </p:nvSpPr>
        <p:spPr>
          <a:xfrm>
            <a:off x="1143000" y="1554480"/>
            <a:ext cx="9872871" cy="4541520"/>
          </a:xfrm>
        </p:spPr>
        <p:txBody>
          <a:bodyPr>
            <a:normAutofit/>
          </a:bodyPr>
          <a:lstStyle/>
          <a:p>
            <a:pPr fontAlgn="base"/>
            <a:r>
              <a:rPr lang="en-US" sz="2800" dirty="0" smtClean="0">
                <a:solidFill>
                  <a:schemeClr val="accent2">
                    <a:lumMod val="50000"/>
                  </a:schemeClr>
                </a:solidFill>
              </a:rPr>
              <a:t>Before </a:t>
            </a:r>
            <a:r>
              <a:rPr lang="en-US" sz="2800" dirty="0">
                <a:solidFill>
                  <a:schemeClr val="accent2">
                    <a:lumMod val="50000"/>
                  </a:schemeClr>
                </a:solidFill>
              </a:rPr>
              <a:t>you get your permanent </a:t>
            </a:r>
            <a:r>
              <a:rPr lang="en-US" sz="2800" dirty="0" smtClean="0">
                <a:solidFill>
                  <a:schemeClr val="accent2">
                    <a:lumMod val="50000"/>
                  </a:schemeClr>
                </a:solidFill>
              </a:rPr>
              <a:t>license, </a:t>
            </a:r>
            <a:r>
              <a:rPr lang="en-US" sz="2800" dirty="0">
                <a:solidFill>
                  <a:schemeClr val="accent2">
                    <a:lumMod val="50000"/>
                  </a:schemeClr>
                </a:solidFill>
              </a:rPr>
              <a:t>the Road Transport Authority issues you a learner’s </a:t>
            </a:r>
            <a:r>
              <a:rPr lang="en-US" sz="2800" dirty="0" smtClean="0">
                <a:solidFill>
                  <a:schemeClr val="accent2">
                    <a:lumMod val="50000"/>
                  </a:schemeClr>
                </a:solidFill>
              </a:rPr>
              <a:t>license. </a:t>
            </a:r>
            <a:r>
              <a:rPr lang="en-US" sz="2800" dirty="0">
                <a:solidFill>
                  <a:schemeClr val="accent2">
                    <a:lumMod val="50000"/>
                  </a:schemeClr>
                </a:solidFill>
              </a:rPr>
              <a:t>The validity of the same is only for up to 6-months; which implies that you must polish your driving skills within this time frame.</a:t>
            </a:r>
          </a:p>
          <a:p>
            <a:pPr fontAlgn="base"/>
            <a:r>
              <a:rPr lang="en-US" sz="2800" dirty="0">
                <a:solidFill>
                  <a:srgbClr val="FF0000"/>
                </a:solidFill>
              </a:rPr>
              <a:t>Even when a toddler learns to take the first baby steps, we don’t leave them unattended. We try to watch each step and teach them to balance their body. In the same way, a learning </a:t>
            </a:r>
            <a:r>
              <a:rPr lang="en-US" sz="2800" dirty="0" smtClean="0">
                <a:solidFill>
                  <a:srgbClr val="FF0000"/>
                </a:solidFill>
              </a:rPr>
              <a:t>license </a:t>
            </a:r>
            <a:r>
              <a:rPr lang="en-US" sz="2800" dirty="0">
                <a:solidFill>
                  <a:srgbClr val="FF0000"/>
                </a:solidFill>
              </a:rPr>
              <a:t>holder should not be left alone to drive. She/he should always be accompanied by a mature driver.</a:t>
            </a:r>
          </a:p>
        </p:txBody>
      </p:sp>
    </p:spTree>
    <p:extLst>
      <p:ext uri="{BB962C8B-B14F-4D97-AF65-F5344CB8AC3E}">
        <p14:creationId xmlns:p14="http://schemas.microsoft.com/office/powerpoint/2010/main" val="84415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3000" y="609600"/>
            <a:ext cx="9872871" cy="5486400"/>
          </a:xfrm>
        </p:spPr>
        <p:txBody>
          <a:bodyPr/>
          <a:lstStyle/>
          <a:p>
            <a:pPr marL="45720" indent="0">
              <a:buNone/>
            </a:pPr>
            <a:r>
              <a:rPr lang="en-US" sz="2800" b="1" dirty="0"/>
              <a:t>The conditions attached to provisional </a:t>
            </a:r>
            <a:r>
              <a:rPr lang="en-US" sz="2800" b="1" dirty="0" err="1"/>
              <a:t>licences</a:t>
            </a:r>
            <a:r>
              <a:rPr lang="en-US" sz="2800" b="1" dirty="0"/>
              <a:t> of a particular category of vehicle are</a:t>
            </a:r>
            <a:r>
              <a:rPr lang="en-US" sz="2800" b="1" dirty="0" smtClean="0"/>
              <a:t>:</a:t>
            </a:r>
            <a:endParaRPr lang="en-US" sz="2800" b="1" baseline="30000" dirty="0"/>
          </a:p>
          <a:p>
            <a:r>
              <a:rPr lang="en-US" sz="2800" dirty="0" smtClean="0"/>
              <a:t> </a:t>
            </a:r>
            <a:r>
              <a:rPr lang="en-US" sz="2800" i="1" dirty="0" smtClean="0">
                <a:solidFill>
                  <a:schemeClr val="bg2">
                    <a:lumMod val="10000"/>
                  </a:schemeClr>
                </a:solidFill>
                <a:hlinkClick r:id="rId2" tooltip="L-plate"/>
              </a:rPr>
              <a:t>L-plates</a:t>
            </a:r>
            <a:r>
              <a:rPr lang="en-US" sz="2800" dirty="0">
                <a:solidFill>
                  <a:schemeClr val="bg2">
                    <a:lumMod val="10000"/>
                  </a:schemeClr>
                </a:solidFill>
              </a:rPr>
              <a:t> must be conspicuously displayed on the front and rear of the vehicle.</a:t>
            </a:r>
          </a:p>
          <a:p>
            <a:r>
              <a:rPr lang="en-US" sz="2800" dirty="0">
                <a:solidFill>
                  <a:schemeClr val="bg2">
                    <a:lumMod val="10000"/>
                  </a:schemeClr>
                </a:solidFill>
              </a:rPr>
              <a:t>Learner drivers of a particular category and transmission type of vehicle must be accompanied by somebody who has held a full driving </a:t>
            </a:r>
            <a:r>
              <a:rPr lang="en-US" sz="2800" dirty="0" smtClean="0">
                <a:solidFill>
                  <a:schemeClr val="bg2">
                    <a:lumMod val="10000"/>
                  </a:schemeClr>
                </a:solidFill>
              </a:rPr>
              <a:t>license </a:t>
            </a:r>
            <a:r>
              <a:rPr lang="en-US" sz="2800" dirty="0">
                <a:solidFill>
                  <a:schemeClr val="bg2">
                    <a:lumMod val="10000"/>
                  </a:schemeClr>
                </a:solidFill>
              </a:rPr>
              <a:t>for that category and transmission type, except in the case of solo motorcycles and vehicles of certain categories designed solely for one person.</a:t>
            </a:r>
          </a:p>
          <a:p>
            <a:r>
              <a:rPr lang="en-US" sz="2800" dirty="0">
                <a:solidFill>
                  <a:schemeClr val="bg2">
                    <a:lumMod val="10000"/>
                  </a:schemeClr>
                </a:solidFill>
              </a:rPr>
              <a:t>Motorcycle riders must not carry any pillion passenger.</a:t>
            </a:r>
          </a:p>
          <a:p>
            <a:r>
              <a:rPr lang="en-US" sz="2800" dirty="0">
                <a:solidFill>
                  <a:schemeClr val="bg2">
                    <a:lumMod val="10000"/>
                  </a:schemeClr>
                </a:solidFill>
              </a:rPr>
              <a:t>Bus drivers must not carry any passenger except a person giving or receiving instruction.</a:t>
            </a:r>
          </a:p>
          <a:p>
            <a:endParaRPr lang="en-US" dirty="0"/>
          </a:p>
        </p:txBody>
      </p:sp>
    </p:spTree>
    <p:extLst>
      <p:ext uri="{BB962C8B-B14F-4D97-AF65-F5344CB8AC3E}">
        <p14:creationId xmlns:p14="http://schemas.microsoft.com/office/powerpoint/2010/main" val="296567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Theory testing</a:t>
            </a:r>
          </a:p>
        </p:txBody>
      </p:sp>
      <p:sp>
        <p:nvSpPr>
          <p:cNvPr id="3" name="Content Placeholder 2"/>
          <p:cNvSpPr>
            <a:spLocks noGrp="1"/>
          </p:cNvSpPr>
          <p:nvPr>
            <p:ph idx="1"/>
          </p:nvPr>
        </p:nvSpPr>
        <p:spPr/>
        <p:txBody>
          <a:bodyPr/>
          <a:lstStyle/>
          <a:p>
            <a:r>
              <a:rPr lang="en-US" sz="2400" dirty="0"/>
              <a:t>Tests on basic driving rules are conducted at the RTOs when an individual applies for provisional </a:t>
            </a:r>
            <a:r>
              <a:rPr lang="en-US" sz="2400" dirty="0" err="1"/>
              <a:t>licence</a:t>
            </a:r>
            <a:r>
              <a:rPr lang="en-US" sz="2400" dirty="0"/>
              <a:t>. The theoretical test in India consists of basic road sign questions, which are the same for car and motorcycle tests:</a:t>
            </a:r>
          </a:p>
          <a:p>
            <a:pPr lvl="1"/>
            <a:r>
              <a:rPr lang="en-US" sz="2400" dirty="0"/>
              <a:t>Multiple choice questions – 15 questions with a choice of possible answers. At least 09 questions should be answered correctly to pass this section.</a:t>
            </a:r>
          </a:p>
          <a:p>
            <a:pPr lvl="1"/>
            <a:r>
              <a:rPr lang="en-US" sz="2400" dirty="0"/>
              <a:t>Verbal or written test (depending on the state)</a:t>
            </a:r>
          </a:p>
          <a:p>
            <a:r>
              <a:rPr lang="en-US" sz="2400" dirty="0"/>
              <a:t>The theory test are completed on the computer, and both must be passed in order to pass the theory test.</a:t>
            </a:r>
          </a:p>
          <a:p>
            <a:endParaRPr lang="en-US" dirty="0"/>
          </a:p>
        </p:txBody>
      </p:sp>
    </p:spTree>
    <p:extLst>
      <p:ext uri="{BB962C8B-B14F-4D97-AF65-F5344CB8AC3E}">
        <p14:creationId xmlns:p14="http://schemas.microsoft.com/office/powerpoint/2010/main" val="284155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solidFill>
                  <a:schemeClr val="bg2">
                    <a:lumMod val="10000"/>
                  </a:schemeClr>
                </a:solidFill>
              </a:rPr>
              <a:t>After passing a driving test, the provisional </a:t>
            </a:r>
            <a:r>
              <a:rPr lang="en-US" sz="2400" dirty="0" err="1">
                <a:solidFill>
                  <a:schemeClr val="bg2">
                    <a:lumMod val="10000"/>
                  </a:schemeClr>
                </a:solidFill>
              </a:rPr>
              <a:t>licence</a:t>
            </a:r>
            <a:r>
              <a:rPr lang="en-US" sz="2400" dirty="0">
                <a:solidFill>
                  <a:schemeClr val="bg2">
                    <a:lumMod val="10000"/>
                  </a:schemeClr>
                </a:solidFill>
              </a:rPr>
              <a:t> may be surrendered in exchange for a full Indian </a:t>
            </a:r>
            <a:r>
              <a:rPr lang="en-US" sz="2400" dirty="0" err="1">
                <a:solidFill>
                  <a:schemeClr val="bg2">
                    <a:lumMod val="10000"/>
                  </a:schemeClr>
                </a:solidFill>
              </a:rPr>
              <a:t>licence</a:t>
            </a:r>
            <a:r>
              <a:rPr lang="en-US" sz="2400" dirty="0">
                <a:solidFill>
                  <a:schemeClr val="bg2">
                    <a:lumMod val="10000"/>
                  </a:schemeClr>
                </a:solidFill>
              </a:rPr>
              <a:t> for the relevant kind of vehicle. Full car </a:t>
            </a:r>
            <a:r>
              <a:rPr lang="en-US" sz="2400" dirty="0" err="1">
                <a:solidFill>
                  <a:schemeClr val="bg2">
                    <a:lumMod val="10000"/>
                  </a:schemeClr>
                </a:solidFill>
              </a:rPr>
              <a:t>licences</a:t>
            </a:r>
            <a:r>
              <a:rPr lang="en-US" sz="2400" dirty="0">
                <a:solidFill>
                  <a:schemeClr val="bg2">
                    <a:lumMod val="10000"/>
                  </a:schemeClr>
                </a:solidFill>
              </a:rPr>
              <a:t> allow use of mopeds, motorcycles and cars</a:t>
            </a:r>
            <a:r>
              <a:rPr lang="en-US" sz="2400" dirty="0" smtClean="0">
                <a:solidFill>
                  <a:schemeClr val="bg2">
                    <a:lumMod val="10000"/>
                  </a:schemeClr>
                </a:solidFill>
              </a:rPr>
              <a:t>.</a:t>
            </a:r>
          </a:p>
          <a:p>
            <a:r>
              <a:rPr lang="en-US" sz="2400" dirty="0">
                <a:solidFill>
                  <a:schemeClr val="bg2">
                    <a:lumMod val="10000"/>
                  </a:schemeClr>
                </a:solidFill>
              </a:rPr>
              <a:t>A </a:t>
            </a:r>
            <a:r>
              <a:rPr lang="en-US" sz="2400" dirty="0" err="1">
                <a:solidFill>
                  <a:schemeClr val="bg2">
                    <a:lumMod val="10000"/>
                  </a:schemeClr>
                </a:solidFill>
              </a:rPr>
              <a:t>licence</a:t>
            </a:r>
            <a:r>
              <a:rPr lang="en-US" sz="2400" dirty="0">
                <a:solidFill>
                  <a:schemeClr val="bg2">
                    <a:lumMod val="10000"/>
                  </a:schemeClr>
                </a:solidFill>
              </a:rPr>
              <a:t> is valid for </a:t>
            </a:r>
            <a:r>
              <a:rPr lang="en-US" sz="2400" dirty="0" err="1">
                <a:solidFill>
                  <a:schemeClr val="bg2">
                    <a:lumMod val="10000"/>
                  </a:schemeClr>
                </a:solidFill>
              </a:rPr>
              <a:t>upto</a:t>
            </a:r>
            <a:r>
              <a:rPr lang="en-US" sz="2400" dirty="0">
                <a:solidFill>
                  <a:schemeClr val="bg2">
                    <a:lumMod val="10000"/>
                  </a:schemeClr>
                </a:solidFill>
              </a:rPr>
              <a:t> 40 years of age if applied before 30 years of age. Between 30-50 years of age it is valid till 10 years. From 50-55 year of age it is valid until holders 60th birthday. Above 55 years of age, it is valid for 5 years under motor vehicles amendment act 2019. The driving </a:t>
            </a:r>
            <a:r>
              <a:rPr lang="en-US" sz="2400" dirty="0" err="1">
                <a:solidFill>
                  <a:schemeClr val="bg2">
                    <a:lumMod val="10000"/>
                  </a:schemeClr>
                </a:solidFill>
              </a:rPr>
              <a:t>licence</a:t>
            </a:r>
            <a:r>
              <a:rPr lang="en-US" sz="2400" dirty="0">
                <a:solidFill>
                  <a:schemeClr val="bg2">
                    <a:lumMod val="10000"/>
                  </a:schemeClr>
                </a:solidFill>
              </a:rPr>
              <a:t> is required to be renewed after expiry of its validity. It was previously 20 years validity.</a:t>
            </a:r>
            <a:endParaRPr lang="en-US" sz="2400" dirty="0">
              <a:solidFill>
                <a:schemeClr val="bg2">
                  <a:lumMod val="10000"/>
                </a:schemeClr>
              </a:solidFill>
            </a:endParaRPr>
          </a:p>
        </p:txBody>
      </p:sp>
    </p:spTree>
    <p:extLst>
      <p:ext uri="{BB962C8B-B14F-4D97-AF65-F5344CB8AC3E}">
        <p14:creationId xmlns:p14="http://schemas.microsoft.com/office/powerpoint/2010/main" val="222549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si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276</TotalTime>
  <Words>1188</Words>
  <Application>Microsoft Office PowerPoint</Application>
  <PresentationFormat>Widescreen</PresentationFormat>
  <Paragraphs>61</Paragraphs>
  <Slides>24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24</vt:i4>
      </vt:variant>
    </vt:vector>
  </HeadingPairs>
  <TitlesOfParts>
    <vt:vector size="26" baseType="lpstr">
      <vt:lpstr>Corbel</vt:lpstr>
      <vt:lpstr>Basis</vt:lpstr>
      <vt:lpstr>All about Driving License in India</vt:lpstr>
      <vt:lpstr>PowerPoint Presentation</vt:lpstr>
      <vt:lpstr>PowerPoint Presentation</vt:lpstr>
      <vt:lpstr>Why is the Driving License important? </vt:lpstr>
      <vt:lpstr>Different Types of Driving license in India </vt:lpstr>
      <vt:lpstr>1. Learner’s license </vt:lpstr>
      <vt:lpstr>PowerPoint Presentation</vt:lpstr>
      <vt:lpstr>Theory testing</vt:lpstr>
      <vt:lpstr>PowerPoint Presentation</vt:lpstr>
      <vt:lpstr>PowerPoint Presentation</vt:lpstr>
      <vt:lpstr>PowerPoint Presentation</vt:lpstr>
      <vt:lpstr>2. Permanent license </vt:lpstr>
      <vt:lpstr>PowerPoint Presentation</vt:lpstr>
      <vt:lpstr>PowerPoint Presentation</vt:lpstr>
      <vt:lpstr>3. Commercial Driving license </vt:lpstr>
      <vt:lpstr>PowerPoint Presentation</vt:lpstr>
      <vt:lpstr>4. International Driving Permit </vt:lpstr>
      <vt:lpstr>Driving License Categories and Class of Vehicles in India</vt:lpstr>
      <vt:lpstr>Driving License Categories and Class of Vehicles in India </vt:lpstr>
      <vt:lpstr>Drawbacks of not owning a valid Driver's License </vt:lpstr>
      <vt:lpstr>PowerPoint Presentation</vt:lpstr>
      <vt:lpstr>Driving without a DL </vt:lpstr>
      <vt:lpstr>Driving without DL and cause accidents </vt:lpstr>
      <vt:lpstr>What to do in the following situations?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about Driving Licence in India</dc:title>
  <dc:creator>HP</dc:creator>
  <cp:lastModifiedBy>HP</cp:lastModifiedBy>
  <cp:revision>15</cp:revision>
  <dcterms:created xsi:type="dcterms:W3CDTF">2020-10-12T05:21:21Z</dcterms:created>
  <dcterms:modified xsi:type="dcterms:W3CDTF">2020-10-13T11:18:59Z</dcterms:modified>
</cp:coreProperties>
</file>