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70" r:id="rId4"/>
    <p:sldId id="258" r:id="rId5"/>
    <p:sldId id="260" r:id="rId6"/>
    <p:sldId id="265" r:id="rId7"/>
    <p:sldId id="259" r:id="rId8"/>
    <p:sldId id="266" r:id="rId9"/>
    <p:sldId id="267" r:id="rId10"/>
    <p:sldId id="268" r:id="rId11"/>
    <p:sldId id="269" r:id="rId12"/>
    <p:sldId id="26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1429" y="1609775"/>
            <a:ext cx="7766936" cy="1646302"/>
          </a:xfrm>
        </p:spPr>
        <p:txBody>
          <a:bodyPr/>
          <a:lstStyle/>
          <a:p>
            <a:r>
              <a:rPr lang="en-US" dirty="0" smtClean="0"/>
              <a:t/>
            </a:r>
            <a:br>
              <a:rPr lang="en-US" dirty="0" smtClean="0"/>
            </a:br>
            <a:endParaRPr lang="en-IN" dirty="0"/>
          </a:p>
        </p:txBody>
      </p:sp>
      <p:sp>
        <p:nvSpPr>
          <p:cNvPr id="3" name="Subtitle 2"/>
          <p:cNvSpPr>
            <a:spLocks noGrp="1"/>
          </p:cNvSpPr>
          <p:nvPr>
            <p:ph type="subTitle" idx="1"/>
          </p:nvPr>
        </p:nvSpPr>
        <p:spPr>
          <a:xfrm>
            <a:off x="1259239" y="603844"/>
            <a:ext cx="7766936" cy="1096899"/>
          </a:xfrm>
        </p:spPr>
        <p:txBody>
          <a:bodyPr>
            <a:noAutofit/>
          </a:bodyPr>
          <a:lstStyle/>
          <a:p>
            <a:pPr algn="ctr"/>
            <a:endParaRPr lang="en-US" sz="3600" b="1" dirty="0" smtClean="0">
              <a:solidFill>
                <a:schemeClr val="tx1"/>
              </a:solidFill>
            </a:endParaRPr>
          </a:p>
          <a:p>
            <a:pPr algn="ctr"/>
            <a:r>
              <a:rPr lang="en-US" sz="3600" b="1" dirty="0" smtClean="0">
                <a:solidFill>
                  <a:schemeClr val="tx1"/>
                </a:solidFill>
              </a:rPr>
              <a:t>GROUP-5</a:t>
            </a:r>
            <a:endParaRPr lang="en-IN" sz="3600"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16850326"/>
              </p:ext>
            </p:extLst>
          </p:nvPr>
        </p:nvGraphicFramePr>
        <p:xfrm>
          <a:off x="1300897" y="2245438"/>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NAME</a:t>
                      </a:r>
                      <a:endParaRPr lang="en-IN" dirty="0"/>
                    </a:p>
                  </a:txBody>
                  <a:tcPr/>
                </a:tc>
                <a:tc>
                  <a:txBody>
                    <a:bodyPr/>
                    <a:lstStyle/>
                    <a:p>
                      <a:pPr algn="ctr"/>
                      <a:r>
                        <a:rPr lang="en-US" dirty="0" smtClean="0"/>
                        <a:t>USN</a:t>
                      </a:r>
                      <a:endParaRPr lang="en-IN" dirty="0"/>
                    </a:p>
                  </a:txBody>
                  <a:tcPr/>
                </a:tc>
              </a:tr>
              <a:tr h="370840">
                <a:tc>
                  <a:txBody>
                    <a:bodyPr/>
                    <a:lstStyle/>
                    <a:p>
                      <a:pPr algn="ctr"/>
                      <a:r>
                        <a:rPr lang="en-US" dirty="0" err="1" smtClean="0"/>
                        <a:t>Pavan</a:t>
                      </a:r>
                      <a:r>
                        <a:rPr lang="en-US" baseline="0" dirty="0" smtClean="0"/>
                        <a:t> </a:t>
                      </a:r>
                      <a:r>
                        <a:rPr lang="en-US" baseline="0" dirty="0" err="1" smtClean="0"/>
                        <a:t>Majalikar</a:t>
                      </a:r>
                      <a:endParaRPr lang="en-IN" dirty="0"/>
                    </a:p>
                  </a:txBody>
                  <a:tcPr/>
                </a:tc>
                <a:tc>
                  <a:txBody>
                    <a:bodyPr/>
                    <a:lstStyle/>
                    <a:p>
                      <a:pPr algn="ctr"/>
                      <a:r>
                        <a:rPr lang="en-US" dirty="0" smtClean="0"/>
                        <a:t>2GI19ME096</a:t>
                      </a:r>
                      <a:endParaRPr lang="en-IN" dirty="0"/>
                    </a:p>
                  </a:txBody>
                  <a:tcPr/>
                </a:tc>
              </a:tr>
              <a:tr h="370840">
                <a:tc>
                  <a:txBody>
                    <a:bodyPr/>
                    <a:lstStyle/>
                    <a:p>
                      <a:pPr algn="ctr"/>
                      <a:r>
                        <a:rPr lang="en-US" dirty="0" err="1" smtClean="0"/>
                        <a:t>Prajwal</a:t>
                      </a:r>
                      <a:r>
                        <a:rPr lang="en-US" dirty="0" smtClean="0"/>
                        <a:t> </a:t>
                      </a:r>
                      <a:r>
                        <a:rPr lang="en-US" dirty="0" err="1" smtClean="0"/>
                        <a:t>Sangolli</a:t>
                      </a:r>
                      <a:endParaRPr lang="en-IN" dirty="0"/>
                    </a:p>
                  </a:txBody>
                  <a:tcPr/>
                </a:tc>
                <a:tc>
                  <a:txBody>
                    <a:bodyPr/>
                    <a:lstStyle/>
                    <a:p>
                      <a:pPr algn="ctr"/>
                      <a:r>
                        <a:rPr lang="en-US" dirty="0" smtClean="0"/>
                        <a:t>2GI19ME099</a:t>
                      </a:r>
                      <a:endParaRPr lang="en-IN" dirty="0"/>
                    </a:p>
                  </a:txBody>
                  <a:tcPr/>
                </a:tc>
              </a:tr>
              <a:tr h="370840">
                <a:tc>
                  <a:txBody>
                    <a:bodyPr/>
                    <a:lstStyle/>
                    <a:p>
                      <a:pPr algn="ctr"/>
                      <a:r>
                        <a:rPr lang="en-US" dirty="0" smtClean="0"/>
                        <a:t>Vishal </a:t>
                      </a:r>
                      <a:r>
                        <a:rPr lang="en-US" dirty="0" err="1" smtClean="0"/>
                        <a:t>killari</a:t>
                      </a:r>
                      <a:endParaRPr lang="en-IN" dirty="0"/>
                    </a:p>
                  </a:txBody>
                  <a:tcPr/>
                </a:tc>
                <a:tc>
                  <a:txBody>
                    <a:bodyPr/>
                    <a:lstStyle/>
                    <a:p>
                      <a:pPr algn="ctr"/>
                      <a:r>
                        <a:rPr lang="en-US" dirty="0" smtClean="0"/>
                        <a:t>2GI19ME099</a:t>
                      </a:r>
                      <a:endParaRPr lang="en-IN" dirty="0"/>
                    </a:p>
                  </a:txBody>
                  <a:tcPr/>
                </a:tc>
              </a:tr>
              <a:tr h="370840">
                <a:tc>
                  <a:txBody>
                    <a:bodyPr/>
                    <a:lstStyle/>
                    <a:p>
                      <a:pPr algn="ctr"/>
                      <a:r>
                        <a:rPr lang="en-US" dirty="0" err="1" smtClean="0"/>
                        <a:t>Sandesh</a:t>
                      </a:r>
                      <a:r>
                        <a:rPr lang="en-US" dirty="0" smtClean="0"/>
                        <a:t> </a:t>
                      </a:r>
                      <a:r>
                        <a:rPr lang="en-US" dirty="0" err="1" smtClean="0"/>
                        <a:t>Hiremath</a:t>
                      </a:r>
                      <a:endParaRPr lang="en-IN" dirty="0"/>
                    </a:p>
                  </a:txBody>
                  <a:tcPr/>
                </a:tc>
                <a:tc>
                  <a:txBody>
                    <a:bodyPr/>
                    <a:lstStyle/>
                    <a:p>
                      <a:pPr algn="ctr"/>
                      <a:r>
                        <a:rPr lang="en-US" dirty="0" smtClean="0"/>
                        <a:t>2GI19CS132</a:t>
                      </a:r>
                      <a:endParaRPr lang="en-IN" dirty="0"/>
                    </a:p>
                  </a:txBody>
                  <a:tcPr/>
                </a:tc>
              </a:tr>
            </a:tbl>
          </a:graphicData>
        </a:graphic>
      </p:graphicFrame>
    </p:spTree>
    <p:extLst>
      <p:ext uri="{BB962C8B-B14F-4D97-AF65-F5344CB8AC3E}">
        <p14:creationId xmlns:p14="http://schemas.microsoft.com/office/powerpoint/2010/main" val="772382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sp>
        <p:nvSpPr>
          <p:cNvPr id="3" name="Content Placeholder 2"/>
          <p:cNvSpPr>
            <a:spLocks noGrp="1"/>
          </p:cNvSpPr>
          <p:nvPr>
            <p:ph idx="1"/>
          </p:nvPr>
        </p:nvSpPr>
        <p:spPr>
          <a:xfrm>
            <a:off x="967890" y="455776"/>
            <a:ext cx="8596668" cy="6564668"/>
          </a:xfrm>
        </p:spPr>
        <p:txBody>
          <a:bodyPr>
            <a:noAutofit/>
          </a:bodyPr>
          <a:lstStyle/>
          <a:p>
            <a:pPr marL="0" indent="0">
              <a:buNone/>
            </a:pPr>
            <a:r>
              <a:rPr lang="en-US" sz="2400" b="1" dirty="0"/>
              <a:t>C. </a:t>
            </a:r>
            <a:r>
              <a:rPr lang="en-US" sz="2400" b="1" dirty="0" smtClean="0"/>
              <a:t>Organization </a:t>
            </a:r>
            <a:r>
              <a:rPr lang="en-US" sz="2400" b="1" dirty="0"/>
              <a:t>of Competitions with theme of Voluntary Blood </a:t>
            </a:r>
            <a:r>
              <a:rPr lang="en-US" sz="2400" b="1" dirty="0" smtClean="0"/>
              <a:t>Donation</a:t>
            </a:r>
          </a:p>
          <a:p>
            <a:pPr marL="0" indent="0">
              <a:buNone/>
            </a:pPr>
            <a:r>
              <a:rPr lang="en-US" sz="2400" dirty="0" smtClean="0"/>
              <a:t> 1. Slogan competition</a:t>
            </a:r>
          </a:p>
          <a:p>
            <a:pPr marL="0" indent="0">
              <a:buNone/>
            </a:pPr>
            <a:r>
              <a:rPr lang="en-US" sz="2400" dirty="0" smtClean="0"/>
              <a:t> </a:t>
            </a:r>
            <a:r>
              <a:rPr lang="en-US" sz="2400" dirty="0"/>
              <a:t>2. Painting competition - different </a:t>
            </a:r>
            <a:r>
              <a:rPr lang="en-US" sz="2400" dirty="0" smtClean="0"/>
              <a:t>categories</a:t>
            </a:r>
          </a:p>
          <a:p>
            <a:pPr marL="0" indent="0">
              <a:buNone/>
            </a:pPr>
            <a:r>
              <a:rPr lang="en-US" sz="2400" dirty="0" smtClean="0"/>
              <a:t> </a:t>
            </a:r>
            <a:r>
              <a:rPr lang="en-US" sz="2400" dirty="0"/>
              <a:t>3. Essay </a:t>
            </a:r>
            <a:r>
              <a:rPr lang="en-US" sz="2400" dirty="0" smtClean="0"/>
              <a:t>competition</a:t>
            </a:r>
          </a:p>
          <a:p>
            <a:pPr marL="0" indent="0">
              <a:buNone/>
            </a:pPr>
            <a:r>
              <a:rPr lang="en-US" sz="2400" dirty="0" smtClean="0"/>
              <a:t> </a:t>
            </a:r>
            <a:r>
              <a:rPr lang="en-US" sz="2400" dirty="0"/>
              <a:t>4. </a:t>
            </a:r>
            <a:r>
              <a:rPr lang="en-US" sz="2400" dirty="0" smtClean="0"/>
              <a:t>Debates</a:t>
            </a:r>
          </a:p>
          <a:p>
            <a:pPr marL="0" indent="0">
              <a:buNone/>
            </a:pPr>
            <a:r>
              <a:rPr lang="en-US" sz="2400" dirty="0" smtClean="0"/>
              <a:t> </a:t>
            </a:r>
            <a:r>
              <a:rPr lang="en-US" sz="2400" dirty="0"/>
              <a:t>5. Extempore </a:t>
            </a:r>
            <a:r>
              <a:rPr lang="en-US" sz="2400" dirty="0" smtClean="0"/>
              <a:t>speeches</a:t>
            </a:r>
          </a:p>
          <a:p>
            <a:pPr marL="0" indent="0">
              <a:buNone/>
            </a:pPr>
            <a:r>
              <a:rPr lang="en-US" sz="2400" dirty="0" smtClean="0"/>
              <a:t> </a:t>
            </a:r>
            <a:r>
              <a:rPr lang="en-US" sz="2400" dirty="0"/>
              <a:t>6. Greeting cards design </a:t>
            </a:r>
            <a:r>
              <a:rPr lang="en-US" sz="2400" dirty="0" smtClean="0"/>
              <a:t>competition</a:t>
            </a:r>
          </a:p>
          <a:p>
            <a:pPr marL="0" indent="0">
              <a:buNone/>
            </a:pPr>
            <a:r>
              <a:rPr lang="en-US" sz="2400" dirty="0" smtClean="0"/>
              <a:t> </a:t>
            </a:r>
            <a:r>
              <a:rPr lang="en-US" sz="2400" dirty="0"/>
              <a:t>7. Poster </a:t>
            </a:r>
            <a:r>
              <a:rPr lang="en-US" sz="2400" dirty="0" smtClean="0"/>
              <a:t>competition</a:t>
            </a:r>
          </a:p>
          <a:p>
            <a:pPr marL="0" indent="0">
              <a:buNone/>
            </a:pPr>
            <a:r>
              <a:rPr lang="en-US" sz="2400" dirty="0" smtClean="0"/>
              <a:t> </a:t>
            </a:r>
            <a:r>
              <a:rPr lang="en-US" sz="2400" dirty="0"/>
              <a:t>8. Song/ Poetry </a:t>
            </a:r>
            <a:r>
              <a:rPr lang="en-US" sz="2400" dirty="0" smtClean="0"/>
              <a:t>competition</a:t>
            </a:r>
          </a:p>
          <a:p>
            <a:pPr marL="0" indent="0">
              <a:buNone/>
            </a:pPr>
            <a:r>
              <a:rPr lang="en-US" sz="2400" b="1" dirty="0" smtClean="0"/>
              <a:t>Organizing such competitions where various people participate help them to understand the importance of blood donation</a:t>
            </a:r>
            <a:endParaRPr lang="en-IN" sz="2400" b="1" dirty="0"/>
          </a:p>
        </p:txBody>
      </p:sp>
    </p:spTree>
    <p:extLst>
      <p:ext uri="{BB962C8B-B14F-4D97-AF65-F5344CB8AC3E}">
        <p14:creationId xmlns:p14="http://schemas.microsoft.com/office/powerpoint/2010/main" val="3526169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sp>
        <p:nvSpPr>
          <p:cNvPr id="3" name="Content Placeholder 2"/>
          <p:cNvSpPr>
            <a:spLocks noGrp="1"/>
          </p:cNvSpPr>
          <p:nvPr>
            <p:ph idx="1"/>
          </p:nvPr>
        </p:nvSpPr>
        <p:spPr>
          <a:xfrm>
            <a:off x="899525" y="-68366"/>
            <a:ext cx="8596668" cy="7272471"/>
          </a:xfrm>
        </p:spPr>
        <p:txBody>
          <a:bodyPr>
            <a:normAutofit/>
          </a:bodyPr>
          <a:lstStyle/>
          <a:p>
            <a:pPr marL="0" indent="0">
              <a:buNone/>
            </a:pPr>
            <a:r>
              <a:rPr lang="en-IN" sz="2400" b="1" dirty="0"/>
              <a:t>D. Mass </a:t>
            </a:r>
            <a:r>
              <a:rPr lang="en-IN" sz="2400" b="1" dirty="0" smtClean="0"/>
              <a:t>Media</a:t>
            </a:r>
          </a:p>
          <a:p>
            <a:pPr marL="0" indent="0">
              <a:buNone/>
            </a:pPr>
            <a:r>
              <a:rPr lang="en-US" sz="2000" b="1" dirty="0" smtClean="0"/>
              <a:t>Following are the effective ways to reach and encourage audience</a:t>
            </a:r>
            <a:endParaRPr lang="en-IN" sz="2000" b="1" dirty="0" smtClean="0"/>
          </a:p>
          <a:p>
            <a:pPr marL="0" indent="0">
              <a:buNone/>
            </a:pPr>
            <a:r>
              <a:rPr lang="en-US" sz="1700" dirty="0" smtClean="0">
                <a:solidFill>
                  <a:srgbClr val="FF0000"/>
                </a:solidFill>
              </a:rPr>
              <a:t>a) Print :</a:t>
            </a:r>
          </a:p>
          <a:p>
            <a:pPr marL="0" indent="0">
              <a:buNone/>
            </a:pPr>
            <a:r>
              <a:rPr lang="en-US" sz="1700" dirty="0" smtClean="0"/>
              <a:t>1</a:t>
            </a:r>
            <a:r>
              <a:rPr lang="en-US" sz="1700" dirty="0"/>
              <a:t>. Advertisement in newspapers / </a:t>
            </a:r>
            <a:r>
              <a:rPr lang="en-US" sz="1700" dirty="0" smtClean="0"/>
              <a:t>magazines, Messages </a:t>
            </a:r>
            <a:r>
              <a:rPr lang="en-US" sz="1700" dirty="0"/>
              <a:t>and quotes by ministers, popular models, celebrities, film stars, sport persons </a:t>
            </a:r>
            <a:endParaRPr lang="en-US" sz="1700" dirty="0" smtClean="0"/>
          </a:p>
          <a:p>
            <a:pPr marL="0" indent="0">
              <a:buNone/>
            </a:pPr>
            <a:r>
              <a:rPr lang="en-US" sz="1700" dirty="0" smtClean="0"/>
              <a:t>2</a:t>
            </a:r>
            <a:r>
              <a:rPr lang="en-US" sz="1700" dirty="0"/>
              <a:t>. Posters - Innovative </a:t>
            </a:r>
            <a:r>
              <a:rPr lang="en-US" sz="1700" dirty="0" smtClean="0"/>
              <a:t>posters</a:t>
            </a:r>
          </a:p>
          <a:p>
            <a:pPr marL="0" indent="0">
              <a:buNone/>
            </a:pPr>
            <a:r>
              <a:rPr lang="en-US" sz="1700" dirty="0" smtClean="0">
                <a:solidFill>
                  <a:srgbClr val="FF0000"/>
                </a:solidFill>
              </a:rPr>
              <a:t>b) Television :</a:t>
            </a:r>
          </a:p>
          <a:p>
            <a:pPr marL="0" indent="0">
              <a:buNone/>
            </a:pPr>
            <a:r>
              <a:rPr lang="en-US" sz="1700" dirty="0"/>
              <a:t>National network and Regional stations of Doordarshan. Private channels may also be explored by </a:t>
            </a:r>
            <a:r>
              <a:rPr lang="en-US" sz="1700" dirty="0" smtClean="0"/>
              <a:t>giving,</a:t>
            </a:r>
          </a:p>
          <a:p>
            <a:pPr marL="0" indent="0">
              <a:buNone/>
            </a:pPr>
            <a:r>
              <a:rPr lang="en-US" sz="1700" dirty="0" smtClean="0"/>
              <a:t>1</a:t>
            </a:r>
            <a:r>
              <a:rPr lang="en-US" sz="1700" dirty="0"/>
              <a:t>. Video spots by </a:t>
            </a:r>
            <a:r>
              <a:rPr lang="en-US" sz="1700" dirty="0" smtClean="0"/>
              <a:t>celebrities</a:t>
            </a:r>
          </a:p>
          <a:p>
            <a:pPr marL="0" indent="0">
              <a:buNone/>
            </a:pPr>
            <a:r>
              <a:rPr lang="en-US" sz="1700" dirty="0" smtClean="0"/>
              <a:t>2. </a:t>
            </a:r>
            <a:r>
              <a:rPr lang="en-US" sz="1700" dirty="0"/>
              <a:t>Talk shows </a:t>
            </a:r>
            <a:endParaRPr lang="en-US" sz="1700" dirty="0" smtClean="0"/>
          </a:p>
          <a:p>
            <a:pPr marL="0" indent="0">
              <a:buNone/>
            </a:pPr>
            <a:r>
              <a:rPr lang="en-US" sz="1700" dirty="0" smtClean="0">
                <a:solidFill>
                  <a:srgbClr val="FF0000"/>
                </a:solidFill>
              </a:rPr>
              <a:t>c) Radio:</a:t>
            </a:r>
          </a:p>
          <a:p>
            <a:pPr marL="0" indent="0">
              <a:buNone/>
            </a:pPr>
            <a:r>
              <a:rPr lang="en-US" sz="1700" dirty="0"/>
              <a:t>All India Radio station including </a:t>
            </a:r>
            <a:r>
              <a:rPr lang="en-US" sz="1700" dirty="0" err="1"/>
              <a:t>Vividh</a:t>
            </a:r>
            <a:r>
              <a:rPr lang="en-US" sz="1700" dirty="0"/>
              <a:t> </a:t>
            </a:r>
            <a:r>
              <a:rPr lang="en-US" sz="1700" dirty="0" err="1"/>
              <a:t>Bharati</a:t>
            </a:r>
            <a:r>
              <a:rPr lang="en-US" sz="1700" dirty="0"/>
              <a:t> and FM channels may be involved by </a:t>
            </a:r>
            <a:r>
              <a:rPr lang="en-US" sz="1700" dirty="0" smtClean="0"/>
              <a:t>giving,</a:t>
            </a:r>
          </a:p>
          <a:p>
            <a:pPr marL="0" indent="0">
              <a:buNone/>
            </a:pPr>
            <a:r>
              <a:rPr lang="en-IN" sz="1700" dirty="0" smtClean="0"/>
              <a:t> 1. Audio spots</a:t>
            </a:r>
          </a:p>
          <a:p>
            <a:pPr marL="0" indent="0">
              <a:buNone/>
            </a:pPr>
            <a:r>
              <a:rPr lang="en-IN" sz="1700" dirty="0" smtClean="0"/>
              <a:t> 2. </a:t>
            </a:r>
            <a:r>
              <a:rPr lang="en-IN" sz="1700" dirty="0"/>
              <a:t>Special </a:t>
            </a:r>
            <a:r>
              <a:rPr lang="en-IN" sz="1700" dirty="0" smtClean="0"/>
              <a:t>programmes</a:t>
            </a:r>
          </a:p>
          <a:p>
            <a:pPr marL="0" indent="0">
              <a:buNone/>
            </a:pPr>
            <a:r>
              <a:rPr lang="en-US" sz="1700" dirty="0"/>
              <a:t>Since the community radio has been introduced, it may be used extensively for blood donation and related messages</a:t>
            </a:r>
            <a:endParaRPr lang="en-IN" sz="1700" dirty="0"/>
          </a:p>
        </p:txBody>
      </p:sp>
    </p:spTree>
    <p:extLst>
      <p:ext uri="{BB962C8B-B14F-4D97-AF65-F5344CB8AC3E}">
        <p14:creationId xmlns:p14="http://schemas.microsoft.com/office/powerpoint/2010/main" val="2064736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718" y="130488"/>
            <a:ext cx="8596668" cy="1320800"/>
          </a:xfrm>
        </p:spPr>
        <p:txBody>
          <a:bodyPr/>
          <a:lstStyle/>
          <a:p>
            <a:r>
              <a:rPr lang="en-US" b="1" dirty="0" smtClean="0">
                <a:solidFill>
                  <a:srgbClr val="FF0000"/>
                </a:solidFill>
              </a:rPr>
              <a:t>ADVANTAGES</a:t>
            </a:r>
            <a:endParaRPr lang="en-IN" b="1" dirty="0">
              <a:solidFill>
                <a:srgbClr val="FF0000"/>
              </a:solidFill>
            </a:endParaRPr>
          </a:p>
        </p:txBody>
      </p:sp>
      <p:sp>
        <p:nvSpPr>
          <p:cNvPr id="3" name="Content Placeholder 2"/>
          <p:cNvSpPr>
            <a:spLocks noGrp="1"/>
          </p:cNvSpPr>
          <p:nvPr>
            <p:ph idx="1"/>
          </p:nvPr>
        </p:nvSpPr>
        <p:spPr>
          <a:xfrm>
            <a:off x="1207173" y="1092364"/>
            <a:ext cx="8596668" cy="5342619"/>
          </a:xfrm>
        </p:spPr>
        <p:txBody>
          <a:bodyPr>
            <a:noAutofit/>
          </a:bodyPr>
          <a:lstStyle/>
          <a:p>
            <a:r>
              <a:rPr lang="en-US" sz="2400" dirty="0"/>
              <a:t>Blood Donation helps to reduce risk of heart attack and </a:t>
            </a:r>
            <a:r>
              <a:rPr lang="en-US" sz="2400" dirty="0" smtClean="0"/>
              <a:t>cancer</a:t>
            </a:r>
            <a:endParaRPr lang="en-US" sz="2400" dirty="0"/>
          </a:p>
          <a:p>
            <a:r>
              <a:rPr lang="en-US" sz="2400" dirty="0"/>
              <a:t>Blood donation helps to maintain healthy liver</a:t>
            </a:r>
          </a:p>
          <a:p>
            <a:r>
              <a:rPr lang="en-US" sz="2400" dirty="0"/>
              <a:t>Prevents Hemochromatosis and helps to maintain iron level</a:t>
            </a:r>
          </a:p>
          <a:p>
            <a:r>
              <a:rPr lang="en-US" sz="2400" dirty="0"/>
              <a:t>By donating blood you can save someone's life</a:t>
            </a:r>
          </a:p>
          <a:p>
            <a:r>
              <a:rPr lang="en-US" sz="2400" dirty="0"/>
              <a:t>It helps you to complete your social responsibilities</a:t>
            </a:r>
          </a:p>
          <a:p>
            <a:r>
              <a:rPr lang="en-US" sz="2400" dirty="0"/>
              <a:t>reduce stress</a:t>
            </a:r>
          </a:p>
          <a:p>
            <a:r>
              <a:rPr lang="en-US" sz="2400" dirty="0"/>
              <a:t>improve your emotional well-being</a:t>
            </a:r>
          </a:p>
          <a:p>
            <a:r>
              <a:rPr lang="en-US" sz="2400" dirty="0"/>
              <a:t>help get rid of negative feelings</a:t>
            </a:r>
          </a:p>
          <a:p>
            <a:r>
              <a:rPr lang="en-US" sz="2400" dirty="0"/>
              <a:t>provide a sense of belonging and reduce isolation</a:t>
            </a:r>
          </a:p>
          <a:p>
            <a:endParaRPr lang="en-IN" sz="2400" dirty="0"/>
          </a:p>
        </p:txBody>
      </p:sp>
    </p:spTree>
    <p:extLst>
      <p:ext uri="{BB962C8B-B14F-4D97-AF65-F5344CB8AC3E}">
        <p14:creationId xmlns:p14="http://schemas.microsoft.com/office/powerpoint/2010/main" val="165910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979" y="113944"/>
            <a:ext cx="8596668" cy="1320800"/>
          </a:xfrm>
        </p:spPr>
        <p:txBody>
          <a:bodyPr/>
          <a:lstStyle/>
          <a:p>
            <a:pPr algn="ctr"/>
            <a:r>
              <a:rPr lang="en-US" b="1" dirty="0" smtClean="0">
                <a:solidFill>
                  <a:srgbClr val="FF0000"/>
                </a:solidFill>
              </a:rPr>
              <a:t>DISADVANTANGES OR RISKS INVOLVED</a:t>
            </a:r>
            <a:endParaRPr lang="en-IN" b="1" dirty="0">
              <a:solidFill>
                <a:srgbClr val="FF0000"/>
              </a:solidFill>
            </a:endParaRPr>
          </a:p>
        </p:txBody>
      </p:sp>
      <p:sp>
        <p:nvSpPr>
          <p:cNvPr id="3" name="Content Placeholder 2"/>
          <p:cNvSpPr>
            <a:spLocks noGrp="1"/>
          </p:cNvSpPr>
          <p:nvPr>
            <p:ph idx="1"/>
          </p:nvPr>
        </p:nvSpPr>
        <p:spPr>
          <a:xfrm>
            <a:off x="890979" y="989815"/>
            <a:ext cx="8596668" cy="5539172"/>
          </a:xfrm>
        </p:spPr>
        <p:txBody>
          <a:bodyPr>
            <a:noAutofit/>
          </a:bodyPr>
          <a:lstStyle/>
          <a:p>
            <a:r>
              <a:rPr lang="en-US" sz="2000" b="1" dirty="0" smtClean="0"/>
              <a:t>BRUISING</a:t>
            </a:r>
            <a:r>
              <a:rPr lang="en-US" sz="2000" dirty="0" smtClean="0"/>
              <a:t>: </a:t>
            </a:r>
            <a:r>
              <a:rPr lang="en-US" sz="2000" dirty="0"/>
              <a:t> A bruise is a common skin injury that results in a discoloration of the skin</a:t>
            </a:r>
            <a:r>
              <a:rPr lang="en-US" sz="2000" dirty="0" smtClean="0"/>
              <a:t>.</a:t>
            </a:r>
          </a:p>
          <a:p>
            <a:r>
              <a:rPr lang="en-IN" sz="2000" b="1" dirty="0"/>
              <a:t>Continued </a:t>
            </a:r>
            <a:r>
              <a:rPr lang="en-IN" sz="2000" b="1" dirty="0" smtClean="0"/>
              <a:t>bleeding: </a:t>
            </a:r>
            <a:r>
              <a:rPr lang="en-US" sz="2000" dirty="0"/>
              <a:t>Sometimes bleeding still occurs after the bandage and dressing are kept in place for several hours. </a:t>
            </a:r>
            <a:endParaRPr lang="en-US" sz="2000" dirty="0" smtClean="0"/>
          </a:p>
          <a:p>
            <a:r>
              <a:rPr lang="en-IN" sz="2000" b="1" dirty="0"/>
              <a:t>Dizziness, </a:t>
            </a:r>
            <a:r>
              <a:rPr lang="en-IN" sz="2000" b="1" dirty="0" smtClean="0"/>
              <a:t>lightheadedness , </a:t>
            </a:r>
            <a:r>
              <a:rPr lang="en-IN" sz="2000" b="1" dirty="0"/>
              <a:t>and </a:t>
            </a:r>
            <a:r>
              <a:rPr lang="en-IN" sz="2000" b="1" dirty="0" smtClean="0"/>
              <a:t>nausea: </a:t>
            </a:r>
            <a:r>
              <a:rPr lang="en-US" sz="2000" dirty="0"/>
              <a:t>After your donation is complete, </a:t>
            </a:r>
            <a:r>
              <a:rPr lang="en-US" sz="2000" dirty="0" smtClean="0"/>
              <a:t>you may experience Dizziness ,lightheadedness and nausea. Hence, </a:t>
            </a:r>
            <a:r>
              <a:rPr lang="en-US" sz="2000" dirty="0"/>
              <a:t>you will be told to sit in an observation area for 15 minutes</a:t>
            </a:r>
            <a:r>
              <a:rPr lang="en-US" sz="2000" dirty="0" smtClean="0"/>
              <a:t>.</a:t>
            </a:r>
          </a:p>
          <a:p>
            <a:r>
              <a:rPr lang="en-IN" sz="2000" b="1" dirty="0" smtClean="0"/>
              <a:t>Pain : </a:t>
            </a:r>
            <a:r>
              <a:rPr lang="en-US" sz="2000" dirty="0"/>
              <a:t>Donating blood isn’t a pain-free experience. You shouldn’t feel any pain while the blood is being drawn, but you may experience an uncomfortable sensation at the site where the needle is inserted into your arm</a:t>
            </a:r>
            <a:r>
              <a:rPr lang="en-US" sz="2000" dirty="0" smtClean="0"/>
              <a:t>.</a:t>
            </a:r>
          </a:p>
          <a:p>
            <a:r>
              <a:rPr lang="en-IN" sz="2000" b="1" dirty="0"/>
              <a:t>Physical </a:t>
            </a:r>
            <a:r>
              <a:rPr lang="en-IN" sz="2000" b="1" dirty="0" smtClean="0"/>
              <a:t>weakness: </a:t>
            </a:r>
            <a:r>
              <a:rPr lang="en-US" sz="2000" dirty="0"/>
              <a:t>After donating blood, it’s likely you’ll experience some physical weakness, especially in the arm into which the needle was injected. </a:t>
            </a:r>
            <a:r>
              <a:rPr lang="en-US" sz="2000" dirty="0" smtClean="0"/>
              <a:t>Hence it is advised to avoid </a:t>
            </a:r>
            <a:r>
              <a:rPr lang="en-US" sz="2000" dirty="0"/>
              <a:t>intense physical activity or heavy lifting for five hours after you donate blood</a:t>
            </a:r>
            <a:r>
              <a:rPr lang="en-US" sz="2000" dirty="0" smtClean="0"/>
              <a:t>.</a:t>
            </a:r>
          </a:p>
          <a:p>
            <a:endParaRPr lang="en-US" sz="2000" dirty="0" smtClean="0"/>
          </a:p>
          <a:p>
            <a:endParaRPr lang="en-US" sz="2000" dirty="0" smtClean="0"/>
          </a:p>
          <a:p>
            <a:endParaRPr lang="en-US" sz="2000" dirty="0" smtClean="0"/>
          </a:p>
          <a:p>
            <a:endParaRPr lang="en-IN" sz="2000" dirty="0"/>
          </a:p>
        </p:txBody>
      </p:sp>
    </p:spTree>
    <p:extLst>
      <p:ext uri="{BB962C8B-B14F-4D97-AF65-F5344CB8AC3E}">
        <p14:creationId xmlns:p14="http://schemas.microsoft.com/office/powerpoint/2010/main" val="3666900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1413"/>
            <a:ext cx="8596668" cy="1320800"/>
          </a:xfrm>
        </p:spPr>
        <p:txBody>
          <a:bodyPr>
            <a:normAutofit/>
          </a:bodyPr>
          <a:lstStyle/>
          <a:p>
            <a:pPr algn="ctr"/>
            <a:r>
              <a:rPr lang="en-US" sz="4400" b="1" dirty="0" smtClean="0">
                <a:solidFill>
                  <a:srgbClr val="FF0000"/>
                </a:solidFill>
              </a:rPr>
              <a:t>CONCLUSION</a:t>
            </a:r>
            <a:endParaRPr lang="en-IN" sz="4400" b="1" dirty="0">
              <a:solidFill>
                <a:srgbClr val="FF0000"/>
              </a:solidFill>
            </a:endParaRPr>
          </a:p>
        </p:txBody>
      </p:sp>
      <p:sp>
        <p:nvSpPr>
          <p:cNvPr id="3" name="Content Placeholder 2"/>
          <p:cNvSpPr>
            <a:spLocks noGrp="1"/>
          </p:cNvSpPr>
          <p:nvPr>
            <p:ph idx="1"/>
          </p:nvPr>
        </p:nvSpPr>
        <p:spPr>
          <a:xfrm>
            <a:off x="1224265" y="1656387"/>
            <a:ext cx="8596668" cy="3880773"/>
          </a:xfrm>
        </p:spPr>
        <p:txBody>
          <a:bodyPr>
            <a:normAutofit/>
          </a:bodyPr>
          <a:lstStyle/>
          <a:p>
            <a:pPr marL="0" indent="0">
              <a:buNone/>
            </a:pPr>
            <a:r>
              <a:rPr lang="en-US" sz="2400" dirty="0"/>
              <a:t>Blood is needed every two </a:t>
            </a:r>
            <a:r>
              <a:rPr lang="en-US" sz="2400" dirty="0" smtClean="0"/>
              <a:t>seconds. </a:t>
            </a:r>
            <a:r>
              <a:rPr lang="en-IN" sz="2400" dirty="0"/>
              <a:t>Blood cannot be </a:t>
            </a:r>
            <a:r>
              <a:rPr lang="en-IN" sz="2400" dirty="0" smtClean="0"/>
              <a:t>manufactured</a:t>
            </a:r>
            <a:r>
              <a:rPr lang="en-US" sz="2400" dirty="0" smtClean="0"/>
              <a:t>. </a:t>
            </a:r>
            <a:r>
              <a:rPr lang="en-US" sz="2400" dirty="0"/>
              <a:t>It takes about one hour of your time. When you give blood, it gives someone </a:t>
            </a:r>
            <a:r>
              <a:rPr lang="en-US" sz="2400" dirty="0" smtClean="0"/>
              <a:t>another smile ,another chance. Hence ,we would  conclude that  always thrive to seek the opportunity to donate blood whenever and wherever possible.</a:t>
            </a:r>
            <a:endParaRPr lang="en-IN" sz="2400" dirty="0"/>
          </a:p>
        </p:txBody>
      </p:sp>
    </p:spTree>
    <p:extLst>
      <p:ext uri="{BB962C8B-B14F-4D97-AF65-F5344CB8AC3E}">
        <p14:creationId xmlns:p14="http://schemas.microsoft.com/office/powerpoint/2010/main" val="23120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rgbClr val="FF0000"/>
                </a:solidFill>
              </a:rPr>
              <a:t>REFERENCES</a:t>
            </a:r>
            <a:endParaRPr lang="en-IN" sz="4400" b="1" dirty="0">
              <a:solidFill>
                <a:srgbClr val="FF0000"/>
              </a:solidFill>
            </a:endParaRPr>
          </a:p>
        </p:txBody>
      </p:sp>
      <p:sp>
        <p:nvSpPr>
          <p:cNvPr id="3" name="Content Placeholder 2"/>
          <p:cNvSpPr>
            <a:spLocks noGrp="1"/>
          </p:cNvSpPr>
          <p:nvPr>
            <p:ph idx="1"/>
          </p:nvPr>
        </p:nvSpPr>
        <p:spPr>
          <a:xfrm>
            <a:off x="1813925" y="2160589"/>
            <a:ext cx="8596668" cy="3880773"/>
          </a:xfrm>
        </p:spPr>
        <p:txBody>
          <a:bodyPr>
            <a:normAutofit/>
          </a:bodyPr>
          <a:lstStyle/>
          <a:p>
            <a:r>
              <a:rPr lang="en-IN" sz="2800" dirty="0"/>
              <a:t>https://www.who.int</a:t>
            </a:r>
            <a:r>
              <a:rPr lang="en-IN" sz="2800" dirty="0" smtClean="0"/>
              <a:t>/</a:t>
            </a:r>
          </a:p>
          <a:p>
            <a:r>
              <a:rPr lang="en-IN" sz="2800" dirty="0"/>
              <a:t>https://www.wikipedia.org</a:t>
            </a:r>
            <a:r>
              <a:rPr lang="en-IN" sz="2800" dirty="0" smtClean="0"/>
              <a:t>/</a:t>
            </a:r>
          </a:p>
          <a:p>
            <a:r>
              <a:rPr lang="en-IN" sz="2800" dirty="0"/>
              <a:t>https://</a:t>
            </a:r>
            <a:r>
              <a:rPr lang="en-IN" sz="2800" dirty="0" smtClean="0"/>
              <a:t>www.indushealthplus.com/blood-donation-facts-benefits.html</a:t>
            </a:r>
          </a:p>
          <a:p>
            <a:r>
              <a:rPr lang="en-IN" sz="2800" dirty="0"/>
              <a:t>https://</a:t>
            </a:r>
            <a:r>
              <a:rPr lang="en-IN" sz="2800" dirty="0" smtClean="0"/>
              <a:t>www.healthline.com</a:t>
            </a:r>
            <a:r>
              <a:rPr lang="en-IN" sz="2800" dirty="0"/>
              <a:t/>
            </a:r>
            <a:br>
              <a:rPr lang="en-IN" sz="2800" dirty="0"/>
            </a:br>
            <a:endParaRPr lang="en-IN" sz="2800" dirty="0"/>
          </a:p>
        </p:txBody>
      </p:sp>
    </p:spTree>
    <p:extLst>
      <p:ext uri="{BB962C8B-B14F-4D97-AF65-F5344CB8AC3E}">
        <p14:creationId xmlns:p14="http://schemas.microsoft.com/office/powerpoint/2010/main" val="818798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67" y="1250534"/>
            <a:ext cx="8596668" cy="1320800"/>
          </a:xfrm>
        </p:spPr>
        <p:txBody>
          <a:bodyPr>
            <a:normAutofit/>
          </a:bodyPr>
          <a:lstStyle/>
          <a:p>
            <a:pPr algn="ctr"/>
            <a:r>
              <a:rPr lang="en-US" sz="4000" b="1" dirty="0" smtClean="0">
                <a:solidFill>
                  <a:srgbClr val="FF0000"/>
                </a:solidFill>
              </a:rPr>
              <a:t/>
            </a:r>
            <a:br>
              <a:rPr lang="en-US" sz="4000" b="1" dirty="0" smtClean="0">
                <a:solidFill>
                  <a:srgbClr val="FF0000"/>
                </a:solidFill>
              </a:rPr>
            </a:br>
            <a:endParaRPr lang="en-IN" sz="4000" b="1" dirty="0">
              <a:solidFill>
                <a:srgbClr val="FF0000"/>
              </a:solidFill>
            </a:endParaRPr>
          </a:p>
        </p:txBody>
      </p:sp>
      <p:sp>
        <p:nvSpPr>
          <p:cNvPr id="3" name="Subtitle 2"/>
          <p:cNvSpPr>
            <a:spLocks noGrp="1"/>
          </p:cNvSpPr>
          <p:nvPr>
            <p:ph idx="1"/>
          </p:nvPr>
        </p:nvSpPr>
        <p:spPr>
          <a:xfrm>
            <a:off x="908070" y="1716208"/>
            <a:ext cx="8596668" cy="3880773"/>
          </a:xfrm>
        </p:spPr>
        <p:txBody>
          <a:bodyPr>
            <a:normAutofit/>
          </a:bodyPr>
          <a:lstStyle/>
          <a:p>
            <a:pPr algn="ctr"/>
            <a:endParaRPr lang="en-US" sz="4000" dirty="0" smtClean="0"/>
          </a:p>
          <a:p>
            <a:pPr marL="0" indent="0" algn="ctr">
              <a:buNone/>
            </a:pPr>
            <a:r>
              <a:rPr lang="en-US" sz="4000" b="1" dirty="0">
                <a:solidFill>
                  <a:schemeClr val="tx1"/>
                </a:solidFill>
              </a:rPr>
              <a:t>IMPORTANCE OF VOLUNTARY BLOOD DONATION IN SAVING ACCIDENT VICTIMS</a:t>
            </a:r>
            <a:endParaRPr lang="en-IN" sz="4000" dirty="0"/>
          </a:p>
        </p:txBody>
      </p:sp>
    </p:spTree>
    <p:extLst>
      <p:ext uri="{BB962C8B-B14F-4D97-AF65-F5344CB8AC3E}">
        <p14:creationId xmlns:p14="http://schemas.microsoft.com/office/powerpoint/2010/main" val="4120058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TABLE OF CONTENTS</a:t>
            </a:r>
            <a:endParaRPr lang="en-IN" b="1" dirty="0">
              <a:solidFill>
                <a:srgbClr val="FF0000"/>
              </a:solidFill>
            </a:endParaRPr>
          </a:p>
        </p:txBody>
      </p:sp>
      <p:sp>
        <p:nvSpPr>
          <p:cNvPr id="3" name="Content Placeholder 2"/>
          <p:cNvSpPr>
            <a:spLocks noGrp="1"/>
          </p:cNvSpPr>
          <p:nvPr>
            <p:ph idx="1"/>
          </p:nvPr>
        </p:nvSpPr>
        <p:spPr>
          <a:xfrm>
            <a:off x="1266994" y="1777526"/>
            <a:ext cx="8596668" cy="5264209"/>
          </a:xfrm>
        </p:spPr>
        <p:txBody>
          <a:bodyPr>
            <a:normAutofit/>
          </a:bodyPr>
          <a:lstStyle/>
          <a:p>
            <a:r>
              <a:rPr lang="en-US" sz="2400" dirty="0" smtClean="0"/>
              <a:t>Introduction</a:t>
            </a:r>
          </a:p>
          <a:p>
            <a:r>
              <a:rPr lang="en-US" sz="2400" dirty="0">
                <a:solidFill>
                  <a:schemeClr val="tx1"/>
                </a:solidFill>
              </a:rPr>
              <a:t>Guidelines laid down by the Ministry Of </a:t>
            </a:r>
            <a:r>
              <a:rPr lang="en-US" sz="2400" dirty="0" smtClean="0">
                <a:solidFill>
                  <a:schemeClr val="tx1"/>
                </a:solidFill>
              </a:rPr>
              <a:t>Health</a:t>
            </a:r>
          </a:p>
          <a:p>
            <a:r>
              <a:rPr lang="en-US" sz="2400" dirty="0" smtClean="0">
                <a:solidFill>
                  <a:schemeClr val="tx1"/>
                </a:solidFill>
              </a:rPr>
              <a:t>A Real Life Instance</a:t>
            </a:r>
          </a:p>
          <a:p>
            <a:r>
              <a:rPr lang="en-US" sz="2400" dirty="0" smtClean="0">
                <a:solidFill>
                  <a:schemeClr val="tx1"/>
                </a:solidFill>
              </a:rPr>
              <a:t>Common Misconceptions about Blood Donation</a:t>
            </a:r>
          </a:p>
          <a:p>
            <a:r>
              <a:rPr lang="en-US" sz="2400" dirty="0">
                <a:solidFill>
                  <a:schemeClr val="tx1"/>
                </a:solidFill>
              </a:rPr>
              <a:t>Promotional Activities Related to Voluntary Blood </a:t>
            </a:r>
            <a:r>
              <a:rPr lang="en-US" sz="2400" dirty="0" smtClean="0">
                <a:solidFill>
                  <a:schemeClr val="tx1"/>
                </a:solidFill>
              </a:rPr>
              <a:t>Donation</a:t>
            </a:r>
          </a:p>
          <a:p>
            <a:r>
              <a:rPr lang="en-US" sz="2400" dirty="0" smtClean="0">
                <a:solidFill>
                  <a:schemeClr val="tx1"/>
                </a:solidFill>
              </a:rPr>
              <a:t>Advantages of Blood Donation</a:t>
            </a:r>
          </a:p>
          <a:p>
            <a:r>
              <a:rPr lang="en-US" sz="2400" dirty="0" smtClean="0">
                <a:solidFill>
                  <a:schemeClr val="tx1"/>
                </a:solidFill>
              </a:rPr>
              <a:t>Disadvantages or Risks involved in Blood Donation</a:t>
            </a:r>
          </a:p>
          <a:p>
            <a:r>
              <a:rPr lang="en-US" sz="2400" dirty="0" smtClean="0">
                <a:solidFill>
                  <a:schemeClr val="tx1"/>
                </a:solidFill>
              </a:rPr>
              <a:t>Conclusion</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IN" dirty="0"/>
          </a:p>
        </p:txBody>
      </p:sp>
    </p:spTree>
    <p:extLst>
      <p:ext uri="{BB962C8B-B14F-4D97-AF65-F5344CB8AC3E}">
        <p14:creationId xmlns:p14="http://schemas.microsoft.com/office/powerpoint/2010/main" val="1071203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975" y="-432986"/>
            <a:ext cx="8596668" cy="1320800"/>
          </a:xfrm>
        </p:spPr>
        <p:txBody>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INTRODUCTION</a:t>
            </a:r>
            <a:endParaRPr lang="en-IN" b="1" dirty="0">
              <a:solidFill>
                <a:srgbClr val="FF0000"/>
              </a:solidFill>
            </a:endParaRPr>
          </a:p>
        </p:txBody>
      </p:sp>
      <p:sp>
        <p:nvSpPr>
          <p:cNvPr id="3" name="Content Placeholder 2"/>
          <p:cNvSpPr>
            <a:spLocks noGrp="1"/>
          </p:cNvSpPr>
          <p:nvPr>
            <p:ph idx="1"/>
          </p:nvPr>
        </p:nvSpPr>
        <p:spPr>
          <a:xfrm>
            <a:off x="933707" y="1100911"/>
            <a:ext cx="8596668" cy="4889691"/>
          </a:xfrm>
        </p:spPr>
        <p:txBody>
          <a:bodyPr>
            <a:noAutofit/>
          </a:bodyPr>
          <a:lstStyle/>
          <a:p>
            <a:r>
              <a:rPr lang="en-US" sz="2000" dirty="0"/>
              <a:t>Blood donation is a voluntary procedure that can help save the lives of others. </a:t>
            </a:r>
            <a:endParaRPr lang="en-US" sz="2000" dirty="0" smtClean="0"/>
          </a:p>
          <a:p>
            <a:r>
              <a:rPr lang="en-US" sz="2000" dirty="0" smtClean="0"/>
              <a:t>It </a:t>
            </a:r>
            <a:r>
              <a:rPr lang="en-US" sz="2000" dirty="0"/>
              <a:t>contributes to saving millions of lives each year </a:t>
            </a:r>
            <a:r>
              <a:rPr lang="en-US" sz="2000" dirty="0" smtClean="0"/>
              <a:t>and improves </a:t>
            </a:r>
            <a:r>
              <a:rPr lang="en-US" sz="2000" dirty="0"/>
              <a:t>the life expectancy and quality </a:t>
            </a:r>
            <a:r>
              <a:rPr lang="en-US" sz="2000" dirty="0" smtClean="0"/>
              <a:t>of life patients</a:t>
            </a:r>
          </a:p>
          <a:p>
            <a:r>
              <a:rPr lang="en-US" sz="2000" dirty="0"/>
              <a:t>Road traffic accidents kill 1.2 million people and injure or disable between 20 million and 50 million more a </a:t>
            </a:r>
            <a:r>
              <a:rPr lang="en-US" sz="2000" dirty="0" smtClean="0"/>
              <a:t>year</a:t>
            </a:r>
          </a:p>
          <a:p>
            <a:r>
              <a:rPr lang="en-US" sz="2000" dirty="0" smtClean="0"/>
              <a:t>Road </a:t>
            </a:r>
            <a:r>
              <a:rPr lang="en-US" sz="2000" dirty="0"/>
              <a:t>traffic injuries </a:t>
            </a:r>
            <a:r>
              <a:rPr lang="en-US" sz="2000" dirty="0" smtClean="0"/>
              <a:t>have become </a:t>
            </a:r>
            <a:r>
              <a:rPr lang="en-US" sz="2000" dirty="0"/>
              <a:t>the third largest contributor to the global burden of disease </a:t>
            </a:r>
            <a:r>
              <a:rPr lang="en-US" sz="2000" dirty="0" smtClean="0"/>
              <a:t>till </a:t>
            </a:r>
            <a:r>
              <a:rPr lang="en-US" sz="2000" dirty="0"/>
              <a:t>2020, with an anticipated increase of 65% in road traffic deaths globally and 80% in low and medium HDI </a:t>
            </a:r>
            <a:r>
              <a:rPr lang="en-US" sz="2000" dirty="0" smtClean="0"/>
              <a:t>countries.</a:t>
            </a:r>
          </a:p>
          <a:p>
            <a:r>
              <a:rPr lang="en-US" sz="2000" dirty="0"/>
              <a:t>On 14 June 2011, WHO  celebrates World Blood Donor Day with events to thank voluntary blood donors for their life-saving gifts of blood and to raise awareness of the need for safe blood and blood </a:t>
            </a:r>
            <a:r>
              <a:rPr lang="en-US" sz="2000" dirty="0" smtClean="0"/>
              <a:t>products.</a:t>
            </a:r>
          </a:p>
          <a:p>
            <a:endParaRPr lang="en-US" sz="2000" dirty="0" smtClean="0"/>
          </a:p>
          <a:p>
            <a:endParaRPr lang="en-US" sz="2000" dirty="0" smtClean="0"/>
          </a:p>
          <a:p>
            <a:endParaRPr lang="en-IN" sz="2000" dirty="0"/>
          </a:p>
        </p:txBody>
      </p:sp>
    </p:spTree>
    <p:extLst>
      <p:ext uri="{BB962C8B-B14F-4D97-AF65-F5344CB8AC3E}">
        <p14:creationId xmlns:p14="http://schemas.microsoft.com/office/powerpoint/2010/main" val="873594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46" y="259222"/>
            <a:ext cx="8596668" cy="1320800"/>
          </a:xfrm>
        </p:spPr>
        <p:txBody>
          <a:bodyPr>
            <a:noAutofit/>
          </a:bodyPr>
          <a:lstStyle/>
          <a:p>
            <a:pPr algn="ctr"/>
            <a:r>
              <a:rPr lang="en-US" sz="3200" b="1" dirty="0">
                <a:solidFill>
                  <a:srgbClr val="FF0000"/>
                </a:solidFill>
              </a:rPr>
              <a:t> Guidelines laid down by the </a:t>
            </a:r>
            <a:r>
              <a:rPr lang="en-US" sz="3200" b="1" dirty="0" smtClean="0">
                <a:solidFill>
                  <a:srgbClr val="FF0000"/>
                </a:solidFill>
              </a:rPr>
              <a:t>Ministry Of Health,</a:t>
            </a:r>
            <a:r>
              <a:rPr lang="en-US" sz="3200" b="1" dirty="0">
                <a:solidFill>
                  <a:srgbClr val="FF0000"/>
                </a:solidFill>
              </a:rPr>
              <a:t> </a:t>
            </a:r>
            <a:r>
              <a:rPr lang="en-US" sz="3200" b="1" dirty="0" smtClean="0">
                <a:solidFill>
                  <a:srgbClr val="FF0000"/>
                </a:solidFill>
              </a:rPr>
              <a:t>Govt Of India to donate Blood</a:t>
            </a:r>
            <a:endParaRPr lang="en-IN" sz="3200" b="1" dirty="0">
              <a:solidFill>
                <a:srgbClr val="FF0000"/>
              </a:solidFill>
            </a:endParaRPr>
          </a:p>
        </p:txBody>
      </p:sp>
      <p:sp>
        <p:nvSpPr>
          <p:cNvPr id="3" name="Content Placeholder 2"/>
          <p:cNvSpPr>
            <a:spLocks noGrp="1"/>
          </p:cNvSpPr>
          <p:nvPr>
            <p:ph idx="1"/>
          </p:nvPr>
        </p:nvSpPr>
        <p:spPr>
          <a:xfrm>
            <a:off x="1155898" y="1724753"/>
            <a:ext cx="8596668" cy="4445310"/>
          </a:xfrm>
        </p:spPr>
        <p:txBody>
          <a:bodyPr>
            <a:noAutofit/>
          </a:bodyPr>
          <a:lstStyle/>
          <a:p>
            <a:r>
              <a:rPr lang="en-US" sz="2000" dirty="0"/>
              <a:t>The donor must be fit and healthy, and should not be suffering from transmittable </a:t>
            </a:r>
            <a:r>
              <a:rPr lang="en-US" sz="2000" dirty="0" smtClean="0"/>
              <a:t>diseases.</a:t>
            </a:r>
            <a:endParaRPr lang="en-US" sz="2000" dirty="0"/>
          </a:p>
          <a:p>
            <a:r>
              <a:rPr lang="en-US" sz="2000" dirty="0"/>
              <a:t>Age and weight- Between 18–65 years old and should weigh a minimum of 50  kg.</a:t>
            </a:r>
          </a:p>
          <a:p>
            <a:r>
              <a:rPr lang="en-US" sz="2000" dirty="0"/>
              <a:t>Pulse </a:t>
            </a:r>
            <a:r>
              <a:rPr lang="en-US" sz="2000" dirty="0" smtClean="0"/>
              <a:t>rate </a:t>
            </a:r>
            <a:r>
              <a:rPr lang="en-US" sz="2000" dirty="0"/>
              <a:t>Between 50 and 100 without irregularities.</a:t>
            </a:r>
          </a:p>
          <a:p>
            <a:r>
              <a:rPr lang="en-US" sz="2000" dirty="0"/>
              <a:t>Hemoglobin level- A minimum of 12.5 g/</a:t>
            </a:r>
            <a:r>
              <a:rPr lang="en-US" sz="2000" dirty="0" err="1"/>
              <a:t>dL</a:t>
            </a:r>
            <a:r>
              <a:rPr lang="en-US" sz="2000" dirty="0"/>
              <a:t>.</a:t>
            </a:r>
          </a:p>
          <a:p>
            <a:r>
              <a:rPr lang="en-US" sz="2000" dirty="0"/>
              <a:t>Blood pressure- </a:t>
            </a:r>
            <a:r>
              <a:rPr lang="en-US" sz="2000" dirty="0" smtClean="0"/>
              <a:t>Diastolic </a:t>
            </a:r>
            <a:r>
              <a:rPr lang="en-US" sz="2000" dirty="0"/>
              <a:t>50–100 mm Hg, Systolic: 100–180 mm Hg.</a:t>
            </a:r>
          </a:p>
          <a:p>
            <a:r>
              <a:rPr lang="en-US" sz="2000" dirty="0"/>
              <a:t>Body temperature- Should be normal, with an oral temperature not exceeding 37.5 °C.</a:t>
            </a:r>
          </a:p>
          <a:p>
            <a:r>
              <a:rPr lang="en-US" sz="2000" dirty="0"/>
              <a:t>The time period between successive blood donations should be more than 3 months.</a:t>
            </a:r>
          </a:p>
          <a:p>
            <a:endParaRPr lang="en-IN" sz="2000" dirty="0"/>
          </a:p>
        </p:txBody>
      </p:sp>
    </p:spTree>
    <p:extLst>
      <p:ext uri="{BB962C8B-B14F-4D97-AF65-F5344CB8AC3E}">
        <p14:creationId xmlns:p14="http://schemas.microsoft.com/office/powerpoint/2010/main" val="8087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582"/>
            <a:ext cx="8596668" cy="1320800"/>
          </a:xfrm>
        </p:spPr>
        <p:txBody>
          <a:bodyPr>
            <a:normAutofit fontScale="90000"/>
          </a:bodyPr>
          <a:lstStyle/>
          <a:p>
            <a:pPr algn="ctr"/>
            <a:r>
              <a:rPr lang="en-US" b="1" dirty="0" smtClean="0">
                <a:solidFill>
                  <a:srgbClr val="FF0000"/>
                </a:solidFill>
              </a:rPr>
              <a:t>A Real Life Instance: An </a:t>
            </a:r>
            <a:r>
              <a:rPr lang="en-US" b="1" dirty="0">
                <a:solidFill>
                  <a:srgbClr val="FF0000"/>
                </a:solidFill>
              </a:rPr>
              <a:t>accident victim’s journey from donor to </a:t>
            </a:r>
            <a:r>
              <a:rPr lang="en-US" b="1" dirty="0" smtClean="0">
                <a:solidFill>
                  <a:srgbClr val="FF0000"/>
                </a:solidFill>
              </a:rPr>
              <a:t>facilitator</a:t>
            </a:r>
            <a:r>
              <a:rPr lang="en-US" dirty="0"/>
              <a:t/>
            </a:r>
            <a:br>
              <a:rPr lang="en-US" dirty="0"/>
            </a:br>
            <a:endParaRPr lang="en-IN" dirty="0"/>
          </a:p>
        </p:txBody>
      </p:sp>
      <p:sp>
        <p:nvSpPr>
          <p:cNvPr id="3" name="Content Placeholder 2"/>
          <p:cNvSpPr>
            <a:spLocks noGrp="1"/>
          </p:cNvSpPr>
          <p:nvPr>
            <p:ph idx="1"/>
          </p:nvPr>
        </p:nvSpPr>
        <p:spPr>
          <a:xfrm>
            <a:off x="677334" y="1553837"/>
            <a:ext cx="8596668" cy="5017879"/>
          </a:xfrm>
        </p:spPr>
        <p:txBody>
          <a:bodyPr>
            <a:normAutofit/>
          </a:bodyPr>
          <a:lstStyle/>
          <a:p>
            <a:r>
              <a:rPr lang="en-IN" sz="2000" dirty="0"/>
              <a:t>Srivatsa </a:t>
            </a:r>
            <a:r>
              <a:rPr lang="en-IN" sz="2000" dirty="0" smtClean="0"/>
              <a:t>Vema started donating blood in early 2000 and was regular for couple of years until he met with accident in 2003.</a:t>
            </a:r>
          </a:p>
          <a:p>
            <a:r>
              <a:rPr lang="en-US" sz="2000" dirty="0" smtClean="0"/>
              <a:t>This led </a:t>
            </a:r>
            <a:r>
              <a:rPr lang="en-US" sz="2000" dirty="0"/>
              <a:t>Srivatsa Vema to give up on blood </a:t>
            </a:r>
            <a:r>
              <a:rPr lang="en-US" sz="2000" dirty="0" smtClean="0"/>
              <a:t>donation as per doctor’s advice.</a:t>
            </a:r>
          </a:p>
          <a:p>
            <a:r>
              <a:rPr lang="en-US" sz="2000" dirty="0" smtClean="0"/>
              <a:t>One day he got a call when he was in the middle of a meeting. An angry caller yelled at him saying “You said you </a:t>
            </a:r>
            <a:r>
              <a:rPr lang="en-US" sz="2000" dirty="0"/>
              <a:t>would come and </a:t>
            </a:r>
            <a:r>
              <a:rPr lang="en-US" sz="2000" dirty="0" smtClean="0"/>
              <a:t>donate blood </a:t>
            </a:r>
            <a:r>
              <a:rPr lang="en-US" sz="2000" dirty="0"/>
              <a:t>but you </a:t>
            </a:r>
            <a:r>
              <a:rPr lang="en-US" sz="2000" dirty="0" smtClean="0"/>
              <a:t>haven’t”. It was however a wrong call but this </a:t>
            </a:r>
            <a:r>
              <a:rPr lang="en-US" sz="2000" dirty="0"/>
              <a:t>made him aware of the challenges people face, finding </a:t>
            </a:r>
            <a:r>
              <a:rPr lang="en-US" sz="2000" dirty="0" smtClean="0"/>
              <a:t>donors. At that moment he thought “I cannot donate  blood but I can arrange blood”.</a:t>
            </a:r>
          </a:p>
          <a:p>
            <a:r>
              <a:rPr lang="en-US" sz="2000" dirty="0" smtClean="0"/>
              <a:t>This incident led him to start an online platform called </a:t>
            </a:r>
            <a:r>
              <a:rPr lang="en-US" sz="2000" dirty="0" err="1" smtClean="0"/>
              <a:t>Platlet</a:t>
            </a:r>
            <a:r>
              <a:rPr lang="en-US" sz="2000" dirty="0" smtClean="0"/>
              <a:t> club.</a:t>
            </a:r>
          </a:p>
          <a:p>
            <a:r>
              <a:rPr lang="en-US" sz="2000" dirty="0" smtClean="0"/>
              <a:t>Through </a:t>
            </a:r>
            <a:r>
              <a:rPr lang="en-US" sz="2000" dirty="0"/>
              <a:t>Platelet Club, matching donors are found for </a:t>
            </a:r>
            <a:r>
              <a:rPr lang="en-US" sz="2000" dirty="0" smtClean="0"/>
              <a:t>children, accident victims and </a:t>
            </a:r>
            <a:r>
              <a:rPr lang="en-US" sz="2000" dirty="0"/>
              <a:t>others. </a:t>
            </a:r>
            <a:endParaRPr lang="en-US" sz="2000" dirty="0" smtClean="0"/>
          </a:p>
          <a:p>
            <a:r>
              <a:rPr lang="en-US" sz="2000" dirty="0" smtClean="0"/>
              <a:t>Such real life instances should encourage people to start donating blood.</a:t>
            </a:r>
          </a:p>
        </p:txBody>
      </p:sp>
    </p:spTree>
    <p:extLst>
      <p:ext uri="{BB962C8B-B14F-4D97-AF65-F5344CB8AC3E}">
        <p14:creationId xmlns:p14="http://schemas.microsoft.com/office/powerpoint/2010/main" val="690973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00" y="216494"/>
            <a:ext cx="8596668" cy="1320800"/>
          </a:xfrm>
        </p:spPr>
        <p:txBody>
          <a:bodyPr/>
          <a:lstStyle/>
          <a:p>
            <a:pPr algn="ctr"/>
            <a:r>
              <a:rPr lang="en-US" b="1" dirty="0" smtClean="0">
                <a:solidFill>
                  <a:srgbClr val="FF0000"/>
                </a:solidFill>
              </a:rPr>
              <a:t>COMMON MISCONCEPTIONS</a:t>
            </a:r>
            <a:endParaRPr lang="en-IN" b="1" dirty="0">
              <a:solidFill>
                <a:srgbClr val="FF0000"/>
              </a:solidFill>
            </a:endParaRPr>
          </a:p>
        </p:txBody>
      </p:sp>
      <p:sp>
        <p:nvSpPr>
          <p:cNvPr id="3" name="Content Placeholder 2"/>
          <p:cNvSpPr>
            <a:spLocks noGrp="1"/>
          </p:cNvSpPr>
          <p:nvPr>
            <p:ph idx="1"/>
          </p:nvPr>
        </p:nvSpPr>
        <p:spPr>
          <a:xfrm>
            <a:off x="1147353" y="1301736"/>
            <a:ext cx="9551982" cy="5556264"/>
          </a:xfrm>
        </p:spPr>
        <p:txBody>
          <a:bodyPr>
            <a:normAutofit fontScale="92500"/>
          </a:bodyPr>
          <a:lstStyle/>
          <a:p>
            <a:r>
              <a:rPr lang="en-US" sz="2600" dirty="0" smtClean="0"/>
              <a:t>If </a:t>
            </a:r>
            <a:r>
              <a:rPr lang="en-US" sz="2600" dirty="0"/>
              <a:t>you smoke, you cannot be a blood donor</a:t>
            </a:r>
          </a:p>
          <a:p>
            <a:r>
              <a:rPr lang="en-US" sz="2600" dirty="0"/>
              <a:t>Donating blood makes the immune system weak</a:t>
            </a:r>
          </a:p>
          <a:p>
            <a:r>
              <a:rPr lang="en-IN" sz="2600" dirty="0"/>
              <a:t>Blood donors become </a:t>
            </a:r>
            <a:r>
              <a:rPr lang="en-IN" sz="2600" dirty="0" smtClean="0"/>
              <a:t>obese i.e it affects your body weight</a:t>
            </a:r>
          </a:p>
          <a:p>
            <a:r>
              <a:rPr lang="en-US" sz="2600" dirty="0"/>
              <a:t>People who weigh heavier are eligible for donating blood, those who weigh lighter aren't</a:t>
            </a:r>
          </a:p>
          <a:p>
            <a:r>
              <a:rPr lang="en-US" sz="2600" dirty="0"/>
              <a:t>If you're diabetic, blood donation isn't for you</a:t>
            </a:r>
          </a:p>
          <a:p>
            <a:r>
              <a:rPr lang="en-US" sz="2600" dirty="0"/>
              <a:t>High BP patients cannot be blood donors</a:t>
            </a:r>
          </a:p>
          <a:p>
            <a:r>
              <a:rPr lang="en-US" sz="2600" dirty="0"/>
              <a:t>People with seasonal allergies don't qualify for donating blood</a:t>
            </a:r>
          </a:p>
          <a:p>
            <a:r>
              <a:rPr lang="en-US" sz="2600" dirty="0"/>
              <a:t>A blood donor is prone to infections</a:t>
            </a:r>
          </a:p>
          <a:p>
            <a:r>
              <a:rPr lang="en-US" sz="2600" dirty="0"/>
              <a:t>Blood donation isn't for vegetarians</a:t>
            </a:r>
          </a:p>
          <a:p>
            <a:pPr marL="0" indent="0">
              <a:buNone/>
            </a:pPr>
            <a:r>
              <a:rPr lang="en-US" dirty="0"/>
              <a:t/>
            </a:r>
            <a:br>
              <a:rPr lang="en-US" dirty="0"/>
            </a:br>
            <a:endParaRPr lang="en-IN" dirty="0"/>
          </a:p>
          <a:p>
            <a:endParaRPr lang="en-IN" dirty="0"/>
          </a:p>
        </p:txBody>
      </p:sp>
    </p:spTree>
    <p:extLst>
      <p:ext uri="{BB962C8B-B14F-4D97-AF65-F5344CB8AC3E}">
        <p14:creationId xmlns:p14="http://schemas.microsoft.com/office/powerpoint/2010/main" val="2905292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762"/>
            <a:ext cx="8596668" cy="1320800"/>
          </a:xfrm>
        </p:spPr>
        <p:txBody>
          <a:bodyPr/>
          <a:lstStyle/>
          <a:p>
            <a:pPr algn="ctr"/>
            <a:r>
              <a:rPr lang="en-US" b="1" dirty="0">
                <a:solidFill>
                  <a:srgbClr val="FF0000"/>
                </a:solidFill>
              </a:rPr>
              <a:t>Promotional Activities Related to </a:t>
            </a:r>
            <a:r>
              <a:rPr lang="en-US" b="1" dirty="0" smtClean="0">
                <a:solidFill>
                  <a:srgbClr val="FF0000"/>
                </a:solidFill>
              </a:rPr>
              <a:t>Voluntary Blood Donation</a:t>
            </a:r>
            <a:endParaRPr lang="en-IN" b="1" dirty="0">
              <a:solidFill>
                <a:srgbClr val="FF0000"/>
              </a:solidFill>
            </a:endParaRPr>
          </a:p>
        </p:txBody>
      </p:sp>
      <p:sp>
        <p:nvSpPr>
          <p:cNvPr id="3" name="Content Placeholder 2"/>
          <p:cNvSpPr>
            <a:spLocks noGrp="1"/>
          </p:cNvSpPr>
          <p:nvPr>
            <p:ph idx="1"/>
          </p:nvPr>
        </p:nvSpPr>
        <p:spPr>
          <a:xfrm>
            <a:off x="1266995" y="1758936"/>
            <a:ext cx="8596668" cy="4428219"/>
          </a:xfrm>
        </p:spPr>
        <p:txBody>
          <a:bodyPr>
            <a:normAutofit/>
          </a:bodyPr>
          <a:lstStyle/>
          <a:p>
            <a:pPr marL="0" indent="0">
              <a:buNone/>
            </a:pPr>
            <a:r>
              <a:rPr lang="en-US" sz="2400" b="1" dirty="0"/>
              <a:t>A. Awareness programmes on Voluntary Blood </a:t>
            </a:r>
            <a:r>
              <a:rPr lang="en-US" sz="2400" b="1" dirty="0" smtClean="0"/>
              <a:t>Donation</a:t>
            </a:r>
          </a:p>
          <a:p>
            <a:pPr marL="0" indent="0">
              <a:buNone/>
            </a:pPr>
            <a:r>
              <a:rPr lang="en-US" sz="2000" dirty="0"/>
              <a:t>The following groups to be included in the awareness programmes</a:t>
            </a:r>
            <a:r>
              <a:rPr lang="en-US" sz="2000" dirty="0" smtClean="0"/>
              <a:t>.</a:t>
            </a:r>
          </a:p>
          <a:p>
            <a:pPr marL="0" indent="0">
              <a:buNone/>
            </a:pPr>
            <a:r>
              <a:rPr lang="en-US" sz="2000" dirty="0" smtClean="0"/>
              <a:t> </a:t>
            </a:r>
            <a:r>
              <a:rPr lang="en-US" sz="2000" dirty="0"/>
              <a:t>1. </a:t>
            </a:r>
            <a:r>
              <a:rPr lang="en-US" sz="2000" dirty="0" smtClean="0"/>
              <a:t>Organizers </a:t>
            </a:r>
            <a:r>
              <a:rPr lang="en-US" sz="2000" dirty="0"/>
              <a:t>of Blood Donation </a:t>
            </a:r>
            <a:r>
              <a:rPr lang="en-US" sz="2000" dirty="0" smtClean="0"/>
              <a:t>camps</a:t>
            </a:r>
          </a:p>
          <a:p>
            <a:pPr marL="0" indent="0">
              <a:buNone/>
            </a:pPr>
            <a:r>
              <a:rPr lang="en-US" sz="2000" dirty="0" smtClean="0"/>
              <a:t> </a:t>
            </a:r>
            <a:r>
              <a:rPr lang="en-US" sz="2000" dirty="0"/>
              <a:t>2. Youth </a:t>
            </a:r>
            <a:r>
              <a:rPr lang="en-US" sz="2000" dirty="0" smtClean="0"/>
              <a:t>clubs</a:t>
            </a:r>
          </a:p>
          <a:p>
            <a:pPr marL="0" indent="0">
              <a:buNone/>
            </a:pPr>
            <a:r>
              <a:rPr lang="en-US" sz="2000" dirty="0" smtClean="0"/>
              <a:t> </a:t>
            </a:r>
            <a:r>
              <a:rPr lang="en-US" sz="2000" dirty="0"/>
              <a:t>3. Red Ribbon </a:t>
            </a:r>
            <a:r>
              <a:rPr lang="en-US" sz="2000" dirty="0" smtClean="0"/>
              <a:t>Clubs</a:t>
            </a:r>
          </a:p>
          <a:p>
            <a:pPr marL="0" indent="0">
              <a:buNone/>
            </a:pPr>
            <a:r>
              <a:rPr lang="en-US" sz="2000" dirty="0" smtClean="0"/>
              <a:t> </a:t>
            </a:r>
            <a:r>
              <a:rPr lang="en-US" sz="2000" dirty="0"/>
              <a:t>4. School / Colleges/ Universities - Students / Teachers / </a:t>
            </a:r>
            <a:r>
              <a:rPr lang="en-US" sz="2000" dirty="0" smtClean="0"/>
              <a:t>Parents</a:t>
            </a:r>
          </a:p>
          <a:p>
            <a:pPr marL="0" indent="0">
              <a:buNone/>
            </a:pPr>
            <a:r>
              <a:rPr lang="en-US" sz="2000" dirty="0" smtClean="0"/>
              <a:t> </a:t>
            </a:r>
            <a:r>
              <a:rPr lang="en-US" sz="2000" dirty="0"/>
              <a:t>5. Members of other clubs : </a:t>
            </a:r>
            <a:r>
              <a:rPr lang="en-US" sz="2000" dirty="0" smtClean="0"/>
              <a:t>Rotary ,Panchayats etc.</a:t>
            </a:r>
          </a:p>
          <a:p>
            <a:pPr marL="0" indent="0">
              <a:buNone/>
            </a:pPr>
            <a:r>
              <a:rPr lang="en-US" sz="2000" dirty="0" smtClean="0"/>
              <a:t> </a:t>
            </a:r>
            <a:r>
              <a:rPr lang="en-US" sz="2000" dirty="0"/>
              <a:t>6. Communities: state organizations, religious, spiritual</a:t>
            </a:r>
            <a:endParaRPr lang="en-IN" sz="2000" dirty="0"/>
          </a:p>
        </p:txBody>
      </p:sp>
    </p:spTree>
    <p:extLst>
      <p:ext uri="{BB962C8B-B14F-4D97-AF65-F5344CB8AC3E}">
        <p14:creationId xmlns:p14="http://schemas.microsoft.com/office/powerpoint/2010/main" val="1080538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sp>
        <p:nvSpPr>
          <p:cNvPr id="3" name="Content Placeholder 2"/>
          <p:cNvSpPr>
            <a:spLocks noGrp="1"/>
          </p:cNvSpPr>
          <p:nvPr>
            <p:ph idx="1"/>
          </p:nvPr>
        </p:nvSpPr>
        <p:spPr>
          <a:xfrm>
            <a:off x="1343906" y="1153683"/>
            <a:ext cx="8596668" cy="5452217"/>
          </a:xfrm>
        </p:spPr>
        <p:txBody>
          <a:bodyPr>
            <a:normAutofit/>
          </a:bodyPr>
          <a:lstStyle/>
          <a:p>
            <a:pPr marL="0" indent="0">
              <a:buNone/>
            </a:pPr>
            <a:r>
              <a:rPr lang="en-US" sz="2400" b="1" dirty="0"/>
              <a:t>B. </a:t>
            </a:r>
            <a:r>
              <a:rPr lang="en-US" sz="2400" b="1" dirty="0" smtClean="0"/>
              <a:t>Workshops should be conducted </a:t>
            </a:r>
            <a:r>
              <a:rPr lang="en-US" sz="2400" b="1" dirty="0"/>
              <a:t>on "Strategies for Donor recruitment and Donor </a:t>
            </a:r>
            <a:r>
              <a:rPr lang="en-US" sz="2400" b="1" dirty="0" smtClean="0"/>
              <a:t>retention“</a:t>
            </a:r>
          </a:p>
          <a:p>
            <a:pPr marL="0" indent="0">
              <a:buNone/>
            </a:pPr>
            <a:r>
              <a:rPr lang="en-US" sz="2400" dirty="0"/>
              <a:t>The following groups to be included in the workshops</a:t>
            </a:r>
            <a:r>
              <a:rPr lang="en-US" sz="2400" dirty="0" smtClean="0"/>
              <a:t>.</a:t>
            </a:r>
          </a:p>
          <a:p>
            <a:pPr marL="0" indent="0">
              <a:buNone/>
            </a:pPr>
            <a:r>
              <a:rPr lang="en-US" sz="2400" dirty="0" smtClean="0"/>
              <a:t> </a:t>
            </a:r>
            <a:r>
              <a:rPr lang="en-US" sz="2400" dirty="0"/>
              <a:t>1. Donor </a:t>
            </a:r>
            <a:r>
              <a:rPr lang="en-US" sz="2400" dirty="0" smtClean="0"/>
              <a:t>Motivators</a:t>
            </a:r>
          </a:p>
          <a:p>
            <a:pPr marL="0" indent="0">
              <a:buNone/>
            </a:pPr>
            <a:r>
              <a:rPr lang="en-US" sz="2400" dirty="0" smtClean="0"/>
              <a:t> </a:t>
            </a:r>
            <a:r>
              <a:rPr lang="en-US" sz="2400" dirty="0"/>
              <a:t>2. Social </a:t>
            </a:r>
            <a:r>
              <a:rPr lang="en-US" sz="2400" dirty="0" smtClean="0"/>
              <a:t>Workers</a:t>
            </a:r>
          </a:p>
          <a:p>
            <a:pPr marL="0" indent="0">
              <a:buNone/>
            </a:pPr>
            <a:r>
              <a:rPr lang="en-US" sz="2400" dirty="0" smtClean="0"/>
              <a:t> </a:t>
            </a:r>
            <a:r>
              <a:rPr lang="en-US" sz="2400" dirty="0"/>
              <a:t>3. Voluntary Blood </a:t>
            </a:r>
            <a:r>
              <a:rPr lang="en-US" sz="2400" dirty="0" smtClean="0"/>
              <a:t>Donors</a:t>
            </a:r>
          </a:p>
          <a:p>
            <a:pPr marL="0" indent="0">
              <a:buNone/>
            </a:pPr>
            <a:r>
              <a:rPr lang="en-US" sz="2400" dirty="0"/>
              <a:t>4. Voluntary </a:t>
            </a:r>
            <a:r>
              <a:rPr lang="en-US" sz="2400" dirty="0" smtClean="0"/>
              <a:t>Organizations </a:t>
            </a:r>
            <a:r>
              <a:rPr lang="en-US" sz="2400" dirty="0"/>
              <a:t>/ </a:t>
            </a:r>
            <a:r>
              <a:rPr lang="en-US" sz="2400" dirty="0" smtClean="0"/>
              <a:t>NGOs</a:t>
            </a:r>
          </a:p>
          <a:p>
            <a:pPr marL="0" indent="0">
              <a:buNone/>
            </a:pPr>
            <a:r>
              <a:rPr lang="en-US" sz="2400" dirty="0" smtClean="0"/>
              <a:t> </a:t>
            </a:r>
            <a:r>
              <a:rPr lang="en-US" sz="2400" dirty="0"/>
              <a:t>5. Blood Bank staff</a:t>
            </a:r>
            <a:endParaRPr lang="en-US" sz="2400" dirty="0" smtClean="0"/>
          </a:p>
          <a:p>
            <a:endParaRPr lang="en-US" sz="2400" dirty="0" smtClean="0"/>
          </a:p>
          <a:p>
            <a:endParaRPr lang="en-IN" sz="2400" dirty="0"/>
          </a:p>
        </p:txBody>
      </p:sp>
    </p:spTree>
    <p:extLst>
      <p:ext uri="{BB962C8B-B14F-4D97-AF65-F5344CB8AC3E}">
        <p14:creationId xmlns:p14="http://schemas.microsoft.com/office/powerpoint/2010/main" val="4008767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380</TotalTime>
  <Words>859</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 </vt:lpstr>
      <vt:lpstr> </vt:lpstr>
      <vt:lpstr>TABLE OF CONTENTS</vt:lpstr>
      <vt:lpstr> INTRODUCTION</vt:lpstr>
      <vt:lpstr> Guidelines laid down by the Ministry Of Health, Govt Of India to donate Blood</vt:lpstr>
      <vt:lpstr>A Real Life Instance: An accident victim’s journey from donor to facilitator </vt:lpstr>
      <vt:lpstr>COMMON MISCONCEPTIONS</vt:lpstr>
      <vt:lpstr>Promotional Activities Related to Voluntary Blood Donation</vt:lpstr>
      <vt:lpstr> </vt:lpstr>
      <vt:lpstr> </vt:lpstr>
      <vt:lpstr> </vt:lpstr>
      <vt:lpstr>ADVANTAGES</vt:lpstr>
      <vt:lpstr>DISADVANTANGES OR RISKS INVOLVED</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Owner</dc:creator>
  <cp:lastModifiedBy>Owner</cp:lastModifiedBy>
  <cp:revision>19</cp:revision>
  <dcterms:created xsi:type="dcterms:W3CDTF">2022-01-22T14:19:08Z</dcterms:created>
  <dcterms:modified xsi:type="dcterms:W3CDTF">2022-01-23T05:49:26Z</dcterms:modified>
</cp:coreProperties>
</file>