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202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4029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E7C7A0-E870-49E4-B5FB-07627254008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227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67993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E7C7A0-E870-49E4-B5FB-07627254008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029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45481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3276898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248458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3528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0ACF26-6C8A-4AA2-B644-5B1634F4BD33}"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26546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63131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ACF26-6C8A-4AA2-B644-5B1634F4BD33}" type="datetimeFigureOut">
              <a:rPr lang="en-IN" smtClean="0"/>
              <a:t>26-01-2022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289997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ACF26-6C8A-4AA2-B644-5B1634F4BD33}" type="datetimeFigureOut">
              <a:rPr lang="en-IN" smtClean="0"/>
              <a:t>26-01-2022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329617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ACF26-6C8A-4AA2-B644-5B1634F4BD33}" type="datetimeFigureOut">
              <a:rPr lang="en-IN" smtClean="0"/>
              <a:t>26-01-2022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345557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4621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0ACF26-6C8A-4AA2-B644-5B1634F4BD33}"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E7C7A0-E870-49E4-B5FB-076272540081}" type="slidenum">
              <a:rPr lang="en-IN" smtClean="0"/>
              <a:t>‹#›</a:t>
            </a:fld>
            <a:endParaRPr lang="en-IN"/>
          </a:p>
        </p:txBody>
      </p:sp>
    </p:spTree>
    <p:extLst>
      <p:ext uri="{BB962C8B-B14F-4D97-AF65-F5344CB8AC3E}">
        <p14:creationId xmlns:p14="http://schemas.microsoft.com/office/powerpoint/2010/main" val="159484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0ACF26-6C8A-4AA2-B644-5B1634F4BD33}" type="datetimeFigureOut">
              <a:rPr lang="en-IN" smtClean="0"/>
              <a:t>26-01-2022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E7C7A0-E870-49E4-B5FB-076272540081}" type="slidenum">
              <a:rPr lang="en-IN" smtClean="0"/>
              <a:t>‹#›</a:t>
            </a:fld>
            <a:endParaRPr lang="en-IN"/>
          </a:p>
        </p:txBody>
      </p:sp>
    </p:spTree>
    <p:extLst>
      <p:ext uri="{BB962C8B-B14F-4D97-AF65-F5344CB8AC3E}">
        <p14:creationId xmlns:p14="http://schemas.microsoft.com/office/powerpoint/2010/main" val="41341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54102"/>
          </a:xfrm>
        </p:spPr>
        <p:txBody>
          <a:bodyPr>
            <a:normAutofit fontScale="90000"/>
          </a:bodyPr>
          <a:lstStyle/>
          <a:p>
            <a:r>
              <a:rPr lang="en-IN" dirty="0"/>
              <a:t>Role of Insurance companies in providing relief to accident victims</a:t>
            </a:r>
          </a:p>
        </p:txBody>
      </p:sp>
      <p:sp>
        <p:nvSpPr>
          <p:cNvPr id="3" name="Subtitle 2"/>
          <p:cNvSpPr>
            <a:spLocks noGrp="1"/>
          </p:cNvSpPr>
          <p:nvPr>
            <p:ph type="subTitle" idx="1"/>
          </p:nvPr>
        </p:nvSpPr>
        <p:spPr>
          <a:xfrm>
            <a:off x="1524000" y="3275045"/>
            <a:ext cx="9144000" cy="3582955"/>
          </a:xfrm>
        </p:spPr>
        <p:txBody>
          <a:bodyPr>
            <a:normAutofit/>
          </a:bodyPr>
          <a:lstStyle/>
          <a:p>
            <a:r>
              <a:rPr lang="en-IN" dirty="0"/>
              <a:t>Team members</a:t>
            </a:r>
          </a:p>
          <a:p>
            <a:pPr marL="285750" indent="-285750">
              <a:buFont typeface="Arial" panose="020B0604020202020204" pitchFamily="34" charset="0"/>
              <a:buChar char="•"/>
            </a:pPr>
            <a:r>
              <a:rPr lang="en-IN" dirty="0"/>
              <a:t>Akshata </a:t>
            </a:r>
            <a:r>
              <a:rPr lang="en-IN" dirty="0" err="1"/>
              <a:t>Kurbet</a:t>
            </a:r>
            <a:r>
              <a:rPr lang="en-IN" dirty="0"/>
              <a:t> – 2GI19EC015</a:t>
            </a:r>
          </a:p>
          <a:p>
            <a:pPr marL="285750" indent="-285750">
              <a:buFont typeface="Arial" panose="020B0604020202020204" pitchFamily="34" charset="0"/>
              <a:buChar char="•"/>
            </a:pPr>
            <a:r>
              <a:rPr lang="en-IN" dirty="0"/>
              <a:t>Aishwarya </a:t>
            </a:r>
            <a:r>
              <a:rPr lang="en-IN" dirty="0" err="1"/>
              <a:t>Kurbet</a:t>
            </a:r>
            <a:r>
              <a:rPr lang="en-IN" dirty="0"/>
              <a:t> -2GI19CS012</a:t>
            </a:r>
          </a:p>
          <a:p>
            <a:pPr marL="285750" indent="-285750">
              <a:buFont typeface="Arial" panose="020B0604020202020204" pitchFamily="34" charset="0"/>
              <a:buChar char="•"/>
            </a:pPr>
            <a:r>
              <a:rPr lang="en-IN" dirty="0" err="1"/>
              <a:t>Apoorva</a:t>
            </a:r>
            <a:r>
              <a:rPr lang="en-IN" dirty="0"/>
              <a:t> </a:t>
            </a:r>
            <a:r>
              <a:rPr lang="en-IN" dirty="0" err="1"/>
              <a:t>Tirlapur</a:t>
            </a:r>
            <a:r>
              <a:rPr lang="en-IN" dirty="0"/>
              <a:t>- 2GI19CS024</a:t>
            </a:r>
          </a:p>
          <a:p>
            <a:pPr marL="285750" indent="-285750">
              <a:buFont typeface="Arial" panose="020B0604020202020204" pitchFamily="34" charset="0"/>
              <a:buChar char="•"/>
            </a:pPr>
            <a:r>
              <a:rPr lang="en-IN" dirty="0" err="1"/>
              <a:t>Srushthi</a:t>
            </a:r>
            <a:r>
              <a:rPr lang="en-IN" dirty="0"/>
              <a:t> Swami-2GI19CS152</a:t>
            </a:r>
          </a:p>
          <a:p>
            <a:pPr marL="285750" indent="-285750">
              <a:buFont typeface="Arial" panose="020B0604020202020204" pitchFamily="34" charset="0"/>
              <a:buChar char="•"/>
            </a:pPr>
            <a:r>
              <a:rPr lang="en-IN" dirty="0"/>
              <a:t>Harsh Mahindrakar-2GI19CS048</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974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589212" y="1800808"/>
            <a:ext cx="8915400" cy="4110414"/>
          </a:xfrm>
        </p:spPr>
        <p:txBody>
          <a:bodyPr/>
          <a:lstStyle/>
          <a:p>
            <a:r>
              <a:rPr lang="en-US" dirty="0"/>
              <a:t>India’s road safety statistics never fails to shock in its enormity. Over 1.3 million people in India have been killed in road crashes in the last ten years. Another 5 million plus have been seriously injured or disabled over the same period.</a:t>
            </a:r>
          </a:p>
          <a:p>
            <a:r>
              <a:rPr lang="en-US" dirty="0"/>
              <a:t>One of the ways for accident victims in India to be compensated is through motor vehicle insurance.</a:t>
            </a:r>
          </a:p>
          <a:p>
            <a:r>
              <a:rPr lang="en-US" dirty="0" err="1"/>
              <a:t>Categorised</a:t>
            </a:r>
            <a:r>
              <a:rPr lang="en-US" dirty="0"/>
              <a:t> under two: </a:t>
            </a:r>
            <a:r>
              <a:rPr lang="en-US" dirty="0" err="1"/>
              <a:t>headsown</a:t>
            </a:r>
            <a:r>
              <a:rPr lang="en-US" dirty="0"/>
              <a:t> damage (OD)third party liability (TP)</a:t>
            </a:r>
          </a:p>
          <a:p>
            <a:r>
              <a:rPr lang="en-US" dirty="0"/>
              <a:t>Since the insurance is </a:t>
            </a:r>
            <a:r>
              <a:rPr lang="en-US" dirty="0" err="1"/>
              <a:t>nationalised</a:t>
            </a:r>
            <a:r>
              <a:rPr lang="en-US" dirty="0"/>
              <a:t>, courts have tended to treat it as a part of the social security apparatus of the state. This will have to change if the insurance industry is </a:t>
            </a:r>
            <a:r>
              <a:rPr lang="en-US" dirty="0" err="1"/>
              <a:t>privatised</a:t>
            </a:r>
            <a:endParaRPr lang="en-IN" dirty="0"/>
          </a:p>
        </p:txBody>
      </p:sp>
    </p:spTree>
    <p:extLst>
      <p:ext uri="{BB962C8B-B14F-4D97-AF65-F5344CB8AC3E}">
        <p14:creationId xmlns:p14="http://schemas.microsoft.com/office/powerpoint/2010/main" val="213432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anyone get a  Accident Insurance Policy?</a:t>
            </a:r>
            <a:endParaRPr lang="en-IN" dirty="0"/>
          </a:p>
        </p:txBody>
      </p:sp>
      <p:sp>
        <p:nvSpPr>
          <p:cNvPr id="3" name="Content Placeholder 2"/>
          <p:cNvSpPr>
            <a:spLocks noGrp="1"/>
          </p:cNvSpPr>
          <p:nvPr>
            <p:ph idx="1"/>
          </p:nvPr>
        </p:nvSpPr>
        <p:spPr/>
        <p:txBody>
          <a:bodyPr/>
          <a:lstStyle/>
          <a:p>
            <a:r>
              <a:rPr lang="en-US" dirty="0"/>
              <a:t>Accidents happen every day, and considering the road and traffic condition, there is always a considerable risk of a crash. Sometimes, even if you are the safest driver, you can get involved in an accident due to other's fault.</a:t>
            </a:r>
          </a:p>
          <a:p>
            <a:r>
              <a:rPr lang="en-US" dirty="0"/>
              <a:t>If any mishap takes place, it can cause severe injury, and in some cases, even death is a possibility. It is, therefore, recommended to have a Personal Accident Policy. It will help you get financial assistance in the event of an accident.</a:t>
            </a:r>
            <a:endParaRPr lang="en-IN" dirty="0"/>
          </a:p>
        </p:txBody>
      </p:sp>
    </p:spTree>
    <p:extLst>
      <p:ext uri="{BB962C8B-B14F-4D97-AF65-F5344CB8AC3E}">
        <p14:creationId xmlns:p14="http://schemas.microsoft.com/office/powerpoint/2010/main" val="55593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types of Accident Insurance Policy?</a:t>
            </a:r>
            <a:endParaRPr lang="en-IN" dirty="0"/>
          </a:p>
        </p:txBody>
      </p:sp>
      <p:sp>
        <p:nvSpPr>
          <p:cNvPr id="3" name="Content Placeholder 2"/>
          <p:cNvSpPr>
            <a:spLocks noGrp="1"/>
          </p:cNvSpPr>
          <p:nvPr>
            <p:ph idx="1"/>
          </p:nvPr>
        </p:nvSpPr>
        <p:spPr/>
        <p:txBody>
          <a:bodyPr/>
          <a:lstStyle/>
          <a:p>
            <a:r>
              <a:rPr lang="en-US" dirty="0"/>
              <a:t>There are two main categories of accidental insurance policy:</a:t>
            </a:r>
          </a:p>
          <a:p>
            <a:r>
              <a:rPr lang="en-US" dirty="0"/>
              <a:t>Individual accident insurance –This policy covers the loss of vision, limbs or the accidental demise of an individual due to an accident. </a:t>
            </a:r>
          </a:p>
          <a:p>
            <a:r>
              <a:rPr lang="en-US" dirty="0"/>
              <a:t>Group accident insurance –Group Accident Insurance plan is normally offered by employers to the employees as they get these policies at a discounted rate, depending on the strength of the company. But these plans have limited features and are very basic in nature</a:t>
            </a:r>
            <a:endParaRPr lang="en-IN" dirty="0"/>
          </a:p>
        </p:txBody>
      </p:sp>
    </p:spTree>
    <p:extLst>
      <p:ext uri="{BB962C8B-B14F-4D97-AF65-F5344CB8AC3E}">
        <p14:creationId xmlns:p14="http://schemas.microsoft.com/office/powerpoint/2010/main" val="41999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Claim Insurance After Accident</a:t>
            </a:r>
            <a:endParaRPr lang="en-IN" dirty="0"/>
          </a:p>
        </p:txBody>
      </p:sp>
      <p:sp>
        <p:nvSpPr>
          <p:cNvPr id="3" name="Content Placeholder 2"/>
          <p:cNvSpPr>
            <a:spLocks noGrp="1"/>
          </p:cNvSpPr>
          <p:nvPr>
            <p:ph idx="1"/>
          </p:nvPr>
        </p:nvSpPr>
        <p:spPr/>
        <p:txBody>
          <a:bodyPr/>
          <a:lstStyle/>
          <a:p>
            <a:r>
              <a:rPr lang="en-US" dirty="0"/>
              <a:t>1. Inform your insurer</a:t>
            </a:r>
          </a:p>
          <a:p>
            <a:r>
              <a:rPr lang="en-US" dirty="0"/>
              <a:t>2. File an FIR at the nearest police station</a:t>
            </a:r>
          </a:p>
          <a:p>
            <a:r>
              <a:rPr lang="en-US" dirty="0"/>
              <a:t> 3. Click pictures or take a video for evidence</a:t>
            </a:r>
          </a:p>
          <a:p>
            <a:r>
              <a:rPr lang="en-US" dirty="0"/>
              <a:t>4. Submit the necessary documents to the insurance company</a:t>
            </a:r>
          </a:p>
          <a:p>
            <a:r>
              <a:rPr lang="en-US" dirty="0"/>
              <a:t>5. Request the insurer to send a surveyor</a:t>
            </a:r>
          </a:p>
          <a:p>
            <a:r>
              <a:rPr lang="en-US" dirty="0"/>
              <a:t> 6. Get your vehicle repaired</a:t>
            </a:r>
            <a:endParaRPr lang="en-IN" dirty="0"/>
          </a:p>
        </p:txBody>
      </p:sp>
    </p:spTree>
    <p:extLst>
      <p:ext uri="{BB962C8B-B14F-4D97-AF65-F5344CB8AC3E}">
        <p14:creationId xmlns:p14="http://schemas.microsoft.com/office/powerpoint/2010/main" val="314871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coverage do you get under this policy</a:t>
            </a:r>
            <a:endParaRPr lang="en-IN" dirty="0"/>
          </a:p>
        </p:txBody>
      </p:sp>
      <p:sp>
        <p:nvSpPr>
          <p:cNvPr id="3" name="Content Placeholder 2"/>
          <p:cNvSpPr>
            <a:spLocks noGrp="1"/>
          </p:cNvSpPr>
          <p:nvPr>
            <p:ph idx="1"/>
          </p:nvPr>
        </p:nvSpPr>
        <p:spPr/>
        <p:txBody>
          <a:bodyPr>
            <a:normAutofit/>
          </a:bodyPr>
          <a:lstStyle/>
          <a:p>
            <a:r>
              <a:rPr lang="en-US" dirty="0"/>
              <a:t>Accidental Death Cover </a:t>
            </a:r>
          </a:p>
          <a:p>
            <a:r>
              <a:rPr lang="en-US" dirty="0"/>
              <a:t>Permanent Disability Cover </a:t>
            </a:r>
          </a:p>
          <a:p>
            <a:r>
              <a:rPr lang="en-US" dirty="0"/>
              <a:t>Permanent Partial Disability Cover </a:t>
            </a:r>
          </a:p>
          <a:p>
            <a:r>
              <a:rPr lang="en-US" dirty="0"/>
              <a:t>Temporary Total Disability </a:t>
            </a:r>
          </a:p>
          <a:p>
            <a:r>
              <a:rPr lang="en-US" dirty="0"/>
              <a:t>So, if your job entails travelling and you're always on the road. For the welfare of your family and yourself, it is best to get a Personal Accident Policy today.</a:t>
            </a:r>
            <a:endParaRPr lang="en-IN" dirty="0"/>
          </a:p>
        </p:txBody>
      </p:sp>
    </p:spTree>
    <p:extLst>
      <p:ext uri="{BB962C8B-B14F-4D97-AF65-F5344CB8AC3E}">
        <p14:creationId xmlns:p14="http://schemas.microsoft.com/office/powerpoint/2010/main" val="201731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Accident INSURANCE Policy</a:t>
            </a:r>
            <a:endParaRPr lang="en-IN" dirty="0"/>
          </a:p>
        </p:txBody>
      </p:sp>
      <p:sp>
        <p:nvSpPr>
          <p:cNvPr id="3" name="Content Placeholder 2"/>
          <p:cNvSpPr>
            <a:spLocks noGrp="1"/>
          </p:cNvSpPr>
          <p:nvPr>
            <p:ph idx="1"/>
          </p:nvPr>
        </p:nvSpPr>
        <p:spPr/>
        <p:txBody>
          <a:bodyPr/>
          <a:lstStyle/>
          <a:p>
            <a:r>
              <a:rPr lang="en-US" dirty="0"/>
              <a:t>Provides financial security to your family and loved ones.</a:t>
            </a:r>
          </a:p>
          <a:p>
            <a:r>
              <a:rPr lang="en-US" dirty="0"/>
              <a:t>There no external tests and documents needed over and above the current condition.</a:t>
            </a:r>
          </a:p>
          <a:p>
            <a:r>
              <a:rPr lang="en-US" dirty="0"/>
              <a:t>Extensive coverage at much affordable rates.</a:t>
            </a:r>
          </a:p>
          <a:p>
            <a:r>
              <a:rPr lang="en-US" dirty="0"/>
              <a:t>Plans available in two categories, self and family.</a:t>
            </a:r>
          </a:p>
          <a:p>
            <a:r>
              <a:rPr lang="en-US" dirty="0"/>
              <a:t>It offers worldwide coverage.</a:t>
            </a:r>
          </a:p>
          <a:p>
            <a:r>
              <a:rPr lang="en-US" dirty="0"/>
              <a:t>Easy and seamless claim process.</a:t>
            </a:r>
          </a:p>
          <a:p>
            <a:r>
              <a:rPr lang="en-US" dirty="0"/>
              <a:t>Support </a:t>
            </a:r>
            <a:r>
              <a:rPr lang="en-US" dirty="0" err="1"/>
              <a:t>centres</a:t>
            </a:r>
            <a:r>
              <a:rPr lang="en-US" dirty="0"/>
              <a:t> available on all days and around the clock.</a:t>
            </a:r>
          </a:p>
          <a:p>
            <a:r>
              <a:rPr lang="en-US" dirty="0"/>
              <a:t>You can </a:t>
            </a:r>
            <a:r>
              <a:rPr lang="en-US" dirty="0" err="1"/>
              <a:t>customise</a:t>
            </a:r>
            <a:r>
              <a:rPr lang="en-US" dirty="0"/>
              <a:t> the policy to suit your specific needs.</a:t>
            </a:r>
            <a:endParaRPr lang="en-IN" dirty="0"/>
          </a:p>
        </p:txBody>
      </p:sp>
    </p:spTree>
    <p:extLst>
      <p:ext uri="{BB962C8B-B14F-4D97-AF65-F5344CB8AC3E}">
        <p14:creationId xmlns:p14="http://schemas.microsoft.com/office/powerpoint/2010/main" val="389521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Based on very limited data, this review has provided an indication that the poor, when injured in road crashes, are likely to be under-protected by motor insurance systems and suffer from inadequate compensation and delays. This in turn may cause difficulties in getting much needed health care. Improvements in motor insurance systems and their delivery appear to offer considerable opportunities to alleviate 'shocks' from road crashes and help victims recover their full health. The insurance companies have also shown good support in some countries for promoting road safety and supporting interventions and research. This support needs to be scaled up to other countries and road safety stakeholders need to engage insurance </a:t>
            </a:r>
            <a:r>
              <a:rPr lang="en-US" dirty="0" err="1"/>
              <a:t>organisations</a:t>
            </a:r>
            <a:r>
              <a:rPr lang="en-US" dirty="0"/>
              <a:t> in planning safety improvements particularly as they can provide a strong link between transport and health.</a:t>
            </a:r>
            <a:endParaRPr lang="en-IN" dirty="0"/>
          </a:p>
        </p:txBody>
      </p:sp>
    </p:spTree>
    <p:extLst>
      <p:ext uri="{BB962C8B-B14F-4D97-AF65-F5344CB8AC3E}">
        <p14:creationId xmlns:p14="http://schemas.microsoft.com/office/powerpoint/2010/main" val="429111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164702"/>
            <a:ext cx="8911687" cy="1819468"/>
          </a:xfrm>
        </p:spPr>
        <p:txBody>
          <a:bodyPr>
            <a:normAutofit/>
          </a:bodyPr>
          <a:lstStyle/>
          <a:p>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50361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TotalTime>
  <Words>667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Role of Insurance companies in providing relief to accident victims</vt:lpstr>
      <vt:lpstr>Introduction</vt:lpstr>
      <vt:lpstr>Why should anyone get a  Accident Insurance Policy?</vt:lpstr>
      <vt:lpstr>What are the types of Accident Insurance Policy?</vt:lpstr>
      <vt:lpstr>How to Claim Insurance After Accident</vt:lpstr>
      <vt:lpstr>What coverage do you get under this policy</vt:lpstr>
      <vt:lpstr>Advantages of Accident INSURANCE Policy</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Insurance companies in providing relief to accident victims</dc:title>
  <dc:creator>Aishwarya &amp; Akshata</dc:creator>
  <cp:lastModifiedBy>apoorvaut@gmail.com</cp:lastModifiedBy>
  <cp:revision>9</cp:revision>
  <dcterms:created xsi:type="dcterms:W3CDTF">2022-01-25T16:48:13Z</dcterms:created>
  <dcterms:modified xsi:type="dcterms:W3CDTF">2022-01-26T06:12:18Z</dcterms:modified>
</cp:coreProperties>
</file>