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67" r:id="rId3"/>
    <p:sldId id="259" r:id="rId4"/>
    <p:sldId id="260" r:id="rId5"/>
    <p:sldId id="261" r:id="rId6"/>
    <p:sldId id="262" r:id="rId7"/>
    <p:sldId id="263" r:id="rId8"/>
    <p:sldId id="264" r:id="rId9"/>
    <p:sldId id="265" r:id="rId10"/>
    <p:sldId id="269" r:id="rId11"/>
    <p:sldId id="270"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90332F-22F0-4F67-B7F2-3CA94171034D}" type="datetimeFigureOut">
              <a:rPr lang="en-US" smtClean="0"/>
              <a:pPr/>
              <a:t>4/13/2017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0D1D21-4CB6-4BF9-86C8-D3A0E05E183C}" type="slidenum">
              <a:rPr lang="en-IN" smtClean="0"/>
              <a:pPr/>
              <a:t>‹#›</a:t>
            </a:fld>
            <a:endParaRPr lang="en-IN"/>
          </a:p>
        </p:txBody>
      </p:sp>
    </p:spTree>
    <p:extLst>
      <p:ext uri="{BB962C8B-B14F-4D97-AF65-F5344CB8AC3E}">
        <p14:creationId xmlns:p14="http://schemas.microsoft.com/office/powerpoint/2010/main" xmlns="" val="2250403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D1D21-4CB6-4BF9-86C8-D3A0E05E183C}"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10D1D21-4CB6-4BF9-86C8-D3A0E05E183C}"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4/13/2017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4/13/2017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6.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jpeg"/><Relationship Id="rId10" Type="http://schemas.openxmlformats.org/officeDocument/2006/relationships/image" Target="../media/image30.gif"/><Relationship Id="rId4" Type="http://schemas.openxmlformats.org/officeDocument/2006/relationships/image" Target="../media/image24.jpeg"/><Relationship Id="rId9" Type="http://schemas.openxmlformats.org/officeDocument/2006/relationships/image" Target="../media/image2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4267200"/>
          </a:xfrm>
        </p:spPr>
        <p:txBody>
          <a:bodyPr/>
          <a:lstStyle/>
          <a:p>
            <a:r>
              <a:rPr lang="en-US" smtClean="0"/>
              <a:t>Traffic Signs</a:t>
            </a:r>
            <a:br>
              <a:rPr lang="en-US" smtClean="0"/>
            </a:br>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66800"/>
            <a:ext cx="8382000" cy="1938992"/>
          </a:xfrm>
          <a:prstGeom prst="rect">
            <a:avLst/>
          </a:prstGeom>
          <a:noFill/>
        </p:spPr>
        <p:txBody>
          <a:bodyPr wrap="square" rtlCol="0">
            <a:spAutoFit/>
          </a:bodyPr>
          <a:lstStyle/>
          <a:p>
            <a:endParaRPr lang="en-US" dirty="0" smtClean="0"/>
          </a:p>
          <a:p>
            <a:endParaRPr lang="en-US" dirty="0" smtClean="0"/>
          </a:p>
          <a:p>
            <a:pPr algn="just">
              <a:buFont typeface="Wingdings" pitchFamily="2" charset="2"/>
              <a:buChar char="v"/>
            </a:pPr>
            <a:r>
              <a:rPr lang="en-US" sz="2200" dirty="0" smtClean="0">
                <a:latin typeface="Comic Sans MS" pitchFamily="66" charset="0"/>
              </a:rPr>
              <a:t>Fix time signal are those in which  the green periods  very  and hence the cycle  length are predetermine and of fix duration.</a:t>
            </a:r>
          </a:p>
          <a:p>
            <a:pPr algn="just"/>
            <a:endParaRPr lang="en-IN" dirty="0"/>
          </a:p>
        </p:txBody>
      </p:sp>
      <p:pic>
        <p:nvPicPr>
          <p:cNvPr id="6" name="Picture 5" descr="C:\Users\PRANAV\Desktop\Spat-LG.jp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90862" y="2404943"/>
            <a:ext cx="2962275" cy="1747838"/>
          </a:xfrm>
          <a:prstGeom prst="rect">
            <a:avLst/>
          </a:prstGeom>
          <a:noFill/>
          <a:ln>
            <a:noFill/>
          </a:ln>
        </p:spPr>
      </p:pic>
      <p:sp>
        <p:nvSpPr>
          <p:cNvPr id="7" name="TextBox 6"/>
          <p:cNvSpPr txBox="1"/>
          <p:nvPr/>
        </p:nvSpPr>
        <p:spPr>
          <a:xfrm>
            <a:off x="367145" y="4152781"/>
            <a:ext cx="8763000" cy="1600438"/>
          </a:xfrm>
          <a:prstGeom prst="rect">
            <a:avLst/>
          </a:prstGeom>
          <a:noFill/>
        </p:spPr>
        <p:txBody>
          <a:bodyPr wrap="square" rtlCol="0">
            <a:spAutoFit/>
          </a:bodyPr>
          <a:lstStyle/>
          <a:p>
            <a:pPr algn="just">
              <a:buFont typeface="Wingdings" pitchFamily="2" charset="2"/>
              <a:buChar char="v"/>
            </a:pPr>
            <a:r>
              <a:rPr lang="en-US" sz="2200" dirty="0" smtClean="0">
                <a:latin typeface="Comic Sans MS" pitchFamily="66" charset="0"/>
              </a:rPr>
              <a:t>Vehicle actual on the other hand, are those in which the green periods very and are related to actual demand made by traffic</a:t>
            </a:r>
            <a:r>
              <a:rPr lang="en-US" dirty="0" smtClean="0"/>
              <a:t>.</a:t>
            </a:r>
          </a:p>
          <a:p>
            <a:pPr algn="just"/>
            <a:r>
              <a:rPr lang="en-US" dirty="0" smtClean="0"/>
              <a:t> </a:t>
            </a:r>
          </a:p>
          <a:p>
            <a:pPr algn="just"/>
            <a:r>
              <a:rPr lang="en-US" dirty="0" smtClean="0"/>
              <a:t> </a:t>
            </a:r>
          </a:p>
          <a:p>
            <a:endParaRPr lang="en-IN" dirty="0"/>
          </a:p>
        </p:txBody>
      </p:sp>
      <p:pic>
        <p:nvPicPr>
          <p:cNvPr id="8" name="Picture 7" descr="C:\Users\PRANAV\Desktop\fig3_9.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95600" y="4953000"/>
            <a:ext cx="3581400" cy="1752600"/>
          </a:xfrm>
          <a:prstGeom prst="rect">
            <a:avLst/>
          </a:prstGeom>
          <a:noFill/>
          <a:ln>
            <a:noFill/>
          </a:ln>
        </p:spPr>
      </p:pic>
      <p:sp>
        <p:nvSpPr>
          <p:cNvPr id="9" name="TextBox 8"/>
          <p:cNvSpPr txBox="1"/>
          <p:nvPr/>
        </p:nvSpPr>
        <p:spPr>
          <a:xfrm>
            <a:off x="76200" y="117157"/>
            <a:ext cx="8991600" cy="1323439"/>
          </a:xfrm>
          <a:prstGeom prst="rect">
            <a:avLst/>
          </a:prstGeom>
          <a:noFill/>
        </p:spPr>
        <p:txBody>
          <a:bodyPr wrap="square" rtlCol="0">
            <a:spAutoFit/>
          </a:bodyPr>
          <a:lstStyle/>
          <a:p>
            <a:pPr algn="ctr"/>
            <a:r>
              <a:rPr lang="en-US" sz="4000" b="1" dirty="0" smtClean="0">
                <a:solidFill>
                  <a:schemeClr val="accent1">
                    <a:lumMod val="75000"/>
                  </a:schemeClr>
                </a:solidFill>
                <a:latin typeface="Copperplate Gothic Bold" pitchFamily="34" charset="0"/>
              </a:rPr>
              <a:t>FIX TIME SIGNALS AND VEHICLE ACTUATED SIGNALS</a:t>
            </a:r>
            <a:endParaRPr lang="en-IN" sz="4000" b="1" dirty="0">
              <a:solidFill>
                <a:schemeClr val="accent1">
                  <a:lumMod val="75000"/>
                </a:schemeClr>
              </a:solidFill>
              <a:latin typeface="Copperplate Gothic Bold"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457200"/>
            <a:ext cx="4495800" cy="1261884"/>
          </a:xfrm>
          <a:prstGeom prst="rect">
            <a:avLst/>
          </a:prstGeom>
          <a:noFill/>
        </p:spPr>
        <p:txBody>
          <a:bodyPr wrap="square" rtlCol="0">
            <a:spAutoFit/>
          </a:bodyPr>
          <a:lstStyle/>
          <a:p>
            <a:r>
              <a:rPr lang="en-US" sz="4000" b="1" dirty="0" smtClean="0">
                <a:solidFill>
                  <a:schemeClr val="accent1">
                    <a:lumMod val="75000"/>
                  </a:schemeClr>
                </a:solidFill>
                <a:latin typeface="Copperplate Gothic Bold" pitchFamily="34" charset="0"/>
              </a:rPr>
              <a:t>CONCLUSION</a:t>
            </a:r>
          </a:p>
          <a:p>
            <a:endParaRPr lang="en-US" b="1" dirty="0" smtClean="0">
              <a:solidFill>
                <a:schemeClr val="accent1">
                  <a:lumMod val="75000"/>
                </a:schemeClr>
              </a:solidFill>
            </a:endParaRPr>
          </a:p>
          <a:p>
            <a:endParaRPr lang="en-IN" dirty="0">
              <a:solidFill>
                <a:schemeClr val="accent1">
                  <a:lumMod val="75000"/>
                </a:schemeClr>
              </a:solidFill>
            </a:endParaRPr>
          </a:p>
        </p:txBody>
      </p:sp>
      <p:sp>
        <p:nvSpPr>
          <p:cNvPr id="6" name="TextBox 5"/>
          <p:cNvSpPr txBox="1"/>
          <p:nvPr/>
        </p:nvSpPr>
        <p:spPr>
          <a:xfrm>
            <a:off x="457200" y="1219200"/>
            <a:ext cx="8305800" cy="4616648"/>
          </a:xfrm>
          <a:prstGeom prst="rect">
            <a:avLst/>
          </a:prstGeom>
          <a:noFill/>
        </p:spPr>
        <p:txBody>
          <a:bodyPr wrap="square" rtlCol="0">
            <a:spAutoFit/>
          </a:bodyPr>
          <a:lstStyle/>
          <a:p>
            <a:pPr algn="just">
              <a:lnSpc>
                <a:spcPct val="150000"/>
              </a:lnSpc>
            </a:pPr>
            <a:r>
              <a:rPr lang="en-US" sz="2800" dirty="0" smtClean="0"/>
              <a:t>          </a:t>
            </a:r>
            <a:r>
              <a:rPr lang="en-US" sz="2800" dirty="0" smtClean="0">
                <a:latin typeface="Comic Sans MS" pitchFamily="66" charset="0"/>
              </a:rPr>
              <a:t>From the detailed study of various traffic signs and signals, we can conclude that the signals being visually helpful, if the signals are used to the maximum potential and place dare required location and of standard quality and sizes, traffic signs will definitely increase road user comfort and reduce accidents.</a:t>
            </a:r>
            <a:endParaRPr lang="en-IN" sz="2800" dirty="0">
              <a:latin typeface="Comic Sans MS"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674103">
            <a:off x="83563" y="2733422"/>
            <a:ext cx="8812445" cy="156966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9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THANK YOU</a:t>
            </a:r>
            <a:endParaRPr lang="en-IN" sz="9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sz="4000" b="1" dirty="0" smtClean="0">
                <a:effectLst/>
                <a:latin typeface="Copperplate Gothic Bold" pitchFamily="34" charset="0"/>
              </a:rPr>
              <a:t>CONTENTS</a:t>
            </a:r>
            <a:endParaRPr lang="en-IN" sz="4000" b="1" dirty="0">
              <a:effectLst/>
              <a:latin typeface="Copperplate Gothic Bold" pitchFamily="34" charset="0"/>
            </a:endParaRPr>
          </a:p>
        </p:txBody>
      </p:sp>
      <p:sp>
        <p:nvSpPr>
          <p:cNvPr id="5" name="TextBox 4"/>
          <p:cNvSpPr txBox="1"/>
          <p:nvPr/>
        </p:nvSpPr>
        <p:spPr>
          <a:xfrm>
            <a:off x="457200" y="1295400"/>
            <a:ext cx="8458200" cy="4616648"/>
          </a:xfrm>
          <a:prstGeom prst="rect">
            <a:avLst/>
          </a:prstGeom>
          <a:noFill/>
        </p:spPr>
        <p:txBody>
          <a:bodyPr wrap="square" rtlCol="0">
            <a:spAutoFit/>
          </a:bodyPr>
          <a:lstStyle/>
          <a:p>
            <a:pPr>
              <a:lnSpc>
                <a:spcPct val="150000"/>
              </a:lnSpc>
              <a:buFont typeface="Wingdings" pitchFamily="2" charset="2"/>
              <a:buChar char="v"/>
            </a:pPr>
            <a:r>
              <a:rPr lang="en-US" sz="2800" dirty="0" smtClean="0"/>
              <a:t> </a:t>
            </a:r>
            <a:r>
              <a:rPr lang="en-US" sz="2800" dirty="0" smtClean="0">
                <a:latin typeface="Comic Sans MS" pitchFamily="66" charset="0"/>
              </a:rPr>
              <a:t>Traffic signs Introduction</a:t>
            </a:r>
          </a:p>
          <a:p>
            <a:pPr>
              <a:lnSpc>
                <a:spcPct val="150000"/>
              </a:lnSpc>
              <a:buFont typeface="Wingdings" pitchFamily="2" charset="2"/>
              <a:buChar char="v"/>
            </a:pPr>
            <a:r>
              <a:rPr lang="en-US" sz="2800" dirty="0" smtClean="0">
                <a:latin typeface="Comic Sans MS" pitchFamily="66" charset="0"/>
              </a:rPr>
              <a:t> Type of signs</a:t>
            </a:r>
          </a:p>
          <a:p>
            <a:pPr>
              <a:lnSpc>
                <a:spcPct val="150000"/>
              </a:lnSpc>
              <a:buFont typeface="Wingdings" pitchFamily="2" charset="2"/>
              <a:buChar char="v"/>
            </a:pPr>
            <a:r>
              <a:rPr lang="en-US" sz="2800" dirty="0" smtClean="0">
                <a:latin typeface="Comic Sans MS" pitchFamily="66" charset="0"/>
              </a:rPr>
              <a:t>Traffic signals</a:t>
            </a:r>
          </a:p>
          <a:p>
            <a:pPr>
              <a:lnSpc>
                <a:spcPct val="150000"/>
              </a:lnSpc>
              <a:buFont typeface="Wingdings" pitchFamily="2" charset="2"/>
              <a:buChar char="v"/>
            </a:pPr>
            <a:r>
              <a:rPr lang="en-US" sz="2800" dirty="0" smtClean="0">
                <a:latin typeface="Comic Sans MS" pitchFamily="66" charset="0"/>
              </a:rPr>
              <a:t>Advantages and Disadvantages</a:t>
            </a:r>
          </a:p>
          <a:p>
            <a:pPr>
              <a:lnSpc>
                <a:spcPct val="150000"/>
              </a:lnSpc>
              <a:buFont typeface="Wingdings" pitchFamily="2" charset="2"/>
              <a:buChar char="v"/>
            </a:pPr>
            <a:r>
              <a:rPr lang="en-US" sz="2800" dirty="0" smtClean="0">
                <a:latin typeface="Comic Sans MS" pitchFamily="66" charset="0"/>
              </a:rPr>
              <a:t> Colour used in traffic signals</a:t>
            </a:r>
          </a:p>
          <a:p>
            <a:pPr>
              <a:lnSpc>
                <a:spcPct val="150000"/>
              </a:lnSpc>
              <a:buFont typeface="Wingdings" pitchFamily="2" charset="2"/>
              <a:buChar char="v"/>
            </a:pPr>
            <a:r>
              <a:rPr lang="en-US" sz="2800" dirty="0" smtClean="0">
                <a:latin typeface="Comic Sans MS" pitchFamily="66" charset="0"/>
              </a:rPr>
              <a:t>Fix Time Signals and Vehicle Actuated Signals</a:t>
            </a:r>
            <a:endParaRPr lang="en-IN" sz="2800" dirty="0" smtClean="0">
              <a:latin typeface="Comic Sans MS" pitchFamily="66" charset="0"/>
            </a:endParaRPr>
          </a:p>
          <a:p>
            <a:pPr>
              <a:lnSpc>
                <a:spcPct val="150000"/>
              </a:lnSpc>
              <a:buFont typeface="Wingdings" pitchFamily="2" charset="2"/>
              <a:buChar char="v"/>
            </a:pPr>
            <a:r>
              <a:rPr lang="en-US" sz="2800" dirty="0" smtClean="0">
                <a:latin typeface="Comic Sans MS" pitchFamily="66" charset="0"/>
              </a:rPr>
              <a:t>Conclusion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799"/>
            <a:ext cx="7772400" cy="838201"/>
          </a:xfrm>
        </p:spPr>
        <p:txBody>
          <a:bodyPr>
            <a:noAutofit/>
          </a:bodyPr>
          <a:lstStyle/>
          <a:p>
            <a:r>
              <a:rPr lang="en-US" sz="4000" b="1" dirty="0">
                <a:effectLst/>
                <a:latin typeface="Copperplate Gothic Bold" pitchFamily="34" charset="0"/>
              </a:rPr>
              <a:t>TRAFFIC SIGNS</a:t>
            </a:r>
            <a:endParaRPr lang="en-IN" sz="4000" b="1" dirty="0">
              <a:effectLst/>
              <a:latin typeface="Copperplate Gothic Bold" pitchFamily="34" charset="0"/>
            </a:endParaRPr>
          </a:p>
        </p:txBody>
      </p:sp>
      <p:sp>
        <p:nvSpPr>
          <p:cNvPr id="4" name="TextBox 3"/>
          <p:cNvSpPr txBox="1"/>
          <p:nvPr/>
        </p:nvSpPr>
        <p:spPr>
          <a:xfrm>
            <a:off x="304800" y="838200"/>
            <a:ext cx="8534400" cy="6247864"/>
          </a:xfrm>
          <a:prstGeom prst="rect">
            <a:avLst/>
          </a:prstGeom>
          <a:noFill/>
        </p:spPr>
        <p:txBody>
          <a:bodyPr wrap="square" rtlCol="0">
            <a:spAutoFit/>
          </a:bodyPr>
          <a:lstStyle/>
          <a:p>
            <a:pPr marL="342900" indent="-342900"/>
            <a:endParaRPr lang="en-US" sz="2400" dirty="0" smtClean="0"/>
          </a:p>
          <a:p>
            <a:pPr marL="342900" indent="-342900" algn="just">
              <a:buFont typeface="Wingdings" pitchFamily="2" charset="2"/>
              <a:buChar char="v"/>
            </a:pPr>
            <a:r>
              <a:rPr lang="en-IN" sz="2200" dirty="0" smtClean="0">
                <a:latin typeface="Comic Sans MS" pitchFamily="66" charset="0"/>
              </a:rPr>
              <a:t>Traffic signs or Road signs are signs erected at the side of or above roads to give instructions or provide information to road users.</a:t>
            </a:r>
            <a:endParaRPr lang="en-US" sz="2200" dirty="0" smtClean="0">
              <a:latin typeface="Comic Sans MS" pitchFamily="66" charset="0"/>
            </a:endParaRPr>
          </a:p>
          <a:p>
            <a:pPr marL="342900" indent="-342900" algn="just">
              <a:buFont typeface="Wingdings" pitchFamily="2" charset="2"/>
              <a:buChar char="v"/>
            </a:pPr>
            <a:endParaRPr lang="en-US" sz="2200" dirty="0" smtClean="0">
              <a:latin typeface="Comic Sans MS" pitchFamily="66" charset="0"/>
            </a:endParaRPr>
          </a:p>
          <a:p>
            <a:pPr marL="342900" indent="-342900" algn="just">
              <a:buFont typeface="Wingdings" pitchFamily="2" charset="2"/>
              <a:buChar char="v"/>
            </a:pPr>
            <a:r>
              <a:rPr lang="en-US" sz="2200" dirty="0" smtClean="0">
                <a:latin typeface="Comic Sans MS" pitchFamily="66" charset="0"/>
              </a:rPr>
              <a:t>The general principle of traffic signs is to make a message to known quickly, accurately, with minimum reading skills required.</a:t>
            </a:r>
          </a:p>
          <a:p>
            <a:pPr marL="342900" indent="-342900" algn="just">
              <a:buFont typeface="Wingdings" pitchFamily="2" charset="2"/>
              <a:buChar char="v"/>
            </a:pPr>
            <a:endParaRPr lang="en-US" sz="2200" dirty="0" smtClean="0">
              <a:latin typeface="Comic Sans MS" pitchFamily="66" charset="0"/>
            </a:endParaRPr>
          </a:p>
          <a:p>
            <a:pPr marL="342900" indent="-342900" algn="just">
              <a:buFont typeface="Wingdings" pitchFamily="2" charset="2"/>
              <a:buChar char="v"/>
            </a:pPr>
            <a:r>
              <a:rPr lang="en-US" sz="2200" dirty="0" smtClean="0">
                <a:latin typeface="Comic Sans MS" pitchFamily="66" charset="0"/>
              </a:rPr>
              <a:t>They give information as highway routes , direction and points of interest.</a:t>
            </a:r>
          </a:p>
          <a:p>
            <a:pPr marL="342900" indent="-342900" algn="just"/>
            <a:endParaRPr lang="en-US" sz="2200" dirty="0" smtClean="0">
              <a:latin typeface="Comic Sans MS" pitchFamily="66" charset="0"/>
            </a:endParaRPr>
          </a:p>
          <a:p>
            <a:pPr marL="342900" indent="-342900" algn="just">
              <a:buFont typeface="Wingdings" pitchFamily="2" charset="2"/>
              <a:buChar char="v"/>
            </a:pPr>
            <a:r>
              <a:rPr lang="en-US" sz="2200" dirty="0" smtClean="0">
                <a:latin typeface="Comic Sans MS" pitchFamily="66" charset="0"/>
              </a:rPr>
              <a:t>They give timely warning of hazardous situation when they are not self evident.</a:t>
            </a:r>
          </a:p>
          <a:p>
            <a:pPr marL="342900" indent="-342900" algn="just">
              <a:buFont typeface="Wingdings" pitchFamily="2" charset="2"/>
              <a:buChar char="v"/>
            </a:pPr>
            <a:endParaRPr lang="en-US" sz="2200" dirty="0" smtClean="0">
              <a:latin typeface="Comic Sans MS" pitchFamily="66" charset="0"/>
            </a:endParaRPr>
          </a:p>
          <a:p>
            <a:pPr marL="342900" indent="-342900" algn="just">
              <a:buFont typeface="Wingdings" pitchFamily="2" charset="2"/>
              <a:buChar char="v"/>
            </a:pPr>
            <a:r>
              <a:rPr lang="en-US" sz="2200" dirty="0" smtClean="0">
                <a:latin typeface="Comic Sans MS" pitchFamily="66" charset="0"/>
              </a:rPr>
              <a:t>They are recognizable by shape and color, message and diagram.</a:t>
            </a:r>
          </a:p>
          <a:p>
            <a:pPr marL="342900" indent="-342900">
              <a:buFont typeface="Wingdings" pitchFamily="2" charset="2"/>
              <a:buChar char="v"/>
            </a:pP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399"/>
            <a:ext cx="7772400" cy="990599"/>
          </a:xfrm>
        </p:spPr>
        <p:txBody>
          <a:bodyPr>
            <a:normAutofit/>
          </a:bodyPr>
          <a:lstStyle/>
          <a:p>
            <a:r>
              <a:rPr lang="en-US" sz="4000" b="1" dirty="0" smtClean="0">
                <a:effectLst/>
                <a:latin typeface="Copperplate Gothic Bold" pitchFamily="34" charset="0"/>
              </a:rPr>
              <a:t>TYPES OF SIGN</a:t>
            </a:r>
            <a:endParaRPr lang="en-IN" sz="4000" b="1" dirty="0">
              <a:effectLst/>
              <a:latin typeface="Copperplate Gothic Bold" pitchFamily="34" charset="0"/>
            </a:endParaRPr>
          </a:p>
        </p:txBody>
      </p:sp>
      <p:sp>
        <p:nvSpPr>
          <p:cNvPr id="5" name="TextBox 4"/>
          <p:cNvSpPr txBox="1"/>
          <p:nvPr/>
        </p:nvSpPr>
        <p:spPr>
          <a:xfrm>
            <a:off x="381000" y="762000"/>
            <a:ext cx="7696200" cy="584775"/>
          </a:xfrm>
          <a:prstGeom prst="rect">
            <a:avLst/>
          </a:prstGeom>
          <a:noFill/>
        </p:spPr>
        <p:txBody>
          <a:bodyPr wrap="square" rtlCol="0">
            <a:spAutoFit/>
          </a:bodyPr>
          <a:lstStyle/>
          <a:p>
            <a:pPr marL="400050" indent="-400050">
              <a:buFont typeface="+mj-lt"/>
              <a:buAutoNum type="alphaLcPeriod"/>
            </a:pPr>
            <a:r>
              <a:rPr lang="en-US" sz="3200" dirty="0">
                <a:solidFill>
                  <a:schemeClr val="accent1">
                    <a:lumMod val="75000"/>
                  </a:schemeClr>
                </a:solidFill>
                <a:latin typeface="Copperplate Gothic Bold" pitchFamily="34" charset="0"/>
              </a:rPr>
              <a:t> </a:t>
            </a:r>
            <a:r>
              <a:rPr lang="en-US" sz="3200" dirty="0" smtClean="0">
                <a:solidFill>
                  <a:schemeClr val="accent1">
                    <a:lumMod val="75000"/>
                  </a:schemeClr>
                </a:solidFill>
                <a:latin typeface="Copperplate Gothic Bold" pitchFamily="34" charset="0"/>
              </a:rPr>
              <a:t>Warning or DANGER SIGNS</a:t>
            </a:r>
            <a:endParaRPr lang="en-US" sz="3200" dirty="0" smtClean="0">
              <a:solidFill>
                <a:schemeClr val="accent1">
                  <a:lumMod val="75000"/>
                </a:schemeClr>
              </a:solidFill>
              <a:latin typeface="Copperplate Gothic Bold" pitchFamily="34" charset="0"/>
            </a:endParaRPr>
          </a:p>
        </p:txBody>
      </p:sp>
      <p:sp>
        <p:nvSpPr>
          <p:cNvPr id="6" name="TextBox 5"/>
          <p:cNvSpPr txBox="1"/>
          <p:nvPr/>
        </p:nvSpPr>
        <p:spPr>
          <a:xfrm>
            <a:off x="228600" y="1295400"/>
            <a:ext cx="8534400" cy="2523768"/>
          </a:xfrm>
          <a:prstGeom prst="rect">
            <a:avLst/>
          </a:prstGeom>
          <a:noFill/>
        </p:spPr>
        <p:txBody>
          <a:bodyPr wrap="square" rtlCol="0">
            <a:spAutoFit/>
          </a:bodyPr>
          <a:lstStyle/>
          <a:p>
            <a:pPr algn="just">
              <a:buFont typeface="Wingdings" pitchFamily="2" charset="2"/>
              <a:buChar char="v"/>
            </a:pPr>
            <a:r>
              <a:rPr lang="en-US" sz="2200" dirty="0" smtClean="0">
                <a:latin typeface="Comic Sans MS" pitchFamily="66" charset="0"/>
              </a:rPr>
              <a:t>Danger signs are used when it is  deemed necessary to warn traffic of existing or potentially hazardous conditions on or adjacent to a highway  or street </a:t>
            </a:r>
          </a:p>
          <a:p>
            <a:pPr algn="just">
              <a:buFont typeface="Wingdings" pitchFamily="2" charset="2"/>
              <a:buChar char="v"/>
            </a:pPr>
            <a:r>
              <a:rPr lang="en-US" sz="2200" dirty="0" smtClean="0">
                <a:latin typeface="Comic Sans MS" pitchFamily="66" charset="0"/>
              </a:rPr>
              <a:t>These signs have a red borders and the symbols indicated therein are in black colour  against  a  white background</a:t>
            </a:r>
          </a:p>
          <a:p>
            <a:endParaRPr lang="en-US" sz="2400" dirty="0" smtClean="0"/>
          </a:p>
          <a:p>
            <a:endParaRPr lang="en-US" sz="2400" dirty="0" smtClean="0"/>
          </a:p>
        </p:txBody>
      </p:sp>
      <p:pic>
        <p:nvPicPr>
          <p:cNvPr id="2050" name="Picture 2" descr="C:\Users\PRANAV\Desktop\Tunnel-Ahead-Trs-104.jpg"/>
          <p:cNvPicPr>
            <a:picLocks noChangeAspect="1" noChangeArrowheads="1"/>
          </p:cNvPicPr>
          <p:nvPr/>
        </p:nvPicPr>
        <p:blipFill>
          <a:blip r:embed="rId2" cstate="print"/>
          <a:srcRect/>
          <a:stretch>
            <a:fillRect/>
          </a:stretch>
        </p:blipFill>
        <p:spPr bwMode="auto">
          <a:xfrm>
            <a:off x="3810000" y="3133368"/>
            <a:ext cx="1524000" cy="1476375"/>
          </a:xfrm>
          <a:prstGeom prst="rect">
            <a:avLst/>
          </a:prstGeom>
          <a:noFill/>
        </p:spPr>
      </p:pic>
      <p:pic>
        <p:nvPicPr>
          <p:cNvPr id="2051" name="Picture 3" descr="C:\Users\PRANAV\Desktop\Speed-Beaker-Trs-093.jpg"/>
          <p:cNvPicPr>
            <a:picLocks noChangeAspect="1" noChangeArrowheads="1"/>
          </p:cNvPicPr>
          <p:nvPr/>
        </p:nvPicPr>
        <p:blipFill>
          <a:blip r:embed="rId3" cstate="print"/>
          <a:srcRect/>
          <a:stretch>
            <a:fillRect/>
          </a:stretch>
        </p:blipFill>
        <p:spPr bwMode="auto">
          <a:xfrm>
            <a:off x="1981200" y="3042880"/>
            <a:ext cx="1524000" cy="1552575"/>
          </a:xfrm>
          <a:prstGeom prst="rect">
            <a:avLst/>
          </a:prstGeom>
          <a:noFill/>
        </p:spPr>
      </p:pic>
      <p:pic>
        <p:nvPicPr>
          <p:cNvPr id="2053" name="Picture 5" descr="C:\Users\PRANAV\Desktop\Narrow-Bridgee-Ahead-Trs-072.jpg"/>
          <p:cNvPicPr>
            <a:picLocks noChangeAspect="1" noChangeArrowheads="1"/>
          </p:cNvPicPr>
          <p:nvPr/>
        </p:nvPicPr>
        <p:blipFill>
          <a:blip r:embed="rId4" cstate="print"/>
          <a:srcRect/>
          <a:stretch>
            <a:fillRect/>
          </a:stretch>
        </p:blipFill>
        <p:spPr bwMode="auto">
          <a:xfrm>
            <a:off x="228600" y="3095267"/>
            <a:ext cx="1524000" cy="1447800"/>
          </a:xfrm>
          <a:prstGeom prst="rect">
            <a:avLst/>
          </a:prstGeom>
          <a:noFill/>
        </p:spPr>
      </p:pic>
      <p:sp>
        <p:nvSpPr>
          <p:cNvPr id="12" name="TextBox 11"/>
          <p:cNvSpPr txBox="1"/>
          <p:nvPr/>
        </p:nvSpPr>
        <p:spPr>
          <a:xfrm>
            <a:off x="83127" y="4595889"/>
            <a:ext cx="1905000" cy="584775"/>
          </a:xfrm>
          <a:prstGeom prst="rect">
            <a:avLst/>
          </a:prstGeom>
          <a:noFill/>
        </p:spPr>
        <p:txBody>
          <a:bodyPr wrap="square" rtlCol="0">
            <a:spAutoFit/>
          </a:bodyPr>
          <a:lstStyle/>
          <a:p>
            <a:pPr algn="ctr"/>
            <a:r>
              <a:rPr lang="en-US" sz="1600" b="1" dirty="0" smtClean="0"/>
              <a:t>Narrow Bridge Ahead</a:t>
            </a:r>
            <a:endParaRPr lang="en-IN" sz="1600" b="1" dirty="0"/>
          </a:p>
        </p:txBody>
      </p:sp>
      <p:sp>
        <p:nvSpPr>
          <p:cNvPr id="13" name="TextBox 12"/>
          <p:cNvSpPr txBox="1"/>
          <p:nvPr/>
        </p:nvSpPr>
        <p:spPr>
          <a:xfrm>
            <a:off x="3602182" y="4609743"/>
            <a:ext cx="2057400" cy="338554"/>
          </a:xfrm>
          <a:prstGeom prst="rect">
            <a:avLst/>
          </a:prstGeom>
          <a:noFill/>
        </p:spPr>
        <p:txBody>
          <a:bodyPr wrap="square" rtlCol="0">
            <a:spAutoFit/>
          </a:bodyPr>
          <a:lstStyle/>
          <a:p>
            <a:pPr algn="ctr"/>
            <a:r>
              <a:rPr lang="en-US" sz="1600" b="1" dirty="0" smtClean="0"/>
              <a:t>Tunnel Ahead</a:t>
            </a:r>
            <a:endParaRPr lang="en-IN" sz="1600" b="1" dirty="0"/>
          </a:p>
        </p:txBody>
      </p:sp>
      <p:sp>
        <p:nvSpPr>
          <p:cNvPr id="14" name="TextBox 13"/>
          <p:cNvSpPr txBox="1"/>
          <p:nvPr/>
        </p:nvSpPr>
        <p:spPr>
          <a:xfrm>
            <a:off x="1988127" y="4595455"/>
            <a:ext cx="1676400" cy="584775"/>
          </a:xfrm>
          <a:prstGeom prst="rect">
            <a:avLst/>
          </a:prstGeom>
          <a:noFill/>
        </p:spPr>
        <p:txBody>
          <a:bodyPr wrap="square" rtlCol="0">
            <a:spAutoFit/>
          </a:bodyPr>
          <a:lstStyle/>
          <a:p>
            <a:pPr algn="ctr"/>
            <a:r>
              <a:rPr lang="en-US" sz="1600" b="1" dirty="0" smtClean="0"/>
              <a:t>Speed Beaker Ahead</a:t>
            </a:r>
            <a:endParaRPr lang="en-IN" sz="1600" b="1" dirty="0"/>
          </a:p>
        </p:txBody>
      </p:sp>
      <p:pic>
        <p:nvPicPr>
          <p:cNvPr id="2054" name="Picture 6" descr="C:\Users\PRANAV\Desktop\T-intersection-Trs-100.jpg"/>
          <p:cNvPicPr>
            <a:picLocks noChangeAspect="1" noChangeArrowheads="1"/>
          </p:cNvPicPr>
          <p:nvPr/>
        </p:nvPicPr>
        <p:blipFill>
          <a:blip r:embed="rId5" cstate="print"/>
          <a:srcRect/>
          <a:stretch>
            <a:fillRect/>
          </a:stretch>
        </p:blipFill>
        <p:spPr bwMode="auto">
          <a:xfrm>
            <a:off x="5715000" y="2995255"/>
            <a:ext cx="1524000" cy="1600200"/>
          </a:xfrm>
          <a:prstGeom prst="rect">
            <a:avLst/>
          </a:prstGeom>
          <a:noFill/>
        </p:spPr>
      </p:pic>
      <p:pic>
        <p:nvPicPr>
          <p:cNvPr id="2055" name="Picture 7" descr="C:\Users\PRANAV\Desktop\Cross-road-trs50.jpg"/>
          <p:cNvPicPr>
            <a:picLocks noChangeAspect="1" noChangeArrowheads="1"/>
          </p:cNvPicPr>
          <p:nvPr/>
        </p:nvPicPr>
        <p:blipFill>
          <a:blip r:embed="rId6" cstate="print"/>
          <a:srcRect/>
          <a:stretch>
            <a:fillRect/>
          </a:stretch>
        </p:blipFill>
        <p:spPr bwMode="auto">
          <a:xfrm>
            <a:off x="7543800" y="3133368"/>
            <a:ext cx="1344706" cy="1371600"/>
          </a:xfrm>
          <a:prstGeom prst="rect">
            <a:avLst/>
          </a:prstGeom>
          <a:noFill/>
        </p:spPr>
      </p:pic>
      <p:sp>
        <p:nvSpPr>
          <p:cNvPr id="17" name="TextBox 16"/>
          <p:cNvSpPr txBox="1"/>
          <p:nvPr/>
        </p:nvSpPr>
        <p:spPr>
          <a:xfrm>
            <a:off x="5791200" y="4609743"/>
            <a:ext cx="1676400" cy="584775"/>
          </a:xfrm>
          <a:prstGeom prst="rect">
            <a:avLst/>
          </a:prstGeom>
          <a:noFill/>
        </p:spPr>
        <p:txBody>
          <a:bodyPr wrap="square" rtlCol="0">
            <a:spAutoFit/>
          </a:bodyPr>
          <a:lstStyle/>
          <a:p>
            <a:r>
              <a:rPr lang="en-IN" sz="1600" b="1" dirty="0"/>
              <a:t>T Intersection</a:t>
            </a:r>
          </a:p>
          <a:p>
            <a:endParaRPr lang="en-IN" sz="1600" b="1" dirty="0"/>
          </a:p>
        </p:txBody>
      </p:sp>
      <p:sp>
        <p:nvSpPr>
          <p:cNvPr id="18" name="TextBox 17"/>
          <p:cNvSpPr txBox="1"/>
          <p:nvPr/>
        </p:nvSpPr>
        <p:spPr>
          <a:xfrm>
            <a:off x="7620000" y="4609743"/>
            <a:ext cx="1524000" cy="338554"/>
          </a:xfrm>
          <a:prstGeom prst="rect">
            <a:avLst/>
          </a:prstGeom>
          <a:noFill/>
        </p:spPr>
        <p:txBody>
          <a:bodyPr wrap="square" rtlCol="0">
            <a:spAutoFit/>
          </a:bodyPr>
          <a:lstStyle/>
          <a:p>
            <a:r>
              <a:rPr lang="en-IN" sz="1600" b="1" dirty="0" smtClean="0"/>
              <a:t>Cross Roads</a:t>
            </a:r>
            <a:endParaRPr lang="en-IN" sz="1600" b="1" dirty="0"/>
          </a:p>
        </p:txBody>
      </p:sp>
      <p:pic>
        <p:nvPicPr>
          <p:cNvPr id="2056" name="Picture 8" descr="C:\Users\PRANAV\Desktop\Left-Hairpin-Bend-Trs-073.jpg"/>
          <p:cNvPicPr>
            <a:picLocks noChangeAspect="1" noChangeArrowheads="1"/>
          </p:cNvPicPr>
          <p:nvPr/>
        </p:nvPicPr>
        <p:blipFill>
          <a:blip r:embed="rId7" cstate="print"/>
          <a:srcRect/>
          <a:stretch>
            <a:fillRect/>
          </a:stretch>
        </p:blipFill>
        <p:spPr bwMode="auto">
          <a:xfrm>
            <a:off x="3886200" y="5065140"/>
            <a:ext cx="1524000" cy="1323975"/>
          </a:xfrm>
          <a:prstGeom prst="rect">
            <a:avLst/>
          </a:prstGeom>
          <a:noFill/>
        </p:spPr>
      </p:pic>
      <p:sp>
        <p:nvSpPr>
          <p:cNvPr id="20" name="TextBox 19"/>
          <p:cNvSpPr txBox="1"/>
          <p:nvPr/>
        </p:nvSpPr>
        <p:spPr>
          <a:xfrm>
            <a:off x="3810000" y="6376833"/>
            <a:ext cx="1981200" cy="338554"/>
          </a:xfrm>
          <a:prstGeom prst="rect">
            <a:avLst/>
          </a:prstGeom>
          <a:noFill/>
        </p:spPr>
        <p:txBody>
          <a:bodyPr wrap="square" rtlCol="0">
            <a:spAutoFit/>
          </a:bodyPr>
          <a:lstStyle/>
          <a:p>
            <a:r>
              <a:rPr lang="en-IN" sz="1600" b="1" dirty="0" smtClean="0"/>
              <a:t>Left Hairpin Bend</a:t>
            </a:r>
            <a:endParaRPr lang="en-IN" sz="1600" b="1" dirty="0"/>
          </a:p>
        </p:txBody>
      </p:sp>
      <p:pic>
        <p:nvPicPr>
          <p:cNvPr id="2057" name="Picture 9" descr="C:\Users\PRANAV\Desktop\Steep-Descent-Trs-090.jpg"/>
          <p:cNvPicPr>
            <a:picLocks noChangeAspect="1" noChangeArrowheads="1"/>
          </p:cNvPicPr>
          <p:nvPr/>
        </p:nvPicPr>
        <p:blipFill>
          <a:blip r:embed="rId8" cstate="print"/>
          <a:srcRect/>
          <a:stretch>
            <a:fillRect/>
          </a:stretch>
        </p:blipFill>
        <p:spPr bwMode="auto">
          <a:xfrm>
            <a:off x="5715000" y="4979075"/>
            <a:ext cx="1524000" cy="1400175"/>
          </a:xfrm>
          <a:prstGeom prst="rect">
            <a:avLst/>
          </a:prstGeom>
          <a:noFill/>
        </p:spPr>
      </p:pic>
      <p:sp>
        <p:nvSpPr>
          <p:cNvPr id="22" name="TextBox 21"/>
          <p:cNvSpPr txBox="1"/>
          <p:nvPr/>
        </p:nvSpPr>
        <p:spPr>
          <a:xfrm>
            <a:off x="5715000" y="6368333"/>
            <a:ext cx="1676400" cy="338554"/>
          </a:xfrm>
          <a:prstGeom prst="rect">
            <a:avLst/>
          </a:prstGeom>
          <a:noFill/>
        </p:spPr>
        <p:txBody>
          <a:bodyPr wrap="square" rtlCol="0">
            <a:spAutoFit/>
          </a:bodyPr>
          <a:lstStyle/>
          <a:p>
            <a:r>
              <a:rPr lang="en-IN" sz="1600" b="1" dirty="0" smtClean="0"/>
              <a:t>Steep Descent</a:t>
            </a:r>
            <a:endParaRPr lang="en-IN" sz="1600" b="1" dirty="0"/>
          </a:p>
        </p:txBody>
      </p:sp>
      <p:pic>
        <p:nvPicPr>
          <p:cNvPr id="2058" name="Picture 10" descr="C:\Users\PRANAV\Desktop\Falling-Rocks-Trs-057.jpg"/>
          <p:cNvPicPr>
            <a:picLocks noChangeAspect="1" noChangeArrowheads="1"/>
          </p:cNvPicPr>
          <p:nvPr/>
        </p:nvPicPr>
        <p:blipFill>
          <a:blip r:embed="rId9" cstate="print"/>
          <a:srcRect/>
          <a:stretch>
            <a:fillRect/>
          </a:stretch>
        </p:blipFill>
        <p:spPr bwMode="auto">
          <a:xfrm>
            <a:off x="7391400" y="5030504"/>
            <a:ext cx="1524000" cy="1323975"/>
          </a:xfrm>
          <a:prstGeom prst="rect">
            <a:avLst/>
          </a:prstGeom>
          <a:noFill/>
        </p:spPr>
      </p:pic>
      <p:sp>
        <p:nvSpPr>
          <p:cNvPr id="25" name="TextBox 24"/>
          <p:cNvSpPr txBox="1"/>
          <p:nvPr/>
        </p:nvSpPr>
        <p:spPr>
          <a:xfrm>
            <a:off x="7467600" y="6396042"/>
            <a:ext cx="1600200" cy="338554"/>
          </a:xfrm>
          <a:prstGeom prst="rect">
            <a:avLst/>
          </a:prstGeom>
          <a:noFill/>
        </p:spPr>
        <p:txBody>
          <a:bodyPr wrap="square" rtlCol="0">
            <a:spAutoFit/>
          </a:bodyPr>
          <a:lstStyle/>
          <a:p>
            <a:r>
              <a:rPr lang="en-IN" sz="1600" b="1" dirty="0" smtClean="0"/>
              <a:t>Falling Rocks</a:t>
            </a:r>
            <a:endParaRPr lang="en-IN" sz="1600" b="1" dirty="0"/>
          </a:p>
        </p:txBody>
      </p:sp>
      <p:pic>
        <p:nvPicPr>
          <p:cNvPr id="2059" name="Picture 11" descr="C:\Users\PRANAV\Desktop\PEDESTRIAN-CROSSING-Trs-106.jpg"/>
          <p:cNvPicPr>
            <a:picLocks noChangeAspect="1" noChangeArrowheads="1"/>
          </p:cNvPicPr>
          <p:nvPr/>
        </p:nvPicPr>
        <p:blipFill>
          <a:blip r:embed="rId10" cstate="print"/>
          <a:srcRect/>
          <a:stretch>
            <a:fillRect/>
          </a:stretch>
        </p:blipFill>
        <p:spPr bwMode="auto">
          <a:xfrm>
            <a:off x="266700" y="5169915"/>
            <a:ext cx="1524000" cy="1219200"/>
          </a:xfrm>
          <a:prstGeom prst="rect">
            <a:avLst/>
          </a:prstGeom>
          <a:noFill/>
        </p:spPr>
      </p:pic>
      <p:sp>
        <p:nvSpPr>
          <p:cNvPr id="27" name="TextBox 26"/>
          <p:cNvSpPr txBox="1"/>
          <p:nvPr/>
        </p:nvSpPr>
        <p:spPr>
          <a:xfrm>
            <a:off x="-76199" y="6389115"/>
            <a:ext cx="2286000" cy="338554"/>
          </a:xfrm>
          <a:prstGeom prst="rect">
            <a:avLst/>
          </a:prstGeom>
          <a:noFill/>
        </p:spPr>
        <p:txBody>
          <a:bodyPr wrap="square" rtlCol="0">
            <a:spAutoFit/>
          </a:bodyPr>
          <a:lstStyle/>
          <a:p>
            <a:r>
              <a:rPr lang="en-IN" sz="1600" b="1" dirty="0" smtClean="0"/>
              <a:t>Pedestrian Crossing</a:t>
            </a:r>
            <a:endParaRPr lang="en-IN" sz="1600" b="1" dirty="0"/>
          </a:p>
        </p:txBody>
      </p:sp>
      <p:pic>
        <p:nvPicPr>
          <p:cNvPr id="2060" name="Picture 12" descr="C:\Users\PRANAV\Desktop\Y-Intersectio-RH-Trs-110.jpg"/>
          <p:cNvPicPr>
            <a:picLocks noChangeAspect="1" noChangeArrowheads="1"/>
          </p:cNvPicPr>
          <p:nvPr/>
        </p:nvPicPr>
        <p:blipFill>
          <a:blip r:embed="rId11" cstate="print"/>
          <a:srcRect/>
          <a:stretch>
            <a:fillRect/>
          </a:stretch>
        </p:blipFill>
        <p:spPr bwMode="auto">
          <a:xfrm>
            <a:off x="2057400" y="5169915"/>
            <a:ext cx="1524000" cy="1143001"/>
          </a:xfrm>
          <a:prstGeom prst="rect">
            <a:avLst/>
          </a:prstGeom>
          <a:noFill/>
        </p:spPr>
      </p:pic>
      <p:sp>
        <p:nvSpPr>
          <p:cNvPr id="29" name="TextBox 28"/>
          <p:cNvSpPr txBox="1"/>
          <p:nvPr/>
        </p:nvSpPr>
        <p:spPr>
          <a:xfrm>
            <a:off x="2057400" y="6324600"/>
            <a:ext cx="1828800" cy="584775"/>
          </a:xfrm>
          <a:prstGeom prst="rect">
            <a:avLst/>
          </a:prstGeom>
          <a:noFill/>
        </p:spPr>
        <p:txBody>
          <a:bodyPr wrap="square" rtlCol="0">
            <a:spAutoFit/>
          </a:bodyPr>
          <a:lstStyle/>
          <a:p>
            <a:pPr algn="ctr"/>
            <a:r>
              <a:rPr lang="en-IN" sz="1600" b="1" dirty="0" smtClean="0"/>
              <a:t>Y-intersection-RHS</a:t>
            </a:r>
            <a:endParaRPr lang="en-IN" sz="1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77200" cy="838199"/>
          </a:xfrm>
        </p:spPr>
        <p:txBody>
          <a:bodyPr>
            <a:normAutofit/>
          </a:bodyPr>
          <a:lstStyle/>
          <a:p>
            <a:pPr algn="l"/>
            <a:r>
              <a:rPr lang="en-US" sz="3600" dirty="0" smtClean="0"/>
              <a:t>B.</a:t>
            </a:r>
            <a:r>
              <a:rPr lang="en-US" sz="3200" dirty="0" smtClean="0"/>
              <a:t> </a:t>
            </a:r>
            <a:r>
              <a:rPr lang="en-US" sz="3600" dirty="0" smtClean="0">
                <a:effectLst/>
                <a:latin typeface="Copperplate Gothic Bold" pitchFamily="34" charset="0"/>
              </a:rPr>
              <a:t>REGULATORY  SIGNS</a:t>
            </a:r>
            <a:endParaRPr lang="en-IN" sz="3600" dirty="0">
              <a:effectLst/>
              <a:latin typeface="Copperplate Gothic Bold" pitchFamily="34" charset="0"/>
            </a:endParaRPr>
          </a:p>
        </p:txBody>
      </p:sp>
      <p:sp>
        <p:nvSpPr>
          <p:cNvPr id="6" name="TextBox 5"/>
          <p:cNvSpPr txBox="1"/>
          <p:nvPr/>
        </p:nvSpPr>
        <p:spPr>
          <a:xfrm>
            <a:off x="457200" y="848142"/>
            <a:ext cx="8229600" cy="2123658"/>
          </a:xfrm>
          <a:prstGeom prst="rect">
            <a:avLst/>
          </a:prstGeom>
          <a:noFill/>
        </p:spPr>
        <p:txBody>
          <a:bodyPr wrap="square" rtlCol="0">
            <a:spAutoFit/>
          </a:bodyPr>
          <a:lstStyle/>
          <a:p>
            <a:pPr algn="just">
              <a:buFont typeface="Wingdings" pitchFamily="2" charset="2"/>
              <a:buChar char="v"/>
            </a:pPr>
            <a:r>
              <a:rPr lang="en-IN" sz="2200" dirty="0" smtClean="0">
                <a:latin typeface="Comic Sans MS" pitchFamily="66" charset="0"/>
              </a:rPr>
              <a:t> Regulatory signs are  road  sign which are used to set the obligations of all traffic which use a specific area of road. </a:t>
            </a:r>
          </a:p>
          <a:p>
            <a:pPr algn="just"/>
            <a:endParaRPr lang="en-IN" sz="2200" dirty="0" smtClean="0">
              <a:latin typeface="Comic Sans MS" pitchFamily="66" charset="0"/>
            </a:endParaRPr>
          </a:p>
          <a:p>
            <a:pPr algn="just">
              <a:buFont typeface="Wingdings" pitchFamily="2" charset="2"/>
              <a:buChar char="v"/>
            </a:pPr>
            <a:r>
              <a:rPr lang="en-IN" sz="2200" dirty="0" smtClean="0">
                <a:latin typeface="Comic Sans MS" pitchFamily="66" charset="0"/>
              </a:rPr>
              <a:t> Most mandatory road signs are circular, may use white symbols on a blue background with white border or black symbols on a white background with a red border.</a:t>
            </a:r>
            <a:endParaRPr lang="en-IN" sz="2200" dirty="0">
              <a:latin typeface="Comic Sans MS" pitchFamily="66" charset="0"/>
            </a:endParaRPr>
          </a:p>
        </p:txBody>
      </p:sp>
      <p:pic>
        <p:nvPicPr>
          <p:cNvPr id="3074" name="Picture 2" descr="C:\Users\PRANAV\Desktop\Right-Turn-Prohibited-Trs-014.jpg"/>
          <p:cNvPicPr>
            <a:picLocks noChangeAspect="1" noChangeArrowheads="1"/>
          </p:cNvPicPr>
          <p:nvPr/>
        </p:nvPicPr>
        <p:blipFill>
          <a:blip r:embed="rId3" cstate="print"/>
          <a:srcRect/>
          <a:stretch>
            <a:fillRect/>
          </a:stretch>
        </p:blipFill>
        <p:spPr bwMode="auto">
          <a:xfrm>
            <a:off x="228600" y="3048000"/>
            <a:ext cx="1524000" cy="1409700"/>
          </a:xfrm>
          <a:prstGeom prst="rect">
            <a:avLst/>
          </a:prstGeom>
          <a:noFill/>
        </p:spPr>
      </p:pic>
      <p:sp>
        <p:nvSpPr>
          <p:cNvPr id="8" name="TextBox 7"/>
          <p:cNvSpPr txBox="1"/>
          <p:nvPr/>
        </p:nvSpPr>
        <p:spPr>
          <a:xfrm>
            <a:off x="228600" y="4419600"/>
            <a:ext cx="1524000" cy="584775"/>
          </a:xfrm>
          <a:prstGeom prst="rect">
            <a:avLst/>
          </a:prstGeom>
          <a:noFill/>
        </p:spPr>
        <p:txBody>
          <a:bodyPr wrap="square" rtlCol="0">
            <a:spAutoFit/>
          </a:bodyPr>
          <a:lstStyle/>
          <a:p>
            <a:r>
              <a:rPr lang="en-IN" sz="1600" b="1" dirty="0" smtClean="0"/>
              <a:t>Right turn Prohibited</a:t>
            </a:r>
            <a:endParaRPr lang="en-IN" sz="1600" b="1" dirty="0"/>
          </a:p>
        </p:txBody>
      </p:sp>
      <p:pic>
        <p:nvPicPr>
          <p:cNvPr id="3075" name="Picture 3" descr="C:\Users\PRANAV\Desktop\No-Parking-Trs-022.jpg"/>
          <p:cNvPicPr>
            <a:picLocks noChangeAspect="1" noChangeArrowheads="1"/>
          </p:cNvPicPr>
          <p:nvPr/>
        </p:nvPicPr>
        <p:blipFill>
          <a:blip r:embed="rId4" cstate="print"/>
          <a:srcRect/>
          <a:stretch>
            <a:fillRect/>
          </a:stretch>
        </p:blipFill>
        <p:spPr bwMode="auto">
          <a:xfrm>
            <a:off x="1981200" y="2971800"/>
            <a:ext cx="1504950" cy="1524000"/>
          </a:xfrm>
          <a:prstGeom prst="rect">
            <a:avLst/>
          </a:prstGeom>
          <a:noFill/>
        </p:spPr>
      </p:pic>
      <p:sp>
        <p:nvSpPr>
          <p:cNvPr id="10" name="TextBox 9"/>
          <p:cNvSpPr txBox="1"/>
          <p:nvPr/>
        </p:nvSpPr>
        <p:spPr>
          <a:xfrm>
            <a:off x="2133600" y="4495800"/>
            <a:ext cx="1600200" cy="338554"/>
          </a:xfrm>
          <a:prstGeom prst="rect">
            <a:avLst/>
          </a:prstGeom>
          <a:noFill/>
        </p:spPr>
        <p:txBody>
          <a:bodyPr wrap="square" rtlCol="0">
            <a:spAutoFit/>
          </a:bodyPr>
          <a:lstStyle/>
          <a:p>
            <a:r>
              <a:rPr lang="en-IN" sz="1600" b="1" dirty="0" smtClean="0"/>
              <a:t>No Parking</a:t>
            </a:r>
            <a:endParaRPr lang="en-IN" sz="1600" b="1" dirty="0"/>
          </a:p>
        </p:txBody>
      </p:sp>
      <p:pic>
        <p:nvPicPr>
          <p:cNvPr id="3076" name="Picture 4" descr="C:\Users\PRANAV\Desktop\Buses-Prohibited-Trs-007.jpg"/>
          <p:cNvPicPr>
            <a:picLocks noChangeAspect="1" noChangeArrowheads="1"/>
          </p:cNvPicPr>
          <p:nvPr/>
        </p:nvPicPr>
        <p:blipFill>
          <a:blip r:embed="rId5" cstate="print"/>
          <a:srcRect/>
          <a:stretch>
            <a:fillRect/>
          </a:stretch>
        </p:blipFill>
        <p:spPr bwMode="auto">
          <a:xfrm>
            <a:off x="3962400" y="3048000"/>
            <a:ext cx="1524000" cy="1409700"/>
          </a:xfrm>
          <a:prstGeom prst="rect">
            <a:avLst/>
          </a:prstGeom>
          <a:noFill/>
        </p:spPr>
      </p:pic>
      <p:sp>
        <p:nvSpPr>
          <p:cNvPr id="13" name="TextBox 12"/>
          <p:cNvSpPr txBox="1"/>
          <p:nvPr/>
        </p:nvSpPr>
        <p:spPr>
          <a:xfrm>
            <a:off x="4267200" y="4419600"/>
            <a:ext cx="1219200" cy="584775"/>
          </a:xfrm>
          <a:prstGeom prst="rect">
            <a:avLst/>
          </a:prstGeom>
          <a:noFill/>
        </p:spPr>
        <p:txBody>
          <a:bodyPr wrap="square" rtlCol="0">
            <a:spAutoFit/>
          </a:bodyPr>
          <a:lstStyle/>
          <a:p>
            <a:r>
              <a:rPr lang="en-IN" sz="1600" b="1" dirty="0" smtClean="0"/>
              <a:t>Buses Prohibited</a:t>
            </a:r>
            <a:endParaRPr lang="en-IN" sz="1600" b="1" dirty="0"/>
          </a:p>
        </p:txBody>
      </p:sp>
      <p:pic>
        <p:nvPicPr>
          <p:cNvPr id="1028" name="Picture 4" descr="C:\Users\PRANAV\Desktop\Maximum-width-limit-Trs-030.jpg"/>
          <p:cNvPicPr>
            <a:picLocks noChangeAspect="1" noChangeArrowheads="1"/>
          </p:cNvPicPr>
          <p:nvPr/>
        </p:nvPicPr>
        <p:blipFill>
          <a:blip r:embed="rId6" cstate="print"/>
          <a:srcRect/>
          <a:stretch>
            <a:fillRect/>
          </a:stretch>
        </p:blipFill>
        <p:spPr bwMode="auto">
          <a:xfrm>
            <a:off x="5715000" y="3048000"/>
            <a:ext cx="1524000" cy="1447800"/>
          </a:xfrm>
          <a:prstGeom prst="rect">
            <a:avLst/>
          </a:prstGeom>
          <a:noFill/>
        </p:spPr>
      </p:pic>
      <p:sp>
        <p:nvSpPr>
          <p:cNvPr id="14" name="TextBox 13"/>
          <p:cNvSpPr txBox="1"/>
          <p:nvPr/>
        </p:nvSpPr>
        <p:spPr>
          <a:xfrm>
            <a:off x="5867400" y="4419600"/>
            <a:ext cx="1447800" cy="584775"/>
          </a:xfrm>
          <a:prstGeom prst="rect">
            <a:avLst/>
          </a:prstGeom>
          <a:noFill/>
        </p:spPr>
        <p:txBody>
          <a:bodyPr wrap="square" rtlCol="0">
            <a:spAutoFit/>
          </a:bodyPr>
          <a:lstStyle/>
          <a:p>
            <a:r>
              <a:rPr lang="en-IN" sz="1600" b="1" dirty="0" smtClean="0"/>
              <a:t>Maximum width limit</a:t>
            </a:r>
            <a:endParaRPr lang="en-IN" sz="1600" b="1" dirty="0"/>
          </a:p>
        </p:txBody>
      </p:sp>
      <p:sp>
        <p:nvSpPr>
          <p:cNvPr id="15" name="TextBox 14"/>
          <p:cNvSpPr txBox="1"/>
          <p:nvPr/>
        </p:nvSpPr>
        <p:spPr>
          <a:xfrm>
            <a:off x="7467600" y="4572000"/>
            <a:ext cx="1676400" cy="338554"/>
          </a:xfrm>
          <a:prstGeom prst="rect">
            <a:avLst/>
          </a:prstGeom>
          <a:noFill/>
        </p:spPr>
        <p:txBody>
          <a:bodyPr wrap="square" rtlCol="0">
            <a:spAutoFit/>
          </a:bodyPr>
          <a:lstStyle/>
          <a:p>
            <a:r>
              <a:rPr lang="en-IN" sz="1600" b="1" dirty="0" smtClean="0"/>
              <a:t>Height Limit </a:t>
            </a:r>
            <a:endParaRPr lang="en-IN" sz="1600" b="1" dirty="0"/>
          </a:p>
        </p:txBody>
      </p:sp>
      <p:pic>
        <p:nvPicPr>
          <p:cNvPr id="1029" name="Picture 5" descr="C:\Users\PRANAV\Desktop\Height-Limit-Trs-027.jpg"/>
          <p:cNvPicPr>
            <a:picLocks noChangeAspect="1" noChangeArrowheads="1"/>
          </p:cNvPicPr>
          <p:nvPr/>
        </p:nvPicPr>
        <p:blipFill>
          <a:blip r:embed="rId7" cstate="print"/>
          <a:srcRect/>
          <a:stretch>
            <a:fillRect/>
          </a:stretch>
        </p:blipFill>
        <p:spPr bwMode="auto">
          <a:xfrm>
            <a:off x="7391400" y="3124200"/>
            <a:ext cx="1524000" cy="1466850"/>
          </a:xfrm>
          <a:prstGeom prst="rect">
            <a:avLst/>
          </a:prstGeom>
          <a:noFill/>
        </p:spPr>
      </p:pic>
      <p:pic>
        <p:nvPicPr>
          <p:cNvPr id="1030" name="Picture 6" descr="C:\Users\PRANAV\Desktop\Maximum-Speed-Limit-Trs28.jpg"/>
          <p:cNvPicPr>
            <a:picLocks noChangeAspect="1" noChangeArrowheads="1"/>
          </p:cNvPicPr>
          <p:nvPr/>
        </p:nvPicPr>
        <p:blipFill>
          <a:blip r:embed="rId8" cstate="print"/>
          <a:srcRect/>
          <a:stretch>
            <a:fillRect/>
          </a:stretch>
        </p:blipFill>
        <p:spPr bwMode="auto">
          <a:xfrm>
            <a:off x="0" y="5029200"/>
            <a:ext cx="1434353" cy="1219200"/>
          </a:xfrm>
          <a:prstGeom prst="rect">
            <a:avLst/>
          </a:prstGeom>
          <a:noFill/>
        </p:spPr>
      </p:pic>
      <p:sp>
        <p:nvSpPr>
          <p:cNvPr id="22" name="TextBox 21"/>
          <p:cNvSpPr txBox="1"/>
          <p:nvPr/>
        </p:nvSpPr>
        <p:spPr>
          <a:xfrm>
            <a:off x="0" y="6324600"/>
            <a:ext cx="1981200" cy="338554"/>
          </a:xfrm>
          <a:prstGeom prst="rect">
            <a:avLst/>
          </a:prstGeom>
          <a:noFill/>
        </p:spPr>
        <p:txBody>
          <a:bodyPr wrap="square" rtlCol="0">
            <a:spAutoFit/>
          </a:bodyPr>
          <a:lstStyle/>
          <a:p>
            <a:r>
              <a:rPr lang="en-IN" sz="1600" b="1" dirty="0" smtClean="0"/>
              <a:t>Maximum speed</a:t>
            </a:r>
            <a:endParaRPr lang="en-IN" sz="1600" b="1" dirty="0"/>
          </a:p>
        </p:txBody>
      </p:sp>
      <p:pic>
        <p:nvPicPr>
          <p:cNvPr id="1031" name="Picture 7" descr="C:\Users\PRANAV\Desktop\Overtaking-prohibited-Trs-016.jpg"/>
          <p:cNvPicPr>
            <a:picLocks noChangeAspect="1" noChangeArrowheads="1"/>
          </p:cNvPicPr>
          <p:nvPr/>
        </p:nvPicPr>
        <p:blipFill>
          <a:blip r:embed="rId9" cstate="print"/>
          <a:srcRect/>
          <a:stretch>
            <a:fillRect/>
          </a:stretch>
        </p:blipFill>
        <p:spPr bwMode="auto">
          <a:xfrm>
            <a:off x="1905000" y="4953000"/>
            <a:ext cx="1603169" cy="1447800"/>
          </a:xfrm>
          <a:prstGeom prst="rect">
            <a:avLst/>
          </a:prstGeom>
          <a:noFill/>
        </p:spPr>
      </p:pic>
      <p:sp>
        <p:nvSpPr>
          <p:cNvPr id="24" name="TextBox 23"/>
          <p:cNvSpPr txBox="1"/>
          <p:nvPr/>
        </p:nvSpPr>
        <p:spPr>
          <a:xfrm>
            <a:off x="2133600" y="6248400"/>
            <a:ext cx="1600200" cy="584775"/>
          </a:xfrm>
          <a:prstGeom prst="rect">
            <a:avLst/>
          </a:prstGeom>
          <a:noFill/>
        </p:spPr>
        <p:txBody>
          <a:bodyPr wrap="square" rtlCol="0">
            <a:spAutoFit/>
          </a:bodyPr>
          <a:lstStyle/>
          <a:p>
            <a:r>
              <a:rPr lang="en-IN" sz="1600" b="1" dirty="0" smtClean="0"/>
              <a:t>Overtaking prohibited</a:t>
            </a:r>
            <a:endParaRPr lang="en-IN" sz="1600" b="1" dirty="0"/>
          </a:p>
        </p:txBody>
      </p:sp>
      <p:pic>
        <p:nvPicPr>
          <p:cNvPr id="1032" name="Picture 8" descr="C:\Users\PRANAV\Desktop\Load-Limit-Trs-041.jpg"/>
          <p:cNvPicPr>
            <a:picLocks noChangeAspect="1" noChangeArrowheads="1"/>
          </p:cNvPicPr>
          <p:nvPr/>
        </p:nvPicPr>
        <p:blipFill>
          <a:blip r:embed="rId10" cstate="print"/>
          <a:srcRect/>
          <a:stretch>
            <a:fillRect/>
          </a:stretch>
        </p:blipFill>
        <p:spPr bwMode="auto">
          <a:xfrm>
            <a:off x="3886200" y="5105400"/>
            <a:ext cx="1600200" cy="1219200"/>
          </a:xfrm>
          <a:prstGeom prst="rect">
            <a:avLst/>
          </a:prstGeom>
          <a:noFill/>
        </p:spPr>
      </p:pic>
      <p:sp>
        <p:nvSpPr>
          <p:cNvPr id="26" name="TextBox 25"/>
          <p:cNvSpPr txBox="1"/>
          <p:nvPr/>
        </p:nvSpPr>
        <p:spPr>
          <a:xfrm>
            <a:off x="4114800" y="6324600"/>
            <a:ext cx="1219200" cy="338554"/>
          </a:xfrm>
          <a:prstGeom prst="rect">
            <a:avLst/>
          </a:prstGeom>
          <a:noFill/>
        </p:spPr>
        <p:txBody>
          <a:bodyPr wrap="square" rtlCol="0">
            <a:spAutoFit/>
          </a:bodyPr>
          <a:lstStyle/>
          <a:p>
            <a:r>
              <a:rPr lang="en-IN" sz="1600" b="1" dirty="0" smtClean="0"/>
              <a:t>Load Limit</a:t>
            </a:r>
            <a:endParaRPr lang="en-IN" sz="1600" b="1" dirty="0"/>
          </a:p>
        </p:txBody>
      </p:sp>
      <p:pic>
        <p:nvPicPr>
          <p:cNvPr id="1034" name="Picture 10" descr="http://www.clickforsign.com/cw4/images/product_expanded/No-stopping-No-standing-trs23.jpg"/>
          <p:cNvPicPr>
            <a:picLocks noChangeAspect="1" noChangeArrowheads="1"/>
          </p:cNvPicPr>
          <p:nvPr/>
        </p:nvPicPr>
        <p:blipFill>
          <a:blip r:embed="rId11" cstate="print"/>
          <a:srcRect/>
          <a:stretch>
            <a:fillRect/>
          </a:stretch>
        </p:blipFill>
        <p:spPr bwMode="auto">
          <a:xfrm>
            <a:off x="5791200" y="5105400"/>
            <a:ext cx="1142999" cy="1142999"/>
          </a:xfrm>
          <a:prstGeom prst="rect">
            <a:avLst/>
          </a:prstGeom>
          <a:noFill/>
        </p:spPr>
      </p:pic>
      <p:sp>
        <p:nvSpPr>
          <p:cNvPr id="28" name="TextBox 27"/>
          <p:cNvSpPr txBox="1"/>
          <p:nvPr/>
        </p:nvSpPr>
        <p:spPr>
          <a:xfrm>
            <a:off x="5791200" y="6324600"/>
            <a:ext cx="1447800" cy="338554"/>
          </a:xfrm>
          <a:prstGeom prst="rect">
            <a:avLst/>
          </a:prstGeom>
          <a:noFill/>
        </p:spPr>
        <p:txBody>
          <a:bodyPr wrap="square" rtlCol="0">
            <a:spAutoFit/>
          </a:bodyPr>
          <a:lstStyle/>
          <a:p>
            <a:r>
              <a:rPr lang="en-IN" sz="1600" b="1" dirty="0" smtClean="0"/>
              <a:t>No stopping</a:t>
            </a:r>
            <a:endParaRPr lang="en-IN" sz="1600" b="1" dirty="0"/>
          </a:p>
        </p:txBody>
      </p:sp>
      <p:pic>
        <p:nvPicPr>
          <p:cNvPr id="1035" name="Picture 11" descr="C:\Users\PRANAV\Desktop\Horn-Prohibite-d-Trs-011.jpg"/>
          <p:cNvPicPr>
            <a:picLocks noChangeAspect="1" noChangeArrowheads="1"/>
          </p:cNvPicPr>
          <p:nvPr/>
        </p:nvPicPr>
        <p:blipFill>
          <a:blip r:embed="rId12" cstate="print"/>
          <a:srcRect/>
          <a:stretch>
            <a:fillRect/>
          </a:stretch>
        </p:blipFill>
        <p:spPr bwMode="auto">
          <a:xfrm>
            <a:off x="7315200" y="4876800"/>
            <a:ext cx="1524000" cy="1466850"/>
          </a:xfrm>
          <a:prstGeom prst="rect">
            <a:avLst/>
          </a:prstGeom>
          <a:noFill/>
        </p:spPr>
      </p:pic>
      <p:sp>
        <p:nvSpPr>
          <p:cNvPr id="31" name="Rectangle 30"/>
          <p:cNvSpPr/>
          <p:nvPr/>
        </p:nvSpPr>
        <p:spPr>
          <a:xfrm>
            <a:off x="7315200" y="6324600"/>
            <a:ext cx="1828800" cy="338554"/>
          </a:xfrm>
          <a:prstGeom prst="rect">
            <a:avLst/>
          </a:prstGeom>
        </p:spPr>
        <p:txBody>
          <a:bodyPr wrap="square">
            <a:spAutoFit/>
          </a:bodyPr>
          <a:lstStyle/>
          <a:p>
            <a:r>
              <a:rPr lang="en-IN" sz="1600" b="1" dirty="0" smtClean="0"/>
              <a:t>Horn Prohibited</a:t>
            </a:r>
            <a:endParaRPr lang="en-IN" sz="1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685799"/>
          </a:xfrm>
        </p:spPr>
        <p:txBody>
          <a:bodyPr>
            <a:normAutofit/>
          </a:bodyPr>
          <a:lstStyle/>
          <a:p>
            <a:pPr algn="l"/>
            <a:r>
              <a:rPr lang="en-US" sz="3200" dirty="0" smtClean="0"/>
              <a:t>C</a:t>
            </a:r>
            <a:r>
              <a:rPr lang="en-US" sz="3600" dirty="0" smtClean="0"/>
              <a:t>. </a:t>
            </a:r>
            <a:r>
              <a:rPr lang="en-US" sz="3600" dirty="0" smtClean="0">
                <a:effectLst/>
                <a:latin typeface="Copperplate Gothic Bold" pitchFamily="34" charset="0"/>
              </a:rPr>
              <a:t>INFORMATION  SIGNS</a:t>
            </a:r>
            <a:endParaRPr lang="en-IN" sz="3600" dirty="0">
              <a:effectLst/>
              <a:latin typeface="Copperplate Gothic Bold" pitchFamily="34" charset="0"/>
            </a:endParaRPr>
          </a:p>
        </p:txBody>
      </p:sp>
      <p:sp>
        <p:nvSpPr>
          <p:cNvPr id="4" name="TextBox 3"/>
          <p:cNvSpPr txBox="1"/>
          <p:nvPr/>
        </p:nvSpPr>
        <p:spPr>
          <a:xfrm>
            <a:off x="152400" y="762000"/>
            <a:ext cx="8991600" cy="2154436"/>
          </a:xfrm>
          <a:prstGeom prst="rect">
            <a:avLst/>
          </a:prstGeom>
          <a:noFill/>
        </p:spPr>
        <p:txBody>
          <a:bodyPr wrap="square" rtlCol="0">
            <a:spAutoFit/>
          </a:bodyPr>
          <a:lstStyle/>
          <a:p>
            <a:pPr>
              <a:buFont typeface="Wingdings" pitchFamily="2" charset="2"/>
              <a:buChar char="v"/>
            </a:pPr>
            <a:r>
              <a:rPr lang="en-US" sz="2200" dirty="0" smtClean="0">
                <a:latin typeface="Comic Sans MS" pitchFamily="66" charset="0"/>
              </a:rPr>
              <a:t> Information sign are intended to guide the motorist along street and highways ,to inform him of intersecting routes, to direct him to cities, town, villages or other important destination so it will help him along his way in most simple, direct manner possible</a:t>
            </a:r>
          </a:p>
          <a:p>
            <a:pPr>
              <a:buFont typeface="Wingdings" pitchFamily="2" charset="2"/>
              <a:buChar char="v"/>
            </a:pPr>
            <a:r>
              <a:rPr lang="en-US" sz="2200" dirty="0" smtClean="0">
                <a:latin typeface="Comic Sans MS" pitchFamily="66" charset="0"/>
              </a:rPr>
              <a:t> They generally provide information of facilities such as hospital, filling station, eating places, rest house, first-aid post </a:t>
            </a:r>
            <a:r>
              <a:rPr lang="en-US" sz="2400" dirty="0" smtClean="0"/>
              <a:t>etc.</a:t>
            </a:r>
            <a:endParaRPr lang="en-IN" sz="2400" dirty="0"/>
          </a:p>
        </p:txBody>
      </p:sp>
      <p:pic>
        <p:nvPicPr>
          <p:cNvPr id="18435" name="Picture 3" descr="C:\Users\PRANAV\Desktop\Light-Refreshment-Trs-121-20121106165827.jpg"/>
          <p:cNvPicPr>
            <a:picLocks noChangeAspect="1" noChangeArrowheads="1"/>
          </p:cNvPicPr>
          <p:nvPr/>
        </p:nvPicPr>
        <p:blipFill>
          <a:blip r:embed="rId2" cstate="print"/>
          <a:srcRect/>
          <a:stretch>
            <a:fillRect/>
          </a:stretch>
        </p:blipFill>
        <p:spPr bwMode="auto">
          <a:xfrm>
            <a:off x="381000" y="3200400"/>
            <a:ext cx="1295400" cy="1658112"/>
          </a:xfrm>
          <a:prstGeom prst="rect">
            <a:avLst/>
          </a:prstGeom>
          <a:noFill/>
        </p:spPr>
      </p:pic>
      <p:sp>
        <p:nvSpPr>
          <p:cNvPr id="7" name="TextBox 6"/>
          <p:cNvSpPr txBox="1"/>
          <p:nvPr/>
        </p:nvSpPr>
        <p:spPr>
          <a:xfrm>
            <a:off x="381000" y="4800600"/>
            <a:ext cx="1600200" cy="338554"/>
          </a:xfrm>
          <a:prstGeom prst="rect">
            <a:avLst/>
          </a:prstGeom>
          <a:noFill/>
        </p:spPr>
        <p:txBody>
          <a:bodyPr wrap="square" rtlCol="0">
            <a:spAutoFit/>
          </a:bodyPr>
          <a:lstStyle/>
          <a:p>
            <a:r>
              <a:rPr lang="en-IN" sz="1600" b="1" dirty="0" smtClean="0"/>
              <a:t>Refreshment</a:t>
            </a:r>
            <a:endParaRPr lang="en-IN" sz="1600" b="1" dirty="0"/>
          </a:p>
        </p:txBody>
      </p:sp>
      <p:pic>
        <p:nvPicPr>
          <p:cNvPr id="18436" name="Picture 4" descr="C:\Users\PRANAV\Desktop\Repair-Facility-Trs-142-20121106171727.jpg"/>
          <p:cNvPicPr>
            <a:picLocks noChangeAspect="1" noChangeArrowheads="1"/>
          </p:cNvPicPr>
          <p:nvPr/>
        </p:nvPicPr>
        <p:blipFill>
          <a:blip r:embed="rId3" cstate="print"/>
          <a:srcRect/>
          <a:stretch>
            <a:fillRect/>
          </a:stretch>
        </p:blipFill>
        <p:spPr bwMode="auto">
          <a:xfrm>
            <a:off x="2133600" y="3276600"/>
            <a:ext cx="1293019" cy="1578864"/>
          </a:xfrm>
          <a:prstGeom prst="rect">
            <a:avLst/>
          </a:prstGeom>
          <a:noFill/>
        </p:spPr>
      </p:pic>
      <p:sp>
        <p:nvSpPr>
          <p:cNvPr id="9" name="TextBox 8"/>
          <p:cNvSpPr txBox="1"/>
          <p:nvPr/>
        </p:nvSpPr>
        <p:spPr>
          <a:xfrm>
            <a:off x="2057400" y="4800600"/>
            <a:ext cx="1828800" cy="338554"/>
          </a:xfrm>
          <a:prstGeom prst="rect">
            <a:avLst/>
          </a:prstGeom>
          <a:noFill/>
        </p:spPr>
        <p:txBody>
          <a:bodyPr wrap="square" rtlCol="0">
            <a:spAutoFit/>
          </a:bodyPr>
          <a:lstStyle/>
          <a:p>
            <a:pPr algn="ctr"/>
            <a:r>
              <a:rPr lang="en-IN" sz="1600" b="1" dirty="0" smtClean="0"/>
              <a:t>Repair Facility</a:t>
            </a:r>
            <a:endParaRPr lang="en-IN" sz="1600" b="1" dirty="0"/>
          </a:p>
        </p:txBody>
      </p:sp>
      <p:pic>
        <p:nvPicPr>
          <p:cNvPr id="18437" name="Picture 5" descr="C:\Users\PRANAV\Desktop\Public-Telephone-Trs-122-20121106171505.jpg"/>
          <p:cNvPicPr>
            <a:picLocks noChangeAspect="1" noChangeArrowheads="1"/>
          </p:cNvPicPr>
          <p:nvPr/>
        </p:nvPicPr>
        <p:blipFill>
          <a:blip r:embed="rId4" cstate="print"/>
          <a:srcRect/>
          <a:stretch>
            <a:fillRect/>
          </a:stretch>
        </p:blipFill>
        <p:spPr bwMode="auto">
          <a:xfrm>
            <a:off x="4038600" y="3200400"/>
            <a:ext cx="1190625" cy="1676400"/>
          </a:xfrm>
          <a:prstGeom prst="rect">
            <a:avLst/>
          </a:prstGeom>
          <a:noFill/>
        </p:spPr>
      </p:pic>
      <p:sp>
        <p:nvSpPr>
          <p:cNvPr id="11" name="TextBox 10"/>
          <p:cNvSpPr txBox="1"/>
          <p:nvPr/>
        </p:nvSpPr>
        <p:spPr>
          <a:xfrm>
            <a:off x="3886200" y="4800600"/>
            <a:ext cx="2057400" cy="338554"/>
          </a:xfrm>
          <a:prstGeom prst="rect">
            <a:avLst/>
          </a:prstGeom>
          <a:noFill/>
        </p:spPr>
        <p:txBody>
          <a:bodyPr wrap="square" rtlCol="0">
            <a:spAutoFit/>
          </a:bodyPr>
          <a:lstStyle/>
          <a:p>
            <a:r>
              <a:rPr lang="en-IN" sz="1600" b="1" dirty="0" smtClean="0"/>
              <a:t>Public Telephone</a:t>
            </a:r>
            <a:endParaRPr lang="en-IN" sz="1600" b="1" dirty="0"/>
          </a:p>
        </p:txBody>
      </p:sp>
      <p:pic>
        <p:nvPicPr>
          <p:cNvPr id="18438" name="Picture 6" descr="C:\Users\PRANAV\Desktop\Resting-Place-Trs-123-20121106171834.jpg"/>
          <p:cNvPicPr>
            <a:picLocks noChangeAspect="1" noChangeArrowheads="1"/>
          </p:cNvPicPr>
          <p:nvPr/>
        </p:nvPicPr>
        <p:blipFill>
          <a:blip r:embed="rId5" cstate="print"/>
          <a:srcRect/>
          <a:stretch>
            <a:fillRect/>
          </a:stretch>
        </p:blipFill>
        <p:spPr bwMode="auto">
          <a:xfrm>
            <a:off x="5867400" y="3200400"/>
            <a:ext cx="1190625" cy="1600200"/>
          </a:xfrm>
          <a:prstGeom prst="rect">
            <a:avLst/>
          </a:prstGeom>
          <a:noFill/>
        </p:spPr>
      </p:pic>
      <p:sp>
        <p:nvSpPr>
          <p:cNvPr id="13" name="TextBox 12"/>
          <p:cNvSpPr txBox="1"/>
          <p:nvPr/>
        </p:nvSpPr>
        <p:spPr>
          <a:xfrm>
            <a:off x="5943600" y="4800600"/>
            <a:ext cx="1524000" cy="338554"/>
          </a:xfrm>
          <a:prstGeom prst="rect">
            <a:avLst/>
          </a:prstGeom>
          <a:noFill/>
        </p:spPr>
        <p:txBody>
          <a:bodyPr wrap="square" rtlCol="0">
            <a:spAutoFit/>
          </a:bodyPr>
          <a:lstStyle/>
          <a:p>
            <a:r>
              <a:rPr lang="en-IN" sz="1600" b="1" dirty="0" smtClean="0"/>
              <a:t>Resting Place </a:t>
            </a:r>
            <a:endParaRPr lang="en-IN" sz="1600" b="1" dirty="0"/>
          </a:p>
        </p:txBody>
      </p:sp>
      <p:pic>
        <p:nvPicPr>
          <p:cNvPr id="18439" name="Picture 7" descr="C:\Users\PRANAV\Desktop\Hospital-Trs-120-20121106165717.jpg"/>
          <p:cNvPicPr>
            <a:picLocks noChangeAspect="1" noChangeArrowheads="1"/>
          </p:cNvPicPr>
          <p:nvPr/>
        </p:nvPicPr>
        <p:blipFill>
          <a:blip r:embed="rId6" cstate="print"/>
          <a:srcRect/>
          <a:stretch>
            <a:fillRect/>
          </a:stretch>
        </p:blipFill>
        <p:spPr bwMode="auto">
          <a:xfrm>
            <a:off x="7620000" y="3200400"/>
            <a:ext cx="1190625" cy="1524000"/>
          </a:xfrm>
          <a:prstGeom prst="rect">
            <a:avLst/>
          </a:prstGeom>
          <a:noFill/>
        </p:spPr>
      </p:pic>
      <p:sp>
        <p:nvSpPr>
          <p:cNvPr id="15" name="TextBox 14"/>
          <p:cNvSpPr txBox="1"/>
          <p:nvPr/>
        </p:nvSpPr>
        <p:spPr>
          <a:xfrm>
            <a:off x="7620000" y="4724400"/>
            <a:ext cx="1295400" cy="338554"/>
          </a:xfrm>
          <a:prstGeom prst="rect">
            <a:avLst/>
          </a:prstGeom>
          <a:noFill/>
        </p:spPr>
        <p:txBody>
          <a:bodyPr wrap="square" rtlCol="0">
            <a:spAutoFit/>
          </a:bodyPr>
          <a:lstStyle/>
          <a:p>
            <a:r>
              <a:rPr lang="en-IN" sz="1600" b="1" dirty="0" smtClean="0"/>
              <a:t>Hospital</a:t>
            </a:r>
            <a:endParaRPr lang="en-IN" sz="1600" b="1" dirty="0"/>
          </a:p>
        </p:txBody>
      </p:sp>
      <p:pic>
        <p:nvPicPr>
          <p:cNvPr id="18440" name="Picture 8" descr="C:\Users\PRANAV\Desktop\Country-Bordr-Trs-132-20121106164404.jpg"/>
          <p:cNvPicPr>
            <a:picLocks noChangeAspect="1" noChangeArrowheads="1"/>
          </p:cNvPicPr>
          <p:nvPr/>
        </p:nvPicPr>
        <p:blipFill>
          <a:blip r:embed="rId7" cstate="print"/>
          <a:srcRect/>
          <a:stretch>
            <a:fillRect/>
          </a:stretch>
        </p:blipFill>
        <p:spPr bwMode="auto">
          <a:xfrm>
            <a:off x="304800" y="5105400"/>
            <a:ext cx="1190625" cy="1524000"/>
          </a:xfrm>
          <a:prstGeom prst="rect">
            <a:avLst/>
          </a:prstGeom>
          <a:noFill/>
        </p:spPr>
      </p:pic>
      <p:sp>
        <p:nvSpPr>
          <p:cNvPr id="17" name="TextBox 16"/>
          <p:cNvSpPr txBox="1"/>
          <p:nvPr/>
        </p:nvSpPr>
        <p:spPr>
          <a:xfrm>
            <a:off x="152400" y="6477000"/>
            <a:ext cx="1752600" cy="338554"/>
          </a:xfrm>
          <a:prstGeom prst="rect">
            <a:avLst/>
          </a:prstGeom>
          <a:noFill/>
        </p:spPr>
        <p:txBody>
          <a:bodyPr wrap="square" rtlCol="0">
            <a:spAutoFit/>
          </a:bodyPr>
          <a:lstStyle/>
          <a:p>
            <a:r>
              <a:rPr lang="en-IN" sz="1600" b="1" dirty="0" smtClean="0"/>
              <a:t>Country Border</a:t>
            </a:r>
            <a:endParaRPr lang="en-IN" sz="1600" b="1" dirty="0"/>
          </a:p>
        </p:txBody>
      </p:sp>
      <p:pic>
        <p:nvPicPr>
          <p:cNvPr id="18441" name="Picture 9" descr="C:\Users\PRANAV\Desktop\Foot-Over-Bridge-Trs-124-20121106165213.jpg"/>
          <p:cNvPicPr>
            <a:picLocks noChangeAspect="1" noChangeArrowheads="1"/>
          </p:cNvPicPr>
          <p:nvPr/>
        </p:nvPicPr>
        <p:blipFill>
          <a:blip r:embed="rId8" cstate="print"/>
          <a:srcRect/>
          <a:stretch>
            <a:fillRect/>
          </a:stretch>
        </p:blipFill>
        <p:spPr bwMode="auto">
          <a:xfrm>
            <a:off x="2133600" y="5105400"/>
            <a:ext cx="1266825" cy="1447801"/>
          </a:xfrm>
          <a:prstGeom prst="rect">
            <a:avLst/>
          </a:prstGeom>
          <a:noFill/>
        </p:spPr>
      </p:pic>
      <p:sp>
        <p:nvSpPr>
          <p:cNvPr id="19" name="TextBox 18"/>
          <p:cNvSpPr txBox="1"/>
          <p:nvPr/>
        </p:nvSpPr>
        <p:spPr>
          <a:xfrm>
            <a:off x="1981200" y="6477000"/>
            <a:ext cx="2775531" cy="338554"/>
          </a:xfrm>
          <a:prstGeom prst="rect">
            <a:avLst/>
          </a:prstGeom>
          <a:noFill/>
        </p:spPr>
        <p:txBody>
          <a:bodyPr wrap="square" rtlCol="0">
            <a:spAutoFit/>
          </a:bodyPr>
          <a:lstStyle/>
          <a:p>
            <a:r>
              <a:rPr lang="en-IN" sz="1600" b="1" dirty="0" smtClean="0"/>
              <a:t>Foot Over Bridge</a:t>
            </a:r>
            <a:endParaRPr lang="en-IN" sz="1600" b="1" dirty="0"/>
          </a:p>
        </p:txBody>
      </p:sp>
      <p:sp>
        <p:nvSpPr>
          <p:cNvPr id="21" name="TextBox 20"/>
          <p:cNvSpPr txBox="1"/>
          <p:nvPr/>
        </p:nvSpPr>
        <p:spPr>
          <a:xfrm>
            <a:off x="4038600" y="6477000"/>
            <a:ext cx="2590800" cy="338554"/>
          </a:xfrm>
          <a:prstGeom prst="rect">
            <a:avLst/>
          </a:prstGeom>
          <a:noFill/>
        </p:spPr>
        <p:txBody>
          <a:bodyPr wrap="square" rtlCol="0">
            <a:spAutoFit/>
          </a:bodyPr>
          <a:lstStyle/>
          <a:p>
            <a:pPr algn="ctr"/>
            <a:r>
              <a:rPr lang="en-US" sz="1600" b="1" dirty="0" smtClean="0"/>
              <a:t>Direction sign</a:t>
            </a:r>
            <a:endParaRPr lang="en-IN" sz="1600" b="1" dirty="0"/>
          </a:p>
        </p:txBody>
      </p:sp>
      <p:pic>
        <p:nvPicPr>
          <p:cNvPr id="18444" name="Picture 12" descr="C:\Users\PRANAV\Desktop\images.jpg"/>
          <p:cNvPicPr>
            <a:picLocks noChangeAspect="1" noChangeArrowheads="1"/>
          </p:cNvPicPr>
          <p:nvPr/>
        </p:nvPicPr>
        <p:blipFill>
          <a:blip r:embed="rId9" cstate="print"/>
          <a:srcRect/>
          <a:stretch>
            <a:fillRect/>
          </a:stretch>
        </p:blipFill>
        <p:spPr bwMode="auto">
          <a:xfrm>
            <a:off x="7382934" y="5181600"/>
            <a:ext cx="1761066" cy="1219200"/>
          </a:xfrm>
          <a:prstGeom prst="rect">
            <a:avLst/>
          </a:prstGeom>
          <a:noFill/>
        </p:spPr>
      </p:pic>
      <p:pic>
        <p:nvPicPr>
          <p:cNvPr id="24" name="Picture 23" descr="C:\Users\PRANAV\Desktop\i4.gif"/>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114800" y="5257800"/>
            <a:ext cx="2933700" cy="1162050"/>
          </a:xfrm>
          <a:prstGeom prst="rect">
            <a:avLst/>
          </a:prstGeom>
          <a:noFill/>
          <a:ln>
            <a:noFill/>
          </a:ln>
        </p:spPr>
      </p:pic>
      <p:sp>
        <p:nvSpPr>
          <p:cNvPr id="26" name="TextBox 25"/>
          <p:cNvSpPr txBox="1"/>
          <p:nvPr/>
        </p:nvSpPr>
        <p:spPr>
          <a:xfrm>
            <a:off x="7315200" y="6477000"/>
            <a:ext cx="2057400" cy="338554"/>
          </a:xfrm>
          <a:prstGeom prst="rect">
            <a:avLst/>
          </a:prstGeom>
          <a:noFill/>
        </p:spPr>
        <p:txBody>
          <a:bodyPr wrap="square" rtlCol="0">
            <a:spAutoFit/>
          </a:bodyPr>
          <a:lstStyle/>
          <a:p>
            <a:r>
              <a:rPr lang="en-US" sz="1600" b="1" dirty="0" smtClean="0"/>
              <a:t>Destination sign</a:t>
            </a:r>
            <a:endParaRPr lang="en-IN" sz="1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599"/>
            <a:ext cx="7391400" cy="762001"/>
          </a:xfrm>
        </p:spPr>
        <p:txBody>
          <a:bodyPr>
            <a:normAutofit/>
          </a:bodyPr>
          <a:lstStyle/>
          <a:p>
            <a:r>
              <a:rPr lang="en-US" sz="4000" b="1" dirty="0" smtClean="0">
                <a:effectLst/>
                <a:latin typeface="Copperplate Gothic Bold" pitchFamily="34" charset="0"/>
              </a:rPr>
              <a:t>TRAFFIC  SIGNALS</a:t>
            </a:r>
            <a:endParaRPr lang="en-IN" sz="4000" b="1" dirty="0">
              <a:effectLst/>
              <a:latin typeface="Copperplate Gothic Bold" pitchFamily="34" charset="0"/>
            </a:endParaRPr>
          </a:p>
        </p:txBody>
      </p:sp>
      <p:sp>
        <p:nvSpPr>
          <p:cNvPr id="4" name="TextBox 3"/>
          <p:cNvSpPr txBox="1"/>
          <p:nvPr/>
        </p:nvSpPr>
        <p:spPr>
          <a:xfrm>
            <a:off x="304800" y="990600"/>
            <a:ext cx="8610600" cy="6524863"/>
          </a:xfrm>
          <a:prstGeom prst="rect">
            <a:avLst/>
          </a:prstGeom>
          <a:noFill/>
        </p:spPr>
        <p:txBody>
          <a:bodyPr wrap="square" rtlCol="0">
            <a:spAutoFit/>
          </a:bodyPr>
          <a:lstStyle/>
          <a:p>
            <a:pPr>
              <a:buFont typeface="Wingdings" pitchFamily="2" charset="2"/>
              <a:buChar char="v"/>
            </a:pPr>
            <a:r>
              <a:rPr lang="en-US" sz="2200" dirty="0" smtClean="0">
                <a:latin typeface="Comic Sans MS" pitchFamily="66" charset="0"/>
              </a:rPr>
              <a:t>Traffic Signals  use for control of conflicting streams of vehicular and pedestrian traffic is extensive in most of the town and cities.</a:t>
            </a:r>
          </a:p>
          <a:p>
            <a:pPr>
              <a:buFont typeface="Wingdings" pitchFamily="2" charset="2"/>
              <a:buChar char="v"/>
            </a:pPr>
            <a:endParaRPr lang="en-US" sz="2200" dirty="0" smtClean="0">
              <a:latin typeface="Comic Sans MS" pitchFamily="66" charset="0"/>
            </a:endParaRPr>
          </a:p>
          <a:p>
            <a:pPr>
              <a:buFont typeface="Wingdings" pitchFamily="2" charset="2"/>
              <a:buChar char="v"/>
            </a:pPr>
            <a:r>
              <a:rPr lang="en-IN" sz="2200" dirty="0" smtClean="0">
                <a:latin typeface="Comic Sans MS" pitchFamily="66" charset="0"/>
              </a:rPr>
              <a:t>Traffic signals are designed to ensure an orderly flow of traffic, provide an opportunity for pedestrians or vehicles to cross an intersection and help reduce the number of conflicts between vehicles entering intersections from different directions. </a:t>
            </a:r>
          </a:p>
          <a:p>
            <a:endParaRPr lang="en-IN" sz="2200" dirty="0" smtClean="0">
              <a:latin typeface="Comic Sans MS" pitchFamily="66" charset="0"/>
            </a:endParaRPr>
          </a:p>
          <a:p>
            <a:pPr>
              <a:buFont typeface="Wingdings" pitchFamily="2" charset="2"/>
              <a:buChar char="v"/>
            </a:pPr>
            <a:r>
              <a:rPr lang="en-IN" sz="2200" dirty="0" smtClean="0">
                <a:latin typeface="Comic Sans MS" pitchFamily="66" charset="0"/>
              </a:rPr>
              <a:t>Fixed-time signals follow a predetermined sequence of signal operation, always providing the same amount of time to each traffic movement, whether traffic is present or not. </a:t>
            </a:r>
          </a:p>
          <a:p>
            <a:endParaRPr lang="en-IN" sz="2200" dirty="0" smtClean="0">
              <a:latin typeface="Comic Sans MS" pitchFamily="66" charset="0"/>
            </a:endParaRPr>
          </a:p>
          <a:p>
            <a:pPr>
              <a:buFont typeface="Wingdings" pitchFamily="2" charset="2"/>
              <a:buChar char="v"/>
            </a:pPr>
            <a:r>
              <a:rPr lang="en-IN" sz="2200" dirty="0" smtClean="0">
                <a:latin typeface="Comic Sans MS" pitchFamily="66" charset="0"/>
              </a:rPr>
              <a:t>Actuated signals change the lights according to the amount of traffic in each direction </a:t>
            </a:r>
          </a:p>
          <a:p>
            <a:pPr algn="just"/>
            <a:endParaRPr lang="en-IN" sz="2200" dirty="0" smtClean="0"/>
          </a:p>
          <a:p>
            <a:endParaRPr lang="en-US" sz="2200" dirty="0" smtClean="0"/>
          </a:p>
          <a:p>
            <a:endParaRPr lang="en-IN"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685800"/>
          </a:xfrm>
        </p:spPr>
        <p:txBody>
          <a:bodyPr>
            <a:noAutofit/>
          </a:bodyPr>
          <a:lstStyle/>
          <a:p>
            <a:pPr algn="l"/>
            <a:r>
              <a:rPr lang="en-IN" sz="4000" b="1" dirty="0" smtClean="0">
                <a:effectLst/>
                <a:latin typeface="Copperplate Gothic Bold" pitchFamily="34" charset="0"/>
              </a:rPr>
              <a:t>ADVANTAGES</a:t>
            </a:r>
            <a:endParaRPr lang="en-IN" sz="4000" b="1" dirty="0">
              <a:effectLst/>
              <a:latin typeface="Copperplate Gothic Bold" pitchFamily="34" charset="0"/>
            </a:endParaRPr>
          </a:p>
        </p:txBody>
      </p:sp>
      <p:sp>
        <p:nvSpPr>
          <p:cNvPr id="4" name="TextBox 3"/>
          <p:cNvSpPr txBox="1"/>
          <p:nvPr/>
        </p:nvSpPr>
        <p:spPr>
          <a:xfrm>
            <a:off x="609600" y="609600"/>
            <a:ext cx="8534400" cy="3600986"/>
          </a:xfrm>
          <a:prstGeom prst="rect">
            <a:avLst/>
          </a:prstGeom>
          <a:noFill/>
        </p:spPr>
        <p:txBody>
          <a:bodyPr wrap="square" rtlCol="0">
            <a:spAutoFit/>
          </a:bodyPr>
          <a:lstStyle/>
          <a:p>
            <a:pPr>
              <a:lnSpc>
                <a:spcPct val="150000"/>
              </a:lnSpc>
              <a:buFont typeface="Wingdings" pitchFamily="2" charset="2"/>
              <a:buChar char="v"/>
            </a:pPr>
            <a:r>
              <a:rPr lang="en-IN" sz="2800" dirty="0" smtClean="0">
                <a:latin typeface="Comic Sans MS" pitchFamily="66" charset="0"/>
              </a:rPr>
              <a:t>Provide for orderly movement of traffic</a:t>
            </a:r>
          </a:p>
          <a:p>
            <a:pPr>
              <a:lnSpc>
                <a:spcPct val="150000"/>
              </a:lnSpc>
              <a:buFont typeface="Wingdings" pitchFamily="2" charset="2"/>
              <a:buChar char="v"/>
            </a:pPr>
            <a:r>
              <a:rPr lang="en-IN" sz="2800" dirty="0" smtClean="0">
                <a:latin typeface="Comic Sans MS" pitchFamily="66" charset="0"/>
              </a:rPr>
              <a:t>Increase traffic-handling capacity of an      intersection</a:t>
            </a:r>
          </a:p>
          <a:p>
            <a:pPr>
              <a:lnSpc>
                <a:spcPct val="150000"/>
              </a:lnSpc>
              <a:buFont typeface="Wingdings" pitchFamily="2" charset="2"/>
              <a:buChar char="v"/>
            </a:pPr>
            <a:r>
              <a:rPr lang="en-IN" sz="2800" dirty="0" smtClean="0">
                <a:latin typeface="Comic Sans MS" pitchFamily="66" charset="0"/>
              </a:rPr>
              <a:t>Reduce frequency and severity of certain types of crashes</a:t>
            </a:r>
          </a:p>
          <a:p>
            <a:endParaRPr lang="en-IN" dirty="0"/>
          </a:p>
        </p:txBody>
      </p:sp>
      <p:sp>
        <p:nvSpPr>
          <p:cNvPr id="5" name="TextBox 4"/>
          <p:cNvSpPr txBox="1"/>
          <p:nvPr/>
        </p:nvSpPr>
        <p:spPr>
          <a:xfrm>
            <a:off x="762000" y="3276600"/>
            <a:ext cx="7620000" cy="3539430"/>
          </a:xfrm>
          <a:prstGeom prst="rect">
            <a:avLst/>
          </a:prstGeom>
          <a:noFill/>
        </p:spPr>
        <p:txBody>
          <a:bodyPr wrap="square" rtlCol="0">
            <a:spAutoFit/>
          </a:bodyPr>
          <a:lstStyle/>
          <a:p>
            <a:endParaRPr lang="en-US" sz="4000" b="1" u="sng" dirty="0" smtClean="0"/>
          </a:p>
          <a:p>
            <a:r>
              <a:rPr lang="en-US" sz="4000" b="1" dirty="0" smtClean="0">
                <a:solidFill>
                  <a:schemeClr val="accent1">
                    <a:lumMod val="75000"/>
                  </a:schemeClr>
                </a:solidFill>
                <a:latin typeface="Copperplate Gothic Bold" pitchFamily="34" charset="0"/>
              </a:rPr>
              <a:t>DISADVANTAGES</a:t>
            </a:r>
          </a:p>
          <a:p>
            <a:pPr>
              <a:lnSpc>
                <a:spcPct val="150000"/>
              </a:lnSpc>
              <a:buFont typeface="Wingdings" pitchFamily="2" charset="2"/>
              <a:buChar char="v"/>
            </a:pPr>
            <a:r>
              <a:rPr lang="en-IN" sz="2800" dirty="0" smtClean="0">
                <a:latin typeface="Comic Sans MS" pitchFamily="66" charset="0"/>
              </a:rPr>
              <a:t>Excessive delay</a:t>
            </a:r>
          </a:p>
          <a:p>
            <a:pPr>
              <a:lnSpc>
                <a:spcPct val="150000"/>
              </a:lnSpc>
              <a:buFont typeface="Wingdings" pitchFamily="2" charset="2"/>
              <a:buChar char="v"/>
            </a:pPr>
            <a:r>
              <a:rPr lang="en-IN" sz="2800" dirty="0" smtClean="0">
                <a:latin typeface="Comic Sans MS" pitchFamily="66" charset="0"/>
              </a:rPr>
              <a:t>Increased traffic congestion,  pollution </a:t>
            </a:r>
          </a:p>
          <a:p>
            <a:pPr>
              <a:lnSpc>
                <a:spcPct val="150000"/>
              </a:lnSpc>
              <a:buFont typeface="Wingdings" pitchFamily="2" charset="2"/>
              <a:buChar char="v"/>
            </a:pPr>
            <a:r>
              <a:rPr lang="en-IN" sz="2800" dirty="0" smtClean="0">
                <a:latin typeface="Comic Sans MS" pitchFamily="66" charset="0"/>
              </a:rPr>
              <a:t>Increased use of less-adequate streets</a:t>
            </a:r>
            <a:r>
              <a:rPr lang="en-IN" sz="2800" dirty="0" smtClean="0"/>
              <a:t> </a:t>
            </a:r>
          </a:p>
          <a:p>
            <a:pPr>
              <a:buFont typeface="Wingdings" pitchFamily="2" charset="2"/>
              <a:buChar char="v"/>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304801"/>
            <a:ext cx="8534401" cy="1142999"/>
          </a:xfrm>
        </p:spPr>
        <p:txBody>
          <a:bodyPr/>
          <a:lstStyle/>
          <a:p>
            <a:r>
              <a:rPr lang="en-US" sz="4000" b="1" dirty="0" smtClean="0">
                <a:effectLst/>
                <a:latin typeface="Copperplate Gothic Bold" pitchFamily="34" charset="0"/>
              </a:rPr>
              <a:t>COLOURS</a:t>
            </a:r>
            <a:r>
              <a:rPr lang="en-US" sz="4000" b="1" dirty="0" smtClean="0">
                <a:effectLst/>
                <a:latin typeface="Copperplate Gothic Bold" pitchFamily="34" charset="0"/>
                <a:ea typeface="ＭＳ Ｐゴシック" pitchFamily="34" charset="-128"/>
              </a:rPr>
              <a:t>  USED  IN  TRAFFIC LIGHTS </a:t>
            </a:r>
            <a:endParaRPr lang="en-IN" sz="4000" b="1" dirty="0">
              <a:effectLst/>
              <a:latin typeface="Copperplate Gothic Bold" pitchFamily="34" charset="0"/>
            </a:endParaRPr>
          </a:p>
        </p:txBody>
      </p:sp>
      <p:sp>
        <p:nvSpPr>
          <p:cNvPr id="5" name="TextBox 4"/>
          <p:cNvSpPr txBox="1"/>
          <p:nvPr/>
        </p:nvSpPr>
        <p:spPr>
          <a:xfrm>
            <a:off x="304800" y="1828800"/>
            <a:ext cx="6019800" cy="2862322"/>
          </a:xfrm>
          <a:prstGeom prst="rect">
            <a:avLst/>
          </a:prstGeom>
          <a:noFill/>
        </p:spPr>
        <p:txBody>
          <a:bodyPr wrap="square" rtlCol="0">
            <a:spAutoFit/>
          </a:bodyPr>
          <a:lstStyle/>
          <a:p>
            <a:pPr marL="520700" lvl="1" indent="-520700" algn="just">
              <a:spcBef>
                <a:spcPct val="50000"/>
              </a:spcBef>
              <a:spcAft>
                <a:spcPts val="1200"/>
              </a:spcAft>
              <a:buClr>
                <a:srgbClr val="FAD174"/>
              </a:buClr>
              <a:buFont typeface="Wingdings" pitchFamily="2" charset="2"/>
              <a:buChar char="v"/>
            </a:pPr>
            <a:r>
              <a:rPr lang="en-US" sz="2800" dirty="0" smtClean="0">
                <a:solidFill>
                  <a:srgbClr val="FF0000"/>
                </a:solidFill>
                <a:latin typeface="Comic Sans MS" pitchFamily="66" charset="0"/>
              </a:rPr>
              <a:t>Red</a:t>
            </a:r>
            <a:r>
              <a:rPr lang="en-US" sz="2400" dirty="0" smtClean="0">
                <a:latin typeface="Comic Sans MS" pitchFamily="66" charset="0"/>
              </a:rPr>
              <a:t> – Stop and remain stopped as long as the signal is red</a:t>
            </a:r>
          </a:p>
          <a:p>
            <a:pPr marL="520700" lvl="1" indent="-520700" algn="just">
              <a:buClr>
                <a:srgbClr val="FAD174"/>
              </a:buClr>
              <a:buFont typeface="Wingdings" pitchFamily="2" charset="2"/>
              <a:buChar char="v"/>
            </a:pPr>
            <a:r>
              <a:rPr lang="en-US" sz="2800" dirty="0" smtClean="0">
                <a:solidFill>
                  <a:srgbClr val="FFFF00"/>
                </a:solidFill>
                <a:latin typeface="Comic Sans MS" pitchFamily="66" charset="0"/>
              </a:rPr>
              <a:t>Amber</a:t>
            </a:r>
            <a:r>
              <a:rPr lang="en-US" sz="2400" dirty="0" smtClean="0">
                <a:latin typeface="Comic Sans MS" pitchFamily="66" charset="0"/>
              </a:rPr>
              <a:t>- A steady  amber light or arrow indicates that the light is about to change</a:t>
            </a:r>
          </a:p>
          <a:p>
            <a:pPr marL="520700" lvl="1" indent="-520700" algn="just">
              <a:spcBef>
                <a:spcPct val="50000"/>
              </a:spcBef>
              <a:spcAft>
                <a:spcPts val="1200"/>
              </a:spcAft>
              <a:buClr>
                <a:srgbClr val="FAD174"/>
              </a:buClr>
              <a:buFont typeface="Wingdings" pitchFamily="2" charset="2"/>
              <a:buChar char="v"/>
            </a:pPr>
            <a:r>
              <a:rPr lang="en-US" sz="2800" dirty="0" smtClean="0">
                <a:solidFill>
                  <a:srgbClr val="009900"/>
                </a:solidFill>
                <a:latin typeface="Comic Sans MS" pitchFamily="66" charset="0"/>
              </a:rPr>
              <a:t>Green</a:t>
            </a:r>
            <a:r>
              <a:rPr lang="en-US" sz="2400" dirty="0" smtClean="0">
                <a:latin typeface="Comic Sans MS" pitchFamily="66" charset="0"/>
              </a:rPr>
              <a:t> – Go </a:t>
            </a:r>
            <a:r>
              <a:rPr lang="en-US" sz="2400" b="1" dirty="0" smtClean="0">
                <a:latin typeface="Comic Sans MS" pitchFamily="66" charset="0"/>
              </a:rPr>
              <a:t>IF</a:t>
            </a:r>
            <a:r>
              <a:rPr lang="en-US" sz="2400" dirty="0" smtClean="0">
                <a:latin typeface="Comic Sans MS" pitchFamily="66" charset="0"/>
              </a:rPr>
              <a:t> the way is clear</a:t>
            </a:r>
            <a:endParaRPr lang="en-US" sz="2000" dirty="0">
              <a:latin typeface="Comic Sans MS" pitchFamily="66" charset="0"/>
            </a:endParaRPr>
          </a:p>
        </p:txBody>
      </p:sp>
      <p:pic>
        <p:nvPicPr>
          <p:cNvPr id="6" name="Picture 14" descr="stop light"/>
          <p:cNvPicPr>
            <a:picLocks noChangeAspect="1" noChangeArrowheads="1"/>
          </p:cNvPicPr>
          <p:nvPr/>
        </p:nvPicPr>
        <p:blipFill>
          <a:blip r:embed="rId2" cstate="print"/>
          <a:srcRect/>
          <a:stretch>
            <a:fillRect/>
          </a:stretch>
        </p:blipFill>
        <p:spPr bwMode="auto">
          <a:xfrm>
            <a:off x="6490855" y="1821873"/>
            <a:ext cx="2319338" cy="4313238"/>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1336</TotalTime>
  <Words>531</Words>
  <Application>Microsoft Office PowerPoint</Application>
  <PresentationFormat>On-screen Show (4:3)</PresentationFormat>
  <Paragraphs>94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Executive</vt:lpstr>
      <vt:lpstr>Traffic Signs </vt:lpstr>
      <vt:lpstr>CONTENTS</vt:lpstr>
      <vt:lpstr>TRAFFIC SIGNS</vt:lpstr>
      <vt:lpstr>TYPES OF SIGN</vt:lpstr>
      <vt:lpstr>B. REGULATORY  SIGNS</vt:lpstr>
      <vt:lpstr>C. INFORMATION  SIGNS</vt:lpstr>
      <vt:lpstr>TRAFFIC  SIGNALS</vt:lpstr>
      <vt:lpstr>ADVANTAGES</vt:lpstr>
      <vt:lpstr>COLOURS  USED  IN  TRAFFIC LIGHTS </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CONGESTION</dc:title>
  <dc:creator>PRANAV</dc:creator>
  <cp:lastModifiedBy>Archana</cp:lastModifiedBy>
  <cp:revision>129</cp:revision>
  <dcterms:created xsi:type="dcterms:W3CDTF">2006-08-16T00:00:00Z</dcterms:created>
  <dcterms:modified xsi:type="dcterms:W3CDTF">2017-04-13T05:28:28Z</dcterms:modified>
</cp:coreProperties>
</file>