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56" r:id="rId3"/>
    <p:sldId id="257" r:id="rId4"/>
    <p:sldId id="258" r:id="rId5"/>
    <p:sldId id="259" r:id="rId6"/>
    <p:sldId id="260" r:id="rId7"/>
    <p:sldId id="262" r:id="rId8"/>
    <p:sldId id="263" r:id="rId9"/>
    <p:sldId id="264" r:id="rId10"/>
    <p:sldId id="265" r:id="rId11"/>
    <p:sldId id="266" r:id="rId12"/>
    <p:sldId id="267" r:id="rId13"/>
    <p:sldId id="268" r:id="rId14"/>
    <p:sldId id="276" r:id="rId15"/>
    <p:sldId id="277" r:id="rId16"/>
    <p:sldId id="278" r:id="rId17"/>
    <p:sldId id="279" r:id="rId18"/>
    <p:sldId id="280" r:id="rId19"/>
    <p:sldId id="281" r:id="rId20"/>
    <p:sldId id="282" r:id="rId21"/>
    <p:sldId id="283" r:id="rId22"/>
    <p:sldId id="285" r:id="rId23"/>
    <p:sldId id="286" r:id="rId24"/>
    <p:sldId id="287" r:id="rId25"/>
    <p:sldId id="288" r:id="rId26"/>
    <p:sldId id="274" r:id="rId27"/>
    <p:sldId id="275" r:id="rId28"/>
    <p:sldId id="269" r:id="rId29"/>
    <p:sldId id="270" r:id="rId30"/>
    <p:sldId id="293" r:id="rId31"/>
    <p:sldId id="294" r:id="rId32"/>
    <p:sldId id="295" r:id="rId33"/>
    <p:sldId id="296" r:id="rId34"/>
    <p:sldId id="304" r:id="rId35"/>
    <p:sldId id="305" r:id="rId36"/>
    <p:sldId id="297" r:id="rId37"/>
    <p:sldId id="298" r:id="rId38"/>
    <p:sldId id="299" r:id="rId39"/>
    <p:sldId id="300" r:id="rId40"/>
    <p:sldId id="301" r:id="rId41"/>
    <p:sldId id="302" r:id="rId42"/>
    <p:sldId id="306" r:id="rId43"/>
    <p:sldId id="307" r:id="rId44"/>
    <p:sldId id="308" r:id="rId45"/>
    <p:sldId id="309" r:id="rId46"/>
    <p:sldId id="310" r:id="rId47"/>
    <p:sldId id="311" r:id="rId48"/>
    <p:sldId id="312" r:id="rId49"/>
    <p:sldId id="313" r:id="rId50"/>
    <p:sldId id="314" r:id="rId51"/>
    <p:sldId id="315" r:id="rId52"/>
    <p:sldId id="316"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66801"/>
            <a:ext cx="7772400" cy="2971799"/>
          </a:xfrm>
        </p:spPr>
        <p:style>
          <a:lnRef idx="2">
            <a:schemeClr val="accent2"/>
          </a:lnRef>
          <a:fillRef idx="1">
            <a:schemeClr val="lt1"/>
          </a:fillRef>
          <a:effectRef idx="0">
            <a:schemeClr val="accent2"/>
          </a:effectRef>
          <a:fontRef idx="minor">
            <a:schemeClr val="dk1"/>
          </a:fontRef>
        </p:style>
        <p:txBody>
          <a:bodyPr/>
          <a:lstStyle/>
          <a:p>
            <a:r>
              <a:rPr lang="en-US" b="1" dirty="0" smtClean="0"/>
              <a:t>Chapter - 2</a:t>
            </a:r>
            <a:br>
              <a:rPr lang="en-US" b="1" dirty="0" smtClean="0"/>
            </a:br>
            <a:r>
              <a:rPr lang="en-US" b="1" dirty="0" smtClean="0">
                <a:solidFill>
                  <a:srgbClr val="0070C0"/>
                </a:solidFill>
              </a:rPr>
              <a:t>Data Modeling Using the Entity–</a:t>
            </a:r>
            <a:br>
              <a:rPr lang="en-US" b="1" dirty="0" smtClean="0">
                <a:solidFill>
                  <a:srgbClr val="0070C0"/>
                </a:solidFill>
              </a:rPr>
            </a:br>
            <a:r>
              <a:rPr lang="en-US" b="1" dirty="0" smtClean="0">
                <a:solidFill>
                  <a:srgbClr val="0070C0"/>
                </a:solidFill>
              </a:rPr>
              <a:t>Relationship (ER) Model</a:t>
            </a:r>
            <a:endParaRPr lang="en-US" dirty="0">
              <a:solidFill>
                <a:srgbClr val="0070C0"/>
              </a:solidFill>
            </a:endParaRPr>
          </a:p>
        </p:txBody>
      </p:sp>
      <p:sp>
        <p:nvSpPr>
          <p:cNvPr id="3" name="Subtitle 2"/>
          <p:cNvSpPr>
            <a:spLocks noGrp="1"/>
          </p:cNvSpPr>
          <p:nvPr>
            <p:ph type="subTitle" idx="1"/>
          </p:nvPr>
        </p:nvSpPr>
        <p:spPr>
          <a:xfrm>
            <a:off x="990600" y="4343400"/>
            <a:ext cx="7239000" cy="1066800"/>
          </a:xfrm>
        </p:spPr>
        <p:txBody>
          <a:bodyPr>
            <a:normAutofit/>
          </a:bodyPr>
          <a:lstStyle/>
          <a:p>
            <a:pPr algn="just"/>
            <a:r>
              <a:rPr lang="en-US" sz="2800" dirty="0" smtClean="0">
                <a:solidFill>
                  <a:schemeClr val="accent6">
                    <a:lumMod val="75000"/>
                  </a:schemeClr>
                </a:solidFill>
              </a:rPr>
              <a:t>Conceptual modeling is a very important phase in designing a successful database application.</a:t>
            </a:r>
            <a:endParaRPr lang="en-US" sz="2800" dirty="0">
              <a:solidFill>
                <a:schemeClr val="accent6">
                  <a:lumMod val="75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223284" y="76200"/>
            <a:ext cx="8692116" cy="457201"/>
          </a:xfrm>
        </p:spPr>
        <p:style>
          <a:lnRef idx="2">
            <a:schemeClr val="accent2"/>
          </a:lnRef>
          <a:fillRef idx="1">
            <a:schemeClr val="lt1"/>
          </a:fillRef>
          <a:effectRef idx="0">
            <a:schemeClr val="accent2"/>
          </a:effectRef>
          <a:fontRef idx="minor">
            <a:schemeClr val="dk1"/>
          </a:fontRef>
        </p:style>
        <p:txBody>
          <a:bodyPr>
            <a:noAutofit/>
          </a:bodyPr>
          <a:lstStyle/>
          <a:p>
            <a:r>
              <a:rPr lang="en-US" sz="2400" b="1" dirty="0" smtClean="0"/>
              <a:t>Entity Types, Entity Sets, Keys, and Value Sets</a:t>
            </a:r>
            <a:endParaRPr lang="en-US" sz="2200" b="1" dirty="0" smtClean="0">
              <a:solidFill>
                <a:srgbClr val="0070C0"/>
              </a:solidFill>
            </a:endParaRPr>
          </a:p>
        </p:txBody>
      </p:sp>
      <p:sp>
        <p:nvSpPr>
          <p:cNvPr id="3" name="Rectangle 3"/>
          <p:cNvSpPr txBox="1">
            <a:spLocks noChangeArrowheads="1"/>
          </p:cNvSpPr>
          <p:nvPr/>
        </p:nvSpPr>
        <p:spPr>
          <a:xfrm>
            <a:off x="228600" y="685800"/>
            <a:ext cx="8686800" cy="60960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p>
            <a:pPr>
              <a:spcAft>
                <a:spcPts val="1200"/>
              </a:spcAft>
            </a:pPr>
            <a:r>
              <a:rPr lang="en-US" sz="2000" b="1" dirty="0" smtClean="0"/>
              <a:t>Entity Types  : </a:t>
            </a:r>
            <a:r>
              <a:rPr lang="en-US" sz="2000" dirty="0" smtClean="0"/>
              <a:t>an</a:t>
            </a:r>
            <a:r>
              <a:rPr lang="en-US" sz="2000" b="1" dirty="0" smtClean="0"/>
              <a:t> </a:t>
            </a:r>
            <a:r>
              <a:rPr lang="en-US" sz="2000" dirty="0" smtClean="0"/>
              <a:t>entity type defines a </a:t>
            </a:r>
            <a:r>
              <a:rPr lang="en-US" sz="2000" i="1" dirty="0" smtClean="0"/>
              <a:t>collection (or set) of entities that have the same attributes. Each </a:t>
            </a:r>
            <a:r>
              <a:rPr lang="en-US" sz="2000" dirty="0" smtClean="0"/>
              <a:t>entity type in the database is described by its name and attributes.</a:t>
            </a:r>
          </a:p>
          <a:p>
            <a:r>
              <a:rPr lang="en-US" sz="2000" b="1" dirty="0" smtClean="0"/>
              <a:t>Entity Sets : </a:t>
            </a:r>
            <a:r>
              <a:rPr lang="en-US" sz="2000" dirty="0" smtClean="0"/>
              <a:t>The collection of all entities of a particular entity type in the database at any point in time is called an </a:t>
            </a:r>
            <a:r>
              <a:rPr lang="en-US" sz="2000" b="1" dirty="0" smtClean="0"/>
              <a:t>entity set or entity collection; </a:t>
            </a:r>
            <a:r>
              <a:rPr lang="en-US" sz="2000" dirty="0" smtClean="0"/>
              <a:t>the entity set</a:t>
            </a:r>
            <a:r>
              <a:rPr lang="en-US" sz="2000" b="1" dirty="0" smtClean="0"/>
              <a:t> </a:t>
            </a:r>
            <a:r>
              <a:rPr lang="en-US" sz="2000" dirty="0" smtClean="0"/>
              <a:t>is usually referred to using the same name as the entity type, even though they are two separate concepts.</a:t>
            </a:r>
            <a:br>
              <a:rPr lang="en-US" sz="2000" dirty="0" smtClean="0"/>
            </a:br>
            <a:endParaRPr lang="en-US" sz="2000" dirty="0" smtClean="0"/>
          </a:p>
        </p:txBody>
      </p:sp>
      <p:pic>
        <p:nvPicPr>
          <p:cNvPr id="21505" name="Picture 1"/>
          <p:cNvPicPr>
            <a:picLocks noChangeAspect="1" noChangeArrowheads="1"/>
          </p:cNvPicPr>
          <p:nvPr/>
        </p:nvPicPr>
        <p:blipFill>
          <a:blip r:embed="rId2" cstate="print"/>
          <a:srcRect/>
          <a:stretch>
            <a:fillRect/>
          </a:stretch>
        </p:blipFill>
        <p:spPr bwMode="auto">
          <a:xfrm>
            <a:off x="2085975" y="3197694"/>
            <a:ext cx="5210176" cy="332011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152400" y="152400"/>
            <a:ext cx="8839200" cy="66294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p>
            <a:pPr fontAlgn="base"/>
            <a:r>
              <a:rPr lang="en-US" sz="2000" dirty="0" smtClean="0"/>
              <a:t> </a:t>
            </a:r>
            <a:r>
              <a:rPr lang="en-US" sz="2000" b="1" dirty="0" smtClean="0"/>
              <a:t>STUDENT                                     </a:t>
            </a:r>
            <a:r>
              <a:rPr lang="en-US" sz="2000" b="1" dirty="0" smtClean="0">
                <a:solidFill>
                  <a:srgbClr val="7030A0"/>
                </a:solidFill>
              </a:rPr>
              <a:t>Entity Type</a:t>
            </a:r>
          </a:p>
          <a:p>
            <a:pPr fontAlgn="base"/>
            <a:endParaRPr lang="en-US" sz="2000" dirty="0" smtClean="0"/>
          </a:p>
          <a:p>
            <a:pPr fontAlgn="base">
              <a:lnSpc>
                <a:spcPct val="150000"/>
              </a:lnSpc>
            </a:pPr>
            <a:r>
              <a:rPr lang="en-US" sz="2000" b="1" dirty="0" smtClean="0"/>
              <a:t>					Entity 1 </a:t>
            </a:r>
          </a:p>
          <a:p>
            <a:pPr fontAlgn="base">
              <a:lnSpc>
                <a:spcPct val="150000"/>
              </a:lnSpc>
            </a:pPr>
            <a:r>
              <a:rPr lang="en-US" sz="2000" b="1" dirty="0" smtClean="0"/>
              <a:t>					Entity 2             </a:t>
            </a:r>
            <a:r>
              <a:rPr lang="en-US" sz="2000" b="1" dirty="0" smtClean="0">
                <a:solidFill>
                  <a:srgbClr val="7030A0"/>
                </a:solidFill>
              </a:rPr>
              <a:t>Entity Set</a:t>
            </a:r>
            <a:endParaRPr lang="en-US" sz="2000" dirty="0" smtClean="0">
              <a:solidFill>
                <a:srgbClr val="7030A0"/>
              </a:solidFill>
            </a:endParaRPr>
          </a:p>
          <a:p>
            <a:pPr fontAlgn="base">
              <a:lnSpc>
                <a:spcPct val="150000"/>
              </a:lnSpc>
            </a:pPr>
            <a:r>
              <a:rPr lang="en-US" sz="2000" b="1" dirty="0" smtClean="0"/>
              <a:t>					Entity 3</a:t>
            </a:r>
            <a:endParaRPr lang="en-US" sz="2000" dirty="0" smtClean="0"/>
          </a:p>
          <a:p>
            <a:pPr fontAlgn="base"/>
            <a:endParaRPr lang="en-US" sz="2000" b="1" dirty="0" smtClean="0"/>
          </a:p>
          <a:p>
            <a:pPr fontAlgn="base"/>
            <a:r>
              <a:rPr lang="en-US" sz="2000" b="1" dirty="0" smtClean="0"/>
              <a:t>Entity : </a:t>
            </a:r>
            <a:r>
              <a:rPr lang="en-US" sz="2000" dirty="0" smtClean="0"/>
              <a:t>It is something which has real existence. Like ROW1 contains information about Ram(id, name and Age) which has existence in real world . So the ROW1 is an entity. So we may say </a:t>
            </a:r>
            <a:r>
              <a:rPr lang="en-US" sz="2000" b="1" dirty="0" smtClean="0"/>
              <a:t>each ROW is an entity</a:t>
            </a:r>
            <a:r>
              <a:rPr lang="en-US" sz="2000" dirty="0" smtClean="0"/>
              <a:t>.</a:t>
            </a:r>
          </a:p>
          <a:p>
            <a:pPr fontAlgn="base"/>
            <a:endParaRPr lang="en-US" sz="2000" dirty="0" smtClean="0"/>
          </a:p>
          <a:p>
            <a:pPr fontAlgn="base"/>
            <a:r>
              <a:rPr lang="en-US" sz="2000" b="1" dirty="0" smtClean="0"/>
              <a:t>Entity Type :  </a:t>
            </a:r>
            <a:r>
              <a:rPr lang="en-US" sz="2000" dirty="0" smtClean="0"/>
              <a:t>It is collection of entity having common attribute. As in Student table each row is an entity and have common attributes. So </a:t>
            </a:r>
            <a:r>
              <a:rPr lang="en-US" sz="2000" b="1" dirty="0" smtClean="0"/>
              <a:t>STUDENT</a:t>
            </a:r>
            <a:r>
              <a:rPr lang="en-US" sz="2000" dirty="0" smtClean="0"/>
              <a:t> is an entity type which contains entities having attributes id, name and Age. Also each entity type in a database is described by a name and a list of attribute. So we may say a</a:t>
            </a:r>
            <a:r>
              <a:rPr lang="en-US" sz="2000" b="1" dirty="0" smtClean="0"/>
              <a:t> </a:t>
            </a:r>
            <a:r>
              <a:rPr lang="en-US" sz="2000" dirty="0" smtClean="0"/>
              <a:t>table is an entity type.</a:t>
            </a:r>
          </a:p>
          <a:p>
            <a:pPr fontAlgn="base"/>
            <a:endParaRPr lang="en-US" sz="2000" dirty="0" smtClean="0"/>
          </a:p>
          <a:p>
            <a:pPr fontAlgn="base"/>
            <a:r>
              <a:rPr lang="en-US" sz="2000" b="1" dirty="0" smtClean="0"/>
              <a:t>Entity Set :  </a:t>
            </a:r>
            <a:r>
              <a:rPr lang="en-US" sz="2000" dirty="0" smtClean="0"/>
              <a:t>It is a set of entities of same entity type. so a set of one or more entities of Student Entity type is an Entity Set.</a:t>
            </a:r>
          </a:p>
          <a:p>
            <a:pPr marL="514350" indent="-514350" algn="just" fontAlgn="base">
              <a:spcAft>
                <a:spcPts val="600"/>
              </a:spcAft>
              <a:buClr>
                <a:srgbClr val="FF0000"/>
              </a:buClr>
            </a:pPr>
            <a:endParaRPr lang="en-US" sz="2000" dirty="0" smtClean="0"/>
          </a:p>
        </p:txBody>
      </p:sp>
      <p:graphicFrame>
        <p:nvGraphicFramePr>
          <p:cNvPr id="4" name="Table 3"/>
          <p:cNvGraphicFramePr>
            <a:graphicFrameLocks noGrp="1"/>
          </p:cNvGraphicFramePr>
          <p:nvPr/>
        </p:nvGraphicFramePr>
        <p:xfrm>
          <a:off x="381000" y="533400"/>
          <a:ext cx="2819400" cy="1524000"/>
        </p:xfrm>
        <a:graphic>
          <a:graphicData uri="http://schemas.openxmlformats.org/drawingml/2006/table">
            <a:tbl>
              <a:tblPr firstRow="1" bandRow="1">
                <a:tableStyleId>{2D5ABB26-0587-4C30-8999-92F81FD0307C}</a:tableStyleId>
              </a:tblPr>
              <a:tblGrid>
                <a:gridCol w="551622"/>
                <a:gridCol w="1327978"/>
                <a:gridCol w="939800"/>
              </a:tblGrid>
              <a:tr h="346356">
                <a:tc>
                  <a:txBody>
                    <a:bodyPr/>
                    <a:lstStyle/>
                    <a:p>
                      <a:pPr algn="ctr"/>
                      <a:r>
                        <a:rPr lang="en-US" sz="1800" dirty="0" smtClean="0">
                          <a:solidFill>
                            <a:srgbClr val="C00000"/>
                          </a:solidFill>
                        </a:rPr>
                        <a:t>ID </a:t>
                      </a: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lang="en-US" sz="1800" dirty="0" smtClean="0">
                          <a:solidFill>
                            <a:srgbClr val="C00000"/>
                          </a:solidFill>
                        </a:rPr>
                        <a:t>Name </a:t>
                      </a: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lang="en-US" sz="1800" dirty="0" smtClean="0">
                          <a:solidFill>
                            <a:srgbClr val="C00000"/>
                          </a:solidFill>
                        </a:rPr>
                        <a:t>AGE</a:t>
                      </a: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r>
              <a:tr h="377544">
                <a:tc>
                  <a:txBody>
                    <a:bodyPr/>
                    <a:lstStyle/>
                    <a:p>
                      <a:pPr algn="ctr" fontAlgn="base"/>
                      <a:r>
                        <a:rPr lang="en-US" sz="2000" dirty="0" smtClean="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2000" dirty="0" smtClean="0"/>
                        <a:t>Ram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2000" dirty="0" smtClean="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7544">
                <a:tc>
                  <a:txBody>
                    <a:bodyPr/>
                    <a:lstStyle/>
                    <a:p>
                      <a:pPr algn="ctr" fontAlgn="base"/>
                      <a:r>
                        <a:rPr lang="en-US" sz="2000" dirty="0" smtClean="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2000" dirty="0" smtClean="0"/>
                        <a:t>Sam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2000" dirty="0" smtClean="0"/>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6356">
                <a:tc>
                  <a:txBody>
                    <a:bodyPr/>
                    <a:lstStyle/>
                    <a:p>
                      <a:pPr algn="ctr"/>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Bheem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7" name="Straight Arrow Connector 6"/>
          <p:cNvCxnSpPr/>
          <p:nvPr/>
        </p:nvCxnSpPr>
        <p:spPr>
          <a:xfrm>
            <a:off x="2971800" y="1066800"/>
            <a:ext cx="1752600" cy="1588"/>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2971800" y="1447800"/>
            <a:ext cx="1752600" cy="1588"/>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2971800" y="1905000"/>
            <a:ext cx="1752600" cy="1588"/>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1524000" y="381000"/>
            <a:ext cx="1752600" cy="1588"/>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1" name="Right Brace 10"/>
          <p:cNvSpPr/>
          <p:nvPr/>
        </p:nvSpPr>
        <p:spPr>
          <a:xfrm>
            <a:off x="5791200" y="914400"/>
            <a:ext cx="381000" cy="1143000"/>
          </a:xfrm>
          <a:prstGeom prst="rightBrace">
            <a:avLst/>
          </a:prstGeom>
          <a:noFill/>
          <a:ln w="349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152400" y="152400"/>
            <a:ext cx="8839200" cy="66294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p>
            <a:r>
              <a:rPr lang="en-US" sz="2000" b="1" dirty="0" smtClean="0"/>
              <a:t>Key Attributes  :  </a:t>
            </a:r>
            <a:r>
              <a:rPr lang="en-US" sz="2000" dirty="0" smtClean="0"/>
              <a:t>An important constraint on the entities of an entity type is the </a:t>
            </a:r>
            <a:r>
              <a:rPr lang="en-US" sz="2000" b="1" dirty="0" smtClean="0"/>
              <a:t>key or uniqueness constraint on attributes. An entity type usually </a:t>
            </a:r>
            <a:r>
              <a:rPr lang="en-US" sz="2000" dirty="0" smtClean="0"/>
              <a:t>has one or more attributes whose values are distinct for each individual entity in the entity set. Such an attribute is called a </a:t>
            </a:r>
            <a:r>
              <a:rPr lang="en-US" sz="2000" b="1" dirty="0" smtClean="0"/>
              <a:t>key attribute, and its values can be used to </a:t>
            </a:r>
            <a:r>
              <a:rPr lang="en-US" sz="2000" dirty="0" smtClean="0"/>
              <a:t>identify each entity uniquely.</a:t>
            </a:r>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r>
              <a:rPr lang="en-US" sz="2000" b="1" dirty="0" smtClean="0"/>
              <a:t>Composite key : </a:t>
            </a:r>
            <a:r>
              <a:rPr lang="en-US" sz="2000" dirty="0" smtClean="0"/>
              <a:t>Some entity types have </a:t>
            </a:r>
            <a:r>
              <a:rPr lang="en-US" sz="2000" i="1" dirty="0" smtClean="0"/>
              <a:t>more than one key attribute.</a:t>
            </a:r>
            <a:endParaRPr lang="en-US" sz="2000" b="1" dirty="0" smtClean="0"/>
          </a:p>
          <a:p>
            <a:endParaRPr lang="en-US" sz="2000" dirty="0" smtClean="0"/>
          </a:p>
          <a:p>
            <a:endParaRPr lang="en-US" sz="2000" dirty="0" smtClean="0"/>
          </a:p>
        </p:txBody>
      </p:sp>
      <p:grpSp>
        <p:nvGrpSpPr>
          <p:cNvPr id="11" name="Group 10"/>
          <p:cNvGrpSpPr/>
          <p:nvPr/>
        </p:nvGrpSpPr>
        <p:grpSpPr>
          <a:xfrm>
            <a:off x="1447800" y="1676400"/>
            <a:ext cx="3048000" cy="1371600"/>
            <a:chOff x="1524000" y="1981200"/>
            <a:chExt cx="3048000" cy="1371600"/>
          </a:xfrm>
        </p:grpSpPr>
        <p:sp>
          <p:nvSpPr>
            <p:cNvPr id="4" name="Rectangle 3"/>
            <p:cNvSpPr/>
            <p:nvPr/>
          </p:nvSpPr>
          <p:spPr>
            <a:xfrm>
              <a:off x="1524000" y="2743200"/>
              <a:ext cx="12954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smtClean="0">
                  <a:solidFill>
                    <a:schemeClr val="tx1"/>
                  </a:solidFill>
                </a:rPr>
                <a:t>STUDENT</a:t>
              </a:r>
              <a:endParaRPr lang="en-US" b="1" dirty="0">
                <a:solidFill>
                  <a:schemeClr val="tx1"/>
                </a:solidFill>
              </a:endParaRPr>
            </a:p>
          </p:txBody>
        </p:sp>
        <p:cxnSp>
          <p:nvCxnSpPr>
            <p:cNvPr id="6" name="Straight Connector 5"/>
            <p:cNvCxnSpPr>
              <a:stCxn id="4" idx="0"/>
              <a:endCxn id="7" idx="2"/>
            </p:cNvCxnSpPr>
            <p:nvPr/>
          </p:nvCxnSpPr>
          <p:spPr>
            <a:xfrm rot="5400000" flipH="1" flipV="1">
              <a:off x="2171700" y="2324100"/>
              <a:ext cx="419100" cy="419100"/>
            </a:xfrm>
            <a:prstGeom prst="line">
              <a:avLst/>
            </a:prstGeom>
            <a:ln/>
          </p:spPr>
          <p:style>
            <a:lnRef idx="2">
              <a:schemeClr val="accent1"/>
            </a:lnRef>
            <a:fillRef idx="1">
              <a:schemeClr val="lt1"/>
            </a:fillRef>
            <a:effectRef idx="0">
              <a:schemeClr val="accent1"/>
            </a:effectRef>
            <a:fontRef idx="minor">
              <a:schemeClr val="dk1"/>
            </a:fontRef>
          </p:style>
        </p:cxnSp>
        <p:sp>
          <p:nvSpPr>
            <p:cNvPr id="7" name="Oval 6"/>
            <p:cNvSpPr/>
            <p:nvPr/>
          </p:nvSpPr>
          <p:spPr>
            <a:xfrm>
              <a:off x="2590800" y="1981200"/>
              <a:ext cx="1981200" cy="6858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b="1" u="sng" dirty="0" smtClean="0">
                  <a:solidFill>
                    <a:srgbClr val="C00000"/>
                  </a:solidFill>
                </a:rPr>
                <a:t>USN</a:t>
              </a:r>
              <a:endParaRPr lang="en-US" sz="3200" b="1" u="sng" dirty="0">
                <a:solidFill>
                  <a:srgbClr val="C00000"/>
                </a:solidFill>
              </a:endParaRPr>
            </a:p>
          </p:txBody>
        </p:sp>
      </p:grpSp>
      <p:grpSp>
        <p:nvGrpSpPr>
          <p:cNvPr id="12" name="Group 11"/>
          <p:cNvGrpSpPr/>
          <p:nvPr/>
        </p:nvGrpSpPr>
        <p:grpSpPr>
          <a:xfrm>
            <a:off x="5181600" y="1752600"/>
            <a:ext cx="3048000" cy="1371600"/>
            <a:chOff x="1524000" y="1981200"/>
            <a:chExt cx="3048000" cy="1371600"/>
          </a:xfrm>
        </p:grpSpPr>
        <p:sp>
          <p:nvSpPr>
            <p:cNvPr id="13" name="Rectangle 12"/>
            <p:cNvSpPr/>
            <p:nvPr/>
          </p:nvSpPr>
          <p:spPr>
            <a:xfrm>
              <a:off x="1524000" y="2743200"/>
              <a:ext cx="1295400" cy="6096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smtClean="0">
                  <a:solidFill>
                    <a:schemeClr val="tx1"/>
                  </a:solidFill>
                </a:rPr>
                <a:t>EMPLOYEE</a:t>
              </a:r>
              <a:endParaRPr lang="en-US" b="1" dirty="0">
                <a:solidFill>
                  <a:schemeClr val="tx1"/>
                </a:solidFill>
              </a:endParaRPr>
            </a:p>
          </p:txBody>
        </p:sp>
        <p:cxnSp>
          <p:nvCxnSpPr>
            <p:cNvPr id="14" name="Straight Connector 13"/>
            <p:cNvCxnSpPr>
              <a:stCxn id="13" idx="0"/>
              <a:endCxn id="15" idx="2"/>
            </p:cNvCxnSpPr>
            <p:nvPr/>
          </p:nvCxnSpPr>
          <p:spPr>
            <a:xfrm rot="5400000" flipH="1" flipV="1">
              <a:off x="2171700" y="2324100"/>
              <a:ext cx="419100" cy="419100"/>
            </a:xfrm>
            <a:prstGeom prst="line">
              <a:avLst/>
            </a:prstGeom>
            <a:ln/>
          </p:spPr>
          <p:style>
            <a:lnRef idx="2">
              <a:schemeClr val="accent2"/>
            </a:lnRef>
            <a:fillRef idx="1">
              <a:schemeClr val="lt1"/>
            </a:fillRef>
            <a:effectRef idx="0">
              <a:schemeClr val="accent2"/>
            </a:effectRef>
            <a:fontRef idx="minor">
              <a:schemeClr val="dk1"/>
            </a:fontRef>
          </p:style>
        </p:cxnSp>
        <p:sp>
          <p:nvSpPr>
            <p:cNvPr id="15" name="Oval 14"/>
            <p:cNvSpPr/>
            <p:nvPr/>
          </p:nvSpPr>
          <p:spPr>
            <a:xfrm>
              <a:off x="2590800" y="1981200"/>
              <a:ext cx="1981200" cy="6858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3200" b="1" u="sng" dirty="0" smtClean="0">
                  <a:solidFill>
                    <a:srgbClr val="C00000"/>
                  </a:solidFill>
                </a:rPr>
                <a:t>EID</a:t>
              </a:r>
              <a:endParaRPr lang="en-US" sz="3200" b="1" u="sng" dirty="0">
                <a:solidFill>
                  <a:srgbClr val="C00000"/>
                </a:solidFill>
              </a:endParaRPr>
            </a:p>
          </p:txBody>
        </p:sp>
      </p:grpSp>
      <p:grpSp>
        <p:nvGrpSpPr>
          <p:cNvPr id="29" name="Group 28"/>
          <p:cNvGrpSpPr/>
          <p:nvPr/>
        </p:nvGrpSpPr>
        <p:grpSpPr>
          <a:xfrm>
            <a:off x="533400" y="4191000"/>
            <a:ext cx="3429000" cy="1371600"/>
            <a:chOff x="1676400" y="3886200"/>
            <a:chExt cx="3429000" cy="1371600"/>
          </a:xfrm>
        </p:grpSpPr>
        <p:grpSp>
          <p:nvGrpSpPr>
            <p:cNvPr id="16" name="Group 15"/>
            <p:cNvGrpSpPr/>
            <p:nvPr/>
          </p:nvGrpSpPr>
          <p:grpSpPr>
            <a:xfrm>
              <a:off x="1676400" y="3886200"/>
              <a:ext cx="2667000" cy="1371600"/>
              <a:chOff x="1524000" y="1981200"/>
              <a:chExt cx="2667000" cy="1371600"/>
            </a:xfrm>
          </p:grpSpPr>
          <p:sp>
            <p:nvSpPr>
              <p:cNvPr id="17" name="Rectangle 16"/>
              <p:cNvSpPr/>
              <p:nvPr/>
            </p:nvSpPr>
            <p:spPr>
              <a:xfrm>
                <a:off x="1524000" y="2743200"/>
                <a:ext cx="1295400" cy="6096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dirty="0" smtClean="0">
                    <a:solidFill>
                      <a:schemeClr val="tx1"/>
                    </a:solidFill>
                  </a:rPr>
                  <a:t>IA_MARKS</a:t>
                </a:r>
                <a:endParaRPr lang="en-US" b="1" dirty="0">
                  <a:solidFill>
                    <a:schemeClr val="tx1"/>
                  </a:solidFill>
                </a:endParaRPr>
              </a:p>
            </p:txBody>
          </p:sp>
          <p:cxnSp>
            <p:nvCxnSpPr>
              <p:cNvPr id="18" name="Straight Connector 17"/>
              <p:cNvCxnSpPr>
                <a:stCxn id="17" idx="0"/>
                <a:endCxn id="19" idx="2"/>
              </p:cNvCxnSpPr>
              <p:nvPr/>
            </p:nvCxnSpPr>
            <p:spPr>
              <a:xfrm rot="5400000" flipH="1" flipV="1">
                <a:off x="2133600" y="2286000"/>
                <a:ext cx="495300" cy="419100"/>
              </a:xfrm>
              <a:prstGeom prst="line">
                <a:avLst/>
              </a:prstGeom>
              <a:ln/>
            </p:spPr>
            <p:style>
              <a:lnRef idx="1">
                <a:schemeClr val="accent5"/>
              </a:lnRef>
              <a:fillRef idx="2">
                <a:schemeClr val="accent5"/>
              </a:fillRef>
              <a:effectRef idx="1">
                <a:schemeClr val="accent5"/>
              </a:effectRef>
              <a:fontRef idx="minor">
                <a:schemeClr val="dk1"/>
              </a:fontRef>
            </p:style>
          </p:cxnSp>
          <p:sp>
            <p:nvSpPr>
              <p:cNvPr id="19" name="Oval 18"/>
              <p:cNvSpPr/>
              <p:nvPr/>
            </p:nvSpPr>
            <p:spPr>
              <a:xfrm>
                <a:off x="2590800" y="1981200"/>
                <a:ext cx="1600200" cy="5334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800" b="1" u="sng" dirty="0" smtClean="0">
                    <a:solidFill>
                      <a:srgbClr val="C00000"/>
                    </a:solidFill>
                  </a:rPr>
                  <a:t>USN</a:t>
                </a:r>
                <a:endParaRPr lang="en-US" sz="3200" b="1" u="sng" dirty="0">
                  <a:solidFill>
                    <a:srgbClr val="C00000"/>
                  </a:solidFill>
                </a:endParaRPr>
              </a:p>
            </p:txBody>
          </p:sp>
        </p:grpSp>
        <p:sp>
          <p:nvSpPr>
            <p:cNvPr id="20" name="Oval 19"/>
            <p:cNvSpPr/>
            <p:nvPr/>
          </p:nvSpPr>
          <p:spPr>
            <a:xfrm>
              <a:off x="3352800" y="4648200"/>
              <a:ext cx="1752600" cy="6096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000" b="1" u="sng" dirty="0" smtClean="0">
                  <a:solidFill>
                    <a:srgbClr val="C00000"/>
                  </a:solidFill>
                </a:rPr>
                <a:t>SUBCODE</a:t>
              </a:r>
              <a:endParaRPr lang="en-US" sz="2000" b="1" u="sng" dirty="0">
                <a:solidFill>
                  <a:srgbClr val="C00000"/>
                </a:solidFill>
              </a:endParaRPr>
            </a:p>
          </p:txBody>
        </p:sp>
        <p:cxnSp>
          <p:nvCxnSpPr>
            <p:cNvPr id="21" name="Straight Connector 20"/>
            <p:cNvCxnSpPr>
              <a:stCxn id="17" idx="3"/>
              <a:endCxn id="20" idx="2"/>
            </p:cNvCxnSpPr>
            <p:nvPr/>
          </p:nvCxnSpPr>
          <p:spPr>
            <a:xfrm>
              <a:off x="2971800" y="4953000"/>
              <a:ext cx="381000" cy="1588"/>
            </a:xfrm>
            <a:prstGeom prst="line">
              <a:avLst/>
            </a:prstGeom>
            <a:ln/>
          </p:spPr>
          <p:style>
            <a:lnRef idx="1">
              <a:schemeClr val="accent5"/>
            </a:lnRef>
            <a:fillRef idx="2">
              <a:schemeClr val="accent5"/>
            </a:fillRef>
            <a:effectRef idx="1">
              <a:schemeClr val="accent5"/>
            </a:effectRef>
            <a:fontRef idx="minor">
              <a:schemeClr val="dk1"/>
            </a:fontRef>
          </p:style>
        </p:cxnSp>
      </p:grpSp>
      <p:graphicFrame>
        <p:nvGraphicFramePr>
          <p:cNvPr id="28" name="Table 27"/>
          <p:cNvGraphicFramePr>
            <a:graphicFrameLocks noGrp="1"/>
          </p:cNvGraphicFramePr>
          <p:nvPr/>
        </p:nvGraphicFramePr>
        <p:xfrm>
          <a:off x="4191000" y="4267200"/>
          <a:ext cx="4572003" cy="1567946"/>
        </p:xfrm>
        <a:graphic>
          <a:graphicData uri="http://schemas.openxmlformats.org/drawingml/2006/table">
            <a:tbl>
              <a:tblPr firstRow="1" bandRow="1">
                <a:tableStyleId>{2D5ABB26-0587-4C30-8999-92F81FD0307C}</a:tableStyleId>
              </a:tblPr>
              <a:tblGrid>
                <a:gridCol w="606012"/>
                <a:gridCol w="1269897"/>
                <a:gridCol w="898698"/>
                <a:gridCol w="898698"/>
                <a:gridCol w="898698"/>
              </a:tblGrid>
              <a:tr h="379226">
                <a:tc>
                  <a:txBody>
                    <a:bodyPr/>
                    <a:lstStyle/>
                    <a:p>
                      <a:pPr algn="ctr"/>
                      <a:r>
                        <a:rPr lang="en-US" sz="1800" b="1" u="sng" dirty="0" smtClean="0">
                          <a:solidFill>
                            <a:srgbClr val="C00000"/>
                          </a:solidFill>
                        </a:rPr>
                        <a:t>USN</a:t>
                      </a:r>
                      <a:endParaRPr lang="en-US" b="1" u="sng"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lang="en-US" sz="1800" b="1" u="sng" dirty="0" smtClean="0">
                          <a:solidFill>
                            <a:srgbClr val="C00000"/>
                          </a:solidFill>
                        </a:rPr>
                        <a:t>SUB-CODE </a:t>
                      </a:r>
                      <a:endParaRPr lang="en-US" b="1" u="sng"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lang="en-US" dirty="0" smtClean="0">
                          <a:solidFill>
                            <a:srgbClr val="C00000"/>
                          </a:solidFill>
                        </a:rPr>
                        <a:t>IA 1</a:t>
                      </a: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lang="en-US" dirty="0" smtClean="0">
                          <a:solidFill>
                            <a:srgbClr val="C00000"/>
                          </a:solidFill>
                        </a:rPr>
                        <a:t>IA 2</a:t>
                      </a: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lang="en-US" dirty="0" smtClean="0">
                          <a:solidFill>
                            <a:srgbClr val="C00000"/>
                          </a:solidFill>
                        </a:rPr>
                        <a:t>IA 3</a:t>
                      </a: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r>
              <a:tr h="287258">
                <a:tc>
                  <a:txBody>
                    <a:bodyPr/>
                    <a:lstStyle/>
                    <a:p>
                      <a:pPr algn="ctr" fontAlgn="base"/>
                      <a:r>
                        <a:rPr lang="en-US" sz="2000" dirty="0" smtClean="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2000" dirty="0" smtClean="0"/>
                        <a:t>18CS51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2000" dirty="0" smtClean="0"/>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2000" dirty="0" smtClean="0"/>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2000" dirty="0" smtClean="0"/>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258">
                <a:tc>
                  <a:txBody>
                    <a:bodyPr/>
                    <a:lstStyle/>
                    <a:p>
                      <a:pPr algn="ctr" fontAlgn="base"/>
                      <a:r>
                        <a:rPr lang="en-US" sz="2000" dirty="0" smtClean="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2000" dirty="0" smtClean="0"/>
                        <a:t>18CS52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2000" dirty="0" smtClean="0"/>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2000" dirty="0" smtClean="0"/>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2000" dirty="0" smtClean="0"/>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5458">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800" dirty="0" smtClean="0"/>
                        <a:t>18CS53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2000" dirty="0" smtClean="0"/>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2000" dirty="0" smtClean="0"/>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2000" dirty="0" smtClean="0"/>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76200" y="152400"/>
            <a:ext cx="8915400" cy="66294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p>
            <a:pPr marL="514350" indent="-514350" algn="just" fontAlgn="base">
              <a:spcAft>
                <a:spcPts val="600"/>
              </a:spcAft>
              <a:buClr>
                <a:srgbClr val="FF0000"/>
              </a:buClr>
            </a:pPr>
            <a:r>
              <a:rPr lang="en-US" b="1" dirty="0" smtClean="0"/>
              <a:t>Relationship : </a:t>
            </a:r>
            <a:r>
              <a:rPr lang="en-US" dirty="0" smtClean="0"/>
              <a:t>an association between entities is called a relationship.</a:t>
            </a:r>
          </a:p>
          <a:p>
            <a:pPr marL="514350" indent="-514350" algn="just" fontAlgn="base">
              <a:spcAft>
                <a:spcPts val="600"/>
              </a:spcAft>
              <a:buClr>
                <a:srgbClr val="FF0000"/>
              </a:buClr>
            </a:pPr>
            <a:endParaRPr lang="en-US" dirty="0" smtClean="0"/>
          </a:p>
          <a:p>
            <a:pPr marL="514350" indent="-514350" algn="just" fontAlgn="base">
              <a:spcAft>
                <a:spcPts val="600"/>
              </a:spcAft>
              <a:buClr>
                <a:srgbClr val="FF0000"/>
              </a:buClr>
            </a:pPr>
            <a:endParaRPr lang="en-US" dirty="0" smtClean="0"/>
          </a:p>
          <a:p>
            <a:endParaRPr lang="en-US" b="1" dirty="0" smtClean="0"/>
          </a:p>
          <a:p>
            <a:r>
              <a:rPr lang="en-US" b="1" dirty="0" smtClean="0"/>
              <a:t>Relationship type :  </a:t>
            </a:r>
            <a:r>
              <a:rPr lang="en-US" dirty="0" smtClean="0"/>
              <a:t>A relationship type </a:t>
            </a:r>
            <a:r>
              <a:rPr lang="en-US" i="1" dirty="0" smtClean="0"/>
              <a:t>R among n entity types E1, E2, . . . , En </a:t>
            </a:r>
            <a:r>
              <a:rPr lang="en-US" b="1" i="1" dirty="0" smtClean="0">
                <a:solidFill>
                  <a:srgbClr val="C00000"/>
                </a:solidFill>
              </a:rPr>
              <a:t>defines a set of associations</a:t>
            </a:r>
            <a:r>
              <a:rPr lang="en-US" i="1" dirty="0" smtClean="0"/>
              <a:t>— </a:t>
            </a:r>
            <a:r>
              <a:rPr lang="en-US" dirty="0" smtClean="0"/>
              <a:t>or a relationship set—</a:t>
            </a:r>
            <a:r>
              <a:rPr lang="en-US" b="1" dirty="0" smtClean="0">
                <a:solidFill>
                  <a:srgbClr val="C00000"/>
                </a:solidFill>
              </a:rPr>
              <a:t>among entities </a:t>
            </a:r>
            <a:r>
              <a:rPr lang="en-US" dirty="0" smtClean="0"/>
              <a:t>from these entity types.</a:t>
            </a:r>
          </a:p>
          <a:p>
            <a:r>
              <a:rPr lang="en-US" b="1" dirty="0" smtClean="0"/>
              <a:t>Relationship set :</a:t>
            </a:r>
            <a:r>
              <a:rPr lang="en-US" dirty="0" smtClean="0"/>
              <a:t> Mathematically, the relationship set </a:t>
            </a:r>
            <a:r>
              <a:rPr lang="en-US" i="1" dirty="0" smtClean="0"/>
              <a:t>R is a set of </a:t>
            </a:r>
            <a:r>
              <a:rPr lang="en-US" b="1" i="1" dirty="0" smtClean="0"/>
              <a:t>relationship instances ri, where each ri associates n </a:t>
            </a:r>
            <a:r>
              <a:rPr lang="en-US" dirty="0" smtClean="0"/>
              <a:t>individual entities (</a:t>
            </a:r>
            <a:r>
              <a:rPr lang="en-US" i="1" dirty="0" smtClean="0"/>
              <a:t>e1, e2, . . . , en), and each entity ej in ri is a member of entity set Ej, </a:t>
            </a:r>
            <a:r>
              <a:rPr lang="en-US" dirty="0" smtClean="0"/>
              <a:t>1 ≤ </a:t>
            </a:r>
            <a:r>
              <a:rPr lang="en-US" i="1" dirty="0" smtClean="0"/>
              <a:t>j ≤ n.</a:t>
            </a:r>
            <a:endParaRPr lang="en-US" dirty="0" smtClean="0"/>
          </a:p>
        </p:txBody>
      </p:sp>
      <p:grpSp>
        <p:nvGrpSpPr>
          <p:cNvPr id="12" name="Group 11"/>
          <p:cNvGrpSpPr/>
          <p:nvPr/>
        </p:nvGrpSpPr>
        <p:grpSpPr>
          <a:xfrm>
            <a:off x="1371600" y="457200"/>
            <a:ext cx="5410200" cy="1047750"/>
            <a:chOff x="1371600" y="609600"/>
            <a:chExt cx="5410200" cy="1047750"/>
          </a:xfrm>
        </p:grpSpPr>
        <p:sp>
          <p:nvSpPr>
            <p:cNvPr id="4" name="Rectangle 3"/>
            <p:cNvSpPr/>
            <p:nvPr/>
          </p:nvSpPr>
          <p:spPr>
            <a:xfrm>
              <a:off x="1371600" y="914400"/>
              <a:ext cx="1143000" cy="457200"/>
            </a:xfrm>
            <a:prstGeom prst="rect">
              <a:avLst/>
            </a:prstGeom>
            <a:ln>
              <a:solidFill>
                <a:srgbClr val="C00000"/>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b="1" dirty="0" smtClean="0"/>
                <a:t>Employee</a:t>
              </a:r>
              <a:endParaRPr lang="en-US" b="1" dirty="0"/>
            </a:p>
          </p:txBody>
        </p:sp>
        <p:sp>
          <p:nvSpPr>
            <p:cNvPr id="5" name="Rectangle 4"/>
            <p:cNvSpPr/>
            <p:nvPr/>
          </p:nvSpPr>
          <p:spPr>
            <a:xfrm>
              <a:off x="5334000" y="914400"/>
              <a:ext cx="1447800" cy="457200"/>
            </a:xfrm>
            <a:prstGeom prst="rect">
              <a:avLst/>
            </a:prstGeom>
            <a:ln>
              <a:solidFill>
                <a:srgbClr val="C00000"/>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b="1" dirty="0" smtClean="0"/>
                <a:t>Department</a:t>
              </a:r>
              <a:endParaRPr lang="en-US" b="1" dirty="0"/>
            </a:p>
          </p:txBody>
        </p:sp>
        <p:sp>
          <p:nvSpPr>
            <p:cNvPr id="6" name="Diamond 5"/>
            <p:cNvSpPr/>
            <p:nvPr/>
          </p:nvSpPr>
          <p:spPr>
            <a:xfrm>
              <a:off x="3276600" y="609600"/>
              <a:ext cx="1333500" cy="1047750"/>
            </a:xfrm>
            <a:prstGeom prst="diamond">
              <a:avLst/>
            </a:prstGeom>
            <a:ln>
              <a:solidFill>
                <a:srgbClr val="C00000"/>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b="1" dirty="0" smtClean="0"/>
                <a:t>Works For</a:t>
              </a:r>
              <a:endParaRPr lang="en-US" b="1" dirty="0"/>
            </a:p>
          </p:txBody>
        </p:sp>
        <p:cxnSp>
          <p:nvCxnSpPr>
            <p:cNvPr id="8" name="Straight Connector 7"/>
            <p:cNvCxnSpPr>
              <a:endCxn id="6" idx="1"/>
            </p:cNvCxnSpPr>
            <p:nvPr/>
          </p:nvCxnSpPr>
          <p:spPr>
            <a:xfrm flipV="1">
              <a:off x="2514600" y="1133475"/>
              <a:ext cx="762000" cy="7938"/>
            </a:xfrm>
            <a:prstGeom prst="line">
              <a:avLst/>
            </a:prstGeom>
            <a:ln w="349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572000" y="1143000"/>
              <a:ext cx="762000" cy="1588"/>
            </a:xfrm>
            <a:prstGeom prst="line">
              <a:avLst/>
            </a:prstGeom>
            <a:ln w="34925">
              <a:solidFill>
                <a:srgbClr val="C00000"/>
              </a:solidFill>
            </a:ln>
          </p:spPr>
          <p:style>
            <a:lnRef idx="1">
              <a:schemeClr val="accent1"/>
            </a:lnRef>
            <a:fillRef idx="0">
              <a:schemeClr val="accent1"/>
            </a:fillRef>
            <a:effectRef idx="0">
              <a:schemeClr val="accent1"/>
            </a:effectRef>
            <a:fontRef idx="minor">
              <a:schemeClr val="tx1"/>
            </a:fontRef>
          </p:style>
        </p:cxnSp>
      </p:grpSp>
      <p:pic>
        <p:nvPicPr>
          <p:cNvPr id="1026" name="Picture 2"/>
          <p:cNvPicPr>
            <a:picLocks noChangeAspect="1" noChangeArrowheads="1"/>
          </p:cNvPicPr>
          <p:nvPr/>
        </p:nvPicPr>
        <p:blipFill>
          <a:blip r:embed="rId2" cstate="print"/>
          <a:srcRect/>
          <a:stretch>
            <a:fillRect/>
          </a:stretch>
        </p:blipFill>
        <p:spPr bwMode="auto">
          <a:xfrm>
            <a:off x="381000" y="3067050"/>
            <a:ext cx="4411850" cy="34861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17" name="Straight Arrow Connector 16"/>
          <p:cNvCxnSpPr/>
          <p:nvPr/>
        </p:nvCxnSpPr>
        <p:spPr>
          <a:xfrm>
            <a:off x="1371600" y="3276600"/>
            <a:ext cx="4724400" cy="3810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9" name="Straight Connector 18"/>
          <p:cNvCxnSpPr/>
          <p:nvPr/>
        </p:nvCxnSpPr>
        <p:spPr>
          <a:xfrm>
            <a:off x="4572000" y="3200400"/>
            <a:ext cx="1524000" cy="457200"/>
          </a:xfrm>
          <a:prstGeom prst="line">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1" name="Straight Arrow Connector 20"/>
          <p:cNvCxnSpPr/>
          <p:nvPr/>
        </p:nvCxnSpPr>
        <p:spPr>
          <a:xfrm>
            <a:off x="3124200" y="3276600"/>
            <a:ext cx="2895600" cy="9906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3" name="TextBox 22"/>
          <p:cNvSpPr txBox="1"/>
          <p:nvPr/>
        </p:nvSpPr>
        <p:spPr>
          <a:xfrm>
            <a:off x="6400800" y="3581400"/>
            <a:ext cx="1295400"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dirty="0" smtClean="0"/>
              <a:t>Entity Type</a:t>
            </a:r>
            <a:endParaRPr lang="en-US" dirty="0"/>
          </a:p>
        </p:txBody>
      </p:sp>
      <p:sp>
        <p:nvSpPr>
          <p:cNvPr id="24" name="TextBox 23"/>
          <p:cNvSpPr txBox="1"/>
          <p:nvPr/>
        </p:nvSpPr>
        <p:spPr>
          <a:xfrm>
            <a:off x="6629400" y="6172200"/>
            <a:ext cx="1295400"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dirty="0" smtClean="0"/>
              <a:t>Entity Set</a:t>
            </a:r>
            <a:endParaRPr lang="en-US" dirty="0"/>
          </a:p>
        </p:txBody>
      </p:sp>
      <p:sp>
        <p:nvSpPr>
          <p:cNvPr id="25" name="TextBox 24"/>
          <p:cNvSpPr txBox="1"/>
          <p:nvPr/>
        </p:nvSpPr>
        <p:spPr>
          <a:xfrm>
            <a:off x="6096000" y="4191000"/>
            <a:ext cx="1981200"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dirty="0" smtClean="0"/>
              <a:t>Relationship Type</a:t>
            </a:r>
            <a:endParaRPr lang="en-US" dirty="0"/>
          </a:p>
        </p:txBody>
      </p:sp>
      <p:sp>
        <p:nvSpPr>
          <p:cNvPr id="26" name="TextBox 25"/>
          <p:cNvSpPr txBox="1"/>
          <p:nvPr/>
        </p:nvSpPr>
        <p:spPr>
          <a:xfrm>
            <a:off x="6248400" y="4800600"/>
            <a:ext cx="1981200" cy="92333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dirty="0" smtClean="0"/>
              <a:t>Relationship Instances or Relationship Set</a:t>
            </a:r>
            <a:endParaRPr lang="en-US" dirty="0"/>
          </a:p>
        </p:txBody>
      </p:sp>
      <p:cxnSp>
        <p:nvCxnSpPr>
          <p:cNvPr id="27" name="Straight Arrow Connector 26"/>
          <p:cNvCxnSpPr>
            <a:endCxn id="26" idx="1"/>
          </p:cNvCxnSpPr>
          <p:nvPr/>
        </p:nvCxnSpPr>
        <p:spPr>
          <a:xfrm>
            <a:off x="3124200" y="4648200"/>
            <a:ext cx="3124200" cy="614065"/>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8" name="Right Brace 27"/>
          <p:cNvSpPr/>
          <p:nvPr/>
        </p:nvSpPr>
        <p:spPr>
          <a:xfrm>
            <a:off x="2895600" y="3657600"/>
            <a:ext cx="381000" cy="2438400"/>
          </a:xfrm>
          <a:prstGeom prst="righ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30" name="Right Brace 29"/>
          <p:cNvSpPr/>
          <p:nvPr/>
        </p:nvSpPr>
        <p:spPr>
          <a:xfrm>
            <a:off x="1143000" y="3657600"/>
            <a:ext cx="228600" cy="1981200"/>
          </a:xfrm>
          <a:prstGeom prst="rightBrace">
            <a:avLst/>
          </a:prstGeom>
        </p:spPr>
        <p:style>
          <a:lnRef idx="3">
            <a:schemeClr val="accent5"/>
          </a:lnRef>
          <a:fillRef idx="0">
            <a:schemeClr val="accent5"/>
          </a:fillRef>
          <a:effectRef idx="2">
            <a:schemeClr val="accent5"/>
          </a:effectRef>
          <a:fontRef idx="minor">
            <a:schemeClr val="tx1"/>
          </a:fontRef>
        </p:style>
        <p:txBody>
          <a:bodyPr rtlCol="0" anchor="ctr"/>
          <a:lstStyle/>
          <a:p>
            <a:pPr algn="ctr"/>
            <a:endParaRPr lang="en-US"/>
          </a:p>
        </p:txBody>
      </p:sp>
      <p:cxnSp>
        <p:nvCxnSpPr>
          <p:cNvPr id="31" name="Straight Arrow Connector 30"/>
          <p:cNvCxnSpPr>
            <a:endCxn id="24" idx="1"/>
          </p:cNvCxnSpPr>
          <p:nvPr/>
        </p:nvCxnSpPr>
        <p:spPr>
          <a:xfrm>
            <a:off x="1295400" y="4648200"/>
            <a:ext cx="5334000" cy="170866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223284" y="76200"/>
            <a:ext cx="8692116" cy="457201"/>
          </a:xfrm>
        </p:spPr>
        <p:style>
          <a:lnRef idx="2">
            <a:schemeClr val="accent2"/>
          </a:lnRef>
          <a:fillRef idx="1">
            <a:schemeClr val="lt1"/>
          </a:fillRef>
          <a:effectRef idx="0">
            <a:schemeClr val="accent2"/>
          </a:effectRef>
          <a:fontRef idx="minor">
            <a:schemeClr val="dk1"/>
          </a:fontRef>
        </p:style>
        <p:txBody>
          <a:bodyPr>
            <a:noAutofit/>
          </a:bodyPr>
          <a:lstStyle/>
          <a:p>
            <a:r>
              <a:rPr lang="en-US" sz="2400" b="1" dirty="0" smtClean="0"/>
              <a:t>Degree of a Relationship Type</a:t>
            </a:r>
            <a:endParaRPr lang="en-US" sz="2200" b="1" dirty="0" smtClean="0">
              <a:solidFill>
                <a:srgbClr val="0070C0"/>
              </a:solidFill>
            </a:endParaRPr>
          </a:p>
        </p:txBody>
      </p:sp>
      <p:sp>
        <p:nvSpPr>
          <p:cNvPr id="3" name="Rectangle 3"/>
          <p:cNvSpPr txBox="1">
            <a:spLocks noChangeArrowheads="1"/>
          </p:cNvSpPr>
          <p:nvPr/>
        </p:nvSpPr>
        <p:spPr>
          <a:xfrm>
            <a:off x="228600" y="685800"/>
            <a:ext cx="8686800" cy="60960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p>
            <a:r>
              <a:rPr lang="en-US" sz="2000" b="1" dirty="0" smtClean="0"/>
              <a:t>Degree of a Relationship Type :  </a:t>
            </a:r>
            <a:r>
              <a:rPr lang="en-US" sz="2000" dirty="0" smtClean="0">
                <a:solidFill>
                  <a:srgbClr val="000000"/>
                </a:solidFill>
              </a:rPr>
              <a:t>The </a:t>
            </a:r>
            <a:r>
              <a:rPr lang="en-US" sz="2000" i="1" dirty="0" smtClean="0">
                <a:solidFill>
                  <a:srgbClr val="000000"/>
                </a:solidFill>
              </a:rPr>
              <a:t>degree</a:t>
            </a:r>
            <a:r>
              <a:rPr lang="en-US" sz="2000" dirty="0" smtClean="0">
                <a:solidFill>
                  <a:srgbClr val="000000"/>
                </a:solidFill>
              </a:rPr>
              <a:t> of a relationship is the </a:t>
            </a:r>
            <a:r>
              <a:rPr lang="en-US" sz="2000" b="1" dirty="0" smtClean="0">
                <a:solidFill>
                  <a:srgbClr val="000000"/>
                </a:solidFill>
              </a:rPr>
              <a:t>number of 			                           entity types </a:t>
            </a:r>
            <a:r>
              <a:rPr lang="en-US" sz="2000" dirty="0" smtClean="0">
                <a:solidFill>
                  <a:srgbClr val="000000"/>
                </a:solidFill>
              </a:rPr>
              <a:t>that </a:t>
            </a:r>
            <a:r>
              <a:rPr lang="en-US" sz="2000" b="1" dirty="0" smtClean="0">
                <a:solidFill>
                  <a:srgbClr val="000000"/>
                </a:solidFill>
              </a:rPr>
              <a:t>participate</a:t>
            </a:r>
            <a:r>
              <a:rPr lang="en-US" sz="2000" dirty="0" smtClean="0">
                <a:solidFill>
                  <a:srgbClr val="000000"/>
                </a:solidFill>
              </a:rPr>
              <a:t> in the 			                               	           </a:t>
            </a:r>
            <a:r>
              <a:rPr lang="en-US" sz="2000" b="1" dirty="0" smtClean="0">
                <a:solidFill>
                  <a:srgbClr val="000000"/>
                </a:solidFill>
              </a:rPr>
              <a:t>relationship</a:t>
            </a:r>
            <a:r>
              <a:rPr lang="en-US" sz="2000" dirty="0" smtClean="0">
                <a:solidFill>
                  <a:srgbClr val="000000"/>
                </a:solidFill>
              </a:rPr>
              <a:t>.</a:t>
            </a:r>
            <a:endParaRPr lang="en-US" sz="2000" dirty="0" smtClean="0"/>
          </a:p>
        </p:txBody>
      </p:sp>
      <p:sp>
        <p:nvSpPr>
          <p:cNvPr id="1026" name="AutoShape 2" descr="Types of Relationship in DBMS » PREP INST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pSp>
        <p:nvGrpSpPr>
          <p:cNvPr id="4" name="Group 21"/>
          <p:cNvGrpSpPr/>
          <p:nvPr/>
        </p:nvGrpSpPr>
        <p:grpSpPr>
          <a:xfrm>
            <a:off x="2743200" y="1905000"/>
            <a:ext cx="3886200" cy="4114800"/>
            <a:chOff x="4800600" y="1905000"/>
            <a:chExt cx="3886200" cy="4114800"/>
          </a:xfrm>
        </p:grpSpPr>
        <p:sp>
          <p:nvSpPr>
            <p:cNvPr id="6" name="Rectangle 5"/>
            <p:cNvSpPr/>
            <p:nvPr/>
          </p:nvSpPr>
          <p:spPr>
            <a:xfrm>
              <a:off x="4800600" y="1905000"/>
              <a:ext cx="3886200" cy="609600"/>
            </a:xfrm>
            <a:prstGeom prst="rect">
              <a:avLst/>
            </a:prstGeom>
            <a:solidFill>
              <a:schemeClr val="accent6">
                <a:lumMod val="60000"/>
                <a:lumOff val="40000"/>
              </a:schemeClr>
            </a:solidFill>
            <a:ln w="317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000" b="1" cap="all" dirty="0" smtClean="0">
                  <a:ln w="9000" cmpd="sng">
                    <a:solidFill>
                      <a:schemeClr val="accent4">
                        <a:shade val="50000"/>
                        <a:satMod val="120000"/>
                      </a:schemeClr>
                    </a:solidFill>
                    <a:prstDash val="solid"/>
                  </a:ln>
                  <a:solidFill>
                    <a:srgbClr val="C00000"/>
                  </a:solidFill>
                  <a:effectLst>
                    <a:reflection blurRad="12700" stA="28000" endPos="45000" dist="1000" dir="5400000" sy="-100000" algn="bl" rotWithShape="0"/>
                  </a:effectLst>
                </a:rPr>
                <a:t>Types of Relationships</a:t>
              </a:r>
              <a:endParaRPr lang="en-US" sz="2000" b="1" cap="all" dirty="0">
                <a:ln w="9000" cmpd="sng">
                  <a:solidFill>
                    <a:schemeClr val="accent4">
                      <a:shade val="50000"/>
                      <a:satMod val="120000"/>
                    </a:schemeClr>
                  </a:solidFill>
                  <a:prstDash val="solid"/>
                </a:ln>
                <a:solidFill>
                  <a:srgbClr val="C00000"/>
                </a:solidFill>
                <a:effectLst>
                  <a:reflection blurRad="12700" stA="28000" endPos="45000" dist="1000" dir="5400000" sy="-100000" algn="bl" rotWithShape="0"/>
                </a:effectLst>
              </a:endParaRPr>
            </a:p>
          </p:txBody>
        </p:sp>
        <p:sp>
          <p:nvSpPr>
            <p:cNvPr id="7" name="Rectangle 6"/>
            <p:cNvSpPr/>
            <p:nvPr/>
          </p:nvSpPr>
          <p:spPr>
            <a:xfrm>
              <a:off x="5867400" y="2667000"/>
              <a:ext cx="1981200" cy="609600"/>
            </a:xfrm>
            <a:prstGeom prst="rect">
              <a:avLst/>
            </a:prstGeom>
            <a:ln w="31750">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2000" b="1" cap="all" dirty="0" smtClean="0">
                  <a:ln w="9000" cmpd="sng">
                    <a:solidFill>
                      <a:schemeClr val="accent4">
                        <a:shade val="50000"/>
                        <a:satMod val="120000"/>
                      </a:schemeClr>
                    </a:solidFill>
                    <a:prstDash val="solid"/>
                  </a:ln>
                  <a:solidFill>
                    <a:srgbClr val="C00000"/>
                  </a:solidFill>
                  <a:effectLst>
                    <a:reflection blurRad="12700" stA="28000" endPos="45000" dist="1000" dir="5400000" sy="-100000" algn="bl" rotWithShape="0"/>
                  </a:effectLst>
                </a:rPr>
                <a:t>Unary</a:t>
              </a:r>
            </a:p>
          </p:txBody>
        </p:sp>
        <p:sp>
          <p:nvSpPr>
            <p:cNvPr id="8" name="Rectangle 7"/>
            <p:cNvSpPr/>
            <p:nvPr/>
          </p:nvSpPr>
          <p:spPr>
            <a:xfrm>
              <a:off x="5867400" y="3581400"/>
              <a:ext cx="1981200" cy="609600"/>
            </a:xfrm>
            <a:prstGeom prst="rect">
              <a:avLst/>
            </a:prstGeom>
            <a:ln w="31750">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2000" b="1" cap="all" dirty="0" smtClean="0">
                  <a:ln w="9000" cmpd="sng">
                    <a:solidFill>
                      <a:schemeClr val="accent4">
                        <a:shade val="50000"/>
                        <a:satMod val="120000"/>
                      </a:schemeClr>
                    </a:solidFill>
                    <a:prstDash val="solid"/>
                  </a:ln>
                  <a:solidFill>
                    <a:srgbClr val="C00000"/>
                  </a:solidFill>
                  <a:effectLst>
                    <a:reflection blurRad="12700" stA="28000" endPos="45000" dist="1000" dir="5400000" sy="-100000" algn="bl" rotWithShape="0"/>
                  </a:effectLst>
                </a:rPr>
                <a:t>Binary</a:t>
              </a:r>
            </a:p>
          </p:txBody>
        </p:sp>
        <p:sp>
          <p:nvSpPr>
            <p:cNvPr id="10" name="Rectangle 9"/>
            <p:cNvSpPr/>
            <p:nvPr/>
          </p:nvSpPr>
          <p:spPr>
            <a:xfrm>
              <a:off x="5867400" y="5410200"/>
              <a:ext cx="1981200" cy="609600"/>
            </a:xfrm>
            <a:prstGeom prst="rect">
              <a:avLst/>
            </a:prstGeom>
            <a:ln w="31750">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2000" b="1" cap="all" dirty="0" smtClean="0">
                  <a:ln w="9000" cmpd="sng">
                    <a:solidFill>
                      <a:schemeClr val="accent4">
                        <a:shade val="50000"/>
                        <a:satMod val="120000"/>
                      </a:schemeClr>
                    </a:solidFill>
                    <a:prstDash val="solid"/>
                  </a:ln>
                  <a:solidFill>
                    <a:srgbClr val="C00000"/>
                  </a:solidFill>
                  <a:effectLst>
                    <a:reflection blurRad="12700" stA="28000" endPos="45000" dist="1000" dir="5400000" sy="-100000" algn="bl" rotWithShape="0"/>
                  </a:effectLst>
                </a:rPr>
                <a:t>N-</a:t>
              </a:r>
              <a:r>
                <a:rPr lang="en-US" sz="2000" b="1" cap="all" dirty="0" err="1" smtClean="0">
                  <a:ln w="9000" cmpd="sng">
                    <a:solidFill>
                      <a:schemeClr val="accent4">
                        <a:shade val="50000"/>
                        <a:satMod val="120000"/>
                      </a:schemeClr>
                    </a:solidFill>
                    <a:prstDash val="solid"/>
                  </a:ln>
                  <a:solidFill>
                    <a:srgbClr val="C00000"/>
                  </a:solidFill>
                  <a:effectLst>
                    <a:reflection blurRad="12700" stA="28000" endPos="45000" dist="1000" dir="5400000" sy="-100000" algn="bl" rotWithShape="0"/>
                  </a:effectLst>
                </a:rPr>
                <a:t>ary</a:t>
              </a:r>
              <a:endParaRPr lang="en-US" sz="2000" b="1" cap="all" dirty="0" smtClean="0">
                <a:ln w="9000" cmpd="sng">
                  <a:solidFill>
                    <a:schemeClr val="accent4">
                      <a:shade val="50000"/>
                      <a:satMod val="120000"/>
                    </a:schemeClr>
                  </a:solidFill>
                  <a:prstDash val="solid"/>
                </a:ln>
                <a:solidFill>
                  <a:srgbClr val="C00000"/>
                </a:solidFill>
                <a:effectLst>
                  <a:reflection blurRad="12700" stA="28000" endPos="45000" dist="1000" dir="5400000" sy="-100000" algn="bl" rotWithShape="0"/>
                </a:effectLst>
              </a:endParaRPr>
            </a:p>
          </p:txBody>
        </p:sp>
        <p:sp>
          <p:nvSpPr>
            <p:cNvPr id="11" name="Rectangle 10"/>
            <p:cNvSpPr/>
            <p:nvPr/>
          </p:nvSpPr>
          <p:spPr>
            <a:xfrm>
              <a:off x="5867400" y="4495800"/>
              <a:ext cx="1981200" cy="609600"/>
            </a:xfrm>
            <a:prstGeom prst="rect">
              <a:avLst/>
            </a:prstGeom>
            <a:ln w="31750">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2000" b="1" cap="all" dirty="0" smtClean="0">
                  <a:ln w="9000" cmpd="sng">
                    <a:solidFill>
                      <a:schemeClr val="accent4">
                        <a:shade val="50000"/>
                        <a:satMod val="120000"/>
                      </a:schemeClr>
                    </a:solidFill>
                    <a:prstDash val="solid"/>
                  </a:ln>
                  <a:solidFill>
                    <a:srgbClr val="C00000"/>
                  </a:solidFill>
                  <a:effectLst>
                    <a:reflection blurRad="12700" stA="28000" endPos="45000" dist="1000" dir="5400000" sy="-100000" algn="bl" rotWithShape="0"/>
                  </a:effectLst>
                </a:rPr>
                <a:t>Ternary</a:t>
              </a:r>
            </a:p>
          </p:txBody>
        </p:sp>
        <p:cxnSp>
          <p:nvCxnSpPr>
            <p:cNvPr id="14" name="Straight Connector 13"/>
            <p:cNvCxnSpPr/>
            <p:nvPr/>
          </p:nvCxnSpPr>
          <p:spPr>
            <a:xfrm rot="5400000">
              <a:off x="3580606" y="4191000"/>
              <a:ext cx="3353594" cy="794"/>
            </a:xfrm>
            <a:prstGeom prst="line">
              <a:avLst/>
            </a:prstGeom>
            <a:ln w="31750">
              <a:solidFill>
                <a:schemeClr val="tx1"/>
              </a:solidFill>
            </a:ln>
          </p:spPr>
          <p:style>
            <a:lnRef idx="3">
              <a:schemeClr val="accent2"/>
            </a:lnRef>
            <a:fillRef idx="0">
              <a:schemeClr val="accent2"/>
            </a:fillRef>
            <a:effectRef idx="2">
              <a:schemeClr val="accent2"/>
            </a:effectRef>
            <a:fontRef idx="minor">
              <a:schemeClr val="tx1"/>
            </a:fontRef>
          </p:style>
        </p:cxnSp>
        <p:cxnSp>
          <p:nvCxnSpPr>
            <p:cNvPr id="16" name="Straight Arrow Connector 15"/>
            <p:cNvCxnSpPr/>
            <p:nvPr/>
          </p:nvCxnSpPr>
          <p:spPr>
            <a:xfrm>
              <a:off x="5257800" y="5867400"/>
              <a:ext cx="609600" cy="1588"/>
            </a:xfrm>
            <a:prstGeom prst="straightConnector1">
              <a:avLst/>
            </a:prstGeom>
            <a:ln w="31750">
              <a:solidFill>
                <a:schemeClr val="tx1"/>
              </a:solidFill>
              <a:tailEnd type="arrow"/>
            </a:ln>
          </p:spPr>
          <p:style>
            <a:lnRef idx="3">
              <a:schemeClr val="accent2"/>
            </a:lnRef>
            <a:fillRef idx="0">
              <a:schemeClr val="accent2"/>
            </a:fillRef>
            <a:effectRef idx="2">
              <a:schemeClr val="accent2"/>
            </a:effectRef>
            <a:fontRef idx="minor">
              <a:schemeClr val="tx1"/>
            </a:fontRef>
          </p:style>
        </p:cxnSp>
        <p:cxnSp>
          <p:nvCxnSpPr>
            <p:cNvPr id="17" name="Straight Arrow Connector 16"/>
            <p:cNvCxnSpPr/>
            <p:nvPr/>
          </p:nvCxnSpPr>
          <p:spPr>
            <a:xfrm>
              <a:off x="5257800" y="4800600"/>
              <a:ext cx="609600" cy="1588"/>
            </a:xfrm>
            <a:prstGeom prst="straightConnector1">
              <a:avLst/>
            </a:prstGeom>
            <a:ln w="31750">
              <a:solidFill>
                <a:schemeClr val="tx1"/>
              </a:solidFill>
              <a:tailEnd type="arrow"/>
            </a:ln>
          </p:spPr>
          <p:style>
            <a:lnRef idx="3">
              <a:schemeClr val="accent2"/>
            </a:lnRef>
            <a:fillRef idx="0">
              <a:schemeClr val="accent2"/>
            </a:fillRef>
            <a:effectRef idx="2">
              <a:schemeClr val="accent2"/>
            </a:effectRef>
            <a:fontRef idx="minor">
              <a:schemeClr val="tx1"/>
            </a:fontRef>
          </p:style>
        </p:cxnSp>
        <p:cxnSp>
          <p:nvCxnSpPr>
            <p:cNvPr id="18" name="Straight Arrow Connector 17"/>
            <p:cNvCxnSpPr/>
            <p:nvPr/>
          </p:nvCxnSpPr>
          <p:spPr>
            <a:xfrm>
              <a:off x="5257800" y="3884612"/>
              <a:ext cx="609600" cy="1588"/>
            </a:xfrm>
            <a:prstGeom prst="straightConnector1">
              <a:avLst/>
            </a:prstGeom>
            <a:ln w="31750">
              <a:solidFill>
                <a:schemeClr val="tx1"/>
              </a:solidFill>
              <a:tailEnd type="arrow"/>
            </a:ln>
          </p:spPr>
          <p:style>
            <a:lnRef idx="3">
              <a:schemeClr val="accent2"/>
            </a:lnRef>
            <a:fillRef idx="0">
              <a:schemeClr val="accent2"/>
            </a:fillRef>
            <a:effectRef idx="2">
              <a:schemeClr val="accent2"/>
            </a:effectRef>
            <a:fontRef idx="minor">
              <a:schemeClr val="tx1"/>
            </a:fontRef>
          </p:style>
        </p:cxnSp>
        <p:cxnSp>
          <p:nvCxnSpPr>
            <p:cNvPr id="19" name="Straight Arrow Connector 18"/>
            <p:cNvCxnSpPr/>
            <p:nvPr/>
          </p:nvCxnSpPr>
          <p:spPr>
            <a:xfrm>
              <a:off x="5257800" y="2971800"/>
              <a:ext cx="609600" cy="1588"/>
            </a:xfrm>
            <a:prstGeom prst="straightConnector1">
              <a:avLst/>
            </a:prstGeom>
            <a:ln w="31750">
              <a:solidFill>
                <a:schemeClr val="tx1"/>
              </a:solidFill>
              <a:tailEnd type="arrow"/>
            </a:ln>
          </p:spPr>
          <p:style>
            <a:lnRef idx="3">
              <a:schemeClr val="accent2"/>
            </a:lnRef>
            <a:fillRef idx="0">
              <a:schemeClr val="accent2"/>
            </a:fillRef>
            <a:effectRef idx="2">
              <a:schemeClr val="accent2"/>
            </a:effectRef>
            <a:fontRef idx="minor">
              <a:schemeClr val="tx1"/>
            </a:fontRef>
          </p:style>
        </p:cxn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3"/>
          <p:cNvSpPr txBox="1">
            <a:spLocks noChangeArrowheads="1"/>
          </p:cNvSpPr>
          <p:nvPr/>
        </p:nvSpPr>
        <p:spPr>
          <a:xfrm>
            <a:off x="152400" y="76200"/>
            <a:ext cx="8839200" cy="67056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p>
            <a:pPr marL="514350" indent="-514350" algn="just" fontAlgn="base">
              <a:spcAft>
                <a:spcPts val="600"/>
              </a:spcAft>
              <a:buClr>
                <a:srgbClr val="FF0000"/>
              </a:buClr>
              <a:buAutoNum type="arabicPeriod"/>
            </a:pPr>
            <a:r>
              <a:rPr lang="en-US" sz="2400" b="1" dirty="0" smtClean="0">
                <a:solidFill>
                  <a:srgbClr val="C00000"/>
                </a:solidFill>
              </a:rPr>
              <a:t>Unary Relationship Type: </a:t>
            </a:r>
            <a:r>
              <a:rPr lang="en-US" sz="2400" dirty="0" smtClean="0"/>
              <a:t>A</a:t>
            </a:r>
            <a:r>
              <a:rPr lang="en-US" sz="2400" b="1" dirty="0" smtClean="0"/>
              <a:t> unary relationship </a:t>
            </a:r>
            <a:r>
              <a:rPr lang="en-US" sz="2400" dirty="0" smtClean="0"/>
              <a:t>is when both participants in the relationship is the same entity. </a:t>
            </a:r>
          </a:p>
          <a:p>
            <a:pPr marL="514350" indent="-514350" algn="just" fontAlgn="base">
              <a:spcAft>
                <a:spcPts val="600"/>
              </a:spcAft>
              <a:buClr>
                <a:srgbClr val="FF0000"/>
              </a:buClr>
              <a:buAutoNum type="arabicPeriod"/>
            </a:pPr>
            <a:endParaRPr lang="en-US" sz="2400" dirty="0" smtClean="0"/>
          </a:p>
          <a:p>
            <a:pPr marL="514350" indent="-514350" algn="just" fontAlgn="base">
              <a:spcAft>
                <a:spcPts val="600"/>
              </a:spcAft>
              <a:buClr>
                <a:srgbClr val="FF0000"/>
              </a:buClr>
              <a:buAutoNum type="arabicPeriod"/>
            </a:pPr>
            <a:endParaRPr lang="en-US" sz="2400" dirty="0" smtClean="0"/>
          </a:p>
          <a:p>
            <a:pPr marL="514350" indent="-514350" algn="just" fontAlgn="base">
              <a:spcAft>
                <a:spcPts val="600"/>
              </a:spcAft>
              <a:buClr>
                <a:srgbClr val="FF0000"/>
              </a:buClr>
              <a:buAutoNum type="arabicPeriod"/>
            </a:pPr>
            <a:endParaRPr lang="en-US" sz="2400" dirty="0" smtClean="0"/>
          </a:p>
          <a:p>
            <a:pPr marL="514350" indent="-514350" algn="just" fontAlgn="base">
              <a:spcAft>
                <a:spcPts val="600"/>
              </a:spcAft>
              <a:buClr>
                <a:srgbClr val="FF0000"/>
              </a:buClr>
            </a:pPr>
            <a:endParaRPr lang="en-US" sz="2400" dirty="0" smtClean="0"/>
          </a:p>
          <a:p>
            <a:pPr marL="514350" indent="-514350" algn="just" fontAlgn="base">
              <a:spcAft>
                <a:spcPts val="600"/>
              </a:spcAft>
              <a:buClr>
                <a:srgbClr val="FF0000"/>
              </a:buClr>
            </a:pPr>
            <a:endParaRPr lang="en-US" sz="2400" dirty="0" smtClean="0"/>
          </a:p>
          <a:p>
            <a:pPr marL="514350" indent="-514350" algn="just" fontAlgn="base">
              <a:spcAft>
                <a:spcPts val="600"/>
              </a:spcAft>
              <a:buClr>
                <a:srgbClr val="FF0000"/>
              </a:buClr>
              <a:buAutoNum type="arabicPeriod"/>
            </a:pPr>
            <a:endParaRPr lang="en-US" sz="2400" dirty="0" smtClean="0"/>
          </a:p>
          <a:p>
            <a:pPr marL="514350" indent="-514350" algn="just" fontAlgn="base">
              <a:spcAft>
                <a:spcPts val="600"/>
              </a:spcAft>
              <a:buClr>
                <a:srgbClr val="FF0000"/>
              </a:buClr>
            </a:pPr>
            <a:r>
              <a:rPr lang="en-US" sz="2400" b="1" dirty="0" smtClean="0">
                <a:solidFill>
                  <a:srgbClr val="C00000"/>
                </a:solidFill>
              </a:rPr>
              <a:t>2.  Binary Relationship Type: </a:t>
            </a:r>
            <a:r>
              <a:rPr lang="en-US" sz="2400" dirty="0" smtClean="0"/>
              <a:t>A </a:t>
            </a:r>
            <a:r>
              <a:rPr lang="en-US" sz="2400" b="1" dirty="0" smtClean="0"/>
              <a:t>binary relationship </a:t>
            </a:r>
            <a:r>
              <a:rPr lang="en-US" sz="2400" dirty="0" smtClean="0"/>
              <a:t>is when two entities participate, and is the most common relationship degree.</a:t>
            </a:r>
            <a:endParaRPr lang="en-US" sz="2400" b="1" dirty="0" smtClean="0">
              <a:solidFill>
                <a:srgbClr val="C00000"/>
              </a:solidFill>
            </a:endParaRPr>
          </a:p>
        </p:txBody>
      </p:sp>
      <p:sp>
        <p:nvSpPr>
          <p:cNvPr id="19458" name="AutoShape 2" descr="E-R Diagrams in DBMS: Components, Symbols, And Nota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pSp>
        <p:nvGrpSpPr>
          <p:cNvPr id="2" name="Group 44"/>
          <p:cNvGrpSpPr/>
          <p:nvPr/>
        </p:nvGrpSpPr>
        <p:grpSpPr>
          <a:xfrm>
            <a:off x="1905000" y="1447800"/>
            <a:ext cx="5715000" cy="1752600"/>
            <a:chOff x="1600200" y="1371600"/>
            <a:chExt cx="5715000" cy="1752600"/>
          </a:xfrm>
        </p:grpSpPr>
        <p:sp>
          <p:nvSpPr>
            <p:cNvPr id="18" name="Rectangle 17"/>
            <p:cNvSpPr/>
            <p:nvPr/>
          </p:nvSpPr>
          <p:spPr>
            <a:xfrm>
              <a:off x="1600200" y="1905000"/>
              <a:ext cx="2209800" cy="685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3200" b="1" dirty="0" smtClean="0"/>
                <a:t>Employee</a:t>
              </a:r>
              <a:endParaRPr lang="en-US" sz="2800" b="1" dirty="0"/>
            </a:p>
          </p:txBody>
        </p:sp>
        <p:sp>
          <p:nvSpPr>
            <p:cNvPr id="19" name="Diamond 18"/>
            <p:cNvSpPr/>
            <p:nvPr/>
          </p:nvSpPr>
          <p:spPr>
            <a:xfrm>
              <a:off x="4876800" y="1371600"/>
              <a:ext cx="2438400" cy="1752600"/>
            </a:xfrm>
            <a:prstGeom prst="diamond">
              <a:avLst/>
            </a:prstGeom>
          </p:spPr>
          <p:style>
            <a:lnRef idx="1">
              <a:schemeClr val="dk1"/>
            </a:lnRef>
            <a:fillRef idx="2">
              <a:schemeClr val="dk1"/>
            </a:fillRef>
            <a:effectRef idx="1">
              <a:schemeClr val="dk1"/>
            </a:effectRef>
            <a:fontRef idx="minor">
              <a:schemeClr val="dk1"/>
            </a:fontRef>
          </p:style>
          <p:txBody>
            <a:bodyPr rtlCol="0" anchor="ctr"/>
            <a:lstStyle/>
            <a:p>
              <a:endParaRPr lang="en-US" b="1" dirty="0"/>
            </a:p>
          </p:txBody>
        </p:sp>
        <p:cxnSp>
          <p:nvCxnSpPr>
            <p:cNvPr id="28" name="Straight Connector 27"/>
            <p:cNvCxnSpPr>
              <a:stCxn id="18" idx="0"/>
              <a:endCxn id="19" idx="0"/>
            </p:cNvCxnSpPr>
            <p:nvPr/>
          </p:nvCxnSpPr>
          <p:spPr>
            <a:xfrm rot="5400000" flipH="1" flipV="1">
              <a:off x="4133850" y="-57150"/>
              <a:ext cx="533400" cy="33909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8" idx="2"/>
              <a:endCxn id="19" idx="2"/>
            </p:cNvCxnSpPr>
            <p:nvPr/>
          </p:nvCxnSpPr>
          <p:spPr>
            <a:xfrm rot="16200000" flipH="1">
              <a:off x="4133850" y="1162050"/>
              <a:ext cx="533400" cy="339090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44" name="TextBox 43"/>
          <p:cNvSpPr txBox="1"/>
          <p:nvPr/>
        </p:nvSpPr>
        <p:spPr>
          <a:xfrm>
            <a:off x="5181600" y="1981200"/>
            <a:ext cx="2362200" cy="584775"/>
          </a:xfrm>
          <a:prstGeom prst="rect">
            <a:avLst/>
          </a:prstGeom>
          <a:noFill/>
        </p:spPr>
        <p:txBody>
          <a:bodyPr wrap="square" rtlCol="0">
            <a:spAutoFit/>
          </a:bodyPr>
          <a:lstStyle/>
          <a:p>
            <a:pPr algn="ctr"/>
            <a:r>
              <a:rPr lang="en-US" sz="3200" b="1" dirty="0" smtClean="0"/>
              <a:t>Supervises</a:t>
            </a:r>
            <a:endParaRPr lang="en-US" sz="2400" dirty="0"/>
          </a:p>
        </p:txBody>
      </p:sp>
      <p:grpSp>
        <p:nvGrpSpPr>
          <p:cNvPr id="3" name="Group 62"/>
          <p:cNvGrpSpPr/>
          <p:nvPr/>
        </p:nvGrpSpPr>
        <p:grpSpPr>
          <a:xfrm>
            <a:off x="1143000" y="4648200"/>
            <a:ext cx="6934200" cy="1676400"/>
            <a:chOff x="685800" y="3581400"/>
            <a:chExt cx="7620000" cy="1752600"/>
          </a:xfrm>
        </p:grpSpPr>
        <p:sp>
          <p:nvSpPr>
            <p:cNvPr id="46" name="Rectangle 45"/>
            <p:cNvSpPr/>
            <p:nvPr/>
          </p:nvSpPr>
          <p:spPr>
            <a:xfrm>
              <a:off x="685800" y="4114800"/>
              <a:ext cx="1981200" cy="685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800" b="1" dirty="0" smtClean="0"/>
                <a:t>Employee</a:t>
              </a:r>
              <a:endParaRPr lang="en-US" sz="2400" b="1" dirty="0"/>
            </a:p>
          </p:txBody>
        </p:sp>
        <p:sp>
          <p:nvSpPr>
            <p:cNvPr id="47" name="Rectangle 46"/>
            <p:cNvSpPr/>
            <p:nvPr/>
          </p:nvSpPr>
          <p:spPr>
            <a:xfrm>
              <a:off x="5943600" y="4114800"/>
              <a:ext cx="2362200" cy="685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800" b="1" dirty="0" smtClean="0"/>
                <a:t>Department</a:t>
              </a:r>
              <a:endParaRPr lang="en-US" sz="2400" b="1" dirty="0"/>
            </a:p>
          </p:txBody>
        </p:sp>
        <p:grpSp>
          <p:nvGrpSpPr>
            <p:cNvPr id="4" name="Group 49"/>
            <p:cNvGrpSpPr/>
            <p:nvPr/>
          </p:nvGrpSpPr>
          <p:grpSpPr>
            <a:xfrm>
              <a:off x="3124200" y="3581400"/>
              <a:ext cx="2438400" cy="1752600"/>
              <a:chOff x="3429000" y="3733800"/>
              <a:chExt cx="2438400" cy="1752600"/>
            </a:xfrm>
          </p:grpSpPr>
          <p:sp>
            <p:nvSpPr>
              <p:cNvPr id="48" name="Diamond 47"/>
              <p:cNvSpPr/>
              <p:nvPr/>
            </p:nvSpPr>
            <p:spPr>
              <a:xfrm>
                <a:off x="3429000" y="3733800"/>
                <a:ext cx="2438400" cy="1752600"/>
              </a:xfrm>
              <a:prstGeom prst="diamond">
                <a:avLst/>
              </a:prstGeom>
            </p:spPr>
            <p:style>
              <a:lnRef idx="1">
                <a:schemeClr val="dk1"/>
              </a:lnRef>
              <a:fillRef idx="2">
                <a:schemeClr val="dk1"/>
              </a:fillRef>
              <a:effectRef idx="1">
                <a:schemeClr val="dk1"/>
              </a:effectRef>
              <a:fontRef idx="minor">
                <a:schemeClr val="dk1"/>
              </a:fontRef>
            </p:style>
            <p:txBody>
              <a:bodyPr rtlCol="0" anchor="ctr"/>
              <a:lstStyle/>
              <a:p>
                <a:endParaRPr lang="en-US" b="1" dirty="0"/>
              </a:p>
            </p:txBody>
          </p:sp>
          <p:sp>
            <p:nvSpPr>
              <p:cNvPr id="49" name="TextBox 48"/>
              <p:cNvSpPr txBox="1"/>
              <p:nvPr/>
            </p:nvSpPr>
            <p:spPr>
              <a:xfrm>
                <a:off x="3581400" y="4267200"/>
                <a:ext cx="2133600" cy="547003"/>
              </a:xfrm>
              <a:prstGeom prst="rect">
                <a:avLst/>
              </a:prstGeom>
              <a:noFill/>
            </p:spPr>
            <p:txBody>
              <a:bodyPr wrap="square" rtlCol="0">
                <a:spAutoFit/>
              </a:bodyPr>
              <a:lstStyle/>
              <a:p>
                <a:pPr algn="ctr"/>
                <a:r>
                  <a:rPr lang="en-US" sz="2800" b="1" dirty="0" smtClean="0"/>
                  <a:t>Works_for</a:t>
                </a:r>
                <a:endParaRPr lang="en-US" sz="2000" dirty="0"/>
              </a:p>
            </p:txBody>
          </p:sp>
        </p:grpSp>
        <p:cxnSp>
          <p:nvCxnSpPr>
            <p:cNvPr id="51" name="Straight Connector 50"/>
            <p:cNvCxnSpPr>
              <a:stCxn id="46" idx="3"/>
              <a:endCxn id="48" idx="1"/>
            </p:cNvCxnSpPr>
            <p:nvPr/>
          </p:nvCxnSpPr>
          <p:spPr>
            <a:xfrm>
              <a:off x="2667000" y="4457700"/>
              <a:ext cx="457200"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48" idx="3"/>
              <a:endCxn id="47" idx="1"/>
            </p:cNvCxnSpPr>
            <p:nvPr/>
          </p:nvCxnSpPr>
          <p:spPr>
            <a:xfrm>
              <a:off x="5562600" y="4457700"/>
              <a:ext cx="381000" cy="1588"/>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0" name="Rectangle 19"/>
          <p:cNvSpPr/>
          <p:nvPr/>
        </p:nvSpPr>
        <p:spPr>
          <a:xfrm>
            <a:off x="685800" y="4495800"/>
            <a:ext cx="7924800" cy="2057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524000" y="1295400"/>
            <a:ext cx="6248400" cy="2057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3"/>
          <p:cNvSpPr txBox="1">
            <a:spLocks noChangeArrowheads="1"/>
          </p:cNvSpPr>
          <p:nvPr/>
        </p:nvSpPr>
        <p:spPr>
          <a:xfrm>
            <a:off x="152400" y="76200"/>
            <a:ext cx="8839200" cy="67056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p>
            <a:pPr marL="514350" indent="-514350" algn="just" fontAlgn="base">
              <a:spcAft>
                <a:spcPts val="600"/>
              </a:spcAft>
              <a:buClr>
                <a:srgbClr val="FF0000"/>
              </a:buClr>
            </a:pPr>
            <a:endParaRPr lang="en-US" sz="2000" b="1" dirty="0" smtClean="0">
              <a:solidFill>
                <a:srgbClr val="C00000"/>
              </a:solidFill>
            </a:endParaRPr>
          </a:p>
        </p:txBody>
      </p:sp>
      <p:grpSp>
        <p:nvGrpSpPr>
          <p:cNvPr id="2" name="Group 16"/>
          <p:cNvGrpSpPr/>
          <p:nvPr/>
        </p:nvGrpSpPr>
        <p:grpSpPr>
          <a:xfrm>
            <a:off x="609600" y="4381500"/>
            <a:ext cx="6343650" cy="1181100"/>
            <a:chOff x="764357" y="3800475"/>
            <a:chExt cx="6761373" cy="1168400"/>
          </a:xfrm>
        </p:grpSpPr>
        <p:sp>
          <p:nvSpPr>
            <p:cNvPr id="18" name="Rectangle 17"/>
            <p:cNvSpPr/>
            <p:nvPr/>
          </p:nvSpPr>
          <p:spPr>
            <a:xfrm>
              <a:off x="764357" y="4114800"/>
              <a:ext cx="1806804" cy="56197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b="1" dirty="0" smtClean="0"/>
                <a:t>Employee</a:t>
              </a:r>
              <a:endParaRPr lang="en-US" sz="2000" b="1" dirty="0"/>
            </a:p>
          </p:txBody>
        </p:sp>
        <p:sp>
          <p:nvSpPr>
            <p:cNvPr id="19" name="Rectangle 18"/>
            <p:cNvSpPr/>
            <p:nvPr/>
          </p:nvSpPr>
          <p:spPr>
            <a:xfrm>
              <a:off x="5399201" y="4114800"/>
              <a:ext cx="2126529" cy="56197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b="1" dirty="0" smtClean="0"/>
                <a:t>Department</a:t>
              </a:r>
              <a:endParaRPr lang="en-US" sz="2000" b="1" dirty="0"/>
            </a:p>
          </p:txBody>
        </p:sp>
        <p:grpSp>
          <p:nvGrpSpPr>
            <p:cNvPr id="3" name="Group 49"/>
            <p:cNvGrpSpPr/>
            <p:nvPr/>
          </p:nvGrpSpPr>
          <p:grpSpPr>
            <a:xfrm>
              <a:off x="3124200" y="3800475"/>
              <a:ext cx="1725106" cy="1168400"/>
              <a:chOff x="3429000" y="3952875"/>
              <a:chExt cx="1725106" cy="1168400"/>
            </a:xfrm>
          </p:grpSpPr>
          <p:sp>
            <p:nvSpPr>
              <p:cNvPr id="28" name="Diamond 27"/>
              <p:cNvSpPr/>
              <p:nvPr/>
            </p:nvSpPr>
            <p:spPr>
              <a:xfrm>
                <a:off x="3429000" y="3952875"/>
                <a:ext cx="1725106" cy="1168400"/>
              </a:xfrm>
              <a:prstGeom prst="diamond">
                <a:avLst/>
              </a:prstGeom>
            </p:spPr>
            <p:style>
              <a:lnRef idx="1">
                <a:schemeClr val="dk1"/>
              </a:lnRef>
              <a:fillRef idx="2">
                <a:schemeClr val="dk1"/>
              </a:fillRef>
              <a:effectRef idx="1">
                <a:schemeClr val="dk1"/>
              </a:effectRef>
              <a:fontRef idx="minor">
                <a:schemeClr val="dk1"/>
              </a:fontRef>
            </p:style>
            <p:txBody>
              <a:bodyPr rtlCol="0" anchor="ctr"/>
              <a:lstStyle/>
              <a:p>
                <a:endParaRPr lang="en-US" b="1" dirty="0"/>
              </a:p>
            </p:txBody>
          </p:sp>
          <p:sp>
            <p:nvSpPr>
              <p:cNvPr id="29" name="TextBox 28"/>
              <p:cNvSpPr txBox="1"/>
              <p:nvPr/>
            </p:nvSpPr>
            <p:spPr>
              <a:xfrm>
                <a:off x="3504414" y="4313721"/>
                <a:ext cx="1572705" cy="442429"/>
              </a:xfrm>
              <a:prstGeom prst="rect">
                <a:avLst/>
              </a:prstGeom>
              <a:noFill/>
            </p:spPr>
            <p:txBody>
              <a:bodyPr wrap="square" rtlCol="0">
                <a:spAutoFit/>
              </a:bodyPr>
              <a:lstStyle/>
              <a:p>
                <a:pPr algn="ctr"/>
                <a:r>
                  <a:rPr lang="en-US" sz="2400" b="1" dirty="0" smtClean="0"/>
                  <a:t>Manages</a:t>
                </a:r>
                <a:endParaRPr lang="en-US" sz="2400" dirty="0"/>
              </a:p>
            </p:txBody>
          </p:sp>
        </p:grpSp>
        <p:cxnSp>
          <p:nvCxnSpPr>
            <p:cNvPr id="25" name="Straight Connector 24"/>
            <p:cNvCxnSpPr>
              <a:stCxn id="18" idx="3"/>
              <a:endCxn id="28" idx="1"/>
            </p:cNvCxnSpPr>
            <p:nvPr/>
          </p:nvCxnSpPr>
          <p:spPr>
            <a:xfrm flipV="1">
              <a:off x="2571161" y="4384675"/>
              <a:ext cx="553039" cy="1111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8" idx="3"/>
              <a:endCxn id="19" idx="1"/>
            </p:cNvCxnSpPr>
            <p:nvPr/>
          </p:nvCxnSpPr>
          <p:spPr>
            <a:xfrm>
              <a:off x="4849304" y="4384675"/>
              <a:ext cx="549897" cy="11113"/>
            </a:xfrm>
            <a:prstGeom prst="line">
              <a:avLst/>
            </a:prstGeom>
            <a:ln w="25400"/>
          </p:spPr>
          <p:style>
            <a:lnRef idx="1">
              <a:schemeClr val="accent1"/>
            </a:lnRef>
            <a:fillRef idx="0">
              <a:schemeClr val="accent1"/>
            </a:fillRef>
            <a:effectRef idx="0">
              <a:schemeClr val="accent1"/>
            </a:effectRef>
            <a:fontRef idx="minor">
              <a:schemeClr val="tx1"/>
            </a:fontRef>
          </p:style>
        </p:cxnSp>
      </p:grpSp>
      <p:grpSp>
        <p:nvGrpSpPr>
          <p:cNvPr id="4" name="Group 39"/>
          <p:cNvGrpSpPr/>
          <p:nvPr/>
        </p:nvGrpSpPr>
        <p:grpSpPr>
          <a:xfrm>
            <a:off x="647700" y="3200400"/>
            <a:ext cx="6343650" cy="1123950"/>
            <a:chOff x="764357" y="3800475"/>
            <a:chExt cx="6761373" cy="1168400"/>
          </a:xfrm>
        </p:grpSpPr>
        <p:sp>
          <p:nvSpPr>
            <p:cNvPr id="41" name="Rectangle 40"/>
            <p:cNvSpPr/>
            <p:nvPr/>
          </p:nvSpPr>
          <p:spPr>
            <a:xfrm>
              <a:off x="764357" y="4114800"/>
              <a:ext cx="1806804" cy="56197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b="1" dirty="0" smtClean="0"/>
                <a:t>Student</a:t>
              </a:r>
              <a:endParaRPr lang="en-US" sz="2000" b="1" dirty="0"/>
            </a:p>
          </p:txBody>
        </p:sp>
        <p:sp>
          <p:nvSpPr>
            <p:cNvPr id="42" name="Rectangle 41"/>
            <p:cNvSpPr/>
            <p:nvPr/>
          </p:nvSpPr>
          <p:spPr>
            <a:xfrm>
              <a:off x="5399201" y="4114800"/>
              <a:ext cx="2126529" cy="56197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b="1" dirty="0" smtClean="0"/>
                <a:t>Subject</a:t>
              </a:r>
              <a:endParaRPr lang="en-US" sz="2000" b="1" dirty="0"/>
            </a:p>
          </p:txBody>
        </p:sp>
        <p:grpSp>
          <p:nvGrpSpPr>
            <p:cNvPr id="5" name="Group 49"/>
            <p:cNvGrpSpPr/>
            <p:nvPr/>
          </p:nvGrpSpPr>
          <p:grpSpPr>
            <a:xfrm>
              <a:off x="3124200" y="3800475"/>
              <a:ext cx="1725106" cy="1168400"/>
              <a:chOff x="3429000" y="3952875"/>
              <a:chExt cx="1725106" cy="1168400"/>
            </a:xfrm>
          </p:grpSpPr>
          <p:sp>
            <p:nvSpPr>
              <p:cNvPr id="46" name="Diamond 45"/>
              <p:cNvSpPr/>
              <p:nvPr/>
            </p:nvSpPr>
            <p:spPr>
              <a:xfrm>
                <a:off x="3429000" y="3952875"/>
                <a:ext cx="1725106" cy="1168400"/>
              </a:xfrm>
              <a:prstGeom prst="diamond">
                <a:avLst/>
              </a:prstGeom>
            </p:spPr>
            <p:style>
              <a:lnRef idx="1">
                <a:schemeClr val="dk1"/>
              </a:lnRef>
              <a:fillRef idx="2">
                <a:schemeClr val="dk1"/>
              </a:fillRef>
              <a:effectRef idx="1">
                <a:schemeClr val="dk1"/>
              </a:effectRef>
              <a:fontRef idx="minor">
                <a:schemeClr val="dk1"/>
              </a:fontRef>
            </p:style>
            <p:txBody>
              <a:bodyPr rtlCol="0" anchor="ctr"/>
              <a:lstStyle/>
              <a:p>
                <a:endParaRPr lang="en-US" b="1" dirty="0"/>
              </a:p>
            </p:txBody>
          </p:sp>
          <p:sp>
            <p:nvSpPr>
              <p:cNvPr id="47" name="TextBox 46"/>
              <p:cNvSpPr txBox="1"/>
              <p:nvPr/>
            </p:nvSpPr>
            <p:spPr>
              <a:xfrm>
                <a:off x="3504414" y="4313721"/>
                <a:ext cx="1572705" cy="442429"/>
              </a:xfrm>
              <a:prstGeom prst="rect">
                <a:avLst/>
              </a:prstGeom>
              <a:noFill/>
            </p:spPr>
            <p:txBody>
              <a:bodyPr wrap="square" rtlCol="0">
                <a:spAutoFit/>
              </a:bodyPr>
              <a:lstStyle/>
              <a:p>
                <a:pPr algn="ctr"/>
                <a:r>
                  <a:rPr lang="en-US" sz="2400" b="1" dirty="0" smtClean="0"/>
                  <a:t>Studies</a:t>
                </a:r>
                <a:endParaRPr lang="en-US" sz="2400" dirty="0"/>
              </a:p>
            </p:txBody>
          </p:sp>
        </p:grpSp>
        <p:cxnSp>
          <p:nvCxnSpPr>
            <p:cNvPr id="44" name="Straight Connector 43"/>
            <p:cNvCxnSpPr>
              <a:stCxn id="41" idx="3"/>
              <a:endCxn id="46" idx="1"/>
            </p:cNvCxnSpPr>
            <p:nvPr/>
          </p:nvCxnSpPr>
          <p:spPr>
            <a:xfrm flipV="1">
              <a:off x="2571161" y="4384675"/>
              <a:ext cx="553039" cy="1111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46" idx="3"/>
              <a:endCxn id="42" idx="1"/>
            </p:cNvCxnSpPr>
            <p:nvPr/>
          </p:nvCxnSpPr>
          <p:spPr>
            <a:xfrm>
              <a:off x="4849304" y="4384675"/>
              <a:ext cx="549897" cy="11113"/>
            </a:xfrm>
            <a:prstGeom prst="line">
              <a:avLst/>
            </a:prstGeom>
            <a:ln w="25400"/>
          </p:spPr>
          <p:style>
            <a:lnRef idx="1">
              <a:schemeClr val="accent1"/>
            </a:lnRef>
            <a:fillRef idx="0">
              <a:schemeClr val="accent1"/>
            </a:fillRef>
            <a:effectRef idx="0">
              <a:schemeClr val="accent1"/>
            </a:effectRef>
            <a:fontRef idx="minor">
              <a:schemeClr val="tx1"/>
            </a:fontRef>
          </p:style>
        </p:cxnSp>
      </p:grpSp>
      <p:grpSp>
        <p:nvGrpSpPr>
          <p:cNvPr id="6" name="Group 47"/>
          <p:cNvGrpSpPr/>
          <p:nvPr/>
        </p:nvGrpSpPr>
        <p:grpSpPr>
          <a:xfrm>
            <a:off x="533400" y="1924050"/>
            <a:ext cx="6491859" cy="1200150"/>
            <a:chOff x="764357" y="3800475"/>
            <a:chExt cx="6761373" cy="1168400"/>
          </a:xfrm>
        </p:grpSpPr>
        <p:sp>
          <p:nvSpPr>
            <p:cNvPr id="49" name="Rectangle 48"/>
            <p:cNvSpPr/>
            <p:nvPr/>
          </p:nvSpPr>
          <p:spPr>
            <a:xfrm>
              <a:off x="764357" y="4114800"/>
              <a:ext cx="1806804" cy="56197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b="1" dirty="0" smtClean="0"/>
                <a:t>Faculty</a:t>
              </a:r>
              <a:endParaRPr lang="en-US" sz="2000" b="1" dirty="0"/>
            </a:p>
          </p:txBody>
        </p:sp>
        <p:sp>
          <p:nvSpPr>
            <p:cNvPr id="50" name="Rectangle 49"/>
            <p:cNvSpPr/>
            <p:nvPr/>
          </p:nvSpPr>
          <p:spPr>
            <a:xfrm>
              <a:off x="5399201" y="4114800"/>
              <a:ext cx="2126529" cy="56197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b="1" dirty="0" smtClean="0"/>
                <a:t>Department</a:t>
              </a:r>
              <a:endParaRPr lang="en-US" sz="2000" b="1" dirty="0"/>
            </a:p>
          </p:txBody>
        </p:sp>
        <p:grpSp>
          <p:nvGrpSpPr>
            <p:cNvPr id="7" name="Group 49"/>
            <p:cNvGrpSpPr/>
            <p:nvPr/>
          </p:nvGrpSpPr>
          <p:grpSpPr>
            <a:xfrm>
              <a:off x="3124200" y="3800475"/>
              <a:ext cx="1725106" cy="1168400"/>
              <a:chOff x="3429000" y="3952875"/>
              <a:chExt cx="1725106" cy="1168400"/>
            </a:xfrm>
          </p:grpSpPr>
          <p:sp>
            <p:nvSpPr>
              <p:cNvPr id="54" name="Diamond 53"/>
              <p:cNvSpPr/>
              <p:nvPr/>
            </p:nvSpPr>
            <p:spPr>
              <a:xfrm>
                <a:off x="3429000" y="3952875"/>
                <a:ext cx="1725106" cy="1168400"/>
              </a:xfrm>
              <a:prstGeom prst="diamond">
                <a:avLst/>
              </a:prstGeom>
            </p:spPr>
            <p:style>
              <a:lnRef idx="1">
                <a:schemeClr val="dk1"/>
              </a:lnRef>
              <a:fillRef idx="2">
                <a:schemeClr val="dk1"/>
              </a:fillRef>
              <a:effectRef idx="1">
                <a:schemeClr val="dk1"/>
              </a:effectRef>
              <a:fontRef idx="minor">
                <a:schemeClr val="dk1"/>
              </a:fontRef>
            </p:style>
            <p:txBody>
              <a:bodyPr rtlCol="0" anchor="ctr"/>
              <a:lstStyle/>
              <a:p>
                <a:endParaRPr lang="en-US" b="1" dirty="0"/>
              </a:p>
            </p:txBody>
          </p:sp>
          <p:sp>
            <p:nvSpPr>
              <p:cNvPr id="55" name="TextBox 54"/>
              <p:cNvSpPr txBox="1"/>
              <p:nvPr/>
            </p:nvSpPr>
            <p:spPr>
              <a:xfrm>
                <a:off x="3504414" y="4313721"/>
                <a:ext cx="1572705" cy="442429"/>
              </a:xfrm>
              <a:prstGeom prst="rect">
                <a:avLst/>
              </a:prstGeom>
              <a:noFill/>
            </p:spPr>
            <p:txBody>
              <a:bodyPr wrap="square" rtlCol="0">
                <a:spAutoFit/>
              </a:bodyPr>
              <a:lstStyle/>
              <a:p>
                <a:pPr algn="ctr"/>
                <a:r>
                  <a:rPr lang="en-US" sz="2400" b="1" dirty="0" smtClean="0"/>
                  <a:t>Heads</a:t>
                </a:r>
                <a:endParaRPr lang="en-US" sz="2400" dirty="0"/>
              </a:p>
            </p:txBody>
          </p:sp>
        </p:grpSp>
        <p:cxnSp>
          <p:nvCxnSpPr>
            <p:cNvPr id="52" name="Straight Connector 51"/>
            <p:cNvCxnSpPr>
              <a:stCxn id="49" idx="3"/>
              <a:endCxn id="54" idx="1"/>
            </p:cNvCxnSpPr>
            <p:nvPr/>
          </p:nvCxnSpPr>
          <p:spPr>
            <a:xfrm flipV="1">
              <a:off x="2571161" y="4384675"/>
              <a:ext cx="553039" cy="1111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54" idx="3"/>
              <a:endCxn id="50" idx="1"/>
            </p:cNvCxnSpPr>
            <p:nvPr/>
          </p:nvCxnSpPr>
          <p:spPr>
            <a:xfrm>
              <a:off x="4849304" y="4384675"/>
              <a:ext cx="549897" cy="11113"/>
            </a:xfrm>
            <a:prstGeom prst="line">
              <a:avLst/>
            </a:prstGeom>
            <a:ln w="25400"/>
          </p:spPr>
          <p:style>
            <a:lnRef idx="1">
              <a:schemeClr val="accent1"/>
            </a:lnRef>
            <a:fillRef idx="0">
              <a:schemeClr val="accent1"/>
            </a:fillRef>
            <a:effectRef idx="0">
              <a:schemeClr val="accent1"/>
            </a:effectRef>
            <a:fontRef idx="minor">
              <a:schemeClr val="tx1"/>
            </a:fontRef>
          </p:style>
        </p:cxnSp>
      </p:grpSp>
      <p:grpSp>
        <p:nvGrpSpPr>
          <p:cNvPr id="8" name="Group 55"/>
          <p:cNvGrpSpPr/>
          <p:nvPr/>
        </p:nvGrpSpPr>
        <p:grpSpPr>
          <a:xfrm>
            <a:off x="566166" y="609600"/>
            <a:ext cx="6368034" cy="1200150"/>
            <a:chOff x="764357" y="3800475"/>
            <a:chExt cx="6761373" cy="1168400"/>
          </a:xfrm>
        </p:grpSpPr>
        <p:sp>
          <p:nvSpPr>
            <p:cNvPr id="57" name="Rectangle 56"/>
            <p:cNvSpPr/>
            <p:nvPr/>
          </p:nvSpPr>
          <p:spPr>
            <a:xfrm>
              <a:off x="764357" y="4114800"/>
              <a:ext cx="1806804" cy="56197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b="1" dirty="0" smtClean="0"/>
                <a:t>Doctor</a:t>
              </a:r>
              <a:endParaRPr lang="en-US" sz="2000" b="1" dirty="0"/>
            </a:p>
          </p:txBody>
        </p:sp>
        <p:sp>
          <p:nvSpPr>
            <p:cNvPr id="58" name="Rectangle 57"/>
            <p:cNvSpPr/>
            <p:nvPr/>
          </p:nvSpPr>
          <p:spPr>
            <a:xfrm>
              <a:off x="5399201" y="4114800"/>
              <a:ext cx="2126529" cy="56197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b="1" dirty="0" smtClean="0"/>
                <a:t>Patient</a:t>
              </a:r>
              <a:endParaRPr lang="en-US" sz="2000" b="1" dirty="0"/>
            </a:p>
          </p:txBody>
        </p:sp>
        <p:grpSp>
          <p:nvGrpSpPr>
            <p:cNvPr id="9" name="Group 49"/>
            <p:cNvGrpSpPr/>
            <p:nvPr/>
          </p:nvGrpSpPr>
          <p:grpSpPr>
            <a:xfrm>
              <a:off x="3124200" y="3800475"/>
              <a:ext cx="1725106" cy="1168400"/>
              <a:chOff x="3429000" y="3952875"/>
              <a:chExt cx="1725106" cy="1168400"/>
            </a:xfrm>
          </p:grpSpPr>
          <p:sp>
            <p:nvSpPr>
              <p:cNvPr id="62" name="Diamond 61"/>
              <p:cNvSpPr/>
              <p:nvPr/>
            </p:nvSpPr>
            <p:spPr>
              <a:xfrm>
                <a:off x="3429000" y="3952875"/>
                <a:ext cx="1725106" cy="1168400"/>
              </a:xfrm>
              <a:prstGeom prst="diamond">
                <a:avLst/>
              </a:prstGeom>
            </p:spPr>
            <p:style>
              <a:lnRef idx="1">
                <a:schemeClr val="dk1"/>
              </a:lnRef>
              <a:fillRef idx="2">
                <a:schemeClr val="dk1"/>
              </a:fillRef>
              <a:effectRef idx="1">
                <a:schemeClr val="dk1"/>
              </a:effectRef>
              <a:fontRef idx="minor">
                <a:schemeClr val="dk1"/>
              </a:fontRef>
            </p:style>
            <p:txBody>
              <a:bodyPr rtlCol="0" anchor="ctr"/>
              <a:lstStyle/>
              <a:p>
                <a:endParaRPr lang="en-US" b="1" dirty="0"/>
              </a:p>
            </p:txBody>
          </p:sp>
          <p:sp>
            <p:nvSpPr>
              <p:cNvPr id="63" name="TextBox 62"/>
              <p:cNvSpPr txBox="1"/>
              <p:nvPr/>
            </p:nvSpPr>
            <p:spPr>
              <a:xfrm>
                <a:off x="3504414" y="4313721"/>
                <a:ext cx="1572705" cy="442429"/>
              </a:xfrm>
              <a:prstGeom prst="rect">
                <a:avLst/>
              </a:prstGeom>
              <a:noFill/>
            </p:spPr>
            <p:txBody>
              <a:bodyPr wrap="square" rtlCol="0">
                <a:spAutoFit/>
              </a:bodyPr>
              <a:lstStyle/>
              <a:p>
                <a:pPr algn="ctr"/>
                <a:r>
                  <a:rPr lang="en-US" sz="2400" b="1" dirty="0" smtClean="0"/>
                  <a:t>Treats</a:t>
                </a:r>
                <a:endParaRPr lang="en-US" sz="2400" dirty="0"/>
              </a:p>
            </p:txBody>
          </p:sp>
        </p:grpSp>
        <p:cxnSp>
          <p:nvCxnSpPr>
            <p:cNvPr id="60" name="Straight Connector 59"/>
            <p:cNvCxnSpPr>
              <a:stCxn id="57" idx="3"/>
              <a:endCxn id="62" idx="1"/>
            </p:cNvCxnSpPr>
            <p:nvPr/>
          </p:nvCxnSpPr>
          <p:spPr>
            <a:xfrm flipV="1">
              <a:off x="2571161" y="4384675"/>
              <a:ext cx="553039" cy="1111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62" idx="3"/>
              <a:endCxn id="58" idx="1"/>
            </p:cNvCxnSpPr>
            <p:nvPr/>
          </p:nvCxnSpPr>
          <p:spPr>
            <a:xfrm>
              <a:off x="4849304" y="4384675"/>
              <a:ext cx="549897" cy="11113"/>
            </a:xfrm>
            <a:prstGeom prst="line">
              <a:avLst/>
            </a:prstGeom>
            <a:ln w="25400"/>
          </p:spPr>
          <p:style>
            <a:lnRef idx="1">
              <a:schemeClr val="accent1"/>
            </a:lnRef>
            <a:fillRef idx="0">
              <a:schemeClr val="accent1"/>
            </a:fillRef>
            <a:effectRef idx="0">
              <a:schemeClr val="accent1"/>
            </a:effectRef>
            <a:fontRef idx="minor">
              <a:schemeClr val="tx1"/>
            </a:fontRef>
          </p:style>
        </p:cxnSp>
      </p:grpSp>
      <p:grpSp>
        <p:nvGrpSpPr>
          <p:cNvPr id="10" name="Group 63"/>
          <p:cNvGrpSpPr/>
          <p:nvPr/>
        </p:nvGrpSpPr>
        <p:grpSpPr>
          <a:xfrm>
            <a:off x="609600" y="5600700"/>
            <a:ext cx="6395466" cy="1104900"/>
            <a:chOff x="764357" y="3800475"/>
            <a:chExt cx="6761373" cy="1168400"/>
          </a:xfrm>
        </p:grpSpPr>
        <p:sp>
          <p:nvSpPr>
            <p:cNvPr id="65" name="Rectangle 64"/>
            <p:cNvSpPr/>
            <p:nvPr/>
          </p:nvSpPr>
          <p:spPr>
            <a:xfrm>
              <a:off x="764357" y="4114800"/>
              <a:ext cx="1806804" cy="56197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b="1" dirty="0" smtClean="0"/>
                <a:t>Customer</a:t>
              </a:r>
              <a:endParaRPr lang="en-US" sz="2000" b="1" dirty="0"/>
            </a:p>
          </p:txBody>
        </p:sp>
        <p:sp>
          <p:nvSpPr>
            <p:cNvPr id="66" name="Rectangle 65"/>
            <p:cNvSpPr/>
            <p:nvPr/>
          </p:nvSpPr>
          <p:spPr>
            <a:xfrm>
              <a:off x="5399201" y="4114800"/>
              <a:ext cx="2126529" cy="56197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b="1" dirty="0" smtClean="0"/>
                <a:t>Items</a:t>
              </a:r>
              <a:endParaRPr lang="en-US" sz="2000" b="1" dirty="0"/>
            </a:p>
          </p:txBody>
        </p:sp>
        <p:grpSp>
          <p:nvGrpSpPr>
            <p:cNvPr id="11" name="Group 49"/>
            <p:cNvGrpSpPr/>
            <p:nvPr/>
          </p:nvGrpSpPr>
          <p:grpSpPr>
            <a:xfrm>
              <a:off x="3124200" y="3800475"/>
              <a:ext cx="1725106" cy="1168400"/>
              <a:chOff x="3429000" y="3952875"/>
              <a:chExt cx="1725106" cy="1168400"/>
            </a:xfrm>
          </p:grpSpPr>
          <p:sp>
            <p:nvSpPr>
              <p:cNvPr id="70" name="Diamond 69"/>
              <p:cNvSpPr/>
              <p:nvPr/>
            </p:nvSpPr>
            <p:spPr>
              <a:xfrm>
                <a:off x="3429000" y="3952875"/>
                <a:ext cx="1725106" cy="1168400"/>
              </a:xfrm>
              <a:prstGeom prst="diamond">
                <a:avLst/>
              </a:prstGeom>
            </p:spPr>
            <p:style>
              <a:lnRef idx="1">
                <a:schemeClr val="dk1"/>
              </a:lnRef>
              <a:fillRef idx="2">
                <a:schemeClr val="dk1"/>
              </a:fillRef>
              <a:effectRef idx="1">
                <a:schemeClr val="dk1"/>
              </a:effectRef>
              <a:fontRef idx="minor">
                <a:schemeClr val="dk1"/>
              </a:fontRef>
            </p:style>
            <p:txBody>
              <a:bodyPr rtlCol="0" anchor="ctr"/>
              <a:lstStyle/>
              <a:p>
                <a:endParaRPr lang="en-US" b="1" dirty="0"/>
              </a:p>
            </p:txBody>
          </p:sp>
          <p:sp>
            <p:nvSpPr>
              <p:cNvPr id="71" name="TextBox 70"/>
              <p:cNvSpPr txBox="1"/>
              <p:nvPr/>
            </p:nvSpPr>
            <p:spPr>
              <a:xfrm>
                <a:off x="3504414" y="4313721"/>
                <a:ext cx="1572705" cy="442429"/>
              </a:xfrm>
              <a:prstGeom prst="rect">
                <a:avLst/>
              </a:prstGeom>
              <a:noFill/>
            </p:spPr>
            <p:txBody>
              <a:bodyPr wrap="square" rtlCol="0">
                <a:spAutoFit/>
              </a:bodyPr>
              <a:lstStyle/>
              <a:p>
                <a:pPr algn="ctr"/>
                <a:r>
                  <a:rPr lang="en-US" sz="2400" b="1" dirty="0" smtClean="0"/>
                  <a:t>Purchases</a:t>
                </a:r>
                <a:endParaRPr lang="en-US" sz="2400" dirty="0"/>
              </a:p>
            </p:txBody>
          </p:sp>
        </p:grpSp>
        <p:cxnSp>
          <p:nvCxnSpPr>
            <p:cNvPr id="68" name="Straight Connector 67"/>
            <p:cNvCxnSpPr>
              <a:stCxn id="65" idx="3"/>
              <a:endCxn id="70" idx="1"/>
            </p:cNvCxnSpPr>
            <p:nvPr/>
          </p:nvCxnSpPr>
          <p:spPr>
            <a:xfrm flipV="1">
              <a:off x="2571161" y="4384675"/>
              <a:ext cx="553039" cy="1111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70" idx="3"/>
              <a:endCxn id="66" idx="1"/>
            </p:cNvCxnSpPr>
            <p:nvPr/>
          </p:nvCxnSpPr>
          <p:spPr>
            <a:xfrm>
              <a:off x="4849304" y="4384675"/>
              <a:ext cx="549897" cy="1111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72" name="TextBox 71"/>
          <p:cNvSpPr txBox="1"/>
          <p:nvPr/>
        </p:nvSpPr>
        <p:spPr>
          <a:xfrm>
            <a:off x="7239000" y="2590800"/>
            <a:ext cx="1752600" cy="1569660"/>
          </a:xfrm>
          <a:prstGeom prst="rect">
            <a:avLst/>
          </a:prstGeom>
          <a:noFill/>
        </p:spPr>
        <p:txBody>
          <a:bodyPr wrap="square" rtlCol="0">
            <a:spAutoFit/>
          </a:bodyPr>
          <a:lstStyle/>
          <a:p>
            <a:pPr algn="ctr"/>
            <a:r>
              <a:rPr lang="en-US" sz="2400" b="1" dirty="0" smtClean="0">
                <a:solidFill>
                  <a:srgbClr val="C00000"/>
                </a:solidFill>
              </a:rPr>
              <a:t>Binary </a:t>
            </a:r>
            <a:r>
              <a:rPr lang="en-US" sz="2300" b="1" dirty="0" smtClean="0">
                <a:solidFill>
                  <a:srgbClr val="C00000"/>
                </a:solidFill>
              </a:rPr>
              <a:t>Relationship</a:t>
            </a:r>
            <a:r>
              <a:rPr lang="en-US" sz="2400" b="1" dirty="0" smtClean="0">
                <a:solidFill>
                  <a:srgbClr val="C00000"/>
                </a:solidFill>
              </a:rPr>
              <a:t> Type</a:t>
            </a:r>
          </a:p>
          <a:p>
            <a:pPr algn="ctr"/>
            <a:r>
              <a:rPr lang="en-US" sz="2400" b="1" dirty="0" smtClean="0">
                <a:solidFill>
                  <a:srgbClr val="C00000"/>
                </a:solidFill>
              </a:rPr>
              <a:t>Examples</a:t>
            </a:r>
          </a:p>
        </p:txBody>
      </p:sp>
      <p:sp>
        <p:nvSpPr>
          <p:cNvPr id="48" name="TextBox 47"/>
          <p:cNvSpPr txBox="1"/>
          <p:nvPr/>
        </p:nvSpPr>
        <p:spPr>
          <a:xfrm>
            <a:off x="1066800" y="164068"/>
            <a:ext cx="914400"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t>Entities</a:t>
            </a:r>
            <a:endParaRPr lang="en-US" dirty="0"/>
          </a:p>
        </p:txBody>
      </p:sp>
      <p:sp>
        <p:nvSpPr>
          <p:cNvPr id="51" name="TextBox 50"/>
          <p:cNvSpPr txBox="1"/>
          <p:nvPr/>
        </p:nvSpPr>
        <p:spPr>
          <a:xfrm>
            <a:off x="5638800" y="152400"/>
            <a:ext cx="914400"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t>Entities</a:t>
            </a:r>
            <a:endParaRPr lang="en-US" dirty="0"/>
          </a:p>
        </p:txBody>
      </p:sp>
      <p:sp>
        <p:nvSpPr>
          <p:cNvPr id="56" name="TextBox 55"/>
          <p:cNvSpPr txBox="1"/>
          <p:nvPr/>
        </p:nvSpPr>
        <p:spPr>
          <a:xfrm>
            <a:off x="2895600" y="152400"/>
            <a:ext cx="1447800"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t>Relationships</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152400" y="76200"/>
            <a:ext cx="8839200" cy="67056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p>
            <a:pPr marL="514350" indent="-514350" algn="just" fontAlgn="base">
              <a:spcAft>
                <a:spcPts val="600"/>
              </a:spcAft>
              <a:buClr>
                <a:srgbClr val="FF0000"/>
              </a:buClr>
              <a:buAutoNum type="arabicPeriod" startAt="3"/>
            </a:pPr>
            <a:r>
              <a:rPr lang="en-US" sz="2000" b="1" dirty="0" smtClean="0">
                <a:solidFill>
                  <a:srgbClr val="C00000"/>
                </a:solidFill>
              </a:rPr>
              <a:t>Ternary Relationship Type: </a:t>
            </a:r>
            <a:r>
              <a:rPr lang="en-US" sz="2000" dirty="0" smtClean="0"/>
              <a:t>A </a:t>
            </a:r>
            <a:r>
              <a:rPr lang="en-US" sz="2000" b="1" dirty="0" smtClean="0"/>
              <a:t>ternary relationship </a:t>
            </a:r>
            <a:r>
              <a:rPr lang="en-US" sz="2000" dirty="0" smtClean="0"/>
              <a:t>is when three entities participate in the relationship.</a:t>
            </a:r>
          </a:p>
          <a:p>
            <a:pPr marL="514350" indent="-514350" algn="just" fontAlgn="base">
              <a:spcAft>
                <a:spcPts val="600"/>
              </a:spcAft>
              <a:buClr>
                <a:srgbClr val="FF0000"/>
              </a:buClr>
            </a:pPr>
            <a:endParaRPr lang="en-US" sz="2000" b="1" dirty="0" smtClean="0">
              <a:solidFill>
                <a:srgbClr val="C00000"/>
              </a:solidFill>
            </a:endParaRPr>
          </a:p>
          <a:p>
            <a:pPr marL="514350" indent="-514350" algn="just" fontAlgn="base">
              <a:spcAft>
                <a:spcPts val="600"/>
              </a:spcAft>
              <a:buClr>
                <a:srgbClr val="FF0000"/>
              </a:buClr>
            </a:pPr>
            <a:endParaRPr lang="en-US" sz="2000" b="1" dirty="0" smtClean="0">
              <a:solidFill>
                <a:srgbClr val="C00000"/>
              </a:solidFill>
            </a:endParaRPr>
          </a:p>
        </p:txBody>
      </p:sp>
      <p:grpSp>
        <p:nvGrpSpPr>
          <p:cNvPr id="2" name="Group 19"/>
          <p:cNvGrpSpPr/>
          <p:nvPr/>
        </p:nvGrpSpPr>
        <p:grpSpPr>
          <a:xfrm>
            <a:off x="1143000" y="990600"/>
            <a:ext cx="6558534" cy="2438400"/>
            <a:chOff x="1143000" y="1447800"/>
            <a:chExt cx="6558534" cy="2438400"/>
          </a:xfrm>
        </p:grpSpPr>
        <p:grpSp>
          <p:nvGrpSpPr>
            <p:cNvPr id="3" name="Group 5"/>
            <p:cNvGrpSpPr/>
            <p:nvPr/>
          </p:nvGrpSpPr>
          <p:grpSpPr>
            <a:xfrm>
              <a:off x="1143000" y="1447800"/>
              <a:ext cx="6558534" cy="1219200"/>
              <a:chOff x="764357" y="3800475"/>
              <a:chExt cx="6761373" cy="1168400"/>
            </a:xfrm>
          </p:grpSpPr>
          <p:sp>
            <p:nvSpPr>
              <p:cNvPr id="7" name="Rectangle 6"/>
              <p:cNvSpPr/>
              <p:nvPr/>
            </p:nvSpPr>
            <p:spPr>
              <a:xfrm>
                <a:off x="764357" y="4114800"/>
                <a:ext cx="1806804" cy="561975"/>
              </a:xfrm>
              <a:prstGeom prst="rect">
                <a:avLst/>
              </a:prstGeom>
              <a:ln w="28575"/>
            </p:spPr>
            <p:style>
              <a:lnRef idx="1">
                <a:schemeClr val="dk1"/>
              </a:lnRef>
              <a:fillRef idx="2">
                <a:schemeClr val="dk1"/>
              </a:fillRef>
              <a:effectRef idx="1">
                <a:schemeClr val="dk1"/>
              </a:effectRef>
              <a:fontRef idx="minor">
                <a:schemeClr val="dk1"/>
              </a:fontRef>
            </p:style>
            <p:txBody>
              <a:bodyPr rtlCol="0" anchor="ctr"/>
              <a:lstStyle/>
              <a:p>
                <a:pPr algn="ctr"/>
                <a:r>
                  <a:rPr lang="en-US" sz="2400" b="1" dirty="0" smtClean="0"/>
                  <a:t>Teacher</a:t>
                </a:r>
              </a:p>
            </p:txBody>
          </p:sp>
          <p:sp>
            <p:nvSpPr>
              <p:cNvPr id="8" name="Rectangle 7"/>
              <p:cNvSpPr/>
              <p:nvPr/>
            </p:nvSpPr>
            <p:spPr>
              <a:xfrm>
                <a:off x="5399201" y="4114800"/>
                <a:ext cx="2126529" cy="561975"/>
              </a:xfrm>
              <a:prstGeom prst="rect">
                <a:avLst/>
              </a:prstGeom>
              <a:ln w="28575"/>
            </p:spPr>
            <p:style>
              <a:lnRef idx="1">
                <a:schemeClr val="dk1"/>
              </a:lnRef>
              <a:fillRef idx="2">
                <a:schemeClr val="dk1"/>
              </a:fillRef>
              <a:effectRef idx="1">
                <a:schemeClr val="dk1"/>
              </a:effectRef>
              <a:fontRef idx="minor">
                <a:schemeClr val="dk1"/>
              </a:fontRef>
            </p:style>
            <p:txBody>
              <a:bodyPr rtlCol="0" anchor="ctr"/>
              <a:lstStyle/>
              <a:p>
                <a:pPr algn="ctr"/>
                <a:r>
                  <a:rPr lang="en-US" sz="2400" b="1" dirty="0" smtClean="0"/>
                  <a:t>Book</a:t>
                </a:r>
                <a:endParaRPr lang="en-US" sz="2000" b="1" dirty="0"/>
              </a:p>
            </p:txBody>
          </p:sp>
          <p:grpSp>
            <p:nvGrpSpPr>
              <p:cNvPr id="5" name="Group 49"/>
              <p:cNvGrpSpPr/>
              <p:nvPr/>
            </p:nvGrpSpPr>
            <p:grpSpPr>
              <a:xfrm>
                <a:off x="3121057" y="3800475"/>
                <a:ext cx="1728249" cy="1168400"/>
                <a:chOff x="3425857" y="3952875"/>
                <a:chExt cx="1728249" cy="1168400"/>
              </a:xfrm>
            </p:grpSpPr>
            <p:sp>
              <p:nvSpPr>
                <p:cNvPr id="12" name="Diamond 11"/>
                <p:cNvSpPr/>
                <p:nvPr/>
              </p:nvSpPr>
              <p:spPr>
                <a:xfrm>
                  <a:off x="3429000" y="3952875"/>
                  <a:ext cx="1725106" cy="1168400"/>
                </a:xfrm>
                <a:prstGeom prst="diamond">
                  <a:avLst/>
                </a:prstGeom>
                <a:ln w="28575"/>
              </p:spPr>
              <p:style>
                <a:lnRef idx="1">
                  <a:schemeClr val="dk1"/>
                </a:lnRef>
                <a:fillRef idx="2">
                  <a:schemeClr val="dk1"/>
                </a:fillRef>
                <a:effectRef idx="1">
                  <a:schemeClr val="dk1"/>
                </a:effectRef>
                <a:fontRef idx="minor">
                  <a:schemeClr val="dk1"/>
                </a:fontRef>
              </p:style>
              <p:txBody>
                <a:bodyPr rtlCol="0" anchor="ctr"/>
                <a:lstStyle/>
                <a:p>
                  <a:pPr algn="ctr"/>
                  <a:endParaRPr lang="en-US" sz="2400" b="1" dirty="0" smtClean="0"/>
                </a:p>
              </p:txBody>
            </p:sp>
            <p:sp>
              <p:nvSpPr>
                <p:cNvPr id="13" name="TextBox 12"/>
                <p:cNvSpPr txBox="1"/>
                <p:nvPr/>
              </p:nvSpPr>
              <p:spPr>
                <a:xfrm>
                  <a:off x="3425857" y="4318000"/>
                  <a:ext cx="1728247" cy="383439"/>
                </a:xfrm>
                <a:prstGeom prst="rect">
                  <a:avLst/>
                </a:prstGeom>
                <a:noFill/>
              </p:spPr>
              <p:txBody>
                <a:bodyPr wrap="square" rtlCol="0">
                  <a:spAutoFit/>
                </a:bodyPr>
                <a:lstStyle/>
                <a:p>
                  <a:pPr algn="ctr"/>
                  <a:r>
                    <a:rPr lang="en-US" sz="2000" b="1" dirty="0" smtClean="0"/>
                    <a:t>Recommends</a:t>
                  </a:r>
                  <a:endParaRPr lang="en-US" sz="2000" dirty="0"/>
                </a:p>
              </p:txBody>
            </p:sp>
          </p:grpSp>
          <p:cxnSp>
            <p:nvCxnSpPr>
              <p:cNvPr id="10" name="Straight Connector 9"/>
              <p:cNvCxnSpPr>
                <a:stCxn id="7" idx="3"/>
                <a:endCxn id="12" idx="1"/>
              </p:cNvCxnSpPr>
              <p:nvPr/>
            </p:nvCxnSpPr>
            <p:spPr>
              <a:xfrm flipV="1">
                <a:off x="2571161" y="4384675"/>
                <a:ext cx="553039" cy="1111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12" idx="3"/>
                <a:endCxn id="8" idx="1"/>
              </p:cNvCxnSpPr>
              <p:nvPr/>
            </p:nvCxnSpPr>
            <p:spPr>
              <a:xfrm>
                <a:off x="4849304" y="4384675"/>
                <a:ext cx="549897" cy="1111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4" name="Rectangle 13"/>
            <p:cNvSpPr/>
            <p:nvPr/>
          </p:nvSpPr>
          <p:spPr>
            <a:xfrm>
              <a:off x="3352800" y="3276600"/>
              <a:ext cx="1828800" cy="609600"/>
            </a:xfrm>
            <a:prstGeom prst="rect">
              <a:avLst/>
            </a:prstGeom>
            <a:ln w="28575"/>
          </p:spPr>
          <p:style>
            <a:lnRef idx="1">
              <a:schemeClr val="dk1"/>
            </a:lnRef>
            <a:fillRef idx="2">
              <a:schemeClr val="dk1"/>
            </a:fillRef>
            <a:effectRef idx="1">
              <a:schemeClr val="dk1"/>
            </a:effectRef>
            <a:fontRef idx="minor">
              <a:schemeClr val="dk1"/>
            </a:fontRef>
          </p:style>
          <p:txBody>
            <a:bodyPr rtlCol="0" anchor="ctr"/>
            <a:lstStyle/>
            <a:p>
              <a:pPr algn="ctr"/>
              <a:r>
                <a:rPr lang="en-US" sz="2400" b="1" dirty="0" smtClean="0"/>
                <a:t>Class</a:t>
              </a:r>
            </a:p>
          </p:txBody>
        </p:sp>
        <p:cxnSp>
          <p:nvCxnSpPr>
            <p:cNvPr id="15" name="Straight Connector 14"/>
            <p:cNvCxnSpPr>
              <a:stCxn id="14" idx="0"/>
              <a:endCxn id="12" idx="2"/>
            </p:cNvCxnSpPr>
            <p:nvPr/>
          </p:nvCxnSpPr>
          <p:spPr>
            <a:xfrm rot="5400000" flipH="1" flipV="1">
              <a:off x="3963162" y="2971038"/>
              <a:ext cx="609600" cy="1525"/>
            </a:xfrm>
            <a:prstGeom prst="line">
              <a:avLst/>
            </a:prstGeom>
            <a:ln w="25400"/>
          </p:spPr>
          <p:style>
            <a:lnRef idx="1">
              <a:schemeClr val="accent1"/>
            </a:lnRef>
            <a:fillRef idx="0">
              <a:schemeClr val="accent1"/>
            </a:fillRef>
            <a:effectRef idx="0">
              <a:schemeClr val="accent1"/>
            </a:effectRef>
            <a:fontRef idx="minor">
              <a:schemeClr val="tx1"/>
            </a:fontRef>
          </p:style>
        </p:cxnSp>
      </p:grpSp>
      <p:grpSp>
        <p:nvGrpSpPr>
          <p:cNvPr id="6" name="Group 32"/>
          <p:cNvGrpSpPr/>
          <p:nvPr/>
        </p:nvGrpSpPr>
        <p:grpSpPr>
          <a:xfrm>
            <a:off x="914400" y="3810000"/>
            <a:ext cx="7086600" cy="2743200"/>
            <a:chOff x="990600" y="3581400"/>
            <a:chExt cx="7086600" cy="2743200"/>
          </a:xfrm>
        </p:grpSpPr>
        <p:grpSp>
          <p:nvGrpSpPr>
            <p:cNvPr id="9" name="Group 20"/>
            <p:cNvGrpSpPr/>
            <p:nvPr/>
          </p:nvGrpSpPr>
          <p:grpSpPr>
            <a:xfrm>
              <a:off x="1143000" y="3733800"/>
              <a:ext cx="6558534" cy="2438400"/>
              <a:chOff x="1143000" y="1447800"/>
              <a:chExt cx="6558534" cy="2438400"/>
            </a:xfrm>
          </p:grpSpPr>
          <p:grpSp>
            <p:nvGrpSpPr>
              <p:cNvPr id="16" name="Group 5"/>
              <p:cNvGrpSpPr/>
              <p:nvPr/>
            </p:nvGrpSpPr>
            <p:grpSpPr>
              <a:xfrm>
                <a:off x="1143000" y="1447804"/>
                <a:ext cx="6558532" cy="1219201"/>
                <a:chOff x="764357" y="3800475"/>
                <a:chExt cx="6761373" cy="1168400"/>
              </a:xfrm>
            </p:grpSpPr>
            <p:sp>
              <p:nvSpPr>
                <p:cNvPr id="25" name="Rectangle 24"/>
                <p:cNvSpPr/>
                <p:nvPr/>
              </p:nvSpPr>
              <p:spPr>
                <a:xfrm>
                  <a:off x="764357" y="4114800"/>
                  <a:ext cx="1806804" cy="561975"/>
                </a:xfrm>
                <a:prstGeom prst="rect">
                  <a:avLst/>
                </a:prstGeom>
                <a:ln w="28575"/>
              </p:spPr>
              <p:style>
                <a:lnRef idx="1">
                  <a:schemeClr val="dk1"/>
                </a:lnRef>
                <a:fillRef idx="2">
                  <a:schemeClr val="dk1"/>
                </a:fillRef>
                <a:effectRef idx="1">
                  <a:schemeClr val="dk1"/>
                </a:effectRef>
                <a:fontRef idx="minor">
                  <a:schemeClr val="dk1"/>
                </a:fontRef>
              </p:style>
              <p:txBody>
                <a:bodyPr rtlCol="0" anchor="ctr"/>
                <a:lstStyle/>
                <a:p>
                  <a:pPr algn="ctr"/>
                  <a:r>
                    <a:rPr lang="en-US" sz="2400" b="1" dirty="0" smtClean="0"/>
                    <a:t>Supplier</a:t>
                  </a:r>
                </a:p>
              </p:txBody>
            </p:sp>
            <p:sp>
              <p:nvSpPr>
                <p:cNvPr id="26" name="Rectangle 25"/>
                <p:cNvSpPr/>
                <p:nvPr/>
              </p:nvSpPr>
              <p:spPr>
                <a:xfrm>
                  <a:off x="5399201" y="4114800"/>
                  <a:ext cx="2126529" cy="561975"/>
                </a:xfrm>
                <a:prstGeom prst="rect">
                  <a:avLst/>
                </a:prstGeom>
                <a:ln w="28575"/>
              </p:spPr>
              <p:style>
                <a:lnRef idx="1">
                  <a:schemeClr val="dk1"/>
                </a:lnRef>
                <a:fillRef idx="2">
                  <a:schemeClr val="dk1"/>
                </a:fillRef>
                <a:effectRef idx="1">
                  <a:schemeClr val="dk1"/>
                </a:effectRef>
                <a:fontRef idx="minor">
                  <a:schemeClr val="dk1"/>
                </a:fontRef>
              </p:style>
              <p:txBody>
                <a:bodyPr rtlCol="0" anchor="ctr"/>
                <a:lstStyle/>
                <a:p>
                  <a:pPr algn="ctr"/>
                  <a:r>
                    <a:rPr lang="en-US" sz="2400" b="1" dirty="0" smtClean="0"/>
                    <a:t>Part</a:t>
                  </a:r>
                </a:p>
              </p:txBody>
            </p:sp>
            <p:grpSp>
              <p:nvGrpSpPr>
                <p:cNvPr id="17" name="Group 49"/>
                <p:cNvGrpSpPr/>
                <p:nvPr/>
              </p:nvGrpSpPr>
              <p:grpSpPr>
                <a:xfrm>
                  <a:off x="3121057" y="3800475"/>
                  <a:ext cx="1806804" cy="1168400"/>
                  <a:chOff x="3425857" y="3952875"/>
                  <a:chExt cx="1806804" cy="1168400"/>
                </a:xfrm>
              </p:grpSpPr>
              <p:sp>
                <p:nvSpPr>
                  <p:cNvPr id="30" name="Diamond 29"/>
                  <p:cNvSpPr/>
                  <p:nvPr/>
                </p:nvSpPr>
                <p:spPr>
                  <a:xfrm>
                    <a:off x="3429000" y="3952875"/>
                    <a:ext cx="1725106" cy="1168400"/>
                  </a:xfrm>
                  <a:prstGeom prst="diamond">
                    <a:avLst/>
                  </a:prstGeom>
                  <a:ln w="28575"/>
                </p:spPr>
                <p:style>
                  <a:lnRef idx="1">
                    <a:schemeClr val="dk1"/>
                  </a:lnRef>
                  <a:fillRef idx="2">
                    <a:schemeClr val="dk1"/>
                  </a:fillRef>
                  <a:effectRef idx="1">
                    <a:schemeClr val="dk1"/>
                  </a:effectRef>
                  <a:fontRef idx="minor">
                    <a:schemeClr val="dk1"/>
                  </a:fontRef>
                </p:style>
                <p:txBody>
                  <a:bodyPr rtlCol="0" anchor="ctr"/>
                  <a:lstStyle/>
                  <a:p>
                    <a:pPr algn="ctr"/>
                    <a:endParaRPr lang="en-US" sz="2400" b="1" dirty="0" smtClean="0"/>
                  </a:p>
                </p:txBody>
              </p:sp>
              <p:sp>
                <p:nvSpPr>
                  <p:cNvPr id="31" name="TextBox 30"/>
                  <p:cNvSpPr txBox="1"/>
                  <p:nvPr/>
                </p:nvSpPr>
                <p:spPr>
                  <a:xfrm>
                    <a:off x="3425857" y="4313721"/>
                    <a:ext cx="1806804" cy="442429"/>
                  </a:xfrm>
                  <a:prstGeom prst="rect">
                    <a:avLst/>
                  </a:prstGeom>
                  <a:noFill/>
                  <a:ln w="28575">
                    <a:noFill/>
                  </a:ln>
                </p:spPr>
                <p:style>
                  <a:lnRef idx="1">
                    <a:schemeClr val="dk1"/>
                  </a:lnRef>
                  <a:fillRef idx="2">
                    <a:schemeClr val="dk1"/>
                  </a:fillRef>
                  <a:effectRef idx="1">
                    <a:schemeClr val="dk1"/>
                  </a:effectRef>
                  <a:fontRef idx="minor">
                    <a:schemeClr val="dk1"/>
                  </a:fontRef>
                </p:style>
                <p:txBody>
                  <a:bodyPr rtlCol="0" anchor="ctr"/>
                  <a:lstStyle/>
                  <a:p>
                    <a:pPr algn="ctr"/>
                    <a:r>
                      <a:rPr lang="en-US" sz="2400" b="1" dirty="0" smtClean="0">
                        <a:solidFill>
                          <a:schemeClr val="dk1"/>
                        </a:solidFill>
                      </a:rPr>
                      <a:t>Supplies</a:t>
                    </a:r>
                  </a:p>
                </p:txBody>
              </p:sp>
            </p:grpSp>
            <p:cxnSp>
              <p:nvCxnSpPr>
                <p:cNvPr id="28" name="Straight Connector 27"/>
                <p:cNvCxnSpPr>
                  <a:stCxn id="25" idx="3"/>
                  <a:endCxn id="30" idx="1"/>
                </p:cNvCxnSpPr>
                <p:nvPr/>
              </p:nvCxnSpPr>
              <p:spPr>
                <a:xfrm flipV="1">
                  <a:off x="2571161" y="4384675"/>
                  <a:ext cx="553039" cy="11113"/>
                </a:xfrm>
                <a:prstGeom prst="line">
                  <a:avLst/>
                </a:prstGeom>
                <a:ln w="28575"/>
              </p:spPr>
              <p:style>
                <a:lnRef idx="1">
                  <a:schemeClr val="dk1"/>
                </a:lnRef>
                <a:fillRef idx="2">
                  <a:schemeClr val="dk1"/>
                </a:fillRef>
                <a:effectRef idx="1">
                  <a:schemeClr val="dk1"/>
                </a:effectRef>
                <a:fontRef idx="minor">
                  <a:schemeClr val="dk1"/>
                </a:fontRef>
              </p:style>
            </p:cxnSp>
            <p:cxnSp>
              <p:nvCxnSpPr>
                <p:cNvPr id="29" name="Straight Connector 28"/>
                <p:cNvCxnSpPr>
                  <a:stCxn id="30" idx="3"/>
                  <a:endCxn id="26" idx="1"/>
                </p:cNvCxnSpPr>
                <p:nvPr/>
              </p:nvCxnSpPr>
              <p:spPr>
                <a:xfrm>
                  <a:off x="4849304" y="4384675"/>
                  <a:ext cx="549897" cy="11113"/>
                </a:xfrm>
                <a:prstGeom prst="line">
                  <a:avLst/>
                </a:prstGeom>
                <a:ln w="28575"/>
              </p:spPr>
              <p:style>
                <a:lnRef idx="1">
                  <a:schemeClr val="dk1"/>
                </a:lnRef>
                <a:fillRef idx="2">
                  <a:schemeClr val="dk1"/>
                </a:fillRef>
                <a:effectRef idx="1">
                  <a:schemeClr val="dk1"/>
                </a:effectRef>
                <a:fontRef idx="minor">
                  <a:schemeClr val="dk1"/>
                </a:fontRef>
              </p:style>
            </p:cxnSp>
          </p:grpSp>
          <p:sp>
            <p:nvSpPr>
              <p:cNvPr id="23" name="Rectangle 22"/>
              <p:cNvSpPr/>
              <p:nvPr/>
            </p:nvSpPr>
            <p:spPr>
              <a:xfrm>
                <a:off x="3352800" y="3276600"/>
                <a:ext cx="1828800" cy="609600"/>
              </a:xfrm>
              <a:prstGeom prst="rect">
                <a:avLst/>
              </a:prstGeom>
              <a:ln w="28575"/>
            </p:spPr>
            <p:style>
              <a:lnRef idx="1">
                <a:schemeClr val="dk1"/>
              </a:lnRef>
              <a:fillRef idx="2">
                <a:schemeClr val="dk1"/>
              </a:fillRef>
              <a:effectRef idx="1">
                <a:schemeClr val="dk1"/>
              </a:effectRef>
              <a:fontRef idx="minor">
                <a:schemeClr val="dk1"/>
              </a:fontRef>
            </p:style>
            <p:txBody>
              <a:bodyPr rtlCol="0" anchor="ctr"/>
              <a:lstStyle/>
              <a:p>
                <a:pPr algn="ctr"/>
                <a:r>
                  <a:rPr lang="en-US" sz="2400" b="1" dirty="0" smtClean="0"/>
                  <a:t>Project</a:t>
                </a:r>
              </a:p>
            </p:txBody>
          </p:sp>
          <p:cxnSp>
            <p:nvCxnSpPr>
              <p:cNvPr id="24" name="Straight Connector 23"/>
              <p:cNvCxnSpPr>
                <a:stCxn id="23" idx="0"/>
                <a:endCxn id="30" idx="2"/>
              </p:cNvCxnSpPr>
              <p:nvPr/>
            </p:nvCxnSpPr>
            <p:spPr>
              <a:xfrm rot="5400000" flipH="1" flipV="1">
                <a:off x="3963162" y="2971038"/>
                <a:ext cx="609600" cy="1525"/>
              </a:xfrm>
              <a:prstGeom prst="line">
                <a:avLst/>
              </a:prstGeom>
              <a:ln w="28575"/>
            </p:spPr>
            <p:style>
              <a:lnRef idx="1">
                <a:schemeClr val="dk1"/>
              </a:lnRef>
              <a:fillRef idx="2">
                <a:schemeClr val="dk1"/>
              </a:fillRef>
              <a:effectRef idx="1">
                <a:schemeClr val="dk1"/>
              </a:effectRef>
              <a:fontRef idx="minor">
                <a:schemeClr val="dk1"/>
              </a:fontRef>
            </p:style>
          </p:cxnSp>
        </p:grpSp>
        <p:sp>
          <p:nvSpPr>
            <p:cNvPr id="32" name="Rectangle 31"/>
            <p:cNvSpPr/>
            <p:nvPr/>
          </p:nvSpPr>
          <p:spPr>
            <a:xfrm>
              <a:off x="990600" y="3581400"/>
              <a:ext cx="7086600" cy="274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Rectangle 46"/>
          <p:cNvSpPr/>
          <p:nvPr/>
        </p:nvSpPr>
        <p:spPr>
          <a:xfrm>
            <a:off x="914400" y="838200"/>
            <a:ext cx="7086600" cy="274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223284" y="76200"/>
            <a:ext cx="8692116" cy="457201"/>
          </a:xfrm>
        </p:spPr>
        <p:style>
          <a:lnRef idx="2">
            <a:schemeClr val="accent2"/>
          </a:lnRef>
          <a:fillRef idx="1">
            <a:schemeClr val="lt1"/>
          </a:fillRef>
          <a:effectRef idx="0">
            <a:schemeClr val="accent2"/>
          </a:effectRef>
          <a:fontRef idx="minor">
            <a:schemeClr val="dk1"/>
          </a:fontRef>
        </p:style>
        <p:txBody>
          <a:bodyPr>
            <a:noAutofit/>
          </a:bodyPr>
          <a:lstStyle/>
          <a:p>
            <a:r>
              <a:rPr lang="en-US" sz="2400" b="1" dirty="0" smtClean="0"/>
              <a:t>Role Names and Recursive Relationships</a:t>
            </a:r>
            <a:endParaRPr lang="en-US" sz="2200" b="1" dirty="0" smtClean="0">
              <a:solidFill>
                <a:srgbClr val="0070C0"/>
              </a:solidFill>
            </a:endParaRPr>
          </a:p>
        </p:txBody>
      </p:sp>
      <p:sp>
        <p:nvSpPr>
          <p:cNvPr id="3" name="Rectangle 3"/>
          <p:cNvSpPr txBox="1">
            <a:spLocks noChangeArrowheads="1"/>
          </p:cNvSpPr>
          <p:nvPr/>
        </p:nvSpPr>
        <p:spPr>
          <a:xfrm>
            <a:off x="152400" y="609600"/>
            <a:ext cx="8839200" cy="61722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p>
            <a:pPr algn="just">
              <a:buFont typeface="Arial" pitchFamily="34" charset="0"/>
              <a:buChar char="•"/>
            </a:pPr>
            <a:r>
              <a:rPr lang="en-US" sz="2000" dirty="0" smtClean="0"/>
              <a:t>   Each entity type that participates in a relationship type plays a particular role in the relationship.</a:t>
            </a:r>
          </a:p>
          <a:p>
            <a:pPr algn="just"/>
            <a:r>
              <a:rPr lang="en-US" sz="2000" b="1" dirty="0" smtClean="0"/>
              <a:t>For example, </a:t>
            </a:r>
            <a:r>
              <a:rPr lang="en-US" sz="2000" dirty="0" smtClean="0"/>
              <a:t>in the WORKS_FOR relationship type, EMPLOYEE plays the role of </a:t>
            </a:r>
            <a:r>
              <a:rPr lang="en-US" sz="2000" i="1" dirty="0" smtClean="0"/>
              <a:t>employee or worker </a:t>
            </a:r>
            <a:r>
              <a:rPr lang="en-US" sz="2000" dirty="0" smtClean="0"/>
              <a:t>and DEPARTMENT plays the role of </a:t>
            </a:r>
            <a:r>
              <a:rPr lang="en-US" sz="2000" i="1" dirty="0" smtClean="0"/>
              <a:t>department or employer.</a:t>
            </a:r>
          </a:p>
          <a:p>
            <a:pPr algn="just">
              <a:buFont typeface="Arial" pitchFamily="34" charset="0"/>
              <a:buChar char="•"/>
            </a:pPr>
            <a:r>
              <a:rPr lang="en-US" sz="2000" i="1" dirty="0" smtClean="0"/>
              <a:t>   Same entity type participating more than </a:t>
            </a:r>
            <a:r>
              <a:rPr lang="en-US" sz="2000" dirty="0" smtClean="0"/>
              <a:t>once in a relationship type in </a:t>
            </a:r>
            <a:r>
              <a:rPr lang="en-US" sz="2000" i="1" dirty="0" smtClean="0"/>
              <a:t>different roles. In such cases the role name becomes </a:t>
            </a:r>
            <a:r>
              <a:rPr lang="en-US" sz="2000" dirty="0" smtClean="0"/>
              <a:t>essential for distinguishing the meaning of the role that each participating entity plays. Such relationship types are called </a:t>
            </a:r>
            <a:r>
              <a:rPr lang="en-US" sz="2000" b="1" dirty="0" smtClean="0"/>
              <a:t>recursive relationships or self-referencing relationships.</a:t>
            </a:r>
            <a:endParaRPr lang="en-US" sz="2000" dirty="0" smtClean="0"/>
          </a:p>
        </p:txBody>
      </p:sp>
      <p:sp>
        <p:nvSpPr>
          <p:cNvPr id="1026" name="AutoShape 2" descr="Types of Relationship in DBMS » PREP INST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4578" name="Picture 2"/>
          <p:cNvPicPr>
            <a:picLocks noChangeAspect="1" noChangeArrowheads="1"/>
          </p:cNvPicPr>
          <p:nvPr/>
        </p:nvPicPr>
        <p:blipFill>
          <a:blip r:embed="rId2" cstate="print"/>
          <a:srcRect/>
          <a:stretch>
            <a:fillRect/>
          </a:stretch>
        </p:blipFill>
        <p:spPr bwMode="auto">
          <a:xfrm>
            <a:off x="228600" y="3124200"/>
            <a:ext cx="4536414" cy="349377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nvGrpSpPr>
          <p:cNvPr id="4" name="Group 32"/>
          <p:cNvGrpSpPr/>
          <p:nvPr/>
        </p:nvGrpSpPr>
        <p:grpSpPr>
          <a:xfrm>
            <a:off x="4724400" y="3979364"/>
            <a:ext cx="4267200" cy="1722027"/>
            <a:chOff x="4572000" y="3979364"/>
            <a:chExt cx="4267200" cy="1722027"/>
          </a:xfrm>
        </p:grpSpPr>
        <p:grpSp>
          <p:nvGrpSpPr>
            <p:cNvPr id="5" name="Group 25"/>
            <p:cNvGrpSpPr/>
            <p:nvPr/>
          </p:nvGrpSpPr>
          <p:grpSpPr>
            <a:xfrm>
              <a:off x="4572000" y="4114800"/>
              <a:ext cx="4267200" cy="1447800"/>
              <a:chOff x="1689497" y="990600"/>
              <a:chExt cx="5625703" cy="1752600"/>
            </a:xfrm>
          </p:grpSpPr>
          <p:grpSp>
            <p:nvGrpSpPr>
              <p:cNvPr id="6" name="Group 19"/>
              <p:cNvGrpSpPr/>
              <p:nvPr/>
            </p:nvGrpSpPr>
            <p:grpSpPr>
              <a:xfrm>
                <a:off x="1689497" y="990600"/>
                <a:ext cx="5625703" cy="1752600"/>
                <a:chOff x="1689497" y="1371600"/>
                <a:chExt cx="5625703" cy="1752600"/>
              </a:xfrm>
            </p:grpSpPr>
            <p:sp>
              <p:nvSpPr>
                <p:cNvPr id="21" name="Rectangle 20"/>
                <p:cNvSpPr/>
                <p:nvPr/>
              </p:nvSpPr>
              <p:spPr>
                <a:xfrm>
                  <a:off x="1689497" y="1905000"/>
                  <a:ext cx="1964531" cy="68579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b="1" dirty="0" smtClean="0"/>
                    <a:t>Employee</a:t>
                  </a:r>
                  <a:endParaRPr lang="en-US" sz="2400" b="1" dirty="0"/>
                </a:p>
              </p:txBody>
            </p:sp>
            <p:sp>
              <p:nvSpPr>
                <p:cNvPr id="22" name="Diamond 21"/>
                <p:cNvSpPr/>
                <p:nvPr/>
              </p:nvSpPr>
              <p:spPr>
                <a:xfrm>
                  <a:off x="4876800" y="1371600"/>
                  <a:ext cx="2438400" cy="1752600"/>
                </a:xfrm>
                <a:prstGeom prst="diamond">
                  <a:avLst/>
                </a:prstGeom>
              </p:spPr>
              <p:style>
                <a:lnRef idx="1">
                  <a:schemeClr val="dk1"/>
                </a:lnRef>
                <a:fillRef idx="2">
                  <a:schemeClr val="dk1"/>
                </a:fillRef>
                <a:effectRef idx="1">
                  <a:schemeClr val="dk1"/>
                </a:effectRef>
                <a:fontRef idx="minor">
                  <a:schemeClr val="dk1"/>
                </a:fontRef>
              </p:style>
              <p:txBody>
                <a:bodyPr rtlCol="0" anchor="ctr"/>
                <a:lstStyle/>
                <a:p>
                  <a:endParaRPr lang="en-US" b="1" dirty="0"/>
                </a:p>
              </p:txBody>
            </p:sp>
            <p:cxnSp>
              <p:nvCxnSpPr>
                <p:cNvPr id="23" name="Straight Connector 22"/>
                <p:cNvCxnSpPr>
                  <a:stCxn id="21" idx="0"/>
                  <a:endCxn id="22" idx="0"/>
                </p:cNvCxnSpPr>
                <p:nvPr/>
              </p:nvCxnSpPr>
              <p:spPr>
                <a:xfrm rot="5400000" flipH="1" flipV="1">
                  <a:off x="4117182" y="-73818"/>
                  <a:ext cx="533400" cy="342423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1" idx="2"/>
                  <a:endCxn id="22" idx="2"/>
                </p:cNvCxnSpPr>
                <p:nvPr/>
              </p:nvCxnSpPr>
              <p:spPr>
                <a:xfrm rot="16200000" flipH="1">
                  <a:off x="4117182" y="1145381"/>
                  <a:ext cx="533400" cy="3424237"/>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5" name="TextBox 24"/>
              <p:cNvSpPr txBox="1"/>
              <p:nvPr/>
            </p:nvSpPr>
            <p:spPr>
              <a:xfrm>
                <a:off x="4953000" y="1524000"/>
                <a:ext cx="2362200" cy="558858"/>
              </a:xfrm>
              <a:prstGeom prst="rect">
                <a:avLst/>
              </a:prstGeom>
              <a:noFill/>
            </p:spPr>
            <p:txBody>
              <a:bodyPr wrap="square" rtlCol="0">
                <a:spAutoFit/>
              </a:bodyPr>
              <a:lstStyle/>
              <a:p>
                <a:pPr algn="ctr"/>
                <a:r>
                  <a:rPr lang="en-US" sz="2400" b="1" dirty="0" smtClean="0"/>
                  <a:t>Supervision</a:t>
                </a:r>
                <a:endParaRPr lang="en-US" dirty="0"/>
              </a:p>
            </p:txBody>
          </p:sp>
        </p:grpSp>
        <p:sp>
          <p:nvSpPr>
            <p:cNvPr id="31" name="TextBox 30"/>
            <p:cNvSpPr txBox="1"/>
            <p:nvPr/>
          </p:nvSpPr>
          <p:spPr>
            <a:xfrm rot="21128393">
              <a:off x="6011974" y="3979364"/>
              <a:ext cx="1389975" cy="400110"/>
            </a:xfrm>
            <a:prstGeom prst="rect">
              <a:avLst/>
            </a:prstGeom>
            <a:noFill/>
          </p:spPr>
          <p:txBody>
            <a:bodyPr wrap="square" rtlCol="0">
              <a:spAutoFit/>
            </a:bodyPr>
            <a:lstStyle/>
            <a:p>
              <a:pPr algn="ctr"/>
              <a:r>
                <a:rPr lang="en-US" sz="2000" b="1" dirty="0" smtClean="0">
                  <a:solidFill>
                    <a:srgbClr val="C00000"/>
                  </a:solidFill>
                </a:rPr>
                <a:t>Supervisor</a:t>
              </a:r>
              <a:endParaRPr lang="en-US" sz="2000" b="1" dirty="0">
                <a:solidFill>
                  <a:srgbClr val="C00000"/>
                </a:solidFill>
              </a:endParaRPr>
            </a:p>
          </p:txBody>
        </p:sp>
        <p:sp>
          <p:nvSpPr>
            <p:cNvPr id="32" name="TextBox 31"/>
            <p:cNvSpPr txBox="1"/>
            <p:nvPr/>
          </p:nvSpPr>
          <p:spPr>
            <a:xfrm rot="454180">
              <a:off x="6116298" y="5301281"/>
              <a:ext cx="1389975" cy="400110"/>
            </a:xfrm>
            <a:prstGeom prst="rect">
              <a:avLst/>
            </a:prstGeom>
            <a:noFill/>
          </p:spPr>
          <p:txBody>
            <a:bodyPr wrap="square" rtlCol="0">
              <a:spAutoFit/>
            </a:bodyPr>
            <a:lstStyle/>
            <a:p>
              <a:pPr algn="ctr"/>
              <a:r>
                <a:rPr lang="en-US" sz="2000" b="1" dirty="0" smtClean="0">
                  <a:solidFill>
                    <a:srgbClr val="C00000"/>
                  </a:solidFill>
                </a:rPr>
                <a:t>Supervisee</a:t>
              </a:r>
              <a:endParaRPr lang="en-US" sz="2000" b="1" dirty="0">
                <a:solidFill>
                  <a:srgbClr val="C00000"/>
                </a:solidFill>
              </a:endParaRPr>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2"/>
          <p:cNvSpPr>
            <a:spLocks noGrp="1" noChangeArrowheads="1"/>
          </p:cNvSpPr>
          <p:nvPr>
            <p:ph type="title"/>
          </p:nvPr>
        </p:nvSpPr>
        <p:spPr>
          <a:xfrm>
            <a:off x="223284" y="76200"/>
            <a:ext cx="8692116" cy="457201"/>
          </a:xfrm>
        </p:spPr>
        <p:style>
          <a:lnRef idx="2">
            <a:schemeClr val="accent2"/>
          </a:lnRef>
          <a:fillRef idx="1">
            <a:schemeClr val="lt1"/>
          </a:fillRef>
          <a:effectRef idx="0">
            <a:schemeClr val="accent2"/>
          </a:effectRef>
          <a:fontRef idx="minor">
            <a:schemeClr val="dk1"/>
          </a:fontRef>
        </p:style>
        <p:txBody>
          <a:bodyPr>
            <a:noAutofit/>
          </a:bodyPr>
          <a:lstStyle/>
          <a:p>
            <a:r>
              <a:rPr lang="en-US" sz="2400" b="1" dirty="0" smtClean="0"/>
              <a:t>Constraints on Binary Relationship Types</a:t>
            </a:r>
            <a:endParaRPr lang="en-US" sz="2200" b="1" dirty="0" smtClean="0">
              <a:solidFill>
                <a:srgbClr val="0070C0"/>
              </a:solidFill>
            </a:endParaRPr>
          </a:p>
        </p:txBody>
      </p:sp>
      <p:sp>
        <p:nvSpPr>
          <p:cNvPr id="18" name="Rectangle 3"/>
          <p:cNvSpPr txBox="1">
            <a:spLocks noChangeArrowheads="1"/>
          </p:cNvSpPr>
          <p:nvPr/>
        </p:nvSpPr>
        <p:spPr>
          <a:xfrm>
            <a:off x="152400" y="609600"/>
            <a:ext cx="8839200" cy="61722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p>
            <a:r>
              <a:rPr lang="en-US" sz="2200" dirty="0" smtClean="0"/>
              <a:t>We can distinguish two main types of binary relationship constraints:</a:t>
            </a:r>
          </a:p>
          <a:p>
            <a:endParaRPr lang="en-US" sz="2000" dirty="0" smtClean="0"/>
          </a:p>
          <a:p>
            <a:pPr marL="457200" indent="-457200">
              <a:buAutoNum type="arabicPeriod"/>
            </a:pPr>
            <a:r>
              <a:rPr lang="en-US" sz="2400" b="1" dirty="0" smtClean="0"/>
              <a:t>Cardinality ratio :</a:t>
            </a:r>
            <a:r>
              <a:rPr lang="en-US" sz="2400" dirty="0" smtClean="0"/>
              <a:t> The cardinality ratio for a </a:t>
            </a:r>
            <a:r>
              <a:rPr lang="en-US" sz="2400" b="1" dirty="0" smtClean="0"/>
              <a:t>binary relationship</a:t>
            </a:r>
            <a:r>
              <a:rPr lang="en-US" sz="2400" dirty="0" smtClean="0"/>
              <a:t> specifies the </a:t>
            </a:r>
            <a:r>
              <a:rPr lang="en-US" sz="2400" b="1" i="1" dirty="0" smtClean="0">
                <a:solidFill>
                  <a:srgbClr val="C00000"/>
                </a:solidFill>
              </a:rPr>
              <a:t>maximum number of relationship instances that an entity </a:t>
            </a:r>
            <a:r>
              <a:rPr lang="en-US" sz="2400" b="1" dirty="0" smtClean="0">
                <a:solidFill>
                  <a:srgbClr val="C00000"/>
                </a:solidFill>
              </a:rPr>
              <a:t>can participate in</a:t>
            </a:r>
            <a:r>
              <a:rPr lang="en-US" sz="2400" dirty="0" smtClean="0"/>
              <a:t>.</a:t>
            </a:r>
          </a:p>
          <a:p>
            <a:pPr marL="457200" indent="-457200"/>
            <a:r>
              <a:rPr lang="en-US" sz="2400" dirty="0" smtClean="0"/>
              <a:t>	These are the different Cardinality ratios,</a:t>
            </a:r>
            <a:endParaRPr lang="en-US" sz="2400" b="1" dirty="0" smtClean="0"/>
          </a:p>
          <a:p>
            <a:pPr marL="1428750" lvl="2" indent="-514350">
              <a:buFont typeface="+mj-lt"/>
              <a:buAutoNum type="romanUcPeriod"/>
            </a:pPr>
            <a:r>
              <a:rPr lang="en-US" sz="2200" dirty="0" smtClean="0"/>
              <a:t>1:1</a:t>
            </a:r>
          </a:p>
          <a:p>
            <a:pPr marL="1428750" lvl="2" indent="-514350">
              <a:buFont typeface="+mj-lt"/>
              <a:buAutoNum type="romanUcPeriod"/>
            </a:pPr>
            <a:r>
              <a:rPr lang="en-US" sz="2200" dirty="0" smtClean="0"/>
              <a:t>1:N</a:t>
            </a:r>
          </a:p>
          <a:p>
            <a:pPr marL="1428750" lvl="2" indent="-514350">
              <a:buFont typeface="+mj-lt"/>
              <a:buAutoNum type="romanUcPeriod"/>
            </a:pPr>
            <a:r>
              <a:rPr lang="en-US" sz="2200" dirty="0" smtClean="0"/>
              <a:t>N:1</a:t>
            </a:r>
          </a:p>
          <a:p>
            <a:pPr marL="1428750" lvl="2" indent="-514350">
              <a:buFont typeface="+mj-lt"/>
              <a:buAutoNum type="romanUcPeriod"/>
            </a:pPr>
            <a:r>
              <a:rPr lang="en-US" sz="2200" dirty="0" smtClean="0"/>
              <a:t>M:N</a:t>
            </a:r>
          </a:p>
          <a:p>
            <a:pPr marL="1428750" lvl="2" indent="-514350"/>
            <a:endParaRPr lang="en-US" sz="2200" dirty="0" smtClean="0"/>
          </a:p>
          <a:p>
            <a:pPr marL="457200" indent="-457200">
              <a:buFontTx/>
              <a:buAutoNum type="arabicPeriod" startAt="2"/>
            </a:pPr>
            <a:r>
              <a:rPr lang="en-US" sz="2400" b="1" dirty="0" smtClean="0"/>
              <a:t>Participation Constraint: </a:t>
            </a:r>
            <a:r>
              <a:rPr lang="en-US" sz="2400" dirty="0" smtClean="0"/>
              <a:t>It</a:t>
            </a:r>
            <a:r>
              <a:rPr lang="en-US" sz="2400" b="1" dirty="0" smtClean="0"/>
              <a:t> </a:t>
            </a:r>
            <a:r>
              <a:rPr lang="en-US" sz="2400" dirty="0" smtClean="0"/>
              <a:t>specifies the </a:t>
            </a:r>
            <a:r>
              <a:rPr lang="en-US" sz="2400" b="1" dirty="0" smtClean="0">
                <a:solidFill>
                  <a:srgbClr val="C00000"/>
                </a:solidFill>
              </a:rPr>
              <a:t>minimum number of relationship instances that each entity can participate in </a:t>
            </a:r>
            <a:r>
              <a:rPr lang="en-US" sz="2400" dirty="0" smtClean="0"/>
              <a:t>and is sometimes called the minimum cardinality constraint.</a:t>
            </a:r>
          </a:p>
          <a:p>
            <a:pPr marL="457200" indent="-457200"/>
            <a:r>
              <a:rPr lang="en-US" sz="2400" dirty="0" smtClean="0"/>
              <a:t>	There are two types of participation constraints</a:t>
            </a:r>
          </a:p>
          <a:p>
            <a:pPr marL="1428750" lvl="2" indent="-514350">
              <a:buFont typeface="+mj-lt"/>
              <a:buAutoNum type="romanUcPeriod"/>
            </a:pPr>
            <a:r>
              <a:rPr lang="en-US" sz="2200" dirty="0" smtClean="0"/>
              <a:t>Total Participation</a:t>
            </a:r>
          </a:p>
          <a:p>
            <a:pPr marL="1428750" lvl="2" indent="-514350">
              <a:buFont typeface="+mj-lt"/>
              <a:buAutoNum type="romanUcPeriod"/>
            </a:pPr>
            <a:r>
              <a:rPr lang="en-US" sz="2200" dirty="0" smtClean="0"/>
              <a:t>Partial Participation</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223284" y="76200"/>
            <a:ext cx="8692116" cy="533400"/>
          </a:xfrm>
        </p:spPr>
        <p:style>
          <a:lnRef idx="2">
            <a:schemeClr val="accent2"/>
          </a:lnRef>
          <a:fillRef idx="1">
            <a:schemeClr val="lt1"/>
          </a:fillRef>
          <a:effectRef idx="0">
            <a:schemeClr val="accent2"/>
          </a:effectRef>
          <a:fontRef idx="minor">
            <a:schemeClr val="dk1"/>
          </a:fontRef>
        </p:style>
        <p:txBody>
          <a:bodyPr>
            <a:noAutofit/>
          </a:bodyPr>
          <a:lstStyle/>
          <a:p>
            <a:r>
              <a:rPr lang="en-US" sz="2400" b="1" dirty="0" smtClean="0"/>
              <a:t>Using High-Level Conceptual Data Models for Database Design</a:t>
            </a:r>
            <a:endParaRPr lang="en-US" sz="2300" b="1" dirty="0" smtClean="0">
              <a:solidFill>
                <a:srgbClr val="0070C0"/>
              </a:solidFill>
            </a:endParaRPr>
          </a:p>
        </p:txBody>
      </p:sp>
      <p:sp>
        <p:nvSpPr>
          <p:cNvPr id="3" name="Rectangle 3"/>
          <p:cNvSpPr txBox="1">
            <a:spLocks noChangeArrowheads="1"/>
          </p:cNvSpPr>
          <p:nvPr/>
        </p:nvSpPr>
        <p:spPr>
          <a:xfrm>
            <a:off x="228600" y="685800"/>
            <a:ext cx="8686800" cy="60960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p>
            <a:pPr marL="514350" indent="-514350" algn="just" fontAlgn="base">
              <a:spcAft>
                <a:spcPts val="600"/>
              </a:spcAft>
              <a:buClr>
                <a:srgbClr val="FF0000"/>
              </a:buClr>
            </a:pPr>
            <a:endParaRPr lang="en-US" sz="2000" b="1" dirty="0" smtClean="0"/>
          </a:p>
          <a:p>
            <a:pPr marL="514350" indent="-514350" algn="just" fontAlgn="base">
              <a:spcAft>
                <a:spcPts val="600"/>
              </a:spcAft>
              <a:buClr>
                <a:srgbClr val="FF0000"/>
              </a:buClr>
            </a:pPr>
            <a:endParaRPr lang="en-US" sz="2000" b="1" dirty="0" smtClean="0"/>
          </a:p>
          <a:p>
            <a:pPr marL="514350" indent="-514350" algn="just" fontAlgn="base">
              <a:spcAft>
                <a:spcPts val="600"/>
              </a:spcAft>
              <a:buClr>
                <a:srgbClr val="FF0000"/>
              </a:buClr>
            </a:pPr>
            <a:endParaRPr lang="en-US" sz="2000" b="1" dirty="0" smtClean="0"/>
          </a:p>
          <a:p>
            <a:pPr marL="514350" indent="-514350" fontAlgn="base">
              <a:spcAft>
                <a:spcPts val="600"/>
              </a:spcAft>
              <a:buClr>
                <a:srgbClr val="FF0000"/>
              </a:buClr>
            </a:pPr>
            <a:endParaRPr lang="en-US" sz="2000" b="1" dirty="0" smtClean="0"/>
          </a:p>
          <a:p>
            <a:pPr marL="514350" indent="-514350" fontAlgn="base">
              <a:spcAft>
                <a:spcPts val="600"/>
              </a:spcAft>
              <a:buClr>
                <a:srgbClr val="FF0000"/>
              </a:buClr>
            </a:pPr>
            <a:endParaRPr lang="en-US" sz="2000" b="1" dirty="0" smtClean="0"/>
          </a:p>
          <a:p>
            <a:pPr marL="514350" indent="-514350" fontAlgn="base">
              <a:spcAft>
                <a:spcPts val="600"/>
              </a:spcAft>
              <a:buClr>
                <a:srgbClr val="FF0000"/>
              </a:buClr>
            </a:pPr>
            <a:r>
              <a:rPr lang="en-US" sz="2000" b="1" dirty="0" smtClean="0"/>
              <a:t>   A simplified diagram</a:t>
            </a:r>
          </a:p>
          <a:p>
            <a:pPr marL="514350" indent="-514350" fontAlgn="base">
              <a:spcAft>
                <a:spcPts val="600"/>
              </a:spcAft>
              <a:buClr>
                <a:srgbClr val="FF0000"/>
              </a:buClr>
            </a:pPr>
            <a:r>
              <a:rPr lang="en-US" sz="2000" b="1" dirty="0" smtClean="0"/>
              <a:t>  to illustrate the main</a:t>
            </a:r>
          </a:p>
          <a:p>
            <a:pPr marL="514350" indent="-514350" fontAlgn="base">
              <a:spcAft>
                <a:spcPts val="600"/>
              </a:spcAft>
              <a:buClr>
                <a:srgbClr val="FF0000"/>
              </a:buClr>
            </a:pPr>
            <a:r>
              <a:rPr lang="en-US" sz="2000" b="1" dirty="0" smtClean="0"/>
              <a:t>    Phases of Database</a:t>
            </a:r>
          </a:p>
          <a:p>
            <a:pPr marL="514350" indent="-514350" fontAlgn="base">
              <a:spcAft>
                <a:spcPts val="600"/>
              </a:spcAft>
              <a:buClr>
                <a:srgbClr val="FF0000"/>
              </a:buClr>
            </a:pPr>
            <a:r>
              <a:rPr lang="en-US" sz="2000" b="1" dirty="0" smtClean="0"/>
              <a:t>              Design</a:t>
            </a:r>
            <a:endParaRPr lang="en-US" sz="2000" dirty="0" smtClean="0"/>
          </a:p>
        </p:txBody>
      </p:sp>
      <p:pic>
        <p:nvPicPr>
          <p:cNvPr id="1026" name="Picture 2"/>
          <p:cNvPicPr>
            <a:picLocks noChangeAspect="1" noChangeArrowheads="1"/>
          </p:cNvPicPr>
          <p:nvPr/>
        </p:nvPicPr>
        <p:blipFill>
          <a:blip r:embed="rId2" cstate="print"/>
          <a:srcRect/>
          <a:stretch>
            <a:fillRect/>
          </a:stretch>
        </p:blipFill>
        <p:spPr bwMode="auto">
          <a:xfrm>
            <a:off x="2971800" y="844062"/>
            <a:ext cx="5317588" cy="57853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2"/>
          <p:cNvSpPr>
            <a:spLocks noGrp="1" noChangeArrowheads="1"/>
          </p:cNvSpPr>
          <p:nvPr>
            <p:ph type="title"/>
          </p:nvPr>
        </p:nvSpPr>
        <p:spPr>
          <a:xfrm>
            <a:off x="223284" y="76200"/>
            <a:ext cx="8692116" cy="457201"/>
          </a:xfrm>
        </p:spPr>
        <p:style>
          <a:lnRef idx="2">
            <a:schemeClr val="accent2"/>
          </a:lnRef>
          <a:fillRef idx="1">
            <a:schemeClr val="lt1"/>
          </a:fillRef>
          <a:effectRef idx="0">
            <a:schemeClr val="accent2"/>
          </a:effectRef>
          <a:fontRef idx="minor">
            <a:schemeClr val="dk1"/>
          </a:fontRef>
        </p:style>
        <p:txBody>
          <a:bodyPr>
            <a:noAutofit/>
          </a:bodyPr>
          <a:lstStyle/>
          <a:p>
            <a:r>
              <a:rPr lang="en-US" sz="2400" b="1" dirty="0" smtClean="0"/>
              <a:t>Constraints on Binary Relationship Types : Cardinality ratio</a:t>
            </a:r>
          </a:p>
        </p:txBody>
      </p:sp>
      <p:sp>
        <p:nvSpPr>
          <p:cNvPr id="18" name="Rectangle 3"/>
          <p:cNvSpPr txBox="1">
            <a:spLocks noChangeArrowheads="1"/>
          </p:cNvSpPr>
          <p:nvPr/>
        </p:nvSpPr>
        <p:spPr>
          <a:xfrm>
            <a:off x="152400" y="609600"/>
            <a:ext cx="8839200" cy="61722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p>
            <a:pPr marL="457200" indent="-457200" algn="just">
              <a:buAutoNum type="arabicPeriod"/>
            </a:pPr>
            <a:r>
              <a:rPr lang="en-US" sz="2400" b="1" dirty="0" smtClean="0"/>
              <a:t>Cardinality ratio: </a:t>
            </a:r>
            <a:r>
              <a:rPr lang="en-US" sz="2200" dirty="0" smtClean="0"/>
              <a:t>The cardinality ratio for a </a:t>
            </a:r>
            <a:r>
              <a:rPr lang="en-US" sz="2200" b="1" dirty="0" smtClean="0"/>
              <a:t>binary relationship</a:t>
            </a:r>
            <a:r>
              <a:rPr lang="en-US" sz="2200" dirty="0" smtClean="0"/>
              <a:t> specifies the </a:t>
            </a:r>
            <a:r>
              <a:rPr lang="en-US" sz="2200" b="1" i="1" dirty="0" smtClean="0">
                <a:solidFill>
                  <a:srgbClr val="C00000"/>
                </a:solidFill>
              </a:rPr>
              <a:t>maximum number of relationship instances that an entity </a:t>
            </a:r>
            <a:r>
              <a:rPr lang="en-US" sz="2200" b="1" dirty="0" smtClean="0">
                <a:solidFill>
                  <a:srgbClr val="C00000"/>
                </a:solidFill>
              </a:rPr>
              <a:t>can participate in</a:t>
            </a:r>
            <a:r>
              <a:rPr lang="en-US" sz="2200" dirty="0" smtClean="0"/>
              <a:t>.</a:t>
            </a:r>
          </a:p>
          <a:p>
            <a:pPr marL="457200" indent="-457200" algn="just"/>
            <a:r>
              <a:rPr lang="en-US" sz="2200" dirty="0" smtClean="0"/>
              <a:t>	</a:t>
            </a:r>
            <a:r>
              <a:rPr lang="en-US" sz="2200" b="1" dirty="0" smtClean="0">
                <a:solidFill>
                  <a:schemeClr val="tx1"/>
                </a:solidFill>
              </a:rPr>
              <a:t>For example, </a:t>
            </a:r>
            <a:r>
              <a:rPr lang="en-US" sz="2200" dirty="0" smtClean="0"/>
              <a:t>in the </a:t>
            </a:r>
            <a:r>
              <a:rPr lang="en-US" sz="2200" b="1" dirty="0" smtClean="0"/>
              <a:t>WORKS_FOR</a:t>
            </a:r>
            <a:r>
              <a:rPr lang="en-US" sz="2200" dirty="0" smtClean="0"/>
              <a:t> binary relationship type, </a:t>
            </a:r>
            <a:r>
              <a:rPr lang="en-US" sz="2200" b="1" dirty="0" smtClean="0"/>
              <a:t>DEPARTMENT:EMPLOYEE</a:t>
            </a:r>
            <a:r>
              <a:rPr lang="en-US" sz="2200" dirty="0" smtClean="0"/>
              <a:t> is of cardinality ratio </a:t>
            </a:r>
            <a:r>
              <a:rPr lang="en-US" sz="2200" b="1" dirty="0" smtClean="0"/>
              <a:t>1:N</a:t>
            </a:r>
            <a:r>
              <a:rPr lang="en-US" sz="2200" dirty="0" smtClean="0"/>
              <a:t>, meaning that each department can be related to (that is, employs) any number of employees (N).</a:t>
            </a:r>
          </a:p>
          <a:p>
            <a:pPr marL="457200" indent="-457200" algn="just"/>
            <a:endParaRPr lang="en-US" sz="2200" dirty="0" smtClean="0"/>
          </a:p>
        </p:txBody>
      </p:sp>
      <p:sp>
        <p:nvSpPr>
          <p:cNvPr id="25602" name="AutoShape 2" descr="https://www.gatevidyalay.com/wp-content/uploads/2018/05/Cardinality-Ratios-in-DBMS.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5603" name="Picture 3"/>
          <p:cNvPicPr>
            <a:picLocks noChangeAspect="1" noChangeArrowheads="1"/>
          </p:cNvPicPr>
          <p:nvPr/>
        </p:nvPicPr>
        <p:blipFill>
          <a:blip r:embed="rId2" cstate="print"/>
          <a:srcRect/>
          <a:stretch>
            <a:fillRect/>
          </a:stretch>
        </p:blipFill>
        <p:spPr bwMode="auto">
          <a:xfrm>
            <a:off x="914400" y="3124200"/>
            <a:ext cx="7381876" cy="356197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76200" y="76200"/>
            <a:ext cx="8991600" cy="67056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p>
            <a:pPr marL="514350" indent="-514350" algn="just" fontAlgn="base">
              <a:spcAft>
                <a:spcPts val="600"/>
              </a:spcAft>
              <a:buClr>
                <a:srgbClr val="FF0000"/>
              </a:buClr>
            </a:pPr>
            <a:r>
              <a:rPr lang="en-US" sz="2000" b="1" dirty="0" smtClean="0">
                <a:solidFill>
                  <a:srgbClr val="C00000"/>
                </a:solidFill>
              </a:rPr>
              <a:t>1.	</a:t>
            </a:r>
            <a:r>
              <a:rPr lang="en-US" sz="2400" b="1" u="sng" dirty="0" smtClean="0">
                <a:solidFill>
                  <a:schemeClr val="tx1"/>
                </a:solidFill>
              </a:rPr>
              <a:t>One to One Cardinality ratio ( 1 : 1 )   :-</a:t>
            </a:r>
          </a:p>
        </p:txBody>
      </p:sp>
      <p:pic>
        <p:nvPicPr>
          <p:cNvPr id="21505" name="Picture 1"/>
          <p:cNvPicPr>
            <a:picLocks noChangeAspect="1" noChangeArrowheads="1"/>
          </p:cNvPicPr>
          <p:nvPr/>
        </p:nvPicPr>
        <p:blipFill>
          <a:blip r:embed="rId2" cstate="print"/>
          <a:srcRect/>
          <a:stretch>
            <a:fillRect/>
          </a:stretch>
        </p:blipFill>
        <p:spPr bwMode="auto">
          <a:xfrm>
            <a:off x="4419600" y="1143000"/>
            <a:ext cx="4419600" cy="308766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nvGrpSpPr>
          <p:cNvPr id="16" name="Group 15"/>
          <p:cNvGrpSpPr/>
          <p:nvPr/>
        </p:nvGrpSpPr>
        <p:grpSpPr>
          <a:xfrm>
            <a:off x="381000" y="4876800"/>
            <a:ext cx="6934200" cy="1524000"/>
            <a:chOff x="1143000" y="4800600"/>
            <a:chExt cx="7086600" cy="1676400"/>
          </a:xfrm>
        </p:grpSpPr>
        <p:sp>
          <p:nvSpPr>
            <p:cNvPr id="13" name="TextBox 12"/>
            <p:cNvSpPr txBox="1"/>
            <p:nvPr/>
          </p:nvSpPr>
          <p:spPr>
            <a:xfrm>
              <a:off x="3200400" y="5105400"/>
              <a:ext cx="304800" cy="461665"/>
            </a:xfrm>
            <a:prstGeom prst="rect">
              <a:avLst/>
            </a:prstGeom>
            <a:noFill/>
          </p:spPr>
          <p:txBody>
            <a:bodyPr wrap="square" rtlCol="0">
              <a:spAutoFit/>
            </a:bodyPr>
            <a:lstStyle/>
            <a:p>
              <a:r>
                <a:rPr lang="en-US" sz="2400" b="1" dirty="0" smtClean="0"/>
                <a:t>1</a:t>
              </a:r>
            </a:p>
          </p:txBody>
        </p:sp>
        <p:sp>
          <p:nvSpPr>
            <p:cNvPr id="22" name="TextBox 21"/>
            <p:cNvSpPr txBox="1"/>
            <p:nvPr/>
          </p:nvSpPr>
          <p:spPr>
            <a:xfrm>
              <a:off x="5334000" y="5105400"/>
              <a:ext cx="304800" cy="461665"/>
            </a:xfrm>
            <a:prstGeom prst="rect">
              <a:avLst/>
            </a:prstGeom>
            <a:noFill/>
          </p:spPr>
          <p:txBody>
            <a:bodyPr wrap="square" rtlCol="0">
              <a:spAutoFit/>
            </a:bodyPr>
            <a:lstStyle/>
            <a:p>
              <a:r>
                <a:rPr lang="en-US" sz="2400" b="1" dirty="0" smtClean="0"/>
                <a:t>1</a:t>
              </a:r>
              <a:endParaRPr lang="en-US" sz="2400" b="1" dirty="0"/>
            </a:p>
          </p:txBody>
        </p:sp>
        <p:grpSp>
          <p:nvGrpSpPr>
            <p:cNvPr id="15" name="Group 14"/>
            <p:cNvGrpSpPr/>
            <p:nvPr/>
          </p:nvGrpSpPr>
          <p:grpSpPr>
            <a:xfrm>
              <a:off x="1143000" y="4800600"/>
              <a:ext cx="7086600" cy="1676400"/>
              <a:chOff x="1066800" y="4800600"/>
              <a:chExt cx="7086600" cy="1676400"/>
            </a:xfrm>
          </p:grpSpPr>
          <p:grpSp>
            <p:nvGrpSpPr>
              <p:cNvPr id="2" name="Group 4"/>
              <p:cNvGrpSpPr/>
              <p:nvPr/>
            </p:nvGrpSpPr>
            <p:grpSpPr>
              <a:xfrm>
                <a:off x="1295400" y="5029200"/>
                <a:ext cx="6558534" cy="1219200"/>
                <a:chOff x="764357" y="3800475"/>
                <a:chExt cx="6761373" cy="1168400"/>
              </a:xfrm>
            </p:grpSpPr>
            <p:sp>
              <p:nvSpPr>
                <p:cNvPr id="6" name="Rectangle 5"/>
                <p:cNvSpPr/>
                <p:nvPr/>
              </p:nvSpPr>
              <p:spPr>
                <a:xfrm>
                  <a:off x="764357" y="4114800"/>
                  <a:ext cx="1806804" cy="56197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b="1" dirty="0" smtClean="0"/>
                    <a:t>Employee</a:t>
                  </a:r>
                  <a:endParaRPr lang="en-US" sz="2000" b="1" dirty="0"/>
                </a:p>
              </p:txBody>
            </p:sp>
            <p:sp>
              <p:nvSpPr>
                <p:cNvPr id="7" name="Rectangle 6"/>
                <p:cNvSpPr/>
                <p:nvPr/>
              </p:nvSpPr>
              <p:spPr>
                <a:xfrm>
                  <a:off x="5399201" y="4114800"/>
                  <a:ext cx="2126529" cy="56197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b="1" dirty="0" smtClean="0"/>
                    <a:t>Department</a:t>
                  </a:r>
                  <a:endParaRPr lang="en-US" sz="2000" b="1" dirty="0"/>
                </a:p>
              </p:txBody>
            </p:sp>
            <p:grpSp>
              <p:nvGrpSpPr>
                <p:cNvPr id="3" name="Group 49"/>
                <p:cNvGrpSpPr/>
                <p:nvPr/>
              </p:nvGrpSpPr>
              <p:grpSpPr>
                <a:xfrm>
                  <a:off x="3124200" y="3800475"/>
                  <a:ext cx="1725106" cy="1168400"/>
                  <a:chOff x="3429000" y="3952875"/>
                  <a:chExt cx="1725106" cy="1168400"/>
                </a:xfrm>
              </p:grpSpPr>
              <p:sp>
                <p:nvSpPr>
                  <p:cNvPr id="11" name="Diamond 10"/>
                  <p:cNvSpPr/>
                  <p:nvPr/>
                </p:nvSpPr>
                <p:spPr>
                  <a:xfrm>
                    <a:off x="3429000" y="3952875"/>
                    <a:ext cx="1725106" cy="1168400"/>
                  </a:xfrm>
                  <a:prstGeom prst="diamond">
                    <a:avLst/>
                  </a:prstGeom>
                </p:spPr>
                <p:style>
                  <a:lnRef idx="1">
                    <a:schemeClr val="dk1"/>
                  </a:lnRef>
                  <a:fillRef idx="2">
                    <a:schemeClr val="dk1"/>
                  </a:fillRef>
                  <a:effectRef idx="1">
                    <a:schemeClr val="dk1"/>
                  </a:effectRef>
                  <a:fontRef idx="minor">
                    <a:schemeClr val="dk1"/>
                  </a:fontRef>
                </p:style>
                <p:txBody>
                  <a:bodyPr rtlCol="0" anchor="ctr"/>
                  <a:lstStyle/>
                  <a:p>
                    <a:endParaRPr lang="en-US" b="1" dirty="0"/>
                  </a:p>
                </p:txBody>
              </p:sp>
              <p:sp>
                <p:nvSpPr>
                  <p:cNvPr id="12" name="TextBox 11"/>
                  <p:cNvSpPr txBox="1"/>
                  <p:nvPr/>
                </p:nvSpPr>
                <p:spPr>
                  <a:xfrm>
                    <a:off x="3504414" y="4313721"/>
                    <a:ext cx="1572705" cy="442429"/>
                  </a:xfrm>
                  <a:prstGeom prst="rect">
                    <a:avLst/>
                  </a:prstGeom>
                  <a:noFill/>
                </p:spPr>
                <p:txBody>
                  <a:bodyPr wrap="square" rtlCol="0">
                    <a:spAutoFit/>
                  </a:bodyPr>
                  <a:lstStyle/>
                  <a:p>
                    <a:pPr algn="ctr"/>
                    <a:r>
                      <a:rPr lang="en-US" sz="2400" b="1" dirty="0" smtClean="0"/>
                      <a:t>Heads</a:t>
                    </a:r>
                    <a:endParaRPr lang="en-US" sz="2400" dirty="0"/>
                  </a:p>
                </p:txBody>
              </p:sp>
            </p:grpSp>
            <p:cxnSp>
              <p:nvCxnSpPr>
                <p:cNvPr id="9" name="Straight Connector 8"/>
                <p:cNvCxnSpPr>
                  <a:stCxn id="6" idx="3"/>
                  <a:endCxn id="11" idx="1"/>
                </p:cNvCxnSpPr>
                <p:nvPr/>
              </p:nvCxnSpPr>
              <p:spPr>
                <a:xfrm flipV="1">
                  <a:off x="2571161" y="4384675"/>
                  <a:ext cx="553039" cy="1111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11" idx="3"/>
                  <a:endCxn id="7" idx="1"/>
                </p:cNvCxnSpPr>
                <p:nvPr/>
              </p:nvCxnSpPr>
              <p:spPr>
                <a:xfrm>
                  <a:off x="4849304" y="4384675"/>
                  <a:ext cx="549897" cy="1111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4" name="Rectangle 13"/>
              <p:cNvSpPr/>
              <p:nvPr/>
            </p:nvSpPr>
            <p:spPr>
              <a:xfrm>
                <a:off x="1066800" y="4800600"/>
                <a:ext cx="7086600" cy="1676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7" name="TextBox 16"/>
          <p:cNvSpPr txBox="1"/>
          <p:nvPr/>
        </p:nvSpPr>
        <p:spPr>
          <a:xfrm>
            <a:off x="304800" y="762000"/>
            <a:ext cx="3733800" cy="3093154"/>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just" fontAlgn="base">
              <a:spcAft>
                <a:spcPts val="600"/>
              </a:spcAft>
              <a:buClr>
                <a:srgbClr val="FF0000"/>
              </a:buClr>
            </a:pPr>
            <a:r>
              <a:rPr lang="en-US" dirty="0" smtClean="0"/>
              <a:t>When only one instance of an entity is associated in a relationship with another entity is known as 1 : 1 cardinality ratio.</a:t>
            </a:r>
          </a:p>
          <a:p>
            <a:pPr algn="just" fontAlgn="base">
              <a:spcAft>
                <a:spcPts val="600"/>
              </a:spcAft>
              <a:buClr>
                <a:srgbClr val="FF0000"/>
              </a:buClr>
            </a:pPr>
            <a:endParaRPr lang="en-US" dirty="0" smtClean="0"/>
          </a:p>
          <a:p>
            <a:pPr algn="just" fontAlgn="base">
              <a:spcAft>
                <a:spcPts val="600"/>
              </a:spcAft>
              <a:buClr>
                <a:srgbClr val="FF0000"/>
              </a:buClr>
            </a:pPr>
            <a:r>
              <a:rPr lang="en-US" dirty="0" smtClean="0"/>
              <a:t>Both Entities in a binary relationship, participating in zero or maximum of one relationship instance is  1 : 1 cardinality ratio. </a:t>
            </a:r>
          </a:p>
          <a:p>
            <a:pPr algn="just" fontAlgn="base">
              <a:spcAft>
                <a:spcPts val="600"/>
              </a:spcAft>
              <a:buClr>
                <a:srgbClr val="FF0000"/>
              </a:buClr>
            </a:pP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76200" y="76200"/>
            <a:ext cx="8991600" cy="67056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p>
            <a:pPr marL="514350" indent="-514350" algn="just" fontAlgn="base">
              <a:spcAft>
                <a:spcPts val="600"/>
              </a:spcAft>
              <a:buClr>
                <a:srgbClr val="FF0000"/>
              </a:buClr>
              <a:buAutoNum type="arabicPeriod" startAt="2"/>
            </a:pPr>
            <a:r>
              <a:rPr lang="en-US" sz="2000" b="1" u="sng" dirty="0" smtClean="0">
                <a:solidFill>
                  <a:schemeClr val="tx1"/>
                </a:solidFill>
              </a:rPr>
              <a:t>Many to One Cardinality ratio ( N : 1 ) / One to Many Cardinality ratio ( 1 : N )</a:t>
            </a:r>
          </a:p>
          <a:p>
            <a:pPr marL="514350" indent="-514350" fontAlgn="base">
              <a:spcAft>
                <a:spcPts val="600"/>
              </a:spcAft>
              <a:buClr>
                <a:srgbClr val="FF0000"/>
              </a:buClr>
            </a:pPr>
            <a:endParaRPr lang="en-US" sz="2000" dirty="0" smtClean="0">
              <a:solidFill>
                <a:schemeClr val="tx1"/>
              </a:solidFill>
            </a:endParaRPr>
          </a:p>
        </p:txBody>
      </p:sp>
      <p:grpSp>
        <p:nvGrpSpPr>
          <p:cNvPr id="31" name="Group 30"/>
          <p:cNvGrpSpPr/>
          <p:nvPr/>
        </p:nvGrpSpPr>
        <p:grpSpPr>
          <a:xfrm>
            <a:off x="304800" y="5334000"/>
            <a:ext cx="5791200" cy="1371600"/>
            <a:chOff x="1143000" y="5105400"/>
            <a:chExt cx="6934200" cy="1371600"/>
          </a:xfrm>
        </p:grpSpPr>
        <p:grpSp>
          <p:nvGrpSpPr>
            <p:cNvPr id="2" name="Group 4"/>
            <p:cNvGrpSpPr/>
            <p:nvPr/>
          </p:nvGrpSpPr>
          <p:grpSpPr>
            <a:xfrm>
              <a:off x="1295400" y="5105400"/>
              <a:ext cx="6558534" cy="1219200"/>
              <a:chOff x="764357" y="3800475"/>
              <a:chExt cx="6761373" cy="1168400"/>
            </a:xfrm>
          </p:grpSpPr>
          <p:sp>
            <p:nvSpPr>
              <p:cNvPr id="6" name="Rectangle 5"/>
              <p:cNvSpPr/>
              <p:nvPr/>
            </p:nvSpPr>
            <p:spPr>
              <a:xfrm>
                <a:off x="764357" y="4114800"/>
                <a:ext cx="1806804" cy="56197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b="1" dirty="0" smtClean="0"/>
                  <a:t>Student</a:t>
                </a:r>
                <a:endParaRPr lang="en-US" sz="2000" b="1" dirty="0"/>
              </a:p>
            </p:txBody>
          </p:sp>
          <p:sp>
            <p:nvSpPr>
              <p:cNvPr id="7" name="Rectangle 6"/>
              <p:cNvSpPr/>
              <p:nvPr/>
            </p:nvSpPr>
            <p:spPr>
              <a:xfrm>
                <a:off x="5399201" y="4114800"/>
                <a:ext cx="2126529" cy="56197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b="1" dirty="0" smtClean="0"/>
                  <a:t>Department</a:t>
                </a:r>
                <a:endParaRPr lang="en-US" sz="2000" b="1" dirty="0"/>
              </a:p>
            </p:txBody>
          </p:sp>
          <p:grpSp>
            <p:nvGrpSpPr>
              <p:cNvPr id="3" name="Group 49"/>
              <p:cNvGrpSpPr/>
              <p:nvPr/>
            </p:nvGrpSpPr>
            <p:grpSpPr>
              <a:xfrm>
                <a:off x="3124201" y="3800475"/>
                <a:ext cx="1648118" cy="1168400"/>
                <a:chOff x="3429001" y="3952875"/>
                <a:chExt cx="1648118" cy="1168400"/>
              </a:xfrm>
            </p:grpSpPr>
            <p:sp>
              <p:nvSpPr>
                <p:cNvPr id="11" name="Diamond 10"/>
                <p:cNvSpPr/>
                <p:nvPr/>
              </p:nvSpPr>
              <p:spPr>
                <a:xfrm>
                  <a:off x="3429001" y="3952875"/>
                  <a:ext cx="1646548" cy="1168400"/>
                </a:xfrm>
                <a:prstGeom prst="diamond">
                  <a:avLst/>
                </a:prstGeom>
              </p:spPr>
              <p:style>
                <a:lnRef idx="1">
                  <a:schemeClr val="dk1"/>
                </a:lnRef>
                <a:fillRef idx="2">
                  <a:schemeClr val="dk1"/>
                </a:fillRef>
                <a:effectRef idx="1">
                  <a:schemeClr val="dk1"/>
                </a:effectRef>
                <a:fontRef idx="minor">
                  <a:schemeClr val="dk1"/>
                </a:fontRef>
              </p:style>
              <p:txBody>
                <a:bodyPr rtlCol="0" anchor="ctr"/>
                <a:lstStyle/>
                <a:p>
                  <a:endParaRPr lang="en-US" b="1" dirty="0"/>
                </a:p>
              </p:txBody>
            </p:sp>
            <p:sp>
              <p:nvSpPr>
                <p:cNvPr id="12" name="TextBox 11"/>
                <p:cNvSpPr txBox="1"/>
                <p:nvPr/>
              </p:nvSpPr>
              <p:spPr>
                <a:xfrm>
                  <a:off x="3504414" y="4313721"/>
                  <a:ext cx="1572705" cy="442429"/>
                </a:xfrm>
                <a:prstGeom prst="rect">
                  <a:avLst/>
                </a:prstGeom>
                <a:noFill/>
              </p:spPr>
              <p:txBody>
                <a:bodyPr wrap="square" rtlCol="0">
                  <a:spAutoFit/>
                </a:bodyPr>
                <a:lstStyle/>
                <a:p>
                  <a:pPr algn="ctr"/>
                  <a:r>
                    <a:rPr lang="en-US" sz="2400" b="1" dirty="0" smtClean="0"/>
                    <a:t>Has</a:t>
                  </a:r>
                  <a:endParaRPr lang="en-US" sz="2400" dirty="0"/>
                </a:p>
              </p:txBody>
            </p:sp>
          </p:grpSp>
          <p:cxnSp>
            <p:nvCxnSpPr>
              <p:cNvPr id="9" name="Straight Connector 8"/>
              <p:cNvCxnSpPr>
                <a:stCxn id="6" idx="3"/>
                <a:endCxn id="11" idx="1"/>
              </p:cNvCxnSpPr>
              <p:nvPr/>
            </p:nvCxnSpPr>
            <p:spPr>
              <a:xfrm flipV="1">
                <a:off x="2571161" y="4384675"/>
                <a:ext cx="553040" cy="1111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11" idx="3"/>
                <a:endCxn id="7" idx="1"/>
              </p:cNvCxnSpPr>
              <p:nvPr/>
            </p:nvCxnSpPr>
            <p:spPr>
              <a:xfrm>
                <a:off x="4770748" y="4384675"/>
                <a:ext cx="628452" cy="11113"/>
              </a:xfrm>
              <a:prstGeom prst="line">
                <a:avLst/>
              </a:prstGeom>
              <a:ln w="25400"/>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a:xfrm>
              <a:off x="1143000" y="5105400"/>
              <a:ext cx="6934200" cy="1371600"/>
              <a:chOff x="1066800" y="5029200"/>
              <a:chExt cx="7086600" cy="1676400"/>
            </a:xfrm>
          </p:grpSpPr>
          <p:sp>
            <p:nvSpPr>
              <p:cNvPr id="13" name="TextBox 12"/>
              <p:cNvSpPr txBox="1"/>
              <p:nvPr/>
            </p:nvSpPr>
            <p:spPr>
              <a:xfrm>
                <a:off x="3169418" y="5219468"/>
                <a:ext cx="304800" cy="461665"/>
              </a:xfrm>
              <a:prstGeom prst="rect">
                <a:avLst/>
              </a:prstGeom>
              <a:noFill/>
            </p:spPr>
            <p:txBody>
              <a:bodyPr wrap="square" rtlCol="0">
                <a:spAutoFit/>
              </a:bodyPr>
              <a:lstStyle/>
              <a:p>
                <a:r>
                  <a:rPr lang="en-US" sz="2400" b="1" dirty="0" smtClean="0"/>
                  <a:t>N</a:t>
                </a:r>
              </a:p>
            </p:txBody>
          </p:sp>
          <p:sp>
            <p:nvSpPr>
              <p:cNvPr id="22" name="TextBox 21"/>
              <p:cNvSpPr txBox="1"/>
              <p:nvPr/>
            </p:nvSpPr>
            <p:spPr>
              <a:xfrm>
                <a:off x="5334000" y="5219468"/>
                <a:ext cx="304800" cy="461665"/>
              </a:xfrm>
              <a:prstGeom prst="rect">
                <a:avLst/>
              </a:prstGeom>
              <a:noFill/>
            </p:spPr>
            <p:txBody>
              <a:bodyPr wrap="square" rtlCol="0">
                <a:spAutoFit/>
              </a:bodyPr>
              <a:lstStyle/>
              <a:p>
                <a:r>
                  <a:rPr lang="en-US" sz="2400" b="1" dirty="0" smtClean="0"/>
                  <a:t>1</a:t>
                </a:r>
                <a:endParaRPr lang="en-US" sz="2400" b="1" dirty="0"/>
              </a:p>
            </p:txBody>
          </p:sp>
          <p:sp>
            <p:nvSpPr>
              <p:cNvPr id="14" name="Rectangle 13"/>
              <p:cNvSpPr/>
              <p:nvPr/>
            </p:nvSpPr>
            <p:spPr>
              <a:xfrm>
                <a:off x="1066800" y="5029200"/>
                <a:ext cx="7086600" cy="1676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1026" name="Picture 2"/>
          <p:cNvPicPr>
            <a:picLocks noChangeAspect="1" noChangeArrowheads="1"/>
          </p:cNvPicPr>
          <p:nvPr/>
        </p:nvPicPr>
        <p:blipFill>
          <a:blip r:embed="rId2" cstate="print"/>
          <a:srcRect/>
          <a:stretch>
            <a:fillRect/>
          </a:stretch>
        </p:blipFill>
        <p:spPr bwMode="auto">
          <a:xfrm>
            <a:off x="4933950" y="552450"/>
            <a:ext cx="3981450" cy="32575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nvGrpSpPr>
          <p:cNvPr id="16" name="Group 15"/>
          <p:cNvGrpSpPr/>
          <p:nvPr/>
        </p:nvGrpSpPr>
        <p:grpSpPr>
          <a:xfrm>
            <a:off x="304800" y="3962400"/>
            <a:ext cx="5715000" cy="1295400"/>
            <a:chOff x="1066800" y="4648200"/>
            <a:chExt cx="7086600" cy="1676400"/>
          </a:xfrm>
        </p:grpSpPr>
        <p:sp>
          <p:nvSpPr>
            <p:cNvPr id="17" name="TextBox 16"/>
            <p:cNvSpPr txBox="1"/>
            <p:nvPr/>
          </p:nvSpPr>
          <p:spPr>
            <a:xfrm>
              <a:off x="3135432" y="4987756"/>
              <a:ext cx="304800" cy="461665"/>
            </a:xfrm>
            <a:prstGeom prst="rect">
              <a:avLst/>
            </a:prstGeom>
            <a:noFill/>
          </p:spPr>
          <p:txBody>
            <a:bodyPr wrap="square" rtlCol="0">
              <a:spAutoFit/>
            </a:bodyPr>
            <a:lstStyle/>
            <a:p>
              <a:r>
                <a:rPr lang="en-US" sz="2400" b="1" dirty="0" smtClean="0"/>
                <a:t>1</a:t>
              </a:r>
            </a:p>
          </p:txBody>
        </p:sp>
        <p:sp>
          <p:nvSpPr>
            <p:cNvPr id="18" name="TextBox 17"/>
            <p:cNvSpPr txBox="1"/>
            <p:nvPr/>
          </p:nvSpPr>
          <p:spPr>
            <a:xfrm>
              <a:off x="5265508" y="4956362"/>
              <a:ext cx="304800" cy="461665"/>
            </a:xfrm>
            <a:prstGeom prst="rect">
              <a:avLst/>
            </a:prstGeom>
            <a:noFill/>
          </p:spPr>
          <p:txBody>
            <a:bodyPr wrap="square" rtlCol="0">
              <a:spAutoFit/>
            </a:bodyPr>
            <a:lstStyle/>
            <a:p>
              <a:r>
                <a:rPr lang="en-US" sz="2400" b="1" dirty="0" smtClean="0"/>
                <a:t>N</a:t>
              </a:r>
              <a:endParaRPr lang="en-US" sz="2400" b="1" dirty="0"/>
            </a:p>
          </p:txBody>
        </p:sp>
        <p:grpSp>
          <p:nvGrpSpPr>
            <p:cNvPr id="19" name="Group 14"/>
            <p:cNvGrpSpPr/>
            <p:nvPr/>
          </p:nvGrpSpPr>
          <p:grpSpPr>
            <a:xfrm>
              <a:off x="1066800" y="4648200"/>
              <a:ext cx="7086600" cy="1676400"/>
              <a:chOff x="1066800" y="4648200"/>
              <a:chExt cx="7086600" cy="1676400"/>
            </a:xfrm>
          </p:grpSpPr>
          <p:grpSp>
            <p:nvGrpSpPr>
              <p:cNvPr id="20" name="Group 4"/>
              <p:cNvGrpSpPr/>
              <p:nvPr/>
            </p:nvGrpSpPr>
            <p:grpSpPr>
              <a:xfrm>
                <a:off x="1161287" y="4876804"/>
                <a:ext cx="6692645" cy="1219201"/>
                <a:chOff x="626097" y="3800475"/>
                <a:chExt cx="6899633" cy="1168400"/>
              </a:xfrm>
            </p:grpSpPr>
            <p:sp>
              <p:nvSpPr>
                <p:cNvPr id="23" name="Rectangle 5"/>
                <p:cNvSpPr/>
                <p:nvPr/>
              </p:nvSpPr>
              <p:spPr>
                <a:xfrm>
                  <a:off x="626097" y="4114800"/>
                  <a:ext cx="1945065" cy="56197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b="1" dirty="0" smtClean="0"/>
                    <a:t>Department</a:t>
                  </a:r>
                  <a:endParaRPr lang="en-US" b="1" dirty="0"/>
                </a:p>
              </p:txBody>
            </p:sp>
            <p:sp>
              <p:nvSpPr>
                <p:cNvPr id="24" name="Rectangle 23"/>
                <p:cNvSpPr/>
                <p:nvPr/>
              </p:nvSpPr>
              <p:spPr>
                <a:xfrm>
                  <a:off x="5399201" y="4114800"/>
                  <a:ext cx="2126529" cy="56197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b="1" dirty="0" smtClean="0"/>
                    <a:t>Faculty</a:t>
                  </a:r>
                  <a:endParaRPr lang="en-US" sz="2000" b="1" dirty="0"/>
                </a:p>
              </p:txBody>
            </p:sp>
            <p:grpSp>
              <p:nvGrpSpPr>
                <p:cNvPr id="25" name="Group 49"/>
                <p:cNvGrpSpPr/>
                <p:nvPr/>
              </p:nvGrpSpPr>
              <p:grpSpPr>
                <a:xfrm>
                  <a:off x="3124200" y="3800475"/>
                  <a:ext cx="1725106" cy="1168400"/>
                  <a:chOff x="3429000" y="3952875"/>
                  <a:chExt cx="1725106" cy="1168400"/>
                </a:xfrm>
              </p:grpSpPr>
              <p:sp>
                <p:nvSpPr>
                  <p:cNvPr id="28" name="Diamond 27"/>
                  <p:cNvSpPr/>
                  <p:nvPr/>
                </p:nvSpPr>
                <p:spPr>
                  <a:xfrm>
                    <a:off x="3429000" y="3952875"/>
                    <a:ext cx="1725106" cy="1168400"/>
                  </a:xfrm>
                  <a:prstGeom prst="diamond">
                    <a:avLst/>
                  </a:prstGeom>
                </p:spPr>
                <p:style>
                  <a:lnRef idx="1">
                    <a:schemeClr val="dk1"/>
                  </a:lnRef>
                  <a:fillRef idx="2">
                    <a:schemeClr val="dk1"/>
                  </a:fillRef>
                  <a:effectRef idx="1">
                    <a:schemeClr val="dk1"/>
                  </a:effectRef>
                  <a:fontRef idx="minor">
                    <a:schemeClr val="dk1"/>
                  </a:fontRef>
                </p:style>
                <p:txBody>
                  <a:bodyPr rtlCol="0" anchor="ctr"/>
                  <a:lstStyle/>
                  <a:p>
                    <a:endParaRPr lang="en-US" b="1" dirty="0"/>
                  </a:p>
                </p:txBody>
              </p:sp>
              <p:sp>
                <p:nvSpPr>
                  <p:cNvPr id="29" name="TextBox 28"/>
                  <p:cNvSpPr txBox="1"/>
                  <p:nvPr/>
                </p:nvSpPr>
                <p:spPr>
                  <a:xfrm>
                    <a:off x="3504414" y="4313721"/>
                    <a:ext cx="1572705" cy="442429"/>
                  </a:xfrm>
                  <a:prstGeom prst="rect">
                    <a:avLst/>
                  </a:prstGeom>
                  <a:noFill/>
                </p:spPr>
                <p:txBody>
                  <a:bodyPr wrap="square" rtlCol="0">
                    <a:spAutoFit/>
                  </a:bodyPr>
                  <a:lstStyle/>
                  <a:p>
                    <a:pPr algn="ctr"/>
                    <a:r>
                      <a:rPr lang="en-US" sz="2400" b="1" dirty="0" smtClean="0"/>
                      <a:t>Has</a:t>
                    </a:r>
                    <a:endParaRPr lang="en-US" sz="2400" dirty="0"/>
                  </a:p>
                </p:txBody>
              </p:sp>
            </p:grpSp>
            <p:cxnSp>
              <p:nvCxnSpPr>
                <p:cNvPr id="26" name="Straight Connector 25"/>
                <p:cNvCxnSpPr>
                  <a:endCxn id="28" idx="1"/>
                </p:cNvCxnSpPr>
                <p:nvPr/>
              </p:nvCxnSpPr>
              <p:spPr>
                <a:xfrm flipV="1">
                  <a:off x="2571161" y="4384675"/>
                  <a:ext cx="553039" cy="1111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9"/>
                <p:cNvCxnSpPr>
                  <a:stCxn id="28" idx="3"/>
                  <a:endCxn id="24" idx="1"/>
                </p:cNvCxnSpPr>
                <p:nvPr/>
              </p:nvCxnSpPr>
              <p:spPr>
                <a:xfrm>
                  <a:off x="4849304" y="4384675"/>
                  <a:ext cx="549897" cy="1111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1" name="Rectangle 20"/>
              <p:cNvSpPr/>
              <p:nvPr/>
            </p:nvSpPr>
            <p:spPr>
              <a:xfrm>
                <a:off x="1066800" y="4648200"/>
                <a:ext cx="7086600" cy="1676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4" name="TextBox 33"/>
          <p:cNvSpPr txBox="1"/>
          <p:nvPr/>
        </p:nvSpPr>
        <p:spPr>
          <a:xfrm>
            <a:off x="381000" y="838200"/>
            <a:ext cx="4038600" cy="175432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just" fontAlgn="base">
              <a:spcAft>
                <a:spcPts val="600"/>
              </a:spcAft>
              <a:buClr>
                <a:srgbClr val="FF0000"/>
              </a:buClr>
            </a:pPr>
            <a:r>
              <a:rPr lang="en-US" dirty="0" smtClean="0"/>
              <a:t>Either of the two Entities in a binary relationship, One entity participates in more than one relationship instances, and another entity participates in only one relationship instance is 1 : N or N : 1 cardinality ratio. </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76200" y="76200"/>
            <a:ext cx="8991600" cy="67056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p>
            <a:pPr marL="514350" indent="-514350" algn="just" fontAlgn="base">
              <a:spcAft>
                <a:spcPts val="600"/>
              </a:spcAft>
              <a:buClr>
                <a:srgbClr val="FF0000"/>
              </a:buClr>
            </a:pPr>
            <a:r>
              <a:rPr lang="en-US" sz="2000" b="1" dirty="0" smtClean="0">
                <a:solidFill>
                  <a:srgbClr val="C00000"/>
                </a:solidFill>
              </a:rPr>
              <a:t>3.   </a:t>
            </a:r>
            <a:r>
              <a:rPr lang="en-US" sz="2400" b="1" u="sng" dirty="0" smtClean="0">
                <a:solidFill>
                  <a:schemeClr val="tx1"/>
                </a:solidFill>
              </a:rPr>
              <a:t>Many to Many Cardinality ratio ( M : N )   :-   </a:t>
            </a:r>
          </a:p>
        </p:txBody>
      </p:sp>
      <p:pic>
        <p:nvPicPr>
          <p:cNvPr id="14" name="Picture 1"/>
          <p:cNvPicPr>
            <a:picLocks noChangeAspect="1" noChangeArrowheads="1"/>
          </p:cNvPicPr>
          <p:nvPr/>
        </p:nvPicPr>
        <p:blipFill>
          <a:blip r:embed="rId2" cstate="print"/>
          <a:srcRect/>
          <a:stretch>
            <a:fillRect/>
          </a:stretch>
        </p:blipFill>
        <p:spPr bwMode="auto">
          <a:xfrm>
            <a:off x="4648200" y="685800"/>
            <a:ext cx="4305300" cy="3733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nvGrpSpPr>
          <p:cNvPr id="31" name="Group 30"/>
          <p:cNvGrpSpPr/>
          <p:nvPr/>
        </p:nvGrpSpPr>
        <p:grpSpPr>
          <a:xfrm>
            <a:off x="228600" y="5257800"/>
            <a:ext cx="5486400" cy="1371600"/>
            <a:chOff x="1981200" y="5257800"/>
            <a:chExt cx="6858000" cy="1371600"/>
          </a:xfrm>
        </p:grpSpPr>
        <p:grpSp>
          <p:nvGrpSpPr>
            <p:cNvPr id="2" name="Group 14"/>
            <p:cNvGrpSpPr/>
            <p:nvPr/>
          </p:nvGrpSpPr>
          <p:grpSpPr>
            <a:xfrm>
              <a:off x="2209800" y="5334000"/>
              <a:ext cx="6558534" cy="1219200"/>
              <a:chOff x="1295400" y="4876800"/>
              <a:chExt cx="6558534" cy="1219200"/>
            </a:xfrm>
          </p:grpSpPr>
          <p:grpSp>
            <p:nvGrpSpPr>
              <p:cNvPr id="3" name="Group 4"/>
              <p:cNvGrpSpPr/>
              <p:nvPr/>
            </p:nvGrpSpPr>
            <p:grpSpPr>
              <a:xfrm>
                <a:off x="1295400" y="4876800"/>
                <a:ext cx="6558534" cy="1219200"/>
                <a:chOff x="764357" y="3800475"/>
                <a:chExt cx="6761373" cy="1168400"/>
              </a:xfrm>
            </p:grpSpPr>
            <p:sp>
              <p:nvSpPr>
                <p:cNvPr id="6" name="Rectangle 5"/>
                <p:cNvSpPr/>
                <p:nvPr/>
              </p:nvSpPr>
              <p:spPr>
                <a:xfrm>
                  <a:off x="764357" y="4114800"/>
                  <a:ext cx="1806804" cy="56197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b="1" dirty="0" smtClean="0"/>
                    <a:t>Employee</a:t>
                  </a:r>
                  <a:endParaRPr lang="en-US" sz="2000" b="1" dirty="0"/>
                </a:p>
              </p:txBody>
            </p:sp>
            <p:sp>
              <p:nvSpPr>
                <p:cNvPr id="7" name="Rectangle 6"/>
                <p:cNvSpPr/>
                <p:nvPr/>
              </p:nvSpPr>
              <p:spPr>
                <a:xfrm>
                  <a:off x="5399201" y="4114800"/>
                  <a:ext cx="2126529" cy="56197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b="1" dirty="0" smtClean="0"/>
                    <a:t>Project</a:t>
                  </a:r>
                  <a:endParaRPr lang="en-US" sz="2000" b="1" dirty="0"/>
                </a:p>
              </p:txBody>
            </p:sp>
            <p:grpSp>
              <p:nvGrpSpPr>
                <p:cNvPr id="5" name="Group 49"/>
                <p:cNvGrpSpPr/>
                <p:nvPr/>
              </p:nvGrpSpPr>
              <p:grpSpPr>
                <a:xfrm>
                  <a:off x="3124200" y="3800475"/>
                  <a:ext cx="1725106" cy="1168400"/>
                  <a:chOff x="3429000" y="3952875"/>
                  <a:chExt cx="1725106" cy="1168400"/>
                </a:xfrm>
              </p:grpSpPr>
              <p:sp>
                <p:nvSpPr>
                  <p:cNvPr id="11" name="Diamond 10"/>
                  <p:cNvSpPr/>
                  <p:nvPr/>
                </p:nvSpPr>
                <p:spPr>
                  <a:xfrm>
                    <a:off x="3429000" y="3952875"/>
                    <a:ext cx="1725106" cy="1168400"/>
                  </a:xfrm>
                  <a:prstGeom prst="diamond">
                    <a:avLst/>
                  </a:prstGeom>
                </p:spPr>
                <p:style>
                  <a:lnRef idx="1">
                    <a:schemeClr val="dk1"/>
                  </a:lnRef>
                  <a:fillRef idx="2">
                    <a:schemeClr val="dk1"/>
                  </a:fillRef>
                  <a:effectRef idx="1">
                    <a:schemeClr val="dk1"/>
                  </a:effectRef>
                  <a:fontRef idx="minor">
                    <a:schemeClr val="dk1"/>
                  </a:fontRef>
                </p:style>
                <p:txBody>
                  <a:bodyPr rtlCol="0" anchor="ctr"/>
                  <a:lstStyle/>
                  <a:p>
                    <a:endParaRPr lang="en-US" b="1" dirty="0"/>
                  </a:p>
                </p:txBody>
              </p:sp>
              <p:sp>
                <p:nvSpPr>
                  <p:cNvPr id="12" name="TextBox 11"/>
                  <p:cNvSpPr txBox="1"/>
                  <p:nvPr/>
                </p:nvSpPr>
                <p:spPr>
                  <a:xfrm>
                    <a:off x="3504414" y="4402207"/>
                    <a:ext cx="1572705" cy="353943"/>
                  </a:xfrm>
                  <a:prstGeom prst="rect">
                    <a:avLst/>
                  </a:prstGeom>
                  <a:noFill/>
                </p:spPr>
                <p:txBody>
                  <a:bodyPr wrap="square" rtlCol="0">
                    <a:spAutoFit/>
                  </a:bodyPr>
                  <a:lstStyle/>
                  <a:p>
                    <a:pPr algn="ctr"/>
                    <a:r>
                      <a:rPr lang="en-US" b="1" dirty="0" smtClean="0"/>
                      <a:t>Works_On</a:t>
                    </a:r>
                    <a:endParaRPr lang="en-US" dirty="0"/>
                  </a:p>
                </p:txBody>
              </p:sp>
            </p:grpSp>
            <p:cxnSp>
              <p:nvCxnSpPr>
                <p:cNvPr id="9" name="Straight Connector 8"/>
                <p:cNvCxnSpPr>
                  <a:stCxn id="6" idx="3"/>
                  <a:endCxn id="11" idx="1"/>
                </p:cNvCxnSpPr>
                <p:nvPr/>
              </p:nvCxnSpPr>
              <p:spPr>
                <a:xfrm flipV="1">
                  <a:off x="2571161" y="4384675"/>
                  <a:ext cx="553039" cy="1111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11" idx="3"/>
                  <a:endCxn id="7" idx="1"/>
                </p:cNvCxnSpPr>
                <p:nvPr/>
              </p:nvCxnSpPr>
              <p:spPr>
                <a:xfrm>
                  <a:off x="4849304" y="4384675"/>
                  <a:ext cx="549897" cy="1111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3200400" y="5105400"/>
                <a:ext cx="304800" cy="461665"/>
              </a:xfrm>
              <a:prstGeom prst="rect">
                <a:avLst/>
              </a:prstGeom>
              <a:noFill/>
            </p:spPr>
            <p:txBody>
              <a:bodyPr wrap="square" rtlCol="0">
                <a:spAutoFit/>
              </a:bodyPr>
              <a:lstStyle/>
              <a:p>
                <a:pPr algn="ctr"/>
                <a:r>
                  <a:rPr lang="en-US" sz="2400" b="1" dirty="0" smtClean="0"/>
                  <a:t>M</a:t>
                </a:r>
              </a:p>
            </p:txBody>
          </p:sp>
          <p:sp>
            <p:nvSpPr>
              <p:cNvPr id="22" name="TextBox 21"/>
              <p:cNvSpPr txBox="1"/>
              <p:nvPr/>
            </p:nvSpPr>
            <p:spPr>
              <a:xfrm>
                <a:off x="5334000" y="5105401"/>
                <a:ext cx="304800" cy="461665"/>
              </a:xfrm>
              <a:prstGeom prst="rect">
                <a:avLst/>
              </a:prstGeom>
              <a:noFill/>
            </p:spPr>
            <p:txBody>
              <a:bodyPr wrap="square" rtlCol="0">
                <a:spAutoFit/>
              </a:bodyPr>
              <a:lstStyle/>
              <a:p>
                <a:pPr algn="ctr"/>
                <a:r>
                  <a:rPr lang="en-US" sz="2400" b="1" dirty="0" smtClean="0"/>
                  <a:t>N</a:t>
                </a:r>
                <a:endParaRPr lang="en-US" sz="2400" b="1" dirty="0"/>
              </a:p>
            </p:txBody>
          </p:sp>
        </p:grpSp>
        <p:sp>
          <p:nvSpPr>
            <p:cNvPr id="28" name="Rectangle 27"/>
            <p:cNvSpPr/>
            <p:nvPr/>
          </p:nvSpPr>
          <p:spPr>
            <a:xfrm>
              <a:off x="1981200" y="5257800"/>
              <a:ext cx="6858000" cy="1371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p:cNvGrpSpPr/>
          <p:nvPr/>
        </p:nvGrpSpPr>
        <p:grpSpPr>
          <a:xfrm>
            <a:off x="228600" y="3810000"/>
            <a:ext cx="4343400" cy="1371600"/>
            <a:chOff x="4648200" y="2438400"/>
            <a:chExt cx="4343400" cy="1371600"/>
          </a:xfrm>
        </p:grpSpPr>
        <p:grpSp>
          <p:nvGrpSpPr>
            <p:cNvPr id="8" name="Group 15"/>
            <p:cNvGrpSpPr/>
            <p:nvPr/>
          </p:nvGrpSpPr>
          <p:grpSpPr>
            <a:xfrm>
              <a:off x="4724400" y="2590800"/>
              <a:ext cx="4191000" cy="990601"/>
              <a:chOff x="1295400" y="4876804"/>
              <a:chExt cx="6128464" cy="1219201"/>
            </a:xfrm>
          </p:grpSpPr>
          <p:grpSp>
            <p:nvGrpSpPr>
              <p:cNvPr id="15" name="Group 4"/>
              <p:cNvGrpSpPr/>
              <p:nvPr/>
            </p:nvGrpSpPr>
            <p:grpSpPr>
              <a:xfrm>
                <a:off x="1295400" y="4876804"/>
                <a:ext cx="6128464" cy="1219201"/>
                <a:chOff x="764357" y="3800475"/>
                <a:chExt cx="6318003" cy="1168400"/>
              </a:xfrm>
            </p:grpSpPr>
            <p:sp>
              <p:nvSpPr>
                <p:cNvPr id="20" name="Rectangle 19"/>
                <p:cNvSpPr/>
                <p:nvPr/>
              </p:nvSpPr>
              <p:spPr>
                <a:xfrm>
                  <a:off x="764357" y="4114799"/>
                  <a:ext cx="1806804" cy="56197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dirty="0" smtClean="0"/>
                    <a:t>Student</a:t>
                  </a:r>
                  <a:endParaRPr lang="en-US" sz="1600" b="1" dirty="0"/>
                </a:p>
              </p:txBody>
            </p:sp>
            <p:sp>
              <p:nvSpPr>
                <p:cNvPr id="21" name="Rectangle 20"/>
                <p:cNvSpPr/>
                <p:nvPr/>
              </p:nvSpPr>
              <p:spPr>
                <a:xfrm>
                  <a:off x="5399200" y="4114800"/>
                  <a:ext cx="1683160" cy="56197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b="1" dirty="0" smtClean="0"/>
                    <a:t>Subjects</a:t>
                  </a:r>
                  <a:endParaRPr lang="en-US" sz="2000" b="1" dirty="0"/>
                </a:p>
              </p:txBody>
            </p:sp>
            <p:grpSp>
              <p:nvGrpSpPr>
                <p:cNvPr id="16" name="Group 49"/>
                <p:cNvGrpSpPr/>
                <p:nvPr/>
              </p:nvGrpSpPr>
              <p:grpSpPr>
                <a:xfrm>
                  <a:off x="3084741" y="3800475"/>
                  <a:ext cx="1815037" cy="1168400"/>
                  <a:chOff x="3389541" y="3952875"/>
                  <a:chExt cx="1815037" cy="1168400"/>
                </a:xfrm>
              </p:grpSpPr>
              <p:sp>
                <p:nvSpPr>
                  <p:cNvPr id="26" name="Diamond 25"/>
                  <p:cNvSpPr/>
                  <p:nvPr/>
                </p:nvSpPr>
                <p:spPr>
                  <a:xfrm>
                    <a:off x="3429000" y="3952875"/>
                    <a:ext cx="1725106" cy="1168400"/>
                  </a:xfrm>
                  <a:prstGeom prst="diamond">
                    <a:avLst/>
                  </a:prstGeom>
                </p:spPr>
                <p:style>
                  <a:lnRef idx="1">
                    <a:schemeClr val="dk1"/>
                  </a:lnRef>
                  <a:fillRef idx="2">
                    <a:schemeClr val="dk1"/>
                  </a:fillRef>
                  <a:effectRef idx="1">
                    <a:schemeClr val="dk1"/>
                  </a:effectRef>
                  <a:fontRef idx="minor">
                    <a:schemeClr val="dk1"/>
                  </a:fontRef>
                </p:style>
                <p:txBody>
                  <a:bodyPr rtlCol="0" anchor="ctr"/>
                  <a:lstStyle/>
                  <a:p>
                    <a:endParaRPr lang="en-US" b="1" dirty="0"/>
                  </a:p>
                </p:txBody>
              </p:sp>
              <p:sp>
                <p:nvSpPr>
                  <p:cNvPr id="27" name="TextBox 26"/>
                  <p:cNvSpPr txBox="1"/>
                  <p:nvPr/>
                </p:nvSpPr>
                <p:spPr>
                  <a:xfrm>
                    <a:off x="3389541" y="4313720"/>
                    <a:ext cx="1815037" cy="399320"/>
                  </a:xfrm>
                  <a:prstGeom prst="rect">
                    <a:avLst/>
                  </a:prstGeom>
                  <a:noFill/>
                </p:spPr>
                <p:txBody>
                  <a:bodyPr wrap="square" rtlCol="0">
                    <a:spAutoFit/>
                  </a:bodyPr>
                  <a:lstStyle/>
                  <a:p>
                    <a:pPr algn="ctr"/>
                    <a:r>
                      <a:rPr lang="en-US" sz="1600" b="1" dirty="0" smtClean="0"/>
                      <a:t>Studies</a:t>
                    </a:r>
                    <a:endParaRPr lang="en-US" sz="1600" dirty="0"/>
                  </a:p>
                </p:txBody>
              </p:sp>
            </p:grpSp>
            <p:cxnSp>
              <p:nvCxnSpPr>
                <p:cNvPr id="24" name="Straight Connector 23"/>
                <p:cNvCxnSpPr>
                  <a:stCxn id="20" idx="3"/>
                  <a:endCxn id="26" idx="1"/>
                </p:cNvCxnSpPr>
                <p:nvPr/>
              </p:nvCxnSpPr>
              <p:spPr>
                <a:xfrm flipV="1">
                  <a:off x="2571161" y="4384675"/>
                  <a:ext cx="553039" cy="1111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26" idx="3"/>
                  <a:endCxn id="21" idx="1"/>
                </p:cNvCxnSpPr>
                <p:nvPr/>
              </p:nvCxnSpPr>
              <p:spPr>
                <a:xfrm>
                  <a:off x="4849305" y="4384676"/>
                  <a:ext cx="549895" cy="11112"/>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3219131" y="5064368"/>
                <a:ext cx="304802" cy="492443"/>
              </a:xfrm>
              <a:prstGeom prst="rect">
                <a:avLst/>
              </a:prstGeom>
              <a:noFill/>
            </p:spPr>
            <p:txBody>
              <a:bodyPr wrap="square" rtlCol="0">
                <a:spAutoFit/>
              </a:bodyPr>
              <a:lstStyle/>
              <a:p>
                <a:pPr algn="ctr"/>
                <a:r>
                  <a:rPr lang="en-US" sz="2000" b="1" dirty="0" smtClean="0"/>
                  <a:t>M</a:t>
                </a:r>
                <a:endParaRPr lang="en-US" sz="2400" b="1" dirty="0" smtClean="0"/>
              </a:p>
            </p:txBody>
          </p:sp>
          <p:sp>
            <p:nvSpPr>
              <p:cNvPr id="19" name="TextBox 18"/>
              <p:cNvSpPr txBox="1"/>
              <p:nvPr/>
            </p:nvSpPr>
            <p:spPr>
              <a:xfrm>
                <a:off x="5291276" y="5058873"/>
                <a:ext cx="304802" cy="568203"/>
              </a:xfrm>
              <a:prstGeom prst="rect">
                <a:avLst/>
              </a:prstGeom>
              <a:noFill/>
            </p:spPr>
            <p:txBody>
              <a:bodyPr wrap="square" rtlCol="0">
                <a:spAutoFit/>
              </a:bodyPr>
              <a:lstStyle/>
              <a:p>
                <a:pPr algn="ctr"/>
                <a:r>
                  <a:rPr lang="en-US" sz="2300" b="1" dirty="0" smtClean="0"/>
                  <a:t>N</a:t>
                </a:r>
                <a:endParaRPr lang="en-US" sz="2300" b="1" dirty="0"/>
              </a:p>
            </p:txBody>
          </p:sp>
        </p:grpSp>
        <p:sp>
          <p:nvSpPr>
            <p:cNvPr id="30" name="Rectangle 29"/>
            <p:cNvSpPr/>
            <p:nvPr/>
          </p:nvSpPr>
          <p:spPr>
            <a:xfrm>
              <a:off x="4648200" y="2438400"/>
              <a:ext cx="4343400" cy="1371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TextBox 32"/>
          <p:cNvSpPr txBox="1"/>
          <p:nvPr/>
        </p:nvSpPr>
        <p:spPr>
          <a:xfrm>
            <a:off x="304800" y="1219200"/>
            <a:ext cx="4038600" cy="120032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just" fontAlgn="base">
              <a:spcAft>
                <a:spcPts val="600"/>
              </a:spcAft>
              <a:buClr>
                <a:srgbClr val="FF0000"/>
              </a:buClr>
            </a:pPr>
            <a:r>
              <a:rPr lang="en-US" dirty="0" smtClean="0"/>
              <a:t>Both Entities in a binary relationship, participating in more than one relationship instances M : N cardinality ratio. </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76200" y="76200"/>
            <a:ext cx="8991600" cy="6705600"/>
          </a:xfrm>
          <a:prstGeom prst="rect">
            <a:avLst/>
          </a:prstGeom>
          <a:noFill/>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p>
            <a:pPr marL="514350" indent="-514350" algn="ctr" fontAlgn="base">
              <a:spcAft>
                <a:spcPts val="600"/>
              </a:spcAft>
              <a:buClr>
                <a:srgbClr val="FF0000"/>
              </a:buClr>
            </a:pPr>
            <a:r>
              <a:rPr lang="en-US" sz="2400" b="1" u="sng" dirty="0" smtClean="0">
                <a:solidFill>
                  <a:srgbClr val="C00000"/>
                </a:solidFill>
              </a:rPr>
              <a:t>Participation Constraints and Existence Dependencies</a:t>
            </a:r>
          </a:p>
          <a:p>
            <a:pPr algn="just">
              <a:spcAft>
                <a:spcPts val="600"/>
              </a:spcAft>
            </a:pPr>
            <a:r>
              <a:rPr lang="en-US" sz="2000" dirty="0" smtClean="0"/>
              <a:t>	The participation constraint specifies whether </a:t>
            </a:r>
            <a:r>
              <a:rPr lang="en-US" sz="2000" b="1" dirty="0" smtClean="0"/>
              <a:t>the existence of an entity depends on its being related </a:t>
            </a:r>
            <a:r>
              <a:rPr lang="en-US" sz="2000" dirty="0" smtClean="0"/>
              <a:t>to </a:t>
            </a:r>
            <a:r>
              <a:rPr lang="en-US" sz="2000" b="1" dirty="0" smtClean="0"/>
              <a:t>another entity</a:t>
            </a:r>
            <a:r>
              <a:rPr lang="en-US" sz="2000" dirty="0" smtClean="0"/>
              <a:t> via the relationship type. This constraint specifies the </a:t>
            </a:r>
            <a:r>
              <a:rPr lang="en-US" sz="2000" b="1" i="1" dirty="0" smtClean="0"/>
              <a:t>minimum number of relationship instances that each entity can participate in</a:t>
            </a:r>
            <a:r>
              <a:rPr lang="en-US" sz="2000" dirty="0" smtClean="0"/>
              <a:t> and is sometimes called the </a:t>
            </a:r>
            <a:r>
              <a:rPr lang="en-US" sz="2000" b="1" dirty="0" smtClean="0"/>
              <a:t>minimum cardinality constraint.</a:t>
            </a:r>
          </a:p>
          <a:p>
            <a:pPr marL="457200" indent="-457200">
              <a:buAutoNum type="arabicPeriod"/>
            </a:pPr>
            <a:r>
              <a:rPr lang="en-US" sz="2000" b="1" dirty="0" smtClean="0">
                <a:solidFill>
                  <a:srgbClr val="C00000"/>
                </a:solidFill>
              </a:rPr>
              <a:t>Total Participation Constraint :  </a:t>
            </a:r>
            <a:r>
              <a:rPr lang="en-US" sz="2000" dirty="0" smtClean="0"/>
              <a:t>also known as existence dependence, every entity should participate in at least one relationship instance for its existence.</a:t>
            </a:r>
          </a:p>
          <a:p>
            <a:pPr marL="457200" indent="-457200">
              <a:buAutoNum type="arabicPeriod"/>
            </a:pPr>
            <a:r>
              <a:rPr lang="en-US" sz="2000" b="1" dirty="0" smtClean="0">
                <a:solidFill>
                  <a:srgbClr val="C00000"/>
                </a:solidFill>
              </a:rPr>
              <a:t>Partial Participation Constraint </a:t>
            </a:r>
            <a:r>
              <a:rPr lang="en-US" sz="2000" dirty="0" smtClean="0"/>
              <a:t>: an entity may or may not participate in any relationship instance(s)</a:t>
            </a:r>
          </a:p>
          <a:p>
            <a:pPr algn="just"/>
            <a:endParaRPr lang="en-US" sz="2000" b="1" dirty="0" smtClean="0">
              <a:solidFill>
                <a:srgbClr val="C00000"/>
              </a:solidFill>
            </a:endParaRPr>
          </a:p>
          <a:p>
            <a:pPr marL="514350" indent="-514350" fontAlgn="base">
              <a:spcAft>
                <a:spcPts val="600"/>
              </a:spcAft>
              <a:buClr>
                <a:srgbClr val="FF0000"/>
              </a:buClr>
            </a:pPr>
            <a:endParaRPr lang="en-US" sz="2000" b="1" dirty="0" smtClean="0">
              <a:solidFill>
                <a:schemeClr val="tx1"/>
              </a:solidFill>
            </a:endParaRPr>
          </a:p>
        </p:txBody>
      </p:sp>
      <p:pic>
        <p:nvPicPr>
          <p:cNvPr id="3" name="Picture 1"/>
          <p:cNvPicPr>
            <a:picLocks noChangeAspect="1" noChangeArrowheads="1"/>
          </p:cNvPicPr>
          <p:nvPr/>
        </p:nvPicPr>
        <p:blipFill>
          <a:blip r:embed="rId2" cstate="print"/>
          <a:srcRect/>
          <a:stretch>
            <a:fillRect/>
          </a:stretch>
        </p:blipFill>
        <p:spPr bwMode="auto">
          <a:xfrm>
            <a:off x="228600" y="3541734"/>
            <a:ext cx="4419600" cy="308766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26" name="Picture 2"/>
          <p:cNvPicPr>
            <a:picLocks noChangeAspect="1" noChangeArrowheads="1"/>
          </p:cNvPicPr>
          <p:nvPr/>
        </p:nvPicPr>
        <p:blipFill>
          <a:blip r:embed="rId3" cstate="print"/>
          <a:srcRect/>
          <a:stretch>
            <a:fillRect/>
          </a:stretch>
        </p:blipFill>
        <p:spPr bwMode="auto">
          <a:xfrm>
            <a:off x="4800600" y="3256756"/>
            <a:ext cx="4191000" cy="344884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76200" y="76200"/>
            <a:ext cx="8991600" cy="67056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p>
            <a:pPr marL="514350" indent="-514350" algn="just" fontAlgn="base">
              <a:spcAft>
                <a:spcPts val="600"/>
              </a:spcAft>
              <a:buClr>
                <a:srgbClr val="FF0000"/>
              </a:buClr>
            </a:pPr>
            <a:r>
              <a:rPr lang="en-US" sz="2400" b="1" dirty="0" smtClean="0">
                <a:solidFill>
                  <a:schemeClr val="tx1"/>
                </a:solidFill>
              </a:rPr>
              <a:t>Total Participation </a:t>
            </a:r>
            <a:r>
              <a:rPr lang="en-US" sz="2400" dirty="0" smtClean="0">
                <a:solidFill>
                  <a:schemeClr val="tx1"/>
                </a:solidFill>
              </a:rPr>
              <a:t>is represented by double line in ER Model</a:t>
            </a:r>
          </a:p>
          <a:p>
            <a:pPr marL="514350" indent="-514350" algn="just" fontAlgn="base">
              <a:spcAft>
                <a:spcPts val="600"/>
              </a:spcAft>
              <a:buClr>
                <a:srgbClr val="FF0000"/>
              </a:buClr>
            </a:pPr>
            <a:r>
              <a:rPr lang="en-US" sz="2400" b="1" dirty="0" smtClean="0">
                <a:solidFill>
                  <a:schemeClr val="tx1"/>
                </a:solidFill>
              </a:rPr>
              <a:t>Partial Participation </a:t>
            </a:r>
            <a:r>
              <a:rPr lang="en-US" sz="2400" dirty="0" smtClean="0">
                <a:solidFill>
                  <a:schemeClr val="tx1"/>
                </a:solidFill>
              </a:rPr>
              <a:t>is represented by single line in ER Model</a:t>
            </a:r>
          </a:p>
          <a:p>
            <a:pPr marL="514350" indent="-514350" algn="just" fontAlgn="base">
              <a:spcAft>
                <a:spcPts val="600"/>
              </a:spcAft>
              <a:buClr>
                <a:srgbClr val="FF0000"/>
              </a:buClr>
            </a:pPr>
            <a:endParaRPr lang="en-US" sz="2400" b="1" dirty="0" smtClean="0">
              <a:solidFill>
                <a:schemeClr val="tx1"/>
              </a:solidFill>
            </a:endParaRPr>
          </a:p>
          <a:p>
            <a:pPr marL="514350" indent="-514350" algn="just" fontAlgn="base">
              <a:spcAft>
                <a:spcPts val="600"/>
              </a:spcAft>
              <a:buClr>
                <a:srgbClr val="FF0000"/>
              </a:buClr>
            </a:pPr>
            <a:endParaRPr lang="en-US" sz="2400" b="1" dirty="0" smtClean="0">
              <a:solidFill>
                <a:schemeClr val="tx1"/>
              </a:solidFill>
            </a:endParaRPr>
          </a:p>
          <a:p>
            <a:pPr marL="514350" indent="-514350" algn="just" fontAlgn="base">
              <a:spcAft>
                <a:spcPts val="600"/>
              </a:spcAft>
              <a:buClr>
                <a:srgbClr val="FF0000"/>
              </a:buClr>
            </a:pPr>
            <a:endParaRPr lang="en-US" sz="2400" b="1" dirty="0" smtClean="0">
              <a:solidFill>
                <a:schemeClr val="tx1"/>
              </a:solidFill>
            </a:endParaRPr>
          </a:p>
          <a:p>
            <a:pPr marL="514350" indent="-514350" algn="just" fontAlgn="base">
              <a:spcAft>
                <a:spcPts val="600"/>
              </a:spcAft>
              <a:buClr>
                <a:srgbClr val="FF0000"/>
              </a:buClr>
            </a:pPr>
            <a:endParaRPr lang="en-US" sz="2400" b="1" dirty="0" smtClean="0">
              <a:solidFill>
                <a:schemeClr val="tx1"/>
              </a:solidFill>
            </a:endParaRPr>
          </a:p>
          <a:p>
            <a:pPr algn="just">
              <a:buClr>
                <a:srgbClr val="C00000"/>
              </a:buClr>
              <a:buSzPct val="150000"/>
              <a:buFont typeface="Wingdings" pitchFamily="2" charset="2"/>
              <a:buChar char="q"/>
            </a:pPr>
            <a:r>
              <a:rPr lang="en-US" dirty="0" smtClean="0"/>
              <a:t>   Every employee is not expected/eligible to manage a department, so the participation of EMPLOYEE in the MANAGES relationship type is </a:t>
            </a:r>
            <a:r>
              <a:rPr lang="en-US" b="1" dirty="0" smtClean="0"/>
              <a:t>partial, meaning that </a:t>
            </a:r>
            <a:r>
              <a:rPr lang="en-US" b="1" i="1" dirty="0" smtClean="0"/>
              <a:t>some or part of the set of </a:t>
            </a:r>
            <a:r>
              <a:rPr lang="en-US" dirty="0" smtClean="0"/>
              <a:t>employee entities are related to some department entity via MANAGES, but not</a:t>
            </a:r>
          </a:p>
          <a:p>
            <a:pPr algn="just"/>
            <a:r>
              <a:rPr lang="en-US" dirty="0" smtClean="0"/>
              <a:t>necessarily all.</a:t>
            </a:r>
            <a:endParaRPr lang="en-US" b="1" dirty="0" smtClean="0">
              <a:solidFill>
                <a:schemeClr val="tx1"/>
              </a:solidFill>
            </a:endParaRPr>
          </a:p>
          <a:p>
            <a:pPr marL="514350" indent="-514350" algn="just" fontAlgn="base">
              <a:spcAft>
                <a:spcPts val="600"/>
              </a:spcAft>
              <a:buClr>
                <a:srgbClr val="FF0000"/>
              </a:buClr>
            </a:pPr>
            <a:endParaRPr lang="en-US" sz="2400" b="1" dirty="0" smtClean="0">
              <a:solidFill>
                <a:schemeClr val="tx1"/>
              </a:solidFill>
            </a:endParaRPr>
          </a:p>
          <a:p>
            <a:pPr marL="514350" indent="-514350" algn="just" fontAlgn="base">
              <a:spcAft>
                <a:spcPts val="600"/>
              </a:spcAft>
              <a:buClr>
                <a:srgbClr val="FF0000"/>
              </a:buClr>
            </a:pPr>
            <a:endParaRPr lang="en-US" sz="2400" b="1" dirty="0" smtClean="0">
              <a:solidFill>
                <a:schemeClr val="tx1"/>
              </a:solidFill>
            </a:endParaRPr>
          </a:p>
          <a:p>
            <a:pPr marL="514350" indent="-514350" algn="just" fontAlgn="base">
              <a:spcAft>
                <a:spcPts val="600"/>
              </a:spcAft>
              <a:buClr>
                <a:srgbClr val="FF0000"/>
              </a:buClr>
            </a:pPr>
            <a:endParaRPr lang="en-US" sz="2400" b="1" dirty="0" smtClean="0">
              <a:solidFill>
                <a:schemeClr val="tx1"/>
              </a:solidFill>
            </a:endParaRPr>
          </a:p>
          <a:p>
            <a:pPr marL="514350" indent="-514350" algn="just" fontAlgn="base">
              <a:spcAft>
                <a:spcPts val="600"/>
              </a:spcAft>
              <a:buClr>
                <a:srgbClr val="FF0000"/>
              </a:buClr>
            </a:pPr>
            <a:endParaRPr lang="en-US" sz="2400" b="1" dirty="0" smtClean="0">
              <a:solidFill>
                <a:schemeClr val="tx1"/>
              </a:solidFill>
            </a:endParaRPr>
          </a:p>
          <a:p>
            <a:pPr algn="just">
              <a:spcBef>
                <a:spcPts val="1000"/>
              </a:spcBef>
              <a:buClr>
                <a:srgbClr val="C00000"/>
              </a:buClr>
              <a:buSzPct val="150000"/>
              <a:buFont typeface="Wingdings" pitchFamily="2" charset="2"/>
              <a:buChar char="q"/>
            </a:pPr>
            <a:r>
              <a:rPr lang="en-US" sz="1600" dirty="0" smtClean="0"/>
              <a:t>   Thus, the participation of EMPLOYEE in WORKS_FOR is called </a:t>
            </a:r>
            <a:r>
              <a:rPr lang="en-US" sz="1600" b="1" dirty="0" smtClean="0"/>
              <a:t>total participation, meaning that every entity in </a:t>
            </a:r>
            <a:r>
              <a:rPr lang="en-US" sz="1600" b="1" i="1" dirty="0" smtClean="0"/>
              <a:t>the total set of employee </a:t>
            </a:r>
            <a:r>
              <a:rPr lang="en-US" sz="1600" dirty="0" smtClean="0"/>
              <a:t>entities must be related to a department entity via WORKS_FOR.</a:t>
            </a:r>
            <a:endParaRPr lang="en-US" sz="1600" b="1" dirty="0" smtClean="0">
              <a:solidFill>
                <a:schemeClr val="tx1"/>
              </a:solidFill>
            </a:endParaRPr>
          </a:p>
        </p:txBody>
      </p:sp>
      <p:grpSp>
        <p:nvGrpSpPr>
          <p:cNvPr id="2" name="Group 24"/>
          <p:cNvGrpSpPr/>
          <p:nvPr/>
        </p:nvGrpSpPr>
        <p:grpSpPr>
          <a:xfrm>
            <a:off x="1123950" y="1228725"/>
            <a:ext cx="6953250" cy="1438276"/>
            <a:chOff x="1066800" y="4648200"/>
            <a:chExt cx="7086600" cy="1676400"/>
          </a:xfrm>
        </p:grpSpPr>
        <p:grpSp>
          <p:nvGrpSpPr>
            <p:cNvPr id="3" name="Group 4"/>
            <p:cNvGrpSpPr/>
            <p:nvPr/>
          </p:nvGrpSpPr>
          <p:grpSpPr>
            <a:xfrm>
              <a:off x="1295400" y="4876800"/>
              <a:ext cx="6558534" cy="1219200"/>
              <a:chOff x="764357" y="3800475"/>
              <a:chExt cx="6761373" cy="1168400"/>
            </a:xfrm>
          </p:grpSpPr>
          <p:sp>
            <p:nvSpPr>
              <p:cNvPr id="6" name="Rectangle 5"/>
              <p:cNvSpPr/>
              <p:nvPr/>
            </p:nvSpPr>
            <p:spPr>
              <a:xfrm>
                <a:off x="764357" y="4114800"/>
                <a:ext cx="1806804" cy="56197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b="1" dirty="0" smtClean="0"/>
                  <a:t>Employee</a:t>
                </a:r>
                <a:endParaRPr lang="en-US" sz="2000" b="1" dirty="0"/>
              </a:p>
            </p:txBody>
          </p:sp>
          <p:sp>
            <p:nvSpPr>
              <p:cNvPr id="7" name="Rectangle 6"/>
              <p:cNvSpPr/>
              <p:nvPr/>
            </p:nvSpPr>
            <p:spPr>
              <a:xfrm>
                <a:off x="5399201" y="4114800"/>
                <a:ext cx="2126529" cy="56197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b="1" dirty="0" smtClean="0"/>
                  <a:t>Department</a:t>
                </a:r>
                <a:endParaRPr lang="en-US" sz="2000" b="1" dirty="0"/>
              </a:p>
            </p:txBody>
          </p:sp>
          <p:grpSp>
            <p:nvGrpSpPr>
              <p:cNvPr id="5" name="Group 49"/>
              <p:cNvGrpSpPr/>
              <p:nvPr/>
            </p:nvGrpSpPr>
            <p:grpSpPr>
              <a:xfrm>
                <a:off x="3124200" y="3800475"/>
                <a:ext cx="1725106" cy="1168400"/>
                <a:chOff x="3429000" y="3952875"/>
                <a:chExt cx="1725106" cy="1168400"/>
              </a:xfrm>
            </p:grpSpPr>
            <p:sp>
              <p:nvSpPr>
                <p:cNvPr id="11" name="Diamond 10"/>
                <p:cNvSpPr/>
                <p:nvPr/>
              </p:nvSpPr>
              <p:spPr>
                <a:xfrm>
                  <a:off x="3429000" y="3952875"/>
                  <a:ext cx="1725106" cy="1168400"/>
                </a:xfrm>
                <a:prstGeom prst="diamond">
                  <a:avLst/>
                </a:prstGeom>
              </p:spPr>
              <p:style>
                <a:lnRef idx="1">
                  <a:schemeClr val="dk1"/>
                </a:lnRef>
                <a:fillRef idx="2">
                  <a:schemeClr val="dk1"/>
                </a:fillRef>
                <a:effectRef idx="1">
                  <a:schemeClr val="dk1"/>
                </a:effectRef>
                <a:fontRef idx="minor">
                  <a:schemeClr val="dk1"/>
                </a:fontRef>
              </p:style>
              <p:txBody>
                <a:bodyPr rtlCol="0" anchor="ctr"/>
                <a:lstStyle/>
                <a:p>
                  <a:endParaRPr lang="en-US" b="1" dirty="0"/>
                </a:p>
              </p:txBody>
            </p:sp>
            <p:sp>
              <p:nvSpPr>
                <p:cNvPr id="12" name="TextBox 11"/>
                <p:cNvSpPr txBox="1"/>
                <p:nvPr/>
              </p:nvSpPr>
              <p:spPr>
                <a:xfrm>
                  <a:off x="3504414" y="4313721"/>
                  <a:ext cx="1572705" cy="442429"/>
                </a:xfrm>
                <a:prstGeom prst="rect">
                  <a:avLst/>
                </a:prstGeom>
                <a:noFill/>
              </p:spPr>
              <p:txBody>
                <a:bodyPr wrap="square" rtlCol="0">
                  <a:spAutoFit/>
                </a:bodyPr>
                <a:lstStyle/>
                <a:p>
                  <a:pPr algn="ctr"/>
                  <a:r>
                    <a:rPr lang="en-US" sz="2400" b="1" dirty="0" smtClean="0"/>
                    <a:t>Manages</a:t>
                  </a:r>
                  <a:endParaRPr lang="en-US" sz="2400" dirty="0"/>
                </a:p>
              </p:txBody>
            </p:sp>
          </p:grpSp>
          <p:cxnSp>
            <p:nvCxnSpPr>
              <p:cNvPr id="9" name="Straight Connector 8"/>
              <p:cNvCxnSpPr>
                <a:stCxn id="6" idx="3"/>
                <a:endCxn id="11" idx="1"/>
              </p:cNvCxnSpPr>
              <p:nvPr/>
            </p:nvCxnSpPr>
            <p:spPr>
              <a:xfrm flipV="1">
                <a:off x="2571161" y="4384675"/>
                <a:ext cx="553039" cy="1111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770747" y="4311650"/>
                <a:ext cx="628453" cy="1522"/>
              </a:xfrm>
              <a:prstGeom prst="line">
                <a:avLst/>
              </a:prstGeom>
              <a:ln/>
            </p:spPr>
            <p:style>
              <a:lnRef idx="3">
                <a:schemeClr val="accent2"/>
              </a:lnRef>
              <a:fillRef idx="0">
                <a:schemeClr val="accent2"/>
              </a:fillRef>
              <a:effectRef idx="2">
                <a:schemeClr val="accent2"/>
              </a:effectRef>
              <a:fontRef idx="minor">
                <a:schemeClr val="tx1"/>
              </a:fontRef>
            </p:style>
          </p:cxnSp>
        </p:grpSp>
        <p:sp>
          <p:nvSpPr>
            <p:cNvPr id="13" name="TextBox 12"/>
            <p:cNvSpPr txBox="1"/>
            <p:nvPr/>
          </p:nvSpPr>
          <p:spPr>
            <a:xfrm>
              <a:off x="3048000" y="4872335"/>
              <a:ext cx="838200" cy="461665"/>
            </a:xfrm>
            <a:prstGeom prst="rect">
              <a:avLst/>
            </a:prstGeom>
            <a:noFill/>
          </p:spPr>
          <p:txBody>
            <a:bodyPr wrap="square" rtlCol="0">
              <a:spAutoFit/>
            </a:bodyPr>
            <a:lstStyle/>
            <a:p>
              <a:r>
                <a:rPr lang="en-US" sz="2000" b="1" dirty="0" smtClean="0"/>
                <a:t>(0,1)</a:t>
              </a:r>
            </a:p>
          </p:txBody>
        </p:sp>
        <p:sp>
          <p:nvSpPr>
            <p:cNvPr id="22" name="TextBox 21"/>
            <p:cNvSpPr txBox="1"/>
            <p:nvPr/>
          </p:nvSpPr>
          <p:spPr>
            <a:xfrm>
              <a:off x="5105400" y="4872335"/>
              <a:ext cx="762000" cy="461665"/>
            </a:xfrm>
            <a:prstGeom prst="rect">
              <a:avLst/>
            </a:prstGeom>
            <a:noFill/>
          </p:spPr>
          <p:txBody>
            <a:bodyPr wrap="square" rtlCol="0">
              <a:spAutoFit/>
            </a:bodyPr>
            <a:lstStyle/>
            <a:p>
              <a:r>
                <a:rPr lang="en-US" sz="2000" b="1" dirty="0" smtClean="0"/>
                <a:t>(1,1)</a:t>
              </a:r>
              <a:endParaRPr lang="en-US" sz="2000" b="1" dirty="0"/>
            </a:p>
          </p:txBody>
        </p:sp>
        <p:sp>
          <p:nvSpPr>
            <p:cNvPr id="14" name="Rectangle 13"/>
            <p:cNvSpPr/>
            <p:nvPr/>
          </p:nvSpPr>
          <p:spPr>
            <a:xfrm>
              <a:off x="1066800" y="4648200"/>
              <a:ext cx="7086600" cy="1676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p:nvPr/>
          </p:nvCxnSpPr>
          <p:spPr>
            <a:xfrm>
              <a:off x="5181600" y="5562600"/>
              <a:ext cx="609600" cy="1588"/>
            </a:xfrm>
            <a:prstGeom prst="line">
              <a:avLst/>
            </a:prstGeom>
            <a:ln/>
          </p:spPr>
          <p:style>
            <a:lnRef idx="3">
              <a:schemeClr val="accent2"/>
            </a:lnRef>
            <a:fillRef idx="0">
              <a:schemeClr val="accent2"/>
            </a:fillRef>
            <a:effectRef idx="2">
              <a:schemeClr val="accent2"/>
            </a:effectRef>
            <a:fontRef idx="minor">
              <a:schemeClr val="tx1"/>
            </a:fontRef>
          </p:style>
        </p:cxnSp>
      </p:grpSp>
      <p:grpSp>
        <p:nvGrpSpPr>
          <p:cNvPr id="40" name="Group 39"/>
          <p:cNvGrpSpPr/>
          <p:nvPr/>
        </p:nvGrpSpPr>
        <p:grpSpPr>
          <a:xfrm>
            <a:off x="695325" y="3962400"/>
            <a:ext cx="7905750" cy="1638300"/>
            <a:chOff x="695325" y="4343400"/>
            <a:chExt cx="7905750" cy="1638300"/>
          </a:xfrm>
        </p:grpSpPr>
        <p:grpSp>
          <p:nvGrpSpPr>
            <p:cNvPr id="8" name="Group 25"/>
            <p:cNvGrpSpPr/>
            <p:nvPr/>
          </p:nvGrpSpPr>
          <p:grpSpPr>
            <a:xfrm>
              <a:off x="695325" y="4343400"/>
              <a:ext cx="7905750" cy="1638300"/>
              <a:chOff x="685800" y="4495800"/>
              <a:chExt cx="7924800" cy="2057400"/>
            </a:xfrm>
          </p:grpSpPr>
          <p:grpSp>
            <p:nvGrpSpPr>
              <p:cNvPr id="16" name="Group 62"/>
              <p:cNvGrpSpPr/>
              <p:nvPr/>
            </p:nvGrpSpPr>
            <p:grpSpPr>
              <a:xfrm>
                <a:off x="838200" y="4648202"/>
                <a:ext cx="7543800" cy="1676401"/>
                <a:chOff x="350855" y="3581400"/>
                <a:chExt cx="8289890" cy="1752600"/>
              </a:xfrm>
            </p:grpSpPr>
            <p:sp>
              <p:nvSpPr>
                <p:cNvPr id="29" name="Rectangle 28"/>
                <p:cNvSpPr/>
                <p:nvPr/>
              </p:nvSpPr>
              <p:spPr>
                <a:xfrm>
                  <a:off x="350855" y="4114800"/>
                  <a:ext cx="2093407" cy="685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800" b="1" dirty="0" smtClean="0"/>
                    <a:t>Employee</a:t>
                  </a:r>
                  <a:endParaRPr lang="en-US" sz="2400" b="1" dirty="0"/>
                </a:p>
              </p:txBody>
            </p:sp>
            <p:sp>
              <p:nvSpPr>
                <p:cNvPr id="30" name="Rectangle 29"/>
                <p:cNvSpPr/>
                <p:nvPr/>
              </p:nvSpPr>
              <p:spPr>
                <a:xfrm>
                  <a:off x="6296130" y="4114800"/>
                  <a:ext cx="2344615" cy="685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800" b="1" dirty="0" smtClean="0"/>
                    <a:t>Department</a:t>
                  </a:r>
                  <a:endParaRPr lang="en-US" sz="2400" b="1" dirty="0"/>
                </a:p>
              </p:txBody>
            </p:sp>
            <p:grpSp>
              <p:nvGrpSpPr>
                <p:cNvPr id="17" name="Group 49"/>
                <p:cNvGrpSpPr/>
                <p:nvPr/>
              </p:nvGrpSpPr>
              <p:grpSpPr>
                <a:xfrm>
                  <a:off x="3124200" y="3581400"/>
                  <a:ext cx="2438400" cy="1752600"/>
                  <a:chOff x="3429000" y="3733800"/>
                  <a:chExt cx="2438400" cy="1752600"/>
                </a:xfrm>
              </p:grpSpPr>
              <p:sp>
                <p:nvSpPr>
                  <p:cNvPr id="34" name="Diamond 33"/>
                  <p:cNvSpPr/>
                  <p:nvPr/>
                </p:nvSpPr>
                <p:spPr>
                  <a:xfrm>
                    <a:off x="3429000" y="3733800"/>
                    <a:ext cx="2438400" cy="1752600"/>
                  </a:xfrm>
                  <a:prstGeom prst="diamond">
                    <a:avLst/>
                  </a:prstGeom>
                </p:spPr>
                <p:style>
                  <a:lnRef idx="1">
                    <a:schemeClr val="dk1"/>
                  </a:lnRef>
                  <a:fillRef idx="2">
                    <a:schemeClr val="dk1"/>
                  </a:fillRef>
                  <a:effectRef idx="1">
                    <a:schemeClr val="dk1"/>
                  </a:effectRef>
                  <a:fontRef idx="minor">
                    <a:schemeClr val="dk1"/>
                  </a:fontRef>
                </p:style>
                <p:txBody>
                  <a:bodyPr rtlCol="0" anchor="ctr"/>
                  <a:lstStyle/>
                  <a:p>
                    <a:endParaRPr lang="en-US" b="1" dirty="0"/>
                  </a:p>
                </p:txBody>
              </p:sp>
              <p:sp>
                <p:nvSpPr>
                  <p:cNvPr id="35" name="TextBox 34"/>
                  <p:cNvSpPr txBox="1"/>
                  <p:nvPr/>
                </p:nvSpPr>
                <p:spPr>
                  <a:xfrm>
                    <a:off x="3581400" y="4267200"/>
                    <a:ext cx="2133600" cy="547003"/>
                  </a:xfrm>
                  <a:prstGeom prst="rect">
                    <a:avLst/>
                  </a:prstGeom>
                  <a:noFill/>
                </p:spPr>
                <p:txBody>
                  <a:bodyPr wrap="square" rtlCol="0">
                    <a:spAutoFit/>
                  </a:bodyPr>
                  <a:lstStyle/>
                  <a:p>
                    <a:pPr algn="ctr"/>
                    <a:r>
                      <a:rPr lang="en-US" sz="2800" b="1" dirty="0" smtClean="0"/>
                      <a:t>Works_for</a:t>
                    </a:r>
                    <a:endParaRPr lang="en-US" sz="2000" dirty="0"/>
                  </a:p>
                </p:txBody>
              </p:sp>
            </p:grpSp>
            <p:cxnSp>
              <p:nvCxnSpPr>
                <p:cNvPr id="33" name="Straight Connector 32"/>
                <p:cNvCxnSpPr/>
                <p:nvPr/>
              </p:nvCxnSpPr>
              <p:spPr>
                <a:xfrm>
                  <a:off x="5458767" y="4378034"/>
                  <a:ext cx="837363" cy="1660"/>
                </a:xfrm>
                <a:prstGeom prst="line">
                  <a:avLst/>
                </a:prstGeom>
                <a:ln/>
              </p:spPr>
              <p:style>
                <a:lnRef idx="3">
                  <a:schemeClr val="accent2"/>
                </a:lnRef>
                <a:fillRef idx="0">
                  <a:schemeClr val="accent2"/>
                </a:fillRef>
                <a:effectRef idx="2">
                  <a:schemeClr val="accent2"/>
                </a:effectRef>
                <a:fontRef idx="minor">
                  <a:schemeClr val="tx1"/>
                </a:fontRef>
              </p:style>
            </p:cxnSp>
          </p:grpSp>
          <p:sp>
            <p:nvSpPr>
              <p:cNvPr id="28" name="Rectangle 27"/>
              <p:cNvSpPr/>
              <p:nvPr/>
            </p:nvSpPr>
            <p:spPr>
              <a:xfrm>
                <a:off x="685800" y="4495800"/>
                <a:ext cx="7924800" cy="2057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p:cNvGrpSpPr/>
            <p:nvPr/>
          </p:nvGrpSpPr>
          <p:grpSpPr>
            <a:xfrm>
              <a:off x="2743200" y="4646612"/>
              <a:ext cx="3505200" cy="534988"/>
              <a:chOff x="2743200" y="4648200"/>
              <a:chExt cx="3505200" cy="534988"/>
            </a:xfrm>
          </p:grpSpPr>
          <p:sp>
            <p:nvSpPr>
              <p:cNvPr id="37" name="TextBox 36"/>
              <p:cNvSpPr txBox="1"/>
              <p:nvPr/>
            </p:nvSpPr>
            <p:spPr>
              <a:xfrm>
                <a:off x="5486400" y="4648200"/>
                <a:ext cx="762000" cy="400110"/>
              </a:xfrm>
              <a:prstGeom prst="rect">
                <a:avLst/>
              </a:prstGeom>
              <a:noFill/>
            </p:spPr>
            <p:txBody>
              <a:bodyPr wrap="square" rtlCol="0">
                <a:spAutoFit/>
              </a:bodyPr>
              <a:lstStyle/>
              <a:p>
                <a:r>
                  <a:rPr lang="en-US" sz="2000" b="1" dirty="0" smtClean="0"/>
                  <a:t>(1,N)</a:t>
                </a:r>
                <a:endParaRPr lang="en-US" sz="2000" b="1" dirty="0"/>
              </a:p>
            </p:txBody>
          </p:sp>
          <p:sp>
            <p:nvSpPr>
              <p:cNvPr id="42" name="TextBox 41"/>
              <p:cNvSpPr txBox="1"/>
              <p:nvPr/>
            </p:nvSpPr>
            <p:spPr>
              <a:xfrm>
                <a:off x="2743200" y="4648200"/>
                <a:ext cx="762000" cy="400110"/>
              </a:xfrm>
              <a:prstGeom prst="rect">
                <a:avLst/>
              </a:prstGeom>
              <a:noFill/>
            </p:spPr>
            <p:txBody>
              <a:bodyPr wrap="square" rtlCol="0">
                <a:spAutoFit/>
              </a:bodyPr>
              <a:lstStyle/>
              <a:p>
                <a:r>
                  <a:rPr lang="en-US" sz="2000" b="1" dirty="0" smtClean="0"/>
                  <a:t>(1,1)</a:t>
                </a:r>
                <a:endParaRPr lang="en-US" sz="2000" b="1" dirty="0"/>
              </a:p>
            </p:txBody>
          </p:sp>
          <p:cxnSp>
            <p:nvCxnSpPr>
              <p:cNvPr id="45" name="Straight Connector 44"/>
              <p:cNvCxnSpPr/>
              <p:nvPr/>
            </p:nvCxnSpPr>
            <p:spPr>
              <a:xfrm>
                <a:off x="5486400" y="5181600"/>
                <a:ext cx="762000" cy="1588"/>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52" name="Straight Connector 51"/>
              <p:cNvCxnSpPr/>
              <p:nvPr/>
            </p:nvCxnSpPr>
            <p:spPr>
              <a:xfrm>
                <a:off x="2743200" y="5181600"/>
                <a:ext cx="685800" cy="1588"/>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53" name="Straight Connector 52"/>
              <p:cNvCxnSpPr/>
              <p:nvPr/>
            </p:nvCxnSpPr>
            <p:spPr>
              <a:xfrm>
                <a:off x="2743200" y="5105400"/>
                <a:ext cx="685800" cy="1588"/>
              </a:xfrm>
              <a:prstGeom prst="line">
                <a:avLst/>
              </a:prstGeom>
              <a:ln/>
            </p:spPr>
            <p:style>
              <a:lnRef idx="3">
                <a:schemeClr val="accent2"/>
              </a:lnRef>
              <a:fillRef idx="0">
                <a:schemeClr val="accent2"/>
              </a:fillRef>
              <a:effectRef idx="2">
                <a:schemeClr val="accent2"/>
              </a:effectRef>
              <a:fontRef idx="minor">
                <a:schemeClr val="tx1"/>
              </a:fontRef>
            </p:style>
          </p:cxnSp>
        </p:grpSp>
      </p:grpSp>
      <p:cxnSp>
        <p:nvCxnSpPr>
          <p:cNvPr id="31" name="Straight Connector 30"/>
          <p:cNvCxnSpPr/>
          <p:nvPr/>
        </p:nvCxnSpPr>
        <p:spPr>
          <a:xfrm flipV="1">
            <a:off x="8077200" y="762000"/>
            <a:ext cx="536448" cy="11596"/>
          </a:xfrm>
          <a:prstGeom prst="line">
            <a:avLst/>
          </a:prstGeom>
          <a:ln w="25400"/>
        </p:spPr>
        <p:style>
          <a:lnRef idx="1">
            <a:schemeClr val="accent1"/>
          </a:lnRef>
          <a:fillRef idx="0">
            <a:schemeClr val="accent1"/>
          </a:fillRef>
          <a:effectRef idx="0">
            <a:schemeClr val="accent1"/>
          </a:effectRef>
          <a:fontRef idx="minor">
            <a:schemeClr val="tx1"/>
          </a:fontRef>
        </p:style>
      </p:cxnSp>
      <p:grpSp>
        <p:nvGrpSpPr>
          <p:cNvPr id="38" name="Group 37"/>
          <p:cNvGrpSpPr/>
          <p:nvPr/>
        </p:nvGrpSpPr>
        <p:grpSpPr>
          <a:xfrm>
            <a:off x="8001000" y="303212"/>
            <a:ext cx="609600" cy="153988"/>
            <a:chOff x="3886200" y="381000"/>
            <a:chExt cx="609600" cy="153988"/>
          </a:xfrm>
        </p:grpSpPr>
        <p:cxnSp>
          <p:nvCxnSpPr>
            <p:cNvPr id="32" name="Straight Connector 31"/>
            <p:cNvCxnSpPr/>
            <p:nvPr/>
          </p:nvCxnSpPr>
          <p:spPr>
            <a:xfrm>
              <a:off x="3886200" y="381000"/>
              <a:ext cx="609600" cy="1588"/>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36" name="Straight Connector 35"/>
            <p:cNvCxnSpPr/>
            <p:nvPr/>
          </p:nvCxnSpPr>
          <p:spPr>
            <a:xfrm>
              <a:off x="3886200" y="533400"/>
              <a:ext cx="609600" cy="1588"/>
            </a:xfrm>
            <a:prstGeom prst="line">
              <a:avLst/>
            </a:prstGeom>
            <a:ln/>
          </p:spPr>
          <p:style>
            <a:lnRef idx="3">
              <a:schemeClr val="accent2"/>
            </a:lnRef>
            <a:fillRef idx="0">
              <a:schemeClr val="accent2"/>
            </a:fillRef>
            <a:effectRef idx="2">
              <a:schemeClr val="accent2"/>
            </a:effectRef>
            <a:fontRef idx="minor">
              <a:schemeClr val="tx1"/>
            </a:fontRef>
          </p:style>
        </p:cxnSp>
      </p:grpSp>
      <p:sp>
        <p:nvSpPr>
          <p:cNvPr id="41" name="TextBox 40"/>
          <p:cNvSpPr txBox="1"/>
          <p:nvPr/>
        </p:nvSpPr>
        <p:spPr>
          <a:xfrm>
            <a:off x="3276600" y="2057400"/>
            <a:ext cx="304800" cy="400110"/>
          </a:xfrm>
          <a:prstGeom prst="rect">
            <a:avLst/>
          </a:prstGeom>
          <a:noFill/>
        </p:spPr>
        <p:txBody>
          <a:bodyPr wrap="square" rtlCol="0">
            <a:spAutoFit/>
          </a:bodyPr>
          <a:lstStyle/>
          <a:p>
            <a:r>
              <a:rPr lang="en-US" sz="2000" b="1" dirty="0" smtClean="0"/>
              <a:t>1</a:t>
            </a:r>
          </a:p>
        </p:txBody>
      </p:sp>
      <p:sp>
        <p:nvSpPr>
          <p:cNvPr id="43" name="TextBox 42"/>
          <p:cNvSpPr txBox="1"/>
          <p:nvPr/>
        </p:nvSpPr>
        <p:spPr>
          <a:xfrm>
            <a:off x="5257800" y="2057400"/>
            <a:ext cx="304800" cy="400110"/>
          </a:xfrm>
          <a:prstGeom prst="rect">
            <a:avLst/>
          </a:prstGeom>
          <a:noFill/>
        </p:spPr>
        <p:txBody>
          <a:bodyPr wrap="square" rtlCol="0">
            <a:spAutoFit/>
          </a:bodyPr>
          <a:lstStyle/>
          <a:p>
            <a:r>
              <a:rPr lang="en-US" sz="2000" b="1" dirty="0" smtClean="0"/>
              <a:t>1</a:t>
            </a:r>
          </a:p>
        </p:txBody>
      </p:sp>
      <p:sp>
        <p:nvSpPr>
          <p:cNvPr id="44" name="TextBox 43"/>
          <p:cNvSpPr txBox="1"/>
          <p:nvPr/>
        </p:nvSpPr>
        <p:spPr>
          <a:xfrm>
            <a:off x="5715000" y="4876800"/>
            <a:ext cx="304800" cy="400110"/>
          </a:xfrm>
          <a:prstGeom prst="rect">
            <a:avLst/>
          </a:prstGeom>
          <a:noFill/>
        </p:spPr>
        <p:txBody>
          <a:bodyPr wrap="square" rtlCol="0">
            <a:spAutoFit/>
          </a:bodyPr>
          <a:lstStyle/>
          <a:p>
            <a:r>
              <a:rPr lang="en-US" sz="2000" b="1" dirty="0" smtClean="0"/>
              <a:t>1</a:t>
            </a:r>
          </a:p>
        </p:txBody>
      </p:sp>
      <p:sp>
        <p:nvSpPr>
          <p:cNvPr id="46" name="TextBox 45"/>
          <p:cNvSpPr txBox="1"/>
          <p:nvPr/>
        </p:nvSpPr>
        <p:spPr>
          <a:xfrm>
            <a:off x="2971800" y="4876800"/>
            <a:ext cx="304800" cy="400110"/>
          </a:xfrm>
          <a:prstGeom prst="rect">
            <a:avLst/>
          </a:prstGeom>
          <a:noFill/>
        </p:spPr>
        <p:txBody>
          <a:bodyPr wrap="square" rtlCol="0">
            <a:spAutoFit/>
          </a:bodyPr>
          <a:lstStyle/>
          <a:p>
            <a:r>
              <a:rPr lang="en-US" sz="2000" b="1" dirty="0" smtClean="0"/>
              <a:t>N</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76200" y="76200"/>
            <a:ext cx="8991600" cy="67056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p>
            <a:pPr marL="514350" indent="-514350" algn="ctr" fontAlgn="base">
              <a:spcAft>
                <a:spcPts val="600"/>
              </a:spcAft>
              <a:buClr>
                <a:srgbClr val="FF0000"/>
              </a:buClr>
            </a:pPr>
            <a:r>
              <a:rPr lang="en-US" sz="2000" b="1" u="sng" dirty="0" smtClean="0">
                <a:solidFill>
                  <a:srgbClr val="C00000"/>
                </a:solidFill>
              </a:rPr>
              <a:t>Attributes of Relationship Types</a:t>
            </a:r>
          </a:p>
          <a:p>
            <a:pPr marL="514350" indent="-514350" fontAlgn="base">
              <a:spcAft>
                <a:spcPts val="600"/>
              </a:spcAft>
              <a:buClr>
                <a:srgbClr val="FF0000"/>
              </a:buClr>
            </a:pPr>
            <a:r>
              <a:rPr lang="en-US" dirty="0" smtClean="0"/>
              <a:t>Relationship types can also have attributes, similar to those of entity types.</a:t>
            </a:r>
            <a:endParaRPr lang="en-US" b="1" dirty="0" smtClean="0"/>
          </a:p>
          <a:p>
            <a:pPr marL="514350" indent="-514350" fontAlgn="base">
              <a:spcAft>
                <a:spcPts val="600"/>
              </a:spcAft>
              <a:buClr>
                <a:srgbClr val="FF0000"/>
              </a:buClr>
            </a:pPr>
            <a:endParaRPr lang="en-US" dirty="0" smtClean="0"/>
          </a:p>
        </p:txBody>
      </p:sp>
      <p:cxnSp>
        <p:nvCxnSpPr>
          <p:cNvPr id="65" name="Straight Connector 64"/>
          <p:cNvCxnSpPr>
            <a:stCxn id="15" idx="3"/>
            <a:endCxn id="11" idx="1"/>
          </p:cNvCxnSpPr>
          <p:nvPr/>
        </p:nvCxnSpPr>
        <p:spPr>
          <a:xfrm>
            <a:off x="3534136" y="2061463"/>
            <a:ext cx="448078" cy="7350"/>
          </a:xfrm>
          <a:prstGeom prst="line">
            <a:avLst/>
          </a:prstGeom>
          <a:ln w="25400"/>
        </p:spPr>
        <p:style>
          <a:lnRef idx="1">
            <a:schemeClr val="accent1"/>
          </a:lnRef>
          <a:fillRef idx="0">
            <a:schemeClr val="accent1"/>
          </a:fillRef>
          <a:effectRef idx="0">
            <a:schemeClr val="accent1"/>
          </a:effectRef>
          <a:fontRef idx="minor">
            <a:schemeClr val="tx1"/>
          </a:fontRef>
        </p:style>
      </p:cxnSp>
      <p:grpSp>
        <p:nvGrpSpPr>
          <p:cNvPr id="66" name="Group 65"/>
          <p:cNvGrpSpPr/>
          <p:nvPr/>
        </p:nvGrpSpPr>
        <p:grpSpPr>
          <a:xfrm>
            <a:off x="205546" y="1219200"/>
            <a:ext cx="5509454" cy="1228650"/>
            <a:chOff x="205546" y="1514550"/>
            <a:chExt cx="5509454" cy="1228650"/>
          </a:xfrm>
        </p:grpSpPr>
        <p:grpSp>
          <p:nvGrpSpPr>
            <p:cNvPr id="155" name="Group 154"/>
            <p:cNvGrpSpPr/>
            <p:nvPr/>
          </p:nvGrpSpPr>
          <p:grpSpPr>
            <a:xfrm>
              <a:off x="205546" y="1540128"/>
              <a:ext cx="5509454" cy="1203072"/>
              <a:chOff x="743695" y="1047462"/>
              <a:chExt cx="6033357" cy="1445455"/>
            </a:xfrm>
          </p:grpSpPr>
          <p:grpSp>
            <p:nvGrpSpPr>
              <p:cNvPr id="110" name="Group 109"/>
              <p:cNvGrpSpPr/>
              <p:nvPr/>
            </p:nvGrpSpPr>
            <p:grpSpPr>
              <a:xfrm>
                <a:off x="743695" y="1047462"/>
                <a:ext cx="6033357" cy="1445455"/>
                <a:chOff x="743695" y="1047462"/>
                <a:chExt cx="6033357" cy="1445455"/>
              </a:xfrm>
            </p:grpSpPr>
            <p:grpSp>
              <p:nvGrpSpPr>
                <p:cNvPr id="98" name="Group 97"/>
                <p:cNvGrpSpPr/>
                <p:nvPr/>
              </p:nvGrpSpPr>
              <p:grpSpPr>
                <a:xfrm>
                  <a:off x="743695" y="1047462"/>
                  <a:ext cx="6033357" cy="1445455"/>
                  <a:chOff x="1429495" y="876300"/>
                  <a:chExt cx="6033357" cy="1445455"/>
                </a:xfrm>
              </p:grpSpPr>
              <p:grpSp>
                <p:nvGrpSpPr>
                  <p:cNvPr id="5" name="Group 4"/>
                  <p:cNvGrpSpPr/>
                  <p:nvPr/>
                </p:nvGrpSpPr>
                <p:grpSpPr>
                  <a:xfrm>
                    <a:off x="1429495" y="1393290"/>
                    <a:ext cx="6033357" cy="928465"/>
                    <a:chOff x="764357" y="3800475"/>
                    <a:chExt cx="6761373" cy="1168400"/>
                  </a:xfrm>
                </p:grpSpPr>
                <p:sp>
                  <p:nvSpPr>
                    <p:cNvPr id="10" name="Rectangle 9"/>
                    <p:cNvSpPr/>
                    <p:nvPr/>
                  </p:nvSpPr>
                  <p:spPr>
                    <a:xfrm>
                      <a:off x="764357" y="4114800"/>
                      <a:ext cx="1806804" cy="56197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b="1" dirty="0" smtClean="0"/>
                        <a:t>Employee</a:t>
                      </a:r>
                      <a:endParaRPr lang="en-US" sz="2000" b="1" dirty="0"/>
                    </a:p>
                  </p:txBody>
                </p:sp>
                <p:sp>
                  <p:nvSpPr>
                    <p:cNvPr id="11" name="Rectangle 10"/>
                    <p:cNvSpPr/>
                    <p:nvPr/>
                  </p:nvSpPr>
                  <p:spPr>
                    <a:xfrm>
                      <a:off x="5399201" y="4114800"/>
                      <a:ext cx="2126529" cy="56197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b="1" dirty="0" smtClean="0"/>
                        <a:t>Department</a:t>
                      </a:r>
                      <a:endParaRPr lang="en-US" sz="2000" b="1" dirty="0"/>
                    </a:p>
                  </p:txBody>
                </p:sp>
                <p:grpSp>
                  <p:nvGrpSpPr>
                    <p:cNvPr id="12" name="Group 49"/>
                    <p:cNvGrpSpPr/>
                    <p:nvPr/>
                  </p:nvGrpSpPr>
                  <p:grpSpPr>
                    <a:xfrm>
                      <a:off x="3124200" y="3800475"/>
                      <a:ext cx="1725106" cy="1168400"/>
                      <a:chOff x="3429000" y="3952875"/>
                      <a:chExt cx="1725106" cy="1168400"/>
                    </a:xfrm>
                  </p:grpSpPr>
                  <p:sp>
                    <p:nvSpPr>
                      <p:cNvPr id="15" name="Diamond 14"/>
                      <p:cNvSpPr/>
                      <p:nvPr/>
                    </p:nvSpPr>
                    <p:spPr>
                      <a:xfrm>
                        <a:off x="3429000" y="3952875"/>
                        <a:ext cx="1725106" cy="1168400"/>
                      </a:xfrm>
                      <a:prstGeom prst="diamond">
                        <a:avLst/>
                      </a:prstGeom>
                    </p:spPr>
                    <p:style>
                      <a:lnRef idx="1">
                        <a:schemeClr val="dk1"/>
                      </a:lnRef>
                      <a:fillRef idx="2">
                        <a:schemeClr val="dk1"/>
                      </a:fillRef>
                      <a:effectRef idx="1">
                        <a:schemeClr val="dk1"/>
                      </a:effectRef>
                      <a:fontRef idx="minor">
                        <a:schemeClr val="dk1"/>
                      </a:fontRef>
                    </p:style>
                    <p:txBody>
                      <a:bodyPr rtlCol="0" anchor="ctr"/>
                      <a:lstStyle/>
                      <a:p>
                        <a:endParaRPr lang="en-US" b="1" dirty="0"/>
                      </a:p>
                    </p:txBody>
                  </p:sp>
                  <p:sp>
                    <p:nvSpPr>
                      <p:cNvPr id="16" name="TextBox 15"/>
                      <p:cNvSpPr txBox="1"/>
                      <p:nvPr/>
                    </p:nvSpPr>
                    <p:spPr>
                      <a:xfrm>
                        <a:off x="3504414" y="4313721"/>
                        <a:ext cx="1572705" cy="503507"/>
                      </a:xfrm>
                      <a:prstGeom prst="rect">
                        <a:avLst/>
                      </a:prstGeom>
                      <a:noFill/>
                    </p:spPr>
                    <p:txBody>
                      <a:bodyPr wrap="square" rtlCol="0">
                        <a:spAutoFit/>
                      </a:bodyPr>
                      <a:lstStyle/>
                      <a:p>
                        <a:pPr algn="ctr"/>
                        <a:r>
                          <a:rPr lang="en-US" sz="2000" b="1" dirty="0" smtClean="0"/>
                          <a:t>Manages</a:t>
                        </a:r>
                        <a:endParaRPr lang="en-US" sz="2000" dirty="0"/>
                      </a:p>
                    </p:txBody>
                  </p:sp>
                </p:grpSp>
                <p:cxnSp>
                  <p:nvCxnSpPr>
                    <p:cNvPr id="13" name="Straight Connector 12"/>
                    <p:cNvCxnSpPr>
                      <a:stCxn id="10" idx="3"/>
                      <a:endCxn id="15" idx="1"/>
                    </p:cNvCxnSpPr>
                    <p:nvPr/>
                  </p:nvCxnSpPr>
                  <p:spPr>
                    <a:xfrm flipV="1">
                      <a:off x="2571161" y="4384675"/>
                      <a:ext cx="553039" cy="11113"/>
                    </a:xfrm>
                    <a:prstGeom prst="line">
                      <a:avLst/>
                    </a:prstGeom>
                    <a:ln w="25400"/>
                  </p:spPr>
                  <p:style>
                    <a:lnRef idx="1">
                      <a:schemeClr val="accent1"/>
                    </a:lnRef>
                    <a:fillRef idx="0">
                      <a:schemeClr val="accent1"/>
                    </a:fillRef>
                    <a:effectRef idx="0">
                      <a:schemeClr val="accent1"/>
                    </a:effectRef>
                    <a:fontRef idx="minor">
                      <a:schemeClr val="tx1"/>
                    </a:fontRef>
                  </p:style>
                </p:cxnSp>
              </p:grpSp>
              <p:grpSp>
                <p:nvGrpSpPr>
                  <p:cNvPr id="83" name="Group 82"/>
                  <p:cNvGrpSpPr/>
                  <p:nvPr/>
                </p:nvGrpSpPr>
                <p:grpSpPr>
                  <a:xfrm>
                    <a:off x="4304927" y="876300"/>
                    <a:ext cx="1867273" cy="552738"/>
                    <a:chOff x="4304927" y="876300"/>
                    <a:chExt cx="1867273" cy="552738"/>
                  </a:xfrm>
                </p:grpSpPr>
                <p:cxnSp>
                  <p:nvCxnSpPr>
                    <p:cNvPr id="78" name="Straight Connector 77"/>
                    <p:cNvCxnSpPr>
                      <a:stCxn id="15" idx="0"/>
                      <a:endCxn id="81" idx="2"/>
                    </p:cNvCxnSpPr>
                    <p:nvPr/>
                  </p:nvCxnSpPr>
                  <p:spPr>
                    <a:xfrm rot="5400000" flipH="1" flipV="1">
                      <a:off x="4432453" y="1025144"/>
                      <a:ext cx="240621" cy="495673"/>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81" name="Oval 80"/>
                    <p:cNvSpPr/>
                    <p:nvPr/>
                  </p:nvSpPr>
                  <p:spPr>
                    <a:xfrm>
                      <a:off x="4800600" y="876300"/>
                      <a:ext cx="1371600" cy="55273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smtClean="0">
                          <a:solidFill>
                            <a:srgbClr val="C00000"/>
                          </a:solidFill>
                        </a:rPr>
                        <a:t>Start</a:t>
                      </a:r>
                    </a:p>
                    <a:p>
                      <a:pPr algn="ctr"/>
                      <a:r>
                        <a:rPr lang="en-US" b="1" dirty="0" smtClean="0">
                          <a:solidFill>
                            <a:srgbClr val="C00000"/>
                          </a:solidFill>
                        </a:rPr>
                        <a:t>Date</a:t>
                      </a:r>
                      <a:endParaRPr lang="en-US" b="1" dirty="0">
                        <a:solidFill>
                          <a:srgbClr val="C00000"/>
                        </a:solidFill>
                      </a:endParaRPr>
                    </a:p>
                  </p:txBody>
                </p:sp>
              </p:grpSp>
            </p:grpSp>
            <p:sp>
              <p:nvSpPr>
                <p:cNvPr id="103" name="TextBox 102"/>
                <p:cNvSpPr txBox="1"/>
                <p:nvPr/>
              </p:nvSpPr>
              <p:spPr>
                <a:xfrm>
                  <a:off x="2437861" y="1943605"/>
                  <a:ext cx="304800" cy="400110"/>
                </a:xfrm>
                <a:prstGeom prst="rect">
                  <a:avLst/>
                </a:prstGeom>
                <a:noFill/>
              </p:spPr>
              <p:txBody>
                <a:bodyPr wrap="square" rtlCol="0">
                  <a:spAutoFit/>
                </a:bodyPr>
                <a:lstStyle/>
                <a:p>
                  <a:r>
                    <a:rPr lang="en-US" sz="2000" b="1" dirty="0" smtClean="0"/>
                    <a:t>1</a:t>
                  </a:r>
                </a:p>
              </p:txBody>
            </p:sp>
            <p:sp>
              <p:nvSpPr>
                <p:cNvPr id="104" name="TextBox 103"/>
                <p:cNvSpPr txBox="1"/>
                <p:nvPr/>
              </p:nvSpPr>
              <p:spPr>
                <a:xfrm>
                  <a:off x="4440564" y="1943605"/>
                  <a:ext cx="304800" cy="400110"/>
                </a:xfrm>
                <a:prstGeom prst="rect">
                  <a:avLst/>
                </a:prstGeom>
                <a:noFill/>
              </p:spPr>
              <p:txBody>
                <a:bodyPr wrap="square" rtlCol="0">
                  <a:spAutoFit/>
                </a:bodyPr>
                <a:lstStyle/>
                <a:p>
                  <a:r>
                    <a:rPr lang="en-US" sz="2000" b="1" dirty="0" smtClean="0"/>
                    <a:t>1</a:t>
                  </a:r>
                </a:p>
              </p:txBody>
            </p:sp>
          </p:grpSp>
          <p:cxnSp>
            <p:nvCxnSpPr>
              <p:cNvPr id="126" name="Curved Connector 125"/>
              <p:cNvCxnSpPr>
                <a:stCxn id="81" idx="1"/>
                <a:endCxn id="10" idx="0"/>
              </p:cNvCxnSpPr>
              <p:nvPr/>
            </p:nvCxnSpPr>
            <p:spPr>
              <a:xfrm rot="16200000" flipH="1" flipV="1">
                <a:off x="2589836" y="88398"/>
                <a:ext cx="685820" cy="2765841"/>
              </a:xfrm>
              <a:prstGeom prst="curvedConnector3">
                <a:avLst>
                  <a:gd name="adj1" fmla="val -24302"/>
                </a:avLst>
              </a:prstGeom>
              <a:ln>
                <a:tailEnd type="arrow"/>
              </a:ln>
            </p:spPr>
            <p:style>
              <a:lnRef idx="2">
                <a:schemeClr val="dk1"/>
              </a:lnRef>
              <a:fillRef idx="0">
                <a:schemeClr val="dk1"/>
              </a:fillRef>
              <a:effectRef idx="1">
                <a:schemeClr val="dk1"/>
              </a:effectRef>
              <a:fontRef idx="minor">
                <a:schemeClr val="tx1"/>
              </a:fontRef>
            </p:style>
          </p:cxnSp>
          <p:cxnSp>
            <p:nvCxnSpPr>
              <p:cNvPr id="147" name="Curved Connector 142"/>
              <p:cNvCxnSpPr>
                <a:stCxn id="81" idx="6"/>
                <a:endCxn id="11" idx="0"/>
              </p:cNvCxnSpPr>
              <p:nvPr/>
            </p:nvCxnSpPr>
            <p:spPr>
              <a:xfrm>
                <a:off x="5486400" y="1323831"/>
                <a:ext cx="341872" cy="490398"/>
              </a:xfrm>
              <a:prstGeom prst="curvedConnector2">
                <a:avLst/>
              </a:prstGeom>
              <a:ln>
                <a:tailEnd type="arrow"/>
              </a:ln>
            </p:spPr>
            <p:style>
              <a:lnRef idx="2">
                <a:schemeClr val="dk1"/>
              </a:lnRef>
              <a:fillRef idx="0">
                <a:schemeClr val="dk1"/>
              </a:fillRef>
              <a:effectRef idx="1">
                <a:schemeClr val="dk1"/>
              </a:effectRef>
              <a:fontRef idx="minor">
                <a:schemeClr val="tx1"/>
              </a:fontRef>
            </p:style>
          </p:cxnSp>
        </p:grpSp>
        <p:pic>
          <p:nvPicPr>
            <p:cNvPr id="9219" name="Picture 3"/>
            <p:cNvPicPr>
              <a:picLocks noChangeAspect="1" noChangeArrowheads="1"/>
            </p:cNvPicPr>
            <p:nvPr/>
          </p:nvPicPr>
          <p:blipFill>
            <a:blip r:embed="rId2" cstate="print"/>
            <a:srcRect/>
            <a:stretch>
              <a:fillRect/>
            </a:stretch>
          </p:blipFill>
          <p:spPr bwMode="auto">
            <a:xfrm>
              <a:off x="4905374" y="1514550"/>
              <a:ext cx="581026" cy="466650"/>
            </a:xfrm>
            <a:prstGeom prst="rect">
              <a:avLst/>
            </a:prstGeom>
            <a:noFill/>
            <a:ln w="9525">
              <a:noFill/>
              <a:miter lim="800000"/>
              <a:headEnd/>
              <a:tailEnd/>
            </a:ln>
            <a:effectLst/>
          </p:spPr>
        </p:pic>
        <p:pic>
          <p:nvPicPr>
            <p:cNvPr id="157" name="Picture 3"/>
            <p:cNvPicPr>
              <a:picLocks noChangeAspect="1" noChangeArrowheads="1"/>
            </p:cNvPicPr>
            <p:nvPr/>
          </p:nvPicPr>
          <p:blipFill>
            <a:blip r:embed="rId2" cstate="print"/>
            <a:srcRect/>
            <a:stretch>
              <a:fillRect/>
            </a:stretch>
          </p:blipFill>
          <p:spPr bwMode="auto">
            <a:xfrm>
              <a:off x="381000" y="1590750"/>
              <a:ext cx="581026" cy="466650"/>
            </a:xfrm>
            <a:prstGeom prst="rect">
              <a:avLst/>
            </a:prstGeom>
            <a:noFill/>
            <a:ln w="9525">
              <a:noFill/>
              <a:miter lim="800000"/>
              <a:headEnd/>
              <a:tailEnd/>
            </a:ln>
            <a:effectLst/>
          </p:spPr>
        </p:pic>
      </p:grpSp>
      <p:grpSp>
        <p:nvGrpSpPr>
          <p:cNvPr id="67" name="Group 66"/>
          <p:cNvGrpSpPr/>
          <p:nvPr/>
        </p:nvGrpSpPr>
        <p:grpSpPr>
          <a:xfrm>
            <a:off x="3270004" y="2961668"/>
            <a:ext cx="5492996" cy="1534132"/>
            <a:chOff x="3270004" y="3114068"/>
            <a:chExt cx="5492996" cy="1534132"/>
          </a:xfrm>
        </p:grpSpPr>
        <p:grpSp>
          <p:nvGrpSpPr>
            <p:cNvPr id="154" name="Group 153"/>
            <p:cNvGrpSpPr/>
            <p:nvPr/>
          </p:nvGrpSpPr>
          <p:grpSpPr>
            <a:xfrm>
              <a:off x="3270004" y="3114068"/>
              <a:ext cx="5492996" cy="1534132"/>
              <a:chOff x="1346688" y="2705100"/>
              <a:chExt cx="6310677" cy="1666268"/>
            </a:xfrm>
          </p:grpSpPr>
          <p:grpSp>
            <p:nvGrpSpPr>
              <p:cNvPr id="111" name="Group 110"/>
              <p:cNvGrpSpPr/>
              <p:nvPr/>
            </p:nvGrpSpPr>
            <p:grpSpPr>
              <a:xfrm>
                <a:off x="1346688" y="2705100"/>
                <a:ext cx="6310677" cy="1666268"/>
                <a:chOff x="1346688" y="2705100"/>
                <a:chExt cx="6310677" cy="1666268"/>
              </a:xfrm>
            </p:grpSpPr>
            <p:grpSp>
              <p:nvGrpSpPr>
                <p:cNvPr id="99" name="Group 98"/>
                <p:cNvGrpSpPr/>
                <p:nvPr/>
              </p:nvGrpSpPr>
              <p:grpSpPr>
                <a:xfrm>
                  <a:off x="1346688" y="2705100"/>
                  <a:ext cx="6310677" cy="1666268"/>
                  <a:chOff x="1346688" y="2705100"/>
                  <a:chExt cx="6310677" cy="1666268"/>
                </a:xfrm>
              </p:grpSpPr>
              <p:grpSp>
                <p:nvGrpSpPr>
                  <p:cNvPr id="49" name="Group 48"/>
                  <p:cNvGrpSpPr/>
                  <p:nvPr/>
                </p:nvGrpSpPr>
                <p:grpSpPr>
                  <a:xfrm>
                    <a:off x="1346688" y="3297982"/>
                    <a:ext cx="6310677" cy="1073386"/>
                    <a:chOff x="847358" y="4464756"/>
                    <a:chExt cx="7525664" cy="1334912"/>
                  </a:xfrm>
                </p:grpSpPr>
                <p:grpSp>
                  <p:nvGrpSpPr>
                    <p:cNvPr id="57" name="Group 62"/>
                    <p:cNvGrpSpPr/>
                    <p:nvPr/>
                  </p:nvGrpSpPr>
                  <p:grpSpPr>
                    <a:xfrm>
                      <a:off x="847358" y="4464756"/>
                      <a:ext cx="7525664" cy="1334912"/>
                      <a:chOff x="350855" y="3581400"/>
                      <a:chExt cx="8289890" cy="1752600"/>
                    </a:xfrm>
                  </p:grpSpPr>
                  <p:sp>
                    <p:nvSpPr>
                      <p:cNvPr id="59" name="Rectangle 58"/>
                      <p:cNvSpPr/>
                      <p:nvPr/>
                    </p:nvSpPr>
                    <p:spPr>
                      <a:xfrm>
                        <a:off x="350855" y="4114800"/>
                        <a:ext cx="2093407" cy="685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b="1" dirty="0" smtClean="0"/>
                          <a:t>Employee</a:t>
                        </a:r>
                        <a:endParaRPr lang="en-US" sz="2400" b="1" dirty="0"/>
                      </a:p>
                    </p:txBody>
                  </p:sp>
                  <p:sp>
                    <p:nvSpPr>
                      <p:cNvPr id="60" name="Rectangle 59"/>
                      <p:cNvSpPr/>
                      <p:nvPr/>
                    </p:nvSpPr>
                    <p:spPr>
                      <a:xfrm>
                        <a:off x="6296130" y="4114800"/>
                        <a:ext cx="2344615" cy="685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b="1" dirty="0" smtClean="0"/>
                          <a:t>Department</a:t>
                        </a:r>
                        <a:endParaRPr lang="en-US" b="1" dirty="0"/>
                      </a:p>
                    </p:txBody>
                  </p:sp>
                  <p:grpSp>
                    <p:nvGrpSpPr>
                      <p:cNvPr id="61" name="Group 49"/>
                      <p:cNvGrpSpPr/>
                      <p:nvPr/>
                    </p:nvGrpSpPr>
                    <p:grpSpPr>
                      <a:xfrm>
                        <a:off x="3124200" y="3581400"/>
                        <a:ext cx="2438400" cy="1752600"/>
                        <a:chOff x="3429000" y="3733800"/>
                        <a:chExt cx="2438400" cy="1752600"/>
                      </a:xfrm>
                    </p:grpSpPr>
                    <p:sp>
                      <p:nvSpPr>
                        <p:cNvPr id="63" name="Diamond 62"/>
                        <p:cNvSpPr/>
                        <p:nvPr/>
                      </p:nvSpPr>
                      <p:spPr>
                        <a:xfrm>
                          <a:off x="3429000" y="3733800"/>
                          <a:ext cx="2438400" cy="1752600"/>
                        </a:xfrm>
                        <a:prstGeom prst="diamond">
                          <a:avLst/>
                        </a:prstGeom>
                      </p:spPr>
                      <p:style>
                        <a:lnRef idx="1">
                          <a:schemeClr val="dk1"/>
                        </a:lnRef>
                        <a:fillRef idx="2">
                          <a:schemeClr val="dk1"/>
                        </a:fillRef>
                        <a:effectRef idx="1">
                          <a:schemeClr val="dk1"/>
                        </a:effectRef>
                        <a:fontRef idx="minor">
                          <a:schemeClr val="dk1"/>
                        </a:fontRef>
                      </p:style>
                      <p:txBody>
                        <a:bodyPr rtlCol="0" anchor="ctr"/>
                        <a:lstStyle/>
                        <a:p>
                          <a:endParaRPr lang="en-US" b="1" dirty="0"/>
                        </a:p>
                      </p:txBody>
                    </p:sp>
                    <p:sp>
                      <p:nvSpPr>
                        <p:cNvPr id="64" name="TextBox 63"/>
                        <p:cNvSpPr txBox="1"/>
                        <p:nvPr/>
                      </p:nvSpPr>
                      <p:spPr>
                        <a:xfrm>
                          <a:off x="3581400" y="4267200"/>
                          <a:ext cx="2133601" cy="653290"/>
                        </a:xfrm>
                        <a:prstGeom prst="rect">
                          <a:avLst/>
                        </a:prstGeom>
                        <a:noFill/>
                      </p:spPr>
                      <p:txBody>
                        <a:bodyPr wrap="square" rtlCol="0">
                          <a:spAutoFit/>
                        </a:bodyPr>
                        <a:lstStyle/>
                        <a:p>
                          <a:pPr algn="ctr"/>
                          <a:r>
                            <a:rPr lang="en-US" sz="2000" b="1" dirty="0" smtClean="0"/>
                            <a:t>Works_for</a:t>
                          </a:r>
                          <a:endParaRPr lang="en-US" sz="1600" dirty="0"/>
                        </a:p>
                      </p:txBody>
                    </p:sp>
                  </p:grpSp>
                  <p:cxnSp>
                    <p:nvCxnSpPr>
                      <p:cNvPr id="62" name="Straight Connector 61"/>
                      <p:cNvCxnSpPr>
                        <a:stCxn id="63" idx="3"/>
                        <a:endCxn id="60" idx="1"/>
                      </p:cNvCxnSpPr>
                      <p:nvPr/>
                    </p:nvCxnSpPr>
                    <p:spPr>
                      <a:xfrm>
                        <a:off x="5562599" y="4457700"/>
                        <a:ext cx="733531" cy="2"/>
                      </a:xfrm>
                      <a:prstGeom prst="line">
                        <a:avLst/>
                      </a:prstGeom>
                      <a:ln/>
                    </p:spPr>
                    <p:style>
                      <a:lnRef idx="3">
                        <a:schemeClr val="accent2"/>
                      </a:lnRef>
                      <a:fillRef idx="0">
                        <a:schemeClr val="accent2"/>
                      </a:fillRef>
                      <a:effectRef idx="2">
                        <a:schemeClr val="accent2"/>
                      </a:effectRef>
                      <a:fontRef idx="minor">
                        <a:schemeClr val="tx1"/>
                      </a:fontRef>
                    </p:style>
                  </p:cxnSp>
                </p:grpSp>
                <p:cxnSp>
                  <p:nvCxnSpPr>
                    <p:cNvPr id="55" name="Straight Connector 54"/>
                    <p:cNvCxnSpPr>
                      <a:stCxn id="59" idx="3"/>
                      <a:endCxn id="63" idx="1"/>
                    </p:cNvCxnSpPr>
                    <p:nvPr/>
                  </p:nvCxnSpPr>
                  <p:spPr>
                    <a:xfrm flipV="1">
                      <a:off x="2747779" y="5132214"/>
                      <a:ext cx="617255" cy="1"/>
                    </a:xfrm>
                    <a:prstGeom prst="line">
                      <a:avLst/>
                    </a:prstGeom>
                    <a:ln/>
                  </p:spPr>
                  <p:style>
                    <a:lnRef idx="3">
                      <a:schemeClr val="accent2"/>
                    </a:lnRef>
                    <a:fillRef idx="0">
                      <a:schemeClr val="accent2"/>
                    </a:fillRef>
                    <a:effectRef idx="2">
                      <a:schemeClr val="accent2"/>
                    </a:effectRef>
                    <a:fontRef idx="minor">
                      <a:schemeClr val="tx1"/>
                    </a:fontRef>
                  </p:style>
                </p:cxnSp>
              </p:grpSp>
              <p:grpSp>
                <p:nvGrpSpPr>
                  <p:cNvPr id="84" name="Group 83"/>
                  <p:cNvGrpSpPr/>
                  <p:nvPr/>
                </p:nvGrpSpPr>
                <p:grpSpPr>
                  <a:xfrm>
                    <a:off x="4343400" y="2705100"/>
                    <a:ext cx="1647825" cy="611956"/>
                    <a:chOff x="4304926" y="671395"/>
                    <a:chExt cx="2101381" cy="893060"/>
                  </a:xfrm>
                </p:grpSpPr>
                <p:cxnSp>
                  <p:nvCxnSpPr>
                    <p:cNvPr id="85" name="Straight Connector 84"/>
                    <p:cNvCxnSpPr>
                      <a:endCxn id="86" idx="2"/>
                    </p:cNvCxnSpPr>
                    <p:nvPr/>
                  </p:nvCxnSpPr>
                  <p:spPr>
                    <a:xfrm flipV="1">
                      <a:off x="4304926" y="1028700"/>
                      <a:ext cx="490167" cy="535755"/>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86" name="Oval 85"/>
                    <p:cNvSpPr/>
                    <p:nvPr/>
                  </p:nvSpPr>
                  <p:spPr>
                    <a:xfrm>
                      <a:off x="4795094" y="671395"/>
                      <a:ext cx="1611213" cy="714609"/>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smtClean="0">
                          <a:solidFill>
                            <a:srgbClr val="C00000"/>
                          </a:solidFill>
                        </a:rPr>
                        <a:t>Start</a:t>
                      </a:r>
                    </a:p>
                    <a:p>
                      <a:pPr algn="ctr"/>
                      <a:r>
                        <a:rPr lang="en-US" b="1" dirty="0" smtClean="0">
                          <a:solidFill>
                            <a:srgbClr val="C00000"/>
                          </a:solidFill>
                        </a:rPr>
                        <a:t>Date</a:t>
                      </a:r>
                    </a:p>
                  </p:txBody>
                </p:sp>
              </p:grpSp>
            </p:grpSp>
            <p:sp>
              <p:nvSpPr>
                <p:cNvPr id="105" name="TextBox 104"/>
                <p:cNvSpPr txBox="1"/>
                <p:nvPr/>
              </p:nvSpPr>
              <p:spPr>
                <a:xfrm>
                  <a:off x="2975413" y="3792026"/>
                  <a:ext cx="304800" cy="400110"/>
                </a:xfrm>
                <a:prstGeom prst="rect">
                  <a:avLst/>
                </a:prstGeom>
                <a:noFill/>
              </p:spPr>
              <p:txBody>
                <a:bodyPr wrap="square" rtlCol="0">
                  <a:spAutoFit/>
                </a:bodyPr>
                <a:lstStyle/>
                <a:p>
                  <a:r>
                    <a:rPr lang="en-US" sz="2000" b="1" dirty="0" smtClean="0"/>
                    <a:t>N</a:t>
                  </a:r>
                </a:p>
              </p:txBody>
            </p:sp>
            <p:sp>
              <p:nvSpPr>
                <p:cNvPr id="107" name="TextBox 106"/>
                <p:cNvSpPr txBox="1"/>
                <p:nvPr/>
              </p:nvSpPr>
              <p:spPr>
                <a:xfrm>
                  <a:off x="5381246" y="3805732"/>
                  <a:ext cx="304800" cy="400110"/>
                </a:xfrm>
                <a:prstGeom prst="rect">
                  <a:avLst/>
                </a:prstGeom>
                <a:noFill/>
              </p:spPr>
              <p:txBody>
                <a:bodyPr wrap="square" rtlCol="0">
                  <a:spAutoFit/>
                </a:bodyPr>
                <a:lstStyle/>
                <a:p>
                  <a:r>
                    <a:rPr lang="en-US" sz="2000" b="1" dirty="0" smtClean="0"/>
                    <a:t>1</a:t>
                  </a:r>
                </a:p>
              </p:txBody>
            </p:sp>
          </p:grpSp>
          <p:cxnSp>
            <p:nvCxnSpPr>
              <p:cNvPr id="133" name="Curved Connector 132"/>
              <p:cNvCxnSpPr>
                <a:stCxn id="86" idx="1"/>
                <a:endCxn id="59" idx="0"/>
              </p:cNvCxnSpPr>
              <p:nvPr/>
            </p:nvCxnSpPr>
            <p:spPr>
              <a:xfrm rot="16200000" flipH="1" flipV="1">
                <a:off x="3104218" y="1816083"/>
                <a:ext cx="847855" cy="2769309"/>
              </a:xfrm>
              <a:prstGeom prst="curvedConnector3">
                <a:avLst>
                  <a:gd name="adj1" fmla="val -19692"/>
                </a:avLst>
              </a:prstGeom>
              <a:ln>
                <a:tailEnd type="arrow"/>
              </a:ln>
            </p:spPr>
            <p:style>
              <a:lnRef idx="2">
                <a:schemeClr val="dk1"/>
              </a:lnRef>
              <a:fillRef idx="0">
                <a:schemeClr val="dk1"/>
              </a:fillRef>
              <a:effectRef idx="1">
                <a:schemeClr val="dk1"/>
              </a:effectRef>
              <a:fontRef idx="minor">
                <a:schemeClr val="tx1"/>
              </a:fontRef>
            </p:style>
          </p:cxnSp>
          <p:cxnSp>
            <p:nvCxnSpPr>
              <p:cNvPr id="146" name="Curved Connector 142"/>
              <p:cNvCxnSpPr>
                <a:stCxn id="86" idx="6"/>
                <a:endCxn id="60" idx="0"/>
              </p:cNvCxnSpPr>
              <p:nvPr/>
            </p:nvCxnSpPr>
            <p:spPr>
              <a:xfrm>
                <a:off x="5991225" y="2949937"/>
                <a:ext cx="773721" cy="674729"/>
              </a:xfrm>
              <a:prstGeom prst="curvedConnector2">
                <a:avLst/>
              </a:prstGeom>
              <a:ln>
                <a:tailEnd type="arrow"/>
              </a:ln>
            </p:spPr>
            <p:style>
              <a:lnRef idx="2">
                <a:schemeClr val="dk1"/>
              </a:lnRef>
              <a:fillRef idx="0">
                <a:schemeClr val="dk1"/>
              </a:fillRef>
              <a:effectRef idx="1">
                <a:schemeClr val="dk1"/>
              </a:effectRef>
              <a:fontRef idx="minor">
                <a:schemeClr val="tx1"/>
              </a:fontRef>
            </p:style>
          </p:cxnSp>
        </p:grpSp>
        <p:pic>
          <p:nvPicPr>
            <p:cNvPr id="158" name="Picture 3"/>
            <p:cNvPicPr>
              <a:picLocks noChangeAspect="1" noChangeArrowheads="1"/>
            </p:cNvPicPr>
            <p:nvPr/>
          </p:nvPicPr>
          <p:blipFill>
            <a:blip r:embed="rId2" cstate="print"/>
            <a:srcRect/>
            <a:stretch>
              <a:fillRect/>
            </a:stretch>
          </p:blipFill>
          <p:spPr bwMode="auto">
            <a:xfrm>
              <a:off x="4419600" y="3419550"/>
              <a:ext cx="581026" cy="466650"/>
            </a:xfrm>
            <a:prstGeom prst="rect">
              <a:avLst/>
            </a:prstGeom>
            <a:noFill/>
            <a:ln w="9525">
              <a:noFill/>
              <a:miter lim="800000"/>
              <a:headEnd/>
              <a:tailEnd/>
            </a:ln>
            <a:effectLst/>
          </p:spPr>
        </p:pic>
        <p:pic>
          <p:nvPicPr>
            <p:cNvPr id="9220" name="Picture 4"/>
            <p:cNvPicPr>
              <a:picLocks noChangeAspect="1" noChangeArrowheads="1"/>
            </p:cNvPicPr>
            <p:nvPr/>
          </p:nvPicPr>
          <p:blipFill>
            <a:blip r:embed="rId3" cstate="print"/>
            <a:srcRect/>
            <a:stretch>
              <a:fillRect/>
            </a:stretch>
          </p:blipFill>
          <p:spPr bwMode="auto">
            <a:xfrm>
              <a:off x="8010848" y="3276600"/>
              <a:ext cx="523552" cy="486450"/>
            </a:xfrm>
            <a:prstGeom prst="rect">
              <a:avLst/>
            </a:prstGeom>
            <a:noFill/>
            <a:ln w="9525">
              <a:noFill/>
              <a:miter lim="800000"/>
              <a:headEnd/>
              <a:tailEnd/>
            </a:ln>
            <a:effectLst/>
          </p:spPr>
        </p:pic>
      </p:grpSp>
      <p:grpSp>
        <p:nvGrpSpPr>
          <p:cNvPr id="68" name="Group 67"/>
          <p:cNvGrpSpPr/>
          <p:nvPr/>
        </p:nvGrpSpPr>
        <p:grpSpPr>
          <a:xfrm>
            <a:off x="304800" y="5092382"/>
            <a:ext cx="5881322" cy="1384618"/>
            <a:chOff x="304800" y="5092382"/>
            <a:chExt cx="5881322" cy="1384618"/>
          </a:xfrm>
        </p:grpSpPr>
        <p:grpSp>
          <p:nvGrpSpPr>
            <p:cNvPr id="153" name="Group 152"/>
            <p:cNvGrpSpPr/>
            <p:nvPr/>
          </p:nvGrpSpPr>
          <p:grpSpPr>
            <a:xfrm>
              <a:off x="304800" y="5092382"/>
              <a:ext cx="5881322" cy="1384618"/>
              <a:chOff x="508489" y="4819650"/>
              <a:chExt cx="6310677" cy="1663382"/>
            </a:xfrm>
          </p:grpSpPr>
          <p:grpSp>
            <p:nvGrpSpPr>
              <p:cNvPr id="112" name="Group 111"/>
              <p:cNvGrpSpPr/>
              <p:nvPr/>
            </p:nvGrpSpPr>
            <p:grpSpPr>
              <a:xfrm>
                <a:off x="508489" y="4819650"/>
                <a:ext cx="6310677" cy="1663382"/>
                <a:chOff x="508489" y="4819650"/>
                <a:chExt cx="6310677" cy="1663382"/>
              </a:xfrm>
            </p:grpSpPr>
            <p:grpSp>
              <p:nvGrpSpPr>
                <p:cNvPr id="100" name="Group 99"/>
                <p:cNvGrpSpPr/>
                <p:nvPr/>
              </p:nvGrpSpPr>
              <p:grpSpPr>
                <a:xfrm>
                  <a:off x="508489" y="4819650"/>
                  <a:ext cx="6310677" cy="1663382"/>
                  <a:chOff x="1346689" y="4819650"/>
                  <a:chExt cx="6310677" cy="1663382"/>
                </a:xfrm>
              </p:grpSpPr>
              <p:grpSp>
                <p:nvGrpSpPr>
                  <p:cNvPr id="33" name="Group 32"/>
                  <p:cNvGrpSpPr/>
                  <p:nvPr/>
                </p:nvGrpSpPr>
                <p:grpSpPr>
                  <a:xfrm>
                    <a:off x="1346689" y="5409646"/>
                    <a:ext cx="6310677" cy="1073386"/>
                    <a:chOff x="847359" y="4464756"/>
                    <a:chExt cx="7525664" cy="1334912"/>
                  </a:xfrm>
                </p:grpSpPr>
                <p:grpSp>
                  <p:nvGrpSpPr>
                    <p:cNvPr id="41" name="Group 62"/>
                    <p:cNvGrpSpPr/>
                    <p:nvPr/>
                  </p:nvGrpSpPr>
                  <p:grpSpPr>
                    <a:xfrm>
                      <a:off x="847359" y="4464756"/>
                      <a:ext cx="7525664" cy="1334912"/>
                      <a:chOff x="350855" y="3581400"/>
                      <a:chExt cx="8289890" cy="1752600"/>
                    </a:xfrm>
                  </p:grpSpPr>
                  <p:sp>
                    <p:nvSpPr>
                      <p:cNvPr id="43" name="Rectangle 42"/>
                      <p:cNvSpPr/>
                      <p:nvPr/>
                    </p:nvSpPr>
                    <p:spPr>
                      <a:xfrm>
                        <a:off x="350855" y="4114800"/>
                        <a:ext cx="2093407" cy="685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b="1" dirty="0" smtClean="0"/>
                          <a:t>Employee</a:t>
                        </a:r>
                        <a:endParaRPr lang="en-US" sz="2400" b="1" dirty="0"/>
                      </a:p>
                    </p:txBody>
                  </p:sp>
                  <p:sp>
                    <p:nvSpPr>
                      <p:cNvPr id="44" name="Rectangle 43"/>
                      <p:cNvSpPr/>
                      <p:nvPr/>
                    </p:nvSpPr>
                    <p:spPr>
                      <a:xfrm>
                        <a:off x="6296130" y="4114800"/>
                        <a:ext cx="2344615" cy="685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b="1" dirty="0" smtClean="0"/>
                          <a:t>Project</a:t>
                        </a:r>
                        <a:endParaRPr lang="en-US" b="1" dirty="0"/>
                      </a:p>
                    </p:txBody>
                  </p:sp>
                  <p:grpSp>
                    <p:nvGrpSpPr>
                      <p:cNvPr id="45" name="Group 49"/>
                      <p:cNvGrpSpPr/>
                      <p:nvPr/>
                    </p:nvGrpSpPr>
                    <p:grpSpPr>
                      <a:xfrm>
                        <a:off x="3124200" y="3581400"/>
                        <a:ext cx="2438400" cy="1752600"/>
                        <a:chOff x="3429000" y="3733800"/>
                        <a:chExt cx="2438400" cy="1752600"/>
                      </a:xfrm>
                    </p:grpSpPr>
                    <p:sp>
                      <p:nvSpPr>
                        <p:cNvPr id="47" name="Diamond 46"/>
                        <p:cNvSpPr/>
                        <p:nvPr/>
                      </p:nvSpPr>
                      <p:spPr>
                        <a:xfrm>
                          <a:off x="3429000" y="3733800"/>
                          <a:ext cx="2438400" cy="1752600"/>
                        </a:xfrm>
                        <a:prstGeom prst="diamond">
                          <a:avLst/>
                        </a:prstGeom>
                      </p:spPr>
                      <p:style>
                        <a:lnRef idx="1">
                          <a:schemeClr val="dk1"/>
                        </a:lnRef>
                        <a:fillRef idx="2">
                          <a:schemeClr val="dk1"/>
                        </a:fillRef>
                        <a:effectRef idx="1">
                          <a:schemeClr val="dk1"/>
                        </a:effectRef>
                        <a:fontRef idx="minor">
                          <a:schemeClr val="dk1"/>
                        </a:fontRef>
                      </p:style>
                      <p:txBody>
                        <a:bodyPr rtlCol="0" anchor="ctr"/>
                        <a:lstStyle/>
                        <a:p>
                          <a:endParaRPr lang="en-US" b="1" dirty="0"/>
                        </a:p>
                      </p:txBody>
                    </p:sp>
                    <p:sp>
                      <p:nvSpPr>
                        <p:cNvPr id="48" name="TextBox 47"/>
                        <p:cNvSpPr txBox="1"/>
                        <p:nvPr/>
                      </p:nvSpPr>
                      <p:spPr>
                        <a:xfrm>
                          <a:off x="3581400" y="4267200"/>
                          <a:ext cx="2133601" cy="653290"/>
                        </a:xfrm>
                        <a:prstGeom prst="rect">
                          <a:avLst/>
                        </a:prstGeom>
                        <a:noFill/>
                      </p:spPr>
                      <p:txBody>
                        <a:bodyPr wrap="square" rtlCol="0">
                          <a:spAutoFit/>
                        </a:bodyPr>
                        <a:lstStyle/>
                        <a:p>
                          <a:pPr algn="ctr"/>
                          <a:r>
                            <a:rPr lang="en-US" sz="2000" b="1" dirty="0" smtClean="0"/>
                            <a:t>Works_on</a:t>
                          </a:r>
                          <a:endParaRPr lang="en-US" sz="1600" dirty="0"/>
                        </a:p>
                      </p:txBody>
                    </p:sp>
                  </p:grpSp>
                </p:grpSp>
                <p:grpSp>
                  <p:nvGrpSpPr>
                    <p:cNvPr id="35" name="Group 38"/>
                    <p:cNvGrpSpPr/>
                    <p:nvPr/>
                  </p:nvGrpSpPr>
                  <p:grpSpPr>
                    <a:xfrm>
                      <a:off x="2747779" y="5132213"/>
                      <a:ext cx="3496773" cy="2"/>
                      <a:chOff x="2747779" y="5133801"/>
                      <a:chExt cx="3496773" cy="2"/>
                    </a:xfrm>
                  </p:grpSpPr>
                  <p:cxnSp>
                    <p:nvCxnSpPr>
                      <p:cNvPr id="38" name="Straight Connector 37"/>
                      <p:cNvCxnSpPr>
                        <a:stCxn id="47" idx="3"/>
                        <a:endCxn id="44" idx="1"/>
                      </p:cNvCxnSpPr>
                      <p:nvPr/>
                    </p:nvCxnSpPr>
                    <p:spPr>
                      <a:xfrm>
                        <a:off x="5578644" y="5133801"/>
                        <a:ext cx="665908" cy="1"/>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39" name="Straight Connector 38"/>
                      <p:cNvCxnSpPr>
                        <a:stCxn id="43" idx="3"/>
                        <a:endCxn id="47" idx="1"/>
                      </p:cNvCxnSpPr>
                      <p:nvPr/>
                    </p:nvCxnSpPr>
                    <p:spPr>
                      <a:xfrm flipV="1">
                        <a:off x="2747779" y="5133802"/>
                        <a:ext cx="617255" cy="1"/>
                      </a:xfrm>
                      <a:prstGeom prst="line">
                        <a:avLst/>
                      </a:prstGeom>
                      <a:ln/>
                    </p:spPr>
                    <p:style>
                      <a:lnRef idx="3">
                        <a:schemeClr val="accent2"/>
                      </a:lnRef>
                      <a:fillRef idx="0">
                        <a:schemeClr val="accent2"/>
                      </a:fillRef>
                      <a:effectRef idx="2">
                        <a:schemeClr val="accent2"/>
                      </a:effectRef>
                      <a:fontRef idx="minor">
                        <a:schemeClr val="tx1"/>
                      </a:fontRef>
                    </p:style>
                  </p:cxnSp>
                </p:grpSp>
              </p:grpSp>
              <p:grpSp>
                <p:nvGrpSpPr>
                  <p:cNvPr id="87" name="Group 86"/>
                  <p:cNvGrpSpPr/>
                  <p:nvPr/>
                </p:nvGrpSpPr>
                <p:grpSpPr>
                  <a:xfrm>
                    <a:off x="4386012" y="4819650"/>
                    <a:ext cx="1786188" cy="589998"/>
                    <a:chOff x="4271338" y="1009650"/>
                    <a:chExt cx="1786188" cy="589998"/>
                  </a:xfrm>
                </p:grpSpPr>
                <p:cxnSp>
                  <p:nvCxnSpPr>
                    <p:cNvPr id="88" name="Straight Connector 87"/>
                    <p:cNvCxnSpPr>
                      <a:stCxn id="47" idx="0"/>
                      <a:endCxn id="89" idx="2"/>
                    </p:cNvCxnSpPr>
                    <p:nvPr/>
                  </p:nvCxnSpPr>
                  <p:spPr>
                    <a:xfrm rot="5400000" flipH="1" flipV="1">
                      <a:off x="4350321" y="1187843"/>
                      <a:ext cx="332822" cy="490787"/>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89" name="Oval 88"/>
                    <p:cNvSpPr/>
                    <p:nvPr/>
                  </p:nvSpPr>
                  <p:spPr>
                    <a:xfrm>
                      <a:off x="4762126" y="1009650"/>
                      <a:ext cx="1295400" cy="51435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b="1" dirty="0" smtClean="0">
                          <a:solidFill>
                            <a:srgbClr val="C00000"/>
                          </a:solidFill>
                        </a:rPr>
                        <a:t>No Of Hours</a:t>
                      </a:r>
                      <a:endParaRPr lang="en-US" sz="1600" b="1" dirty="0">
                        <a:solidFill>
                          <a:srgbClr val="C00000"/>
                        </a:solidFill>
                      </a:endParaRPr>
                    </a:p>
                  </p:txBody>
                </p:sp>
              </p:grpSp>
            </p:grpSp>
            <p:sp>
              <p:nvSpPr>
                <p:cNvPr id="108" name="TextBox 107"/>
                <p:cNvSpPr txBox="1"/>
                <p:nvPr/>
              </p:nvSpPr>
              <p:spPr>
                <a:xfrm>
                  <a:off x="2209800" y="5842243"/>
                  <a:ext cx="304800" cy="480664"/>
                </a:xfrm>
                <a:prstGeom prst="rect">
                  <a:avLst/>
                </a:prstGeom>
                <a:noFill/>
              </p:spPr>
              <p:txBody>
                <a:bodyPr wrap="square" rtlCol="0">
                  <a:spAutoFit/>
                </a:bodyPr>
                <a:lstStyle/>
                <a:p>
                  <a:pPr algn="ctr"/>
                  <a:r>
                    <a:rPr lang="en-US" sz="2000" b="1" dirty="0" smtClean="0"/>
                    <a:t>M</a:t>
                  </a:r>
                </a:p>
              </p:txBody>
            </p:sp>
            <p:sp>
              <p:nvSpPr>
                <p:cNvPr id="109" name="TextBox 108"/>
                <p:cNvSpPr txBox="1"/>
                <p:nvPr/>
              </p:nvSpPr>
              <p:spPr>
                <a:xfrm>
                  <a:off x="4572000" y="5842243"/>
                  <a:ext cx="304800" cy="480664"/>
                </a:xfrm>
                <a:prstGeom prst="rect">
                  <a:avLst/>
                </a:prstGeom>
                <a:noFill/>
              </p:spPr>
              <p:txBody>
                <a:bodyPr wrap="square" rtlCol="0">
                  <a:spAutoFit/>
                </a:bodyPr>
                <a:lstStyle/>
                <a:p>
                  <a:pPr algn="ctr"/>
                  <a:r>
                    <a:rPr lang="en-US" sz="2000" b="1" dirty="0" smtClean="0"/>
                    <a:t>N</a:t>
                  </a:r>
                </a:p>
              </p:txBody>
            </p:sp>
          </p:grpSp>
          <p:cxnSp>
            <p:nvCxnSpPr>
              <p:cNvPr id="138" name="Curved Connector 137"/>
              <p:cNvCxnSpPr>
                <a:stCxn id="89" idx="1"/>
                <a:endCxn id="43" idx="0"/>
              </p:cNvCxnSpPr>
              <p:nvPr/>
            </p:nvCxnSpPr>
            <p:spPr>
              <a:xfrm rot="16200000" flipH="1" flipV="1">
                <a:off x="2346122" y="3854144"/>
                <a:ext cx="841355" cy="2923015"/>
              </a:xfrm>
              <a:prstGeom prst="curvedConnector3">
                <a:avLst>
                  <a:gd name="adj1" fmla="val -3292"/>
                </a:avLst>
              </a:prstGeom>
              <a:ln>
                <a:tailEnd type="arrow"/>
              </a:ln>
            </p:spPr>
            <p:style>
              <a:lnRef idx="2">
                <a:schemeClr val="dk1"/>
              </a:lnRef>
              <a:fillRef idx="0">
                <a:schemeClr val="dk1"/>
              </a:fillRef>
              <a:effectRef idx="1">
                <a:schemeClr val="dk1"/>
              </a:effectRef>
              <a:fontRef idx="minor">
                <a:schemeClr val="tx1"/>
              </a:fontRef>
            </p:style>
          </p:cxnSp>
          <p:cxnSp>
            <p:nvCxnSpPr>
              <p:cNvPr id="143" name="Curved Connector 142"/>
              <p:cNvCxnSpPr>
                <a:stCxn id="89" idx="6"/>
              </p:cNvCxnSpPr>
              <p:nvPr/>
            </p:nvCxnSpPr>
            <p:spPr>
              <a:xfrm>
                <a:off x="5334000" y="5076825"/>
                <a:ext cx="609600" cy="638175"/>
              </a:xfrm>
              <a:prstGeom prst="curvedConnector2">
                <a:avLst/>
              </a:prstGeom>
              <a:ln>
                <a:tailEnd type="arrow"/>
              </a:ln>
            </p:spPr>
            <p:style>
              <a:lnRef idx="2">
                <a:schemeClr val="dk1"/>
              </a:lnRef>
              <a:fillRef idx="0">
                <a:schemeClr val="dk1"/>
              </a:fillRef>
              <a:effectRef idx="1">
                <a:schemeClr val="dk1"/>
              </a:effectRef>
              <a:fontRef idx="minor">
                <a:schemeClr val="tx1"/>
              </a:fontRef>
            </p:style>
          </p:cxnSp>
        </p:grpSp>
        <p:pic>
          <p:nvPicPr>
            <p:cNvPr id="160" name="Picture 4"/>
            <p:cNvPicPr>
              <a:picLocks noChangeAspect="1" noChangeArrowheads="1"/>
            </p:cNvPicPr>
            <p:nvPr/>
          </p:nvPicPr>
          <p:blipFill>
            <a:blip r:embed="rId3" cstate="print"/>
            <a:srcRect/>
            <a:stretch>
              <a:fillRect/>
            </a:stretch>
          </p:blipFill>
          <p:spPr bwMode="auto">
            <a:xfrm>
              <a:off x="533400" y="5181600"/>
              <a:ext cx="523552" cy="486450"/>
            </a:xfrm>
            <a:prstGeom prst="rect">
              <a:avLst/>
            </a:prstGeom>
            <a:noFill/>
            <a:ln w="9525">
              <a:noFill/>
              <a:miter lim="800000"/>
              <a:headEnd/>
              <a:tailEnd/>
            </a:ln>
            <a:effectLst/>
          </p:spPr>
        </p:pic>
        <p:pic>
          <p:nvPicPr>
            <p:cNvPr id="161" name="Picture 4"/>
            <p:cNvPicPr>
              <a:picLocks noChangeAspect="1" noChangeArrowheads="1"/>
            </p:cNvPicPr>
            <p:nvPr/>
          </p:nvPicPr>
          <p:blipFill>
            <a:blip r:embed="rId3" cstate="print"/>
            <a:srcRect/>
            <a:stretch>
              <a:fillRect/>
            </a:stretch>
          </p:blipFill>
          <p:spPr bwMode="auto">
            <a:xfrm>
              <a:off x="5420048" y="5181600"/>
              <a:ext cx="523552" cy="486450"/>
            </a:xfrm>
            <a:prstGeom prst="rect">
              <a:avLst/>
            </a:prstGeom>
            <a:noFill/>
            <a:ln w="9525">
              <a:noFill/>
              <a:miter lim="800000"/>
              <a:headEnd/>
              <a:tailEnd/>
            </a:ln>
            <a:effectLst/>
          </p:spPr>
        </p:pic>
      </p:gr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76200" y="76200"/>
            <a:ext cx="8991600" cy="67056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p>
            <a:pPr marL="514350" indent="-514350" algn="just" fontAlgn="base">
              <a:spcAft>
                <a:spcPts val="600"/>
              </a:spcAft>
              <a:buClr>
                <a:srgbClr val="FF0000"/>
              </a:buClr>
            </a:pPr>
            <a:r>
              <a:rPr lang="en-US" b="1" dirty="0" smtClean="0"/>
              <a:t>Employee</a:t>
            </a:r>
          </a:p>
          <a:p>
            <a:pPr marL="514350" indent="-514350" algn="just" fontAlgn="base">
              <a:spcAft>
                <a:spcPts val="600"/>
              </a:spcAft>
              <a:buClr>
                <a:srgbClr val="FF0000"/>
              </a:buClr>
            </a:pPr>
            <a:endParaRPr lang="en-US" dirty="0" smtClean="0"/>
          </a:p>
          <a:p>
            <a:pPr marL="514350" indent="-514350" algn="just" fontAlgn="base">
              <a:spcAft>
                <a:spcPts val="600"/>
              </a:spcAft>
              <a:buClr>
                <a:srgbClr val="FF0000"/>
              </a:buClr>
            </a:pPr>
            <a:endParaRPr lang="en-US" dirty="0" smtClean="0"/>
          </a:p>
          <a:p>
            <a:pPr marL="514350" indent="-514350" algn="just" fontAlgn="base">
              <a:spcAft>
                <a:spcPts val="600"/>
              </a:spcAft>
              <a:buClr>
                <a:srgbClr val="FF0000"/>
              </a:buClr>
            </a:pPr>
            <a:endParaRPr lang="en-US" dirty="0" smtClean="0"/>
          </a:p>
          <a:p>
            <a:pPr marL="514350" indent="-514350" algn="just" fontAlgn="base">
              <a:spcAft>
                <a:spcPts val="600"/>
              </a:spcAft>
              <a:buClr>
                <a:srgbClr val="FF0000"/>
              </a:buClr>
            </a:pPr>
            <a:endParaRPr lang="en-US" dirty="0" smtClean="0"/>
          </a:p>
          <a:p>
            <a:pPr marL="514350" indent="-514350" algn="just" fontAlgn="base">
              <a:spcAft>
                <a:spcPts val="600"/>
              </a:spcAft>
              <a:buClr>
                <a:srgbClr val="FF0000"/>
              </a:buClr>
            </a:pPr>
            <a:endParaRPr lang="en-US" dirty="0" smtClean="0"/>
          </a:p>
          <a:p>
            <a:pPr marL="514350" indent="-514350" algn="just" fontAlgn="base">
              <a:spcAft>
                <a:spcPts val="600"/>
              </a:spcAft>
              <a:buClr>
                <a:srgbClr val="FF0000"/>
              </a:buClr>
            </a:pPr>
            <a:r>
              <a:rPr lang="en-US" b="1" dirty="0" smtClean="0"/>
              <a:t>Department</a:t>
            </a:r>
          </a:p>
          <a:p>
            <a:pPr marL="514350" indent="-514350" algn="just" fontAlgn="base">
              <a:spcAft>
                <a:spcPts val="600"/>
              </a:spcAft>
              <a:buClr>
                <a:srgbClr val="FF0000"/>
              </a:buClr>
            </a:pPr>
            <a:endParaRPr lang="en-US" dirty="0" smtClean="0"/>
          </a:p>
          <a:p>
            <a:pPr marL="514350" indent="-514350" algn="just" fontAlgn="base">
              <a:spcAft>
                <a:spcPts val="600"/>
              </a:spcAft>
              <a:buClr>
                <a:srgbClr val="FF0000"/>
              </a:buClr>
            </a:pPr>
            <a:endParaRPr lang="en-US" dirty="0" smtClean="0"/>
          </a:p>
          <a:p>
            <a:pPr marL="514350" indent="-514350" algn="just" fontAlgn="base">
              <a:spcAft>
                <a:spcPts val="600"/>
              </a:spcAft>
              <a:buClr>
                <a:srgbClr val="FF0000"/>
              </a:buClr>
            </a:pPr>
            <a:endParaRPr lang="en-US" dirty="0" smtClean="0"/>
          </a:p>
          <a:p>
            <a:pPr marL="514350" indent="-514350" algn="just" fontAlgn="base">
              <a:spcAft>
                <a:spcPts val="600"/>
              </a:spcAft>
              <a:buClr>
                <a:srgbClr val="FF0000"/>
              </a:buClr>
            </a:pPr>
            <a:endParaRPr lang="en-US" dirty="0" smtClean="0"/>
          </a:p>
          <a:p>
            <a:pPr marL="514350" indent="-514350" algn="just" fontAlgn="base">
              <a:spcAft>
                <a:spcPts val="600"/>
              </a:spcAft>
              <a:buClr>
                <a:srgbClr val="FF0000"/>
              </a:buClr>
            </a:pPr>
            <a:endParaRPr lang="en-US" dirty="0" smtClean="0"/>
          </a:p>
          <a:p>
            <a:pPr marL="514350" indent="-514350" algn="just" fontAlgn="base">
              <a:spcAft>
                <a:spcPts val="600"/>
              </a:spcAft>
              <a:buClr>
                <a:srgbClr val="FF0000"/>
              </a:buClr>
            </a:pPr>
            <a:r>
              <a:rPr lang="en-US" b="1" dirty="0" smtClean="0"/>
              <a:t>Project</a:t>
            </a:r>
          </a:p>
        </p:txBody>
      </p:sp>
      <p:graphicFrame>
        <p:nvGraphicFramePr>
          <p:cNvPr id="4" name="Table 3"/>
          <p:cNvGraphicFramePr>
            <a:graphicFrameLocks noGrp="1"/>
          </p:cNvGraphicFramePr>
          <p:nvPr/>
        </p:nvGraphicFramePr>
        <p:xfrm>
          <a:off x="152400" y="456791"/>
          <a:ext cx="4279963" cy="1402489"/>
        </p:xfrm>
        <a:graphic>
          <a:graphicData uri="http://schemas.openxmlformats.org/drawingml/2006/table">
            <a:tbl>
              <a:tblPr firstRow="1" bandRow="1">
                <a:tableStyleId>{2D5ABB26-0587-4C30-8999-92F81FD0307C}</a:tableStyleId>
              </a:tblPr>
              <a:tblGrid>
                <a:gridCol w="597218"/>
                <a:gridCol w="890905"/>
                <a:gridCol w="620966"/>
                <a:gridCol w="882967"/>
                <a:gridCol w="1287907"/>
              </a:tblGrid>
              <a:tr h="304799">
                <a:tc>
                  <a:txBody>
                    <a:bodyPr/>
                    <a:lstStyle/>
                    <a:p>
                      <a:pPr algn="ctr"/>
                      <a:r>
                        <a:rPr lang="en-US" sz="1800" b="1" dirty="0" smtClean="0">
                          <a:solidFill>
                            <a:srgbClr val="C00000"/>
                          </a:solidFill>
                        </a:rPr>
                        <a:t>EID </a:t>
                      </a:r>
                      <a:endParaRPr lang="en-US" b="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lang="en-US" sz="1800" b="1" dirty="0" smtClean="0">
                          <a:solidFill>
                            <a:srgbClr val="C00000"/>
                          </a:solidFill>
                        </a:rPr>
                        <a:t>EName </a:t>
                      </a:r>
                      <a:endParaRPr lang="en-US" b="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lang="en-US" sz="1800" b="1" dirty="0" smtClean="0">
                          <a:solidFill>
                            <a:srgbClr val="C00000"/>
                          </a:solidFill>
                        </a:rPr>
                        <a:t>AGE</a:t>
                      </a:r>
                      <a:endParaRPr lang="en-US" b="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lang="en-US" b="1" dirty="0" smtClean="0">
                          <a:solidFill>
                            <a:srgbClr val="C00000"/>
                          </a:solidFill>
                        </a:rPr>
                        <a:t>Salary</a:t>
                      </a:r>
                      <a:endParaRPr lang="en-US" b="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lang="en-US" b="1" dirty="0" smtClean="0">
                          <a:solidFill>
                            <a:srgbClr val="C00000"/>
                          </a:solidFill>
                        </a:rPr>
                        <a:t>Start_Date</a:t>
                      </a:r>
                      <a:endParaRPr lang="en-US" b="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r>
              <a:tr h="279265">
                <a:tc>
                  <a:txBody>
                    <a:bodyPr/>
                    <a:lstStyle/>
                    <a:p>
                      <a:pPr marL="0" algn="ctr" defTabSz="914400" rtl="0" eaLnBrk="1" fontAlgn="base" latinLnBrk="0" hangingPunct="1"/>
                      <a:r>
                        <a:rPr lang="en-US" sz="1600" b="0" kern="1200" dirty="0" smtClean="0">
                          <a:solidFill>
                            <a:schemeClr val="tx1"/>
                          </a:solidFill>
                          <a:latin typeface="+mn-lt"/>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base" latinLnBrk="0" hangingPunct="1"/>
                      <a:r>
                        <a:rPr lang="en-US" sz="1600" b="0" kern="1200" dirty="0" smtClean="0">
                          <a:solidFill>
                            <a:schemeClr val="tx1"/>
                          </a:solidFill>
                          <a:latin typeface="+mn-lt"/>
                          <a:ea typeface="+mn-ea"/>
                          <a:cs typeface="+mn-cs"/>
                        </a:rPr>
                        <a:t>Ram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base" latinLnBrk="0" hangingPunct="1"/>
                      <a:r>
                        <a:rPr lang="en-US" sz="1600" b="0" kern="1200" dirty="0" smtClean="0">
                          <a:solidFill>
                            <a:schemeClr val="tx1"/>
                          </a:solidFill>
                          <a:latin typeface="+mn-lt"/>
                          <a:ea typeface="+mn-ea"/>
                          <a:cs typeface="+mn-cs"/>
                        </a:rPr>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base" latinLnBrk="0" hangingPunct="1"/>
                      <a:r>
                        <a:rPr lang="en-US" sz="1600" b="0" kern="1200" dirty="0" smtClean="0">
                          <a:solidFill>
                            <a:schemeClr val="tx1"/>
                          </a:solidFill>
                          <a:latin typeface="+mn-lt"/>
                          <a:ea typeface="+mn-ea"/>
                          <a:cs typeface="+mn-cs"/>
                        </a:rPr>
                        <a:t>35000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base" latinLnBrk="0" hangingPunct="1"/>
                      <a:r>
                        <a:rPr lang="en-US" sz="1600" b="0" kern="1200" dirty="0" smtClean="0">
                          <a:solidFill>
                            <a:schemeClr val="tx1"/>
                          </a:solidFill>
                          <a:latin typeface="+mn-lt"/>
                          <a:ea typeface="+mn-ea"/>
                          <a:cs typeface="+mn-cs"/>
                        </a:rPr>
                        <a:t>01-08-2018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9265">
                <a:tc>
                  <a:txBody>
                    <a:bodyPr/>
                    <a:lstStyle/>
                    <a:p>
                      <a:pPr marL="0" algn="ctr" defTabSz="914400" rtl="0" eaLnBrk="1" fontAlgn="base" latinLnBrk="0" hangingPunct="1"/>
                      <a:r>
                        <a:rPr lang="en-US" sz="1600" b="0" kern="1200" dirty="0" smtClean="0">
                          <a:solidFill>
                            <a:schemeClr val="tx1"/>
                          </a:solidFill>
                          <a:latin typeface="+mn-lt"/>
                          <a:ea typeface="+mn-ea"/>
                          <a:cs typeface="+mn-cs"/>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base" latinLnBrk="0" hangingPunct="1"/>
                      <a:r>
                        <a:rPr lang="en-US" sz="1600" b="0" kern="1200" dirty="0" smtClean="0">
                          <a:solidFill>
                            <a:schemeClr val="tx1"/>
                          </a:solidFill>
                          <a:latin typeface="+mn-lt"/>
                          <a:ea typeface="+mn-ea"/>
                          <a:cs typeface="+mn-cs"/>
                        </a:rPr>
                        <a:t>Sam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base" latinLnBrk="0" hangingPunct="1"/>
                      <a:r>
                        <a:rPr lang="en-US" sz="1600" b="0" kern="1200" dirty="0" smtClean="0">
                          <a:solidFill>
                            <a:schemeClr val="tx1"/>
                          </a:solidFill>
                          <a:latin typeface="+mn-lt"/>
                          <a:ea typeface="+mn-ea"/>
                          <a:cs typeface="+mn-cs"/>
                        </a:rPr>
                        <a:t>29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base" latinLnBrk="0" hangingPunct="1"/>
                      <a:r>
                        <a:rPr lang="en-US" sz="1600" b="0" kern="1200" dirty="0" smtClean="0">
                          <a:solidFill>
                            <a:schemeClr val="tx1"/>
                          </a:solidFill>
                          <a:latin typeface="+mn-lt"/>
                          <a:ea typeface="+mn-ea"/>
                          <a:cs typeface="+mn-cs"/>
                        </a:rPr>
                        <a:t>45000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base" latinLnBrk="0" hangingPunct="1"/>
                      <a:r>
                        <a:rPr lang="en-US" sz="1600" b="0" kern="1200" dirty="0" smtClean="0">
                          <a:solidFill>
                            <a:schemeClr val="tx1"/>
                          </a:solidFill>
                          <a:latin typeface="+mn-lt"/>
                          <a:ea typeface="+mn-ea"/>
                          <a:cs typeface="+mn-cs"/>
                        </a:rPr>
                        <a:t>01-08-2016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6169">
                <a:tc>
                  <a:txBody>
                    <a:bodyPr/>
                    <a:lstStyle/>
                    <a:p>
                      <a:pPr marL="0" algn="ctr" defTabSz="914400" rtl="0" eaLnBrk="1" fontAlgn="base" latinLnBrk="0" hangingPunct="1"/>
                      <a:r>
                        <a:rPr lang="en-US" sz="1600" b="0" kern="1200" dirty="0" smtClean="0">
                          <a:solidFill>
                            <a:schemeClr val="tx1"/>
                          </a:solidFill>
                          <a:latin typeface="+mn-lt"/>
                          <a:ea typeface="+mn-ea"/>
                          <a:cs typeface="+mn-cs"/>
                        </a:rPr>
                        <a:t>3</a:t>
                      </a:r>
                      <a:endParaRPr lang="en-US" sz="16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base" latinLnBrk="0" hangingPunct="1"/>
                      <a:r>
                        <a:rPr lang="en-US" sz="1600" b="0" kern="1200" dirty="0" smtClean="0">
                          <a:solidFill>
                            <a:schemeClr val="tx1"/>
                          </a:solidFill>
                          <a:latin typeface="+mn-lt"/>
                          <a:ea typeface="+mn-ea"/>
                          <a:cs typeface="+mn-cs"/>
                        </a:rPr>
                        <a:t>Bheem</a:t>
                      </a:r>
                      <a:endParaRPr lang="en-US" sz="16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base" latinLnBrk="0" hangingPunct="1"/>
                      <a:r>
                        <a:rPr lang="en-US" sz="1600" b="0" kern="1200" dirty="0" smtClean="0">
                          <a:solidFill>
                            <a:schemeClr val="tx1"/>
                          </a:solidFill>
                          <a:latin typeface="+mn-lt"/>
                          <a:ea typeface="+mn-ea"/>
                          <a:cs typeface="+mn-cs"/>
                        </a:rPr>
                        <a:t>30</a:t>
                      </a:r>
                      <a:endParaRPr lang="en-US" sz="16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base" latinLnBrk="0" hangingPunct="1"/>
                      <a:r>
                        <a:rPr lang="en-US" sz="1600" b="0" kern="1200" dirty="0" smtClean="0">
                          <a:solidFill>
                            <a:schemeClr val="tx1"/>
                          </a:solidFill>
                          <a:latin typeface="+mn-lt"/>
                          <a:ea typeface="+mn-ea"/>
                          <a:cs typeface="+mn-cs"/>
                        </a:rPr>
                        <a:t>30000</a:t>
                      </a:r>
                      <a:endParaRPr lang="en-US" sz="16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base" latinLnBrk="0" hangingPunct="1"/>
                      <a:r>
                        <a:rPr lang="en-US" sz="1600" b="0" kern="1200" dirty="0" smtClean="0">
                          <a:solidFill>
                            <a:schemeClr val="tx1"/>
                          </a:solidFill>
                          <a:latin typeface="+mn-lt"/>
                          <a:ea typeface="+mn-ea"/>
                          <a:cs typeface="+mn-cs"/>
                        </a:rPr>
                        <a:t>01-08-2018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5" name="Table 4"/>
          <p:cNvGraphicFramePr>
            <a:graphicFrameLocks noGrp="1"/>
          </p:cNvGraphicFramePr>
          <p:nvPr/>
        </p:nvGraphicFramePr>
        <p:xfrm>
          <a:off x="228600" y="2575561"/>
          <a:ext cx="4563626" cy="1386839"/>
        </p:xfrm>
        <a:graphic>
          <a:graphicData uri="http://schemas.openxmlformats.org/drawingml/2006/table">
            <a:tbl>
              <a:tblPr firstRow="1" bandRow="1">
                <a:tableStyleId>{2D5ABB26-0587-4C30-8999-92F81FD0307C}</a:tableStyleId>
              </a:tblPr>
              <a:tblGrid>
                <a:gridCol w="636905"/>
                <a:gridCol w="995680"/>
                <a:gridCol w="823214"/>
                <a:gridCol w="851218"/>
                <a:gridCol w="1256609"/>
              </a:tblGrid>
              <a:tr h="380999">
                <a:tc>
                  <a:txBody>
                    <a:bodyPr/>
                    <a:lstStyle/>
                    <a:p>
                      <a:pPr algn="ctr"/>
                      <a:r>
                        <a:rPr lang="en-US" sz="1800" b="1" dirty="0" smtClean="0">
                          <a:solidFill>
                            <a:srgbClr val="C00000"/>
                          </a:solidFill>
                        </a:rPr>
                        <a:t>DID</a:t>
                      </a:r>
                      <a:endParaRPr lang="en-US" b="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lang="en-US" sz="1800" b="1" dirty="0" smtClean="0">
                          <a:solidFill>
                            <a:srgbClr val="C00000"/>
                          </a:solidFill>
                        </a:rPr>
                        <a:t>Dname</a:t>
                      </a:r>
                      <a:endParaRPr lang="en-US" b="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lang="en-US" b="1" dirty="0" smtClean="0">
                          <a:solidFill>
                            <a:srgbClr val="C00000"/>
                          </a:solidFill>
                        </a:rPr>
                        <a:t>Intake</a:t>
                      </a:r>
                      <a:endParaRPr lang="en-US" b="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lang="en-US" b="1" dirty="0" smtClean="0">
                          <a:solidFill>
                            <a:srgbClr val="C00000"/>
                          </a:solidFill>
                        </a:rPr>
                        <a:t>Dhead</a:t>
                      </a:r>
                      <a:endParaRPr lang="en-US" b="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C00000"/>
                          </a:solidFill>
                        </a:rPr>
                        <a:t>Start_Date</a:t>
                      </a:r>
                      <a:endParaRPr lang="en-US" b="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r>
              <a:tr h="312291">
                <a:tc>
                  <a:txBody>
                    <a:bodyPr/>
                    <a:lstStyle/>
                    <a:p>
                      <a:pPr marL="0" algn="ctr" defTabSz="914400" rtl="0" eaLnBrk="1" fontAlgn="base" latinLnBrk="0" hangingPunct="1"/>
                      <a:r>
                        <a:rPr lang="en-US" sz="1600" b="0" kern="1200" dirty="0" smtClean="0">
                          <a:solidFill>
                            <a:schemeClr val="tx1"/>
                          </a:solidFill>
                          <a:latin typeface="+mn-lt"/>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base" latinLnBrk="0" hangingPunct="1"/>
                      <a:r>
                        <a:rPr lang="en-US" sz="1600" b="0" kern="1200" dirty="0" smtClean="0">
                          <a:solidFill>
                            <a:schemeClr val="tx1"/>
                          </a:solidFill>
                          <a:latin typeface="+mn-lt"/>
                          <a:ea typeface="+mn-ea"/>
                          <a:cs typeface="+mn-cs"/>
                        </a:rPr>
                        <a:t>CS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base" latinLnBrk="0" hangingPunct="1"/>
                      <a:r>
                        <a:rPr lang="en-US" sz="1600" b="0" kern="1200" dirty="0" smtClean="0">
                          <a:solidFill>
                            <a:schemeClr val="tx1"/>
                          </a:solidFill>
                          <a:latin typeface="+mn-lt"/>
                          <a:ea typeface="+mn-ea"/>
                          <a:cs typeface="+mn-cs"/>
                        </a:rPr>
                        <a:t>120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base" latinLnBrk="0" hangingPunct="1"/>
                      <a:r>
                        <a:rPr lang="en-US" sz="1600" b="0" kern="1200" dirty="0" smtClean="0">
                          <a:solidFill>
                            <a:schemeClr val="tx1"/>
                          </a:solidFill>
                          <a:latin typeface="+mn-lt"/>
                          <a:ea typeface="+mn-ea"/>
                          <a:cs typeface="+mn-cs"/>
                        </a:rPr>
                        <a:t>Dr. 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base" latinLnBrk="0" hangingPunct="1"/>
                      <a:r>
                        <a:rPr lang="en-US" sz="1600" b="0" kern="1200" dirty="0" smtClean="0">
                          <a:solidFill>
                            <a:schemeClr val="tx1"/>
                          </a:solidFill>
                          <a:latin typeface="+mn-lt"/>
                          <a:ea typeface="+mn-ea"/>
                          <a:cs typeface="+mn-cs"/>
                        </a:rPr>
                        <a:t>01-08-2018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291">
                <a:tc>
                  <a:txBody>
                    <a:bodyPr/>
                    <a:lstStyle/>
                    <a:p>
                      <a:pPr marL="0" algn="ctr" defTabSz="914400" rtl="0" eaLnBrk="1" fontAlgn="base" latinLnBrk="0" hangingPunct="1"/>
                      <a:r>
                        <a:rPr lang="en-US" sz="1600" b="0" kern="1200" dirty="0" smtClean="0">
                          <a:solidFill>
                            <a:schemeClr val="tx1"/>
                          </a:solidFill>
                          <a:latin typeface="+mn-lt"/>
                          <a:ea typeface="+mn-ea"/>
                          <a:cs typeface="+mn-cs"/>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base" latinLnBrk="0" hangingPunct="1"/>
                      <a:r>
                        <a:rPr lang="en-US" sz="1600" b="0" kern="1200" dirty="0" smtClean="0">
                          <a:solidFill>
                            <a:schemeClr val="tx1"/>
                          </a:solidFill>
                          <a:latin typeface="+mn-lt"/>
                          <a:ea typeface="+mn-ea"/>
                          <a:cs typeface="+mn-cs"/>
                        </a:rPr>
                        <a:t>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base" latinLnBrk="0" hangingPunct="1"/>
                      <a:r>
                        <a:rPr lang="en-US" sz="1600" b="0" kern="1200" dirty="0" smtClean="0">
                          <a:solidFill>
                            <a:schemeClr val="tx1"/>
                          </a:solidFill>
                          <a:latin typeface="+mn-lt"/>
                          <a:ea typeface="+mn-ea"/>
                          <a:cs typeface="+mn-cs"/>
                        </a:rPr>
                        <a:t>120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base" latinLnBrk="0" hangingPunct="1"/>
                      <a:r>
                        <a:rPr lang="en-US" sz="1600" b="0" kern="1200" dirty="0" smtClean="0">
                          <a:solidFill>
                            <a:schemeClr val="tx1"/>
                          </a:solidFill>
                          <a:latin typeface="+mn-lt"/>
                          <a:ea typeface="+mn-ea"/>
                          <a:cs typeface="+mn-cs"/>
                        </a:rPr>
                        <a:t>Dr. 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base" latinLnBrk="0" hangingPunct="1"/>
                      <a:r>
                        <a:rPr lang="en-US" sz="1600" b="0" kern="1200" dirty="0" smtClean="0">
                          <a:solidFill>
                            <a:schemeClr val="tx1"/>
                          </a:solidFill>
                          <a:latin typeface="+mn-lt"/>
                          <a:ea typeface="+mn-ea"/>
                          <a:cs typeface="+mn-cs"/>
                        </a:rPr>
                        <a:t>01-08-2016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269">
                <a:tc>
                  <a:txBody>
                    <a:bodyPr/>
                    <a:lstStyle/>
                    <a:p>
                      <a:pPr marL="0" algn="ctr" defTabSz="914400" rtl="0" eaLnBrk="1" fontAlgn="base" latinLnBrk="0" hangingPunct="1"/>
                      <a:r>
                        <a:rPr lang="en-US" sz="1600" b="0" kern="1200" dirty="0" smtClean="0">
                          <a:solidFill>
                            <a:schemeClr val="tx1"/>
                          </a:solidFill>
                          <a:latin typeface="+mn-lt"/>
                          <a:ea typeface="+mn-ea"/>
                          <a:cs typeface="+mn-cs"/>
                        </a:rPr>
                        <a:t>3</a:t>
                      </a:r>
                      <a:endParaRPr lang="en-US" sz="16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base" latinLnBrk="0" hangingPunct="1"/>
                      <a:r>
                        <a:rPr lang="en-US" sz="1600" b="0" kern="1200" dirty="0" smtClean="0">
                          <a:solidFill>
                            <a:schemeClr val="tx1"/>
                          </a:solidFill>
                          <a:latin typeface="+mn-lt"/>
                          <a:ea typeface="+mn-ea"/>
                          <a:cs typeface="+mn-cs"/>
                        </a:rPr>
                        <a:t>EC</a:t>
                      </a:r>
                      <a:endParaRPr lang="en-US" sz="16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base" latinLnBrk="0" hangingPunct="1"/>
                      <a:r>
                        <a:rPr lang="en-US" sz="1600" b="0" kern="1200" dirty="0" smtClean="0">
                          <a:solidFill>
                            <a:schemeClr val="tx1"/>
                          </a:solidFill>
                          <a:latin typeface="+mn-lt"/>
                          <a:ea typeface="+mn-ea"/>
                          <a:cs typeface="+mn-cs"/>
                        </a:rPr>
                        <a:t>120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base" latinLnBrk="0" hangingPunct="1"/>
                      <a:r>
                        <a:rPr lang="en-US" sz="1600" b="0" kern="1200" dirty="0" smtClean="0">
                          <a:solidFill>
                            <a:schemeClr val="tx1"/>
                          </a:solidFill>
                          <a:latin typeface="+mn-lt"/>
                          <a:ea typeface="+mn-ea"/>
                          <a:cs typeface="+mn-cs"/>
                        </a:rPr>
                        <a:t>Dr. C</a:t>
                      </a:r>
                      <a:endParaRPr lang="en-US" sz="16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base" latinLnBrk="0" hangingPunct="1"/>
                      <a:r>
                        <a:rPr lang="en-US" sz="1600" b="0" kern="1200" dirty="0" smtClean="0">
                          <a:solidFill>
                            <a:schemeClr val="tx1"/>
                          </a:solidFill>
                          <a:latin typeface="+mn-lt"/>
                          <a:ea typeface="+mn-ea"/>
                          <a:cs typeface="+mn-cs"/>
                        </a:rPr>
                        <a:t>01-08-2018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6" name="Table 5"/>
          <p:cNvGraphicFramePr>
            <a:graphicFrameLocks noGrp="1"/>
          </p:cNvGraphicFramePr>
          <p:nvPr/>
        </p:nvGraphicFramePr>
        <p:xfrm>
          <a:off x="228600" y="4648200"/>
          <a:ext cx="2751836" cy="1386839"/>
        </p:xfrm>
        <a:graphic>
          <a:graphicData uri="http://schemas.openxmlformats.org/drawingml/2006/table">
            <a:tbl>
              <a:tblPr firstRow="1" bandRow="1">
                <a:tableStyleId>{2D5ABB26-0587-4C30-8999-92F81FD0307C}</a:tableStyleId>
              </a:tblPr>
              <a:tblGrid>
                <a:gridCol w="636905"/>
                <a:gridCol w="995680"/>
                <a:gridCol w="1119251"/>
              </a:tblGrid>
              <a:tr h="380999">
                <a:tc>
                  <a:txBody>
                    <a:bodyPr/>
                    <a:lstStyle/>
                    <a:p>
                      <a:pPr algn="ctr"/>
                      <a:r>
                        <a:rPr lang="en-US" sz="1800" b="1" dirty="0" smtClean="0">
                          <a:solidFill>
                            <a:srgbClr val="C00000"/>
                          </a:solidFill>
                        </a:rPr>
                        <a:t>PID</a:t>
                      </a:r>
                      <a:endParaRPr lang="en-US" b="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lang="en-US" sz="1800" b="1" dirty="0" smtClean="0">
                          <a:solidFill>
                            <a:srgbClr val="C00000"/>
                          </a:solidFill>
                        </a:rPr>
                        <a:t>Pname</a:t>
                      </a:r>
                      <a:endParaRPr lang="en-US" b="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lang="en-US" b="1" dirty="0" smtClean="0">
                          <a:solidFill>
                            <a:srgbClr val="C00000"/>
                          </a:solidFill>
                        </a:rPr>
                        <a:t>Plocation</a:t>
                      </a:r>
                      <a:endParaRPr lang="en-US" b="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r>
              <a:tr h="312291">
                <a:tc>
                  <a:txBody>
                    <a:bodyPr/>
                    <a:lstStyle/>
                    <a:p>
                      <a:pPr marL="0" algn="ctr" defTabSz="914400" rtl="0" eaLnBrk="1" fontAlgn="base" latinLnBrk="0" hangingPunct="1"/>
                      <a:r>
                        <a:rPr lang="en-US" sz="1600" b="0" kern="1200" dirty="0" smtClean="0">
                          <a:solidFill>
                            <a:schemeClr val="tx1"/>
                          </a:solidFill>
                          <a:latin typeface="+mn-lt"/>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base" latinLnBrk="0" hangingPunct="1"/>
                      <a:r>
                        <a:rPr lang="en-US" sz="1600" b="0" kern="1200" dirty="0" smtClean="0">
                          <a:solidFill>
                            <a:schemeClr val="tx1"/>
                          </a:solidFill>
                          <a:latin typeface="+mn-lt"/>
                          <a:ea typeface="+mn-ea"/>
                          <a:cs typeface="+mn-cs"/>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base" latinLnBrk="0" hangingPunct="1"/>
                      <a:r>
                        <a:rPr lang="en-US" sz="1600" b="0" kern="1200" dirty="0" smtClean="0">
                          <a:solidFill>
                            <a:schemeClr val="tx1"/>
                          </a:solidFill>
                          <a:latin typeface="+mn-lt"/>
                          <a:ea typeface="+mn-ea"/>
                          <a:cs typeface="+mn-cs"/>
                        </a:rPr>
                        <a:t>BGM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291">
                <a:tc>
                  <a:txBody>
                    <a:bodyPr/>
                    <a:lstStyle/>
                    <a:p>
                      <a:pPr marL="0" algn="ctr" defTabSz="914400" rtl="0" eaLnBrk="1" fontAlgn="base" latinLnBrk="0" hangingPunct="1"/>
                      <a:r>
                        <a:rPr lang="en-US" sz="1600" b="0" kern="1200" dirty="0" smtClean="0">
                          <a:solidFill>
                            <a:schemeClr val="tx1"/>
                          </a:solidFill>
                          <a:latin typeface="+mn-lt"/>
                          <a:ea typeface="+mn-ea"/>
                          <a:cs typeface="+mn-cs"/>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base" latinLnBrk="0" hangingPunct="1"/>
                      <a:r>
                        <a:rPr lang="en-US" sz="1600" b="0" kern="1200" dirty="0" smtClean="0">
                          <a:solidFill>
                            <a:schemeClr val="tx1"/>
                          </a:solidFill>
                          <a:latin typeface="+mn-lt"/>
                          <a:ea typeface="+mn-ea"/>
                          <a:cs typeface="+mn-cs"/>
                        </a:rPr>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base" latinLnBrk="0" hangingPunct="1"/>
                      <a:r>
                        <a:rPr lang="en-US" sz="1600" b="0" kern="1200" dirty="0" smtClean="0">
                          <a:solidFill>
                            <a:schemeClr val="tx1"/>
                          </a:solidFill>
                          <a:latin typeface="+mn-lt"/>
                          <a:ea typeface="+mn-ea"/>
                          <a:cs typeface="+mn-cs"/>
                        </a:rPr>
                        <a:t>BGLR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269">
                <a:tc>
                  <a:txBody>
                    <a:bodyPr/>
                    <a:lstStyle/>
                    <a:p>
                      <a:pPr marL="0" algn="ctr" defTabSz="914400" rtl="0" eaLnBrk="1" fontAlgn="base" latinLnBrk="0" hangingPunct="1"/>
                      <a:r>
                        <a:rPr lang="en-US" sz="1600" b="0" kern="1200" dirty="0" smtClean="0">
                          <a:solidFill>
                            <a:schemeClr val="tx1"/>
                          </a:solidFill>
                          <a:latin typeface="+mn-lt"/>
                          <a:ea typeface="+mn-ea"/>
                          <a:cs typeface="+mn-cs"/>
                        </a:rPr>
                        <a:t>3</a:t>
                      </a:r>
                      <a:endParaRPr lang="en-US" sz="16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base" latinLnBrk="0" hangingPunct="1"/>
                      <a:r>
                        <a:rPr lang="en-US" sz="1600" b="0" kern="1200" dirty="0" smtClean="0">
                          <a:solidFill>
                            <a:schemeClr val="tx1"/>
                          </a:solidFill>
                          <a:latin typeface="+mn-lt"/>
                          <a:ea typeface="+mn-ea"/>
                          <a:cs typeface="+mn-cs"/>
                        </a:rPr>
                        <a:t>Z</a:t>
                      </a:r>
                      <a:endParaRPr lang="en-US" sz="16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base" latinLnBrk="0" hangingPunct="1"/>
                      <a:r>
                        <a:rPr lang="en-US" sz="1600" b="0" kern="1200" dirty="0" smtClean="0">
                          <a:solidFill>
                            <a:schemeClr val="tx1"/>
                          </a:solidFill>
                          <a:latin typeface="+mn-lt"/>
                          <a:ea typeface="+mn-ea"/>
                          <a:cs typeface="+mn-cs"/>
                        </a:rPr>
                        <a:t>DELHI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7" name="Table 6"/>
          <p:cNvGraphicFramePr>
            <a:graphicFrameLocks noGrp="1"/>
          </p:cNvGraphicFramePr>
          <p:nvPr/>
        </p:nvGraphicFramePr>
        <p:xfrm>
          <a:off x="4800600" y="4648200"/>
          <a:ext cx="2971800" cy="1386839"/>
        </p:xfrm>
        <a:graphic>
          <a:graphicData uri="http://schemas.openxmlformats.org/drawingml/2006/table">
            <a:tbl>
              <a:tblPr firstRow="1" bandRow="1">
                <a:tableStyleId>{2D5ABB26-0587-4C30-8999-92F81FD0307C}</a:tableStyleId>
              </a:tblPr>
              <a:tblGrid>
                <a:gridCol w="687815"/>
                <a:gridCol w="1075268"/>
                <a:gridCol w="1208717"/>
              </a:tblGrid>
              <a:tr h="380999">
                <a:tc>
                  <a:txBody>
                    <a:bodyPr/>
                    <a:lstStyle/>
                    <a:p>
                      <a:pPr algn="ctr"/>
                      <a:r>
                        <a:rPr lang="en-US" sz="1800" b="1" dirty="0" smtClean="0">
                          <a:solidFill>
                            <a:srgbClr val="C00000"/>
                          </a:solidFill>
                        </a:rPr>
                        <a:t>EID</a:t>
                      </a:r>
                      <a:endParaRPr lang="en-US" b="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lang="en-US" sz="1800" b="1" dirty="0" smtClean="0">
                          <a:solidFill>
                            <a:srgbClr val="C00000"/>
                          </a:solidFill>
                        </a:rPr>
                        <a:t>PID</a:t>
                      </a:r>
                      <a:endParaRPr lang="en-US" b="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lang="en-US" b="1" dirty="0" smtClean="0">
                          <a:solidFill>
                            <a:srgbClr val="C00000"/>
                          </a:solidFill>
                        </a:rPr>
                        <a:t>Noofhours</a:t>
                      </a:r>
                      <a:endParaRPr lang="en-US" b="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r>
              <a:tr h="312291">
                <a:tc>
                  <a:txBody>
                    <a:bodyPr/>
                    <a:lstStyle/>
                    <a:p>
                      <a:pPr marL="0" algn="ctr" defTabSz="914400" rtl="0" eaLnBrk="1" fontAlgn="base" latinLnBrk="0" hangingPunct="1"/>
                      <a:r>
                        <a:rPr lang="en-US" sz="1600" b="0" kern="1200" dirty="0" smtClean="0">
                          <a:solidFill>
                            <a:schemeClr val="tx1"/>
                          </a:solidFill>
                          <a:latin typeface="+mn-lt"/>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base" latinLnBrk="0" hangingPunct="1"/>
                      <a:r>
                        <a:rPr lang="en-US" sz="1600" b="0" kern="1200" dirty="0" smtClean="0">
                          <a:solidFill>
                            <a:schemeClr val="tx1"/>
                          </a:solidFill>
                          <a:latin typeface="+mn-lt"/>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base" latinLnBrk="0" hangingPunct="1"/>
                      <a:r>
                        <a:rPr lang="en-US" sz="1600" b="0" kern="1200" dirty="0" smtClean="0">
                          <a:solidFill>
                            <a:schemeClr val="tx1"/>
                          </a:solidFill>
                          <a:latin typeface="+mn-lt"/>
                          <a:ea typeface="+mn-ea"/>
                          <a:cs typeface="+mn-cs"/>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291">
                <a:tc>
                  <a:txBody>
                    <a:bodyPr/>
                    <a:lstStyle/>
                    <a:p>
                      <a:pPr marL="0" algn="ctr" defTabSz="914400" rtl="0" eaLnBrk="1" fontAlgn="base" latinLnBrk="0" hangingPunct="1"/>
                      <a:r>
                        <a:rPr lang="en-US" sz="1600" b="0" kern="1200" dirty="0" smtClean="0">
                          <a:solidFill>
                            <a:schemeClr val="tx1"/>
                          </a:solidFill>
                          <a:latin typeface="+mn-lt"/>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base" latinLnBrk="0" hangingPunct="1"/>
                      <a:r>
                        <a:rPr lang="en-US" sz="1600" b="0" kern="1200" dirty="0" smtClean="0">
                          <a:solidFill>
                            <a:schemeClr val="tx1"/>
                          </a:solidFill>
                          <a:latin typeface="+mn-lt"/>
                          <a:ea typeface="+mn-ea"/>
                          <a:cs typeface="+mn-cs"/>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base" latinLnBrk="0" hangingPunct="1"/>
                      <a:r>
                        <a:rPr lang="en-US" sz="1600" b="0" kern="1200" dirty="0" smtClean="0">
                          <a:solidFill>
                            <a:schemeClr val="tx1"/>
                          </a:solidFill>
                          <a:latin typeface="+mn-lt"/>
                          <a:ea typeface="+mn-ea"/>
                          <a:cs typeface="+mn-cs"/>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269">
                <a:tc>
                  <a:txBody>
                    <a:bodyPr/>
                    <a:lstStyle/>
                    <a:p>
                      <a:pPr marL="0" algn="ctr" defTabSz="914400" rtl="0" eaLnBrk="1" fontAlgn="base" latinLnBrk="0" hangingPunct="1"/>
                      <a:r>
                        <a:rPr lang="en-US" sz="1600" b="0" kern="1200" dirty="0" smtClean="0">
                          <a:solidFill>
                            <a:schemeClr val="tx1"/>
                          </a:solidFill>
                          <a:latin typeface="+mn-lt"/>
                          <a:ea typeface="+mn-ea"/>
                          <a:cs typeface="+mn-cs"/>
                        </a:rPr>
                        <a:t>2</a:t>
                      </a:r>
                      <a:endParaRPr lang="en-US" sz="16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base" latinLnBrk="0" hangingPunct="1"/>
                      <a:r>
                        <a:rPr lang="en-US" sz="1600" b="0" kern="1200" dirty="0" smtClean="0">
                          <a:solidFill>
                            <a:schemeClr val="tx1"/>
                          </a:solidFill>
                          <a:latin typeface="+mn-lt"/>
                          <a:ea typeface="+mn-ea"/>
                          <a:cs typeface="+mn-cs"/>
                        </a:rPr>
                        <a:t>1</a:t>
                      </a:r>
                      <a:endParaRPr lang="en-US" sz="16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base" latinLnBrk="0" hangingPunct="1"/>
                      <a:r>
                        <a:rPr lang="en-US" sz="1600" b="0" kern="1200" dirty="0" smtClean="0">
                          <a:solidFill>
                            <a:schemeClr val="tx1"/>
                          </a:solidFill>
                          <a:latin typeface="+mn-lt"/>
                          <a:ea typeface="+mn-ea"/>
                          <a:cs typeface="+mn-cs"/>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4572000" y="4343400"/>
            <a:ext cx="1371600" cy="381000"/>
          </a:xfrm>
          <a:prstGeom prst="rect">
            <a:avLst/>
          </a:prstGeom>
          <a:noFill/>
        </p:spPr>
        <p:txBody>
          <a:bodyPr wrap="square" rtlCol="0">
            <a:spAutoFit/>
          </a:bodyPr>
          <a:lstStyle/>
          <a:p>
            <a:pPr algn="ctr"/>
            <a:r>
              <a:rPr lang="en-US" b="1" dirty="0" smtClean="0"/>
              <a:t>WorksOn</a:t>
            </a:r>
            <a:endParaRPr lang="en-US" b="1"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76200" y="76200"/>
            <a:ext cx="8991600" cy="67056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p>
            <a:pPr marL="514350" indent="-514350" algn="ctr" fontAlgn="base">
              <a:spcAft>
                <a:spcPts val="600"/>
              </a:spcAft>
              <a:buClr>
                <a:srgbClr val="FF0000"/>
              </a:buClr>
              <a:buSzPct val="100000"/>
            </a:pPr>
            <a:r>
              <a:rPr lang="en-US" sz="2000" b="1" u="sng" dirty="0" smtClean="0">
                <a:solidFill>
                  <a:srgbClr val="C00000"/>
                </a:solidFill>
              </a:rPr>
              <a:t>Weak Entity Types</a:t>
            </a:r>
          </a:p>
          <a:p>
            <a:pPr marL="514350" indent="-514350" algn="just" fontAlgn="base">
              <a:spcAft>
                <a:spcPts val="1500"/>
              </a:spcAft>
              <a:buClr>
                <a:srgbClr val="FF0000"/>
              </a:buClr>
              <a:buSzPct val="100000"/>
              <a:buFont typeface="Wingdings" pitchFamily="2" charset="2"/>
              <a:buChar char="q"/>
            </a:pPr>
            <a:r>
              <a:rPr lang="en-US" dirty="0" smtClean="0"/>
              <a:t>Entity types that </a:t>
            </a:r>
            <a:r>
              <a:rPr lang="en-US" b="1" dirty="0" smtClean="0"/>
              <a:t>do not have key attributes</a:t>
            </a:r>
            <a:r>
              <a:rPr lang="en-US" dirty="0" smtClean="0"/>
              <a:t> of their own are called </a:t>
            </a:r>
            <a:r>
              <a:rPr lang="en-US" b="1" dirty="0" smtClean="0"/>
              <a:t>weak entity types. </a:t>
            </a:r>
          </a:p>
          <a:p>
            <a:pPr marL="514350" indent="-514350" algn="just" fontAlgn="base">
              <a:spcAft>
                <a:spcPts val="1500"/>
              </a:spcAft>
              <a:buClr>
                <a:srgbClr val="FF0000"/>
              </a:buClr>
              <a:buSzPct val="100000"/>
              <a:buFont typeface="Wingdings" pitchFamily="2" charset="2"/>
              <a:buChar char="q"/>
            </a:pPr>
            <a:r>
              <a:rPr lang="en-US" dirty="0" smtClean="0"/>
              <a:t>They are identified by being related to specific entities from another entity type in combination with one of their attribute values. We call this other entity type the </a:t>
            </a:r>
            <a:r>
              <a:rPr lang="en-US" b="1" dirty="0" smtClean="0"/>
              <a:t>identifying or owner entity type</a:t>
            </a:r>
            <a:r>
              <a:rPr lang="en-US" dirty="0" smtClean="0"/>
              <a:t> and we call the relationship type that relates a weak entity type to its owner the </a:t>
            </a:r>
            <a:r>
              <a:rPr lang="en-US" b="1" dirty="0" smtClean="0"/>
              <a:t>identifying relationship</a:t>
            </a:r>
            <a:r>
              <a:rPr lang="en-US" dirty="0" smtClean="0"/>
              <a:t> of the weak entity type.</a:t>
            </a:r>
          </a:p>
          <a:p>
            <a:pPr marL="514350" indent="-514350" algn="just" fontAlgn="base">
              <a:spcAft>
                <a:spcPts val="1500"/>
              </a:spcAft>
              <a:buClr>
                <a:srgbClr val="FF0000"/>
              </a:buClr>
              <a:buSzPct val="100000"/>
              <a:buFont typeface="Wingdings" pitchFamily="2" charset="2"/>
              <a:buChar char="q"/>
            </a:pPr>
            <a:r>
              <a:rPr lang="en-US" dirty="0" smtClean="0"/>
              <a:t>In ER diagrams, both a weak entity type and its identifying relationship are distinguished by surrounding their </a:t>
            </a:r>
            <a:r>
              <a:rPr lang="en-US" b="1" dirty="0" smtClean="0"/>
              <a:t>boxes and diamonds with double lines</a:t>
            </a:r>
            <a:r>
              <a:rPr lang="en-US" dirty="0" smtClean="0"/>
              <a:t>. The partial key attribute is underlined with a dashed or dotted line.</a:t>
            </a:r>
            <a:endParaRPr lang="en-US" b="1"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228600" y="152400"/>
            <a:ext cx="8686800" cy="66294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p>
            <a:pPr marL="514350" indent="-514350" algn="ctr" fontAlgn="base">
              <a:spcAft>
                <a:spcPts val="600"/>
              </a:spcAft>
              <a:buClr>
                <a:srgbClr val="FF0000"/>
              </a:buClr>
            </a:pPr>
            <a:endParaRPr lang="en-US" sz="2000" dirty="0" smtClean="0"/>
          </a:p>
        </p:txBody>
      </p:sp>
      <p:pic>
        <p:nvPicPr>
          <p:cNvPr id="4" name="Picture 2"/>
          <p:cNvPicPr>
            <a:picLocks noChangeAspect="1" noChangeArrowheads="1"/>
          </p:cNvPicPr>
          <p:nvPr/>
        </p:nvPicPr>
        <p:blipFill>
          <a:blip r:embed="rId2" cstate="print"/>
          <a:srcRect/>
          <a:stretch>
            <a:fillRect/>
          </a:stretch>
        </p:blipFill>
        <p:spPr bwMode="auto">
          <a:xfrm>
            <a:off x="2019300" y="349367"/>
            <a:ext cx="5105400" cy="615926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152400" y="152400"/>
            <a:ext cx="8839200" cy="66294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p>
            <a:pPr marL="457200" indent="-457200" algn="just">
              <a:spcAft>
                <a:spcPts val="600"/>
              </a:spcAft>
              <a:buFont typeface="+mj-lt"/>
              <a:buAutoNum type="arabicPeriod"/>
            </a:pPr>
            <a:r>
              <a:rPr lang="en-US" sz="2000" dirty="0" smtClean="0"/>
              <a:t>The first step is </a:t>
            </a:r>
            <a:r>
              <a:rPr lang="en-US" sz="2000" b="1" dirty="0" smtClean="0"/>
              <a:t>requirements collection and analysis</a:t>
            </a:r>
            <a:r>
              <a:rPr lang="en-US" sz="2000" dirty="0" smtClean="0"/>
              <a:t> in this step, the database designers interview prospective database users to understand and document their data requirements along with </a:t>
            </a:r>
            <a:r>
              <a:rPr lang="en-US" sz="2000" b="1" dirty="0" smtClean="0"/>
              <a:t>functional requirements </a:t>
            </a:r>
            <a:r>
              <a:rPr lang="en-US" sz="2000" dirty="0" smtClean="0"/>
              <a:t>of the application, which consist of operations(or transactions). In software design it is common to use data flow, sequence diagrams to specify these requirements.</a:t>
            </a:r>
          </a:p>
          <a:p>
            <a:pPr marL="457200" indent="-457200" algn="just">
              <a:spcAft>
                <a:spcPts val="600"/>
              </a:spcAft>
              <a:buFont typeface="+mj-lt"/>
              <a:buAutoNum type="arabicPeriod"/>
            </a:pPr>
            <a:r>
              <a:rPr lang="en-US" sz="2000" dirty="0" smtClean="0"/>
              <a:t>The second step is to create a </a:t>
            </a:r>
            <a:r>
              <a:rPr lang="en-US" sz="2000" b="1" dirty="0" smtClean="0"/>
              <a:t>conceptual schema for the database, using a high-level conceptual data model. It consists of </a:t>
            </a:r>
            <a:r>
              <a:rPr lang="en-US" sz="2000" dirty="0" smtClean="0"/>
              <a:t>detailed descriptions of the </a:t>
            </a:r>
            <a:r>
              <a:rPr lang="en-US" sz="2000" b="1" dirty="0" smtClean="0"/>
              <a:t>entity types</a:t>
            </a:r>
            <a:r>
              <a:rPr lang="en-US" sz="2000" dirty="0" smtClean="0"/>
              <a:t>, </a:t>
            </a:r>
            <a:r>
              <a:rPr lang="en-US" sz="2000" b="1" dirty="0" smtClean="0"/>
              <a:t>relationships</a:t>
            </a:r>
            <a:r>
              <a:rPr lang="en-US" sz="2000" dirty="0" smtClean="0"/>
              <a:t>, and </a:t>
            </a:r>
            <a:r>
              <a:rPr lang="en-US" sz="2000" b="1" dirty="0" smtClean="0"/>
              <a:t>constraints</a:t>
            </a:r>
            <a:r>
              <a:rPr lang="en-US" sz="2000" dirty="0" smtClean="0"/>
              <a:t>. These are easier to understand and can be used to communicate with nontechnical users. </a:t>
            </a:r>
          </a:p>
          <a:p>
            <a:pPr marL="457200" indent="-457200" algn="just">
              <a:spcAft>
                <a:spcPts val="600"/>
              </a:spcAft>
              <a:buFont typeface="+mj-lt"/>
              <a:buAutoNum type="arabicPeriod"/>
            </a:pPr>
            <a:r>
              <a:rPr lang="en-US" sz="2000" dirty="0" smtClean="0"/>
              <a:t>The third step in </a:t>
            </a:r>
            <a:r>
              <a:rPr lang="en-US" sz="2000" b="1" dirty="0" smtClean="0"/>
              <a:t>database design </a:t>
            </a:r>
            <a:r>
              <a:rPr lang="en-US" sz="2000" dirty="0" smtClean="0"/>
              <a:t>is the actual implementation of the database, using a commercial DBMS such as the </a:t>
            </a:r>
            <a:r>
              <a:rPr lang="en-US" sz="2000" b="1" dirty="0" smtClean="0"/>
              <a:t>relational (SQL) model</a:t>
            </a:r>
            <a:r>
              <a:rPr lang="en-US" sz="2000" dirty="0" smtClean="0"/>
              <a:t>. the conceptual schema is transformed from the high-level data model into the implementation data model. This step is called </a:t>
            </a:r>
            <a:r>
              <a:rPr lang="en-US" sz="2000" b="1" dirty="0" smtClean="0"/>
              <a:t>logical design or data model mapping. </a:t>
            </a:r>
          </a:p>
          <a:p>
            <a:pPr marL="457200" indent="-457200" algn="just">
              <a:spcAft>
                <a:spcPts val="600"/>
              </a:spcAft>
              <a:buFont typeface="+mj-lt"/>
              <a:buAutoNum type="arabicPeriod"/>
            </a:pPr>
            <a:r>
              <a:rPr lang="en-US" sz="2000" dirty="0" smtClean="0"/>
              <a:t>The last step is the </a:t>
            </a:r>
            <a:r>
              <a:rPr lang="en-US" sz="2000" b="1" dirty="0" smtClean="0"/>
              <a:t>physical design phase, during which the internal storage structures, </a:t>
            </a:r>
            <a:r>
              <a:rPr lang="en-US" sz="2000" dirty="0" smtClean="0"/>
              <a:t>file organizations, indexes, access paths, and physical design parameters for the database files are specified.</a:t>
            </a:r>
          </a:p>
          <a:p>
            <a:pPr marL="457200" indent="-457200" algn="just">
              <a:spcAft>
                <a:spcPts val="600"/>
              </a:spcAft>
              <a:buFont typeface="+mj-lt"/>
              <a:buAutoNum type="arabicPeriod"/>
            </a:pPr>
            <a:r>
              <a:rPr lang="en-US" sz="2000" dirty="0" smtClean="0"/>
              <a:t>In parallel with these activities, </a:t>
            </a:r>
            <a:r>
              <a:rPr lang="en-US" sz="2000" b="1" dirty="0" smtClean="0"/>
              <a:t>application programs are designed </a:t>
            </a:r>
            <a:r>
              <a:rPr lang="en-US" sz="2000" dirty="0" smtClean="0"/>
              <a:t>and implemented </a:t>
            </a:r>
            <a:r>
              <a:rPr lang="en-US" sz="2000" b="1" dirty="0" smtClean="0"/>
              <a:t>as database transactions </a:t>
            </a:r>
            <a:r>
              <a:rPr lang="en-US" sz="2000" dirty="0" smtClean="0"/>
              <a:t>corresponding to the high-level transaction specifications.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
          <p:cNvSpPr txBox="1">
            <a:spLocks noChangeArrowheads="1"/>
          </p:cNvSpPr>
          <p:nvPr/>
        </p:nvSpPr>
        <p:spPr>
          <a:xfrm>
            <a:off x="76200" y="76200"/>
            <a:ext cx="8991600" cy="67056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p>
            <a:pPr marL="514350" indent="-514350" algn="just" fontAlgn="base">
              <a:spcAft>
                <a:spcPts val="600"/>
              </a:spcAft>
              <a:buClr>
                <a:srgbClr val="FF0000"/>
              </a:buClr>
            </a:pPr>
            <a:endParaRPr lang="en-US" sz="2400" b="1" dirty="0" smtClean="0">
              <a:solidFill>
                <a:schemeClr val="tx1"/>
              </a:solidFill>
            </a:endParaRPr>
          </a:p>
        </p:txBody>
      </p:sp>
      <p:pic>
        <p:nvPicPr>
          <p:cNvPr id="4098" name="Picture 2"/>
          <p:cNvPicPr>
            <a:picLocks noChangeAspect="1" noChangeArrowheads="1"/>
          </p:cNvPicPr>
          <p:nvPr/>
        </p:nvPicPr>
        <p:blipFill>
          <a:blip r:embed="rId2" cstate="print"/>
          <a:srcRect/>
          <a:stretch>
            <a:fillRect/>
          </a:stretch>
        </p:blipFill>
        <p:spPr bwMode="auto">
          <a:xfrm>
            <a:off x="200395" y="762000"/>
            <a:ext cx="8743212" cy="58873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p:cNvSpPr txBox="1"/>
          <p:nvPr/>
        </p:nvSpPr>
        <p:spPr>
          <a:xfrm>
            <a:off x="4038600" y="152400"/>
            <a:ext cx="1066800"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400" b="1" dirty="0" smtClean="0"/>
              <a:t>Recall </a:t>
            </a:r>
            <a:endParaRPr lang="en-US" b="1"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
          <p:cNvSpPr txBox="1">
            <a:spLocks noChangeArrowheads="1"/>
          </p:cNvSpPr>
          <p:nvPr/>
        </p:nvSpPr>
        <p:spPr>
          <a:xfrm>
            <a:off x="76200" y="76200"/>
            <a:ext cx="8991600" cy="67056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p>
            <a:pPr marL="514350" indent="-514350" algn="just" fontAlgn="base">
              <a:spcAft>
                <a:spcPts val="600"/>
              </a:spcAft>
              <a:buClr>
                <a:srgbClr val="FF0000"/>
              </a:buClr>
            </a:pPr>
            <a:endParaRPr lang="en-US" sz="2400" b="1" dirty="0" smtClean="0">
              <a:solidFill>
                <a:schemeClr val="tx1"/>
              </a:solidFill>
            </a:endParaRPr>
          </a:p>
        </p:txBody>
      </p:sp>
      <p:pic>
        <p:nvPicPr>
          <p:cNvPr id="1026" name="Picture 2"/>
          <p:cNvPicPr>
            <a:picLocks noChangeAspect="1" noChangeArrowheads="1"/>
          </p:cNvPicPr>
          <p:nvPr/>
        </p:nvPicPr>
        <p:blipFill>
          <a:blip r:embed="rId2" cstate="print"/>
          <a:srcRect/>
          <a:stretch>
            <a:fillRect/>
          </a:stretch>
        </p:blipFill>
        <p:spPr bwMode="auto">
          <a:xfrm>
            <a:off x="3276600" y="175846"/>
            <a:ext cx="5721500" cy="650630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6" name="Right Arrow 35"/>
          <p:cNvSpPr/>
          <p:nvPr/>
        </p:nvSpPr>
        <p:spPr>
          <a:xfrm>
            <a:off x="152400" y="2286000"/>
            <a:ext cx="3048000" cy="1981200"/>
          </a:xfrm>
          <a:prstGeom prst="rightArrow">
            <a:avLst>
              <a:gd name="adj1" fmla="val 50000"/>
              <a:gd name="adj2" fmla="val 78402"/>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300" b="1" dirty="0" smtClean="0">
                <a:solidFill>
                  <a:srgbClr val="C00000"/>
                </a:solidFill>
              </a:rPr>
              <a:t>Symbols Used</a:t>
            </a:r>
          </a:p>
          <a:p>
            <a:pPr algn="ctr"/>
            <a:r>
              <a:rPr lang="en-US" sz="2300" b="1" dirty="0" smtClean="0">
                <a:solidFill>
                  <a:srgbClr val="C00000"/>
                </a:solidFill>
              </a:rPr>
              <a:t> In</a:t>
            </a:r>
          </a:p>
          <a:p>
            <a:pPr algn="ctr"/>
            <a:r>
              <a:rPr lang="en-US" sz="2300" b="1" dirty="0" smtClean="0">
                <a:solidFill>
                  <a:srgbClr val="C00000"/>
                </a:solidFill>
              </a:rPr>
              <a:t> ER Diagram</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
          <p:cNvSpPr txBox="1">
            <a:spLocks noChangeArrowheads="1"/>
          </p:cNvSpPr>
          <p:nvPr/>
        </p:nvSpPr>
        <p:spPr>
          <a:xfrm>
            <a:off x="76200" y="76200"/>
            <a:ext cx="8991600" cy="67056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p>
            <a:pPr marL="514350" indent="-514350" algn="just" fontAlgn="base">
              <a:spcAft>
                <a:spcPts val="600"/>
              </a:spcAft>
              <a:buClr>
                <a:srgbClr val="FF0000"/>
              </a:buClr>
            </a:pPr>
            <a:endParaRPr lang="en-US" sz="2400" b="1" dirty="0" smtClean="0">
              <a:solidFill>
                <a:schemeClr val="tx1"/>
              </a:solidFill>
            </a:endParaRPr>
          </a:p>
        </p:txBody>
      </p:sp>
      <p:pic>
        <p:nvPicPr>
          <p:cNvPr id="2050" name="Picture 2"/>
          <p:cNvPicPr>
            <a:picLocks noChangeAspect="1" noChangeArrowheads="1"/>
          </p:cNvPicPr>
          <p:nvPr/>
        </p:nvPicPr>
        <p:blipFill>
          <a:blip r:embed="rId2" cstate="print"/>
          <a:srcRect/>
          <a:stretch>
            <a:fillRect/>
          </a:stretch>
        </p:blipFill>
        <p:spPr bwMode="auto">
          <a:xfrm>
            <a:off x="456291" y="246185"/>
            <a:ext cx="8231418" cy="636563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
          <p:cNvSpPr txBox="1">
            <a:spLocks noChangeArrowheads="1"/>
          </p:cNvSpPr>
          <p:nvPr/>
        </p:nvSpPr>
        <p:spPr>
          <a:xfrm>
            <a:off x="76200" y="76200"/>
            <a:ext cx="8991600" cy="67056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p>
            <a:pPr marL="514350" indent="-514350" algn="ctr" fontAlgn="base">
              <a:spcAft>
                <a:spcPts val="600"/>
              </a:spcAft>
              <a:buClr>
                <a:srgbClr val="FF0000"/>
              </a:buClr>
            </a:pPr>
            <a:r>
              <a:rPr lang="en-US" sz="2400" u="sng" dirty="0" smtClean="0">
                <a:solidFill>
                  <a:srgbClr val="C00000"/>
                </a:solidFill>
                <a:latin typeface="Arial Black" pitchFamily="34" charset="0"/>
              </a:rPr>
              <a:t>Steps Involved in Drawing an ER Diagram</a:t>
            </a:r>
          </a:p>
          <a:p>
            <a:pPr marL="514350" indent="-514350" fontAlgn="base">
              <a:spcAft>
                <a:spcPts val="600"/>
              </a:spcAft>
              <a:buClr>
                <a:srgbClr val="FF0000"/>
              </a:buClr>
              <a:buFont typeface="Arial" pitchFamily="34" charset="0"/>
              <a:buChar char="•"/>
            </a:pPr>
            <a:endParaRPr lang="en-US" sz="2400" dirty="0" smtClean="0">
              <a:solidFill>
                <a:schemeClr val="tx1"/>
              </a:solidFill>
            </a:endParaRPr>
          </a:p>
          <a:p>
            <a:pPr marL="514350" indent="-514350" fontAlgn="base">
              <a:lnSpc>
                <a:spcPct val="150000"/>
              </a:lnSpc>
              <a:spcAft>
                <a:spcPts val="600"/>
              </a:spcAft>
              <a:buClr>
                <a:srgbClr val="FF0000"/>
              </a:buClr>
              <a:buFont typeface="Arial" pitchFamily="34" charset="0"/>
              <a:buChar char="•"/>
            </a:pPr>
            <a:r>
              <a:rPr lang="en-US" sz="2400" b="1" dirty="0" smtClean="0">
                <a:solidFill>
                  <a:srgbClr val="002060"/>
                </a:solidFill>
              </a:rPr>
              <a:t>Identify the Entities</a:t>
            </a:r>
          </a:p>
          <a:p>
            <a:pPr marL="514350" indent="-514350" fontAlgn="base">
              <a:lnSpc>
                <a:spcPct val="150000"/>
              </a:lnSpc>
              <a:spcAft>
                <a:spcPts val="600"/>
              </a:spcAft>
              <a:buClr>
                <a:srgbClr val="FF0000"/>
              </a:buClr>
              <a:buFont typeface="Arial" pitchFamily="34" charset="0"/>
              <a:buChar char="•"/>
            </a:pPr>
            <a:r>
              <a:rPr lang="en-US" sz="2400" b="1" dirty="0" smtClean="0">
                <a:solidFill>
                  <a:srgbClr val="002060"/>
                </a:solidFill>
              </a:rPr>
              <a:t>Identify the Relationship among the entities</a:t>
            </a:r>
          </a:p>
          <a:p>
            <a:pPr marL="514350" indent="-514350" fontAlgn="base">
              <a:lnSpc>
                <a:spcPct val="150000"/>
              </a:lnSpc>
              <a:spcAft>
                <a:spcPts val="600"/>
              </a:spcAft>
              <a:buClr>
                <a:srgbClr val="FF0000"/>
              </a:buClr>
              <a:buFont typeface="Arial" pitchFamily="34" charset="0"/>
              <a:buChar char="•"/>
            </a:pPr>
            <a:r>
              <a:rPr lang="en-US" sz="2400" b="1" dirty="0" smtClean="0">
                <a:solidFill>
                  <a:srgbClr val="002060"/>
                </a:solidFill>
              </a:rPr>
              <a:t>Identify Various Attributes of each entity</a:t>
            </a:r>
          </a:p>
          <a:p>
            <a:pPr marL="514350" indent="-514350" fontAlgn="base">
              <a:lnSpc>
                <a:spcPct val="150000"/>
              </a:lnSpc>
              <a:spcAft>
                <a:spcPts val="600"/>
              </a:spcAft>
              <a:buClr>
                <a:srgbClr val="FF0000"/>
              </a:buClr>
              <a:buFont typeface="Arial" pitchFamily="34" charset="0"/>
              <a:buChar char="•"/>
            </a:pPr>
            <a:r>
              <a:rPr lang="en-US" sz="2400" b="1" dirty="0" smtClean="0">
                <a:solidFill>
                  <a:srgbClr val="002060"/>
                </a:solidFill>
              </a:rPr>
              <a:t>Identify key Attributes</a:t>
            </a:r>
          </a:p>
          <a:p>
            <a:pPr marL="514350" indent="-514350" fontAlgn="base">
              <a:lnSpc>
                <a:spcPct val="150000"/>
              </a:lnSpc>
              <a:spcAft>
                <a:spcPts val="600"/>
              </a:spcAft>
              <a:buClr>
                <a:srgbClr val="FF0000"/>
              </a:buClr>
              <a:buFont typeface="Arial" pitchFamily="34" charset="0"/>
              <a:buChar char="•"/>
            </a:pPr>
            <a:r>
              <a:rPr lang="en-US" sz="2400" b="1" dirty="0" smtClean="0">
                <a:solidFill>
                  <a:srgbClr val="002060"/>
                </a:solidFill>
              </a:rPr>
              <a:t>Identify Cardinality ratio</a:t>
            </a:r>
          </a:p>
          <a:p>
            <a:pPr marL="514350" indent="-514350" fontAlgn="base">
              <a:lnSpc>
                <a:spcPct val="150000"/>
              </a:lnSpc>
              <a:spcAft>
                <a:spcPts val="600"/>
              </a:spcAft>
              <a:buClr>
                <a:srgbClr val="FF0000"/>
              </a:buClr>
              <a:buFont typeface="Arial" pitchFamily="34" charset="0"/>
              <a:buChar char="•"/>
            </a:pPr>
            <a:r>
              <a:rPr lang="en-US" sz="2400" b="1" dirty="0" smtClean="0">
                <a:solidFill>
                  <a:srgbClr val="002060"/>
                </a:solidFill>
              </a:rPr>
              <a:t>Represent Participation Constraints</a:t>
            </a:r>
          </a:p>
          <a:p>
            <a:pPr marL="514350" indent="-514350" fontAlgn="base">
              <a:spcAft>
                <a:spcPts val="600"/>
              </a:spcAft>
              <a:buClr>
                <a:srgbClr val="FF0000"/>
              </a:buClr>
            </a:pPr>
            <a:endParaRPr lang="en-US" sz="2400" dirty="0" smtClean="0">
              <a:solidFill>
                <a:schemeClr val="tx1"/>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
          <p:cNvSpPr txBox="1">
            <a:spLocks noChangeArrowheads="1"/>
          </p:cNvSpPr>
          <p:nvPr/>
        </p:nvSpPr>
        <p:spPr>
          <a:xfrm>
            <a:off x="76200" y="76200"/>
            <a:ext cx="8991600" cy="67056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p>
            <a:pPr marL="514350" indent="-514350" algn="ctr" fontAlgn="base">
              <a:spcAft>
                <a:spcPts val="600"/>
              </a:spcAft>
              <a:buClr>
                <a:srgbClr val="FF0000"/>
              </a:buClr>
            </a:pPr>
            <a:r>
              <a:rPr lang="en-US" sz="2800" b="1" u="sng" dirty="0" smtClean="0">
                <a:solidFill>
                  <a:srgbClr val="002060"/>
                </a:solidFill>
              </a:rPr>
              <a:t>Design an ER Diagram for a Cricket Tournament</a:t>
            </a:r>
          </a:p>
          <a:p>
            <a:pPr marL="514350" indent="-514350" fontAlgn="base">
              <a:spcAft>
                <a:spcPts val="600"/>
              </a:spcAft>
              <a:buClr>
                <a:srgbClr val="FF0000"/>
              </a:buClr>
            </a:pPr>
            <a:r>
              <a:rPr lang="en-US" sz="2400" b="1" dirty="0" smtClean="0">
                <a:solidFill>
                  <a:schemeClr val="tx1"/>
                </a:solidFill>
              </a:rPr>
              <a:t>Scenario :</a:t>
            </a:r>
          </a:p>
          <a:p>
            <a:pPr algn="just" fontAlgn="base">
              <a:spcAft>
                <a:spcPts val="600"/>
              </a:spcAft>
              <a:buClr>
                <a:srgbClr val="FF0000"/>
              </a:buClr>
            </a:pPr>
            <a:r>
              <a:rPr lang="en-US" sz="2400" dirty="0" smtClean="0">
                <a:solidFill>
                  <a:schemeClr val="tx1"/>
                </a:solidFill>
              </a:rPr>
              <a:t>	</a:t>
            </a:r>
            <a:r>
              <a:rPr lang="en-US" sz="2200" b="1" dirty="0" smtClean="0">
                <a:solidFill>
                  <a:srgbClr val="C00000"/>
                </a:solidFill>
              </a:rPr>
              <a:t>BCCI wants to have a database application to store all the information related to IPL 2022.</a:t>
            </a:r>
          </a:p>
          <a:p>
            <a:pPr algn="just" fontAlgn="base">
              <a:spcAft>
                <a:spcPts val="600"/>
              </a:spcAft>
              <a:buClr>
                <a:srgbClr val="FF0000"/>
              </a:buClr>
            </a:pPr>
            <a:r>
              <a:rPr lang="en-US" sz="2400" dirty="0" smtClean="0"/>
              <a:t>	</a:t>
            </a:r>
            <a:r>
              <a:rPr lang="en-US" sz="2300" dirty="0" smtClean="0"/>
              <a:t>Consider a Cricket Tournament “IPL 2022” to be organized by BCCI. In the tournament there are many teams contesting, each having a Teamid, Team_Name, City, a coach. Each team is uniquely identified by using Teamid. A team can have many Players and a captain. Each player is uniquely identified by Playerid, having a Name, and multiple phone numbers, age. A player represents only one team. There are many Stadiums to conduct matches. Each stadium is identified using Stadiumid, having a stadium_name, Address (involves city, area_name, pincode). A team can play many matches. Each match played between the two teams in the scheduled date and time in the predefined Stadium. Each match is identified uniquely by using Matchid. Each match won by any of the one team needs to be recorded in the database. For each match man_of_the match award given to a player.</a:t>
            </a:r>
            <a:endParaRPr lang="en-US" sz="2300" dirty="0" smtClean="0">
              <a:solidFill>
                <a:schemeClr val="tx1"/>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
          <p:cNvSpPr txBox="1">
            <a:spLocks noChangeArrowheads="1"/>
          </p:cNvSpPr>
          <p:nvPr/>
        </p:nvSpPr>
        <p:spPr>
          <a:xfrm>
            <a:off x="76200" y="76200"/>
            <a:ext cx="8991600" cy="67056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p>
            <a:pPr marL="514350" indent="-514350" algn="ctr" fontAlgn="base">
              <a:spcAft>
                <a:spcPts val="600"/>
              </a:spcAft>
              <a:buClr>
                <a:srgbClr val="FF0000"/>
              </a:buClr>
            </a:pPr>
            <a:r>
              <a:rPr lang="en-US" sz="2800" b="1" u="sng" dirty="0" smtClean="0">
                <a:solidFill>
                  <a:srgbClr val="002060"/>
                </a:solidFill>
              </a:rPr>
              <a:t>Draw ER Diagram for Election Database</a:t>
            </a:r>
          </a:p>
          <a:p>
            <a:pPr marL="514350" indent="-514350" fontAlgn="base">
              <a:spcAft>
                <a:spcPts val="600"/>
              </a:spcAft>
              <a:buClr>
                <a:srgbClr val="FF0000"/>
              </a:buClr>
            </a:pPr>
            <a:r>
              <a:rPr lang="en-US" sz="2400" b="1" dirty="0" smtClean="0">
                <a:solidFill>
                  <a:schemeClr val="tx1"/>
                </a:solidFill>
              </a:rPr>
              <a:t>Scenario :</a:t>
            </a:r>
          </a:p>
          <a:p>
            <a:pPr fontAlgn="base">
              <a:spcAft>
                <a:spcPts val="600"/>
              </a:spcAft>
              <a:buClr>
                <a:srgbClr val="FF0000"/>
              </a:buClr>
            </a:pPr>
            <a:r>
              <a:rPr lang="en-US" sz="2400" dirty="0" smtClean="0">
                <a:solidFill>
                  <a:schemeClr val="tx1"/>
                </a:solidFill>
              </a:rPr>
              <a:t>	</a:t>
            </a:r>
            <a:r>
              <a:rPr lang="en-US" sz="2200" b="1" dirty="0" smtClean="0">
                <a:solidFill>
                  <a:srgbClr val="C00000"/>
                </a:solidFill>
              </a:rPr>
              <a:t> A country wants to conduct an election for the parliament and wants to have a database application to store all the information generated.</a:t>
            </a:r>
          </a:p>
          <a:p>
            <a:pPr algn="just" fontAlgn="base">
              <a:spcAft>
                <a:spcPts val="600"/>
              </a:spcAft>
              <a:buClr>
                <a:srgbClr val="FF0000"/>
              </a:buClr>
            </a:pPr>
            <a:r>
              <a:rPr lang="en-US" sz="2200" dirty="0" smtClean="0">
                <a:solidFill>
                  <a:schemeClr val="tx1"/>
                </a:solidFill>
              </a:rPr>
              <a:t>	</a:t>
            </a:r>
            <a:r>
              <a:rPr lang="en-US" sz="2000" dirty="0" smtClean="0"/>
              <a:t>A country having many constituencies. Each constituency is identified uniquely by </a:t>
            </a:r>
            <a:r>
              <a:rPr lang="en-US" sz="2000" dirty="0" err="1" smtClean="0"/>
              <a:t>Constituency_id</a:t>
            </a:r>
            <a:r>
              <a:rPr lang="en-US" sz="2000" dirty="0" smtClean="0"/>
              <a:t>, having the Name, belongs to a state, </a:t>
            </a:r>
            <a:r>
              <a:rPr lang="en-US" sz="2000" dirty="0" err="1" smtClean="0"/>
              <a:t>Number_of_voters</a:t>
            </a:r>
            <a:r>
              <a:rPr lang="en-US" sz="2000" dirty="0" smtClean="0"/>
              <a:t>. A constituency can have many voters. Each voter is uniquely identified by using </a:t>
            </a:r>
            <a:r>
              <a:rPr lang="en-US" sz="2000" dirty="0" err="1" smtClean="0"/>
              <a:t>Voter_id</a:t>
            </a:r>
            <a:r>
              <a:rPr lang="en-US" sz="2000" dirty="0" smtClean="0"/>
              <a:t>, having the Name, age, address (involves </a:t>
            </a:r>
            <a:r>
              <a:rPr lang="en-US" sz="2000" dirty="0" err="1" smtClean="0"/>
              <a:t>Houseno</a:t>
            </a:r>
            <a:r>
              <a:rPr lang="en-US" sz="2000" dirty="0" smtClean="0"/>
              <a:t>, city, state, </a:t>
            </a:r>
            <a:r>
              <a:rPr lang="en-US" sz="2000" dirty="0" err="1" smtClean="0"/>
              <a:t>pincode</a:t>
            </a:r>
            <a:r>
              <a:rPr lang="en-US" sz="2000" dirty="0" smtClean="0"/>
              <a:t>). Each voter belongs to only one constituency. There are many candidates contesting in the election. Each candidate is uniquely identified by using </a:t>
            </a:r>
            <a:r>
              <a:rPr lang="en-US" sz="2000" dirty="0" err="1" smtClean="0"/>
              <a:t>candidate_id</a:t>
            </a:r>
            <a:r>
              <a:rPr lang="en-US" sz="2000" dirty="0" smtClean="0"/>
              <a:t>, having Name, </a:t>
            </a:r>
            <a:r>
              <a:rPr lang="en-US" sz="2000" dirty="0" err="1" smtClean="0"/>
              <a:t>phone_no</a:t>
            </a:r>
            <a:r>
              <a:rPr lang="en-US" sz="2000" dirty="0" smtClean="0"/>
              <a:t>, age, state. A candidate belongs to only one party. There are many parties. Each party is uniquely identified by using </a:t>
            </a:r>
            <a:r>
              <a:rPr lang="en-US" sz="2000" dirty="0" err="1" smtClean="0"/>
              <a:t>Party_id</a:t>
            </a:r>
            <a:r>
              <a:rPr lang="en-US" sz="2000" dirty="0" smtClean="0"/>
              <a:t>, having </a:t>
            </a:r>
            <a:r>
              <a:rPr lang="en-US" sz="2000" dirty="0" err="1" smtClean="0"/>
              <a:t>Party_Name</a:t>
            </a:r>
            <a:r>
              <a:rPr lang="en-US" sz="2000" dirty="0" smtClean="0"/>
              <a:t>, </a:t>
            </a:r>
            <a:r>
              <a:rPr lang="en-US" sz="2000" dirty="0" err="1" smtClean="0"/>
              <a:t>Party_symbol</a:t>
            </a:r>
            <a:r>
              <a:rPr lang="en-US" sz="2000" dirty="0" smtClean="0"/>
              <a:t>. A candidate can contest from many constituencies under a same party. A party can have many candidates contesting from different constituencies. No constituency having the candidates from the same party. A constituency can have many contesting candidates belongs to different parties. Each voter votes only one candidate of his/her constituency.</a:t>
            </a:r>
            <a:endParaRPr lang="en-US" sz="2000" dirty="0" smtClean="0">
              <a:solidFill>
                <a:schemeClr val="tx1"/>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
          <p:cNvSpPr txBox="1">
            <a:spLocks noChangeArrowheads="1"/>
          </p:cNvSpPr>
          <p:nvPr/>
        </p:nvSpPr>
        <p:spPr>
          <a:xfrm>
            <a:off x="76200" y="76200"/>
            <a:ext cx="8991600" cy="67056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p>
            <a:pPr marL="514350" indent="-514350" algn="ctr" fontAlgn="base">
              <a:spcAft>
                <a:spcPts val="600"/>
              </a:spcAft>
              <a:buClr>
                <a:srgbClr val="FF0000"/>
              </a:buClr>
            </a:pPr>
            <a:r>
              <a:rPr lang="en-US" sz="2800" b="1" u="sng" dirty="0" smtClean="0">
                <a:solidFill>
                  <a:srgbClr val="002060"/>
                </a:solidFill>
              </a:rPr>
              <a:t>Draw ER Diagram for a Company Database</a:t>
            </a:r>
          </a:p>
          <a:p>
            <a:pPr marL="514350" indent="-514350" fontAlgn="base">
              <a:spcAft>
                <a:spcPts val="600"/>
              </a:spcAft>
              <a:buClr>
                <a:srgbClr val="FF0000"/>
              </a:buClr>
            </a:pPr>
            <a:r>
              <a:rPr lang="en-US" sz="2400" b="1" dirty="0" smtClean="0">
                <a:solidFill>
                  <a:schemeClr val="tx1"/>
                </a:solidFill>
              </a:rPr>
              <a:t>Scenario :</a:t>
            </a:r>
          </a:p>
          <a:p>
            <a:pPr fontAlgn="base">
              <a:spcAft>
                <a:spcPts val="600"/>
              </a:spcAft>
              <a:buClr>
                <a:srgbClr val="FF0000"/>
              </a:buClr>
            </a:pPr>
            <a:r>
              <a:rPr lang="en-US" sz="2400" dirty="0" smtClean="0">
                <a:solidFill>
                  <a:schemeClr val="tx1"/>
                </a:solidFill>
              </a:rPr>
              <a:t>	</a:t>
            </a:r>
            <a:r>
              <a:rPr lang="en-US" sz="2200" b="1" dirty="0" smtClean="0">
                <a:solidFill>
                  <a:srgbClr val="C00000"/>
                </a:solidFill>
              </a:rPr>
              <a:t>Tata Steels Private Limited wants to have a database application to store all the information generated in the company.</a:t>
            </a:r>
          </a:p>
          <a:p>
            <a:pPr algn="just" fontAlgn="base">
              <a:spcAft>
                <a:spcPts val="600"/>
              </a:spcAft>
              <a:buClr>
                <a:srgbClr val="FF0000"/>
              </a:buClr>
            </a:pPr>
            <a:r>
              <a:rPr lang="en-US" sz="2200" dirty="0" smtClean="0">
                <a:solidFill>
                  <a:schemeClr val="tx1"/>
                </a:solidFill>
              </a:rPr>
              <a:t>	</a:t>
            </a:r>
          </a:p>
          <a:p>
            <a:pPr algn="just" fontAlgn="base">
              <a:spcAft>
                <a:spcPts val="600"/>
              </a:spcAft>
              <a:buClr>
                <a:srgbClr val="FF0000"/>
              </a:buClr>
            </a:pPr>
            <a:r>
              <a:rPr lang="en-US" sz="2200" dirty="0" smtClean="0">
                <a:solidFill>
                  <a:schemeClr val="tx1"/>
                </a:solidFill>
              </a:rPr>
              <a:t>The company has 4 Departments in it, each Department has many Employees working in it. Each Department has a manager, there can be only one manager for a Department. Every Employee should work for one or the other Department. Each Department controls many Projects. An employee works in more than one Project. Each Employee has Dependents. Every Employee is supervised by one or the other supervisor. A Department can control minimum of 1 and maximum of 5 projects.</a:t>
            </a:r>
          </a:p>
          <a:p>
            <a:pPr marL="514350" indent="-514350" fontAlgn="base">
              <a:spcAft>
                <a:spcPts val="600"/>
              </a:spcAft>
              <a:buClr>
                <a:srgbClr val="FF0000"/>
              </a:buClr>
            </a:pPr>
            <a:endParaRPr lang="en-US" sz="2400" dirty="0" smtClean="0">
              <a:solidFill>
                <a:schemeClr val="tx1"/>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
          <p:cNvSpPr txBox="1">
            <a:spLocks noChangeArrowheads="1"/>
          </p:cNvSpPr>
          <p:nvPr/>
        </p:nvSpPr>
        <p:spPr>
          <a:xfrm>
            <a:off x="76200" y="76200"/>
            <a:ext cx="8991600" cy="67056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p>
            <a:pPr marL="514350" indent="-514350" algn="just" fontAlgn="base">
              <a:spcAft>
                <a:spcPts val="600"/>
              </a:spcAft>
              <a:buClr>
                <a:srgbClr val="FF0000"/>
              </a:buClr>
            </a:pPr>
            <a:endParaRPr lang="en-US" sz="2400" b="1" dirty="0" smtClean="0">
              <a:solidFill>
                <a:schemeClr val="tx1"/>
              </a:solidFill>
            </a:endParaRPr>
          </a:p>
        </p:txBody>
      </p:sp>
      <p:pic>
        <p:nvPicPr>
          <p:cNvPr id="3074" name="Picture 2"/>
          <p:cNvPicPr>
            <a:picLocks noChangeAspect="1" noChangeArrowheads="1"/>
          </p:cNvPicPr>
          <p:nvPr/>
        </p:nvPicPr>
        <p:blipFill>
          <a:blip r:embed="rId2" cstate="print"/>
          <a:srcRect/>
          <a:stretch>
            <a:fillRect/>
          </a:stretch>
        </p:blipFill>
        <p:spPr bwMode="auto">
          <a:xfrm>
            <a:off x="1252027" y="89068"/>
            <a:ext cx="6639948" cy="667986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
          <p:cNvSpPr txBox="1">
            <a:spLocks noChangeArrowheads="1"/>
          </p:cNvSpPr>
          <p:nvPr/>
        </p:nvSpPr>
        <p:spPr>
          <a:xfrm>
            <a:off x="76200" y="76200"/>
            <a:ext cx="8991600" cy="67056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p>
            <a:pPr marL="514350" indent="-514350" algn="ctr" fontAlgn="base">
              <a:spcAft>
                <a:spcPts val="600"/>
              </a:spcAft>
              <a:buClr>
                <a:srgbClr val="FF0000"/>
              </a:buClr>
            </a:pPr>
            <a:r>
              <a:rPr lang="en-US" sz="2800" b="1" u="sng" dirty="0" smtClean="0">
                <a:solidFill>
                  <a:srgbClr val="002060"/>
                </a:solidFill>
              </a:rPr>
              <a:t>Draw ER Diagram for a Movie Database</a:t>
            </a:r>
          </a:p>
          <a:p>
            <a:pPr marL="514350" indent="-514350" fontAlgn="base">
              <a:spcAft>
                <a:spcPts val="600"/>
              </a:spcAft>
              <a:buClr>
                <a:srgbClr val="FF0000"/>
              </a:buClr>
            </a:pPr>
            <a:r>
              <a:rPr lang="en-US" sz="2400" b="1" dirty="0" smtClean="0">
                <a:solidFill>
                  <a:schemeClr val="tx1"/>
                </a:solidFill>
              </a:rPr>
              <a:t>Scenario :</a:t>
            </a:r>
          </a:p>
          <a:p>
            <a:pPr fontAlgn="base">
              <a:spcAft>
                <a:spcPts val="600"/>
              </a:spcAft>
              <a:buClr>
                <a:srgbClr val="FF0000"/>
              </a:buClr>
            </a:pPr>
            <a:r>
              <a:rPr lang="en-US" sz="2400" dirty="0" smtClean="0">
                <a:solidFill>
                  <a:schemeClr val="tx1"/>
                </a:solidFill>
              </a:rPr>
              <a:t>	</a:t>
            </a:r>
            <a:r>
              <a:rPr lang="en-US" sz="2400" dirty="0" smtClean="0"/>
              <a:t> </a:t>
            </a:r>
            <a:r>
              <a:rPr lang="en-US" sz="2200" b="1" dirty="0" smtClean="0">
                <a:solidFill>
                  <a:srgbClr val="C00000"/>
                </a:solidFill>
              </a:rPr>
              <a:t>Sony Pictures Motion Picture Group wants to have a database application to store all the information generated in the company.</a:t>
            </a:r>
          </a:p>
          <a:p>
            <a:pPr algn="just" fontAlgn="base">
              <a:spcAft>
                <a:spcPts val="600"/>
              </a:spcAft>
              <a:buClr>
                <a:srgbClr val="FF0000"/>
              </a:buClr>
            </a:pPr>
            <a:r>
              <a:rPr lang="en-US" sz="2200" dirty="0" smtClean="0">
                <a:solidFill>
                  <a:schemeClr val="tx1"/>
                </a:solidFill>
              </a:rPr>
              <a:t>Sony Pictures Produces many Movies every year. Each Movie is contributed by various people like Actors, Producers, Directors, Choreographers, Screenplay Writers, etc involved in it. There can be more than one actor/actress in each Movie. Each movie is rated by various rating agencies. A Movie can be any language.</a:t>
            </a:r>
          </a:p>
          <a:p>
            <a:pPr fontAlgn="base">
              <a:spcAft>
                <a:spcPts val="600"/>
              </a:spcAft>
              <a:buClr>
                <a:srgbClr val="FF0000"/>
              </a:buClr>
            </a:pPr>
            <a:endParaRPr lang="en-US" sz="2200" dirty="0" smtClean="0">
              <a:solidFill>
                <a:schemeClr val="tx1"/>
              </a:solidFill>
            </a:endParaRPr>
          </a:p>
          <a:p>
            <a:pPr algn="just" fontAlgn="base">
              <a:spcAft>
                <a:spcPts val="600"/>
              </a:spcAft>
              <a:buClr>
                <a:srgbClr val="FF0000"/>
              </a:buClr>
            </a:pPr>
            <a:r>
              <a:rPr lang="en-US" sz="2200" dirty="0" smtClean="0">
                <a:solidFill>
                  <a:schemeClr val="tx1"/>
                </a:solidFill>
              </a:rPr>
              <a:t>	</a:t>
            </a:r>
          </a:p>
          <a:p>
            <a:pPr marL="514350" indent="-514350" fontAlgn="base">
              <a:spcAft>
                <a:spcPts val="600"/>
              </a:spcAft>
              <a:buClr>
                <a:srgbClr val="FF0000"/>
              </a:buClr>
            </a:pPr>
            <a:endParaRPr lang="en-US" sz="2400" dirty="0" smtClean="0">
              <a:solidFill>
                <a:schemeClr val="tx1"/>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
          <p:cNvSpPr txBox="1">
            <a:spLocks noChangeArrowheads="1"/>
          </p:cNvSpPr>
          <p:nvPr/>
        </p:nvSpPr>
        <p:spPr>
          <a:xfrm>
            <a:off x="76200" y="76200"/>
            <a:ext cx="8991600" cy="67056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p>
            <a:pPr marL="514350" indent="-514350" algn="ctr" fontAlgn="base">
              <a:spcAft>
                <a:spcPts val="600"/>
              </a:spcAft>
              <a:buClr>
                <a:srgbClr val="FF0000"/>
              </a:buClr>
            </a:pPr>
            <a:r>
              <a:rPr lang="en-US" sz="2800" b="1" u="sng" dirty="0" smtClean="0">
                <a:solidFill>
                  <a:srgbClr val="002060"/>
                </a:solidFill>
              </a:rPr>
              <a:t>Draw ER Diagram for a Hospital Database</a:t>
            </a:r>
          </a:p>
          <a:p>
            <a:pPr marL="514350" indent="-514350" fontAlgn="base">
              <a:spcAft>
                <a:spcPts val="600"/>
              </a:spcAft>
              <a:buClr>
                <a:srgbClr val="FF0000"/>
              </a:buClr>
            </a:pPr>
            <a:r>
              <a:rPr lang="en-US" sz="2400" b="1" dirty="0" smtClean="0">
                <a:solidFill>
                  <a:schemeClr val="tx1"/>
                </a:solidFill>
              </a:rPr>
              <a:t>Scenario :</a:t>
            </a:r>
          </a:p>
          <a:p>
            <a:pPr fontAlgn="base">
              <a:spcAft>
                <a:spcPts val="600"/>
              </a:spcAft>
              <a:buClr>
                <a:srgbClr val="FF0000"/>
              </a:buClr>
            </a:pPr>
            <a:r>
              <a:rPr lang="en-US" sz="2400" dirty="0" smtClean="0">
                <a:solidFill>
                  <a:schemeClr val="tx1"/>
                </a:solidFill>
              </a:rPr>
              <a:t>	</a:t>
            </a:r>
            <a:r>
              <a:rPr lang="en-US" sz="2200" b="1" dirty="0" smtClean="0">
                <a:solidFill>
                  <a:srgbClr val="C00000"/>
                </a:solidFill>
              </a:rPr>
              <a:t>KLE Hospital wants to have a database application to store all the information generated in the hospital.</a:t>
            </a:r>
          </a:p>
          <a:p>
            <a:pPr algn="just" fontAlgn="base">
              <a:spcAft>
                <a:spcPts val="600"/>
              </a:spcAft>
              <a:buClr>
                <a:srgbClr val="FF0000"/>
              </a:buClr>
            </a:pPr>
            <a:r>
              <a:rPr lang="en-US" sz="2200" dirty="0" smtClean="0">
                <a:solidFill>
                  <a:schemeClr val="tx1"/>
                </a:solidFill>
              </a:rPr>
              <a:t>KLE Hospital wants to maintain each and every information that is generated in the hospital which includes Employees (Doctors, Lab Technicians, Nurses, Security Personnel, Administrators etc), Patients, Departments. There are many doctors who treat many patients. Each Doctor belongs to a particular department depending on his/her expertise. There are many departments in the hospital. Each department has a head. Nurses work for a particular department to serve the patients. Each department has a pharmacy, operation rooms, patient rooms (private, semi-private, general).</a:t>
            </a:r>
          </a:p>
          <a:p>
            <a:pPr fontAlgn="base">
              <a:spcAft>
                <a:spcPts val="600"/>
              </a:spcAft>
              <a:buClr>
                <a:srgbClr val="FF0000"/>
              </a:buClr>
            </a:pPr>
            <a:r>
              <a:rPr lang="en-US" sz="2200" dirty="0" smtClean="0">
                <a:solidFill>
                  <a:schemeClr val="tx1"/>
                </a:solidFill>
              </a:rPr>
              <a:t> </a:t>
            </a:r>
          </a:p>
          <a:p>
            <a:pPr algn="just" fontAlgn="base">
              <a:spcAft>
                <a:spcPts val="600"/>
              </a:spcAft>
              <a:buClr>
                <a:srgbClr val="FF0000"/>
              </a:buClr>
            </a:pPr>
            <a:r>
              <a:rPr lang="en-US" sz="2200" dirty="0" smtClean="0">
                <a:solidFill>
                  <a:schemeClr val="tx1"/>
                </a:solidFill>
              </a:rPr>
              <a:t>	</a:t>
            </a:r>
          </a:p>
          <a:p>
            <a:pPr marL="514350" indent="-514350" fontAlgn="base">
              <a:spcAft>
                <a:spcPts val="600"/>
              </a:spcAft>
              <a:buClr>
                <a:srgbClr val="FF0000"/>
              </a:buClr>
            </a:pPr>
            <a:endParaRPr lang="en-US" sz="2400" dirty="0" smtClean="0">
              <a:solidFill>
                <a:schemeClr val="tx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223284" y="76200"/>
            <a:ext cx="8692116" cy="457201"/>
          </a:xfrm>
        </p:spPr>
        <p:style>
          <a:lnRef idx="2">
            <a:schemeClr val="accent2"/>
          </a:lnRef>
          <a:fillRef idx="1">
            <a:schemeClr val="lt1"/>
          </a:fillRef>
          <a:effectRef idx="0">
            <a:schemeClr val="accent2"/>
          </a:effectRef>
          <a:fontRef idx="minor">
            <a:schemeClr val="dk1"/>
          </a:fontRef>
        </p:style>
        <p:txBody>
          <a:bodyPr>
            <a:noAutofit/>
          </a:bodyPr>
          <a:lstStyle/>
          <a:p>
            <a:r>
              <a:rPr lang="en-US" sz="2200" b="1" dirty="0" smtClean="0"/>
              <a:t>Entity Types, Entity Sets, Attributes, and Keys</a:t>
            </a:r>
            <a:endParaRPr lang="en-US" sz="2200" b="1" dirty="0" smtClean="0">
              <a:solidFill>
                <a:srgbClr val="0070C0"/>
              </a:solidFill>
            </a:endParaRPr>
          </a:p>
        </p:txBody>
      </p:sp>
      <p:sp>
        <p:nvSpPr>
          <p:cNvPr id="3" name="Rectangle 3"/>
          <p:cNvSpPr txBox="1">
            <a:spLocks noChangeArrowheads="1"/>
          </p:cNvSpPr>
          <p:nvPr/>
        </p:nvSpPr>
        <p:spPr>
          <a:xfrm>
            <a:off x="228600" y="685800"/>
            <a:ext cx="8686800" cy="60960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p>
            <a:pPr algn="just">
              <a:spcAft>
                <a:spcPts val="600"/>
              </a:spcAft>
            </a:pPr>
            <a:r>
              <a:rPr lang="en-US" sz="2000" b="1" dirty="0" smtClean="0"/>
              <a:t>Entity : is an </a:t>
            </a:r>
            <a:r>
              <a:rPr lang="en-US" sz="2000" b="1" i="1" dirty="0" smtClean="0"/>
              <a:t>object in the real world with an independent existence.  </a:t>
            </a:r>
            <a:r>
              <a:rPr lang="en-US" sz="2000" dirty="0" smtClean="0"/>
              <a:t>It may have </a:t>
            </a:r>
            <a:r>
              <a:rPr lang="en-US" sz="2000" dirty="0" smtClean="0">
                <a:solidFill>
                  <a:srgbClr val="0070C0"/>
                </a:solidFill>
              </a:rPr>
              <a:t>physical existence</a:t>
            </a:r>
            <a:r>
              <a:rPr lang="en-US" sz="2000" dirty="0" smtClean="0"/>
              <a:t> for example, a particular person, car, house, or employee Or it may have a </a:t>
            </a:r>
            <a:r>
              <a:rPr lang="en-US" sz="2000" dirty="0" smtClean="0">
                <a:solidFill>
                  <a:srgbClr val="0070C0"/>
                </a:solidFill>
              </a:rPr>
              <a:t>conceptual existence </a:t>
            </a:r>
            <a:r>
              <a:rPr lang="en-US" sz="2000" dirty="0" smtClean="0"/>
              <a:t>for instance, a company, a job, or a subject.</a:t>
            </a:r>
          </a:p>
          <a:p>
            <a:pPr algn="just">
              <a:spcAft>
                <a:spcPts val="600"/>
              </a:spcAft>
            </a:pPr>
            <a:r>
              <a:rPr lang="en-US" sz="2000" b="1" dirty="0" smtClean="0"/>
              <a:t>Attributes : </a:t>
            </a:r>
            <a:r>
              <a:rPr lang="en-US" sz="2000" dirty="0" smtClean="0"/>
              <a:t>property or characteristic that describes an entity.</a:t>
            </a:r>
          </a:p>
          <a:p>
            <a:pPr algn="just">
              <a:spcAft>
                <a:spcPts val="600"/>
              </a:spcAft>
            </a:pPr>
            <a:r>
              <a:rPr lang="en-US" sz="2000" b="1" dirty="0" smtClean="0"/>
              <a:t>			        </a:t>
            </a:r>
            <a:r>
              <a:rPr lang="en-US" sz="2800" b="1" dirty="0" smtClean="0">
                <a:solidFill>
                  <a:srgbClr val="C00000"/>
                </a:solidFill>
              </a:rPr>
              <a:t>Entity</a:t>
            </a:r>
            <a:r>
              <a:rPr lang="en-US" sz="2800" b="1" dirty="0" smtClean="0"/>
              <a:t>                    </a:t>
            </a:r>
            <a:r>
              <a:rPr lang="en-US" sz="2800" b="1" dirty="0" smtClean="0">
                <a:solidFill>
                  <a:srgbClr val="C00000"/>
                </a:solidFill>
              </a:rPr>
              <a:t>Attributes</a:t>
            </a:r>
          </a:p>
          <a:p>
            <a:endParaRPr lang="en-US" sz="2000" dirty="0" smtClean="0"/>
          </a:p>
        </p:txBody>
      </p:sp>
      <p:sp>
        <p:nvSpPr>
          <p:cNvPr id="5122" name="AutoShape 2" descr="Assistant, employee, manager, office employee avatar, office worker icon"/>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24" name="AutoShape 4" descr="help your student - college student icon PNG image with transparent  background | TOP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26" name="AutoShape 6" descr="help your student - college student icon PNG image with transparent  background | TOP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127" name="Picture 7" descr="C:\Users\Raghava\Downloads\help-your-student-college-student-icon-11562880688qcza431pme.png"/>
          <p:cNvPicPr>
            <a:picLocks noChangeAspect="1" noChangeArrowheads="1"/>
          </p:cNvPicPr>
          <p:nvPr/>
        </p:nvPicPr>
        <p:blipFill>
          <a:blip r:embed="rId2" cstate="print"/>
          <a:srcRect/>
          <a:stretch>
            <a:fillRect/>
          </a:stretch>
        </p:blipFill>
        <p:spPr bwMode="auto">
          <a:xfrm>
            <a:off x="2362200" y="2819400"/>
            <a:ext cx="3200400" cy="327279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nvGrpSpPr>
          <p:cNvPr id="22" name="Group 21"/>
          <p:cNvGrpSpPr/>
          <p:nvPr/>
        </p:nvGrpSpPr>
        <p:grpSpPr>
          <a:xfrm>
            <a:off x="6019800" y="2667000"/>
            <a:ext cx="1447800" cy="4038600"/>
            <a:chOff x="6629400" y="2590800"/>
            <a:chExt cx="1447800" cy="4038600"/>
          </a:xfrm>
        </p:grpSpPr>
        <p:sp>
          <p:nvSpPr>
            <p:cNvPr id="13" name="Oval 12"/>
            <p:cNvSpPr/>
            <p:nvPr/>
          </p:nvSpPr>
          <p:spPr>
            <a:xfrm>
              <a:off x="6705600" y="4648200"/>
              <a:ext cx="1219200" cy="6096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dirty="0" smtClean="0"/>
                <a:t>SEM</a:t>
              </a:r>
              <a:endParaRPr lang="en-US" b="1" dirty="0"/>
            </a:p>
          </p:txBody>
        </p:sp>
        <p:sp>
          <p:nvSpPr>
            <p:cNvPr id="14" name="Oval 13"/>
            <p:cNvSpPr/>
            <p:nvPr/>
          </p:nvSpPr>
          <p:spPr>
            <a:xfrm>
              <a:off x="6705600" y="3962400"/>
              <a:ext cx="1219200" cy="6096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dirty="0" smtClean="0"/>
                <a:t>NAME</a:t>
              </a:r>
              <a:endParaRPr lang="en-US" b="1" dirty="0"/>
            </a:p>
          </p:txBody>
        </p:sp>
        <p:sp>
          <p:nvSpPr>
            <p:cNvPr id="15" name="Oval 14"/>
            <p:cNvSpPr/>
            <p:nvPr/>
          </p:nvSpPr>
          <p:spPr>
            <a:xfrm>
              <a:off x="6705600" y="3276600"/>
              <a:ext cx="1219200" cy="6096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dirty="0" smtClean="0"/>
                <a:t>USN</a:t>
              </a:r>
              <a:endParaRPr lang="en-US" b="1" dirty="0"/>
            </a:p>
          </p:txBody>
        </p:sp>
        <p:sp>
          <p:nvSpPr>
            <p:cNvPr id="16" name="Oval 15"/>
            <p:cNvSpPr/>
            <p:nvPr/>
          </p:nvSpPr>
          <p:spPr>
            <a:xfrm>
              <a:off x="6629400" y="2590800"/>
              <a:ext cx="1295400" cy="6096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dirty="0" smtClean="0"/>
                <a:t>Roll No</a:t>
              </a:r>
              <a:endParaRPr lang="en-US" b="1" dirty="0"/>
            </a:p>
          </p:txBody>
        </p:sp>
        <p:sp>
          <p:nvSpPr>
            <p:cNvPr id="17" name="Oval 16"/>
            <p:cNvSpPr/>
            <p:nvPr/>
          </p:nvSpPr>
          <p:spPr>
            <a:xfrm>
              <a:off x="6705600" y="5334000"/>
              <a:ext cx="1219200" cy="6096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dirty="0" smtClean="0"/>
                <a:t>DEPT</a:t>
              </a:r>
              <a:endParaRPr lang="en-US" b="1" dirty="0"/>
            </a:p>
          </p:txBody>
        </p:sp>
        <p:sp>
          <p:nvSpPr>
            <p:cNvPr id="18" name="Oval 17"/>
            <p:cNvSpPr/>
            <p:nvPr/>
          </p:nvSpPr>
          <p:spPr>
            <a:xfrm>
              <a:off x="6629400" y="6019800"/>
              <a:ext cx="1447800" cy="6096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dirty="0" smtClean="0"/>
                <a:t>DOB</a:t>
              </a:r>
              <a:endParaRPr lang="en-US" b="1" dirty="0"/>
            </a:p>
          </p:txBody>
        </p:sp>
      </p:gr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
          <p:cNvSpPr txBox="1">
            <a:spLocks noChangeArrowheads="1"/>
          </p:cNvSpPr>
          <p:nvPr/>
        </p:nvSpPr>
        <p:spPr>
          <a:xfrm>
            <a:off x="76200" y="76200"/>
            <a:ext cx="8991600" cy="67056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p>
            <a:pPr marL="514350" indent="-514350" algn="ctr" fontAlgn="base">
              <a:spcAft>
                <a:spcPts val="600"/>
              </a:spcAft>
              <a:buClr>
                <a:srgbClr val="FF0000"/>
              </a:buClr>
            </a:pPr>
            <a:r>
              <a:rPr lang="en-US" sz="2800" b="1" u="sng" dirty="0" smtClean="0">
                <a:solidFill>
                  <a:srgbClr val="002060"/>
                </a:solidFill>
              </a:rPr>
              <a:t>Draw ER Diagram for a Train Reservation System</a:t>
            </a:r>
          </a:p>
          <a:p>
            <a:pPr marL="514350" indent="-514350" fontAlgn="base">
              <a:spcAft>
                <a:spcPts val="600"/>
              </a:spcAft>
              <a:buClr>
                <a:srgbClr val="FF0000"/>
              </a:buClr>
            </a:pPr>
            <a:r>
              <a:rPr lang="en-US" sz="2400" b="1" dirty="0" smtClean="0">
                <a:solidFill>
                  <a:schemeClr val="tx1"/>
                </a:solidFill>
              </a:rPr>
              <a:t>Scenario :</a:t>
            </a:r>
          </a:p>
          <a:p>
            <a:pPr fontAlgn="base">
              <a:spcAft>
                <a:spcPts val="600"/>
              </a:spcAft>
              <a:buClr>
                <a:srgbClr val="FF0000"/>
              </a:buClr>
            </a:pPr>
            <a:r>
              <a:rPr lang="en-US" sz="2400" dirty="0" smtClean="0">
                <a:solidFill>
                  <a:schemeClr val="tx1"/>
                </a:solidFill>
              </a:rPr>
              <a:t>	</a:t>
            </a:r>
            <a:r>
              <a:rPr lang="en-US" sz="2200" b="1" dirty="0" smtClean="0">
                <a:solidFill>
                  <a:srgbClr val="C00000"/>
                </a:solidFill>
              </a:rPr>
              <a:t>Indian Railways wants to have a database application to store all the records for data analysis.</a:t>
            </a:r>
          </a:p>
          <a:p>
            <a:pPr algn="just" fontAlgn="base">
              <a:spcAft>
                <a:spcPts val="600"/>
              </a:spcAft>
              <a:buClr>
                <a:srgbClr val="FF0000"/>
              </a:buClr>
            </a:pPr>
            <a:r>
              <a:rPr lang="en-US" sz="2000" dirty="0" smtClean="0">
                <a:solidFill>
                  <a:schemeClr val="tx1"/>
                </a:solidFill>
              </a:rPr>
              <a:t>There are many Trains in Indian Railways, each train has details like Train No, Train Name, Source, Destination and No of SL, AC1,AC2,AC3 seats. Each train is driven by Driver. Customer can book train seats after registration into the Indian Railways by giving basic details. Customer can book any number of seats from any source to destination on the availability of the seats. There are different types of seats Sleeper class, Ac Tier1, Ac Tier2, Ac Tier3. All the Seat Booking information should be maintained properly.</a:t>
            </a:r>
          </a:p>
          <a:p>
            <a:pPr algn="just" fontAlgn="base">
              <a:spcAft>
                <a:spcPts val="600"/>
              </a:spcAft>
              <a:buClr>
                <a:srgbClr val="FF0000"/>
              </a:buClr>
            </a:pPr>
            <a:endParaRPr lang="en-US" sz="2000" dirty="0" smtClean="0">
              <a:solidFill>
                <a:schemeClr val="tx1"/>
              </a:solidFill>
            </a:endParaRPr>
          </a:p>
          <a:p>
            <a:pPr algn="just" fontAlgn="base">
              <a:spcAft>
                <a:spcPts val="600"/>
              </a:spcAft>
              <a:buClr>
                <a:srgbClr val="FF0000"/>
              </a:buClr>
            </a:pPr>
            <a:r>
              <a:rPr lang="en-US" sz="2000" dirty="0" smtClean="0">
                <a:solidFill>
                  <a:schemeClr val="tx1"/>
                </a:solidFill>
              </a:rPr>
              <a:t>Consider the following details for Drawing ER Diagram,</a:t>
            </a:r>
          </a:p>
          <a:p>
            <a:pPr algn="just" fontAlgn="base">
              <a:spcAft>
                <a:spcPts val="600"/>
              </a:spcAft>
              <a:buClr>
                <a:srgbClr val="FF0000"/>
              </a:buClr>
            </a:pPr>
            <a:endParaRPr lang="en-US" sz="2000" dirty="0" smtClean="0">
              <a:solidFill>
                <a:schemeClr val="tx1"/>
              </a:solidFill>
            </a:endParaRPr>
          </a:p>
          <a:p>
            <a:pPr algn="just" fontAlgn="base">
              <a:spcAft>
                <a:spcPts val="600"/>
              </a:spcAft>
              <a:buClr>
                <a:srgbClr val="FF0000"/>
              </a:buClr>
            </a:pPr>
            <a:r>
              <a:rPr lang="en-US" sz="2000" b="1" dirty="0" smtClean="0">
                <a:solidFill>
                  <a:schemeClr val="tx1"/>
                </a:solidFill>
              </a:rPr>
              <a:t>Entities: </a:t>
            </a:r>
            <a:r>
              <a:rPr lang="en-US" sz="2000" b="1" dirty="0" smtClean="0">
                <a:solidFill>
                  <a:srgbClr val="0070C0"/>
                </a:solidFill>
              </a:rPr>
              <a:t>TRAIN, DRIVER, BOOKING_INFO, CUSTOMER_INFO, TRAIN_FARES</a:t>
            </a:r>
          </a:p>
          <a:p>
            <a:pPr algn="just" fontAlgn="base">
              <a:spcAft>
                <a:spcPts val="600"/>
              </a:spcAft>
              <a:buClr>
                <a:srgbClr val="FF0000"/>
              </a:buClr>
            </a:pPr>
            <a:r>
              <a:rPr lang="en-US" sz="2000" b="1" dirty="0" smtClean="0">
                <a:solidFill>
                  <a:schemeClr val="tx1"/>
                </a:solidFill>
              </a:rPr>
              <a:t>Relationships : </a:t>
            </a:r>
            <a:r>
              <a:rPr lang="en-US" sz="2000" b="1" dirty="0" smtClean="0">
                <a:solidFill>
                  <a:srgbClr val="0070C0"/>
                </a:solidFill>
              </a:rPr>
              <a:t>Drives, Fares_from_each_src_to_Dest, Books_Seat, Seat_Enquiries</a:t>
            </a:r>
          </a:p>
          <a:p>
            <a:pPr fontAlgn="base">
              <a:spcAft>
                <a:spcPts val="600"/>
              </a:spcAft>
              <a:buClr>
                <a:srgbClr val="FF0000"/>
              </a:buClr>
            </a:pPr>
            <a:r>
              <a:rPr lang="en-US" sz="2200" dirty="0" smtClean="0">
                <a:solidFill>
                  <a:schemeClr val="tx1"/>
                </a:solidFill>
              </a:rPr>
              <a:t> </a:t>
            </a:r>
          </a:p>
          <a:p>
            <a:pPr algn="just" fontAlgn="base">
              <a:spcAft>
                <a:spcPts val="600"/>
              </a:spcAft>
              <a:buClr>
                <a:srgbClr val="FF0000"/>
              </a:buClr>
            </a:pPr>
            <a:r>
              <a:rPr lang="en-US" sz="2200" dirty="0" smtClean="0">
                <a:solidFill>
                  <a:schemeClr val="tx1"/>
                </a:solidFill>
              </a:rPr>
              <a:t>	</a:t>
            </a:r>
          </a:p>
          <a:p>
            <a:pPr marL="514350" indent="-514350" fontAlgn="base">
              <a:spcAft>
                <a:spcPts val="600"/>
              </a:spcAft>
              <a:buClr>
                <a:srgbClr val="FF0000"/>
              </a:buClr>
            </a:pPr>
            <a:endParaRPr lang="en-US" sz="2400" dirty="0" smtClean="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
          <p:cNvSpPr txBox="1">
            <a:spLocks noChangeArrowheads="1"/>
          </p:cNvSpPr>
          <p:nvPr/>
        </p:nvSpPr>
        <p:spPr>
          <a:xfrm>
            <a:off x="76200" y="76200"/>
            <a:ext cx="8991600" cy="67056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p>
            <a:pPr marL="514350" indent="-514350" fontAlgn="base">
              <a:spcAft>
                <a:spcPts val="600"/>
              </a:spcAft>
              <a:buClr>
                <a:srgbClr val="FF0000"/>
              </a:buClr>
            </a:pPr>
            <a:r>
              <a:rPr lang="en-US" sz="2700" b="1" dirty="0" smtClean="0">
                <a:solidFill>
                  <a:srgbClr val="C00000"/>
                </a:solidFill>
              </a:rPr>
              <a:t>Draw ER Diagram for the Following,</a:t>
            </a:r>
          </a:p>
          <a:p>
            <a:pPr marL="514350" indent="-514350" fontAlgn="base">
              <a:spcAft>
                <a:spcPts val="600"/>
              </a:spcAft>
              <a:buClr>
                <a:srgbClr val="FF0000"/>
              </a:buClr>
            </a:pPr>
            <a:endParaRPr lang="en-US" sz="2700" b="1" dirty="0" smtClean="0">
              <a:solidFill>
                <a:srgbClr val="002060"/>
              </a:solidFill>
            </a:endParaRPr>
          </a:p>
          <a:p>
            <a:pPr marL="514350" indent="-514350" fontAlgn="base">
              <a:spcAft>
                <a:spcPts val="600"/>
              </a:spcAft>
              <a:buClr>
                <a:srgbClr val="FF0000"/>
              </a:buClr>
              <a:buAutoNum type="arabicPeriod"/>
            </a:pPr>
            <a:r>
              <a:rPr lang="en-US" sz="2700" b="1" dirty="0" smtClean="0">
                <a:solidFill>
                  <a:srgbClr val="002060"/>
                </a:solidFill>
              </a:rPr>
              <a:t>Online Food Ordering System (Zomato, Swiggy)</a:t>
            </a:r>
          </a:p>
          <a:p>
            <a:pPr marL="514350" indent="-514350" fontAlgn="base">
              <a:spcAft>
                <a:spcPts val="600"/>
              </a:spcAft>
              <a:buClr>
                <a:srgbClr val="FF0000"/>
              </a:buClr>
              <a:buAutoNum type="arabicPeriod"/>
            </a:pPr>
            <a:r>
              <a:rPr lang="en-US" sz="2700" b="1" dirty="0" smtClean="0">
                <a:solidFill>
                  <a:srgbClr val="002060"/>
                </a:solidFill>
              </a:rPr>
              <a:t>Retail Outlets</a:t>
            </a:r>
          </a:p>
          <a:p>
            <a:pPr marL="514350" indent="-514350" fontAlgn="base">
              <a:spcAft>
                <a:spcPts val="600"/>
              </a:spcAft>
              <a:buClr>
                <a:srgbClr val="FF0000"/>
              </a:buClr>
              <a:buAutoNum type="arabicPeriod"/>
            </a:pPr>
            <a:r>
              <a:rPr lang="en-US" sz="2700" b="1" dirty="0" smtClean="0">
                <a:solidFill>
                  <a:srgbClr val="002060"/>
                </a:solidFill>
              </a:rPr>
              <a:t>Online Shopping System (Flipkart, Amazon, Myntra)</a:t>
            </a:r>
          </a:p>
          <a:p>
            <a:pPr marL="514350" indent="-514350" fontAlgn="base">
              <a:spcAft>
                <a:spcPts val="600"/>
              </a:spcAft>
              <a:buClr>
                <a:srgbClr val="FF0000"/>
              </a:buClr>
            </a:pPr>
            <a:endParaRPr lang="en-US" sz="2200" dirty="0" smtClean="0">
              <a:solidFill>
                <a:schemeClr val="tx1"/>
              </a:solidFill>
            </a:endParaRPr>
          </a:p>
          <a:p>
            <a:pPr algn="just" fontAlgn="base">
              <a:spcAft>
                <a:spcPts val="600"/>
              </a:spcAft>
              <a:buClr>
                <a:srgbClr val="FF0000"/>
              </a:buClr>
            </a:pPr>
            <a:r>
              <a:rPr lang="en-US" sz="2200" dirty="0" smtClean="0">
                <a:solidFill>
                  <a:schemeClr val="tx1"/>
                </a:solidFill>
              </a:rPr>
              <a:t>	</a:t>
            </a:r>
          </a:p>
          <a:p>
            <a:pPr marL="514350" indent="-514350" fontAlgn="base">
              <a:spcAft>
                <a:spcPts val="600"/>
              </a:spcAft>
              <a:buClr>
                <a:srgbClr val="FF0000"/>
              </a:buClr>
            </a:pPr>
            <a:endParaRPr lang="en-US" sz="2400" dirty="0" smtClean="0">
              <a:solidFill>
                <a:schemeClr val="tx1"/>
              </a:solidFill>
            </a:endParaRPr>
          </a:p>
        </p:txBody>
      </p:sp>
      <p:grpSp>
        <p:nvGrpSpPr>
          <p:cNvPr id="5" name="Group 4"/>
          <p:cNvGrpSpPr/>
          <p:nvPr/>
        </p:nvGrpSpPr>
        <p:grpSpPr>
          <a:xfrm>
            <a:off x="381000" y="3143250"/>
            <a:ext cx="8305800" cy="2647950"/>
            <a:chOff x="381000" y="3143250"/>
            <a:chExt cx="8305800" cy="2647950"/>
          </a:xfrm>
        </p:grpSpPr>
        <p:pic>
          <p:nvPicPr>
            <p:cNvPr id="1026" name="Picture 2"/>
            <p:cNvPicPr>
              <a:picLocks noChangeAspect="1" noChangeArrowheads="1"/>
            </p:cNvPicPr>
            <p:nvPr/>
          </p:nvPicPr>
          <p:blipFill>
            <a:blip r:embed="rId2" cstate="print"/>
            <a:srcRect/>
            <a:stretch>
              <a:fillRect/>
            </a:stretch>
          </p:blipFill>
          <p:spPr bwMode="auto">
            <a:xfrm>
              <a:off x="381000" y="3143250"/>
              <a:ext cx="8305800" cy="26479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27" name="Picture 3"/>
            <p:cNvPicPr>
              <a:picLocks noChangeAspect="1" noChangeArrowheads="1"/>
            </p:cNvPicPr>
            <p:nvPr/>
          </p:nvPicPr>
          <p:blipFill>
            <a:blip r:embed="rId3" cstate="print"/>
            <a:srcRect/>
            <a:stretch>
              <a:fillRect/>
            </a:stretch>
          </p:blipFill>
          <p:spPr bwMode="auto">
            <a:xfrm>
              <a:off x="4038600" y="5181600"/>
              <a:ext cx="4495800" cy="409575"/>
            </a:xfrm>
            <a:prstGeom prst="rect">
              <a:avLst/>
            </a:prstGeom>
            <a:noFill/>
            <a:ln w="9525">
              <a:noFill/>
              <a:miter lim="800000"/>
              <a:headEnd/>
              <a:tailEnd/>
            </a:ln>
            <a:effectLst/>
          </p:spPr>
        </p:pic>
      </p:gr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63562"/>
          </a:xfrm>
        </p:spPr>
        <p:style>
          <a:lnRef idx="2">
            <a:schemeClr val="accent1"/>
          </a:lnRef>
          <a:fillRef idx="1">
            <a:schemeClr val="lt1"/>
          </a:fillRef>
          <a:effectRef idx="0">
            <a:schemeClr val="accent1"/>
          </a:effectRef>
          <a:fontRef idx="minor">
            <a:schemeClr val="dk1"/>
          </a:fontRef>
        </p:style>
        <p:txBody>
          <a:bodyPr>
            <a:noAutofit/>
          </a:bodyPr>
          <a:lstStyle/>
          <a:p>
            <a:pPr algn="l"/>
            <a:r>
              <a:rPr lang="en-US" sz="2400" b="1" dirty="0" smtClean="0"/>
              <a:t>Relational Database Design Using  </a:t>
            </a:r>
            <a:r>
              <a:rPr lang="en-US" sz="2400" b="1" u="sng" dirty="0" smtClean="0">
                <a:solidFill>
                  <a:srgbClr val="7030A0"/>
                </a:solidFill>
              </a:rPr>
              <a:t>ER-to-Relational Mapping</a:t>
            </a:r>
            <a:endParaRPr lang="en-US" sz="2400" b="1" u="sng" dirty="0">
              <a:solidFill>
                <a:srgbClr val="7030A0"/>
              </a:solidFill>
            </a:endParaRPr>
          </a:p>
        </p:txBody>
      </p:sp>
      <p:sp>
        <p:nvSpPr>
          <p:cNvPr id="3" name="Content Placeholder 2"/>
          <p:cNvSpPr>
            <a:spLocks noGrp="1"/>
          </p:cNvSpPr>
          <p:nvPr>
            <p:ph idx="1"/>
          </p:nvPr>
        </p:nvSpPr>
        <p:spPr>
          <a:xfrm>
            <a:off x="152400" y="914400"/>
            <a:ext cx="8839200" cy="5715000"/>
          </a:xfrm>
        </p:spPr>
        <p:txBody>
          <a:bodyPr>
            <a:normAutofit fontScale="92500" lnSpcReduction="10000"/>
          </a:bodyPr>
          <a:lstStyle/>
          <a:p>
            <a:r>
              <a:rPr lang="en-US" sz="2000" dirty="0" smtClean="0"/>
              <a:t>In this section we describe the steps of an </a:t>
            </a:r>
            <a:r>
              <a:rPr lang="en-US" sz="2200" b="1" dirty="0" smtClean="0">
                <a:solidFill>
                  <a:srgbClr val="C00000"/>
                </a:solidFill>
              </a:rPr>
              <a:t>algorithm for ER-to-relational mapping</a:t>
            </a:r>
            <a:r>
              <a:rPr lang="en-US" sz="2000" dirty="0" smtClean="0"/>
              <a:t>,</a:t>
            </a:r>
          </a:p>
          <a:p>
            <a:pPr>
              <a:lnSpc>
                <a:spcPct val="150000"/>
              </a:lnSpc>
              <a:buNone/>
            </a:pPr>
            <a:r>
              <a:rPr lang="en-US" b="1" dirty="0" smtClean="0"/>
              <a:t>Step 1: Mapping of </a:t>
            </a:r>
            <a:r>
              <a:rPr lang="en-US" b="1" u="sng" dirty="0" smtClean="0">
                <a:solidFill>
                  <a:srgbClr val="0070C0"/>
                </a:solidFill>
              </a:rPr>
              <a:t>Regular Entity Types</a:t>
            </a:r>
            <a:r>
              <a:rPr lang="en-US" b="1" dirty="0" smtClean="0"/>
              <a:t>.</a:t>
            </a:r>
          </a:p>
          <a:p>
            <a:pPr>
              <a:lnSpc>
                <a:spcPct val="150000"/>
              </a:lnSpc>
              <a:buNone/>
            </a:pPr>
            <a:r>
              <a:rPr lang="en-US" b="1" dirty="0" smtClean="0"/>
              <a:t>Step 2: Mapping of </a:t>
            </a:r>
            <a:r>
              <a:rPr lang="en-US" b="1" u="sng" dirty="0" smtClean="0">
                <a:solidFill>
                  <a:srgbClr val="0070C0"/>
                </a:solidFill>
              </a:rPr>
              <a:t>Weak Entity Types</a:t>
            </a:r>
            <a:r>
              <a:rPr lang="en-US" b="1" dirty="0" smtClean="0"/>
              <a:t>.</a:t>
            </a:r>
          </a:p>
          <a:p>
            <a:pPr>
              <a:lnSpc>
                <a:spcPct val="150000"/>
              </a:lnSpc>
              <a:buNone/>
            </a:pPr>
            <a:r>
              <a:rPr lang="en-US" b="1" dirty="0" smtClean="0"/>
              <a:t>Step 3: Mapping of Binary </a:t>
            </a:r>
            <a:r>
              <a:rPr lang="en-US" b="1" u="sng" dirty="0" smtClean="0">
                <a:solidFill>
                  <a:srgbClr val="0070C0"/>
                </a:solidFill>
              </a:rPr>
              <a:t>1:1 Relationship </a:t>
            </a:r>
            <a:r>
              <a:rPr lang="en-US" b="1" dirty="0" smtClean="0"/>
              <a:t>Types.</a:t>
            </a:r>
          </a:p>
          <a:p>
            <a:pPr>
              <a:lnSpc>
                <a:spcPct val="150000"/>
              </a:lnSpc>
              <a:buNone/>
            </a:pPr>
            <a:r>
              <a:rPr lang="en-US" b="1" dirty="0" smtClean="0"/>
              <a:t>Step 4: Mapping of Binary </a:t>
            </a:r>
            <a:r>
              <a:rPr lang="en-US" b="1" u="sng" dirty="0" smtClean="0">
                <a:solidFill>
                  <a:srgbClr val="0070C0"/>
                </a:solidFill>
              </a:rPr>
              <a:t>1:N Relationship </a:t>
            </a:r>
            <a:r>
              <a:rPr lang="en-US" b="1" dirty="0" smtClean="0"/>
              <a:t>Types</a:t>
            </a:r>
          </a:p>
          <a:p>
            <a:pPr>
              <a:lnSpc>
                <a:spcPct val="150000"/>
              </a:lnSpc>
              <a:buNone/>
            </a:pPr>
            <a:r>
              <a:rPr lang="en-US" b="1" dirty="0" smtClean="0"/>
              <a:t>Step 5: Mapping of Binary </a:t>
            </a:r>
            <a:r>
              <a:rPr lang="en-US" b="1" u="sng" dirty="0" smtClean="0">
                <a:solidFill>
                  <a:srgbClr val="0070C0"/>
                </a:solidFill>
              </a:rPr>
              <a:t>M:N Relationship </a:t>
            </a:r>
            <a:r>
              <a:rPr lang="en-US" b="1" dirty="0" smtClean="0"/>
              <a:t>Types.</a:t>
            </a:r>
          </a:p>
          <a:p>
            <a:pPr>
              <a:lnSpc>
                <a:spcPct val="150000"/>
              </a:lnSpc>
              <a:buNone/>
            </a:pPr>
            <a:r>
              <a:rPr lang="en-US" b="1" dirty="0" smtClean="0"/>
              <a:t>Step 6: Mapping of </a:t>
            </a:r>
            <a:r>
              <a:rPr lang="en-US" b="1" u="sng" dirty="0" smtClean="0">
                <a:solidFill>
                  <a:srgbClr val="0070C0"/>
                </a:solidFill>
              </a:rPr>
              <a:t>Multivalued Attributes</a:t>
            </a:r>
            <a:r>
              <a:rPr lang="en-US" b="1" dirty="0" smtClean="0"/>
              <a:t>.</a:t>
            </a:r>
          </a:p>
          <a:p>
            <a:pPr>
              <a:lnSpc>
                <a:spcPct val="150000"/>
              </a:lnSpc>
              <a:buNone/>
            </a:pPr>
            <a:r>
              <a:rPr lang="en-US" b="1" dirty="0" smtClean="0"/>
              <a:t>Step 7: Mapping of </a:t>
            </a:r>
            <a:r>
              <a:rPr lang="en-US" b="1" u="sng" dirty="0" smtClean="0">
                <a:solidFill>
                  <a:srgbClr val="0070C0"/>
                </a:solidFill>
              </a:rPr>
              <a:t>N- ary Relationship </a:t>
            </a:r>
            <a:r>
              <a:rPr lang="en-US" b="1" i="1" dirty="0" smtClean="0"/>
              <a:t>Types.</a:t>
            </a:r>
            <a:endParaRPr lang="en-US" dirty="0"/>
          </a:p>
        </p:txBody>
      </p:sp>
      <p:sp>
        <p:nvSpPr>
          <p:cNvPr id="4" name="Rectangle 3"/>
          <p:cNvSpPr/>
          <p:nvPr/>
        </p:nvSpPr>
        <p:spPr>
          <a:xfrm>
            <a:off x="122830" y="116006"/>
            <a:ext cx="8898340" cy="66259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
        <p:nvSpPr>
          <p:cNvPr id="4" name="Rectangle 3"/>
          <p:cNvSpPr/>
          <p:nvPr/>
        </p:nvSpPr>
        <p:spPr>
          <a:xfrm>
            <a:off x="239151" y="161778"/>
            <a:ext cx="8665698" cy="65344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a:blip r:embed="rId2" cstate="print"/>
          <a:srcRect/>
          <a:stretch>
            <a:fillRect/>
          </a:stretch>
        </p:blipFill>
        <p:spPr bwMode="auto">
          <a:xfrm>
            <a:off x="13650" y="39903"/>
            <a:ext cx="9116702" cy="6778194"/>
          </a:xfrm>
          <a:prstGeom prst="rect">
            <a:avLst/>
          </a:prstGeom>
          <a:noFill/>
          <a:ln w="34925" cmpd="sng">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
        <p:nvSpPr>
          <p:cNvPr id="4" name="Rectangle 3"/>
          <p:cNvSpPr/>
          <p:nvPr/>
        </p:nvSpPr>
        <p:spPr>
          <a:xfrm>
            <a:off x="239151" y="161778"/>
            <a:ext cx="8665698" cy="65344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p:cNvPicPr>
            <a:picLocks noChangeAspect="1" noChangeArrowheads="1"/>
          </p:cNvPicPr>
          <p:nvPr/>
        </p:nvPicPr>
        <p:blipFill>
          <a:blip r:embed="rId2" cstate="print"/>
          <a:srcRect/>
          <a:stretch>
            <a:fillRect/>
          </a:stretch>
        </p:blipFill>
        <p:spPr bwMode="auto">
          <a:xfrm>
            <a:off x="62456" y="6824"/>
            <a:ext cx="9019090" cy="6844352"/>
          </a:xfrm>
          <a:prstGeom prst="rect">
            <a:avLst/>
          </a:prstGeom>
          <a:noFill/>
          <a:ln w="9525">
            <a:noFill/>
            <a:miter lim="800000"/>
            <a:headEnd/>
            <a:tailEnd/>
          </a:ln>
          <a:effectLst/>
        </p:spPr>
      </p:pic>
      <p:pic>
        <p:nvPicPr>
          <p:cNvPr id="6" name="Picture 2"/>
          <p:cNvPicPr>
            <a:picLocks noChangeAspect="1" noChangeArrowheads="1"/>
          </p:cNvPicPr>
          <p:nvPr/>
        </p:nvPicPr>
        <p:blipFill>
          <a:blip r:embed="rId2" cstate="print"/>
          <a:srcRect/>
          <a:stretch>
            <a:fillRect/>
          </a:stretch>
        </p:blipFill>
        <p:spPr bwMode="auto">
          <a:xfrm>
            <a:off x="2" y="13648"/>
            <a:ext cx="9143998" cy="6844352"/>
          </a:xfrm>
          <a:prstGeom prst="rect">
            <a:avLst/>
          </a:prstGeom>
          <a:noFill/>
          <a:ln w="34925" cmpd="sng">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6736" y="228600"/>
            <a:ext cx="8610600" cy="6400800"/>
          </a:xfrm>
        </p:spPr>
        <p:txBody>
          <a:bodyPr>
            <a:normAutofit lnSpcReduction="10000"/>
          </a:bodyPr>
          <a:lstStyle/>
          <a:p>
            <a:endParaRPr lang="en-US" b="1" dirty="0" smtClean="0"/>
          </a:p>
          <a:p>
            <a:r>
              <a:rPr lang="en-US" b="1" dirty="0" smtClean="0">
                <a:solidFill>
                  <a:srgbClr val="FF5050"/>
                </a:solidFill>
              </a:rPr>
              <a:t>Step 1: Mapping of Regular Entity Types. </a:t>
            </a:r>
          </a:p>
          <a:p>
            <a:pPr algn="just">
              <a:buFont typeface="Wingdings" pitchFamily="2" charset="2"/>
              <a:buChar char="q"/>
            </a:pPr>
            <a:r>
              <a:rPr lang="en-US" sz="2800" b="1" dirty="0" smtClean="0">
                <a:solidFill>
                  <a:srgbClr val="0070C0"/>
                </a:solidFill>
              </a:rPr>
              <a:t>For each regular (strong) entity type E</a:t>
            </a:r>
            <a:r>
              <a:rPr lang="en-US" sz="2800" i="1" dirty="0" smtClean="0"/>
              <a:t> in the ER schema, create a relation R that includes all the simple attributes of E. </a:t>
            </a:r>
            <a:r>
              <a:rPr lang="en-US" sz="2800" dirty="0" smtClean="0"/>
              <a:t>Include only the simple component attributes of a composite attribute.</a:t>
            </a:r>
          </a:p>
          <a:p>
            <a:pPr algn="just">
              <a:buFont typeface="Wingdings" pitchFamily="2" charset="2"/>
              <a:buChar char="q"/>
            </a:pPr>
            <a:r>
              <a:rPr lang="en-US" sz="2800" dirty="0" smtClean="0"/>
              <a:t>Choose one of the key attributes of </a:t>
            </a:r>
            <a:r>
              <a:rPr lang="en-US" sz="2800" i="1" dirty="0" smtClean="0"/>
              <a:t>E as the primary key for R. If the chosen key of E is a composite, </a:t>
            </a:r>
            <a:r>
              <a:rPr lang="en-US" sz="2800" dirty="0" smtClean="0"/>
              <a:t>then the set of simple attributes that form it will together form the primary key of </a:t>
            </a:r>
            <a:r>
              <a:rPr lang="en-US" sz="2800" i="1" dirty="0" smtClean="0"/>
              <a:t>R.</a:t>
            </a:r>
          </a:p>
          <a:p>
            <a:pPr algn="just">
              <a:buFont typeface="Wingdings" pitchFamily="2" charset="2"/>
              <a:buChar char="q"/>
            </a:pPr>
            <a:r>
              <a:rPr lang="en-US" sz="2800" i="1" dirty="0" smtClean="0"/>
              <a:t> </a:t>
            </a:r>
            <a:r>
              <a:rPr lang="en-US" sz="2800" dirty="0" smtClean="0"/>
              <a:t>If multiple keys were identified for </a:t>
            </a:r>
            <a:r>
              <a:rPr lang="en-US" sz="2800" i="1" dirty="0" smtClean="0"/>
              <a:t>E during the conceptual design, the information </a:t>
            </a:r>
            <a:r>
              <a:rPr lang="en-US" sz="2800" dirty="0" smtClean="0"/>
              <a:t>describing the attributes that form each additional key is kept in order to specify additional (unique) keys of relation </a:t>
            </a:r>
            <a:r>
              <a:rPr lang="en-US" sz="2800" i="1" dirty="0" smtClean="0"/>
              <a:t>R.</a:t>
            </a:r>
          </a:p>
        </p:txBody>
      </p:sp>
      <p:sp>
        <p:nvSpPr>
          <p:cNvPr id="4" name="Rectangle 3"/>
          <p:cNvSpPr/>
          <p:nvPr/>
        </p:nvSpPr>
        <p:spPr>
          <a:xfrm>
            <a:off x="239151" y="161778"/>
            <a:ext cx="8665698" cy="65344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534400" cy="6400800"/>
          </a:xfrm>
        </p:spPr>
        <p:txBody>
          <a:bodyPr>
            <a:normAutofit/>
          </a:bodyPr>
          <a:lstStyle/>
          <a:p>
            <a:endParaRPr lang="en-US" dirty="0" smtClean="0"/>
          </a:p>
          <a:p>
            <a:r>
              <a:rPr lang="en-US" b="1" dirty="0" smtClean="0">
                <a:solidFill>
                  <a:srgbClr val="FF5050"/>
                </a:solidFill>
              </a:rPr>
              <a:t>Step 2: Mapping of Weak Entity Types. </a:t>
            </a:r>
          </a:p>
          <a:p>
            <a:pPr algn="just">
              <a:buFont typeface="Wingdings" pitchFamily="2" charset="2"/>
              <a:buChar char="q"/>
            </a:pPr>
            <a:r>
              <a:rPr lang="en-US" sz="2800" dirty="0" smtClean="0"/>
              <a:t> </a:t>
            </a:r>
            <a:r>
              <a:rPr lang="en-US" sz="2800" b="1" dirty="0" smtClean="0">
                <a:solidFill>
                  <a:srgbClr val="0070C0"/>
                </a:solidFill>
              </a:rPr>
              <a:t>For each weak entity type W</a:t>
            </a:r>
            <a:r>
              <a:rPr lang="en-US" sz="2800" dirty="0" smtClean="0"/>
              <a:t> in the ER schema with owner entity type E, create a relation R and include all simple attributes (or simple components of composite attributes) of W as attributes of R.</a:t>
            </a:r>
          </a:p>
          <a:p>
            <a:pPr algn="just">
              <a:buFont typeface="Wingdings" pitchFamily="2" charset="2"/>
              <a:buChar char="q"/>
            </a:pPr>
            <a:r>
              <a:rPr lang="en-US" sz="2800" dirty="0" smtClean="0"/>
              <a:t> In addition, include as foreign key attributes of R, the primary key attribute(s) of the relation(s) that correspond to the owner entity type(s); this takes care of mapping the identifying relationship type of W.</a:t>
            </a:r>
          </a:p>
          <a:p>
            <a:pPr algn="just">
              <a:buFont typeface="Wingdings" pitchFamily="2" charset="2"/>
              <a:buChar char="q"/>
            </a:pPr>
            <a:r>
              <a:rPr lang="en-US" sz="2800" dirty="0" smtClean="0"/>
              <a:t> The primary key of R is the combination of the primary key(s) of the owner(s) and the partial key of the weak entity type W, if any.</a:t>
            </a:r>
            <a:endParaRPr lang="en-US" sz="3000" dirty="0" smtClean="0"/>
          </a:p>
          <a:p>
            <a:endParaRPr lang="en-US" dirty="0"/>
          </a:p>
        </p:txBody>
      </p:sp>
      <p:sp>
        <p:nvSpPr>
          <p:cNvPr id="4" name="Rectangle 3"/>
          <p:cNvSpPr/>
          <p:nvPr/>
        </p:nvSpPr>
        <p:spPr>
          <a:xfrm>
            <a:off x="239151" y="161778"/>
            <a:ext cx="8665698" cy="65344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534400" cy="6400800"/>
          </a:xfrm>
        </p:spPr>
        <p:txBody>
          <a:bodyPr>
            <a:normAutofit/>
          </a:bodyPr>
          <a:lstStyle/>
          <a:p>
            <a:endParaRPr lang="en-US" sz="2800" b="1" dirty="0" smtClean="0"/>
          </a:p>
          <a:p>
            <a:r>
              <a:rPr lang="en-US" sz="2800" b="1" dirty="0" smtClean="0">
                <a:solidFill>
                  <a:srgbClr val="FF5050"/>
                </a:solidFill>
              </a:rPr>
              <a:t>Step 3: Mapping of Binary 1:1 Relationship Types.</a:t>
            </a:r>
          </a:p>
          <a:p>
            <a:pPr algn="just">
              <a:buNone/>
            </a:pPr>
            <a:r>
              <a:rPr lang="en-US" sz="2800" b="1" dirty="0" smtClean="0"/>
              <a:t>	</a:t>
            </a:r>
            <a:r>
              <a:rPr lang="en-US" sz="2800" b="1" dirty="0" smtClean="0">
                <a:solidFill>
                  <a:srgbClr val="0070C0"/>
                </a:solidFill>
              </a:rPr>
              <a:t>For each binary 1:1 relationship </a:t>
            </a:r>
            <a:r>
              <a:rPr lang="en-US" sz="2800" dirty="0" smtClean="0"/>
              <a:t>type </a:t>
            </a:r>
            <a:r>
              <a:rPr lang="en-US" sz="2800" i="1" dirty="0" smtClean="0"/>
              <a:t>R in the ER schema, identify the relations S and T that correspond to </a:t>
            </a:r>
            <a:r>
              <a:rPr lang="en-US" sz="2800" dirty="0" smtClean="0"/>
              <a:t>the entity types participating in </a:t>
            </a:r>
            <a:r>
              <a:rPr lang="en-US" sz="2800" i="1" dirty="0" smtClean="0"/>
              <a:t>R. There are three possible approaches:</a:t>
            </a:r>
          </a:p>
          <a:p>
            <a:pPr algn="just">
              <a:buFont typeface="Wingdings" pitchFamily="2" charset="2"/>
              <a:buChar char="q"/>
            </a:pPr>
            <a:r>
              <a:rPr lang="en-US" sz="2800" i="1" dirty="0" smtClean="0"/>
              <a:t> </a:t>
            </a:r>
            <a:r>
              <a:rPr lang="en-US" sz="2800" dirty="0" smtClean="0"/>
              <a:t>T</a:t>
            </a:r>
            <a:r>
              <a:rPr lang="en-US" sz="2800" i="1" dirty="0" smtClean="0"/>
              <a:t>he foreign </a:t>
            </a:r>
            <a:r>
              <a:rPr lang="en-US" sz="2800" dirty="0" smtClean="0"/>
              <a:t>key approach</a:t>
            </a:r>
          </a:p>
          <a:p>
            <a:pPr lvl="1" algn="just">
              <a:buFont typeface="Wingdings" pitchFamily="2" charset="2"/>
              <a:buChar char="§"/>
            </a:pPr>
            <a:r>
              <a:rPr lang="en-US" sz="2000" dirty="0" smtClean="0"/>
              <a:t>Choose one of the relations say, S—and include as a foreign key in S the primary key of T. It is better to choose an entity type with total participation in R in the role of S.</a:t>
            </a:r>
          </a:p>
          <a:p>
            <a:pPr algn="just">
              <a:buFont typeface="Wingdings" pitchFamily="2" charset="2"/>
              <a:buChar char="q"/>
            </a:pPr>
            <a:r>
              <a:rPr lang="en-US" sz="2800" dirty="0" smtClean="0"/>
              <a:t> The merged relationship approach</a:t>
            </a:r>
          </a:p>
          <a:p>
            <a:pPr lvl="1" algn="just">
              <a:buFont typeface="Wingdings" pitchFamily="2" charset="2"/>
              <a:buChar char="§"/>
            </a:pPr>
            <a:r>
              <a:rPr lang="en-US" sz="2400" dirty="0" smtClean="0"/>
              <a:t>This is possible when </a:t>
            </a:r>
            <a:r>
              <a:rPr lang="en-US" sz="2400" i="1" dirty="0" smtClean="0"/>
              <a:t>both participations are total.</a:t>
            </a:r>
            <a:endParaRPr lang="en-US" sz="2400" dirty="0" smtClean="0"/>
          </a:p>
          <a:p>
            <a:pPr algn="just">
              <a:buFont typeface="Wingdings" pitchFamily="2" charset="2"/>
              <a:buChar char="q"/>
            </a:pPr>
            <a:r>
              <a:rPr lang="en-US" sz="2800" dirty="0" smtClean="0"/>
              <a:t> The cross reference or relationship relation approach</a:t>
            </a:r>
          </a:p>
          <a:p>
            <a:pPr lvl="1" algn="just">
              <a:buFont typeface="Wingdings" pitchFamily="2" charset="2"/>
              <a:buChar char="§"/>
            </a:pPr>
            <a:r>
              <a:rPr lang="en-US" sz="2400" dirty="0" smtClean="0"/>
              <a:t>This approach is required for binary M:N relationship</a:t>
            </a:r>
            <a:endParaRPr lang="en-US" sz="2400" dirty="0"/>
          </a:p>
        </p:txBody>
      </p:sp>
      <p:sp>
        <p:nvSpPr>
          <p:cNvPr id="4" name="Rectangle 3"/>
          <p:cNvSpPr/>
          <p:nvPr/>
        </p:nvSpPr>
        <p:spPr>
          <a:xfrm>
            <a:off x="239151" y="161778"/>
            <a:ext cx="8665698" cy="65344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534400" cy="6400800"/>
          </a:xfrm>
        </p:spPr>
        <p:txBody>
          <a:bodyPr>
            <a:normAutofit/>
          </a:bodyPr>
          <a:lstStyle/>
          <a:p>
            <a:endParaRPr lang="en-US" dirty="0" smtClean="0"/>
          </a:p>
          <a:p>
            <a:pPr algn="just"/>
            <a:r>
              <a:rPr lang="en-US" sz="2800" b="1" dirty="0" smtClean="0">
                <a:solidFill>
                  <a:srgbClr val="FF5050"/>
                </a:solidFill>
              </a:rPr>
              <a:t>Step 4: Mapping of Binary 1:N Relationship Types. </a:t>
            </a:r>
          </a:p>
          <a:p>
            <a:pPr algn="just">
              <a:buFont typeface="Wingdings" pitchFamily="2" charset="2"/>
              <a:buChar char="q"/>
            </a:pPr>
            <a:r>
              <a:rPr lang="en-US" sz="2800" b="1" dirty="0" smtClean="0">
                <a:solidFill>
                  <a:srgbClr val="0070C0"/>
                </a:solidFill>
              </a:rPr>
              <a:t> For each regular binary </a:t>
            </a:r>
            <a:r>
              <a:rPr lang="en-US" sz="2800" dirty="0" smtClean="0">
                <a:solidFill>
                  <a:srgbClr val="0070C0"/>
                </a:solidFill>
              </a:rPr>
              <a:t>1:N </a:t>
            </a:r>
            <a:r>
              <a:rPr lang="en-US" sz="2800" dirty="0" smtClean="0"/>
              <a:t>relationship type </a:t>
            </a:r>
            <a:r>
              <a:rPr lang="en-US" sz="2800" i="1" dirty="0" smtClean="0"/>
              <a:t>R, identify the relation S that represents the participating entity </a:t>
            </a:r>
            <a:r>
              <a:rPr lang="en-US" sz="2800" dirty="0" smtClean="0"/>
              <a:t>type at the </a:t>
            </a:r>
            <a:r>
              <a:rPr lang="en-US" sz="2800" i="1" dirty="0" smtClean="0"/>
              <a:t>N-side of the relationship type. Include as foreign key in S the primary key </a:t>
            </a:r>
            <a:r>
              <a:rPr lang="en-US" sz="2800" dirty="0" smtClean="0"/>
              <a:t>of the relation </a:t>
            </a:r>
            <a:r>
              <a:rPr lang="en-US" sz="2800" i="1" dirty="0" smtClean="0"/>
              <a:t>T that represents the other entity type participating in R; we do this </a:t>
            </a:r>
            <a:r>
              <a:rPr lang="en-US" sz="2800" dirty="0" smtClean="0"/>
              <a:t>because each entity instance on the N-side is related to at most one entity instance on the 1-side of the relationship type.</a:t>
            </a:r>
          </a:p>
          <a:p>
            <a:pPr algn="just">
              <a:buFont typeface="Wingdings" pitchFamily="2" charset="2"/>
              <a:buChar char="q"/>
            </a:pPr>
            <a:r>
              <a:rPr lang="en-US" sz="2800" dirty="0" smtClean="0"/>
              <a:t> Include any simple attributes (or simple components of composite attributes) of the 1:N relationship type as attributes of </a:t>
            </a:r>
            <a:r>
              <a:rPr lang="en-US" sz="2800" i="1" dirty="0" smtClean="0"/>
              <a:t>S.</a:t>
            </a:r>
            <a:endParaRPr lang="en-US" sz="3000" dirty="0"/>
          </a:p>
        </p:txBody>
      </p:sp>
      <p:sp>
        <p:nvSpPr>
          <p:cNvPr id="4" name="Rectangle 3"/>
          <p:cNvSpPr/>
          <p:nvPr/>
        </p:nvSpPr>
        <p:spPr>
          <a:xfrm>
            <a:off x="239151" y="161778"/>
            <a:ext cx="8665698" cy="65344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534400" cy="6400800"/>
          </a:xfrm>
        </p:spPr>
        <p:txBody>
          <a:bodyPr>
            <a:normAutofit fontScale="92500"/>
          </a:bodyPr>
          <a:lstStyle/>
          <a:p>
            <a:r>
              <a:rPr lang="en-US" sz="3000" b="1" dirty="0" smtClean="0">
                <a:solidFill>
                  <a:srgbClr val="FF5050"/>
                </a:solidFill>
              </a:rPr>
              <a:t>Step 5: Mapping of Binary M:N Relationship Types.</a:t>
            </a:r>
          </a:p>
          <a:p>
            <a:pPr algn="just">
              <a:buFont typeface="Wingdings" pitchFamily="2" charset="2"/>
              <a:buChar char="q"/>
            </a:pPr>
            <a:r>
              <a:rPr lang="en-US" sz="3000" b="1" dirty="0" smtClean="0">
                <a:solidFill>
                  <a:srgbClr val="0070C0"/>
                </a:solidFill>
              </a:rPr>
              <a:t> For each binary M:N </a:t>
            </a:r>
            <a:r>
              <a:rPr lang="en-US" sz="3000" dirty="0" smtClean="0"/>
              <a:t>relationship type </a:t>
            </a:r>
            <a:r>
              <a:rPr lang="en-US" sz="3000" i="1" dirty="0" smtClean="0"/>
              <a:t>R, create a new relation S to represent R. Include as foreign key </a:t>
            </a:r>
            <a:r>
              <a:rPr lang="en-US" sz="3000" dirty="0" smtClean="0"/>
              <a:t>attributes in </a:t>
            </a:r>
            <a:r>
              <a:rPr lang="en-US" sz="3000" i="1" dirty="0" smtClean="0"/>
              <a:t>S the primary keys of the relations that represent the participating </a:t>
            </a:r>
            <a:r>
              <a:rPr lang="en-US" sz="3000" dirty="0" smtClean="0"/>
              <a:t>entity types; their </a:t>
            </a:r>
            <a:r>
              <a:rPr lang="en-US" sz="3000" i="1" dirty="0" smtClean="0"/>
              <a:t>combination will form the primary key of S.</a:t>
            </a:r>
          </a:p>
          <a:p>
            <a:pPr algn="just">
              <a:buFont typeface="Wingdings" pitchFamily="2" charset="2"/>
              <a:buChar char="q"/>
            </a:pPr>
            <a:r>
              <a:rPr lang="en-US" sz="3000" i="1" dirty="0" smtClean="0"/>
              <a:t> Also include any simple </a:t>
            </a:r>
            <a:r>
              <a:rPr lang="en-US" sz="3000" dirty="0" smtClean="0"/>
              <a:t>attributes of the M:N relationship type (or simple components of composite attributes) as attributes of </a:t>
            </a:r>
            <a:r>
              <a:rPr lang="en-US" sz="3000" i="1" dirty="0" smtClean="0"/>
              <a:t>S. </a:t>
            </a:r>
          </a:p>
          <a:p>
            <a:pPr algn="just">
              <a:buFont typeface="Wingdings" pitchFamily="2" charset="2"/>
              <a:buChar char="q"/>
            </a:pPr>
            <a:r>
              <a:rPr lang="en-US" sz="3000" i="1" dirty="0" smtClean="0"/>
              <a:t> Notice that we cannot represent an M:N relationship </a:t>
            </a:r>
            <a:r>
              <a:rPr lang="en-US" sz="3000" dirty="0" smtClean="0"/>
              <a:t>type by a single foreign key attribute in one of the participating relations (as we did for 1:1 or 1:N relationship types) because of the M:N cardinality ratio; we must create a separate </a:t>
            </a:r>
            <a:r>
              <a:rPr lang="en-US" sz="3000" i="1" dirty="0" smtClean="0"/>
              <a:t>relationship relation S.</a:t>
            </a:r>
            <a:endParaRPr lang="en-US" dirty="0"/>
          </a:p>
        </p:txBody>
      </p:sp>
      <p:sp>
        <p:nvSpPr>
          <p:cNvPr id="4" name="Rectangle 3"/>
          <p:cNvSpPr/>
          <p:nvPr/>
        </p:nvSpPr>
        <p:spPr>
          <a:xfrm>
            <a:off x="239151" y="161778"/>
            <a:ext cx="8665698" cy="65344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152400" y="152400"/>
            <a:ext cx="8686800" cy="64770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p>
            <a:pPr marL="514350" indent="-514350" algn="just" fontAlgn="base">
              <a:spcAft>
                <a:spcPts val="600"/>
              </a:spcAft>
              <a:buClr>
                <a:srgbClr val="FF0000"/>
              </a:buClr>
            </a:pPr>
            <a:endParaRPr lang="en-US" sz="2000" dirty="0" smtClean="0"/>
          </a:p>
        </p:txBody>
      </p:sp>
      <p:pic>
        <p:nvPicPr>
          <p:cNvPr id="4" name="Picture 9" descr="C:\Users\Raghava\Downloads\2cfc93d7665f5d7728782700e50596e3.png"/>
          <p:cNvPicPr>
            <a:picLocks noChangeAspect="1" noChangeArrowheads="1"/>
          </p:cNvPicPr>
          <p:nvPr/>
        </p:nvPicPr>
        <p:blipFill>
          <a:blip r:embed="rId2" cstate="print"/>
          <a:srcRect/>
          <a:stretch>
            <a:fillRect/>
          </a:stretch>
        </p:blipFill>
        <p:spPr bwMode="auto">
          <a:xfrm>
            <a:off x="609600" y="762000"/>
            <a:ext cx="1916896" cy="191689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Oval 5"/>
          <p:cNvSpPr/>
          <p:nvPr/>
        </p:nvSpPr>
        <p:spPr>
          <a:xfrm>
            <a:off x="2895600" y="2438400"/>
            <a:ext cx="1600200" cy="6096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dirty="0" smtClean="0"/>
              <a:t>Publisher</a:t>
            </a:r>
            <a:endParaRPr lang="en-US" b="1" dirty="0"/>
          </a:p>
        </p:txBody>
      </p:sp>
      <p:sp>
        <p:nvSpPr>
          <p:cNvPr id="7" name="Oval 6"/>
          <p:cNvSpPr/>
          <p:nvPr/>
        </p:nvSpPr>
        <p:spPr>
          <a:xfrm>
            <a:off x="2133600" y="3124200"/>
            <a:ext cx="1447800" cy="6096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dirty="0" smtClean="0"/>
              <a:t>Edition</a:t>
            </a:r>
            <a:endParaRPr lang="en-US" b="1" dirty="0"/>
          </a:p>
        </p:txBody>
      </p:sp>
      <p:sp>
        <p:nvSpPr>
          <p:cNvPr id="8" name="Oval 7"/>
          <p:cNvSpPr/>
          <p:nvPr/>
        </p:nvSpPr>
        <p:spPr>
          <a:xfrm>
            <a:off x="2971800" y="990600"/>
            <a:ext cx="1447800" cy="6096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dirty="0" smtClean="0"/>
              <a:t>Title</a:t>
            </a:r>
            <a:endParaRPr lang="en-US" b="1" dirty="0"/>
          </a:p>
        </p:txBody>
      </p:sp>
      <p:sp>
        <p:nvSpPr>
          <p:cNvPr id="9" name="Oval 8"/>
          <p:cNvSpPr/>
          <p:nvPr/>
        </p:nvSpPr>
        <p:spPr>
          <a:xfrm>
            <a:off x="609600" y="3200400"/>
            <a:ext cx="1447800" cy="6096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dirty="0" smtClean="0"/>
              <a:t>Price</a:t>
            </a:r>
            <a:endParaRPr lang="en-US" b="1" dirty="0"/>
          </a:p>
        </p:txBody>
      </p:sp>
      <p:sp>
        <p:nvSpPr>
          <p:cNvPr id="10" name="Oval 9"/>
          <p:cNvSpPr/>
          <p:nvPr/>
        </p:nvSpPr>
        <p:spPr>
          <a:xfrm>
            <a:off x="2971800" y="1676400"/>
            <a:ext cx="1447800" cy="6096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dirty="0" smtClean="0"/>
              <a:t>Author</a:t>
            </a:r>
            <a:endParaRPr lang="en-US" b="1" dirty="0"/>
          </a:p>
        </p:txBody>
      </p:sp>
      <p:cxnSp>
        <p:nvCxnSpPr>
          <p:cNvPr id="20" name="Straight Connector 19"/>
          <p:cNvCxnSpPr>
            <a:endCxn id="4" idx="2"/>
          </p:cNvCxnSpPr>
          <p:nvPr/>
        </p:nvCxnSpPr>
        <p:spPr>
          <a:xfrm rot="5400000" flipH="1" flipV="1">
            <a:off x="1247172" y="2879524"/>
            <a:ext cx="521504" cy="120248"/>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0" idx="2"/>
          </p:cNvCxnSpPr>
          <p:nvPr/>
        </p:nvCxnSpPr>
        <p:spPr>
          <a:xfrm rot="10800000" flipV="1">
            <a:off x="2514600" y="1981200"/>
            <a:ext cx="457200" cy="7620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6" idx="2"/>
          </p:cNvCxnSpPr>
          <p:nvPr/>
        </p:nvCxnSpPr>
        <p:spPr>
          <a:xfrm rot="10800000">
            <a:off x="2514600" y="2667000"/>
            <a:ext cx="381000" cy="7620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2514600" y="1295400"/>
            <a:ext cx="457200" cy="15240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7" idx="1"/>
          </p:cNvCxnSpPr>
          <p:nvPr/>
        </p:nvCxnSpPr>
        <p:spPr>
          <a:xfrm rot="16200000" flipV="1">
            <a:off x="1928276" y="2796124"/>
            <a:ext cx="546474" cy="288226"/>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76" name="Group 75"/>
          <p:cNvGrpSpPr/>
          <p:nvPr/>
        </p:nvGrpSpPr>
        <p:grpSpPr>
          <a:xfrm>
            <a:off x="3295650" y="4191000"/>
            <a:ext cx="5162550" cy="2133601"/>
            <a:chOff x="2590800" y="2838449"/>
            <a:chExt cx="5162550" cy="2133601"/>
          </a:xfrm>
        </p:grpSpPr>
        <p:sp>
          <p:nvSpPr>
            <p:cNvPr id="5" name="Oval 4"/>
            <p:cNvSpPr/>
            <p:nvPr/>
          </p:nvSpPr>
          <p:spPr>
            <a:xfrm>
              <a:off x="4410074" y="2838449"/>
              <a:ext cx="1571625" cy="542925"/>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600" b="1" u="sng" dirty="0" smtClean="0"/>
                <a:t>SUB_CODE</a:t>
              </a:r>
              <a:endParaRPr lang="en-US" sz="1600" b="1" u="sng" dirty="0"/>
            </a:p>
          </p:txBody>
        </p:sp>
        <p:cxnSp>
          <p:nvCxnSpPr>
            <p:cNvPr id="12" name="Straight Connector 11"/>
            <p:cNvCxnSpPr>
              <a:stCxn id="5" idx="4"/>
            </p:cNvCxnSpPr>
            <p:nvPr/>
          </p:nvCxnSpPr>
          <p:spPr>
            <a:xfrm rot="5400000">
              <a:off x="4912520" y="3650457"/>
              <a:ext cx="552451" cy="14284"/>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4362450" y="3657600"/>
              <a:ext cx="1714500" cy="51435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dirty="0" smtClean="0">
                  <a:solidFill>
                    <a:srgbClr val="C00000"/>
                  </a:solidFill>
                </a:rPr>
                <a:t>SUBJECT</a:t>
              </a:r>
              <a:endParaRPr lang="en-US" b="1" dirty="0">
                <a:solidFill>
                  <a:srgbClr val="C00000"/>
                </a:solidFill>
              </a:endParaRPr>
            </a:p>
          </p:txBody>
        </p:sp>
        <p:sp>
          <p:nvSpPr>
            <p:cNvPr id="45" name="Oval 44"/>
            <p:cNvSpPr/>
            <p:nvPr/>
          </p:nvSpPr>
          <p:spPr>
            <a:xfrm>
              <a:off x="6477000" y="3638550"/>
              <a:ext cx="1276350" cy="55245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dirty="0" smtClean="0"/>
                <a:t>SNAME</a:t>
              </a:r>
              <a:endParaRPr lang="en-US" b="1" dirty="0"/>
            </a:p>
          </p:txBody>
        </p:sp>
        <p:cxnSp>
          <p:nvCxnSpPr>
            <p:cNvPr id="46" name="Straight Connector 45"/>
            <p:cNvCxnSpPr>
              <a:stCxn id="41" idx="3"/>
              <a:endCxn id="45" idx="2"/>
            </p:cNvCxnSpPr>
            <p:nvPr/>
          </p:nvCxnSpPr>
          <p:spPr>
            <a:xfrm>
              <a:off x="6076950" y="3914775"/>
              <a:ext cx="400050" cy="1588"/>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49" name="Oval 48"/>
            <p:cNvSpPr/>
            <p:nvPr/>
          </p:nvSpPr>
          <p:spPr>
            <a:xfrm>
              <a:off x="2590800" y="3657600"/>
              <a:ext cx="1371600" cy="5334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dirty="0" smtClean="0"/>
                <a:t>CREDITS</a:t>
              </a:r>
              <a:endParaRPr lang="en-US" b="1" dirty="0"/>
            </a:p>
          </p:txBody>
        </p:sp>
        <p:cxnSp>
          <p:nvCxnSpPr>
            <p:cNvPr id="50" name="Straight Connector 49"/>
            <p:cNvCxnSpPr>
              <a:stCxn id="49" idx="6"/>
              <a:endCxn id="41" idx="1"/>
            </p:cNvCxnSpPr>
            <p:nvPr/>
          </p:nvCxnSpPr>
          <p:spPr>
            <a:xfrm flipV="1">
              <a:off x="3962400" y="3914775"/>
              <a:ext cx="400050" cy="9525"/>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57" name="Oval 56"/>
            <p:cNvSpPr/>
            <p:nvPr/>
          </p:nvSpPr>
          <p:spPr>
            <a:xfrm>
              <a:off x="4591050" y="4495800"/>
              <a:ext cx="1257300" cy="47625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600" b="1" dirty="0" smtClean="0"/>
                <a:t>CREDITS</a:t>
              </a:r>
              <a:endParaRPr lang="en-US" sz="1600" b="1" dirty="0"/>
            </a:p>
          </p:txBody>
        </p:sp>
        <p:cxnSp>
          <p:nvCxnSpPr>
            <p:cNvPr id="59" name="Straight Connector 58"/>
            <p:cNvCxnSpPr>
              <a:stCxn id="41" idx="2"/>
              <a:endCxn id="57" idx="0"/>
            </p:cNvCxnSpPr>
            <p:nvPr/>
          </p:nvCxnSpPr>
          <p:spPr>
            <a:xfrm rot="5400000">
              <a:off x="5057775" y="4333875"/>
              <a:ext cx="323850" cy="1588"/>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534400" cy="6400800"/>
          </a:xfrm>
        </p:spPr>
        <p:txBody>
          <a:bodyPr/>
          <a:lstStyle/>
          <a:p>
            <a:endParaRPr lang="en-US" b="1" dirty="0" smtClean="0"/>
          </a:p>
          <a:p>
            <a:pPr>
              <a:lnSpc>
                <a:spcPct val="80000"/>
              </a:lnSpc>
            </a:pPr>
            <a:r>
              <a:rPr lang="en-US" sz="2800" b="1" dirty="0" smtClean="0">
                <a:solidFill>
                  <a:srgbClr val="FF5050"/>
                </a:solidFill>
              </a:rPr>
              <a:t>Step 6: Mapping of Multivalued Attributes.</a:t>
            </a:r>
          </a:p>
          <a:p>
            <a:pPr algn="just">
              <a:buFont typeface="Wingdings" pitchFamily="2" charset="2"/>
              <a:buChar char="q"/>
            </a:pPr>
            <a:r>
              <a:rPr lang="en-US" sz="2800" b="1" dirty="0" smtClean="0">
                <a:solidFill>
                  <a:srgbClr val="0070C0"/>
                </a:solidFill>
              </a:rPr>
              <a:t> For each multivalued attribute </a:t>
            </a:r>
            <a:r>
              <a:rPr lang="en-US" sz="2800" b="1" i="1" dirty="0" smtClean="0">
                <a:solidFill>
                  <a:srgbClr val="0070C0"/>
                </a:solidFill>
              </a:rPr>
              <a:t>A</a:t>
            </a:r>
            <a:r>
              <a:rPr lang="en-US" sz="2800" b="1" i="1" dirty="0" smtClean="0"/>
              <a:t>, </a:t>
            </a:r>
            <a:r>
              <a:rPr lang="en-US" sz="2800" dirty="0" smtClean="0"/>
              <a:t>create a new relation </a:t>
            </a:r>
            <a:r>
              <a:rPr lang="en-US" sz="2800" i="1" dirty="0" smtClean="0"/>
              <a:t>R. This relation R will include an attribute corresponding to A, </a:t>
            </a:r>
            <a:r>
              <a:rPr lang="en-US" sz="2800" dirty="0" smtClean="0"/>
              <a:t>plus the primary key attribute </a:t>
            </a:r>
            <a:r>
              <a:rPr lang="en-US" sz="2800" i="1" dirty="0" smtClean="0"/>
              <a:t>K—as a foreign key in R—of the relation that represents </a:t>
            </a:r>
            <a:r>
              <a:rPr lang="en-US" sz="2800" dirty="0" smtClean="0"/>
              <a:t>the entity type or relationship type that has </a:t>
            </a:r>
            <a:r>
              <a:rPr lang="en-US" sz="2800" i="1" dirty="0" smtClean="0"/>
              <a:t>A as a multivalued attribute.</a:t>
            </a:r>
          </a:p>
          <a:p>
            <a:pPr algn="just">
              <a:buFont typeface="Wingdings" pitchFamily="2" charset="2"/>
              <a:buChar char="q"/>
            </a:pPr>
            <a:r>
              <a:rPr lang="en-US" sz="2800" i="1" dirty="0" smtClean="0"/>
              <a:t> The </a:t>
            </a:r>
            <a:r>
              <a:rPr lang="en-US" sz="2800" dirty="0" smtClean="0"/>
              <a:t>primary key of </a:t>
            </a:r>
            <a:r>
              <a:rPr lang="en-US" sz="2800" i="1" dirty="0" smtClean="0"/>
              <a:t>R is the combination of A and K. If the multivalued attribute is composite, </a:t>
            </a:r>
            <a:r>
              <a:rPr lang="en-US" sz="2800" dirty="0" smtClean="0"/>
              <a:t>we include its simple components.</a:t>
            </a:r>
            <a:endParaRPr lang="en-US" sz="2800" dirty="0"/>
          </a:p>
        </p:txBody>
      </p:sp>
      <p:sp>
        <p:nvSpPr>
          <p:cNvPr id="4" name="Rectangle 3"/>
          <p:cNvSpPr/>
          <p:nvPr/>
        </p:nvSpPr>
        <p:spPr>
          <a:xfrm>
            <a:off x="239151" y="161778"/>
            <a:ext cx="8665698" cy="65344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534400" cy="6400800"/>
          </a:xfrm>
        </p:spPr>
        <p:txBody>
          <a:bodyPr>
            <a:normAutofit fontScale="77500" lnSpcReduction="20000"/>
          </a:bodyPr>
          <a:lstStyle/>
          <a:p>
            <a:endParaRPr lang="en-US" dirty="0" smtClean="0"/>
          </a:p>
          <a:p>
            <a:r>
              <a:rPr lang="en-US" sz="3600" b="1" dirty="0" smtClean="0">
                <a:solidFill>
                  <a:srgbClr val="FF5050"/>
                </a:solidFill>
              </a:rPr>
              <a:t>Step 7: Mapping of N-ary Relationship Types.</a:t>
            </a:r>
          </a:p>
          <a:p>
            <a:pPr algn="just">
              <a:lnSpc>
                <a:spcPct val="120000"/>
              </a:lnSpc>
              <a:buFont typeface="Wingdings" pitchFamily="2" charset="2"/>
              <a:buChar char="q"/>
            </a:pPr>
            <a:r>
              <a:rPr lang="en-US" sz="3300" b="1" i="1" dirty="0" smtClean="0">
                <a:solidFill>
                  <a:srgbClr val="0070C0"/>
                </a:solidFill>
              </a:rPr>
              <a:t> For each n-ary relationship </a:t>
            </a:r>
            <a:r>
              <a:rPr lang="en-US" sz="3300" dirty="0" smtClean="0"/>
              <a:t>type </a:t>
            </a:r>
            <a:r>
              <a:rPr lang="en-US" sz="3300" i="1" dirty="0" smtClean="0"/>
              <a:t>R, where n &gt; 2, create a new relation S to represent R. Include as foreign key </a:t>
            </a:r>
            <a:r>
              <a:rPr lang="en-US" sz="3300" dirty="0" smtClean="0"/>
              <a:t>attributes in </a:t>
            </a:r>
            <a:r>
              <a:rPr lang="en-US" sz="3300" i="1" dirty="0" smtClean="0"/>
              <a:t>S the primary keys of the relations that represent the participating </a:t>
            </a:r>
            <a:r>
              <a:rPr lang="en-US" sz="3300" dirty="0" smtClean="0"/>
              <a:t> entity types.</a:t>
            </a:r>
          </a:p>
          <a:p>
            <a:pPr algn="just">
              <a:lnSpc>
                <a:spcPct val="120000"/>
              </a:lnSpc>
              <a:buFont typeface="Wingdings" pitchFamily="2" charset="2"/>
              <a:buChar char="q"/>
            </a:pPr>
            <a:r>
              <a:rPr lang="en-US" sz="3300" dirty="0" smtClean="0"/>
              <a:t> Also include any simple attributes of the </a:t>
            </a:r>
            <a:r>
              <a:rPr lang="en-US" sz="3300" i="1" dirty="0" smtClean="0"/>
              <a:t>n-ary relationship type (or </a:t>
            </a:r>
            <a:r>
              <a:rPr lang="en-US" sz="3300" dirty="0" smtClean="0"/>
              <a:t>simple components of composite attributes) as attributes of </a:t>
            </a:r>
            <a:r>
              <a:rPr lang="en-US" sz="3300" i="1" dirty="0" smtClean="0"/>
              <a:t>S. The primary key of S </a:t>
            </a:r>
            <a:r>
              <a:rPr lang="en-US" sz="3300" dirty="0" smtClean="0"/>
              <a:t>is usually a combination of all the foreign keys that reference the relations representing the participating entity types.</a:t>
            </a:r>
          </a:p>
          <a:p>
            <a:pPr algn="just">
              <a:lnSpc>
                <a:spcPct val="120000"/>
              </a:lnSpc>
              <a:buFont typeface="Wingdings" pitchFamily="2" charset="2"/>
              <a:buChar char="q"/>
            </a:pPr>
            <a:r>
              <a:rPr lang="en-US" sz="3300" dirty="0" smtClean="0"/>
              <a:t> However, if the cardinality constraints on any of the entity types </a:t>
            </a:r>
            <a:r>
              <a:rPr lang="en-US" sz="3300" i="1" dirty="0" smtClean="0"/>
              <a:t>E participating in R is 1, then the primary key of S should not </a:t>
            </a:r>
            <a:r>
              <a:rPr lang="en-US" sz="3300" dirty="0" smtClean="0"/>
              <a:t>include the foreign key attribute that references the relation </a:t>
            </a:r>
            <a:r>
              <a:rPr lang="en-US" sz="3300" i="1" dirty="0" smtClean="0"/>
              <a:t>E corresponding to E</a:t>
            </a:r>
            <a:endParaRPr lang="en-US" sz="3300" dirty="0"/>
          </a:p>
        </p:txBody>
      </p:sp>
      <p:sp>
        <p:nvSpPr>
          <p:cNvPr id="4" name="Rectangle 3"/>
          <p:cNvSpPr/>
          <p:nvPr/>
        </p:nvSpPr>
        <p:spPr>
          <a:xfrm>
            <a:off x="239151" y="161778"/>
            <a:ext cx="8665698" cy="65344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0125" y="75063"/>
            <a:ext cx="8843750" cy="67078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5" name="Picture 3"/>
          <p:cNvPicPr>
            <a:picLocks noChangeAspect="1" noChangeArrowheads="1"/>
          </p:cNvPicPr>
          <p:nvPr/>
        </p:nvPicPr>
        <p:blipFill>
          <a:blip r:embed="rId2" cstate="print"/>
          <a:srcRect/>
          <a:stretch>
            <a:fillRect/>
          </a:stretch>
        </p:blipFill>
        <p:spPr bwMode="auto">
          <a:xfrm>
            <a:off x="1990725" y="304800"/>
            <a:ext cx="5172075" cy="2133600"/>
          </a:xfrm>
          <a:prstGeom prst="rect">
            <a:avLst/>
          </a:prstGeom>
          <a:noFill/>
          <a:ln w="34925" cmpd="sng">
            <a:solidFill>
              <a:schemeClr val="tx1"/>
            </a:solidFill>
            <a:miter lim="800000"/>
            <a:headEnd/>
            <a:tailEnd/>
          </a:ln>
          <a:effectLst/>
        </p:spPr>
      </p:pic>
      <p:pic>
        <p:nvPicPr>
          <p:cNvPr id="3076" name="Picture 4"/>
          <p:cNvPicPr>
            <a:picLocks noChangeAspect="1" noChangeArrowheads="1"/>
          </p:cNvPicPr>
          <p:nvPr/>
        </p:nvPicPr>
        <p:blipFill>
          <a:blip r:embed="rId3" cstate="print"/>
          <a:srcRect/>
          <a:stretch>
            <a:fillRect/>
          </a:stretch>
        </p:blipFill>
        <p:spPr bwMode="auto">
          <a:xfrm>
            <a:off x="2385370" y="2743200"/>
            <a:ext cx="4396430" cy="3814550"/>
          </a:xfrm>
          <a:prstGeom prst="rect">
            <a:avLst/>
          </a:prstGeom>
          <a:noFill/>
          <a:ln w="34925" cmpd="sng">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223284" y="76200"/>
            <a:ext cx="8692116" cy="457201"/>
          </a:xfrm>
        </p:spPr>
        <p:style>
          <a:lnRef idx="2">
            <a:schemeClr val="accent2"/>
          </a:lnRef>
          <a:fillRef idx="1">
            <a:schemeClr val="lt1"/>
          </a:fillRef>
          <a:effectRef idx="0">
            <a:schemeClr val="accent2"/>
          </a:effectRef>
          <a:fontRef idx="minor">
            <a:schemeClr val="dk1"/>
          </a:fontRef>
        </p:style>
        <p:txBody>
          <a:bodyPr>
            <a:noAutofit/>
          </a:bodyPr>
          <a:lstStyle/>
          <a:p>
            <a:r>
              <a:rPr lang="en-US" sz="2400" b="1" dirty="0" smtClean="0"/>
              <a:t>Different Types of Attributes in ER Model</a:t>
            </a:r>
            <a:endParaRPr lang="en-US" sz="2200" b="1" dirty="0" smtClean="0">
              <a:solidFill>
                <a:srgbClr val="0070C0"/>
              </a:solidFill>
            </a:endParaRPr>
          </a:p>
        </p:txBody>
      </p:sp>
      <p:sp>
        <p:nvSpPr>
          <p:cNvPr id="3" name="Rectangle 3"/>
          <p:cNvSpPr txBox="1">
            <a:spLocks noChangeArrowheads="1"/>
          </p:cNvSpPr>
          <p:nvPr/>
        </p:nvSpPr>
        <p:spPr>
          <a:xfrm>
            <a:off x="228600" y="685800"/>
            <a:ext cx="8686800" cy="60960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p>
            <a:pPr marL="514350" indent="-514350" algn="just" fontAlgn="base">
              <a:spcAft>
                <a:spcPts val="600"/>
              </a:spcAft>
              <a:buClr>
                <a:srgbClr val="FF0000"/>
              </a:buClr>
            </a:pPr>
            <a:endParaRPr lang="en-US" sz="2000" dirty="0" smtClean="0"/>
          </a:p>
        </p:txBody>
      </p:sp>
      <p:pic>
        <p:nvPicPr>
          <p:cNvPr id="1026" name="Picture 2" descr="E:\ACADEMIC DATA RVP\DBMS DATA\DBMS 2020-21\Attributes-in-DBMS-Types.png"/>
          <p:cNvPicPr>
            <a:picLocks noChangeAspect="1" noChangeArrowheads="1"/>
          </p:cNvPicPr>
          <p:nvPr/>
        </p:nvPicPr>
        <p:blipFill>
          <a:blip r:embed="rId2" cstate="print"/>
          <a:srcRect/>
          <a:stretch>
            <a:fillRect/>
          </a:stretch>
        </p:blipFill>
        <p:spPr bwMode="auto">
          <a:xfrm>
            <a:off x="608868" y="1600200"/>
            <a:ext cx="8001732" cy="382905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223284" y="76200"/>
            <a:ext cx="8692116" cy="457201"/>
          </a:xfrm>
        </p:spPr>
        <p:style>
          <a:lnRef idx="2">
            <a:schemeClr val="accent2"/>
          </a:lnRef>
          <a:fillRef idx="1">
            <a:schemeClr val="lt1"/>
          </a:fillRef>
          <a:effectRef idx="0">
            <a:schemeClr val="accent2"/>
          </a:effectRef>
          <a:fontRef idx="minor">
            <a:schemeClr val="dk1"/>
          </a:fontRef>
        </p:style>
        <p:txBody>
          <a:bodyPr>
            <a:noAutofit/>
          </a:bodyPr>
          <a:lstStyle/>
          <a:p>
            <a:r>
              <a:rPr lang="en-US" sz="2400" b="1" dirty="0" smtClean="0"/>
              <a:t>Different Types of Attributes in ER Model</a:t>
            </a:r>
            <a:endParaRPr lang="en-US" sz="2200" b="1" dirty="0" smtClean="0">
              <a:solidFill>
                <a:srgbClr val="0070C0"/>
              </a:solidFill>
            </a:endParaRPr>
          </a:p>
        </p:txBody>
      </p:sp>
      <p:sp>
        <p:nvSpPr>
          <p:cNvPr id="3" name="Rectangle 3"/>
          <p:cNvSpPr txBox="1">
            <a:spLocks noChangeArrowheads="1"/>
          </p:cNvSpPr>
          <p:nvPr/>
        </p:nvSpPr>
        <p:spPr>
          <a:xfrm>
            <a:off x="228600" y="685800"/>
            <a:ext cx="8686800" cy="60960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p>
            <a:pPr marL="514350" indent="-514350" algn="just" fontAlgn="base">
              <a:spcAft>
                <a:spcPts val="600"/>
              </a:spcAft>
              <a:buClr>
                <a:srgbClr val="FF0000"/>
              </a:buClr>
              <a:buAutoNum type="arabicPeriod"/>
            </a:pPr>
            <a:r>
              <a:rPr lang="en-US" sz="2000" b="1" dirty="0" smtClean="0"/>
              <a:t>Simple Attribute :</a:t>
            </a:r>
            <a:r>
              <a:rPr lang="en-US" sz="2000" dirty="0" smtClean="0"/>
              <a:t> Simple attributes are those attributes which can not be divided into sub parts. They are also known as atomic attributes.</a:t>
            </a:r>
          </a:p>
          <a:p>
            <a:pPr marL="514350" indent="-514350" algn="just" fontAlgn="base">
              <a:spcAft>
                <a:spcPts val="600"/>
              </a:spcAft>
              <a:buClr>
                <a:srgbClr val="FF0000"/>
              </a:buClr>
              <a:buAutoNum type="arabicPeriod"/>
            </a:pPr>
            <a:endParaRPr lang="en-US" sz="2000" b="1" dirty="0" smtClean="0"/>
          </a:p>
          <a:p>
            <a:pPr marL="514350" indent="-514350" algn="just" fontAlgn="base">
              <a:spcAft>
                <a:spcPts val="600"/>
              </a:spcAft>
              <a:buClr>
                <a:srgbClr val="FF0000"/>
              </a:buClr>
              <a:buAutoNum type="arabicPeriod"/>
            </a:pPr>
            <a:endParaRPr lang="en-US" sz="2000" b="1" dirty="0" smtClean="0"/>
          </a:p>
          <a:p>
            <a:pPr marL="514350" indent="-514350" algn="just" fontAlgn="base">
              <a:spcAft>
                <a:spcPts val="600"/>
              </a:spcAft>
              <a:buClr>
                <a:srgbClr val="FF0000"/>
              </a:buClr>
              <a:buAutoNum type="arabicPeriod"/>
            </a:pPr>
            <a:endParaRPr lang="en-US" sz="2000" b="1" dirty="0" smtClean="0"/>
          </a:p>
          <a:p>
            <a:pPr marL="514350" indent="-514350" algn="just" fontAlgn="base">
              <a:spcAft>
                <a:spcPts val="600"/>
              </a:spcAft>
              <a:buClr>
                <a:srgbClr val="FF0000"/>
              </a:buClr>
              <a:buAutoNum type="arabicPeriod"/>
            </a:pPr>
            <a:endParaRPr lang="en-US" sz="2000" b="1" dirty="0" smtClean="0"/>
          </a:p>
          <a:p>
            <a:pPr marL="514350" indent="-514350" algn="just" fontAlgn="base">
              <a:spcAft>
                <a:spcPts val="600"/>
              </a:spcAft>
              <a:buClr>
                <a:srgbClr val="FF0000"/>
              </a:buClr>
              <a:buAutoNum type="arabicPeriod"/>
            </a:pPr>
            <a:endParaRPr lang="en-US" sz="2000" b="1" dirty="0" smtClean="0"/>
          </a:p>
          <a:p>
            <a:pPr marL="514350" indent="-514350" algn="just" fontAlgn="base">
              <a:spcAft>
                <a:spcPts val="600"/>
              </a:spcAft>
              <a:buClr>
                <a:srgbClr val="FF0000"/>
              </a:buClr>
              <a:buAutoNum type="arabicPeriod"/>
            </a:pPr>
            <a:r>
              <a:rPr lang="en-US" sz="2000" b="1" dirty="0" smtClean="0"/>
              <a:t>Composite Attributes : </a:t>
            </a:r>
            <a:r>
              <a:rPr lang="en-US" sz="2000" dirty="0" smtClean="0"/>
              <a:t>Composite attributes are those attributes which can divided into smaller sub-parts. The value of a composite attribute is the concatenation of the values of its component simple attributes.</a:t>
            </a:r>
          </a:p>
          <a:p>
            <a:pPr marL="514350" indent="-514350" algn="just" fontAlgn="base">
              <a:spcAft>
                <a:spcPts val="600"/>
              </a:spcAft>
              <a:buClr>
                <a:srgbClr val="FF0000"/>
              </a:buClr>
            </a:pPr>
            <a:endParaRPr lang="en-US" sz="2000" dirty="0" smtClean="0"/>
          </a:p>
        </p:txBody>
      </p:sp>
      <p:pic>
        <p:nvPicPr>
          <p:cNvPr id="2050" name="Picture 2" descr="https://www.gatevidyalay.com/wp-content/uploads/2018/06/Simple-Attributes-Example.png"/>
          <p:cNvPicPr>
            <a:picLocks noChangeAspect="1" noChangeArrowheads="1"/>
          </p:cNvPicPr>
          <p:nvPr/>
        </p:nvPicPr>
        <p:blipFill>
          <a:blip r:embed="rId2" cstate="print"/>
          <a:srcRect/>
          <a:stretch>
            <a:fillRect/>
          </a:stretch>
        </p:blipFill>
        <p:spPr bwMode="auto">
          <a:xfrm>
            <a:off x="2362200" y="1447800"/>
            <a:ext cx="4210050" cy="1543051"/>
          </a:xfrm>
          <a:prstGeom prst="rect">
            <a:avLst/>
          </a:prstGeom>
          <a:ln>
            <a:noFill/>
          </a:ln>
          <a:effectLst>
            <a:outerShdw blurRad="292100" dist="139700" dir="2700000" algn="tl" rotWithShape="0">
              <a:srgbClr val="333333">
                <a:alpha val="65000"/>
              </a:srgbClr>
            </a:outerShdw>
          </a:effectLst>
        </p:spPr>
      </p:pic>
      <p:pic>
        <p:nvPicPr>
          <p:cNvPr id="2053" name="Picture 5"/>
          <p:cNvPicPr>
            <a:picLocks noChangeAspect="1" noChangeArrowheads="1"/>
          </p:cNvPicPr>
          <p:nvPr/>
        </p:nvPicPr>
        <p:blipFill>
          <a:blip r:embed="rId3" cstate="print"/>
          <a:srcRect/>
          <a:stretch>
            <a:fillRect/>
          </a:stretch>
        </p:blipFill>
        <p:spPr bwMode="auto">
          <a:xfrm>
            <a:off x="2286000" y="4267200"/>
            <a:ext cx="4619626" cy="2401162"/>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223284" y="76200"/>
            <a:ext cx="8692116" cy="457201"/>
          </a:xfrm>
        </p:spPr>
        <p:style>
          <a:lnRef idx="2">
            <a:schemeClr val="accent2"/>
          </a:lnRef>
          <a:fillRef idx="1">
            <a:schemeClr val="lt1"/>
          </a:fillRef>
          <a:effectRef idx="0">
            <a:schemeClr val="accent2"/>
          </a:effectRef>
          <a:fontRef idx="minor">
            <a:schemeClr val="dk1"/>
          </a:fontRef>
        </p:style>
        <p:txBody>
          <a:bodyPr>
            <a:noAutofit/>
          </a:bodyPr>
          <a:lstStyle/>
          <a:p>
            <a:r>
              <a:rPr lang="en-US" sz="2400" b="1" dirty="0" smtClean="0"/>
              <a:t>Different Types of Attributes in ER Model</a:t>
            </a:r>
            <a:endParaRPr lang="en-US" sz="2200" b="1" dirty="0" smtClean="0">
              <a:solidFill>
                <a:srgbClr val="0070C0"/>
              </a:solidFill>
            </a:endParaRPr>
          </a:p>
        </p:txBody>
      </p:sp>
      <p:sp>
        <p:nvSpPr>
          <p:cNvPr id="3" name="Rectangle 3"/>
          <p:cNvSpPr txBox="1">
            <a:spLocks noChangeArrowheads="1"/>
          </p:cNvSpPr>
          <p:nvPr/>
        </p:nvSpPr>
        <p:spPr>
          <a:xfrm>
            <a:off x="228600" y="685800"/>
            <a:ext cx="8686800" cy="60960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p>
            <a:pPr marL="514350" indent="-514350" algn="just" fontAlgn="base">
              <a:spcAft>
                <a:spcPts val="600"/>
              </a:spcAft>
              <a:buClr>
                <a:srgbClr val="FF0000"/>
              </a:buClr>
              <a:buFontTx/>
              <a:buAutoNum type="arabicPeriod" startAt="3"/>
            </a:pPr>
            <a:r>
              <a:rPr lang="en-US" sz="2000" b="1" dirty="0" smtClean="0"/>
              <a:t>Single Valued : </a:t>
            </a:r>
            <a:r>
              <a:rPr lang="en-US" sz="2000" dirty="0" smtClean="0"/>
              <a:t>Most attributes have a single value for a particular entity; such attributes are called single-valued.</a:t>
            </a:r>
          </a:p>
          <a:p>
            <a:pPr marL="514350" indent="-514350" algn="just" fontAlgn="base">
              <a:spcAft>
                <a:spcPts val="600"/>
              </a:spcAft>
              <a:buClr>
                <a:srgbClr val="FF0000"/>
              </a:buClr>
              <a:buFontTx/>
              <a:buAutoNum type="arabicPeriod" startAt="3"/>
            </a:pPr>
            <a:endParaRPr lang="en-US" sz="2000" dirty="0" smtClean="0"/>
          </a:p>
          <a:p>
            <a:pPr marL="514350" indent="-514350" algn="just" fontAlgn="base">
              <a:spcAft>
                <a:spcPts val="600"/>
              </a:spcAft>
              <a:buClr>
                <a:srgbClr val="FF0000"/>
              </a:buClr>
              <a:buFontTx/>
              <a:buAutoNum type="arabicPeriod" startAt="3"/>
            </a:pPr>
            <a:endParaRPr lang="en-US" sz="2000" dirty="0" smtClean="0"/>
          </a:p>
          <a:p>
            <a:pPr marL="514350" indent="-514350" algn="just" fontAlgn="base">
              <a:spcAft>
                <a:spcPts val="600"/>
              </a:spcAft>
              <a:buClr>
                <a:srgbClr val="FF0000"/>
              </a:buClr>
              <a:buFontTx/>
              <a:buAutoNum type="arabicPeriod" startAt="3"/>
            </a:pPr>
            <a:endParaRPr lang="en-US" sz="2000" dirty="0" smtClean="0"/>
          </a:p>
          <a:p>
            <a:pPr marL="514350" indent="-514350" algn="just" fontAlgn="base">
              <a:spcAft>
                <a:spcPts val="600"/>
              </a:spcAft>
              <a:buClr>
                <a:srgbClr val="FF0000"/>
              </a:buClr>
              <a:buFontTx/>
              <a:buAutoNum type="arabicPeriod" startAt="3"/>
            </a:pPr>
            <a:endParaRPr lang="en-US" sz="2000" dirty="0" smtClean="0"/>
          </a:p>
          <a:p>
            <a:pPr marL="514350" indent="-514350" algn="just" fontAlgn="base">
              <a:spcAft>
                <a:spcPts val="600"/>
              </a:spcAft>
              <a:buClr>
                <a:srgbClr val="FF0000"/>
              </a:buClr>
              <a:buFontTx/>
              <a:buAutoNum type="arabicPeriod" startAt="3"/>
            </a:pPr>
            <a:endParaRPr lang="en-US" sz="2000" dirty="0" smtClean="0"/>
          </a:p>
          <a:p>
            <a:pPr marL="514350" indent="-514350" algn="just" fontAlgn="base">
              <a:spcAft>
                <a:spcPts val="600"/>
              </a:spcAft>
              <a:buClr>
                <a:srgbClr val="FF0000"/>
              </a:buClr>
              <a:buFontTx/>
              <a:buAutoNum type="arabicPeriod" startAt="3"/>
            </a:pPr>
            <a:endParaRPr lang="en-US" sz="2000" dirty="0" smtClean="0"/>
          </a:p>
          <a:p>
            <a:pPr marL="514350" indent="-514350" algn="just" fontAlgn="base">
              <a:spcAft>
                <a:spcPts val="600"/>
              </a:spcAft>
              <a:buClr>
                <a:srgbClr val="FF0000"/>
              </a:buClr>
              <a:buFontTx/>
              <a:buAutoNum type="arabicPeriod" startAt="3"/>
            </a:pPr>
            <a:r>
              <a:rPr lang="en-US" sz="2000" b="1" dirty="0" smtClean="0"/>
              <a:t>Multi-Valued : </a:t>
            </a:r>
            <a:r>
              <a:rPr lang="en-US" sz="2000" dirty="0" smtClean="0"/>
              <a:t>Multi valued attributes are those attributes which can take more than one value for a given entity from an entity set.</a:t>
            </a:r>
          </a:p>
        </p:txBody>
      </p:sp>
      <p:pic>
        <p:nvPicPr>
          <p:cNvPr id="23554" name="Picture 2" descr="https://www.gatevidyalay.com/wp-content/uploads/2018/06/Single-Valued-Attributes-Example.png"/>
          <p:cNvPicPr>
            <a:picLocks noChangeAspect="1" noChangeArrowheads="1"/>
          </p:cNvPicPr>
          <p:nvPr/>
        </p:nvPicPr>
        <p:blipFill>
          <a:blip r:embed="rId2" cstate="print"/>
          <a:srcRect/>
          <a:stretch>
            <a:fillRect/>
          </a:stretch>
        </p:blipFill>
        <p:spPr bwMode="auto">
          <a:xfrm>
            <a:off x="2286000" y="1562100"/>
            <a:ext cx="4019550" cy="1638300"/>
          </a:xfrm>
          <a:prstGeom prst="rect">
            <a:avLst/>
          </a:prstGeom>
          <a:ln>
            <a:noFill/>
          </a:ln>
          <a:effectLst>
            <a:outerShdw blurRad="292100" dist="139700" dir="2700000" algn="tl" rotWithShape="0">
              <a:srgbClr val="333333">
                <a:alpha val="65000"/>
              </a:srgbClr>
            </a:outerShdw>
          </a:effectLst>
        </p:spPr>
      </p:pic>
      <p:pic>
        <p:nvPicPr>
          <p:cNvPr id="23555" name="Picture 3"/>
          <p:cNvPicPr>
            <a:picLocks noChangeAspect="1" noChangeArrowheads="1"/>
          </p:cNvPicPr>
          <p:nvPr/>
        </p:nvPicPr>
        <p:blipFill>
          <a:blip r:embed="rId3" cstate="print"/>
          <a:srcRect/>
          <a:stretch>
            <a:fillRect/>
          </a:stretch>
        </p:blipFill>
        <p:spPr bwMode="auto">
          <a:xfrm>
            <a:off x="2819400" y="4495800"/>
            <a:ext cx="3248025" cy="1914525"/>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223284" y="76200"/>
            <a:ext cx="8692116" cy="457201"/>
          </a:xfrm>
        </p:spPr>
        <p:style>
          <a:lnRef idx="2">
            <a:schemeClr val="accent2"/>
          </a:lnRef>
          <a:fillRef idx="1">
            <a:schemeClr val="lt1"/>
          </a:fillRef>
          <a:effectRef idx="0">
            <a:schemeClr val="accent2"/>
          </a:effectRef>
          <a:fontRef idx="minor">
            <a:schemeClr val="dk1"/>
          </a:fontRef>
        </p:style>
        <p:txBody>
          <a:bodyPr>
            <a:noAutofit/>
          </a:bodyPr>
          <a:lstStyle/>
          <a:p>
            <a:r>
              <a:rPr lang="en-US" sz="2400" b="1" dirty="0" smtClean="0"/>
              <a:t>Different Types of Attributes in ER Model</a:t>
            </a:r>
            <a:endParaRPr lang="en-US" sz="2200" b="1" dirty="0" smtClean="0">
              <a:solidFill>
                <a:srgbClr val="0070C0"/>
              </a:solidFill>
            </a:endParaRPr>
          </a:p>
        </p:txBody>
      </p:sp>
      <p:sp>
        <p:nvSpPr>
          <p:cNvPr id="3" name="Rectangle 3"/>
          <p:cNvSpPr txBox="1">
            <a:spLocks noChangeArrowheads="1"/>
          </p:cNvSpPr>
          <p:nvPr/>
        </p:nvSpPr>
        <p:spPr>
          <a:xfrm>
            <a:off x="228600" y="609600"/>
            <a:ext cx="8686800" cy="60960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p>
            <a:pPr marL="457200" indent="-457200">
              <a:buAutoNum type="arabicPeriod" startAt="5"/>
            </a:pPr>
            <a:r>
              <a:rPr lang="en-US" sz="2000" b="1" dirty="0" smtClean="0"/>
              <a:t>Stored attribute</a:t>
            </a:r>
            <a:r>
              <a:rPr lang="en-US" sz="2000" dirty="0" smtClean="0"/>
              <a:t> : Stored attributes are the attributes that exist in the physical database.</a:t>
            </a:r>
          </a:p>
          <a:p>
            <a:pPr marL="457200" indent="-457200">
              <a:buAutoNum type="arabicPeriod" startAt="5"/>
            </a:pPr>
            <a:endParaRPr lang="en-US" sz="2000" dirty="0" smtClean="0"/>
          </a:p>
          <a:p>
            <a:pPr marL="457200" indent="-457200">
              <a:buAutoNum type="arabicPeriod" startAt="5"/>
            </a:pPr>
            <a:endParaRPr lang="en-US" sz="2000" dirty="0" smtClean="0"/>
          </a:p>
          <a:p>
            <a:pPr marL="457200" indent="-457200">
              <a:buAutoNum type="arabicPeriod" startAt="5"/>
            </a:pPr>
            <a:endParaRPr lang="en-US" sz="2000" dirty="0" smtClean="0"/>
          </a:p>
          <a:p>
            <a:pPr marL="457200" indent="-457200">
              <a:buAutoNum type="arabicPeriod" startAt="5"/>
            </a:pPr>
            <a:endParaRPr lang="en-US" sz="2000" dirty="0" smtClean="0"/>
          </a:p>
          <a:p>
            <a:pPr marL="457200" indent="-457200">
              <a:buAutoNum type="arabicPeriod" startAt="5"/>
            </a:pPr>
            <a:endParaRPr lang="en-US" sz="2000" dirty="0" smtClean="0"/>
          </a:p>
          <a:p>
            <a:pPr marL="457200" indent="-457200">
              <a:buAutoNum type="arabicPeriod" startAt="5"/>
            </a:pPr>
            <a:endParaRPr lang="en-US" sz="2000" dirty="0" smtClean="0"/>
          </a:p>
          <a:p>
            <a:pPr marL="457200" indent="-457200">
              <a:buAutoNum type="arabicPeriod" startAt="5"/>
            </a:pPr>
            <a:endParaRPr lang="en-US" sz="2000" dirty="0" smtClean="0"/>
          </a:p>
          <a:p>
            <a:pPr marL="457200" indent="-457200"/>
            <a:endParaRPr lang="en-US" sz="2000" dirty="0" smtClean="0"/>
          </a:p>
          <a:p>
            <a:pPr marL="457200" indent="-457200">
              <a:buAutoNum type="arabicPeriod" startAt="6"/>
            </a:pPr>
            <a:r>
              <a:rPr lang="en-US" sz="2000" b="1" dirty="0" smtClean="0"/>
              <a:t>Derived attribute</a:t>
            </a:r>
            <a:r>
              <a:rPr lang="en-US" sz="2000" dirty="0" smtClean="0"/>
              <a:t> : Derived attributes are the attributes that do not exist in</a:t>
            </a:r>
          </a:p>
          <a:p>
            <a:pPr marL="457200" indent="-457200"/>
            <a:r>
              <a:rPr lang="en-US" sz="2000" dirty="0" smtClean="0"/>
              <a:t>        the physical database, but their values are derived from other attributes present in the database.</a:t>
            </a:r>
          </a:p>
          <a:p>
            <a:pPr marL="457200" indent="-457200" fontAlgn="base">
              <a:buAutoNum type="arabicPeriod" startAt="7"/>
            </a:pPr>
            <a:r>
              <a:rPr lang="en-US" sz="2000" b="1" dirty="0" smtClean="0"/>
              <a:t>Complex Attributes : </a:t>
            </a:r>
            <a:r>
              <a:rPr lang="en-US" sz="2000" dirty="0" smtClean="0"/>
              <a:t>is formed by nesting composite attributes and multi-valued attributes in arbitrary way.</a:t>
            </a:r>
          </a:p>
          <a:p>
            <a:pPr marL="457200" indent="-457200" fontAlgn="base"/>
            <a:endParaRPr lang="en-US" sz="2000" dirty="0" smtClean="0"/>
          </a:p>
          <a:p>
            <a:pPr marL="457200" indent="-457200" fontAlgn="base"/>
            <a:r>
              <a:rPr lang="en-US" sz="2000" dirty="0" smtClean="0"/>
              <a:t>	</a:t>
            </a:r>
            <a:r>
              <a:rPr lang="en-US" sz="2000" b="1" dirty="0" smtClean="0"/>
              <a:t>For example:  </a:t>
            </a:r>
            <a:r>
              <a:rPr lang="en-US" sz="2000" dirty="0" smtClean="0"/>
              <a:t>A person can have many phone numbers, many e-mail addresses, home addresses etc. So, if there is a attribute in the name of 'Contact </a:t>
            </a:r>
            <a:r>
              <a:rPr lang="en-US" sz="2000" dirty="0" err="1" smtClean="0"/>
              <a:t>detail',it</a:t>
            </a:r>
            <a:r>
              <a:rPr lang="en-US" sz="2000" dirty="0" smtClean="0"/>
              <a:t> can be a complex attribute.</a:t>
            </a:r>
            <a:endParaRPr lang="en-US" sz="2000" b="1" dirty="0" smtClean="0"/>
          </a:p>
          <a:p>
            <a:pPr marL="457200" indent="-457200"/>
            <a:endParaRPr lang="en-US" sz="2000" dirty="0" smtClean="0"/>
          </a:p>
          <a:p>
            <a:pPr marL="514350" indent="-514350" algn="just" fontAlgn="base">
              <a:spcAft>
                <a:spcPts val="600"/>
              </a:spcAft>
              <a:buClr>
                <a:srgbClr val="FF0000"/>
              </a:buClr>
            </a:pPr>
            <a:r>
              <a:rPr lang="en-US" sz="2000" dirty="0" smtClean="0"/>
              <a:t>	</a:t>
            </a:r>
          </a:p>
        </p:txBody>
      </p:sp>
      <p:pic>
        <p:nvPicPr>
          <p:cNvPr id="22531" name="Picture 3"/>
          <p:cNvPicPr>
            <a:picLocks noChangeAspect="1" noChangeArrowheads="1"/>
          </p:cNvPicPr>
          <p:nvPr/>
        </p:nvPicPr>
        <p:blipFill>
          <a:blip r:embed="rId2" cstate="print"/>
          <a:srcRect/>
          <a:stretch>
            <a:fillRect/>
          </a:stretch>
        </p:blipFill>
        <p:spPr bwMode="auto">
          <a:xfrm>
            <a:off x="2495550" y="1093565"/>
            <a:ext cx="4152900" cy="2367154"/>
          </a:xfrm>
          <a:prstGeom prst="rect">
            <a:avLst/>
          </a:prstGeom>
          <a:noFill/>
          <a:ln>
            <a:solidFill>
              <a:schemeClr val="accent1"/>
            </a:solidFill>
          </a:ln>
          <a:effectLst>
            <a:outerShdw blurRad="292100" dist="139700" dir="2700000" algn="tl" rotWithShape="0">
              <a:srgbClr val="333333">
                <a:alpha val="65000"/>
              </a:srgbClr>
            </a:outerShdw>
          </a:effectLst>
        </p:spPr>
      </p:pic>
      <p:cxnSp>
        <p:nvCxnSpPr>
          <p:cNvPr id="6" name="Straight Arrow Connector 5"/>
          <p:cNvCxnSpPr/>
          <p:nvPr/>
        </p:nvCxnSpPr>
        <p:spPr>
          <a:xfrm rot="16200000" flipH="1">
            <a:off x="4953000" y="1676400"/>
            <a:ext cx="457200" cy="3048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1961</TotalTime>
  <Words>2525</Words>
  <Application>Microsoft Office PowerPoint</Application>
  <PresentationFormat>On-screen Show (4:3)</PresentationFormat>
  <Paragraphs>488</Paragraphs>
  <Slides>52</Slides>
  <Notes>0</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Office Theme</vt:lpstr>
      <vt:lpstr>Chapter - 2 Data Modeling Using the Entity– Relationship (ER) Model</vt:lpstr>
      <vt:lpstr>Using High-Level Conceptual Data Models for Database Design</vt:lpstr>
      <vt:lpstr>Slide 3</vt:lpstr>
      <vt:lpstr>Entity Types, Entity Sets, Attributes, and Keys</vt:lpstr>
      <vt:lpstr>Slide 5</vt:lpstr>
      <vt:lpstr>Different Types of Attributes in ER Model</vt:lpstr>
      <vt:lpstr>Different Types of Attributes in ER Model</vt:lpstr>
      <vt:lpstr>Different Types of Attributes in ER Model</vt:lpstr>
      <vt:lpstr>Different Types of Attributes in ER Model</vt:lpstr>
      <vt:lpstr>Entity Types, Entity Sets, Keys, and Value Sets</vt:lpstr>
      <vt:lpstr>Slide 11</vt:lpstr>
      <vt:lpstr>Slide 12</vt:lpstr>
      <vt:lpstr>Slide 13</vt:lpstr>
      <vt:lpstr>Degree of a Relationship Type</vt:lpstr>
      <vt:lpstr>Slide 15</vt:lpstr>
      <vt:lpstr>Slide 16</vt:lpstr>
      <vt:lpstr>Slide 17</vt:lpstr>
      <vt:lpstr>Role Names and Recursive Relationships</vt:lpstr>
      <vt:lpstr>Constraints on Binary Relationship Types</vt:lpstr>
      <vt:lpstr>Constraints on Binary Relationship Types : Cardinality ratio</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Relational Database Design Using  ER-to-Relational Mapping</vt:lpstr>
      <vt:lpstr>Slide 43</vt:lpstr>
      <vt:lpstr>Slide 44</vt:lpstr>
      <vt:lpstr>Slide 45</vt:lpstr>
      <vt:lpstr>Slide 46</vt:lpstr>
      <vt:lpstr>Slide 47</vt:lpstr>
      <vt:lpstr>Slide 48</vt:lpstr>
      <vt:lpstr>Slide 49</vt:lpstr>
      <vt:lpstr>Slide 50</vt:lpstr>
      <vt:lpstr>Slide 51</vt:lpstr>
      <vt:lpstr>Slide 52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Raghava</dc:creator>
  <cp:lastModifiedBy>ARUNDHATI</cp:lastModifiedBy>
  <cp:revision>297</cp:revision>
  <dcterms:created xsi:type="dcterms:W3CDTF">2006-08-16T00:00:00Z</dcterms:created>
  <dcterms:modified xsi:type="dcterms:W3CDTF">2022-06-14T11:15:24Z</dcterms:modified>
</cp:coreProperties>
</file>