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326" r:id="rId3"/>
    <p:sldId id="329" r:id="rId4"/>
    <p:sldId id="332" r:id="rId5"/>
    <p:sldId id="348" r:id="rId6"/>
    <p:sldId id="330" r:id="rId7"/>
    <p:sldId id="333" r:id="rId8"/>
    <p:sldId id="331" r:id="rId9"/>
    <p:sldId id="334" r:id="rId10"/>
    <p:sldId id="335" r:id="rId11"/>
    <p:sldId id="336" r:id="rId12"/>
    <p:sldId id="337" r:id="rId13"/>
    <p:sldId id="338" r:id="rId14"/>
    <p:sldId id="339" r:id="rId15"/>
    <p:sldId id="349" r:id="rId16"/>
    <p:sldId id="340" r:id="rId17"/>
    <p:sldId id="351" r:id="rId18"/>
    <p:sldId id="359" r:id="rId19"/>
    <p:sldId id="341" r:id="rId20"/>
    <p:sldId id="345" r:id="rId21"/>
    <p:sldId id="360" r:id="rId22"/>
    <p:sldId id="343" r:id="rId23"/>
    <p:sldId id="346" r:id="rId24"/>
    <p:sldId id="361" r:id="rId25"/>
    <p:sldId id="344" r:id="rId26"/>
    <p:sldId id="347" r:id="rId27"/>
    <p:sldId id="353" r:id="rId28"/>
    <p:sldId id="352" r:id="rId29"/>
    <p:sldId id="350" r:id="rId30"/>
    <p:sldId id="357" r:id="rId31"/>
    <p:sldId id="35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5b6b82c064eec3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78815" autoAdjust="0"/>
  </p:normalViewPr>
  <p:slideViewPr>
    <p:cSldViewPr snapToGrid="0">
      <p:cViewPr varScale="1">
        <p:scale>
          <a:sx n="55" d="100"/>
          <a:sy n="55" d="100"/>
        </p:scale>
        <p:origin x="116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commentAuthors" Target="commen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notesMaster" Target="notesMasters/notesMaster1.xml"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presProps" Target="presProp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5B530-9F71-4984-B0D2-D781B0FB1CA7}" type="datetimeFigureOut">
              <a:rPr lang="en-US" smtClean="0"/>
              <a:t>7/29/2022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B5577-3E4B-43A3-BDBC-501BD31BDFC3}" type="slidenum">
              <a:rPr lang="en-US" smtClean="0"/>
              <a:t>‹#›</a:t>
            </a:fld>
            <a:endParaRPr lang="en-US"/>
          </a:p>
        </p:txBody>
      </p:sp>
    </p:spTree>
    <p:extLst>
      <p:ext uri="{BB962C8B-B14F-4D97-AF65-F5344CB8AC3E}">
        <p14:creationId xmlns:p14="http://schemas.microsoft.com/office/powerpoint/2010/main" val="3425929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javarevisited.blogspot.com/2013/05/difference-between-left-and-right-outer-join-sql-mysql.html#ixzz6vw4CtbV2" TargetMode="External" /><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dirty="0"/>
              <a:t>://forms.gle/g3sQJTFpDQ4d3v3L6</a:t>
            </a:r>
          </a:p>
        </p:txBody>
      </p:sp>
      <p:sp>
        <p:nvSpPr>
          <p:cNvPr id="4" name="Slide Number Placeholder 3"/>
          <p:cNvSpPr>
            <a:spLocks noGrp="1"/>
          </p:cNvSpPr>
          <p:nvPr>
            <p:ph type="sldNum" sz="quarter" idx="10"/>
          </p:nvPr>
        </p:nvSpPr>
        <p:spPr/>
        <p:txBody>
          <a:bodyPr/>
          <a:lstStyle/>
          <a:p>
            <a:fld id="{4ABB5577-3E4B-43A3-BDBC-501BD31BDFC3}" type="slidenum">
              <a:rPr lang="en-US" smtClean="0"/>
              <a:t>1</a:t>
            </a:fld>
            <a:endParaRPr lang="en-US"/>
          </a:p>
        </p:txBody>
      </p:sp>
    </p:spTree>
    <p:extLst>
      <p:ext uri="{BB962C8B-B14F-4D97-AF65-F5344CB8AC3E}">
        <p14:creationId xmlns:p14="http://schemas.microsoft.com/office/powerpoint/2010/main" val="3682509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4" indent="0" algn="just">
              <a:lnSpc>
                <a:spcPct val="150000"/>
              </a:lnSpc>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BB5577-3E4B-43A3-BDBC-501BD31BDFC3}" type="slidenum">
              <a:rPr lang="en-US" smtClean="0"/>
              <a:t>22</a:t>
            </a:fld>
            <a:endParaRPr lang="en-US"/>
          </a:p>
        </p:txBody>
      </p:sp>
    </p:spTree>
    <p:extLst>
      <p:ext uri="{BB962C8B-B14F-4D97-AF65-F5344CB8AC3E}">
        <p14:creationId xmlns:p14="http://schemas.microsoft.com/office/powerpoint/2010/main" val="358988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4" indent="0" algn="just">
              <a:lnSpc>
                <a:spcPct val="150000"/>
              </a:lnSpc>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BB5577-3E4B-43A3-BDBC-501BD31BDFC3}" type="slidenum">
              <a:rPr lang="en-US" smtClean="0"/>
              <a:t>23</a:t>
            </a:fld>
            <a:endParaRPr lang="en-US"/>
          </a:p>
        </p:txBody>
      </p:sp>
    </p:spTree>
    <p:extLst>
      <p:ext uri="{BB962C8B-B14F-4D97-AF65-F5344CB8AC3E}">
        <p14:creationId xmlns:p14="http://schemas.microsoft.com/office/powerpoint/2010/main" val="2987223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 </a:t>
            </a:r>
          </a:p>
          <a:p>
            <a:r>
              <a:rPr lang="en-US" dirty="0"/>
              <a:t>from shirt FULL OUTER JOIN PANT</a:t>
            </a:r>
          </a:p>
          <a:p>
            <a:r>
              <a:rPr lang="en-US" dirty="0"/>
              <a:t>ON </a:t>
            </a:r>
            <a:r>
              <a:rPr lang="en-US" dirty="0" err="1"/>
              <a:t>scolor</a:t>
            </a:r>
            <a:r>
              <a:rPr lang="en-US" dirty="0"/>
              <a:t> = </a:t>
            </a:r>
            <a:r>
              <a:rPr lang="en-US" dirty="0" err="1"/>
              <a:t>pcolor</a:t>
            </a:r>
            <a:r>
              <a:rPr lang="en-US" dirty="0"/>
              <a:t>;</a:t>
            </a:r>
          </a:p>
          <a:p>
            <a:endParaRPr lang="en-US" dirty="0"/>
          </a:p>
        </p:txBody>
      </p:sp>
      <p:sp>
        <p:nvSpPr>
          <p:cNvPr id="4" name="Slide Number Placeholder 3"/>
          <p:cNvSpPr>
            <a:spLocks noGrp="1"/>
          </p:cNvSpPr>
          <p:nvPr>
            <p:ph type="sldNum" sz="quarter" idx="10"/>
          </p:nvPr>
        </p:nvSpPr>
        <p:spPr/>
        <p:txBody>
          <a:bodyPr/>
          <a:lstStyle/>
          <a:p>
            <a:fld id="{4ABB5577-3E4B-43A3-BDBC-501BD31BDFC3}" type="slidenum">
              <a:rPr lang="en-US" smtClean="0"/>
              <a:t>24</a:t>
            </a:fld>
            <a:endParaRPr lang="en-US"/>
          </a:p>
        </p:txBody>
      </p:sp>
    </p:spTree>
    <p:extLst>
      <p:ext uri="{BB962C8B-B14F-4D97-AF65-F5344CB8AC3E}">
        <p14:creationId xmlns:p14="http://schemas.microsoft.com/office/powerpoint/2010/main" val="2996052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4" indent="0" algn="just">
              <a:lnSpc>
                <a:spcPct val="150000"/>
              </a:lnSpc>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BB5577-3E4B-43A3-BDBC-501BD31BDFC3}" type="slidenum">
              <a:rPr lang="en-US" smtClean="0"/>
              <a:t>25</a:t>
            </a:fld>
            <a:endParaRPr lang="en-US"/>
          </a:p>
        </p:txBody>
      </p:sp>
    </p:spTree>
    <p:extLst>
      <p:ext uri="{BB962C8B-B14F-4D97-AF65-F5344CB8AC3E}">
        <p14:creationId xmlns:p14="http://schemas.microsoft.com/office/powerpoint/2010/main" val="1871334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4" indent="0" algn="just">
              <a:lnSpc>
                <a:spcPct val="150000"/>
              </a:lnSpc>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BB5577-3E4B-43A3-BDBC-501BD31BDFC3}" type="slidenum">
              <a:rPr lang="en-US" smtClean="0"/>
              <a:t>26</a:t>
            </a:fld>
            <a:endParaRPr lang="en-US"/>
          </a:p>
        </p:txBody>
      </p:sp>
    </p:spTree>
    <p:extLst>
      <p:ext uri="{BB962C8B-B14F-4D97-AF65-F5344CB8AC3E}">
        <p14:creationId xmlns:p14="http://schemas.microsoft.com/office/powerpoint/2010/main" val="2217514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INNER JOIN joins records from the </a:t>
            </a:r>
            <a:r>
              <a:rPr lang="en-US" b="1" dirty="0"/>
              <a:t>shoes</a:t>
            </a:r>
            <a:r>
              <a:rPr lang="en-US" dirty="0"/>
              <a:t> table with records from the </a:t>
            </a:r>
            <a:r>
              <a:rPr lang="en-US" b="1" dirty="0"/>
              <a:t>color</a:t>
            </a:r>
            <a:r>
              <a:rPr lang="en-US" dirty="0"/>
              <a:t> table through the </a:t>
            </a:r>
            <a:r>
              <a:rPr lang="en-US" dirty="0" err="1"/>
              <a:t>color_id</a:t>
            </a:r>
            <a:r>
              <a:rPr lang="en-US" dirty="0"/>
              <a:t> column from the </a:t>
            </a:r>
            <a:r>
              <a:rPr lang="en-US" b="1" dirty="0"/>
              <a:t>shoes</a:t>
            </a:r>
            <a:r>
              <a:rPr lang="en-US" dirty="0"/>
              <a:t> table. The values in this column are the same as those in the id column of the </a:t>
            </a:r>
            <a:r>
              <a:rPr lang="en-US" b="1" dirty="0"/>
              <a:t>color</a:t>
            </a:r>
            <a:r>
              <a:rPr lang="en-US" dirty="0"/>
              <a:t> table, so it produces the intended result set. Have a look at the following query:</a:t>
            </a:r>
          </a:p>
          <a:p>
            <a:r>
              <a:rPr lang="en-US" dirty="0"/>
              <a:t>SELECT * FROM </a:t>
            </a:r>
            <a:r>
              <a:rPr lang="en-US" b="1" dirty="0"/>
              <a:t>shoes</a:t>
            </a:r>
            <a:r>
              <a:rPr lang="en-US" dirty="0"/>
              <a:t> </a:t>
            </a:r>
            <a:r>
              <a:rPr lang="en-US" b="1" dirty="0"/>
              <a:t>INNER JOIN color ON</a:t>
            </a:r>
            <a:r>
              <a:rPr lang="en-US" dirty="0"/>
              <a:t> color.id = </a:t>
            </a:r>
            <a:r>
              <a:rPr lang="en-US" dirty="0" err="1"/>
              <a:t>shoes.color_id</a:t>
            </a:r>
            <a:r>
              <a:rPr lang="en-US" dirty="0"/>
              <a:t>; </a:t>
            </a:r>
          </a:p>
          <a:p>
            <a:r>
              <a:rPr lang="en-US" b="1" dirty="0"/>
              <a:t>How INNER JOIN Works</a:t>
            </a:r>
          </a:p>
          <a:p>
            <a:r>
              <a:rPr lang="en-US" dirty="0"/>
              <a:t>In this example, INNER JOIN joins records from the </a:t>
            </a:r>
            <a:r>
              <a:rPr lang="en-US" b="1" dirty="0"/>
              <a:t>shoes</a:t>
            </a:r>
            <a:r>
              <a:rPr lang="en-US" dirty="0"/>
              <a:t> table with records from the </a:t>
            </a:r>
            <a:r>
              <a:rPr lang="en-US" b="1" dirty="0"/>
              <a:t>color</a:t>
            </a:r>
            <a:r>
              <a:rPr lang="en-US" dirty="0"/>
              <a:t> table through the </a:t>
            </a:r>
            <a:r>
              <a:rPr lang="en-US" dirty="0" err="1"/>
              <a:t>color_id</a:t>
            </a:r>
            <a:r>
              <a:rPr lang="en-US" dirty="0"/>
              <a:t> column from the </a:t>
            </a:r>
            <a:r>
              <a:rPr lang="en-US" b="1" dirty="0"/>
              <a:t>shoes</a:t>
            </a:r>
            <a:r>
              <a:rPr lang="en-US" dirty="0"/>
              <a:t> table. The values in this column are the same as those in the id column of the </a:t>
            </a:r>
            <a:r>
              <a:rPr lang="en-US" b="1" dirty="0"/>
              <a:t>color</a:t>
            </a:r>
            <a:r>
              <a:rPr lang="en-US" dirty="0"/>
              <a:t> table, so it produces the intended result set. Have a look at the following query:</a:t>
            </a:r>
          </a:p>
          <a:p>
            <a:r>
              <a:rPr lang="en-US" dirty="0"/>
              <a:t>SELECT * FROM </a:t>
            </a:r>
            <a:r>
              <a:rPr lang="en-US" b="1" dirty="0"/>
              <a:t>shoes</a:t>
            </a:r>
            <a:r>
              <a:rPr lang="en-US" dirty="0"/>
              <a:t> </a:t>
            </a:r>
            <a:r>
              <a:rPr lang="en-US" b="1" dirty="0"/>
              <a:t>INNER JOIN color ON</a:t>
            </a:r>
            <a:r>
              <a:rPr lang="en-US" dirty="0"/>
              <a:t> color.id = </a:t>
            </a:r>
            <a:r>
              <a:rPr lang="en-US" dirty="0" err="1"/>
              <a:t>shoes.color_id</a:t>
            </a:r>
            <a:r>
              <a:rPr lang="en-US" dirty="0"/>
              <a:t>; The SELECT statement takes all records from the table listed after the FROM clause – in this case, the </a:t>
            </a:r>
            <a:r>
              <a:rPr lang="en-US" b="1" dirty="0"/>
              <a:t>shoes</a:t>
            </a:r>
            <a:r>
              <a:rPr lang="en-US" dirty="0"/>
              <a:t> table. Then there is an INNER JOIN with the name of the table we want to match records with (i.e. the </a:t>
            </a:r>
            <a:r>
              <a:rPr lang="en-US" b="1" dirty="0"/>
              <a:t>color</a:t>
            </a:r>
            <a:r>
              <a:rPr lang="en-US" dirty="0"/>
              <a:t> table). The ON predicate states the matching condition, which records from both tables must have. Here the condition is that the id field from the </a:t>
            </a:r>
            <a:r>
              <a:rPr lang="en-US" b="1" dirty="0"/>
              <a:t>color</a:t>
            </a:r>
            <a:r>
              <a:rPr lang="en-US" dirty="0"/>
              <a:t> table and the </a:t>
            </a:r>
            <a:r>
              <a:rPr lang="en-US" dirty="0" err="1"/>
              <a:t>color_id</a:t>
            </a:r>
            <a:r>
              <a:rPr lang="en-US" dirty="0"/>
              <a:t> field from the </a:t>
            </a:r>
            <a:r>
              <a:rPr lang="en-US" b="1" dirty="0"/>
              <a:t>shoes</a:t>
            </a:r>
            <a:r>
              <a:rPr lang="en-US" dirty="0"/>
              <a:t> table must have matching values. If a record doesn't have a match, it will be left out of the results.</a:t>
            </a:r>
          </a:p>
          <a:p>
            <a:endParaRPr lang="en-US" dirty="0"/>
          </a:p>
        </p:txBody>
      </p:sp>
      <p:sp>
        <p:nvSpPr>
          <p:cNvPr id="4" name="Slide Number Placeholder 3"/>
          <p:cNvSpPr>
            <a:spLocks noGrp="1"/>
          </p:cNvSpPr>
          <p:nvPr>
            <p:ph type="sldNum" sz="quarter" idx="10"/>
          </p:nvPr>
        </p:nvSpPr>
        <p:spPr/>
        <p:txBody>
          <a:bodyPr/>
          <a:lstStyle/>
          <a:p>
            <a:fld id="{4ABB5577-3E4B-43A3-BDBC-501BD31BDFC3}" type="slidenum">
              <a:rPr lang="en-US" smtClean="0"/>
              <a:t>27</a:t>
            </a:fld>
            <a:endParaRPr lang="en-US"/>
          </a:p>
        </p:txBody>
      </p:sp>
    </p:spTree>
    <p:extLst>
      <p:ext uri="{BB962C8B-B14F-4D97-AF65-F5344CB8AC3E}">
        <p14:creationId xmlns:p14="http://schemas.microsoft.com/office/powerpoint/2010/main" val="390646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INNER JOIN joins records from the </a:t>
            </a:r>
            <a:r>
              <a:rPr lang="en-US" b="1" dirty="0"/>
              <a:t>shoes</a:t>
            </a:r>
            <a:r>
              <a:rPr lang="en-US" dirty="0"/>
              <a:t> table with records from the </a:t>
            </a:r>
            <a:r>
              <a:rPr lang="en-US" b="1" dirty="0"/>
              <a:t>color</a:t>
            </a:r>
            <a:r>
              <a:rPr lang="en-US" dirty="0"/>
              <a:t> table through the </a:t>
            </a:r>
            <a:r>
              <a:rPr lang="en-US" dirty="0" err="1"/>
              <a:t>color_id</a:t>
            </a:r>
            <a:r>
              <a:rPr lang="en-US" dirty="0"/>
              <a:t> column from the </a:t>
            </a:r>
            <a:r>
              <a:rPr lang="en-US" b="1" dirty="0"/>
              <a:t>shoes</a:t>
            </a:r>
            <a:r>
              <a:rPr lang="en-US" dirty="0"/>
              <a:t> table. The values in this column are the same as those in the id column of the </a:t>
            </a:r>
            <a:r>
              <a:rPr lang="en-US" b="1" dirty="0"/>
              <a:t>color</a:t>
            </a:r>
            <a:r>
              <a:rPr lang="en-US" dirty="0"/>
              <a:t> table, so it produces the intended result set. Have a look at the following query:</a:t>
            </a:r>
          </a:p>
          <a:p>
            <a:r>
              <a:rPr lang="en-US" dirty="0"/>
              <a:t>SELECT * FROM </a:t>
            </a:r>
            <a:r>
              <a:rPr lang="en-US" b="1" dirty="0"/>
              <a:t>shoes</a:t>
            </a:r>
            <a:r>
              <a:rPr lang="en-US" dirty="0"/>
              <a:t> </a:t>
            </a:r>
            <a:r>
              <a:rPr lang="en-US" b="1" dirty="0"/>
              <a:t>INNER JOIN color ON</a:t>
            </a:r>
            <a:r>
              <a:rPr lang="en-US" dirty="0"/>
              <a:t> color.id = </a:t>
            </a:r>
            <a:r>
              <a:rPr lang="en-US" dirty="0" err="1"/>
              <a:t>shoes.color_id</a:t>
            </a:r>
            <a:r>
              <a:rPr lang="en-US" dirty="0"/>
              <a:t>; </a:t>
            </a:r>
          </a:p>
          <a:p>
            <a:r>
              <a:rPr lang="en-US" b="1" dirty="0"/>
              <a:t>How INNER JOIN Works</a:t>
            </a:r>
          </a:p>
          <a:p>
            <a:r>
              <a:rPr lang="en-US" dirty="0"/>
              <a:t>In this example, INNER JOIN joins records from the </a:t>
            </a:r>
            <a:r>
              <a:rPr lang="en-US" b="1" dirty="0"/>
              <a:t>shoes</a:t>
            </a:r>
            <a:r>
              <a:rPr lang="en-US" dirty="0"/>
              <a:t> table with records from the </a:t>
            </a:r>
            <a:r>
              <a:rPr lang="en-US" b="1" dirty="0"/>
              <a:t>color</a:t>
            </a:r>
            <a:r>
              <a:rPr lang="en-US" dirty="0"/>
              <a:t> table through the </a:t>
            </a:r>
            <a:r>
              <a:rPr lang="en-US" dirty="0" err="1"/>
              <a:t>color_id</a:t>
            </a:r>
            <a:r>
              <a:rPr lang="en-US" dirty="0"/>
              <a:t> column from the </a:t>
            </a:r>
            <a:r>
              <a:rPr lang="en-US" b="1" dirty="0"/>
              <a:t>shoes</a:t>
            </a:r>
            <a:r>
              <a:rPr lang="en-US" dirty="0"/>
              <a:t> table. The values in this column are the same as those in the id column of the </a:t>
            </a:r>
            <a:r>
              <a:rPr lang="en-US" b="1" dirty="0"/>
              <a:t>color</a:t>
            </a:r>
            <a:r>
              <a:rPr lang="en-US" dirty="0"/>
              <a:t> table, so it produces the intended result set. Have a look at the following query:</a:t>
            </a:r>
          </a:p>
          <a:p>
            <a:r>
              <a:rPr lang="en-US" dirty="0"/>
              <a:t>SELECT * FROM </a:t>
            </a:r>
            <a:r>
              <a:rPr lang="en-US" b="1" dirty="0"/>
              <a:t>shoes</a:t>
            </a:r>
            <a:r>
              <a:rPr lang="en-US" dirty="0"/>
              <a:t> </a:t>
            </a:r>
            <a:r>
              <a:rPr lang="en-US" b="1" dirty="0"/>
              <a:t>INNER JOIN color ON</a:t>
            </a:r>
            <a:r>
              <a:rPr lang="en-US" dirty="0"/>
              <a:t> color.id = </a:t>
            </a:r>
            <a:r>
              <a:rPr lang="en-US" dirty="0" err="1"/>
              <a:t>shoes.color_id</a:t>
            </a:r>
            <a:r>
              <a:rPr lang="en-US" dirty="0"/>
              <a:t>; The SELECT statement takes all records from the table listed after the FROM clause – in this case, the </a:t>
            </a:r>
            <a:r>
              <a:rPr lang="en-US" b="1" dirty="0"/>
              <a:t>shoes</a:t>
            </a:r>
            <a:r>
              <a:rPr lang="en-US" dirty="0"/>
              <a:t> table. Then there is an INNER JOIN with the name of the table we want to match records with (i.e. the </a:t>
            </a:r>
            <a:r>
              <a:rPr lang="en-US" b="1" dirty="0"/>
              <a:t>color</a:t>
            </a:r>
            <a:r>
              <a:rPr lang="en-US" dirty="0"/>
              <a:t> table). The ON predicate states the matching condition, which records from both tables must have. Here the condition is that the id field from the </a:t>
            </a:r>
            <a:r>
              <a:rPr lang="en-US" b="1" dirty="0"/>
              <a:t>color</a:t>
            </a:r>
            <a:r>
              <a:rPr lang="en-US" dirty="0"/>
              <a:t> table and the </a:t>
            </a:r>
            <a:r>
              <a:rPr lang="en-US" dirty="0" err="1"/>
              <a:t>color_id</a:t>
            </a:r>
            <a:r>
              <a:rPr lang="en-US" dirty="0"/>
              <a:t> field from the </a:t>
            </a:r>
            <a:r>
              <a:rPr lang="en-US" b="1" dirty="0"/>
              <a:t>shoes</a:t>
            </a:r>
            <a:r>
              <a:rPr lang="en-US" dirty="0"/>
              <a:t> table must have matching values. If a record doesn't have a match, it will be left out of the results.</a:t>
            </a:r>
          </a:p>
          <a:p>
            <a:endParaRPr lang="en-US" dirty="0"/>
          </a:p>
        </p:txBody>
      </p:sp>
      <p:sp>
        <p:nvSpPr>
          <p:cNvPr id="4" name="Slide Number Placeholder 3"/>
          <p:cNvSpPr>
            <a:spLocks noGrp="1"/>
          </p:cNvSpPr>
          <p:nvPr>
            <p:ph type="sldNum" sz="quarter" idx="10"/>
          </p:nvPr>
        </p:nvSpPr>
        <p:spPr/>
        <p:txBody>
          <a:bodyPr/>
          <a:lstStyle/>
          <a:p>
            <a:fld id="{4ABB5577-3E4B-43A3-BDBC-501BD31BDFC3}" type="slidenum">
              <a:rPr lang="en-US" smtClean="0"/>
              <a:t>28</a:t>
            </a:fld>
            <a:endParaRPr lang="en-US"/>
          </a:p>
        </p:txBody>
      </p:sp>
    </p:spTree>
    <p:extLst>
      <p:ext uri="{BB962C8B-B14F-4D97-AF65-F5344CB8AC3E}">
        <p14:creationId xmlns:p14="http://schemas.microsoft.com/office/powerpoint/2010/main" val="2983833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B5577-3E4B-43A3-BDBC-501BD31BDFC3}" type="slidenum">
              <a:rPr lang="en-US" smtClean="0"/>
              <a:t>29</a:t>
            </a:fld>
            <a:endParaRPr lang="en-US"/>
          </a:p>
        </p:txBody>
      </p:sp>
    </p:spTree>
    <p:extLst>
      <p:ext uri="{BB962C8B-B14F-4D97-AF65-F5344CB8AC3E}">
        <p14:creationId xmlns:p14="http://schemas.microsoft.com/office/powerpoint/2010/main" val="4218102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OUTER join includes unmatched rows from the left table while RIGHT OUTER join includes unmatched rows from the right side of the table.</a:t>
            </a:r>
            <a:br>
              <a:rPr lang="en-US" sz="1200" u="none" strike="noStrike" kern="1200" dirty="0">
                <a:solidFill>
                  <a:schemeClr val="tx1"/>
                </a:solidFill>
                <a:effectLst/>
                <a:latin typeface="+mn-lt"/>
                <a:ea typeface="+mn-ea"/>
                <a:cs typeface="+mn-cs"/>
              </a:rPr>
            </a:br>
            <a:r>
              <a:rPr lang="en-US" sz="1200" u="none" strike="noStrike" kern="1200" dirty="0">
                <a:solidFill>
                  <a:schemeClr val="tx1"/>
                </a:solidFill>
                <a:effectLst/>
                <a:latin typeface="+mn-lt"/>
                <a:ea typeface="+mn-ea"/>
                <a:cs typeface="+mn-cs"/>
              </a:rPr>
              <a:t>Read more: </a:t>
            </a:r>
            <a:r>
              <a:rPr lang="en-US" sz="1200" u="none" strike="noStrike" kern="1200" dirty="0">
                <a:solidFill>
                  <a:schemeClr val="tx1"/>
                </a:solidFill>
                <a:effectLst/>
                <a:latin typeface="+mn-lt"/>
                <a:ea typeface="+mn-ea"/>
                <a:cs typeface="+mn-cs"/>
                <a:hlinkClick r:id="rId3"/>
              </a:rPr>
              <a:t>https://javarevisited.blogspot.com/2013/05/difference-between-left-and-right-outer-join-sql-mysql.html#ixzz6vw4CtbV2</a:t>
            </a:r>
            <a:br>
              <a:rPr lang="en-US" sz="1200" u="none" strike="noStrike" kern="1200" dirty="0">
                <a:solidFill>
                  <a:schemeClr val="tx1"/>
                </a:solidFill>
                <a:effectLst/>
                <a:latin typeface="+mn-lt"/>
                <a:ea typeface="+mn-ea"/>
                <a:cs typeface="+mn-cs"/>
              </a:rPr>
            </a:br>
            <a:endParaRPr lang="en-US" sz="120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BB5577-3E4B-43A3-BDBC-501BD31BDFC3}" type="slidenum">
              <a:rPr lang="en-US" smtClean="0"/>
              <a:t>30</a:t>
            </a:fld>
            <a:endParaRPr lang="en-US"/>
          </a:p>
        </p:txBody>
      </p:sp>
    </p:spTree>
    <p:extLst>
      <p:ext uri="{BB962C8B-B14F-4D97-AF65-F5344CB8AC3E}">
        <p14:creationId xmlns:p14="http://schemas.microsoft.com/office/powerpoint/2010/main" val="973916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B5577-3E4B-43A3-BDBC-501BD31BDFC3}" type="slidenum">
              <a:rPr lang="en-US" smtClean="0"/>
              <a:t>31</a:t>
            </a:fld>
            <a:endParaRPr lang="en-US"/>
          </a:p>
        </p:txBody>
      </p:sp>
    </p:spTree>
    <p:extLst>
      <p:ext uri="{BB962C8B-B14F-4D97-AF65-F5344CB8AC3E}">
        <p14:creationId xmlns:p14="http://schemas.microsoft.com/office/powerpoint/2010/main" val="273257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B5577-3E4B-43A3-BDBC-501BD31BDFC3}" type="slidenum">
              <a:rPr lang="en-US" smtClean="0"/>
              <a:t>5</a:t>
            </a:fld>
            <a:endParaRPr lang="en-US"/>
          </a:p>
        </p:txBody>
      </p:sp>
    </p:spTree>
    <p:extLst>
      <p:ext uri="{BB962C8B-B14F-4D97-AF65-F5344CB8AC3E}">
        <p14:creationId xmlns:p14="http://schemas.microsoft.com/office/powerpoint/2010/main" val="1521390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B5577-3E4B-43A3-BDBC-501BD31BDFC3}" type="slidenum">
              <a:rPr lang="en-US" smtClean="0"/>
              <a:t>7</a:t>
            </a:fld>
            <a:endParaRPr lang="en-US"/>
          </a:p>
        </p:txBody>
      </p:sp>
    </p:spTree>
    <p:extLst>
      <p:ext uri="{BB962C8B-B14F-4D97-AF65-F5344CB8AC3E}">
        <p14:creationId xmlns:p14="http://schemas.microsoft.com/office/powerpoint/2010/main" val="154710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B5577-3E4B-43A3-BDBC-501BD31BDFC3}" type="slidenum">
              <a:rPr lang="en-US" smtClean="0"/>
              <a:t>15</a:t>
            </a:fld>
            <a:endParaRPr lang="en-US"/>
          </a:p>
        </p:txBody>
      </p:sp>
    </p:spTree>
    <p:extLst>
      <p:ext uri="{BB962C8B-B14F-4D97-AF65-F5344CB8AC3E}">
        <p14:creationId xmlns:p14="http://schemas.microsoft.com/office/powerpoint/2010/main" val="2401906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INNER JOIN joins records from the </a:t>
            </a:r>
            <a:r>
              <a:rPr lang="en-US" b="1" dirty="0"/>
              <a:t>shoes</a:t>
            </a:r>
            <a:r>
              <a:rPr lang="en-US" dirty="0"/>
              <a:t> table with records from the </a:t>
            </a:r>
            <a:r>
              <a:rPr lang="en-US" b="1" dirty="0"/>
              <a:t>color</a:t>
            </a:r>
            <a:r>
              <a:rPr lang="en-US" dirty="0"/>
              <a:t> table through the </a:t>
            </a:r>
            <a:r>
              <a:rPr lang="en-US" dirty="0" err="1"/>
              <a:t>color_id</a:t>
            </a:r>
            <a:r>
              <a:rPr lang="en-US" dirty="0"/>
              <a:t> column from the </a:t>
            </a:r>
            <a:r>
              <a:rPr lang="en-US" b="1" dirty="0"/>
              <a:t>shoes</a:t>
            </a:r>
            <a:r>
              <a:rPr lang="en-US" dirty="0"/>
              <a:t> table. The values in this column are the same as those in the id column of the </a:t>
            </a:r>
            <a:r>
              <a:rPr lang="en-US" b="1" dirty="0"/>
              <a:t>color</a:t>
            </a:r>
            <a:r>
              <a:rPr lang="en-US" dirty="0"/>
              <a:t> table, so it produces the intended result set. Have a look at the following query:</a:t>
            </a:r>
          </a:p>
          <a:p>
            <a:r>
              <a:rPr lang="en-US" dirty="0"/>
              <a:t>SELECT * FROM </a:t>
            </a:r>
            <a:r>
              <a:rPr lang="en-US" b="1" dirty="0"/>
              <a:t>shoes</a:t>
            </a:r>
            <a:r>
              <a:rPr lang="en-US" dirty="0"/>
              <a:t> </a:t>
            </a:r>
            <a:r>
              <a:rPr lang="en-US" b="1" dirty="0"/>
              <a:t>INNER JOIN color ON</a:t>
            </a:r>
            <a:r>
              <a:rPr lang="en-US" dirty="0"/>
              <a:t> color.id = </a:t>
            </a:r>
            <a:r>
              <a:rPr lang="en-US" dirty="0" err="1"/>
              <a:t>shoes.color_id</a:t>
            </a:r>
            <a:r>
              <a:rPr lang="en-US" dirty="0"/>
              <a:t>; </a:t>
            </a:r>
          </a:p>
          <a:p>
            <a:r>
              <a:rPr lang="en-US" b="1" dirty="0"/>
              <a:t>How INNER JOIN Works</a:t>
            </a:r>
          </a:p>
          <a:p>
            <a:r>
              <a:rPr lang="en-US" dirty="0"/>
              <a:t>In this example, INNER JOIN joins records from the </a:t>
            </a:r>
            <a:r>
              <a:rPr lang="en-US" b="1" dirty="0"/>
              <a:t>shoes</a:t>
            </a:r>
            <a:r>
              <a:rPr lang="en-US" dirty="0"/>
              <a:t> table with records from the </a:t>
            </a:r>
            <a:r>
              <a:rPr lang="en-US" b="1" dirty="0"/>
              <a:t>color</a:t>
            </a:r>
            <a:r>
              <a:rPr lang="en-US" dirty="0"/>
              <a:t> table through the </a:t>
            </a:r>
            <a:r>
              <a:rPr lang="en-US" dirty="0" err="1"/>
              <a:t>color_id</a:t>
            </a:r>
            <a:r>
              <a:rPr lang="en-US" dirty="0"/>
              <a:t> column from the </a:t>
            </a:r>
            <a:r>
              <a:rPr lang="en-US" b="1" dirty="0"/>
              <a:t>shoes</a:t>
            </a:r>
            <a:r>
              <a:rPr lang="en-US" dirty="0"/>
              <a:t> table. The values in this column are the same as those in the id column of the </a:t>
            </a:r>
            <a:r>
              <a:rPr lang="en-US" b="1" dirty="0"/>
              <a:t>color</a:t>
            </a:r>
            <a:r>
              <a:rPr lang="en-US" dirty="0"/>
              <a:t> table, so it produces the intended result set. Have a look at the following query:</a:t>
            </a:r>
          </a:p>
          <a:p>
            <a:r>
              <a:rPr lang="en-US" dirty="0"/>
              <a:t>SELECT * FROM </a:t>
            </a:r>
            <a:r>
              <a:rPr lang="en-US" b="1" dirty="0"/>
              <a:t>shoes</a:t>
            </a:r>
            <a:r>
              <a:rPr lang="en-US" dirty="0"/>
              <a:t> </a:t>
            </a:r>
            <a:r>
              <a:rPr lang="en-US" b="1" dirty="0"/>
              <a:t>INNER JOIN color ON</a:t>
            </a:r>
            <a:r>
              <a:rPr lang="en-US" dirty="0"/>
              <a:t> color.id = </a:t>
            </a:r>
            <a:r>
              <a:rPr lang="en-US" dirty="0" err="1"/>
              <a:t>shoes.color_id</a:t>
            </a:r>
            <a:r>
              <a:rPr lang="en-US" dirty="0"/>
              <a:t>; The SELECT statement takes all records from the table listed after the FROM clause – in this case, the </a:t>
            </a:r>
            <a:r>
              <a:rPr lang="en-US" b="1" dirty="0"/>
              <a:t>shoes</a:t>
            </a:r>
            <a:r>
              <a:rPr lang="en-US" dirty="0"/>
              <a:t> table. Then there is an INNER JOIN with the name of the table we want to match records with (i.e. the </a:t>
            </a:r>
            <a:r>
              <a:rPr lang="en-US" b="1" dirty="0"/>
              <a:t>color</a:t>
            </a:r>
            <a:r>
              <a:rPr lang="en-US" dirty="0"/>
              <a:t> table). The ON predicate states the matching condition, which records from both tables must have. Here the condition is that the id field from the </a:t>
            </a:r>
            <a:r>
              <a:rPr lang="en-US" b="1" dirty="0"/>
              <a:t>color</a:t>
            </a:r>
            <a:r>
              <a:rPr lang="en-US" dirty="0"/>
              <a:t> table and the </a:t>
            </a:r>
            <a:r>
              <a:rPr lang="en-US" dirty="0" err="1"/>
              <a:t>color_id</a:t>
            </a:r>
            <a:r>
              <a:rPr lang="en-US" dirty="0"/>
              <a:t> field from the </a:t>
            </a:r>
            <a:r>
              <a:rPr lang="en-US" b="1" dirty="0"/>
              <a:t>shoes</a:t>
            </a:r>
            <a:r>
              <a:rPr lang="en-US" dirty="0"/>
              <a:t> table must have matching values. If a record doesn't have a match, it will be left out of the results.</a:t>
            </a:r>
          </a:p>
          <a:p>
            <a:endParaRPr lang="en-US" dirty="0"/>
          </a:p>
        </p:txBody>
      </p:sp>
      <p:sp>
        <p:nvSpPr>
          <p:cNvPr id="4" name="Slide Number Placeholder 3"/>
          <p:cNvSpPr>
            <a:spLocks noGrp="1"/>
          </p:cNvSpPr>
          <p:nvPr>
            <p:ph type="sldNum" sz="quarter" idx="10"/>
          </p:nvPr>
        </p:nvSpPr>
        <p:spPr/>
        <p:txBody>
          <a:bodyPr/>
          <a:lstStyle/>
          <a:p>
            <a:fld id="{4ABB5577-3E4B-43A3-BDBC-501BD31BDFC3}" type="slidenum">
              <a:rPr lang="en-US" smtClean="0"/>
              <a:t>17</a:t>
            </a:fld>
            <a:endParaRPr lang="en-US"/>
          </a:p>
        </p:txBody>
      </p:sp>
    </p:spTree>
    <p:extLst>
      <p:ext uri="{BB962C8B-B14F-4D97-AF65-F5344CB8AC3E}">
        <p14:creationId xmlns:p14="http://schemas.microsoft.com/office/powerpoint/2010/main" val="678653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 </a:t>
            </a:r>
          </a:p>
          <a:p>
            <a:r>
              <a:rPr lang="en-US" dirty="0"/>
              <a:t>from shirt LEFT OUTER JOIN PANT</a:t>
            </a:r>
          </a:p>
          <a:p>
            <a:r>
              <a:rPr lang="en-US" dirty="0"/>
              <a:t>ON </a:t>
            </a:r>
            <a:r>
              <a:rPr lang="en-US" dirty="0" err="1"/>
              <a:t>scolor</a:t>
            </a:r>
            <a:r>
              <a:rPr lang="en-US" dirty="0"/>
              <a:t> = </a:t>
            </a:r>
            <a:r>
              <a:rPr lang="en-US" dirty="0" err="1"/>
              <a:t>pcolor</a:t>
            </a:r>
            <a:r>
              <a:rPr lang="en-US" dirty="0"/>
              <a:t>;</a:t>
            </a:r>
          </a:p>
        </p:txBody>
      </p:sp>
      <p:sp>
        <p:nvSpPr>
          <p:cNvPr id="4" name="Slide Number Placeholder 3"/>
          <p:cNvSpPr>
            <a:spLocks noGrp="1"/>
          </p:cNvSpPr>
          <p:nvPr>
            <p:ph type="sldNum" sz="quarter" idx="10"/>
          </p:nvPr>
        </p:nvSpPr>
        <p:spPr/>
        <p:txBody>
          <a:bodyPr/>
          <a:lstStyle/>
          <a:p>
            <a:fld id="{4ABB5577-3E4B-43A3-BDBC-501BD31BDFC3}" type="slidenum">
              <a:rPr lang="en-US" smtClean="0"/>
              <a:t>18</a:t>
            </a:fld>
            <a:endParaRPr lang="en-US"/>
          </a:p>
        </p:txBody>
      </p:sp>
    </p:spTree>
    <p:extLst>
      <p:ext uri="{BB962C8B-B14F-4D97-AF65-F5344CB8AC3E}">
        <p14:creationId xmlns:p14="http://schemas.microsoft.com/office/powerpoint/2010/main" val="139357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4" indent="0" algn="just">
              <a:lnSpc>
                <a:spcPct val="150000"/>
              </a:lnSpc>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BB5577-3E4B-43A3-BDBC-501BD31BDFC3}" type="slidenum">
              <a:rPr lang="en-US" smtClean="0"/>
              <a:t>19</a:t>
            </a:fld>
            <a:endParaRPr lang="en-US"/>
          </a:p>
        </p:txBody>
      </p:sp>
    </p:spTree>
    <p:extLst>
      <p:ext uri="{BB962C8B-B14F-4D97-AF65-F5344CB8AC3E}">
        <p14:creationId xmlns:p14="http://schemas.microsoft.com/office/powerpoint/2010/main" val="1063006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4" indent="0" algn="just">
              <a:lnSpc>
                <a:spcPct val="150000"/>
              </a:lnSpc>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BB5577-3E4B-43A3-BDBC-501BD31BDFC3}" type="slidenum">
              <a:rPr lang="en-US" smtClean="0"/>
              <a:t>20</a:t>
            </a:fld>
            <a:endParaRPr lang="en-US"/>
          </a:p>
        </p:txBody>
      </p:sp>
    </p:spTree>
    <p:extLst>
      <p:ext uri="{BB962C8B-B14F-4D97-AF65-F5344CB8AC3E}">
        <p14:creationId xmlns:p14="http://schemas.microsoft.com/office/powerpoint/2010/main" val="405964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 </a:t>
            </a:r>
          </a:p>
          <a:p>
            <a:r>
              <a:rPr lang="en-US" dirty="0"/>
              <a:t>from shirt RIGHT OUTER JOIN PANT</a:t>
            </a:r>
          </a:p>
          <a:p>
            <a:r>
              <a:rPr lang="en-US" dirty="0"/>
              <a:t>ON </a:t>
            </a:r>
            <a:r>
              <a:rPr lang="en-US" dirty="0" err="1"/>
              <a:t>scolor</a:t>
            </a:r>
            <a:r>
              <a:rPr lang="en-US" dirty="0"/>
              <a:t> = </a:t>
            </a:r>
            <a:r>
              <a:rPr lang="en-US" dirty="0" err="1"/>
              <a:t>pcolor</a:t>
            </a:r>
            <a:r>
              <a:rPr lang="en-US" dirty="0"/>
              <a:t>;</a:t>
            </a:r>
          </a:p>
          <a:p>
            <a:endParaRPr lang="en-US" dirty="0"/>
          </a:p>
        </p:txBody>
      </p:sp>
      <p:sp>
        <p:nvSpPr>
          <p:cNvPr id="4" name="Slide Number Placeholder 3"/>
          <p:cNvSpPr>
            <a:spLocks noGrp="1"/>
          </p:cNvSpPr>
          <p:nvPr>
            <p:ph type="sldNum" sz="quarter" idx="10"/>
          </p:nvPr>
        </p:nvSpPr>
        <p:spPr/>
        <p:txBody>
          <a:bodyPr/>
          <a:lstStyle/>
          <a:p>
            <a:fld id="{4ABB5577-3E4B-43A3-BDBC-501BD31BDFC3}" type="slidenum">
              <a:rPr lang="en-US" smtClean="0"/>
              <a:t>21</a:t>
            </a:fld>
            <a:endParaRPr lang="en-US"/>
          </a:p>
        </p:txBody>
      </p:sp>
    </p:spTree>
    <p:extLst>
      <p:ext uri="{BB962C8B-B14F-4D97-AF65-F5344CB8AC3E}">
        <p14:creationId xmlns:p14="http://schemas.microsoft.com/office/powerpoint/2010/main" val="3657675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DnDiag">
          <a:fgClr>
            <a:schemeClr val="accent3">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5.xml" /><Relationship Id="rId1" Type="http://schemas.openxmlformats.org/officeDocument/2006/relationships/slideLayout" Target="../slideLayouts/slideLayout2.xml" /><Relationship Id="rId5" Type="http://schemas.openxmlformats.org/officeDocument/2006/relationships/image" Target="../media/image18.png" /><Relationship Id="rId4" Type="http://schemas.openxmlformats.org/officeDocument/2006/relationships/image" Target="../media/image17.png" /></Relationships>
</file>

<file path=ppt/slides/_rels/slide18.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6.xml" /><Relationship Id="rId1" Type="http://schemas.openxmlformats.org/officeDocument/2006/relationships/slideLayout" Target="../slideLayouts/slideLayout2.xml" /><Relationship Id="rId6" Type="http://schemas.openxmlformats.org/officeDocument/2006/relationships/image" Target="../media/image22.png" /><Relationship Id="rId5" Type="http://schemas.openxmlformats.org/officeDocument/2006/relationships/image" Target="../media/image21.jpg" /><Relationship Id="rId4" Type="http://schemas.openxmlformats.org/officeDocument/2006/relationships/image" Target="../media/image20.png" /></Relationships>
</file>

<file path=ppt/slides/_rels/slide19.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25.png" /></Relationships>
</file>

<file path=ppt/slides/_rels/slide2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9.xml" /><Relationship Id="rId1" Type="http://schemas.openxmlformats.org/officeDocument/2006/relationships/slideLayout" Target="../slideLayouts/slideLayout2.xml" /><Relationship Id="rId6" Type="http://schemas.openxmlformats.org/officeDocument/2006/relationships/image" Target="../media/image27.png" /><Relationship Id="rId5" Type="http://schemas.openxmlformats.org/officeDocument/2006/relationships/image" Target="../media/image26.jpg" /><Relationship Id="rId4" Type="http://schemas.openxmlformats.org/officeDocument/2006/relationships/image" Target="../media/image20.png" /></Relationships>
</file>

<file path=ppt/slides/_rels/slide22.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24.png" /></Relationships>
</file>

<file path=ppt/slides/_rels/slide24.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12.xml" /><Relationship Id="rId1" Type="http://schemas.openxmlformats.org/officeDocument/2006/relationships/slideLayout" Target="../slideLayouts/slideLayout2.xml" /><Relationship Id="rId6" Type="http://schemas.openxmlformats.org/officeDocument/2006/relationships/image" Target="../media/image31.png" /><Relationship Id="rId5" Type="http://schemas.openxmlformats.org/officeDocument/2006/relationships/image" Target="../media/image30.png" /><Relationship Id="rId4" Type="http://schemas.openxmlformats.org/officeDocument/2006/relationships/image" Target="../media/image20.png" /></Relationships>
</file>

<file path=ppt/slides/_rels/slide25.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24.png"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6.xml" /><Relationship Id="rId1" Type="http://schemas.openxmlformats.org/officeDocument/2006/relationships/slideLayout" Target="../slideLayouts/slideLayout2.xml" /><Relationship Id="rId5" Type="http://schemas.openxmlformats.org/officeDocument/2006/relationships/image" Target="../media/image34.png" /><Relationship Id="rId4" Type="http://schemas.openxmlformats.org/officeDocument/2006/relationships/image" Target="../media/image17.png" /></Relationships>
</file>

<file path=ppt/slides/_rels/slide29.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18.xml" /><Relationship Id="rId1" Type="http://schemas.openxmlformats.org/officeDocument/2006/relationships/slideLayout" Target="../slideLayouts/slideLayout2.xml" /><Relationship Id="rId5" Type="http://schemas.openxmlformats.org/officeDocument/2006/relationships/image" Target="../media/image38.png" /><Relationship Id="rId4" Type="http://schemas.openxmlformats.org/officeDocument/2006/relationships/image" Target="../media/image37.png" /></Relationships>
</file>

<file path=ppt/slides/_rels/slide31.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19.xml" /><Relationship Id="rId1" Type="http://schemas.openxmlformats.org/officeDocument/2006/relationships/slideLayout" Target="../slideLayouts/slideLayout2.xml" /><Relationship Id="rId5" Type="http://schemas.openxmlformats.org/officeDocument/2006/relationships/image" Target="../media/image39.png" /><Relationship Id="rId4" Type="http://schemas.openxmlformats.org/officeDocument/2006/relationships/image" Target="../media/image37.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 /><Relationship Id="rId7" Type="http://schemas.openxmlformats.org/officeDocument/2006/relationships/image" Target="../media/image1.wmf" /><Relationship Id="rId2" Type="http://schemas.openxmlformats.org/officeDocument/2006/relationships/slideLayout" Target="../slideLayouts/slideLayout2.xml" /><Relationship Id="rId1" Type="http://schemas.openxmlformats.org/officeDocument/2006/relationships/vmlDrawing" Target="../drawings/vmlDrawing1.vml" /><Relationship Id="rId6" Type="http://schemas.openxmlformats.org/officeDocument/2006/relationships/oleObject" Target="../embeddings/oleObject1.bin" /><Relationship Id="rId5" Type="http://schemas.openxmlformats.org/officeDocument/2006/relationships/image" Target="../media/image3.png" /><Relationship Id="rId4" Type="http://schemas.openxmlformats.org/officeDocument/2006/relationships/image" Target="../media/image2.png"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7" Type="http://schemas.openxmlformats.org/officeDocument/2006/relationships/image" Target="../media/image5.png" /><Relationship Id="rId2" Type="http://schemas.openxmlformats.org/officeDocument/2006/relationships/slideLayout" Target="../slideLayouts/slideLayout2.xml" /><Relationship Id="rId1" Type="http://schemas.openxmlformats.org/officeDocument/2006/relationships/vmlDrawing" Target="../drawings/vmlDrawing2.vml" /><Relationship Id="rId6" Type="http://schemas.openxmlformats.org/officeDocument/2006/relationships/image" Target="../media/image1.wmf" /><Relationship Id="rId5" Type="http://schemas.openxmlformats.org/officeDocument/2006/relationships/oleObject" Target="../embeddings/oleObject2.bin"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3.xml" /><Relationship Id="rId1" Type="http://schemas.openxmlformats.org/officeDocument/2006/relationships/slideLayout" Target="../slideLayouts/slideLayout2.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076" y="678573"/>
            <a:ext cx="8915399" cy="2262781"/>
          </a:xfrm>
        </p:spPr>
        <p:txBody>
          <a:bodyPr/>
          <a:lstStyle/>
          <a:p>
            <a:pPr algn="ctr"/>
            <a:r>
              <a:rPr lang="en-US" dirty="0">
                <a:latin typeface="Times New Roman" panose="02020603050405020304" pitchFamily="18" charset="0"/>
                <a:cs typeface="Times New Roman" panose="02020603050405020304" pitchFamily="18" charset="0"/>
              </a:rPr>
              <a:t>UNIT IV</a:t>
            </a:r>
          </a:p>
        </p:txBody>
      </p:sp>
      <p:sp>
        <p:nvSpPr>
          <p:cNvPr id="3" name="Subtitle 2"/>
          <p:cNvSpPr>
            <a:spLocks noGrp="1"/>
          </p:cNvSpPr>
          <p:nvPr>
            <p:ph type="subTitle" idx="1"/>
          </p:nvPr>
        </p:nvSpPr>
        <p:spPr>
          <a:xfrm>
            <a:off x="1500076" y="3548325"/>
            <a:ext cx="8915399" cy="1928221"/>
          </a:xfrm>
        </p:spPr>
        <p:txBody>
          <a:bodyPr>
            <a:noAutofit/>
          </a:bodyPr>
          <a:lstStyle/>
          <a:p>
            <a:pPr algn="ctr">
              <a:spcBef>
                <a:spcPct val="0"/>
              </a:spcBef>
            </a:pPr>
            <a:r>
              <a:rPr lang="en-IN" sz="5400" dirty="0">
                <a:solidFill>
                  <a:schemeClr val="accent2">
                    <a:lumMod val="75000"/>
                  </a:schemeClr>
                </a:solidFill>
                <a:latin typeface="Times New Roman" panose="02020603050405020304" pitchFamily="18" charset="0"/>
                <a:ea typeface="+mj-ea"/>
                <a:cs typeface="Times New Roman" panose="02020603050405020304" pitchFamily="18" charset="0"/>
              </a:rPr>
              <a:t>JOINS</a:t>
            </a:r>
            <a:endParaRPr lang="en-US" sz="5400" dirty="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9143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TYPES</a:t>
            </a:r>
          </a:p>
        </p:txBody>
      </p:sp>
      <p:sp>
        <p:nvSpPr>
          <p:cNvPr id="4" name="Content Placeholder 3"/>
          <p:cNvSpPr>
            <a:spLocks noGrp="1"/>
          </p:cNvSpPr>
          <p:nvPr>
            <p:ph idx="1"/>
          </p:nvPr>
        </p:nvSpPr>
        <p:spPr>
          <a:xfrm>
            <a:off x="1010310" y="1181100"/>
            <a:ext cx="10293566" cy="5086350"/>
          </a:xfrm>
          <a:ln>
            <a:solidFill>
              <a:schemeClr val="accent1"/>
            </a:solidFill>
          </a:ln>
        </p:spPr>
        <p:txBody>
          <a:bodyPr>
            <a:noAutofit/>
          </a:bodyPr>
          <a:lstStyle/>
          <a:p>
            <a:pPr marL="111125" indent="0" algn="just">
              <a:lnSpc>
                <a:spcPct val="150000"/>
              </a:lnSpc>
              <a:buNone/>
            </a:pPr>
            <a:r>
              <a:rPr lang="en-US" sz="1600" b="1" dirty="0">
                <a:solidFill>
                  <a:srgbClr val="0070C0"/>
                </a:solidFill>
                <a:latin typeface="Times New Roman" panose="02020603050405020304" pitchFamily="18" charset="0"/>
                <a:cs typeface="Times New Roman" panose="02020603050405020304" pitchFamily="18" charset="0"/>
              </a:rPr>
              <a:t>Natural Join (⋈)</a:t>
            </a:r>
          </a:p>
          <a:p>
            <a:pPr marL="111125"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111125" indent="0" algn="just">
              <a:lnSpc>
                <a:spcPct val="150000"/>
              </a:lnSpc>
              <a:buNone/>
            </a:pPr>
            <a:r>
              <a:rPr lang="en-US" sz="1600" b="1"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2"/>
          <a:stretch>
            <a:fillRect/>
          </a:stretch>
        </p:blipFill>
        <p:spPr>
          <a:xfrm>
            <a:off x="1341820" y="1962324"/>
            <a:ext cx="4302236" cy="3825864"/>
          </a:xfrm>
          <a:prstGeom prst="rect">
            <a:avLst/>
          </a:prstGeom>
        </p:spPr>
      </p:pic>
      <p:pic>
        <p:nvPicPr>
          <p:cNvPr id="6" name="Picture 5"/>
          <p:cNvPicPr>
            <a:picLocks noChangeAspect="1"/>
          </p:cNvPicPr>
          <p:nvPr/>
        </p:nvPicPr>
        <p:blipFill>
          <a:blip r:embed="rId3"/>
          <a:stretch>
            <a:fillRect/>
          </a:stretch>
        </p:blipFill>
        <p:spPr>
          <a:xfrm>
            <a:off x="6424662" y="2625290"/>
            <a:ext cx="4090937" cy="2661095"/>
          </a:xfrm>
          <a:prstGeom prst="rect">
            <a:avLst/>
          </a:prstGeom>
        </p:spPr>
      </p:pic>
    </p:spTree>
    <p:extLst>
      <p:ext uri="{BB962C8B-B14F-4D97-AF65-F5344CB8AC3E}">
        <p14:creationId xmlns:p14="http://schemas.microsoft.com/office/powerpoint/2010/main" val="276715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TYPES</a:t>
            </a:r>
          </a:p>
        </p:txBody>
      </p:sp>
      <p:sp>
        <p:nvSpPr>
          <p:cNvPr id="4" name="Content Placeholder 3"/>
          <p:cNvSpPr>
            <a:spLocks noGrp="1"/>
          </p:cNvSpPr>
          <p:nvPr>
            <p:ph idx="1"/>
          </p:nvPr>
        </p:nvSpPr>
        <p:spPr>
          <a:xfrm>
            <a:off x="1010310" y="1181100"/>
            <a:ext cx="10293566" cy="5086350"/>
          </a:xfrm>
          <a:ln>
            <a:solidFill>
              <a:schemeClr val="accent1"/>
            </a:solidFill>
          </a:ln>
        </p:spPr>
        <p:txBody>
          <a:bodyPr>
            <a:noAutofit/>
          </a:bodyPr>
          <a:lstStyle/>
          <a:p>
            <a:pPr marL="396875" indent="-285750" algn="just">
              <a:lnSpc>
                <a:spcPct val="150000"/>
              </a:lnSpc>
              <a:buFont typeface="Wingdings" panose="05000000000000000000" pitchFamily="2" charset="2"/>
              <a:buChar char="v"/>
            </a:pPr>
            <a:r>
              <a:rPr lang="en-US" sz="1600" b="1" dirty="0">
                <a:solidFill>
                  <a:srgbClr val="0070C0"/>
                </a:solidFill>
                <a:latin typeface="Times New Roman" panose="02020603050405020304" pitchFamily="18" charset="0"/>
                <a:cs typeface="Times New Roman" panose="02020603050405020304" pitchFamily="18" charset="0"/>
              </a:rPr>
              <a:t>Theta Join</a:t>
            </a:r>
            <a:endParaRPr lang="en-US" sz="1600" dirty="0"/>
          </a:p>
          <a:p>
            <a:pPr marL="396875"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is same as EQUI JOIN but it allows all other operators like &gt;, &lt;, &gt;= etc. </a:t>
            </a:r>
          </a:p>
          <a:p>
            <a:pPr marL="396875"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Theta join is a join which combines the tuples from different relations according to the given theta condition. </a:t>
            </a:r>
          </a:p>
          <a:p>
            <a:pPr marL="396875"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join condition in theta join is denoted by theta (θ) symbol. </a:t>
            </a:r>
          </a:p>
          <a:p>
            <a:pPr marL="396875" indent="-285750" algn="just">
              <a:lnSpc>
                <a:spcPct val="2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This join uses all kind of comparison operator</a:t>
            </a:r>
            <a:r>
              <a:rPr lang="en-US" sz="1600" dirty="0">
                <a:latin typeface="Times New Roman" panose="02020603050405020304" pitchFamily="18" charset="0"/>
                <a:cs typeface="Times New Roman" panose="02020603050405020304" pitchFamily="18" charset="0"/>
              </a:rPr>
              <a:t>.</a:t>
            </a:r>
          </a:p>
          <a:p>
            <a:pPr marL="396875" indent="-285750" algn="just">
              <a:lnSpc>
                <a:spcPct val="200000"/>
              </a:lnSpc>
              <a:buFont typeface="Arial" panose="020B0604020202020204" pitchFamily="34" charset="0"/>
              <a:buChar char="•"/>
            </a:pPr>
            <a:r>
              <a:rPr lang="en-US" sz="1600" b="1" u="sng" dirty="0">
                <a:latin typeface="Times New Roman" panose="02020603050405020304" pitchFamily="18" charset="0"/>
                <a:cs typeface="Times New Roman" panose="02020603050405020304" pitchFamily="18" charset="0"/>
              </a:rPr>
              <a:t>Notation </a:t>
            </a:r>
            <a:r>
              <a:rPr lang="en-US" sz="1600" dirty="0">
                <a:latin typeface="Times New Roman" panose="02020603050405020304" pitchFamily="18" charset="0"/>
                <a:cs typeface="Times New Roman" panose="02020603050405020304" pitchFamily="18" charset="0"/>
              </a:rPr>
              <a:t>: 				 where R1 and R2 are relations such that they </a:t>
            </a:r>
            <a:r>
              <a:rPr lang="en-US" sz="1600" b="1" dirty="0">
                <a:latin typeface="Times New Roman" panose="02020603050405020304" pitchFamily="18" charset="0"/>
                <a:cs typeface="Times New Roman" panose="02020603050405020304" pitchFamily="18" charset="0"/>
              </a:rPr>
              <a:t>don't have any common attribute</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719" y="4295889"/>
            <a:ext cx="1228725" cy="409575"/>
          </a:xfrm>
          <a:prstGeom prst="rect">
            <a:avLst/>
          </a:prstGeom>
        </p:spPr>
      </p:pic>
    </p:spTree>
    <p:extLst>
      <p:ext uri="{BB962C8B-B14F-4D97-AF65-F5344CB8AC3E}">
        <p14:creationId xmlns:p14="http://schemas.microsoft.com/office/powerpoint/2010/main" val="1377711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TYPES</a:t>
            </a:r>
          </a:p>
        </p:txBody>
      </p:sp>
      <p:sp>
        <p:nvSpPr>
          <p:cNvPr id="4" name="Content Placeholder 3"/>
          <p:cNvSpPr>
            <a:spLocks noGrp="1"/>
          </p:cNvSpPr>
          <p:nvPr>
            <p:ph idx="1"/>
          </p:nvPr>
        </p:nvSpPr>
        <p:spPr>
          <a:xfrm>
            <a:off x="1010310" y="1181100"/>
            <a:ext cx="10293566" cy="5086350"/>
          </a:xfrm>
          <a:ln>
            <a:solidFill>
              <a:schemeClr val="accent1"/>
            </a:solidFill>
          </a:ln>
        </p:spPr>
        <p:txBody>
          <a:bodyPr>
            <a:noAutofit/>
          </a:bodyPr>
          <a:lstStyle/>
          <a:p>
            <a:pPr marL="396875" indent="-285750" algn="just">
              <a:lnSpc>
                <a:spcPct val="150000"/>
              </a:lnSpc>
              <a:buFont typeface="Wingdings" panose="05000000000000000000" pitchFamily="2" charset="2"/>
              <a:buChar char="v"/>
            </a:pPr>
            <a:r>
              <a:rPr lang="en-US" sz="1600" b="1" dirty="0">
                <a:solidFill>
                  <a:srgbClr val="0070C0"/>
                </a:solidFill>
                <a:latin typeface="Times New Roman" panose="02020603050405020304" pitchFamily="18" charset="0"/>
                <a:cs typeface="Times New Roman" panose="02020603050405020304" pitchFamily="18" charset="0"/>
              </a:rPr>
              <a:t>Theta Join </a:t>
            </a:r>
            <a:endParaRPr lang="en-US" sz="1600" dirty="0"/>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2"/>
          <a:stretch>
            <a:fillRect/>
          </a:stretch>
        </p:blipFill>
        <p:spPr>
          <a:xfrm>
            <a:off x="1211897" y="1828635"/>
            <a:ext cx="4274503" cy="2926237"/>
          </a:xfrm>
          <a:prstGeom prst="rect">
            <a:avLst/>
          </a:prstGeom>
        </p:spPr>
      </p:pic>
      <p:sp>
        <p:nvSpPr>
          <p:cNvPr id="6" name="Rectangle 5"/>
          <p:cNvSpPr/>
          <p:nvPr/>
        </p:nvSpPr>
        <p:spPr>
          <a:xfrm>
            <a:off x="5712293" y="3986155"/>
            <a:ext cx="4314575" cy="584775"/>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STUDENT ⋈</a:t>
            </a:r>
            <a:r>
              <a:rPr lang="en-US" sz="1600" b="1" baseline="-25000" dirty="0" err="1">
                <a:latin typeface="Times New Roman" panose="02020603050405020304" pitchFamily="18" charset="0"/>
                <a:cs typeface="Times New Roman" panose="02020603050405020304" pitchFamily="18" charset="0"/>
              </a:rPr>
              <a:t>Student.Std</a:t>
            </a:r>
            <a:r>
              <a:rPr lang="en-US" sz="1600" b="1" baseline="-25000" dirty="0">
                <a:latin typeface="Times New Roman" panose="02020603050405020304" pitchFamily="18" charset="0"/>
                <a:cs typeface="Times New Roman" panose="02020603050405020304" pitchFamily="18" charset="0"/>
              </a:rPr>
              <a:t> = </a:t>
            </a:r>
            <a:r>
              <a:rPr lang="en-US" sz="1600" b="1" baseline="-25000" dirty="0" err="1">
                <a:latin typeface="Times New Roman" panose="02020603050405020304" pitchFamily="18" charset="0"/>
                <a:cs typeface="Times New Roman" panose="02020603050405020304" pitchFamily="18" charset="0"/>
              </a:rPr>
              <a:t>Subject.Class</a:t>
            </a:r>
            <a:r>
              <a:rPr lang="en-US" sz="1600" b="1" dirty="0">
                <a:latin typeface="Times New Roman" panose="02020603050405020304" pitchFamily="18" charset="0"/>
                <a:cs typeface="Times New Roman" panose="02020603050405020304" pitchFamily="18" charset="0"/>
              </a:rPr>
              <a:t> SUBJECT</a:t>
            </a:r>
          </a:p>
          <a:p>
            <a:endParaRPr lang="en-US" sz="1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687987" y="4754872"/>
            <a:ext cx="5295900" cy="1200150"/>
          </a:xfrm>
          <a:prstGeom prst="rect">
            <a:avLst/>
          </a:prstGeom>
        </p:spPr>
      </p:pic>
    </p:spTree>
    <p:extLst>
      <p:ext uri="{BB962C8B-B14F-4D97-AF65-F5344CB8AC3E}">
        <p14:creationId xmlns:p14="http://schemas.microsoft.com/office/powerpoint/2010/main" val="97354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TYPES</a:t>
            </a:r>
          </a:p>
        </p:txBody>
      </p:sp>
      <p:sp>
        <p:nvSpPr>
          <p:cNvPr id="4" name="Content Placeholder 3"/>
          <p:cNvSpPr>
            <a:spLocks noGrp="1"/>
          </p:cNvSpPr>
          <p:nvPr>
            <p:ph idx="1"/>
          </p:nvPr>
        </p:nvSpPr>
        <p:spPr>
          <a:xfrm>
            <a:off x="1010310" y="1181100"/>
            <a:ext cx="10293566" cy="5086350"/>
          </a:xfrm>
          <a:ln>
            <a:solidFill>
              <a:schemeClr val="accent1"/>
            </a:solidFill>
          </a:ln>
        </p:spPr>
        <p:txBody>
          <a:bodyPr>
            <a:noAutofit/>
          </a:bodyPr>
          <a:lstStyle/>
          <a:p>
            <a:pPr marL="396875" indent="-285750" algn="just">
              <a:lnSpc>
                <a:spcPct val="150000"/>
              </a:lnSpc>
              <a:buFont typeface="Wingdings" panose="05000000000000000000" pitchFamily="2" charset="2"/>
              <a:buChar char="v"/>
            </a:pPr>
            <a:r>
              <a:rPr lang="en-US" sz="1600" b="1" dirty="0" err="1">
                <a:solidFill>
                  <a:srgbClr val="0070C0"/>
                </a:solidFill>
                <a:latin typeface="Times New Roman" panose="02020603050405020304" pitchFamily="18" charset="0"/>
                <a:cs typeface="Times New Roman" panose="02020603050405020304" pitchFamily="18" charset="0"/>
              </a:rPr>
              <a:t>Equi</a:t>
            </a:r>
            <a:r>
              <a:rPr lang="en-US" sz="1600" b="1" dirty="0">
                <a:solidFill>
                  <a:srgbClr val="0070C0"/>
                </a:solidFill>
                <a:latin typeface="Times New Roman" panose="02020603050405020304" pitchFamily="18" charset="0"/>
                <a:cs typeface="Times New Roman" panose="02020603050405020304" pitchFamily="18" charset="0"/>
              </a:rPr>
              <a:t> Join</a:t>
            </a:r>
            <a:endParaRPr lang="en-US" sz="1600" dirty="0"/>
          </a:p>
          <a:p>
            <a:pPr marL="396875"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Equi Join is a type of theta join where we use only the equality operator, unlike theta join where we can use any operator.</a:t>
            </a:r>
          </a:p>
          <a:p>
            <a:pPr marL="396875"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Theta join uses equality operator for comparison, then it is called equi join. The above example of theta join is applicable for equi join..				</a:t>
            </a:r>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1308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TYPES</a:t>
            </a:r>
          </a:p>
        </p:txBody>
      </p:sp>
      <p:sp>
        <p:nvSpPr>
          <p:cNvPr id="4" name="Content Placeholder 3"/>
          <p:cNvSpPr>
            <a:spLocks noGrp="1"/>
          </p:cNvSpPr>
          <p:nvPr>
            <p:ph idx="1"/>
          </p:nvPr>
        </p:nvSpPr>
        <p:spPr>
          <a:xfrm>
            <a:off x="1010310" y="1181100"/>
            <a:ext cx="10293566" cy="5086350"/>
          </a:xfrm>
          <a:ln>
            <a:solidFill>
              <a:schemeClr val="accent1"/>
            </a:solidFill>
          </a:ln>
        </p:spPr>
        <p:txBody>
          <a:bodyPr>
            <a:noAutofit/>
          </a:bodyPr>
          <a:lstStyle/>
          <a:p>
            <a:pPr marL="396875" indent="-285750" algn="just">
              <a:lnSpc>
                <a:spcPct val="150000"/>
              </a:lnSpc>
              <a:buFont typeface="Wingdings" panose="05000000000000000000" pitchFamily="2" charset="2"/>
              <a:buChar char="v"/>
            </a:pPr>
            <a:r>
              <a:rPr lang="en-US" sz="1600" b="1" dirty="0">
                <a:solidFill>
                  <a:srgbClr val="0070C0"/>
                </a:solidFill>
                <a:latin typeface="Times New Roman" panose="02020603050405020304" pitchFamily="18" charset="0"/>
                <a:cs typeface="Times New Roman" panose="02020603050405020304" pitchFamily="18" charset="0"/>
              </a:rPr>
              <a:t>Equi Join </a:t>
            </a:r>
            <a:endParaRPr lang="en-US" sz="1600" dirty="0"/>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2"/>
          <a:stretch>
            <a:fillRect/>
          </a:stretch>
        </p:blipFill>
        <p:spPr>
          <a:xfrm>
            <a:off x="1211897" y="1828635"/>
            <a:ext cx="4274503" cy="2926237"/>
          </a:xfrm>
          <a:prstGeom prst="rect">
            <a:avLst/>
          </a:prstGeom>
        </p:spPr>
      </p:pic>
      <p:sp>
        <p:nvSpPr>
          <p:cNvPr id="6" name="Rectangle 5"/>
          <p:cNvSpPr/>
          <p:nvPr/>
        </p:nvSpPr>
        <p:spPr>
          <a:xfrm>
            <a:off x="5712293" y="3986155"/>
            <a:ext cx="4314575" cy="584775"/>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STUDENT ⋈</a:t>
            </a:r>
            <a:r>
              <a:rPr lang="en-US" sz="1600" b="1" baseline="-25000" dirty="0" err="1">
                <a:latin typeface="Times New Roman" panose="02020603050405020304" pitchFamily="18" charset="0"/>
                <a:cs typeface="Times New Roman" panose="02020603050405020304" pitchFamily="18" charset="0"/>
              </a:rPr>
              <a:t>Student.Std</a:t>
            </a:r>
            <a:r>
              <a:rPr lang="en-US" sz="1600" b="1" baseline="-25000" dirty="0">
                <a:latin typeface="Times New Roman" panose="02020603050405020304" pitchFamily="18" charset="0"/>
                <a:cs typeface="Times New Roman" panose="02020603050405020304" pitchFamily="18" charset="0"/>
              </a:rPr>
              <a:t> = </a:t>
            </a:r>
            <a:r>
              <a:rPr lang="en-US" sz="1600" b="1" baseline="-25000" dirty="0" err="1">
                <a:latin typeface="Times New Roman" panose="02020603050405020304" pitchFamily="18" charset="0"/>
                <a:cs typeface="Times New Roman" panose="02020603050405020304" pitchFamily="18" charset="0"/>
              </a:rPr>
              <a:t>Subject.Class</a:t>
            </a:r>
            <a:r>
              <a:rPr lang="en-US" sz="1600" b="1" dirty="0">
                <a:latin typeface="Times New Roman" panose="02020603050405020304" pitchFamily="18" charset="0"/>
                <a:cs typeface="Times New Roman" panose="02020603050405020304" pitchFamily="18" charset="0"/>
              </a:rPr>
              <a:t> SUBJECT</a:t>
            </a:r>
          </a:p>
          <a:p>
            <a:endParaRPr lang="en-US" sz="1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687987" y="4754872"/>
            <a:ext cx="5295900" cy="1200150"/>
          </a:xfrm>
          <a:prstGeom prst="rect">
            <a:avLst/>
          </a:prstGeom>
        </p:spPr>
      </p:pic>
    </p:spTree>
    <p:extLst>
      <p:ext uri="{BB962C8B-B14F-4D97-AF65-F5344CB8AC3E}">
        <p14:creationId xmlns:p14="http://schemas.microsoft.com/office/powerpoint/2010/main" val="372517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TYPES</a:t>
            </a:r>
          </a:p>
        </p:txBody>
      </p:sp>
      <p:sp>
        <p:nvSpPr>
          <p:cNvPr id="4" name="Content Placeholder 3"/>
          <p:cNvSpPr>
            <a:spLocks noGrp="1"/>
          </p:cNvSpPr>
          <p:nvPr>
            <p:ph idx="1"/>
          </p:nvPr>
        </p:nvSpPr>
        <p:spPr>
          <a:xfrm>
            <a:off x="1010310" y="1181100"/>
            <a:ext cx="10293566" cy="5086350"/>
          </a:xfrm>
          <a:ln>
            <a:solidFill>
              <a:schemeClr val="accent1"/>
            </a:solidFill>
          </a:ln>
        </p:spPr>
        <p:txBody>
          <a:bodyPr>
            <a:normAutofit/>
          </a:bodyPr>
          <a:lstStyle/>
          <a:p>
            <a:pPr marL="111125" indent="0">
              <a:lnSpc>
                <a:spcPct val="170000"/>
              </a:lnSpc>
              <a:buNone/>
            </a:pPr>
            <a:r>
              <a:rPr lang="en-US" sz="1600" dirty="0">
                <a:solidFill>
                  <a:schemeClr val="tx1"/>
                </a:solidFill>
                <a:latin typeface="Times New Roman" panose="02020603050405020304" pitchFamily="18" charset="0"/>
                <a:cs typeface="Times New Roman" panose="02020603050405020304" pitchFamily="18" charset="0"/>
              </a:rPr>
              <a:t>												</a:t>
            </a:r>
          </a:p>
          <a:p>
            <a:pPr marL="111125" indent="0" algn="just">
              <a:lnSpc>
                <a:spcPct val="150000"/>
              </a:lnSpc>
              <a:buNone/>
            </a:pPr>
            <a:endParaRPr lang="en-US" sz="1600" dirty="0">
              <a:solidFill>
                <a:schemeClr val="accent4">
                  <a:lumMod val="75000"/>
                </a:schemeClr>
              </a:solidFill>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solidFill>
                  <a:schemeClr val="accent4">
                    <a:lumMod val="7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a:p>
            <a:pPr marL="111125" indent="0" algn="just">
              <a:lnSpc>
                <a:spcPct val="150000"/>
              </a:lnSpc>
              <a:buNone/>
            </a:pPr>
            <a:r>
              <a:rPr lang="en-US" sz="1600"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2291706" y="1535723"/>
            <a:ext cx="7861944" cy="4422344"/>
          </a:xfrm>
          <a:prstGeom prst="rect">
            <a:avLst/>
          </a:prstGeom>
        </p:spPr>
      </p:pic>
    </p:spTree>
    <p:extLst>
      <p:ext uri="{BB962C8B-B14F-4D97-AF65-F5344CB8AC3E}">
        <p14:creationId xmlns:p14="http://schemas.microsoft.com/office/powerpoint/2010/main" val="389217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OUTER JOINS</a:t>
            </a:r>
          </a:p>
        </p:txBody>
      </p:sp>
      <p:sp>
        <p:nvSpPr>
          <p:cNvPr id="4" name="Content Placeholder 3"/>
          <p:cNvSpPr>
            <a:spLocks noGrp="1"/>
          </p:cNvSpPr>
          <p:nvPr>
            <p:ph idx="1"/>
          </p:nvPr>
        </p:nvSpPr>
        <p:spPr>
          <a:xfrm>
            <a:off x="1010310" y="1181100"/>
            <a:ext cx="10293566" cy="5086350"/>
          </a:xfrm>
          <a:ln>
            <a:solidFill>
              <a:schemeClr val="accent1"/>
            </a:solidFill>
          </a:ln>
        </p:spPr>
        <p:txBody>
          <a:bodyPr>
            <a:noAutofit/>
          </a:bodyPr>
          <a:lstStyle/>
          <a:p>
            <a:pPr marL="0" indent="0" algn="just">
              <a:lnSpc>
                <a:spcPct val="150000"/>
              </a:lnSpc>
              <a:buNone/>
            </a:pPr>
            <a:r>
              <a:rPr lang="en-US" sz="1600" b="1" dirty="0">
                <a:solidFill>
                  <a:srgbClr val="FF0000"/>
                </a:solidFill>
                <a:latin typeface="Times New Roman" panose="02020603050405020304" pitchFamily="18" charset="0"/>
                <a:cs typeface="Times New Roman" panose="02020603050405020304" pitchFamily="18" charset="0"/>
              </a:rPr>
              <a:t>2) Outer Join</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Inner Join, matched rows are returned and unmatched rows are not returned.</a:t>
            </a:r>
          </a:p>
          <a:p>
            <a:pPr algn="just">
              <a:lnSpc>
                <a:spcPct val="150000"/>
              </a:lnSpc>
              <a:buFont typeface="Arial" panose="020B0604020202020204" pitchFamily="34" charset="0"/>
              <a:buChar char="•"/>
            </a:pPr>
            <a:r>
              <a:rPr lang="en-US" sz="1600" dirty="0">
                <a:solidFill>
                  <a:srgbClr val="FF0000"/>
                </a:solidFill>
                <a:latin typeface="Times New Roman" panose="02020603050405020304" pitchFamily="18" charset="0"/>
                <a:cs typeface="Times New Roman" panose="02020603050405020304" pitchFamily="18" charset="0"/>
              </a:rPr>
              <a:t>In an outer join, along with tuples that satisfy the matching criteria, we also include some or all tuples that do not match the criteria.</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Based on the tuples that are added from left, right or both the tables, the outer join is further divided into three types.</a:t>
            </a:r>
          </a:p>
          <a:p>
            <a:pPr marL="800100" lvl="5"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Left Outer Join</a:t>
            </a:r>
          </a:p>
          <a:p>
            <a:pPr marL="800100" lvl="5"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Right Inner Join</a:t>
            </a:r>
          </a:p>
          <a:p>
            <a:pPr marL="800100" lvl="5"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Full Outer Join</a:t>
            </a:r>
          </a:p>
          <a:p>
            <a:pPr algn="just">
              <a:lnSpc>
                <a:spcPct val="150000"/>
              </a:lnSpc>
              <a:buFont typeface="Arial" panose="020B0604020202020204" pitchFamily="34" charset="0"/>
              <a:buChar char="•"/>
            </a:pPr>
            <a:endParaRPr lang="en-US" sz="1600" dirty="0"/>
          </a:p>
          <a:p>
            <a:pPr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111125" indent="0" algn="just">
              <a:lnSpc>
                <a:spcPct val="150000"/>
              </a:lnSpc>
              <a:buNone/>
            </a:pPr>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40620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64333"/>
            <a:ext cx="10138336" cy="1280890"/>
          </a:xfrm>
        </p:spPr>
        <p:txBody>
          <a:bodyPr/>
          <a:lstStyle/>
          <a:p>
            <a:pPr algn="ctr"/>
            <a:r>
              <a:rPr lang="en-US" dirty="0">
                <a:latin typeface="Times New Roman" panose="02020603050405020304" pitchFamily="18" charset="0"/>
                <a:cs typeface="Times New Roman" panose="02020603050405020304" pitchFamily="18" charset="0"/>
              </a:rPr>
              <a:t>CARTESIAN/ CROSS PRODUCT</a:t>
            </a:r>
          </a:p>
        </p:txBody>
      </p:sp>
      <p:sp>
        <p:nvSpPr>
          <p:cNvPr id="4" name="Content Placeholder 3"/>
          <p:cNvSpPr>
            <a:spLocks noGrp="1"/>
          </p:cNvSpPr>
          <p:nvPr>
            <p:ph idx="1"/>
          </p:nvPr>
        </p:nvSpPr>
        <p:spPr>
          <a:xfrm>
            <a:off x="1010310" y="895278"/>
            <a:ext cx="10293566" cy="5593373"/>
          </a:xfrm>
          <a:ln>
            <a:solidFill>
              <a:schemeClr val="accent1"/>
            </a:solidFill>
          </a:ln>
        </p:spPr>
        <p:txBody>
          <a:bodyPr>
            <a:normAutofit/>
          </a:bodyPr>
          <a:lstStyle/>
          <a:p>
            <a:pPr marL="111125" indent="0">
              <a:lnSpc>
                <a:spcPct val="170000"/>
              </a:lnSpc>
              <a:buNone/>
            </a:pPr>
            <a:r>
              <a:rPr lang="en-US" sz="1600" dirty="0">
                <a:solidFill>
                  <a:schemeClr val="tx1"/>
                </a:solidFill>
                <a:latin typeface="Times New Roman" panose="02020603050405020304" pitchFamily="18" charset="0"/>
                <a:cs typeface="Times New Roman" panose="02020603050405020304" pitchFamily="18" charset="0"/>
              </a:rPr>
              <a:t>							</a:t>
            </a:r>
          </a:p>
          <a:p>
            <a:pPr marL="111125" indent="0" algn="just">
              <a:lnSpc>
                <a:spcPct val="150000"/>
              </a:lnSpc>
              <a:buNone/>
            </a:pPr>
            <a:endParaRPr lang="en-US" sz="1600" dirty="0">
              <a:solidFill>
                <a:schemeClr val="accent4">
                  <a:lumMod val="75000"/>
                </a:schemeClr>
              </a:solidFill>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solidFill>
                  <a:schemeClr val="accent4">
                    <a:lumMod val="7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a:p>
            <a:pPr marL="111125" indent="0" algn="just">
              <a:lnSpc>
                <a:spcPct val="150000"/>
              </a:lnSpc>
              <a:buNone/>
            </a:pPr>
            <a:r>
              <a:rPr lang="en-US" sz="1600"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4247806" y="3050195"/>
            <a:ext cx="2695575" cy="2066925"/>
          </a:xfrm>
          <a:prstGeom prst="rect">
            <a:avLst/>
          </a:prstGeom>
        </p:spPr>
      </p:pic>
      <p:pic>
        <p:nvPicPr>
          <p:cNvPr id="6" name="Picture 5"/>
          <p:cNvPicPr>
            <a:picLocks noChangeAspect="1"/>
          </p:cNvPicPr>
          <p:nvPr/>
        </p:nvPicPr>
        <p:blipFill>
          <a:blip r:embed="rId4"/>
          <a:stretch>
            <a:fillRect/>
          </a:stretch>
        </p:blipFill>
        <p:spPr>
          <a:xfrm>
            <a:off x="1378541" y="2297719"/>
            <a:ext cx="2571750" cy="3571875"/>
          </a:xfrm>
          <a:prstGeom prst="rect">
            <a:avLst/>
          </a:prstGeom>
        </p:spPr>
      </p:pic>
      <p:pic>
        <p:nvPicPr>
          <p:cNvPr id="9" name="Picture 8"/>
          <p:cNvPicPr>
            <a:picLocks noChangeAspect="1"/>
          </p:cNvPicPr>
          <p:nvPr/>
        </p:nvPicPr>
        <p:blipFill>
          <a:blip r:embed="rId5"/>
          <a:stretch>
            <a:fillRect/>
          </a:stretch>
        </p:blipFill>
        <p:spPr>
          <a:xfrm>
            <a:off x="7587503" y="1020627"/>
            <a:ext cx="3458739" cy="5342673"/>
          </a:xfrm>
          <a:prstGeom prst="rect">
            <a:avLst/>
          </a:prstGeom>
        </p:spPr>
      </p:pic>
    </p:spTree>
    <p:extLst>
      <p:ext uri="{BB962C8B-B14F-4D97-AF65-F5344CB8AC3E}">
        <p14:creationId xmlns:p14="http://schemas.microsoft.com/office/powerpoint/2010/main" val="333356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LEFT OUTER JOIN</a:t>
            </a:r>
          </a:p>
        </p:txBody>
      </p:sp>
      <p:sp>
        <p:nvSpPr>
          <p:cNvPr id="4" name="Content Placeholder 3"/>
          <p:cNvSpPr>
            <a:spLocks noGrp="1"/>
          </p:cNvSpPr>
          <p:nvPr>
            <p:ph idx="1"/>
          </p:nvPr>
        </p:nvSpPr>
        <p:spPr>
          <a:xfrm>
            <a:off x="1010310" y="990598"/>
            <a:ext cx="10293566" cy="5562601"/>
          </a:xfrm>
          <a:ln>
            <a:solidFill>
              <a:schemeClr val="accent1"/>
            </a:solidFill>
          </a:ln>
        </p:spPr>
        <p:txBody>
          <a:bodyPr>
            <a:normAutofit fontScale="85000" lnSpcReduction="10000"/>
          </a:bodyPr>
          <a:lstStyle/>
          <a:p>
            <a:pPr indent="-231775" algn="just">
              <a:lnSpc>
                <a:spcPct val="17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LEFT OUTER JOIN retrieves all records from the first (left) table and matches them to records from the second (right) table. Any non-matching records from the left table are also selected, but with NULL values where the right table records would be.</a:t>
            </a:r>
          </a:p>
          <a:p>
            <a:pPr marL="342900" lvl="4" indent="-231775" algn="just">
              <a:lnSpc>
                <a:spcPct val="170000"/>
              </a:lnSpc>
              <a:buFont typeface="Arial" panose="020B0604020202020204" pitchFamily="34" charset="0"/>
              <a:buChar char="•"/>
            </a:pPr>
            <a:r>
              <a:rPr lang="en-US" sz="1600" b="1" i="1" dirty="0">
                <a:latin typeface="Times New Roman" panose="02020603050405020304" pitchFamily="18" charset="0"/>
                <a:cs typeface="Times New Roman" panose="02020603050405020304" pitchFamily="18" charset="0"/>
              </a:rPr>
              <a:t>Notation: </a:t>
            </a:r>
            <a:r>
              <a:rPr lang="en-US" sz="1600" b="1" dirty="0">
                <a:latin typeface="Times New Roman" panose="02020603050405020304" pitchFamily="18" charset="0"/>
                <a:cs typeface="Times New Roman" panose="02020603050405020304" pitchFamily="18" charset="0"/>
              </a:rPr>
              <a:t>R1⟕ R2 </a:t>
            </a:r>
            <a:r>
              <a:rPr lang="en-US" sz="1600" dirty="0">
                <a:latin typeface="Times New Roman" panose="02020603050405020304" pitchFamily="18" charset="0"/>
                <a:cs typeface="Times New Roman" panose="02020603050405020304" pitchFamily="18" charset="0"/>
              </a:rPr>
              <a:t>where R1 and R2 are relations</a:t>
            </a:r>
            <a:endParaRPr lang="en-US" sz="1700" dirty="0">
              <a:latin typeface="Times New Roman" panose="02020603050405020304" pitchFamily="18" charset="0"/>
              <a:cs typeface="Times New Roman" panose="02020603050405020304" pitchFamily="18" charset="0"/>
            </a:endParaRPr>
          </a:p>
          <a:p>
            <a:pPr indent="-231775">
              <a:lnSpc>
                <a:spcPct val="17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SHIRT 		PANTS	</a:t>
            </a:r>
          </a:p>
          <a:p>
            <a:pPr indent="-231775">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111125" indent="0">
              <a:lnSpc>
                <a:spcPct val="170000"/>
              </a:lnSpc>
              <a:buNone/>
            </a:pPr>
            <a:r>
              <a:rPr lang="en-US" b="1" dirty="0">
                <a:latin typeface="Times New Roman" panose="02020603050405020304" pitchFamily="18" charset="0"/>
                <a:cs typeface="Times New Roman" panose="02020603050405020304" pitchFamily="18" charset="0"/>
              </a:rPr>
              <a:t>				</a:t>
            </a:r>
          </a:p>
          <a:p>
            <a:pPr marL="396875" indent="-285750">
              <a:lnSpc>
                <a:spcPct val="170000"/>
              </a:lnSpc>
              <a:buFont typeface="Arial" panose="020B0604020202020204" pitchFamily="34" charset="0"/>
              <a:buChar char="•"/>
            </a:pPr>
            <a:endParaRPr lang="en-US" sz="1400" b="1" dirty="0">
              <a:solidFill>
                <a:srgbClr val="FF0000"/>
              </a:solidFill>
              <a:latin typeface="Times New Roman" panose="02020603050405020304" pitchFamily="18" charset="0"/>
              <a:cs typeface="Times New Roman" panose="02020603050405020304" pitchFamily="18" charset="0"/>
            </a:endParaRPr>
          </a:p>
          <a:p>
            <a:pPr marL="396875" indent="-285750">
              <a:lnSpc>
                <a:spcPct val="170000"/>
              </a:lnSpc>
              <a:buFont typeface="Arial" panose="020B0604020202020204" pitchFamily="34" charset="0"/>
              <a:buChar char="•"/>
            </a:pPr>
            <a:r>
              <a:rPr lang="en-US" sz="1400" b="1" dirty="0">
                <a:solidFill>
                  <a:srgbClr val="FF0000"/>
                </a:solidFill>
                <a:latin typeface="Times New Roman" panose="02020603050405020304" pitchFamily="18" charset="0"/>
                <a:cs typeface="Times New Roman" panose="02020603050405020304" pitchFamily="18" charset="0"/>
              </a:rPr>
              <a:t>With LEFT JOIN, all shirts and any matching pants were returned.		</a:t>
            </a:r>
            <a:r>
              <a:rPr lang="en-US" sz="1400"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2887926" y="3195725"/>
            <a:ext cx="1148819" cy="1871130"/>
          </a:xfrm>
          <a:prstGeom prst="rect">
            <a:avLst/>
          </a:prstGeom>
        </p:spPr>
      </p:pic>
      <p:pic>
        <p:nvPicPr>
          <p:cNvPr id="6" name="Picture 5"/>
          <p:cNvPicPr>
            <a:picLocks noChangeAspect="1"/>
          </p:cNvPicPr>
          <p:nvPr/>
        </p:nvPicPr>
        <p:blipFill>
          <a:blip r:embed="rId4"/>
          <a:stretch>
            <a:fillRect/>
          </a:stretch>
        </p:blipFill>
        <p:spPr>
          <a:xfrm>
            <a:off x="1295400" y="3195725"/>
            <a:ext cx="1114424" cy="187113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492" y="3195725"/>
            <a:ext cx="2227794" cy="2785816"/>
          </a:xfrm>
          <a:prstGeom prst="rect">
            <a:avLst/>
          </a:prstGeom>
        </p:spPr>
      </p:pic>
      <p:pic>
        <p:nvPicPr>
          <p:cNvPr id="11" name="Picture 10"/>
          <p:cNvPicPr>
            <a:picLocks noChangeAspect="1"/>
          </p:cNvPicPr>
          <p:nvPr/>
        </p:nvPicPr>
        <p:blipFill>
          <a:blip r:embed="rId6"/>
          <a:stretch>
            <a:fillRect/>
          </a:stretch>
        </p:blipFill>
        <p:spPr>
          <a:xfrm>
            <a:off x="8081961" y="3533774"/>
            <a:ext cx="2266705" cy="1871132"/>
          </a:xfrm>
          <a:prstGeom prst="rect">
            <a:avLst/>
          </a:prstGeom>
        </p:spPr>
      </p:pic>
      <p:sp>
        <p:nvSpPr>
          <p:cNvPr id="12" name="TextBox 11"/>
          <p:cNvSpPr txBox="1"/>
          <p:nvPr/>
        </p:nvSpPr>
        <p:spPr>
          <a:xfrm>
            <a:off x="4822480" y="2326186"/>
            <a:ext cx="5967046" cy="544508"/>
          </a:xfrm>
          <a:prstGeom prst="rect">
            <a:avLst/>
          </a:prstGeom>
          <a:noFill/>
          <a:ln>
            <a:solidFill>
              <a:schemeClr val="accent1"/>
            </a:solidFill>
          </a:ln>
        </p:spPr>
        <p:txBody>
          <a:bodyPr wrap="square" rtlCol="0">
            <a:spAutoFit/>
          </a:bodyPr>
          <a:lstStyle/>
          <a:p>
            <a:pPr>
              <a:lnSpc>
                <a:spcPct val="170000"/>
              </a:lnSpc>
            </a:pPr>
            <a:r>
              <a:rPr lang="en-US" sz="2000" b="1" dirty="0">
                <a:latin typeface="Times New Roman" panose="02020603050405020304" pitchFamily="18" charset="0"/>
                <a:cs typeface="Times New Roman" panose="02020603050405020304" pitchFamily="18" charset="0"/>
              </a:rPr>
              <a:t>SHIRT </a:t>
            </a:r>
            <a:r>
              <a:rPr lang="en-US" sz="2000" dirty="0">
                <a:solidFill>
                  <a:srgbClr val="FF0000"/>
                </a:solidFill>
                <a:latin typeface="Times New Roman" panose="02020603050405020304" pitchFamily="18" charset="0"/>
                <a:cs typeface="Times New Roman" panose="02020603050405020304" pitchFamily="18" charset="0"/>
              </a:rPr>
              <a:t>⟕ shirt.color_shirt= pants.color_pants </a:t>
            </a:r>
            <a:r>
              <a:rPr lang="en-US" sz="2000" b="1" dirty="0">
                <a:latin typeface="Times New Roman" panose="02020603050405020304" pitchFamily="18" charset="0"/>
                <a:cs typeface="Times New Roman" panose="02020603050405020304" pitchFamily="18" charset="0"/>
              </a:rPr>
              <a:t>PANTS</a:t>
            </a:r>
          </a:p>
        </p:txBody>
      </p:sp>
    </p:spTree>
    <p:extLst>
      <p:ext uri="{BB962C8B-B14F-4D97-AF65-F5344CB8AC3E}">
        <p14:creationId xmlns:p14="http://schemas.microsoft.com/office/powerpoint/2010/main" val="352981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OUTER JOINS</a:t>
            </a:r>
          </a:p>
        </p:txBody>
      </p:sp>
      <p:sp>
        <p:nvSpPr>
          <p:cNvPr id="4" name="Content Placeholder 3"/>
          <p:cNvSpPr>
            <a:spLocks noGrp="1"/>
          </p:cNvSpPr>
          <p:nvPr>
            <p:ph idx="1"/>
          </p:nvPr>
        </p:nvSpPr>
        <p:spPr>
          <a:xfrm>
            <a:off x="1010310" y="1072055"/>
            <a:ext cx="10293566" cy="5407573"/>
          </a:xfrm>
          <a:ln>
            <a:solidFill>
              <a:schemeClr val="accent1"/>
            </a:solidFill>
          </a:ln>
        </p:spPr>
        <p:txBody>
          <a:bodyPr>
            <a:noAutofit/>
          </a:bodyPr>
          <a:lstStyle/>
          <a:p>
            <a:pPr marL="285750" lvl="4" indent="-285750" algn="just">
              <a:lnSpc>
                <a:spcPct val="150000"/>
              </a:lnSpc>
              <a:buFont typeface="Wingdings" panose="05000000000000000000" pitchFamily="2" charset="2"/>
              <a:buChar char="v"/>
            </a:pPr>
            <a:r>
              <a:rPr lang="en-US" sz="1600" b="1" dirty="0">
                <a:solidFill>
                  <a:srgbClr val="0070C0"/>
                </a:solidFill>
                <a:latin typeface="Times New Roman" panose="02020603050405020304" pitchFamily="18" charset="0"/>
                <a:cs typeface="Times New Roman" panose="02020603050405020304" pitchFamily="18" charset="0"/>
              </a:rPr>
              <a:t>Left Outer Join (⟕)</a:t>
            </a:r>
          </a:p>
          <a:p>
            <a:pPr marL="285750" lvl="4"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Left Outer Join is a type of join in which all the tuples from left relation are included and only those tuples from right relation are included which have a common value in the common attribute on which the join is being performed.. </a:t>
            </a:r>
            <a:r>
              <a:rPr lang="en-US" sz="1600"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1301150" y="2584307"/>
            <a:ext cx="5250245" cy="3415208"/>
          </a:xfrm>
          <a:prstGeom prst="rect">
            <a:avLst/>
          </a:prstGeom>
        </p:spPr>
      </p:pic>
      <p:sp>
        <p:nvSpPr>
          <p:cNvPr id="7" name="TextBox 6"/>
          <p:cNvSpPr txBox="1"/>
          <p:nvPr/>
        </p:nvSpPr>
        <p:spPr>
          <a:xfrm>
            <a:off x="6842235" y="3429125"/>
            <a:ext cx="4114800" cy="2308324"/>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We can see that the new resulting table has all the tuples from the Student table but it doesn't have that tuple from the course table whose attributes values was not matching. Also, it fills the table with the null value for those columns whose value is not defined.</a:t>
            </a:r>
          </a:p>
        </p:txBody>
      </p:sp>
    </p:spTree>
    <p:extLst>
      <p:ext uri="{BB962C8B-B14F-4D97-AF65-F5344CB8AC3E}">
        <p14:creationId xmlns:p14="http://schemas.microsoft.com/office/powerpoint/2010/main" val="69842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a:t>
            </a:r>
          </a:p>
        </p:txBody>
      </p:sp>
      <p:sp>
        <p:nvSpPr>
          <p:cNvPr id="4" name="Content Placeholder 3"/>
          <p:cNvSpPr>
            <a:spLocks noGrp="1"/>
          </p:cNvSpPr>
          <p:nvPr>
            <p:ph idx="1"/>
          </p:nvPr>
        </p:nvSpPr>
        <p:spPr>
          <a:xfrm>
            <a:off x="1010310" y="1181100"/>
            <a:ext cx="10138336" cy="5086350"/>
          </a:xfrm>
          <a:ln>
            <a:solidFill>
              <a:schemeClr val="accent1"/>
            </a:solidFill>
          </a:ln>
        </p:spPr>
        <p:txBody>
          <a:bodyPr>
            <a:normAutofit/>
          </a:bodyPr>
          <a:lstStyle/>
          <a:p>
            <a:pPr indent="-231775"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JOIN operation is </a:t>
            </a:r>
            <a:r>
              <a:rPr lang="en-US" sz="1600" b="1" dirty="0">
                <a:latin typeface="Times New Roman" panose="02020603050405020304" pitchFamily="18" charset="0"/>
                <a:cs typeface="Times New Roman" panose="02020603050405020304" pitchFamily="18" charset="0"/>
              </a:rPr>
              <a:t>used to combine data from two relations so that related information can be presented in a single table. </a:t>
            </a:r>
          </a:p>
          <a:p>
            <a:pPr indent="-231775"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operation is very important for any relational database with more than a single relation because </a:t>
            </a:r>
            <a:r>
              <a:rPr lang="en-US" sz="1600" b="1" dirty="0">
                <a:latin typeface="Times New Roman" panose="02020603050405020304" pitchFamily="18" charset="0"/>
                <a:cs typeface="Times New Roman" panose="02020603050405020304" pitchFamily="18" charset="0"/>
              </a:rPr>
              <a:t>it allows us to process relationships among relations</a:t>
            </a:r>
            <a:r>
              <a:rPr lang="en-US" sz="1600" dirty="0">
                <a:latin typeface="Times New Roman" panose="02020603050405020304" pitchFamily="18" charset="0"/>
                <a:cs typeface="Times New Roman" panose="02020603050405020304" pitchFamily="18" charset="0"/>
              </a:rPr>
              <a:t>. </a:t>
            </a:r>
          </a:p>
          <a:p>
            <a:pPr indent="-231775"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Join operation is a combination of a Cartesian product followed by a selection process which satisfy certain condition.</a:t>
            </a:r>
          </a:p>
          <a:p>
            <a:pPr lvl="1" indent="-231775" algn="just">
              <a:lnSpc>
                <a:spcPct val="150000"/>
              </a:lnSpc>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Join is a combination of a Cartesian product followed by a selection process. </a:t>
            </a:r>
          </a:p>
          <a:p>
            <a:pPr indent="-231775"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join operation pairs two tuples from different relations, if and only if a given join condition is satisfied.</a:t>
            </a:r>
          </a:p>
          <a:p>
            <a:pPr indent="-231775"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JOIN operation is denoted by  ⋈  (</a:t>
            </a:r>
            <a:r>
              <a:rPr lang="en-US" sz="1600" dirty="0">
                <a:latin typeface="Times New Roman" panose="02020603050405020304" pitchFamily="18" charset="0"/>
                <a:cs typeface="Times New Roman" panose="02020603050405020304" pitchFamily="18" charset="0"/>
              </a:rPr>
              <a:t>bow tie symbol).</a:t>
            </a:r>
          </a:p>
          <a:p>
            <a:pPr indent="-231775"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general form of a JOIN operation on two relations R(A1,A2, ...,An) and S(B1,B2, ...,</a:t>
            </a:r>
            <a:r>
              <a:rPr lang="en-US" sz="1600" dirty="0" err="1">
                <a:latin typeface="Times New Roman" panose="02020603050405020304" pitchFamily="18" charset="0"/>
                <a:cs typeface="Times New Roman" panose="02020603050405020304" pitchFamily="18" charset="0"/>
              </a:rPr>
              <a:t>Bm</a:t>
            </a:r>
            <a:r>
              <a:rPr lang="en-US" sz="1600" dirty="0">
                <a:latin typeface="Times New Roman" panose="02020603050405020304" pitchFamily="18" charset="0"/>
                <a:cs typeface="Times New Roman" panose="02020603050405020304" pitchFamily="18" charset="0"/>
              </a:rPr>
              <a:t>) is :</a:t>
            </a: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 ⋈ &lt;join condition&gt;S</a:t>
            </a:r>
          </a:p>
        </p:txBody>
      </p:sp>
    </p:spTree>
    <p:extLst>
      <p:ext uri="{BB962C8B-B14F-4D97-AF65-F5344CB8AC3E}">
        <p14:creationId xmlns:p14="http://schemas.microsoft.com/office/powerpoint/2010/main" val="2599906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OUTER JOINS</a:t>
            </a:r>
          </a:p>
        </p:txBody>
      </p:sp>
      <p:sp>
        <p:nvSpPr>
          <p:cNvPr id="4" name="Content Placeholder 3"/>
          <p:cNvSpPr>
            <a:spLocks noGrp="1"/>
          </p:cNvSpPr>
          <p:nvPr>
            <p:ph idx="1"/>
          </p:nvPr>
        </p:nvSpPr>
        <p:spPr>
          <a:xfrm>
            <a:off x="1010310" y="1072055"/>
            <a:ext cx="10293566" cy="5407573"/>
          </a:xfrm>
          <a:ln>
            <a:solidFill>
              <a:schemeClr val="accent1"/>
            </a:solidFill>
          </a:ln>
        </p:spPr>
        <p:txBody>
          <a:bodyPr>
            <a:noAutofit/>
          </a:bodyPr>
          <a:lstStyle/>
          <a:p>
            <a:pPr marL="285750" lvl="4" indent="-285750" algn="just">
              <a:lnSpc>
                <a:spcPct val="150000"/>
              </a:lnSpc>
              <a:buFont typeface="Wingdings" panose="05000000000000000000" pitchFamily="2" charset="2"/>
              <a:buChar char="v"/>
            </a:pPr>
            <a:r>
              <a:rPr lang="en-US" sz="1600" dirty="0">
                <a:solidFill>
                  <a:srgbClr val="0070C0"/>
                </a:solidFill>
                <a:latin typeface="Times New Roman" panose="02020603050405020304" pitchFamily="18" charset="0"/>
                <a:cs typeface="Times New Roman" panose="02020603050405020304" pitchFamily="18" charset="0"/>
              </a:rPr>
              <a:t>Left Outer Join (⟕)</a:t>
            </a:r>
          </a:p>
          <a:p>
            <a:pPr marL="285750" lvl="4" indent="-285750" algn="just">
              <a:lnSpc>
                <a:spcPct val="150000"/>
              </a:lnSpc>
              <a:buFont typeface="Wingdings" panose="05000000000000000000" pitchFamily="2" charset="2"/>
              <a:buChar char="v"/>
            </a:pPr>
            <a:endParaRPr lang="en-US" sz="1600" dirty="0">
              <a:solidFill>
                <a:srgbClr val="0070C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1600" dirty="0"/>
          </a:p>
          <a:p>
            <a:pPr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285750" lvl="4"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3"/>
          <a:stretch>
            <a:fillRect/>
          </a:stretch>
        </p:blipFill>
        <p:spPr>
          <a:xfrm>
            <a:off x="1136003" y="1576387"/>
            <a:ext cx="4502797" cy="3110543"/>
          </a:xfrm>
          <a:prstGeom prst="rect">
            <a:avLst/>
          </a:prstGeom>
        </p:spPr>
      </p:pic>
      <p:pic>
        <p:nvPicPr>
          <p:cNvPr id="6" name="Picture 5"/>
          <p:cNvPicPr>
            <a:picLocks noChangeAspect="1"/>
          </p:cNvPicPr>
          <p:nvPr/>
        </p:nvPicPr>
        <p:blipFill>
          <a:blip r:embed="rId4"/>
          <a:stretch>
            <a:fillRect/>
          </a:stretch>
        </p:blipFill>
        <p:spPr>
          <a:xfrm>
            <a:off x="5757496" y="4194941"/>
            <a:ext cx="5391150" cy="1990725"/>
          </a:xfrm>
          <a:prstGeom prst="rect">
            <a:avLst/>
          </a:prstGeom>
        </p:spPr>
      </p:pic>
    </p:spTree>
    <p:extLst>
      <p:ext uri="{BB962C8B-B14F-4D97-AF65-F5344CB8AC3E}">
        <p14:creationId xmlns:p14="http://schemas.microsoft.com/office/powerpoint/2010/main" val="3497464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RIGHT OUTER JOIN</a:t>
            </a:r>
          </a:p>
        </p:txBody>
      </p:sp>
      <p:sp>
        <p:nvSpPr>
          <p:cNvPr id="4" name="Content Placeholder 3"/>
          <p:cNvSpPr>
            <a:spLocks noGrp="1"/>
          </p:cNvSpPr>
          <p:nvPr>
            <p:ph idx="1"/>
          </p:nvPr>
        </p:nvSpPr>
        <p:spPr>
          <a:xfrm>
            <a:off x="1010310" y="990600"/>
            <a:ext cx="10293566" cy="5562600"/>
          </a:xfrm>
          <a:ln>
            <a:solidFill>
              <a:schemeClr val="accent1"/>
            </a:solidFill>
          </a:ln>
        </p:spPr>
        <p:txBody>
          <a:bodyPr>
            <a:normAutofit fontScale="85000" lnSpcReduction="20000"/>
          </a:bodyPr>
          <a:lstStyle/>
          <a:p>
            <a:pPr indent="-231775" algn="just">
              <a:lnSpc>
                <a:spcPct val="17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 RIGHT JOIN returns all rows from the right table. If there are no matches in the left table, NULL values are returned for those columns.</a:t>
            </a:r>
          </a:p>
          <a:p>
            <a:pPr marL="342900" lvl="4" indent="-231775" algn="just">
              <a:lnSpc>
                <a:spcPct val="170000"/>
              </a:lnSpc>
              <a:buFont typeface="Arial" panose="020B0604020202020204" pitchFamily="34" charset="0"/>
              <a:buChar char="•"/>
            </a:pPr>
            <a:r>
              <a:rPr lang="en-US" sz="1600" b="1" i="1" dirty="0">
                <a:latin typeface="Times New Roman" panose="02020603050405020304" pitchFamily="18" charset="0"/>
                <a:cs typeface="Times New Roman" panose="02020603050405020304" pitchFamily="18" charset="0"/>
              </a:rPr>
              <a:t>Notation: </a:t>
            </a:r>
            <a:r>
              <a:rPr lang="en-US" sz="1600" b="1" dirty="0">
                <a:latin typeface="Times New Roman" panose="02020603050405020304" pitchFamily="18" charset="0"/>
                <a:cs typeface="Times New Roman" panose="02020603050405020304" pitchFamily="18" charset="0"/>
              </a:rPr>
              <a:t>R1 </a:t>
            </a:r>
            <a:r>
              <a:rPr lang="en-US" sz="1600" b="1" dirty="0">
                <a:solidFill>
                  <a:srgbClr val="0070C0"/>
                </a:solidFill>
              </a:rPr>
              <a:t>⟖  </a:t>
            </a:r>
            <a:r>
              <a:rPr lang="en-US" sz="1600" b="1" dirty="0">
                <a:latin typeface="Times New Roman" panose="02020603050405020304" pitchFamily="18" charset="0"/>
                <a:cs typeface="Times New Roman" panose="02020603050405020304" pitchFamily="18" charset="0"/>
              </a:rPr>
              <a:t>R2 </a:t>
            </a:r>
            <a:r>
              <a:rPr lang="en-US" sz="1600" dirty="0">
                <a:latin typeface="Times New Roman" panose="02020603050405020304" pitchFamily="18" charset="0"/>
                <a:cs typeface="Times New Roman" panose="02020603050405020304" pitchFamily="18" charset="0"/>
              </a:rPr>
              <a:t>where R1 and R2 are relations</a:t>
            </a:r>
            <a:endParaRPr lang="en-US" sz="1900"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SHIRT 		PANTS</a:t>
            </a: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solidFill>
                <a:srgbClr val="FF0000"/>
              </a:solidFill>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With RIGHT JOIN, all pants and any matching shirts were returned. </a:t>
            </a:r>
            <a:r>
              <a:rPr lang="en-US"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2752630" y="2621741"/>
            <a:ext cx="1148819" cy="1871130"/>
          </a:xfrm>
          <a:prstGeom prst="rect">
            <a:avLst/>
          </a:prstGeom>
        </p:spPr>
      </p:pic>
      <p:pic>
        <p:nvPicPr>
          <p:cNvPr id="6" name="Picture 5"/>
          <p:cNvPicPr>
            <a:picLocks noChangeAspect="1"/>
          </p:cNvPicPr>
          <p:nvPr/>
        </p:nvPicPr>
        <p:blipFill>
          <a:blip r:embed="rId4"/>
          <a:stretch>
            <a:fillRect/>
          </a:stretch>
        </p:blipFill>
        <p:spPr>
          <a:xfrm>
            <a:off x="1252905" y="2621741"/>
            <a:ext cx="1114424" cy="1871131"/>
          </a:xfrm>
          <a:prstGeom prst="rect">
            <a:avLst/>
          </a:prstGeom>
        </p:spPr>
      </p:pic>
      <p:sp>
        <p:nvSpPr>
          <p:cNvPr id="12" name="TextBox 11"/>
          <p:cNvSpPr txBox="1"/>
          <p:nvPr/>
        </p:nvSpPr>
        <p:spPr>
          <a:xfrm>
            <a:off x="4822480" y="2349487"/>
            <a:ext cx="5967046" cy="544508"/>
          </a:xfrm>
          <a:prstGeom prst="rect">
            <a:avLst/>
          </a:prstGeom>
          <a:noFill/>
          <a:ln>
            <a:solidFill>
              <a:schemeClr val="accent1"/>
            </a:solidFill>
          </a:ln>
        </p:spPr>
        <p:txBody>
          <a:bodyPr wrap="square" rtlCol="0">
            <a:spAutoFit/>
          </a:bodyPr>
          <a:lstStyle/>
          <a:p>
            <a:pPr>
              <a:lnSpc>
                <a:spcPct val="170000"/>
              </a:lnSpc>
            </a:pPr>
            <a:r>
              <a:rPr lang="en-US" sz="2000" b="1" dirty="0">
                <a:latin typeface="Times New Roman" panose="02020603050405020304" pitchFamily="18" charset="0"/>
                <a:cs typeface="Times New Roman" panose="02020603050405020304" pitchFamily="18" charset="0"/>
              </a:rPr>
              <a:t>SHIRT </a:t>
            </a:r>
            <a:r>
              <a:rPr lang="en-US" sz="2000" b="1" dirty="0">
                <a:solidFill>
                  <a:srgbClr val="FF0000"/>
                </a:solidFill>
              </a:rPr>
              <a:t>⟖</a:t>
            </a:r>
            <a:r>
              <a:rPr lang="en-US" sz="2000" dirty="0">
                <a:solidFill>
                  <a:srgbClr val="FF0000"/>
                </a:solidFill>
                <a:latin typeface="Times New Roman" panose="02020603050405020304" pitchFamily="18" charset="0"/>
                <a:cs typeface="Times New Roman" panose="02020603050405020304" pitchFamily="18" charset="0"/>
              </a:rPr>
              <a:t> shirt.color_shirt= pants.color_pants </a:t>
            </a:r>
            <a:r>
              <a:rPr lang="en-US" sz="2000" b="1" dirty="0">
                <a:latin typeface="Times New Roman" panose="02020603050405020304" pitchFamily="18" charset="0"/>
                <a:cs typeface="Times New Roman" panose="02020603050405020304" pitchFamily="18" charset="0"/>
              </a:rPr>
              <a:t>PANTS</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2480" y="3106456"/>
            <a:ext cx="2292870" cy="2867191"/>
          </a:xfrm>
          <a:prstGeom prst="rect">
            <a:avLst/>
          </a:prstGeom>
        </p:spPr>
      </p:pic>
      <p:pic>
        <p:nvPicPr>
          <p:cNvPr id="8" name="Picture 7"/>
          <p:cNvPicPr>
            <a:picLocks noChangeAspect="1"/>
          </p:cNvPicPr>
          <p:nvPr/>
        </p:nvPicPr>
        <p:blipFill>
          <a:blip r:embed="rId6"/>
          <a:stretch>
            <a:fillRect/>
          </a:stretch>
        </p:blipFill>
        <p:spPr>
          <a:xfrm>
            <a:off x="7996370" y="3516277"/>
            <a:ext cx="2333438" cy="1784394"/>
          </a:xfrm>
          <a:prstGeom prst="rect">
            <a:avLst/>
          </a:prstGeom>
        </p:spPr>
      </p:pic>
    </p:spTree>
    <p:extLst>
      <p:ext uri="{BB962C8B-B14F-4D97-AF65-F5344CB8AC3E}">
        <p14:creationId xmlns:p14="http://schemas.microsoft.com/office/powerpoint/2010/main" val="328268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OUTER JOINS</a:t>
            </a:r>
          </a:p>
        </p:txBody>
      </p:sp>
      <p:sp>
        <p:nvSpPr>
          <p:cNvPr id="4" name="Content Placeholder 3"/>
          <p:cNvSpPr>
            <a:spLocks noGrp="1"/>
          </p:cNvSpPr>
          <p:nvPr>
            <p:ph idx="1"/>
          </p:nvPr>
        </p:nvSpPr>
        <p:spPr>
          <a:xfrm>
            <a:off x="1010310" y="1072055"/>
            <a:ext cx="10293566" cy="5407573"/>
          </a:xfrm>
          <a:ln>
            <a:solidFill>
              <a:schemeClr val="accent1"/>
            </a:solidFill>
          </a:ln>
        </p:spPr>
        <p:txBody>
          <a:bodyPr>
            <a:noAutofit/>
          </a:bodyPr>
          <a:lstStyle/>
          <a:p>
            <a:pPr marL="285750" lvl="4" indent="-285750" algn="just">
              <a:lnSpc>
                <a:spcPct val="150000"/>
              </a:lnSpc>
              <a:buFont typeface="Wingdings" panose="05000000000000000000" pitchFamily="2" charset="2"/>
              <a:buChar char="v"/>
            </a:pPr>
            <a:r>
              <a:rPr lang="en-US" sz="1600" dirty="0">
                <a:solidFill>
                  <a:srgbClr val="0070C0"/>
                </a:solidFill>
                <a:latin typeface="Times New Roman" panose="02020603050405020304" pitchFamily="18" charset="0"/>
                <a:cs typeface="Times New Roman" panose="02020603050405020304" pitchFamily="18" charset="0"/>
              </a:rPr>
              <a:t>Right Outer Join (</a:t>
            </a:r>
            <a:r>
              <a:rPr lang="en-US" sz="1600" b="1" dirty="0">
                <a:solidFill>
                  <a:srgbClr val="0070C0"/>
                </a:solidFill>
              </a:rPr>
              <a:t>⟖</a:t>
            </a:r>
            <a:r>
              <a:rPr lang="en-US" sz="1600" dirty="0">
                <a:solidFill>
                  <a:srgbClr val="0070C0"/>
                </a:solidFill>
                <a:latin typeface="Times New Roman" panose="02020603050405020304" pitchFamily="18" charset="0"/>
                <a:cs typeface="Times New Roman" panose="02020603050405020304" pitchFamily="18" charset="0"/>
              </a:rPr>
              <a:t>)</a:t>
            </a:r>
          </a:p>
          <a:p>
            <a:pPr marL="285750" lvl="4"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Right Outer Join is a type of join in which all the tuples from right relation are included and only those tuples from left relation are included which have a common value in the common attribute on which the right join is being performed.</a:t>
            </a:r>
          </a:p>
          <a:p>
            <a:pPr marL="285750" lvl="4" indent="-285750" algn="just">
              <a:lnSpc>
                <a:spcPct val="150000"/>
              </a:lnSpc>
              <a:buFont typeface="Wingdings" panose="05000000000000000000" pitchFamily="2" charset="2"/>
              <a:buChar char="v"/>
            </a:pPr>
            <a:endParaRPr lang="en-US" sz="1600" dirty="0">
              <a:solidFill>
                <a:srgbClr val="0070C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1600" dirty="0"/>
          </a:p>
          <a:p>
            <a:pPr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0" lvl="4"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6337511" y="3613791"/>
            <a:ext cx="4785946" cy="1938992"/>
          </a:xfrm>
          <a:prstGeom prst="rect">
            <a:avLst/>
          </a:prstGeom>
          <a:noFill/>
        </p:spPr>
        <p:txBody>
          <a:bodyPr wrap="square" rtlCol="0">
            <a:spAutoFit/>
          </a:bodyPr>
          <a:lstStyle/>
          <a:p>
            <a:pPr algn="just">
              <a:lnSpc>
                <a:spcPct val="150000"/>
              </a:lnSpc>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We can see that the new resulting table has all the tuples from the Course table but it doesn't have that tuple from the Student table whose attributes values was not matching. Also, it fills the table with the null value for those columns whose value is not defined.</a:t>
            </a:r>
          </a:p>
        </p:txBody>
      </p:sp>
      <p:pic>
        <p:nvPicPr>
          <p:cNvPr id="3" name="Picture 2"/>
          <p:cNvPicPr>
            <a:picLocks noChangeAspect="1"/>
          </p:cNvPicPr>
          <p:nvPr/>
        </p:nvPicPr>
        <p:blipFill>
          <a:blip r:embed="rId3"/>
          <a:stretch>
            <a:fillRect/>
          </a:stretch>
        </p:blipFill>
        <p:spPr>
          <a:xfrm>
            <a:off x="1299326" y="2616437"/>
            <a:ext cx="4749169" cy="3286000"/>
          </a:xfrm>
          <a:prstGeom prst="rect">
            <a:avLst/>
          </a:prstGeom>
        </p:spPr>
      </p:pic>
    </p:spTree>
    <p:extLst>
      <p:ext uri="{BB962C8B-B14F-4D97-AF65-F5344CB8AC3E}">
        <p14:creationId xmlns:p14="http://schemas.microsoft.com/office/powerpoint/2010/main" val="1814526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OUTER JOINS</a:t>
            </a:r>
          </a:p>
        </p:txBody>
      </p:sp>
      <p:sp>
        <p:nvSpPr>
          <p:cNvPr id="4" name="Content Placeholder 3"/>
          <p:cNvSpPr>
            <a:spLocks noGrp="1"/>
          </p:cNvSpPr>
          <p:nvPr>
            <p:ph idx="1"/>
          </p:nvPr>
        </p:nvSpPr>
        <p:spPr>
          <a:xfrm>
            <a:off x="1010310" y="1072055"/>
            <a:ext cx="10293566" cy="5407573"/>
          </a:xfrm>
          <a:ln>
            <a:solidFill>
              <a:schemeClr val="accent1"/>
            </a:solidFill>
          </a:ln>
        </p:spPr>
        <p:txBody>
          <a:bodyPr>
            <a:noAutofit/>
          </a:bodyPr>
          <a:lstStyle/>
          <a:p>
            <a:pPr marL="285750" lvl="4" indent="-285750" algn="just">
              <a:lnSpc>
                <a:spcPct val="150000"/>
              </a:lnSpc>
              <a:buFont typeface="Wingdings" panose="05000000000000000000" pitchFamily="2" charset="2"/>
              <a:buChar char="v"/>
            </a:pPr>
            <a:r>
              <a:rPr lang="en-US" sz="1600" dirty="0">
                <a:solidFill>
                  <a:srgbClr val="0070C0"/>
                </a:solidFill>
                <a:latin typeface="Times New Roman" panose="02020603050405020304" pitchFamily="18" charset="0"/>
                <a:cs typeface="Times New Roman" panose="02020603050405020304" pitchFamily="18" charset="0"/>
              </a:rPr>
              <a:t>Right Outer Join (</a:t>
            </a:r>
            <a:r>
              <a:rPr lang="en-US" sz="1600" b="1" dirty="0">
                <a:solidFill>
                  <a:srgbClr val="0070C0"/>
                </a:solidFill>
              </a:rPr>
              <a:t>⟖</a:t>
            </a:r>
            <a:r>
              <a:rPr lang="en-US" sz="1600" dirty="0">
                <a:solidFill>
                  <a:srgbClr val="0070C0"/>
                </a:solidFill>
                <a:latin typeface="Times New Roman" panose="02020603050405020304" pitchFamily="18" charset="0"/>
                <a:cs typeface="Times New Roman" panose="02020603050405020304" pitchFamily="18" charset="0"/>
              </a:rPr>
              <a:t>)</a:t>
            </a:r>
          </a:p>
          <a:p>
            <a:pPr marL="285750" lvl="4" indent="-285750" algn="just">
              <a:lnSpc>
                <a:spcPct val="150000"/>
              </a:lnSpc>
              <a:buFont typeface="Wingdings" panose="05000000000000000000" pitchFamily="2" charset="2"/>
              <a:buChar char="v"/>
            </a:pPr>
            <a:endParaRPr lang="en-US" sz="1600" dirty="0">
              <a:solidFill>
                <a:srgbClr val="0070C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1600" dirty="0"/>
          </a:p>
          <a:p>
            <a:pPr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0" lvl="4"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5764493" y="4233862"/>
            <a:ext cx="5295900" cy="2009775"/>
          </a:xfrm>
          <a:prstGeom prst="rect">
            <a:avLst/>
          </a:prstGeom>
        </p:spPr>
      </p:pic>
      <p:pic>
        <p:nvPicPr>
          <p:cNvPr id="8" name="Picture 7"/>
          <p:cNvPicPr>
            <a:picLocks noChangeAspect="1"/>
          </p:cNvPicPr>
          <p:nvPr/>
        </p:nvPicPr>
        <p:blipFill>
          <a:blip r:embed="rId4"/>
          <a:stretch>
            <a:fillRect/>
          </a:stretch>
        </p:blipFill>
        <p:spPr>
          <a:xfrm>
            <a:off x="1136003" y="1576387"/>
            <a:ext cx="4502797" cy="3110543"/>
          </a:xfrm>
          <a:prstGeom prst="rect">
            <a:avLst/>
          </a:prstGeom>
        </p:spPr>
      </p:pic>
    </p:spTree>
    <p:extLst>
      <p:ext uri="{BB962C8B-B14F-4D97-AF65-F5344CB8AC3E}">
        <p14:creationId xmlns:p14="http://schemas.microsoft.com/office/powerpoint/2010/main" val="3849581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FULL OUTER JOIN</a:t>
            </a:r>
          </a:p>
        </p:txBody>
      </p:sp>
      <p:sp>
        <p:nvSpPr>
          <p:cNvPr id="4" name="Content Placeholder 3"/>
          <p:cNvSpPr>
            <a:spLocks noGrp="1"/>
          </p:cNvSpPr>
          <p:nvPr>
            <p:ph idx="1"/>
          </p:nvPr>
        </p:nvSpPr>
        <p:spPr>
          <a:xfrm>
            <a:off x="1010310" y="990600"/>
            <a:ext cx="10293566" cy="5562600"/>
          </a:xfrm>
          <a:ln>
            <a:solidFill>
              <a:schemeClr val="accent1"/>
            </a:solidFill>
          </a:ln>
        </p:spPr>
        <p:txBody>
          <a:bodyPr>
            <a:normAutofit fontScale="92500" lnSpcReduction="20000"/>
          </a:bodyPr>
          <a:lstStyle/>
          <a:p>
            <a:pPr indent="-231775" algn="just">
              <a:lnSpc>
                <a:spcPct val="17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It shows all records from both tables. If possible, it will match the records; if not, a NULL will be shown where the matching record would be. </a:t>
            </a:r>
          </a:p>
          <a:p>
            <a:pPr indent="-231775" algn="just">
              <a:lnSpc>
                <a:spcPct val="17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SHIRT 		PANTS</a:t>
            </a: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solidFill>
                <a:srgbClr val="FF0000"/>
              </a:solidFill>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r>
              <a:rPr lang="en-US" b="1" dirty="0">
                <a:solidFill>
                  <a:srgbClr val="FF0000"/>
                </a:solidFill>
                <a:latin typeface="Times New Roman" panose="02020603050405020304" pitchFamily="18" charset="0"/>
                <a:cs typeface="Times New Roman" panose="02020603050405020304" pitchFamily="18" charset="0"/>
              </a:rPr>
              <a:t>FULL JOIN returned all possible clothes: all shirts and all pants. </a:t>
            </a:r>
            <a:r>
              <a:rPr lang="en-US" sz="1400"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2752630" y="2621741"/>
            <a:ext cx="1148819" cy="1871130"/>
          </a:xfrm>
          <a:prstGeom prst="rect">
            <a:avLst/>
          </a:prstGeom>
        </p:spPr>
      </p:pic>
      <p:pic>
        <p:nvPicPr>
          <p:cNvPr id="6" name="Picture 5"/>
          <p:cNvPicPr>
            <a:picLocks noChangeAspect="1"/>
          </p:cNvPicPr>
          <p:nvPr/>
        </p:nvPicPr>
        <p:blipFill>
          <a:blip r:embed="rId4"/>
          <a:stretch>
            <a:fillRect/>
          </a:stretch>
        </p:blipFill>
        <p:spPr>
          <a:xfrm>
            <a:off x="1252905" y="2621741"/>
            <a:ext cx="1114424" cy="1871131"/>
          </a:xfrm>
          <a:prstGeom prst="rect">
            <a:avLst/>
          </a:prstGeom>
        </p:spPr>
      </p:pic>
      <p:sp>
        <p:nvSpPr>
          <p:cNvPr id="12" name="TextBox 11"/>
          <p:cNvSpPr txBox="1"/>
          <p:nvPr/>
        </p:nvSpPr>
        <p:spPr>
          <a:xfrm>
            <a:off x="4822480" y="2135686"/>
            <a:ext cx="5967046" cy="615553"/>
          </a:xfrm>
          <a:prstGeom prst="rect">
            <a:avLst/>
          </a:prstGeom>
          <a:noFill/>
          <a:ln>
            <a:solidFill>
              <a:schemeClr val="accent1"/>
            </a:solidFill>
          </a:ln>
        </p:spPr>
        <p:txBody>
          <a:bodyPr wrap="square" rtlCol="0">
            <a:spAutoFit/>
          </a:bodyPr>
          <a:lstStyle/>
          <a:p>
            <a:pPr>
              <a:lnSpc>
                <a:spcPct val="170000"/>
              </a:lnSpc>
            </a:pPr>
            <a:r>
              <a:rPr lang="en-US" sz="2000" b="1" dirty="0">
                <a:latin typeface="Times New Roman" panose="02020603050405020304" pitchFamily="18" charset="0"/>
                <a:cs typeface="Times New Roman" panose="02020603050405020304" pitchFamily="18" charset="0"/>
              </a:rPr>
              <a:t>SHIRT </a:t>
            </a:r>
            <a:r>
              <a:rPr lang="en-US" sz="2000" b="1" dirty="0">
                <a:solidFill>
                  <a:srgbClr val="FF0000"/>
                </a:solidFill>
              </a:rPr>
              <a:t>⟗</a:t>
            </a:r>
            <a:r>
              <a:rPr lang="en-US" sz="2000" dirty="0">
                <a:solidFill>
                  <a:srgbClr val="FF0000"/>
                </a:solidFill>
                <a:latin typeface="Times New Roman" panose="02020603050405020304" pitchFamily="18" charset="0"/>
                <a:cs typeface="Times New Roman" panose="02020603050405020304" pitchFamily="18" charset="0"/>
              </a:rPr>
              <a:t> shirt.color_shirt= pants.color_pants </a:t>
            </a:r>
            <a:r>
              <a:rPr lang="en-US" sz="2000" b="1" dirty="0">
                <a:latin typeface="Times New Roman" panose="02020603050405020304" pitchFamily="18" charset="0"/>
                <a:cs typeface="Times New Roman" panose="02020603050405020304" pitchFamily="18" charset="0"/>
              </a:rPr>
              <a:t>PANTS</a:t>
            </a:r>
          </a:p>
        </p:txBody>
      </p:sp>
      <p:pic>
        <p:nvPicPr>
          <p:cNvPr id="3" name="Picture 2"/>
          <p:cNvPicPr>
            <a:picLocks noChangeAspect="1"/>
          </p:cNvPicPr>
          <p:nvPr/>
        </p:nvPicPr>
        <p:blipFill>
          <a:blip r:embed="rId5"/>
          <a:stretch>
            <a:fillRect/>
          </a:stretch>
        </p:blipFill>
        <p:spPr>
          <a:xfrm>
            <a:off x="4822480" y="2942035"/>
            <a:ext cx="2416519" cy="3021813"/>
          </a:xfrm>
          <a:prstGeom prst="rect">
            <a:avLst/>
          </a:prstGeom>
        </p:spPr>
      </p:pic>
      <p:pic>
        <p:nvPicPr>
          <p:cNvPr id="9" name="Picture 8"/>
          <p:cNvPicPr>
            <a:picLocks noChangeAspect="1"/>
          </p:cNvPicPr>
          <p:nvPr/>
        </p:nvPicPr>
        <p:blipFill>
          <a:blip r:embed="rId6"/>
          <a:stretch>
            <a:fillRect/>
          </a:stretch>
        </p:blipFill>
        <p:spPr>
          <a:xfrm>
            <a:off x="8169286" y="3368654"/>
            <a:ext cx="2003414" cy="1968266"/>
          </a:xfrm>
          <a:prstGeom prst="rect">
            <a:avLst/>
          </a:prstGeom>
        </p:spPr>
      </p:pic>
    </p:spTree>
    <p:extLst>
      <p:ext uri="{BB962C8B-B14F-4D97-AF65-F5344CB8AC3E}">
        <p14:creationId xmlns:p14="http://schemas.microsoft.com/office/powerpoint/2010/main" val="344517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OUTER JOINS</a:t>
            </a:r>
          </a:p>
        </p:txBody>
      </p:sp>
      <p:sp>
        <p:nvSpPr>
          <p:cNvPr id="4" name="Content Placeholder 3"/>
          <p:cNvSpPr>
            <a:spLocks noGrp="1"/>
          </p:cNvSpPr>
          <p:nvPr>
            <p:ph idx="1"/>
          </p:nvPr>
        </p:nvSpPr>
        <p:spPr>
          <a:xfrm>
            <a:off x="1010310" y="1072055"/>
            <a:ext cx="10293566" cy="5407573"/>
          </a:xfrm>
          <a:ln>
            <a:solidFill>
              <a:schemeClr val="accent1"/>
            </a:solidFill>
          </a:ln>
        </p:spPr>
        <p:txBody>
          <a:bodyPr>
            <a:noAutofit/>
          </a:bodyPr>
          <a:lstStyle/>
          <a:p>
            <a:pPr marL="285750" lvl="4" indent="-285750" algn="just">
              <a:lnSpc>
                <a:spcPct val="150000"/>
              </a:lnSpc>
              <a:buFont typeface="Wingdings" panose="05000000000000000000" pitchFamily="2" charset="2"/>
              <a:buChar char="v"/>
            </a:pPr>
            <a:r>
              <a:rPr lang="en-US" sz="1600" dirty="0">
                <a:solidFill>
                  <a:srgbClr val="0070C0"/>
                </a:solidFill>
                <a:latin typeface="Times New Roman" panose="02020603050405020304" pitchFamily="18" charset="0"/>
                <a:cs typeface="Times New Roman" panose="02020603050405020304" pitchFamily="18" charset="0"/>
              </a:rPr>
              <a:t>Full Outer Join (</a:t>
            </a:r>
            <a:r>
              <a:rPr lang="en-US" sz="1600" b="1" dirty="0">
                <a:solidFill>
                  <a:srgbClr val="0070C0"/>
                </a:solidFill>
              </a:rPr>
              <a:t>⟗)</a:t>
            </a:r>
            <a:endParaRPr lang="en-US" sz="1600" dirty="0">
              <a:solidFill>
                <a:srgbClr val="0070C0"/>
              </a:solidFill>
              <a:latin typeface="Times New Roman" panose="02020603050405020304" pitchFamily="18" charset="0"/>
              <a:cs typeface="Times New Roman" panose="02020603050405020304" pitchFamily="18" charset="0"/>
            </a:endParaRPr>
          </a:p>
          <a:p>
            <a:pPr marL="285750" lvl="4"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Full Outer Join is a type of join in which all the tuples from the left and right relation which are having the same value on the common attribute. Also, they will have all the remaining tuples which are not common on in both the relations.</a:t>
            </a:r>
          </a:p>
          <a:p>
            <a:pPr marL="285750" lvl="4" indent="-285750" algn="just">
              <a:lnSpc>
                <a:spcPct val="150000"/>
              </a:lnSpc>
              <a:buFont typeface="Arial" panose="020B0604020202020204" pitchFamily="34" charset="0"/>
              <a:buChar char="•"/>
            </a:pPr>
            <a:r>
              <a:rPr lang="en-US" sz="1600" b="1" i="1" dirty="0">
                <a:latin typeface="Times New Roman" panose="02020603050405020304" pitchFamily="18" charset="0"/>
                <a:cs typeface="Times New Roman" panose="02020603050405020304" pitchFamily="18" charset="0"/>
              </a:rPr>
              <a:t>Notation: </a:t>
            </a:r>
            <a:r>
              <a:rPr lang="en-US" sz="1600" b="1" dirty="0">
                <a:latin typeface="Times New Roman" panose="02020603050405020304" pitchFamily="18" charset="0"/>
                <a:cs typeface="Times New Roman" panose="02020603050405020304" pitchFamily="18" charset="0"/>
              </a:rPr>
              <a:t>R1 </a:t>
            </a:r>
            <a:r>
              <a:rPr lang="en-US" sz="1600" b="1" dirty="0"/>
              <a:t>⟗ </a:t>
            </a:r>
            <a:r>
              <a:rPr lang="en-US" sz="1600" b="1" dirty="0">
                <a:solidFill>
                  <a:srgbClr val="0070C0"/>
                </a:solidFill>
              </a:rPr>
              <a:t> </a:t>
            </a:r>
            <a:r>
              <a:rPr lang="en-US" sz="1600" b="1" dirty="0">
                <a:latin typeface="Times New Roman" panose="02020603050405020304" pitchFamily="18" charset="0"/>
                <a:cs typeface="Times New Roman" panose="02020603050405020304" pitchFamily="18" charset="0"/>
              </a:rPr>
              <a:t>R2 </a:t>
            </a:r>
            <a:r>
              <a:rPr lang="en-US" sz="1600" dirty="0">
                <a:latin typeface="Times New Roman" panose="02020603050405020304" pitchFamily="18" charset="0"/>
                <a:cs typeface="Times New Roman" panose="02020603050405020304" pitchFamily="18" charset="0"/>
              </a:rPr>
              <a:t>where R1 and R2 are relations</a:t>
            </a:r>
          </a:p>
          <a:p>
            <a:pPr marL="285750" lvl="4" indent="-285750" algn="just">
              <a:lnSpc>
                <a:spcPct val="150000"/>
              </a:lnSpc>
              <a:buFont typeface="Wingdings" panose="05000000000000000000" pitchFamily="2" charset="2"/>
              <a:buChar char="v"/>
            </a:pPr>
            <a:endParaRPr lang="en-US" sz="1600" dirty="0">
              <a:solidFill>
                <a:srgbClr val="0070C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1600" dirty="0"/>
          </a:p>
          <a:p>
            <a:pPr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0" lvl="4"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6337511" y="3613791"/>
            <a:ext cx="4785946"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We can see that the new resulting table has all the tuples from the Course table as well as the Student table. Also, it fills the table with the null value for those columns whose value is not defined.</a:t>
            </a: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347787" y="3032252"/>
            <a:ext cx="4672013" cy="3232614"/>
          </a:xfrm>
          <a:prstGeom prst="rect">
            <a:avLst/>
          </a:prstGeom>
        </p:spPr>
      </p:pic>
    </p:spTree>
    <p:extLst>
      <p:ext uri="{BB962C8B-B14F-4D97-AF65-F5344CB8AC3E}">
        <p14:creationId xmlns:p14="http://schemas.microsoft.com/office/powerpoint/2010/main" val="1243916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OUTER JOINS</a:t>
            </a:r>
          </a:p>
        </p:txBody>
      </p:sp>
      <p:sp>
        <p:nvSpPr>
          <p:cNvPr id="4" name="Content Placeholder 3"/>
          <p:cNvSpPr>
            <a:spLocks noGrp="1"/>
          </p:cNvSpPr>
          <p:nvPr>
            <p:ph idx="1"/>
          </p:nvPr>
        </p:nvSpPr>
        <p:spPr>
          <a:xfrm>
            <a:off x="1010310" y="1072055"/>
            <a:ext cx="10293566" cy="5407573"/>
          </a:xfrm>
          <a:ln>
            <a:solidFill>
              <a:schemeClr val="accent1"/>
            </a:solidFill>
          </a:ln>
        </p:spPr>
        <p:txBody>
          <a:bodyPr>
            <a:noAutofit/>
          </a:bodyPr>
          <a:lstStyle/>
          <a:p>
            <a:pPr marL="285750" lvl="4" indent="-285750" algn="just">
              <a:lnSpc>
                <a:spcPct val="150000"/>
              </a:lnSpc>
              <a:buFont typeface="Wingdings" panose="05000000000000000000" pitchFamily="2" charset="2"/>
              <a:buChar char="v"/>
            </a:pPr>
            <a:r>
              <a:rPr lang="en-US" sz="1600" dirty="0">
                <a:solidFill>
                  <a:srgbClr val="0070C0"/>
                </a:solidFill>
                <a:latin typeface="Times New Roman" panose="02020603050405020304" pitchFamily="18" charset="0"/>
                <a:cs typeface="Times New Roman" panose="02020603050405020304" pitchFamily="18" charset="0"/>
              </a:rPr>
              <a:t>Full Outer Join (</a:t>
            </a:r>
            <a:r>
              <a:rPr lang="en-US" sz="1600" b="1" dirty="0">
                <a:solidFill>
                  <a:srgbClr val="0070C0"/>
                </a:solidFill>
              </a:rPr>
              <a:t>⟗)</a:t>
            </a:r>
            <a:endParaRPr lang="en-US" sz="1600" dirty="0">
              <a:solidFill>
                <a:srgbClr val="0070C0"/>
              </a:solidFill>
              <a:latin typeface="Times New Roman" panose="02020603050405020304" pitchFamily="18" charset="0"/>
              <a:cs typeface="Times New Roman" panose="02020603050405020304" pitchFamily="18" charset="0"/>
            </a:endParaRPr>
          </a:p>
          <a:p>
            <a:pPr marL="285750" lvl="4" indent="-285750" algn="just">
              <a:lnSpc>
                <a:spcPct val="150000"/>
              </a:lnSpc>
              <a:buFont typeface="Wingdings" panose="05000000000000000000" pitchFamily="2" charset="2"/>
              <a:buChar char="v"/>
            </a:pPr>
            <a:endParaRPr lang="en-US" sz="1600" dirty="0">
              <a:solidFill>
                <a:srgbClr val="0070C0"/>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1600" dirty="0"/>
          </a:p>
          <a:p>
            <a:pPr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0" lvl="4"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3"/>
          <a:stretch>
            <a:fillRect/>
          </a:stretch>
        </p:blipFill>
        <p:spPr>
          <a:xfrm>
            <a:off x="5764493" y="4257675"/>
            <a:ext cx="5362575" cy="1924050"/>
          </a:xfrm>
          <a:prstGeom prst="rect">
            <a:avLst/>
          </a:prstGeom>
        </p:spPr>
      </p:pic>
      <p:pic>
        <p:nvPicPr>
          <p:cNvPr id="8" name="Picture 7"/>
          <p:cNvPicPr>
            <a:picLocks noChangeAspect="1"/>
          </p:cNvPicPr>
          <p:nvPr/>
        </p:nvPicPr>
        <p:blipFill>
          <a:blip r:embed="rId4"/>
          <a:stretch>
            <a:fillRect/>
          </a:stretch>
        </p:blipFill>
        <p:spPr>
          <a:xfrm>
            <a:off x="1155053" y="1576387"/>
            <a:ext cx="4502797" cy="3110543"/>
          </a:xfrm>
          <a:prstGeom prst="rect">
            <a:avLst/>
          </a:prstGeom>
        </p:spPr>
      </p:pic>
    </p:spTree>
    <p:extLst>
      <p:ext uri="{BB962C8B-B14F-4D97-AF65-F5344CB8AC3E}">
        <p14:creationId xmlns:p14="http://schemas.microsoft.com/office/powerpoint/2010/main" val="377901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OUTER JOIN</a:t>
            </a:r>
          </a:p>
        </p:txBody>
      </p:sp>
      <p:sp>
        <p:nvSpPr>
          <p:cNvPr id="4" name="Content Placeholder 3"/>
          <p:cNvSpPr>
            <a:spLocks noGrp="1"/>
          </p:cNvSpPr>
          <p:nvPr>
            <p:ph idx="1"/>
          </p:nvPr>
        </p:nvSpPr>
        <p:spPr>
          <a:xfrm>
            <a:off x="1010310" y="1181100"/>
            <a:ext cx="10293566" cy="5086350"/>
          </a:xfrm>
          <a:ln>
            <a:solidFill>
              <a:schemeClr val="accent1"/>
            </a:solidFill>
          </a:ln>
        </p:spPr>
        <p:txBody>
          <a:bodyPr>
            <a:normAutofit/>
          </a:bodyPr>
          <a:lstStyle/>
          <a:p>
            <a:pPr indent="-231775">
              <a:lnSpc>
                <a:spcPct val="17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An OUTER JOIN returns all the rows from one table and some or all of the rows from another table. There are three types of outer joins:	</a:t>
            </a:r>
          </a:p>
          <a:p>
            <a:pPr indent="-231775">
              <a:lnSpc>
                <a:spcPct val="17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three kinds of OUTER JOIN: </a:t>
            </a:r>
            <a:endParaRPr lang="en-US" dirty="0">
              <a:solidFill>
                <a:schemeClr val="tx1"/>
              </a:solidFill>
              <a:latin typeface="Times New Roman" panose="02020603050405020304" pitchFamily="18" charset="0"/>
              <a:cs typeface="Times New Roman" panose="02020603050405020304" pitchFamily="18" charset="0"/>
            </a:endParaRPr>
          </a:p>
          <a:p>
            <a:pPr lvl="1" indent="-231775">
              <a:lnSpc>
                <a:spcPct val="170000"/>
              </a:lnSpc>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LEFT OUTER JOIN - </a:t>
            </a:r>
            <a:r>
              <a:rPr lang="en-US" dirty="0">
                <a:solidFill>
                  <a:schemeClr val="tx1"/>
                </a:solidFill>
                <a:latin typeface="Times New Roman" panose="02020603050405020304" pitchFamily="18" charset="0"/>
                <a:cs typeface="Times New Roman" panose="02020603050405020304" pitchFamily="18" charset="0"/>
              </a:rPr>
              <a:t>returns every record in the left table and all matching records from the right table. If there’s no match found, a NULL is shown next to the unmatched record.</a:t>
            </a:r>
          </a:p>
          <a:p>
            <a:pPr lvl="1" indent="-231775">
              <a:lnSpc>
                <a:spcPct val="170000"/>
              </a:lnSpc>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 RIGHT OUTER JOIN - </a:t>
            </a:r>
            <a:r>
              <a:rPr lang="en-US" dirty="0">
                <a:solidFill>
                  <a:schemeClr val="tx1"/>
                </a:solidFill>
                <a:latin typeface="Times New Roman" panose="02020603050405020304" pitchFamily="18" charset="0"/>
                <a:cs typeface="Times New Roman" panose="02020603050405020304" pitchFamily="18" charset="0"/>
              </a:rPr>
              <a:t>returns every record in the right table and all matching records from the left table. If there’s no match found, a NULL is shown next to the unmatched record.</a:t>
            </a:r>
          </a:p>
          <a:p>
            <a:pPr lvl="1" indent="-231775">
              <a:lnSpc>
                <a:spcPct val="170000"/>
              </a:lnSpc>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FULL OUTER JOIN - </a:t>
            </a:r>
            <a:r>
              <a:rPr lang="en-US" dirty="0">
                <a:solidFill>
                  <a:schemeClr val="tx1"/>
                </a:solidFill>
                <a:latin typeface="Times New Roman" panose="02020603050405020304" pitchFamily="18" charset="0"/>
                <a:cs typeface="Times New Roman" panose="02020603050405020304" pitchFamily="18" charset="0"/>
              </a:rPr>
              <a:t>returns all records from both tables. All unmatched records are paired with NULLs</a:t>
            </a:r>
            <a:r>
              <a:rPr lang="en-US"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7816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INNER JOIN</a:t>
            </a:r>
          </a:p>
        </p:txBody>
      </p:sp>
      <p:sp>
        <p:nvSpPr>
          <p:cNvPr id="4" name="Content Placeholder 3"/>
          <p:cNvSpPr>
            <a:spLocks noGrp="1"/>
          </p:cNvSpPr>
          <p:nvPr>
            <p:ph idx="1"/>
          </p:nvPr>
        </p:nvSpPr>
        <p:spPr>
          <a:xfrm>
            <a:off x="1010310" y="1181100"/>
            <a:ext cx="10293566" cy="5086350"/>
          </a:xfrm>
          <a:ln>
            <a:solidFill>
              <a:schemeClr val="accent1"/>
            </a:solidFill>
          </a:ln>
        </p:spPr>
        <p:txBody>
          <a:bodyPr>
            <a:normAutofit/>
          </a:bodyPr>
          <a:lstStyle/>
          <a:p>
            <a:pPr indent="-231775">
              <a:lnSpc>
                <a:spcPct val="17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INNER JOIN combines data from multiple tables by joining them based on a matching record. This kind of join requires a joining condition  - i</a:t>
            </a:r>
            <a:r>
              <a:rPr lang="en-US" sz="1600" dirty="0">
                <a:latin typeface="Times New Roman" panose="02020603050405020304" pitchFamily="18" charset="0"/>
                <a:cs typeface="Times New Roman" panose="02020603050405020304" pitchFamily="18" charset="0"/>
              </a:rPr>
              <a:t>t returns only those records that match the join condition in both tables.</a:t>
            </a:r>
            <a:r>
              <a:rPr lang="en-US" sz="1600" dirty="0">
                <a:solidFill>
                  <a:schemeClr val="tx1"/>
                </a:solidFill>
                <a:latin typeface="Times New Roman" panose="02020603050405020304" pitchFamily="18" charset="0"/>
                <a:cs typeface="Times New Roman" panose="02020603050405020304" pitchFamily="18" charset="0"/>
              </a:rPr>
              <a:t>									</a:t>
            </a:r>
          </a:p>
          <a:p>
            <a:pPr marL="111125" indent="0" algn="just">
              <a:lnSpc>
                <a:spcPct val="150000"/>
              </a:lnSpc>
              <a:buNone/>
            </a:pPr>
            <a:endParaRPr lang="en-US" sz="1600" dirty="0">
              <a:solidFill>
                <a:schemeClr val="accent4">
                  <a:lumMod val="75000"/>
                </a:schemeClr>
              </a:solidFill>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solidFill>
                  <a:schemeClr val="accent4">
                    <a:lumMod val="75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a:p>
            <a:pPr marL="111125" indent="0" algn="just">
              <a:lnSpc>
                <a:spcPct val="150000"/>
              </a:lnSpc>
              <a:buNone/>
            </a:pPr>
            <a:r>
              <a:rPr lang="en-US" sz="1600"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4247806" y="3050195"/>
            <a:ext cx="2695575" cy="2066925"/>
          </a:xfrm>
          <a:prstGeom prst="rect">
            <a:avLst/>
          </a:prstGeom>
        </p:spPr>
      </p:pic>
      <p:pic>
        <p:nvPicPr>
          <p:cNvPr id="6" name="Picture 5"/>
          <p:cNvPicPr>
            <a:picLocks noChangeAspect="1"/>
          </p:cNvPicPr>
          <p:nvPr/>
        </p:nvPicPr>
        <p:blipFill>
          <a:blip r:embed="rId4"/>
          <a:stretch>
            <a:fillRect/>
          </a:stretch>
        </p:blipFill>
        <p:spPr>
          <a:xfrm>
            <a:off x="1378541" y="2297719"/>
            <a:ext cx="2571750" cy="3571875"/>
          </a:xfrm>
          <a:prstGeom prst="rect">
            <a:avLst/>
          </a:prstGeom>
        </p:spPr>
      </p:pic>
      <p:pic>
        <p:nvPicPr>
          <p:cNvPr id="7" name="Picture 6"/>
          <p:cNvPicPr>
            <a:picLocks noChangeAspect="1"/>
          </p:cNvPicPr>
          <p:nvPr/>
        </p:nvPicPr>
        <p:blipFill>
          <a:blip r:embed="rId5"/>
          <a:stretch>
            <a:fillRect/>
          </a:stretch>
        </p:blipFill>
        <p:spPr>
          <a:xfrm>
            <a:off x="7318641" y="2835883"/>
            <a:ext cx="3514725" cy="2733675"/>
          </a:xfrm>
          <a:prstGeom prst="rect">
            <a:avLst/>
          </a:prstGeom>
        </p:spPr>
      </p:pic>
      <p:sp>
        <p:nvSpPr>
          <p:cNvPr id="8" name="TextBox 7"/>
          <p:cNvSpPr txBox="1"/>
          <p:nvPr/>
        </p:nvSpPr>
        <p:spPr>
          <a:xfrm>
            <a:off x="6943381" y="2189615"/>
            <a:ext cx="4300515" cy="461665"/>
          </a:xfrm>
          <a:prstGeom prst="rect">
            <a:avLst/>
          </a:prstGeom>
          <a:noFill/>
          <a:ln>
            <a:solidFill>
              <a:schemeClr val="accent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shoes </a:t>
            </a:r>
            <a:r>
              <a:rPr lang="en-US" sz="1600" b="1" dirty="0">
                <a:latin typeface="Times New Roman" panose="02020603050405020304" pitchFamily="18" charset="0"/>
                <a:cs typeface="Times New Roman" panose="02020603050405020304" pitchFamily="18" charset="0"/>
              </a:rPr>
              <a:t>⋈ </a:t>
            </a:r>
            <a:r>
              <a:rPr lang="en-US" sz="1600" b="1" dirty="0" err="1">
                <a:solidFill>
                  <a:srgbClr val="FF0000"/>
                </a:solidFill>
                <a:latin typeface="Times New Roman" panose="02020603050405020304" pitchFamily="18" charset="0"/>
                <a:cs typeface="Times New Roman" panose="02020603050405020304" pitchFamily="18" charset="0"/>
              </a:rPr>
              <a:t>shoes.color_id</a:t>
            </a:r>
            <a:r>
              <a:rPr lang="en-US" sz="1600" b="1" dirty="0">
                <a:solidFill>
                  <a:srgbClr val="FF0000"/>
                </a:solidFill>
                <a:latin typeface="Times New Roman" panose="02020603050405020304" pitchFamily="18" charset="0"/>
                <a:cs typeface="Times New Roman" panose="02020603050405020304" pitchFamily="18" charset="0"/>
              </a:rPr>
              <a:t> = colors.id </a:t>
            </a:r>
            <a:r>
              <a:rPr lang="en-US" sz="2400" dirty="0">
                <a:latin typeface="Times New Roman" panose="02020603050405020304" pitchFamily="18" charset="0"/>
                <a:cs typeface="Times New Roman" panose="02020603050405020304" pitchFamily="18" charset="0"/>
              </a:rPr>
              <a:t>color</a:t>
            </a:r>
          </a:p>
        </p:txBody>
      </p:sp>
    </p:spTree>
    <p:extLst>
      <p:ext uri="{BB962C8B-B14F-4D97-AF65-F5344CB8AC3E}">
        <p14:creationId xmlns:p14="http://schemas.microsoft.com/office/powerpoint/2010/main" val="41633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1211442" y="152400"/>
            <a:ext cx="9818508" cy="6462772"/>
          </a:xfrm>
          <a:prstGeom prst="rect">
            <a:avLst/>
          </a:prstGeom>
        </p:spPr>
      </p:pic>
    </p:spTree>
    <p:extLst>
      <p:ext uri="{BB962C8B-B14F-4D97-AF65-F5344CB8AC3E}">
        <p14:creationId xmlns:p14="http://schemas.microsoft.com/office/powerpoint/2010/main" val="74889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a:t>
            </a:r>
          </a:p>
        </p:txBody>
      </p:sp>
      <p:sp>
        <p:nvSpPr>
          <p:cNvPr id="4" name="Content Placeholder 3"/>
          <p:cNvSpPr>
            <a:spLocks noGrp="1"/>
          </p:cNvSpPr>
          <p:nvPr>
            <p:ph idx="1"/>
          </p:nvPr>
        </p:nvSpPr>
        <p:spPr>
          <a:xfrm>
            <a:off x="1010310" y="1181100"/>
            <a:ext cx="10138336" cy="5086350"/>
          </a:xfrm>
          <a:ln>
            <a:solidFill>
              <a:schemeClr val="accent1"/>
            </a:solidFill>
          </a:ln>
        </p:spPr>
        <p:txBody>
          <a:bodyPr>
            <a:normAutofit/>
          </a:bodyPr>
          <a:lstStyle/>
          <a:p>
            <a:pPr indent="-231775"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result of the JOIN is a relation Q:</a:t>
            </a:r>
          </a:p>
          <a:p>
            <a:pPr lvl="1" indent="-231775"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with </a:t>
            </a:r>
            <a:r>
              <a:rPr lang="en-US" b="1" dirty="0" err="1">
                <a:latin typeface="Times New Roman" panose="02020603050405020304" pitchFamily="18" charset="0"/>
                <a:cs typeface="Times New Roman" panose="02020603050405020304" pitchFamily="18" charset="0"/>
              </a:rPr>
              <a:t>n+m</a:t>
            </a:r>
            <a:r>
              <a:rPr lang="en-US" b="1" dirty="0">
                <a:latin typeface="Times New Roman" panose="02020603050405020304" pitchFamily="18" charset="0"/>
                <a:cs typeface="Times New Roman" panose="02020603050405020304" pitchFamily="18" charset="0"/>
              </a:rPr>
              <a:t> attributes </a:t>
            </a:r>
            <a:r>
              <a:rPr lang="en-US" dirty="0">
                <a:latin typeface="Times New Roman" panose="02020603050405020304" pitchFamily="18" charset="0"/>
                <a:cs typeface="Times New Roman" panose="02020603050405020304" pitchFamily="18" charset="0"/>
              </a:rPr>
              <a:t>Q(A1,A2, ...,An,B1,B2,... ,</a:t>
            </a:r>
            <a:r>
              <a:rPr lang="en-US" dirty="0" err="1">
                <a:latin typeface="Times New Roman" panose="02020603050405020304" pitchFamily="18" charset="0"/>
                <a:cs typeface="Times New Roman" panose="02020603050405020304" pitchFamily="18" charset="0"/>
              </a:rPr>
              <a:t>Bm</a:t>
            </a:r>
            <a:r>
              <a:rPr lang="en-US" dirty="0">
                <a:latin typeface="Times New Roman" panose="02020603050405020304" pitchFamily="18" charset="0"/>
                <a:cs typeface="Times New Roman" panose="02020603050405020304" pitchFamily="18" charset="0"/>
              </a:rPr>
              <a:t>) in that order; </a:t>
            </a:r>
          </a:p>
          <a:p>
            <a:pPr lvl="1" indent="-231775"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 has one tuple for each combination of tuples—one from R and one from S—whenever the combination satisfies the join condition.</a:t>
            </a:r>
          </a:p>
          <a:p>
            <a:pPr indent="-231775"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Difference between CARTESIAN PRODUC T and JOIN</a:t>
            </a:r>
            <a:r>
              <a:rPr lang="en-US" sz="1600" dirty="0">
                <a:latin typeface="Times New Roman" panose="02020603050405020304" pitchFamily="18" charset="0"/>
                <a:cs typeface="Times New Roman" panose="02020603050405020304" pitchFamily="18" charset="0"/>
              </a:rPr>
              <a:t>. </a:t>
            </a:r>
          </a:p>
          <a:p>
            <a:pPr lvl="1" indent="-231775"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JOIN, only combinations of tuples satisfying the join condition appear in the result, whereas in the CARTESIAN PRODUCT all combinations of tuples are included in the result.</a:t>
            </a:r>
          </a:p>
          <a:p>
            <a:pPr indent="-231775"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join condition is specified on attributes from the two relations R and S and is evaluated for each combination of tuples. Each tuple combination for which the join condition evaluates to TRUE is included in the resulting relation Q as a single combined tuple.</a:t>
            </a:r>
          </a:p>
        </p:txBody>
      </p:sp>
    </p:spTree>
    <p:extLst>
      <p:ext uri="{BB962C8B-B14F-4D97-AF65-F5344CB8AC3E}">
        <p14:creationId xmlns:p14="http://schemas.microsoft.com/office/powerpoint/2010/main" val="4000247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EXAMPLE</a:t>
            </a:r>
          </a:p>
        </p:txBody>
      </p:sp>
      <p:sp>
        <p:nvSpPr>
          <p:cNvPr id="4" name="Content Placeholder 3"/>
          <p:cNvSpPr>
            <a:spLocks noGrp="1"/>
          </p:cNvSpPr>
          <p:nvPr>
            <p:ph idx="1"/>
          </p:nvPr>
        </p:nvSpPr>
        <p:spPr>
          <a:xfrm>
            <a:off x="1010310" y="990600"/>
            <a:ext cx="10293566" cy="5562600"/>
          </a:xfrm>
          <a:ln>
            <a:solidFill>
              <a:schemeClr val="accent1"/>
            </a:solidFill>
          </a:ln>
        </p:spPr>
        <p:txBody>
          <a:bodyPr>
            <a:normAutofit/>
          </a:bodyPr>
          <a:lstStyle/>
          <a:p>
            <a:pPr marL="111125" indent="0" algn="just">
              <a:lnSpc>
                <a:spcPct val="170000"/>
              </a:lnSpc>
              <a:buNone/>
            </a:pPr>
            <a:r>
              <a:rPr lang="en-US" sz="1600" b="1" dirty="0">
                <a:latin typeface="Times New Roman" panose="02020603050405020304" pitchFamily="18" charset="0"/>
                <a:cs typeface="Times New Roman" panose="02020603050405020304" pitchFamily="18" charset="0"/>
              </a:rPr>
              <a:t>              			           EMP</a:t>
            </a:r>
            <a:r>
              <a:rPr lang="en-US" sz="19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DEPT</a:t>
            </a: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111125" indent="0" algn="just">
              <a:lnSpc>
                <a:spcPct val="170000"/>
              </a:lnSpc>
              <a:buNone/>
            </a:pPr>
            <a:endParaRPr lang="en-US" sz="14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517128" y="1697467"/>
            <a:ext cx="3562350" cy="1685925"/>
          </a:xfrm>
          <a:prstGeom prst="rect">
            <a:avLst/>
          </a:prstGeom>
        </p:spPr>
      </p:pic>
      <p:pic>
        <p:nvPicPr>
          <p:cNvPr id="8" name="Picture 7"/>
          <p:cNvPicPr>
            <a:picLocks noChangeAspect="1"/>
          </p:cNvPicPr>
          <p:nvPr/>
        </p:nvPicPr>
        <p:blipFill>
          <a:blip r:embed="rId4"/>
          <a:stretch>
            <a:fillRect/>
          </a:stretch>
        </p:blipFill>
        <p:spPr>
          <a:xfrm>
            <a:off x="7655719" y="1682274"/>
            <a:ext cx="2100263" cy="1701118"/>
          </a:xfrm>
          <a:prstGeom prst="rect">
            <a:avLst/>
          </a:prstGeom>
        </p:spPr>
      </p:pic>
      <p:sp>
        <p:nvSpPr>
          <p:cNvPr id="11" name="TextBox 10"/>
          <p:cNvSpPr txBox="1"/>
          <p:nvPr/>
        </p:nvSpPr>
        <p:spPr>
          <a:xfrm>
            <a:off x="2247264" y="3619790"/>
            <a:ext cx="7508718" cy="720197"/>
          </a:xfrm>
          <a:prstGeom prst="rect">
            <a:avLst/>
          </a:prstGeom>
          <a:noFill/>
          <a:ln>
            <a:solidFill>
              <a:schemeClr val="accent1"/>
            </a:solidFill>
          </a:ln>
        </p:spPr>
        <p:txBody>
          <a:bodyPr wrap="square" rtlCol="0">
            <a:spAutoFit/>
          </a:bodyPr>
          <a:lstStyle/>
          <a:p>
            <a:pPr>
              <a:lnSpc>
                <a:spcPct val="170000"/>
              </a:lnSpc>
            </a:pPr>
            <a:r>
              <a:rPr lang="en-US" sz="2400" b="1" dirty="0">
                <a:solidFill>
                  <a:srgbClr val="0070C0"/>
                </a:solidFill>
                <a:latin typeface="Times New Roman" panose="02020603050405020304" pitchFamily="18" charset="0"/>
                <a:cs typeface="Times New Roman" panose="02020603050405020304" pitchFamily="18" charset="0"/>
              </a:rPr>
              <a:t>π</a:t>
            </a:r>
            <a:r>
              <a:rPr lang="en-US" sz="1400" dirty="0" err="1">
                <a:solidFill>
                  <a:srgbClr val="0070C0"/>
                </a:solidFill>
              </a:rPr>
              <a:t>emp_id</a:t>
            </a:r>
            <a:r>
              <a:rPr lang="en-US" sz="1400" dirty="0">
                <a:solidFill>
                  <a:srgbClr val="0070C0"/>
                </a:solidFill>
              </a:rPr>
              <a:t>, </a:t>
            </a:r>
            <a:r>
              <a:rPr lang="en-US" sz="1400" dirty="0" err="1">
                <a:solidFill>
                  <a:srgbClr val="0070C0"/>
                </a:solidFill>
              </a:rPr>
              <a:t>emp_name</a:t>
            </a:r>
            <a:r>
              <a:rPr lang="en-US" sz="1400" dirty="0">
                <a:solidFill>
                  <a:srgbClr val="0070C0"/>
                </a:solidFill>
              </a:rPr>
              <a:t>, </a:t>
            </a:r>
            <a:r>
              <a:rPr lang="en-US" sz="1400" dirty="0" err="1">
                <a:solidFill>
                  <a:srgbClr val="0070C0"/>
                </a:solidFill>
              </a:rPr>
              <a:t>dept_name</a:t>
            </a:r>
            <a:r>
              <a:rPr lang="en-US" sz="1600" dirty="0">
                <a:solidFill>
                  <a:srgbClr val="0070C0"/>
                </a:solidFill>
              </a:rPr>
              <a:t> </a:t>
            </a:r>
            <a:r>
              <a:rPr lang="en-US" sz="1600" dirty="0"/>
              <a:t>(</a:t>
            </a:r>
            <a:r>
              <a:rPr lang="en-US" sz="1600" b="1" dirty="0">
                <a:latin typeface="Times New Roman" panose="02020603050405020304" pitchFamily="18" charset="0"/>
                <a:cs typeface="Times New Roman" panose="02020603050405020304" pitchFamily="18" charset="0"/>
              </a:rPr>
              <a:t>EMP </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rgbClr val="FF0000"/>
                </a:solidFill>
                <a:latin typeface="Times New Roman" panose="02020603050405020304" pitchFamily="18" charset="0"/>
                <a:cs typeface="Times New Roman" panose="02020603050405020304" pitchFamily="18" charset="0"/>
              </a:rPr>
              <a:t>emp.dept_id</a:t>
            </a:r>
            <a:r>
              <a:rPr lang="en-US" sz="1600" dirty="0">
                <a:solidFill>
                  <a:srgbClr val="FF0000"/>
                </a:solidFill>
                <a:latin typeface="Times New Roman" panose="02020603050405020304" pitchFamily="18" charset="0"/>
                <a:cs typeface="Times New Roman" panose="02020603050405020304" pitchFamily="18" charset="0"/>
              </a:rPr>
              <a:t> = dept.dept_id </a:t>
            </a:r>
            <a:r>
              <a:rPr lang="en-US" sz="1600" b="1" dirty="0">
                <a:latin typeface="Times New Roman" panose="02020603050405020304" pitchFamily="18" charset="0"/>
                <a:cs typeface="Times New Roman" panose="02020603050405020304" pitchFamily="18" charset="0"/>
              </a:rPr>
              <a:t>DEPT)</a:t>
            </a:r>
          </a:p>
        </p:txBody>
      </p:sp>
      <p:pic>
        <p:nvPicPr>
          <p:cNvPr id="10" name="Picture 9"/>
          <p:cNvPicPr>
            <a:picLocks noChangeAspect="1"/>
          </p:cNvPicPr>
          <p:nvPr/>
        </p:nvPicPr>
        <p:blipFill>
          <a:blip r:embed="rId5"/>
          <a:stretch>
            <a:fillRect/>
          </a:stretch>
        </p:blipFill>
        <p:spPr>
          <a:xfrm>
            <a:off x="3218814" y="4480399"/>
            <a:ext cx="3426620" cy="1932389"/>
          </a:xfrm>
          <a:prstGeom prst="rect">
            <a:avLst/>
          </a:prstGeom>
        </p:spPr>
      </p:pic>
      <p:sp>
        <p:nvSpPr>
          <p:cNvPr id="13" name="Rectangle 12"/>
          <p:cNvSpPr/>
          <p:nvPr/>
        </p:nvSpPr>
        <p:spPr>
          <a:xfrm>
            <a:off x="7332644" y="5175071"/>
            <a:ext cx="3544905" cy="584775"/>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LEFT OUTER join includes unmatched rows from the left table </a:t>
            </a:r>
          </a:p>
        </p:txBody>
      </p:sp>
    </p:spTree>
    <p:extLst>
      <p:ext uri="{BB962C8B-B14F-4D97-AF65-F5344CB8AC3E}">
        <p14:creationId xmlns:p14="http://schemas.microsoft.com/office/powerpoint/2010/main" val="290728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EXAMPLE</a:t>
            </a:r>
          </a:p>
        </p:txBody>
      </p:sp>
      <p:sp>
        <p:nvSpPr>
          <p:cNvPr id="4" name="Content Placeholder 3"/>
          <p:cNvSpPr>
            <a:spLocks noGrp="1"/>
          </p:cNvSpPr>
          <p:nvPr>
            <p:ph idx="1"/>
          </p:nvPr>
        </p:nvSpPr>
        <p:spPr>
          <a:xfrm>
            <a:off x="1010310" y="990600"/>
            <a:ext cx="10293566" cy="5562600"/>
          </a:xfrm>
          <a:ln>
            <a:solidFill>
              <a:schemeClr val="accent1"/>
            </a:solidFill>
          </a:ln>
        </p:spPr>
        <p:txBody>
          <a:bodyPr>
            <a:normAutofit/>
          </a:bodyPr>
          <a:lstStyle/>
          <a:p>
            <a:pPr marL="111125" indent="0" algn="just">
              <a:lnSpc>
                <a:spcPct val="170000"/>
              </a:lnSpc>
              <a:buNone/>
            </a:pPr>
            <a:r>
              <a:rPr lang="en-US" sz="1600" b="1" dirty="0">
                <a:latin typeface="Times New Roman" panose="02020603050405020304" pitchFamily="18" charset="0"/>
                <a:cs typeface="Times New Roman" panose="02020603050405020304" pitchFamily="18" charset="0"/>
              </a:rPr>
              <a:t>              			           EMP</a:t>
            </a:r>
            <a:r>
              <a:rPr lang="en-US" sz="19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DEPT</a:t>
            </a: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31775" algn="just">
              <a:lnSpc>
                <a:spcPct val="17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111125" indent="0" algn="just">
              <a:lnSpc>
                <a:spcPct val="170000"/>
              </a:lnSpc>
              <a:buNone/>
            </a:pPr>
            <a:endParaRPr lang="en-US" sz="14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517128" y="1697467"/>
            <a:ext cx="3562350" cy="1685925"/>
          </a:xfrm>
          <a:prstGeom prst="rect">
            <a:avLst/>
          </a:prstGeom>
        </p:spPr>
      </p:pic>
      <p:pic>
        <p:nvPicPr>
          <p:cNvPr id="8" name="Picture 7"/>
          <p:cNvPicPr>
            <a:picLocks noChangeAspect="1"/>
          </p:cNvPicPr>
          <p:nvPr/>
        </p:nvPicPr>
        <p:blipFill>
          <a:blip r:embed="rId4"/>
          <a:stretch>
            <a:fillRect/>
          </a:stretch>
        </p:blipFill>
        <p:spPr>
          <a:xfrm>
            <a:off x="7655719" y="1682274"/>
            <a:ext cx="2100263" cy="1701118"/>
          </a:xfrm>
          <a:prstGeom prst="rect">
            <a:avLst/>
          </a:prstGeom>
        </p:spPr>
      </p:pic>
      <p:sp>
        <p:nvSpPr>
          <p:cNvPr id="11" name="TextBox 10"/>
          <p:cNvSpPr txBox="1"/>
          <p:nvPr/>
        </p:nvSpPr>
        <p:spPr>
          <a:xfrm>
            <a:off x="2247264" y="3619790"/>
            <a:ext cx="7508718" cy="720197"/>
          </a:xfrm>
          <a:prstGeom prst="rect">
            <a:avLst/>
          </a:prstGeom>
          <a:noFill/>
          <a:ln>
            <a:solidFill>
              <a:schemeClr val="accent1"/>
            </a:solidFill>
          </a:ln>
        </p:spPr>
        <p:txBody>
          <a:bodyPr wrap="square" rtlCol="0">
            <a:spAutoFit/>
          </a:bodyPr>
          <a:lstStyle/>
          <a:p>
            <a:pPr>
              <a:lnSpc>
                <a:spcPct val="170000"/>
              </a:lnSpc>
            </a:pPr>
            <a:r>
              <a:rPr lang="en-US" sz="2400" b="1" dirty="0">
                <a:solidFill>
                  <a:srgbClr val="0070C0"/>
                </a:solidFill>
                <a:latin typeface="Times New Roman" panose="02020603050405020304" pitchFamily="18" charset="0"/>
                <a:cs typeface="Times New Roman" panose="02020603050405020304" pitchFamily="18" charset="0"/>
              </a:rPr>
              <a:t>π</a:t>
            </a:r>
            <a:r>
              <a:rPr lang="en-US" sz="1400" dirty="0" err="1">
                <a:solidFill>
                  <a:srgbClr val="0070C0"/>
                </a:solidFill>
              </a:rPr>
              <a:t>emp_id</a:t>
            </a:r>
            <a:r>
              <a:rPr lang="en-US" sz="1400" dirty="0">
                <a:solidFill>
                  <a:srgbClr val="0070C0"/>
                </a:solidFill>
              </a:rPr>
              <a:t>, </a:t>
            </a:r>
            <a:r>
              <a:rPr lang="en-US" sz="1400" dirty="0" err="1">
                <a:solidFill>
                  <a:srgbClr val="0070C0"/>
                </a:solidFill>
              </a:rPr>
              <a:t>emp_name</a:t>
            </a:r>
            <a:r>
              <a:rPr lang="en-US" sz="1400" dirty="0">
                <a:solidFill>
                  <a:srgbClr val="0070C0"/>
                </a:solidFill>
              </a:rPr>
              <a:t>, </a:t>
            </a:r>
            <a:r>
              <a:rPr lang="en-US" sz="1400" dirty="0" err="1">
                <a:solidFill>
                  <a:srgbClr val="0070C0"/>
                </a:solidFill>
              </a:rPr>
              <a:t>dept_name</a:t>
            </a:r>
            <a:r>
              <a:rPr lang="en-US" sz="1600" dirty="0">
                <a:solidFill>
                  <a:srgbClr val="0070C0"/>
                </a:solidFill>
              </a:rPr>
              <a:t> </a:t>
            </a:r>
            <a:r>
              <a:rPr lang="en-US" sz="1600" dirty="0"/>
              <a:t>(</a:t>
            </a:r>
            <a:r>
              <a:rPr lang="en-US" sz="1600" b="1" dirty="0">
                <a:latin typeface="Times New Roman" panose="02020603050405020304" pitchFamily="18" charset="0"/>
                <a:cs typeface="Times New Roman" panose="02020603050405020304" pitchFamily="18" charset="0"/>
              </a:rPr>
              <a:t>EMP </a:t>
            </a:r>
            <a:r>
              <a:rPr lang="en-US" sz="1600" b="1" dirty="0">
                <a:solidFill>
                  <a:srgbClr val="FF0000"/>
                </a:solidFill>
              </a:rPr>
              <a:t>⟖</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rgbClr val="FF0000"/>
                </a:solidFill>
                <a:latin typeface="Times New Roman" panose="02020603050405020304" pitchFamily="18" charset="0"/>
                <a:cs typeface="Times New Roman" panose="02020603050405020304" pitchFamily="18" charset="0"/>
              </a:rPr>
              <a:t>emp.dept_id</a:t>
            </a:r>
            <a:r>
              <a:rPr lang="en-US" sz="1600" dirty="0">
                <a:solidFill>
                  <a:srgbClr val="FF0000"/>
                </a:solidFill>
                <a:latin typeface="Times New Roman" panose="02020603050405020304" pitchFamily="18" charset="0"/>
                <a:cs typeface="Times New Roman" panose="02020603050405020304" pitchFamily="18" charset="0"/>
              </a:rPr>
              <a:t> = dept.dept_id </a:t>
            </a:r>
            <a:r>
              <a:rPr lang="en-US" sz="1600" b="1" dirty="0">
                <a:latin typeface="Times New Roman" panose="02020603050405020304" pitchFamily="18" charset="0"/>
                <a:cs typeface="Times New Roman" panose="02020603050405020304" pitchFamily="18" charset="0"/>
              </a:rPr>
              <a:t>DEPT)</a:t>
            </a:r>
          </a:p>
        </p:txBody>
      </p:sp>
      <p:pic>
        <p:nvPicPr>
          <p:cNvPr id="3" name="Picture 2"/>
          <p:cNvPicPr>
            <a:picLocks noChangeAspect="1"/>
          </p:cNvPicPr>
          <p:nvPr/>
        </p:nvPicPr>
        <p:blipFill>
          <a:blip r:embed="rId5"/>
          <a:stretch>
            <a:fillRect/>
          </a:stretch>
        </p:blipFill>
        <p:spPr>
          <a:xfrm>
            <a:off x="3669165" y="4600482"/>
            <a:ext cx="3035947" cy="1823572"/>
          </a:xfrm>
          <a:prstGeom prst="rect">
            <a:avLst/>
          </a:prstGeom>
        </p:spPr>
      </p:pic>
      <p:sp>
        <p:nvSpPr>
          <p:cNvPr id="9" name="Rectangle 8"/>
          <p:cNvSpPr/>
          <p:nvPr/>
        </p:nvSpPr>
        <p:spPr>
          <a:xfrm>
            <a:off x="7362484" y="5175071"/>
            <a:ext cx="3572216" cy="584775"/>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RIGHT OUTER join includes unmatched rows from the right table </a:t>
            </a:r>
          </a:p>
        </p:txBody>
      </p:sp>
    </p:spTree>
    <p:extLst>
      <p:ext uri="{BB962C8B-B14F-4D97-AF65-F5344CB8AC3E}">
        <p14:creationId xmlns:p14="http://schemas.microsoft.com/office/powerpoint/2010/main" val="106245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a:t>
            </a:r>
          </a:p>
        </p:txBody>
      </p:sp>
      <p:sp>
        <p:nvSpPr>
          <p:cNvPr id="4" name="Content Placeholder 3"/>
          <p:cNvSpPr>
            <a:spLocks noGrp="1"/>
          </p:cNvSpPr>
          <p:nvPr>
            <p:ph idx="1"/>
          </p:nvPr>
        </p:nvSpPr>
        <p:spPr>
          <a:xfrm>
            <a:off x="1010310" y="1181100"/>
            <a:ext cx="10138336" cy="5086350"/>
          </a:xfrm>
          <a:ln>
            <a:solidFill>
              <a:schemeClr val="accent1"/>
            </a:solidFill>
          </a:ln>
        </p:spPr>
        <p:txBody>
          <a:bodyPr>
            <a:normAutofit/>
          </a:bodyPr>
          <a:lstStyle/>
          <a:p>
            <a:pPr indent="-231775"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no combination of tuples satisfies the join condition, the result of a JOIN is an empty relation with zero tuples.</a:t>
            </a:r>
          </a:p>
          <a:p>
            <a:pPr indent="-231775"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In general, if R has </a:t>
            </a:r>
            <a:r>
              <a:rPr lang="en-US" sz="2000" dirty="0" err="1">
                <a:latin typeface="Times New Roman" panose="02020603050405020304" pitchFamily="18" charset="0"/>
                <a:cs typeface="Times New Roman" panose="02020603050405020304" pitchFamily="18" charset="0"/>
              </a:rPr>
              <a:t>n</a:t>
            </a:r>
            <a:r>
              <a:rPr lang="en-US" sz="2000" baseline="-25000" dirty="0" err="1"/>
              <a:t>R</a:t>
            </a:r>
            <a:r>
              <a:rPr lang="en-US" sz="2000" baseline="-25000" dirty="0"/>
              <a:t> </a:t>
            </a:r>
            <a:r>
              <a:rPr lang="en-US" sz="1600" dirty="0">
                <a:latin typeface="Times New Roman" panose="02020603050405020304" pitchFamily="18" charset="0"/>
                <a:cs typeface="Times New Roman" panose="02020603050405020304" pitchFamily="18" charset="0"/>
              </a:rPr>
              <a:t>tuples and S has n</a:t>
            </a:r>
            <a:r>
              <a:rPr lang="en-US" sz="1600" baseline="-25000" dirty="0"/>
              <a:t>s</a:t>
            </a: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tuples, the result of a JOIN operation R&lt;join condition&gt; S will have </a:t>
            </a:r>
            <a:r>
              <a:rPr lang="en-US" sz="1600" b="1" dirty="0">
                <a:latin typeface="Times New Roman" panose="02020603050405020304" pitchFamily="18" charset="0"/>
                <a:cs typeface="Times New Roman" panose="02020603050405020304" pitchFamily="18" charset="0"/>
              </a:rPr>
              <a:t>between zero and </a:t>
            </a:r>
            <a:r>
              <a:rPr lang="en-US" sz="1600" b="1" dirty="0" err="1">
                <a:latin typeface="Times New Roman" panose="02020603050405020304" pitchFamily="18" charset="0"/>
                <a:cs typeface="Times New Roman" panose="02020603050405020304" pitchFamily="18" charset="0"/>
              </a:rPr>
              <a:t>n</a:t>
            </a:r>
            <a:r>
              <a:rPr lang="en-US" sz="1600" b="1" baseline="-25000" dirty="0" err="1"/>
              <a:t>R</a:t>
            </a:r>
            <a:r>
              <a:rPr lang="en-US" sz="1600" b="1" baseline="-25000" dirty="0"/>
              <a:t> </a:t>
            </a:r>
            <a:r>
              <a:rPr lang="en-US" sz="1600" b="1" dirty="0">
                <a:latin typeface="Times New Roman" panose="02020603050405020304" pitchFamily="18" charset="0"/>
                <a:cs typeface="Times New Roman" panose="02020603050405020304" pitchFamily="18" charset="0"/>
              </a:rPr>
              <a:t>* n</a:t>
            </a:r>
            <a:r>
              <a:rPr lang="en-US" sz="1600" b="1" baseline="-25000" dirty="0"/>
              <a:t>s</a:t>
            </a:r>
            <a:r>
              <a:rPr lang="en-US" sz="1600" b="1" dirty="0">
                <a:latin typeface="Times New Roman" panose="02020603050405020304" pitchFamily="18" charset="0"/>
                <a:cs typeface="Times New Roman" panose="02020603050405020304" pitchFamily="18" charset="0"/>
              </a:rPr>
              <a:t> tuples</a:t>
            </a:r>
            <a:r>
              <a:rPr lang="en-US" sz="1600" dirty="0">
                <a:latin typeface="Times New Roman" panose="02020603050405020304" pitchFamily="18" charset="0"/>
                <a:cs typeface="Times New Roman" panose="02020603050405020304" pitchFamily="18" charset="0"/>
              </a:rPr>
              <a:t>. </a:t>
            </a:r>
          </a:p>
          <a:p>
            <a:pPr indent="-231775"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expected size of the join result divided by the maximum size </a:t>
            </a:r>
            <a:r>
              <a:rPr lang="en-US" sz="1600" b="1" dirty="0" err="1">
                <a:latin typeface="Times New Roman" panose="02020603050405020304" pitchFamily="18" charset="0"/>
                <a:cs typeface="Times New Roman" panose="02020603050405020304" pitchFamily="18" charset="0"/>
              </a:rPr>
              <a:t>n</a:t>
            </a:r>
            <a:r>
              <a:rPr lang="en-US" sz="1600" b="1" baseline="-25000" dirty="0" err="1"/>
              <a:t>R</a:t>
            </a:r>
            <a:r>
              <a:rPr lang="en-US" sz="1600" b="1" baseline="-25000" dirty="0"/>
              <a:t> </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n</a:t>
            </a:r>
            <a:r>
              <a:rPr lang="en-US" sz="1600" b="1" baseline="-25000" dirty="0"/>
              <a:t>s</a:t>
            </a:r>
            <a:r>
              <a:rPr lang="en-US" sz="1600" dirty="0">
                <a:latin typeface="Times New Roman" panose="02020603050405020304" pitchFamily="18" charset="0"/>
                <a:cs typeface="Times New Roman" panose="02020603050405020304" pitchFamily="18" charset="0"/>
              </a:rPr>
              <a:t> leads to a ratio called </a:t>
            </a:r>
            <a:r>
              <a:rPr lang="en-US" sz="1600" b="1" dirty="0">
                <a:latin typeface="Times New Roman" panose="02020603050405020304" pitchFamily="18" charset="0"/>
                <a:cs typeface="Times New Roman" panose="02020603050405020304" pitchFamily="18" charset="0"/>
              </a:rPr>
              <a:t>join selectivity</a:t>
            </a:r>
            <a:r>
              <a:rPr lang="en-US" sz="1600" dirty="0">
                <a:latin typeface="Times New Roman" panose="02020603050405020304" pitchFamily="18" charset="0"/>
                <a:cs typeface="Times New Roman" panose="02020603050405020304" pitchFamily="18" charset="0"/>
              </a:rPr>
              <a:t>, which is a property of each join condition </a:t>
            </a:r>
          </a:p>
          <a:p>
            <a:pPr indent="-231775"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If there is no join condition</a:t>
            </a:r>
            <a:r>
              <a:rPr lang="en-US" sz="1600" dirty="0">
                <a:latin typeface="Times New Roman" panose="02020603050405020304" pitchFamily="18" charset="0"/>
                <a:cs typeface="Times New Roman" panose="02020603050405020304" pitchFamily="18" charset="0"/>
              </a:rPr>
              <a:t>, all combinations of tuples qualify and the JOIN degenerates into a CARTESIAN PRODUCT, also called CROSS PRODUCT or CROSS JOIN.</a:t>
            </a:r>
          </a:p>
        </p:txBody>
      </p:sp>
    </p:spTree>
    <p:extLst>
      <p:ext uri="{BB962C8B-B14F-4D97-AF65-F5344CB8AC3E}">
        <p14:creationId xmlns:p14="http://schemas.microsoft.com/office/powerpoint/2010/main" val="296178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Example</a:t>
            </a:r>
          </a:p>
        </p:txBody>
      </p:sp>
      <p:sp>
        <p:nvSpPr>
          <p:cNvPr id="4" name="Content Placeholder 3"/>
          <p:cNvSpPr>
            <a:spLocks noGrp="1"/>
          </p:cNvSpPr>
          <p:nvPr>
            <p:ph idx="1"/>
          </p:nvPr>
        </p:nvSpPr>
        <p:spPr>
          <a:xfrm>
            <a:off x="1010310" y="1181100"/>
            <a:ext cx="10293566" cy="5086350"/>
          </a:xfrm>
          <a:ln>
            <a:solidFill>
              <a:schemeClr val="accent1"/>
            </a:solidFill>
          </a:ln>
        </p:spPr>
        <p:txBody>
          <a:bodyPr>
            <a:normAutofit/>
          </a:bodyPr>
          <a:lstStyle/>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111125"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endParaRPr lang="en-US" sz="1600" b="1"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5118865" y="2461990"/>
            <a:ext cx="5706363" cy="3405410"/>
          </a:xfrm>
          <a:prstGeom prst="rect">
            <a:avLst/>
          </a:prstGeom>
        </p:spPr>
      </p:pic>
      <p:pic>
        <p:nvPicPr>
          <p:cNvPr id="5" name="Picture 4"/>
          <p:cNvPicPr>
            <a:picLocks noChangeAspect="1"/>
          </p:cNvPicPr>
          <p:nvPr/>
        </p:nvPicPr>
        <p:blipFill>
          <a:blip r:embed="rId5"/>
          <a:stretch>
            <a:fillRect/>
          </a:stretch>
        </p:blipFill>
        <p:spPr>
          <a:xfrm>
            <a:off x="1414463" y="1535723"/>
            <a:ext cx="2555681" cy="1074127"/>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1576129793"/>
              </p:ext>
            </p:extLst>
          </p:nvPr>
        </p:nvGraphicFramePr>
        <p:xfrm>
          <a:off x="1414462" y="3309414"/>
          <a:ext cx="1708772" cy="1624536"/>
        </p:xfrm>
        <a:graphic>
          <a:graphicData uri="http://schemas.openxmlformats.org/presentationml/2006/ole">
            <mc:AlternateContent xmlns:mc="http://schemas.openxmlformats.org/markup-compatibility/2006">
              <mc:Choice xmlns:v="urn:schemas-microsoft-com:vml" Requires="v">
                <p:oleObj spid="_x0000_s1025" name="Bitmap Image" r:id="rId6" imgW="1352520" imgH="1285920" progId="Paint.Picture">
                  <p:embed/>
                </p:oleObj>
              </mc:Choice>
              <mc:Fallback>
                <p:oleObj name="Bitmap Image" r:id="rId6" imgW="1352520" imgH="1285920" progId="Paint.Picture">
                  <p:embed/>
                  <p:pic>
                    <p:nvPicPr>
                      <p:cNvPr id="6" name="Object 5"/>
                      <p:cNvPicPr/>
                      <p:nvPr/>
                    </p:nvPicPr>
                    <p:blipFill>
                      <a:blip r:embed="rId7"/>
                      <a:stretch>
                        <a:fillRect/>
                      </a:stretch>
                    </p:blipFill>
                    <p:spPr>
                      <a:xfrm>
                        <a:off x="1414462" y="3309414"/>
                        <a:ext cx="1708772" cy="1624536"/>
                      </a:xfrm>
                      <a:prstGeom prst="rect">
                        <a:avLst/>
                      </a:prstGeom>
                    </p:spPr>
                  </p:pic>
                </p:oleObj>
              </mc:Fallback>
            </mc:AlternateContent>
          </a:graphicData>
        </a:graphic>
      </p:graphicFrame>
    </p:spTree>
    <p:extLst>
      <p:ext uri="{BB962C8B-B14F-4D97-AF65-F5344CB8AC3E}">
        <p14:creationId xmlns:p14="http://schemas.microsoft.com/office/powerpoint/2010/main" val="325350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Example</a:t>
            </a:r>
          </a:p>
        </p:txBody>
      </p:sp>
      <p:sp>
        <p:nvSpPr>
          <p:cNvPr id="4" name="Content Placeholder 3"/>
          <p:cNvSpPr>
            <a:spLocks noGrp="1"/>
          </p:cNvSpPr>
          <p:nvPr>
            <p:ph idx="1"/>
          </p:nvPr>
        </p:nvSpPr>
        <p:spPr>
          <a:xfrm>
            <a:off x="1010310" y="1181100"/>
            <a:ext cx="10293566" cy="5086350"/>
          </a:xfrm>
          <a:ln>
            <a:solidFill>
              <a:schemeClr val="accent1"/>
            </a:solidFill>
          </a:ln>
        </p:spPr>
        <p:txBody>
          <a:bodyPr>
            <a:normAutofit/>
          </a:bodyPr>
          <a:lstStyle/>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								</a:t>
            </a:r>
          </a:p>
          <a:p>
            <a:pPr marL="111125" indent="0" algn="just">
              <a:lnSpc>
                <a:spcPct val="150000"/>
              </a:lnSpc>
              <a:buNone/>
            </a:pPr>
            <a:r>
              <a:rPr lang="en-US" sz="2100" b="1" dirty="0">
                <a:solidFill>
                  <a:srgbClr val="FF0000"/>
                </a:solidFill>
                <a:latin typeface="Times New Roman" panose="02020603050405020304" pitchFamily="18" charset="0"/>
                <a:cs typeface="Times New Roman" panose="02020603050405020304" pitchFamily="18" charset="0"/>
              </a:rPr>
              <a:t>											</a:t>
            </a:r>
            <a:endParaRPr lang="en-US" sz="2000" b="1" dirty="0">
              <a:solidFill>
                <a:srgbClr val="FF0000"/>
              </a:solidFill>
              <a:latin typeface="Times New Roman" panose="02020603050405020304" pitchFamily="18" charset="0"/>
              <a:cs typeface="Times New Roman" panose="02020603050405020304" pitchFamily="18" charset="0"/>
            </a:endParaRPr>
          </a:p>
          <a:p>
            <a:pPr marL="111125" indent="0" algn="just">
              <a:lnSpc>
                <a:spcPct val="150000"/>
              </a:lnSpc>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1125" indent="0" algn="just">
              <a:lnSpc>
                <a:spcPct val="150000"/>
              </a:lnSpc>
              <a:buNone/>
            </a:pPr>
            <a:endParaRPr lang="en-US" sz="2000" b="1" dirty="0">
              <a:solidFill>
                <a:srgbClr val="FF0000"/>
              </a:solidFill>
              <a:latin typeface="Times New Roman" panose="02020603050405020304" pitchFamily="18" charset="0"/>
              <a:cs typeface="Times New Roman" panose="02020603050405020304" pitchFamily="18" charset="0"/>
            </a:endParaRPr>
          </a:p>
          <a:p>
            <a:pPr marL="111125"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111125" indent="0" algn="just">
              <a:lnSpc>
                <a:spcPct val="150000"/>
              </a:lnSpc>
              <a:buNone/>
            </a:pPr>
            <a:r>
              <a:rPr lang="en-US" sz="1600"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3"/>
          <a:stretch>
            <a:fillRect/>
          </a:stretch>
        </p:blipFill>
        <p:spPr>
          <a:xfrm>
            <a:off x="1446938" y="3438261"/>
            <a:ext cx="3810861" cy="2463919"/>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1180239" y="1448455"/>
            <a:ext cx="2555681" cy="1074127"/>
          </a:xfrm>
          <a:prstGeom prst="rect">
            <a:avLst/>
          </a:prstGeom>
          <a:ln>
            <a:solidFill>
              <a:schemeClr val="accent1"/>
            </a:solidFill>
          </a:ln>
        </p:spPr>
      </p:pic>
      <p:graphicFrame>
        <p:nvGraphicFramePr>
          <p:cNvPr id="8" name="Object 7"/>
          <p:cNvGraphicFramePr>
            <a:graphicFrameLocks noChangeAspect="1"/>
          </p:cNvGraphicFramePr>
          <p:nvPr>
            <p:extLst>
              <p:ext uri="{D42A27DB-BD31-4B8C-83A1-F6EECF244321}">
                <p14:modId xmlns:p14="http://schemas.microsoft.com/office/powerpoint/2010/main" val="786672074"/>
              </p:ext>
            </p:extLst>
          </p:nvPr>
        </p:nvGraphicFramePr>
        <p:xfrm>
          <a:off x="4068428" y="1448455"/>
          <a:ext cx="1708772" cy="1624536"/>
        </p:xfrm>
        <a:graphic>
          <a:graphicData uri="http://schemas.openxmlformats.org/presentationml/2006/ole">
            <mc:AlternateContent xmlns:mc="http://schemas.openxmlformats.org/markup-compatibility/2006">
              <mc:Choice xmlns:v="urn:schemas-microsoft-com:vml" Requires="v">
                <p:oleObj spid="_x0000_s2049" name="Bitmap Image" r:id="rId5" imgW="1352520" imgH="1285920" progId="Paint.Picture">
                  <p:embed/>
                </p:oleObj>
              </mc:Choice>
              <mc:Fallback>
                <p:oleObj name="Bitmap Image" r:id="rId5" imgW="1352520" imgH="1285920" progId="Paint.Picture">
                  <p:embed/>
                  <p:pic>
                    <p:nvPicPr>
                      <p:cNvPr id="8" name="Object 7"/>
                      <p:cNvPicPr/>
                      <p:nvPr/>
                    </p:nvPicPr>
                    <p:blipFill>
                      <a:blip r:embed="rId6"/>
                      <a:stretch>
                        <a:fillRect/>
                      </a:stretch>
                    </p:blipFill>
                    <p:spPr>
                      <a:xfrm>
                        <a:off x="4068428" y="1448455"/>
                        <a:ext cx="1708772" cy="1624536"/>
                      </a:xfrm>
                      <a:prstGeom prst="rect">
                        <a:avLst/>
                      </a:prstGeom>
                      <a:ln>
                        <a:solidFill>
                          <a:schemeClr val="accent1"/>
                        </a:solidFill>
                      </a:ln>
                    </p:spPr>
                  </p:pic>
                </p:oleObj>
              </mc:Fallback>
            </mc:AlternateContent>
          </a:graphicData>
        </a:graphic>
      </p:graphicFrame>
      <p:sp>
        <p:nvSpPr>
          <p:cNvPr id="9" name="TextBox 8"/>
          <p:cNvSpPr txBox="1"/>
          <p:nvPr/>
        </p:nvSpPr>
        <p:spPr>
          <a:xfrm>
            <a:off x="6109709" y="2029890"/>
            <a:ext cx="5364096" cy="507831"/>
          </a:xfrm>
          <a:prstGeom prst="rect">
            <a:avLst/>
          </a:prstGeom>
          <a:noFill/>
        </p:spPr>
        <p:txBody>
          <a:bodyPr wrap="square" rtlCol="0">
            <a:spAutoFit/>
          </a:bodyPr>
          <a:lstStyle/>
          <a:p>
            <a:pPr marL="111125" indent="0" algn="just">
              <a:lnSpc>
                <a:spcPct val="150000"/>
              </a:lnSpc>
              <a:buNone/>
            </a:pPr>
            <a:r>
              <a:rPr lang="en-US" sz="1600" b="1" dirty="0">
                <a:latin typeface="Times New Roman" panose="02020603050405020304" pitchFamily="18" charset="0"/>
                <a:cs typeface="Times New Roman" panose="02020603050405020304" pitchFamily="18" charset="0"/>
              </a:rPr>
              <a:t>STUDENT</a:t>
            </a: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1600" dirty="0" err="1">
                <a:solidFill>
                  <a:srgbClr val="FF0000"/>
                </a:solidFill>
                <a:latin typeface="Times New Roman" panose="02020603050405020304" pitchFamily="18" charset="0"/>
                <a:cs typeface="Times New Roman" panose="02020603050405020304" pitchFamily="18" charset="0"/>
              </a:rPr>
              <a:t>Student.Std</a:t>
            </a:r>
            <a:r>
              <a:rPr lang="en-US" sz="1600" dirty="0">
                <a:solidFill>
                  <a:srgbClr val="FF0000"/>
                </a:solidFill>
                <a:latin typeface="Times New Roman" panose="02020603050405020304" pitchFamily="18" charset="0"/>
                <a:cs typeface="Times New Roman" panose="02020603050405020304" pitchFamily="18" charset="0"/>
              </a:rPr>
              <a:t> = </a:t>
            </a:r>
            <a:r>
              <a:rPr lang="en-US" sz="1600" dirty="0" err="1">
                <a:solidFill>
                  <a:srgbClr val="FF0000"/>
                </a:solidFill>
                <a:latin typeface="Times New Roman" panose="02020603050405020304" pitchFamily="18" charset="0"/>
                <a:cs typeface="Times New Roman" panose="02020603050405020304" pitchFamily="18" charset="0"/>
              </a:rPr>
              <a:t>Subject.Class</a:t>
            </a:r>
            <a:r>
              <a:rPr lang="en-US" sz="1600" dirty="0">
                <a:solidFill>
                  <a:srgbClr val="FF0000"/>
                </a:solidFill>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SUBJECT</a:t>
            </a:r>
          </a:p>
        </p:txBody>
      </p:sp>
      <p:pic>
        <p:nvPicPr>
          <p:cNvPr id="11" name="Picture 10"/>
          <p:cNvPicPr>
            <a:picLocks noChangeAspect="1"/>
          </p:cNvPicPr>
          <p:nvPr/>
        </p:nvPicPr>
        <p:blipFill>
          <a:blip r:embed="rId7"/>
          <a:stretch>
            <a:fillRect/>
          </a:stretch>
        </p:blipFill>
        <p:spPr>
          <a:xfrm>
            <a:off x="6616816" y="3724275"/>
            <a:ext cx="3784484" cy="1459730"/>
          </a:xfrm>
          <a:prstGeom prst="rect">
            <a:avLst/>
          </a:prstGeom>
          <a:ln>
            <a:solidFill>
              <a:schemeClr val="accent1"/>
            </a:solidFill>
          </a:ln>
        </p:spPr>
      </p:pic>
      <p:sp>
        <p:nvSpPr>
          <p:cNvPr id="12" name="Right Arrow 11"/>
          <p:cNvSpPr/>
          <p:nvPr/>
        </p:nvSpPr>
        <p:spPr>
          <a:xfrm>
            <a:off x="5594687" y="4337780"/>
            <a:ext cx="762000" cy="40005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182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Example</a:t>
            </a:r>
          </a:p>
        </p:txBody>
      </p:sp>
      <p:sp>
        <p:nvSpPr>
          <p:cNvPr id="4" name="Content Placeholder 3"/>
          <p:cNvSpPr>
            <a:spLocks noGrp="1"/>
          </p:cNvSpPr>
          <p:nvPr>
            <p:ph idx="1"/>
          </p:nvPr>
        </p:nvSpPr>
        <p:spPr>
          <a:xfrm>
            <a:off x="1010310" y="1181100"/>
            <a:ext cx="10293566" cy="5086350"/>
          </a:xfrm>
          <a:ln>
            <a:solidFill>
              <a:schemeClr val="accent1"/>
            </a:solidFill>
          </a:ln>
        </p:spPr>
        <p:txBody>
          <a:bodyPr>
            <a:normAutofit/>
          </a:bodyPr>
          <a:lstStyle/>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111125"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endParaRPr lang="en-US" sz="1600" b="1"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558842" y="1560143"/>
            <a:ext cx="1981200" cy="1272020"/>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6678884" y="1731418"/>
            <a:ext cx="1552575" cy="1076325"/>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2244392" y="3661925"/>
            <a:ext cx="3295650" cy="2343150"/>
          </a:xfrm>
          <a:prstGeom prst="rect">
            <a:avLst/>
          </a:prstGeom>
          <a:ln>
            <a:solidFill>
              <a:schemeClr val="accent1"/>
            </a:solidFill>
          </a:ln>
        </p:spPr>
      </p:pic>
      <p:sp>
        <p:nvSpPr>
          <p:cNvPr id="13" name="TextBox 12"/>
          <p:cNvSpPr txBox="1"/>
          <p:nvPr/>
        </p:nvSpPr>
        <p:spPr>
          <a:xfrm>
            <a:off x="2214450" y="2812698"/>
            <a:ext cx="7730055" cy="738664"/>
          </a:xfrm>
          <a:prstGeom prst="rect">
            <a:avLst/>
          </a:prstGeom>
          <a:noFill/>
        </p:spPr>
        <p:txBody>
          <a:bodyPr wrap="square" rtlCol="0">
            <a:spAutoFit/>
          </a:bodyPr>
          <a:lstStyle/>
          <a:p>
            <a:pPr marL="111125"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EMPLOYEE</a:t>
            </a:r>
            <a:r>
              <a:rPr lang="en-US" sz="2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EMPLOYEE.EMP_CODE= SALAY.EMP_CODE </a:t>
            </a:r>
            <a:r>
              <a:rPr lang="en-US" sz="2000" dirty="0">
                <a:solidFill>
                  <a:srgbClr val="FF0000"/>
                </a:solidFill>
                <a:latin typeface="Times New Roman" panose="02020603050405020304" pitchFamily="18" charset="0"/>
                <a:cs typeface="Times New Roman" panose="02020603050405020304" pitchFamily="18" charset="0"/>
              </a:rPr>
              <a:t>SALARY</a:t>
            </a:r>
          </a:p>
        </p:txBody>
      </p:sp>
      <p:pic>
        <p:nvPicPr>
          <p:cNvPr id="7" name="Picture 6"/>
          <p:cNvPicPr>
            <a:picLocks noChangeAspect="1"/>
          </p:cNvPicPr>
          <p:nvPr/>
        </p:nvPicPr>
        <p:blipFill>
          <a:blip r:embed="rId6"/>
          <a:stretch>
            <a:fillRect/>
          </a:stretch>
        </p:blipFill>
        <p:spPr>
          <a:xfrm>
            <a:off x="6930769" y="4325818"/>
            <a:ext cx="3477680" cy="936298"/>
          </a:xfrm>
          <a:prstGeom prst="rect">
            <a:avLst/>
          </a:prstGeom>
          <a:ln>
            <a:solidFill>
              <a:schemeClr val="accent1"/>
            </a:solidFill>
          </a:ln>
        </p:spPr>
      </p:pic>
      <p:sp>
        <p:nvSpPr>
          <p:cNvPr id="14" name="Right Arrow 13"/>
          <p:cNvSpPr/>
          <p:nvPr/>
        </p:nvSpPr>
        <p:spPr>
          <a:xfrm>
            <a:off x="5916884" y="4524715"/>
            <a:ext cx="762000" cy="40005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285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randombar(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TYPES</a:t>
            </a:r>
          </a:p>
        </p:txBody>
      </p:sp>
      <p:sp>
        <p:nvSpPr>
          <p:cNvPr id="4" name="Content Placeholder 3"/>
          <p:cNvSpPr>
            <a:spLocks noGrp="1"/>
          </p:cNvSpPr>
          <p:nvPr>
            <p:ph idx="1"/>
          </p:nvPr>
        </p:nvSpPr>
        <p:spPr>
          <a:xfrm>
            <a:off x="1010310" y="1181100"/>
            <a:ext cx="10293566" cy="5086350"/>
          </a:xfrm>
          <a:ln>
            <a:solidFill>
              <a:schemeClr val="accent1"/>
            </a:solidFill>
          </a:ln>
        </p:spPr>
        <p:txBody>
          <a:bodyPr>
            <a:normAutofit fontScale="32500" lnSpcReduction="20000"/>
          </a:bodyPr>
          <a:lstStyle/>
          <a:p>
            <a:pPr indent="-231775">
              <a:lnSpc>
                <a:spcPct val="170000"/>
              </a:lnSpc>
              <a:buFont typeface="Arial" panose="020B0604020202020204" pitchFamily="34" charset="0"/>
              <a:buChar char="•"/>
            </a:pPr>
            <a:r>
              <a:rPr lang="en-US" sz="4900" dirty="0">
                <a:latin typeface="Times New Roman" panose="02020603050405020304" pitchFamily="18" charset="0"/>
                <a:cs typeface="Times New Roman" panose="02020603050405020304" pitchFamily="18" charset="0"/>
              </a:rPr>
              <a:t>A Join operation combines two tuples from two different relations, if and only if a given condition is satisfied..</a:t>
            </a:r>
          </a:p>
          <a:p>
            <a:pPr indent="-231775">
              <a:lnSpc>
                <a:spcPct val="170000"/>
              </a:lnSpc>
              <a:buFont typeface="Arial" panose="020B0604020202020204" pitchFamily="34" charset="0"/>
              <a:buChar char="•"/>
            </a:pPr>
            <a:r>
              <a:rPr lang="en-US" sz="4900" dirty="0">
                <a:latin typeface="Times New Roman" panose="02020603050405020304" pitchFamily="18" charset="0"/>
                <a:cs typeface="Times New Roman" panose="02020603050405020304" pitchFamily="18" charset="0"/>
              </a:rPr>
              <a:t>There are mainly two types of join which are further divided as follows:</a:t>
            </a:r>
          </a:p>
          <a:p>
            <a:pPr marL="800100" lvl="2" indent="0">
              <a:lnSpc>
                <a:spcPct val="120000"/>
              </a:lnSpc>
              <a:buNone/>
            </a:pPr>
            <a:r>
              <a:rPr lang="en-US" sz="4900" b="1" dirty="0">
                <a:latin typeface="Times New Roman" panose="02020603050405020304" pitchFamily="18" charset="0"/>
                <a:cs typeface="Times New Roman" panose="02020603050405020304" pitchFamily="18" charset="0"/>
              </a:rPr>
              <a:t>1) Inner Join</a:t>
            </a:r>
          </a:p>
          <a:p>
            <a:pPr marL="2000250" lvl="4" indent="-285750">
              <a:lnSpc>
                <a:spcPct val="120000"/>
              </a:lnSpc>
              <a:buFont typeface="Arial" panose="020B0604020202020204" pitchFamily="34" charset="0"/>
              <a:buChar char="•"/>
            </a:pPr>
            <a:r>
              <a:rPr lang="en-US" sz="4900" dirty="0">
                <a:latin typeface="Times New Roman" panose="02020603050405020304" pitchFamily="18" charset="0"/>
                <a:cs typeface="Times New Roman" panose="02020603050405020304" pitchFamily="18" charset="0"/>
              </a:rPr>
              <a:t>Natural Join</a:t>
            </a:r>
          </a:p>
          <a:p>
            <a:pPr marL="2000250" lvl="4" indent="-285750">
              <a:lnSpc>
                <a:spcPct val="120000"/>
              </a:lnSpc>
              <a:buFont typeface="Arial" panose="020B0604020202020204" pitchFamily="34" charset="0"/>
              <a:buChar char="•"/>
            </a:pPr>
            <a:r>
              <a:rPr lang="en-US" sz="4900" dirty="0">
                <a:latin typeface="Times New Roman" panose="02020603050405020304" pitchFamily="18" charset="0"/>
                <a:cs typeface="Times New Roman" panose="02020603050405020304" pitchFamily="18" charset="0"/>
              </a:rPr>
              <a:t>Theta Join</a:t>
            </a:r>
          </a:p>
          <a:p>
            <a:pPr marL="2000250" lvl="4" indent="-285750">
              <a:lnSpc>
                <a:spcPct val="120000"/>
              </a:lnSpc>
              <a:buFont typeface="Arial" panose="020B0604020202020204" pitchFamily="34" charset="0"/>
              <a:buChar char="•"/>
            </a:pPr>
            <a:r>
              <a:rPr lang="en-US" sz="4900" dirty="0">
                <a:latin typeface="Times New Roman" panose="02020603050405020304" pitchFamily="18" charset="0"/>
                <a:cs typeface="Times New Roman" panose="02020603050405020304" pitchFamily="18" charset="0"/>
              </a:rPr>
              <a:t>Equi Join</a:t>
            </a:r>
          </a:p>
          <a:p>
            <a:pPr marL="800100" lvl="2" indent="0">
              <a:lnSpc>
                <a:spcPct val="120000"/>
              </a:lnSpc>
              <a:buNone/>
            </a:pPr>
            <a:r>
              <a:rPr lang="en-US" sz="4900" b="1" dirty="0">
                <a:latin typeface="Times New Roman" panose="02020603050405020304" pitchFamily="18" charset="0"/>
                <a:cs typeface="Times New Roman" panose="02020603050405020304" pitchFamily="18" charset="0"/>
              </a:rPr>
              <a:t>2) Outer Join</a:t>
            </a:r>
          </a:p>
          <a:p>
            <a:pPr marL="2000250" lvl="4" indent="-285750">
              <a:lnSpc>
                <a:spcPct val="120000"/>
              </a:lnSpc>
              <a:buFont typeface="Arial" panose="020B0604020202020204" pitchFamily="34" charset="0"/>
              <a:buChar char="•"/>
            </a:pPr>
            <a:r>
              <a:rPr lang="en-US" sz="4900" dirty="0">
                <a:latin typeface="Times New Roman" panose="02020603050405020304" pitchFamily="18" charset="0"/>
                <a:cs typeface="Times New Roman" panose="02020603050405020304" pitchFamily="18" charset="0"/>
              </a:rPr>
              <a:t>Left Outer Join</a:t>
            </a:r>
          </a:p>
          <a:p>
            <a:pPr marL="2000250" lvl="4" indent="-285750">
              <a:lnSpc>
                <a:spcPct val="120000"/>
              </a:lnSpc>
              <a:buFont typeface="Arial" panose="020B0604020202020204" pitchFamily="34" charset="0"/>
              <a:buChar char="•"/>
            </a:pPr>
            <a:r>
              <a:rPr lang="en-US" sz="4900" dirty="0">
                <a:latin typeface="Times New Roman" panose="02020603050405020304" pitchFamily="18" charset="0"/>
                <a:cs typeface="Times New Roman" panose="02020603050405020304" pitchFamily="18" charset="0"/>
              </a:rPr>
              <a:t>Right Inner Join</a:t>
            </a:r>
          </a:p>
          <a:p>
            <a:pPr marL="2000250" lvl="4" indent="-285750">
              <a:lnSpc>
                <a:spcPct val="120000"/>
              </a:lnSpc>
              <a:buFont typeface="Arial" panose="020B0604020202020204" pitchFamily="34" charset="0"/>
              <a:buChar char="•"/>
            </a:pPr>
            <a:r>
              <a:rPr lang="en-US" sz="4900" dirty="0">
                <a:latin typeface="Times New Roman" panose="02020603050405020304" pitchFamily="18" charset="0"/>
                <a:cs typeface="Times New Roman" panose="02020603050405020304" pitchFamily="18" charset="0"/>
              </a:rPr>
              <a:t>Full Outer Join</a:t>
            </a:r>
          </a:p>
          <a:p>
            <a:pPr marL="111125" indent="0">
              <a:lnSpc>
                <a:spcPct val="170000"/>
              </a:lnSpc>
              <a:buNone/>
            </a:pPr>
            <a:r>
              <a:rPr lang="en-US" sz="1600" dirty="0">
                <a:latin typeface="Times New Roman" panose="02020603050405020304" pitchFamily="18" charset="0"/>
                <a:cs typeface="Times New Roman" panose="02020603050405020304" pitchFamily="18" charset="0"/>
              </a:rPr>
              <a:t>												</a:t>
            </a:r>
          </a:p>
          <a:p>
            <a:pPr marL="111125"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111125" indent="0" algn="just">
              <a:lnSpc>
                <a:spcPct val="150000"/>
              </a:lnSpc>
              <a:buNone/>
            </a:pPr>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0162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10310" y="254833"/>
            <a:ext cx="10138336" cy="1280890"/>
          </a:xfrm>
        </p:spPr>
        <p:txBody>
          <a:bodyPr/>
          <a:lstStyle/>
          <a:p>
            <a:pPr algn="ctr"/>
            <a:r>
              <a:rPr lang="en-US" dirty="0">
                <a:latin typeface="Times New Roman" panose="02020603050405020304" pitchFamily="18" charset="0"/>
                <a:cs typeface="Times New Roman" panose="02020603050405020304" pitchFamily="18" charset="0"/>
              </a:rPr>
              <a:t>JOIN Operation – INNER JOINS</a:t>
            </a:r>
          </a:p>
        </p:txBody>
      </p:sp>
      <p:sp>
        <p:nvSpPr>
          <p:cNvPr id="4" name="Content Placeholder 3"/>
          <p:cNvSpPr>
            <a:spLocks noGrp="1"/>
          </p:cNvSpPr>
          <p:nvPr>
            <p:ph idx="1"/>
          </p:nvPr>
        </p:nvSpPr>
        <p:spPr>
          <a:xfrm>
            <a:off x="1010310" y="1181100"/>
            <a:ext cx="10293566" cy="5086350"/>
          </a:xfrm>
          <a:ln>
            <a:solidFill>
              <a:schemeClr val="accent1"/>
            </a:solidFill>
          </a:ln>
        </p:spPr>
        <p:txBody>
          <a:bodyPr>
            <a:noAutofit/>
          </a:bodyPr>
          <a:lstStyle/>
          <a:p>
            <a:pPr marL="0" indent="0" algn="just">
              <a:lnSpc>
                <a:spcPct val="150000"/>
              </a:lnSpc>
              <a:buNone/>
            </a:pPr>
            <a:r>
              <a:rPr lang="en-US" sz="1600" b="1" dirty="0">
                <a:solidFill>
                  <a:srgbClr val="FF0000"/>
                </a:solidFill>
                <a:latin typeface="Times New Roman" panose="02020603050405020304" pitchFamily="18" charset="0"/>
                <a:cs typeface="Times New Roman" panose="02020603050405020304" pitchFamily="18" charset="0"/>
              </a:rPr>
              <a:t>1) Inner Join</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Inner join is a type of join in which only those tuples are selected which fulfill the required conditions. </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All those tuples which do not satisfy the required conditions are excluded. </a:t>
            </a:r>
          </a:p>
          <a:p>
            <a:pPr algn="just">
              <a:lnSpc>
                <a:spcPct val="150000"/>
              </a:lnSpc>
              <a:buFont typeface="Wingdings" panose="05000000000000000000" pitchFamily="2" charset="2"/>
              <a:buChar char="v"/>
            </a:pPr>
            <a:r>
              <a:rPr lang="en-US" sz="1600" b="1" dirty="0">
                <a:solidFill>
                  <a:srgbClr val="0070C0"/>
                </a:solidFill>
                <a:latin typeface="Times New Roman" panose="02020603050405020304" pitchFamily="18" charset="0"/>
                <a:cs typeface="Times New Roman" panose="02020603050405020304" pitchFamily="18" charset="0"/>
              </a:rPr>
              <a:t>Natural Join (⋈)</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can perform a Natural Join only if there is at least one common attribute that exists between two relations. In addition, the attributes must have the same name and domain.</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Natural Join is a join which is performed if there is a common attribute between the relations.</a:t>
            </a:r>
          </a:p>
          <a:p>
            <a:pPr algn="just">
              <a:lnSpc>
                <a:spcPct val="150000"/>
              </a:lnSpc>
              <a:buFont typeface="Arial" panose="020B0604020202020204" pitchFamily="34" charset="0"/>
              <a:buChar char="•"/>
            </a:pPr>
            <a:r>
              <a:rPr lang="en-US" sz="1600" b="1" u="sng" dirty="0">
                <a:latin typeface="Times New Roman" panose="02020603050405020304" pitchFamily="18" charset="0"/>
                <a:cs typeface="Times New Roman" panose="02020603050405020304" pitchFamily="18" charset="0"/>
              </a:rPr>
              <a:t>Notation: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R1 ⋈ R2 </a:t>
            </a:r>
            <a:r>
              <a:rPr lang="en-US" sz="1600" dirty="0">
                <a:latin typeface="Times New Roman" panose="02020603050405020304" pitchFamily="18" charset="0"/>
                <a:cs typeface="Times New Roman" panose="02020603050405020304" pitchFamily="18" charset="0"/>
              </a:rPr>
              <a:t>where R1 and R2 are two relations.</a:t>
            </a:r>
          </a:p>
          <a:p>
            <a:pPr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Natural join acts on those matching attributes where the values of attributes in both the relations are same</a:t>
            </a:r>
          </a:p>
          <a:p>
            <a:pPr marL="111125"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dirty="0">
                <a:latin typeface="Times New Roman" panose="02020603050405020304" pitchFamily="18" charset="0"/>
                <a:cs typeface="Times New Roman" panose="02020603050405020304" pitchFamily="18" charset="0"/>
              </a:rPr>
              <a:t>											</a:t>
            </a:r>
          </a:p>
          <a:p>
            <a:pPr marL="111125" indent="0" algn="just">
              <a:lnSpc>
                <a:spcPct val="150000"/>
              </a:lnSpc>
              <a:buNone/>
            </a:pPr>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04999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1937</TotalTime>
  <Words>2384</Words>
  <Application>Microsoft Office PowerPoint</Application>
  <PresentationFormat>Widescreen</PresentationFormat>
  <Paragraphs>273</Paragraphs>
  <Slides>31</Slides>
  <Notes>19</Notes>
  <HiddenSlides>2</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Wisp</vt:lpstr>
      <vt:lpstr>UNIT IV</vt:lpstr>
      <vt:lpstr>JOIN Operation</vt:lpstr>
      <vt:lpstr>JOIN Operation</vt:lpstr>
      <vt:lpstr>JOIN Operation</vt:lpstr>
      <vt:lpstr>JOIN Operation - Example</vt:lpstr>
      <vt:lpstr>JOIN Operation - Example</vt:lpstr>
      <vt:lpstr>JOIN Operation - Example</vt:lpstr>
      <vt:lpstr>JOIN Operation - TYPES</vt:lpstr>
      <vt:lpstr>JOIN Operation – INNER JOINS</vt:lpstr>
      <vt:lpstr>JOIN Operation - TYPES</vt:lpstr>
      <vt:lpstr>JOIN Operation - TYPES</vt:lpstr>
      <vt:lpstr>JOIN Operation - TYPES</vt:lpstr>
      <vt:lpstr>JOIN Operation - TYPES</vt:lpstr>
      <vt:lpstr>JOIN Operation - TYPES</vt:lpstr>
      <vt:lpstr>JOIN Operation - TYPES</vt:lpstr>
      <vt:lpstr>JOIN Operation – OUTER JOINS</vt:lpstr>
      <vt:lpstr>CARTESIAN/ CROSS PRODUCT</vt:lpstr>
      <vt:lpstr>LEFT OUTER JOIN</vt:lpstr>
      <vt:lpstr>JOIN Operation – OUTER JOINS</vt:lpstr>
      <vt:lpstr>JOIN Operation – OUTER JOINS</vt:lpstr>
      <vt:lpstr>RIGHT OUTER JOIN</vt:lpstr>
      <vt:lpstr>JOIN Operation – OUTER JOINS</vt:lpstr>
      <vt:lpstr>JOIN Operation – OUTER JOINS</vt:lpstr>
      <vt:lpstr>FULL OUTER JOIN</vt:lpstr>
      <vt:lpstr>JOIN Operation – OUTER JOINS</vt:lpstr>
      <vt:lpstr>JOIN Operation – OUTER JOINS</vt:lpstr>
      <vt:lpstr>OUTER JOIN</vt:lpstr>
      <vt:lpstr>INNER JOIN</vt:lpstr>
      <vt:lpstr>PowerPoint Presentation</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Lenovo</dc:creator>
  <cp:lastModifiedBy>919380888819</cp:lastModifiedBy>
  <cp:revision>260</cp:revision>
  <dcterms:created xsi:type="dcterms:W3CDTF">2021-05-10T15:41:14Z</dcterms:created>
  <dcterms:modified xsi:type="dcterms:W3CDTF">2022-07-29T14:14:09Z</dcterms:modified>
</cp:coreProperties>
</file>