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0" r:id="rId12"/>
    <p:sldId id="265" r:id="rId13"/>
    <p:sldId id="268" r:id="rId14"/>
    <p:sldId id="269" r:id="rId15"/>
    <p:sldId id="337" r:id="rId16"/>
    <p:sldId id="271" r:id="rId17"/>
    <p:sldId id="272" r:id="rId18"/>
    <p:sldId id="274" r:id="rId19"/>
    <p:sldId id="275" r:id="rId20"/>
    <p:sldId id="277" r:id="rId21"/>
    <p:sldId id="348" r:id="rId22"/>
    <p:sldId id="349" r:id="rId23"/>
    <p:sldId id="350" r:id="rId24"/>
    <p:sldId id="278" r:id="rId25"/>
    <p:sldId id="279" r:id="rId26"/>
    <p:sldId id="280" r:id="rId27"/>
    <p:sldId id="281" r:id="rId28"/>
    <p:sldId id="282" r:id="rId29"/>
    <p:sldId id="283" r:id="rId30"/>
    <p:sldId id="284" r:id="rId31"/>
    <p:sldId id="285" r:id="rId32"/>
    <p:sldId id="287" r:id="rId33"/>
    <p:sldId id="286" r:id="rId34"/>
    <p:sldId id="288" r:id="rId35"/>
    <p:sldId id="289" r:id="rId36"/>
    <p:sldId id="290" r:id="rId37"/>
    <p:sldId id="291" r:id="rId38"/>
    <p:sldId id="292" r:id="rId39"/>
    <p:sldId id="293" r:id="rId40"/>
    <p:sldId id="325" r:id="rId41"/>
    <p:sldId id="294" r:id="rId42"/>
    <p:sldId id="295" r:id="rId43"/>
    <p:sldId id="296" r:id="rId44"/>
    <p:sldId id="326" r:id="rId45"/>
    <p:sldId id="297" r:id="rId46"/>
    <p:sldId id="327" r:id="rId47"/>
    <p:sldId id="328" r:id="rId48"/>
    <p:sldId id="306" r:id="rId49"/>
    <p:sldId id="307" r:id="rId50"/>
    <p:sldId id="323" r:id="rId51"/>
    <p:sldId id="329" r:id="rId52"/>
    <p:sldId id="331" r:id="rId53"/>
    <p:sldId id="330" r:id="rId54"/>
    <p:sldId id="333" r:id="rId55"/>
    <p:sldId id="332" r:id="rId56"/>
    <p:sldId id="334" r:id="rId57"/>
    <p:sldId id="351" r:id="rId58"/>
    <p:sldId id="352" r:id="rId59"/>
    <p:sldId id="338" r:id="rId60"/>
    <p:sldId id="339" r:id="rId61"/>
    <p:sldId id="340" r:id="rId62"/>
    <p:sldId id="341" r:id="rId63"/>
    <p:sldId id="342" r:id="rId64"/>
    <p:sldId id="343" r:id="rId65"/>
    <p:sldId id="344" r:id="rId66"/>
    <p:sldId id="345" r:id="rId67"/>
    <p:sldId id="346" r:id="rId68"/>
    <p:sldId id="34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7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t>The Relational Data Model and Relational Database Constraints</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Domain Constraints</a:t>
            </a:r>
            <a:endParaRPr lang="en-US" sz="3600" b="1" dirty="0"/>
          </a:p>
        </p:txBody>
      </p:sp>
      <p:sp>
        <p:nvSpPr>
          <p:cNvPr id="3" name="Content Placeholder 2"/>
          <p:cNvSpPr>
            <a:spLocks noGrp="1"/>
          </p:cNvSpPr>
          <p:nvPr>
            <p:ph idx="1"/>
          </p:nvPr>
        </p:nvSpPr>
        <p:spPr>
          <a:xfrm>
            <a:off x="304800" y="990600"/>
            <a:ext cx="8534400" cy="5135563"/>
          </a:xfrm>
        </p:spPr>
        <p:txBody>
          <a:bodyPr/>
          <a:lstStyle/>
          <a:p>
            <a:pPr algn="just"/>
            <a:r>
              <a:rPr lang="en-US" sz="2800" dirty="0" smtClean="0"/>
              <a:t>Domain constraints specify that within each tuple, the value of each attribute A must be an atomic value from the domain dom (A).</a:t>
            </a:r>
          </a:p>
          <a:p>
            <a:pPr algn="just"/>
            <a:r>
              <a:rPr lang="en-US" sz="2800" dirty="0" smtClean="0"/>
              <a:t>Consider the below example,</a:t>
            </a:r>
          </a:p>
          <a:p>
            <a:pPr marL="0" indent="0">
              <a:spcBef>
                <a:spcPts val="0"/>
              </a:spcBef>
              <a:buNone/>
            </a:pPr>
            <a:r>
              <a:rPr lang="en-US" dirty="0" smtClean="0"/>
              <a:t>		</a:t>
            </a:r>
            <a:r>
              <a:rPr lang="en-US" b="1" dirty="0" smtClean="0">
                <a:solidFill>
                  <a:srgbClr val="C00000"/>
                </a:solidFill>
              </a:rPr>
              <a:t>STUDENT</a:t>
            </a:r>
          </a:p>
          <a:p>
            <a:pPr marL="0" indent="0">
              <a:spcBef>
                <a:spcPts val="0"/>
              </a:spcBef>
              <a:buNone/>
            </a:pPr>
            <a:endParaRPr lang="en-US" b="1" dirty="0" smtClean="0">
              <a:solidFill>
                <a:srgbClr val="C00000"/>
              </a:solidFill>
            </a:endParaRPr>
          </a:p>
          <a:p>
            <a:pPr marL="0" indent="0">
              <a:spcBef>
                <a:spcPts val="0"/>
              </a:spcBef>
              <a:buNone/>
            </a:pPr>
            <a:endParaRPr lang="en-US" b="1" dirty="0" smtClean="0">
              <a:solidFill>
                <a:srgbClr val="C00000"/>
              </a:solidFill>
            </a:endParaRPr>
          </a:p>
          <a:p>
            <a:pPr marL="0" indent="0">
              <a:spcBef>
                <a:spcPts val="0"/>
              </a:spcBef>
              <a:buNone/>
            </a:pPr>
            <a:r>
              <a:rPr lang="en-US" sz="2000" b="1" dirty="0" smtClean="0"/>
              <a:t>Dom(SEM) Is Integer But A String Is Inserted Which Is Violating The Constraint</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xmlns="" val="288792177"/>
              </p:ext>
            </p:extLst>
          </p:nvPr>
        </p:nvGraphicFramePr>
        <p:xfrm>
          <a:off x="2209800" y="3276600"/>
          <a:ext cx="4035432" cy="731520"/>
        </p:xfrm>
        <a:graphic>
          <a:graphicData uri="http://schemas.openxmlformats.org/drawingml/2006/table">
            <a:tbl>
              <a:tblPr firstRow="1" bandRow="1">
                <a:tableStyleId>{5C22544A-7EE6-4342-B048-85BDC9FD1C3A}</a:tableStyleId>
              </a:tblPr>
              <a:tblGrid>
                <a:gridCol w="796182"/>
                <a:gridCol w="1033938"/>
                <a:gridCol w="760680"/>
                <a:gridCol w="685800"/>
                <a:gridCol w="758832"/>
              </a:tblGrid>
              <a:tr h="228600">
                <a:tc>
                  <a:txBody>
                    <a:bodyPr/>
                    <a:lstStyle/>
                    <a:p>
                      <a:pPr algn="ctr"/>
                      <a:r>
                        <a:rPr lang="en-US" dirty="0" smtClean="0">
                          <a:solidFill>
                            <a:schemeClr val="tx1"/>
                          </a:solidFill>
                        </a:rPr>
                        <a:t>USN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DEPT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SEM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MOB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2860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ABC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Entity Integrity</a:t>
            </a:r>
            <a:endParaRPr lang="en-US" sz="3600"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dirty="0" smtClean="0"/>
              <a:t>The entity integrity constraint states that no primary key value can be NULL.</a:t>
            </a:r>
          </a:p>
          <a:p>
            <a:pPr algn="just"/>
            <a:r>
              <a:rPr lang="en-US" sz="2800" dirty="0" smtClean="0"/>
              <a:t>This is because the primary key value is used to identify individual tuples in a relation. Having NULL values for the primary key implies that we cannot identify some tuples.</a:t>
            </a:r>
          </a:p>
          <a:p>
            <a:pPr algn="just"/>
            <a:r>
              <a:rPr lang="en-US" sz="2800" dirty="0"/>
              <a:t>Key constraints and entity integrity constraints are specified on individual relations. </a:t>
            </a:r>
          </a:p>
        </p:txBody>
      </p:sp>
      <p:graphicFrame>
        <p:nvGraphicFramePr>
          <p:cNvPr id="5" name="Table 4"/>
          <p:cNvGraphicFramePr>
            <a:graphicFrameLocks noGrp="1"/>
          </p:cNvGraphicFramePr>
          <p:nvPr>
            <p:extLst>
              <p:ext uri="{D42A27DB-BD31-4B8C-83A1-F6EECF244321}">
                <p14:modId xmlns:p14="http://schemas.microsoft.com/office/powerpoint/2010/main" xmlns="" val="3318797186"/>
              </p:ext>
            </p:extLst>
          </p:nvPr>
        </p:nvGraphicFramePr>
        <p:xfrm>
          <a:off x="3279768" y="5403299"/>
          <a:ext cx="4035432" cy="762000"/>
        </p:xfrm>
        <a:graphic>
          <a:graphicData uri="http://schemas.openxmlformats.org/drawingml/2006/table">
            <a:tbl>
              <a:tblPr firstRow="1" bandRow="1">
                <a:tableStyleId>{5C22544A-7EE6-4342-B048-85BDC9FD1C3A}</a:tableStyleId>
              </a:tblPr>
              <a:tblGrid>
                <a:gridCol w="796182"/>
                <a:gridCol w="1033938"/>
                <a:gridCol w="760680"/>
                <a:gridCol w="685800"/>
                <a:gridCol w="758832"/>
              </a:tblGrid>
              <a:tr h="228600">
                <a:tc>
                  <a:txBody>
                    <a:bodyPr/>
                    <a:lstStyle/>
                    <a:p>
                      <a:pPr algn="ctr"/>
                      <a:r>
                        <a:rPr lang="en-US" sz="2000" u="sng" dirty="0" smtClean="0">
                          <a:solidFill>
                            <a:schemeClr val="tx1"/>
                          </a:solidFill>
                        </a:rPr>
                        <a:t>USN</a:t>
                      </a:r>
                      <a:endParaRPr lang="en-US" sz="20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DEPT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SEM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dirty="0" smtClean="0">
                          <a:solidFill>
                            <a:schemeClr val="tx1"/>
                          </a:solidFill>
                        </a:rPr>
                        <a:t>MOB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28600">
                <a:tc>
                  <a:txBody>
                    <a:bodyPr/>
                    <a:lstStyle/>
                    <a:p>
                      <a:r>
                        <a:rPr lang="en-US" dirty="0" smtClean="0">
                          <a:solidFill>
                            <a:schemeClr val="tx1"/>
                          </a:solidFill>
                        </a:rPr>
                        <a:t>NULL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Rectangle 5"/>
          <p:cNvSpPr/>
          <p:nvPr/>
        </p:nvSpPr>
        <p:spPr>
          <a:xfrm>
            <a:off x="3279768" y="4869899"/>
            <a:ext cx="1379095" cy="461665"/>
          </a:xfrm>
          <a:prstGeom prst="rect">
            <a:avLst/>
          </a:prstGeom>
        </p:spPr>
        <p:txBody>
          <a:bodyPr wrap="none">
            <a:spAutoFit/>
          </a:bodyPr>
          <a:lstStyle/>
          <a:p>
            <a:r>
              <a:rPr lang="en-US" sz="2400" b="1" dirty="0" smtClean="0">
                <a:solidFill>
                  <a:srgbClr val="C00000"/>
                </a:solidFill>
              </a:rPr>
              <a:t>STUDENT</a:t>
            </a:r>
            <a:endParaRPr lang="en-US" dirty="0"/>
          </a:p>
        </p:txBody>
      </p:sp>
      <p:pic>
        <p:nvPicPr>
          <p:cNvPr id="57353" name="Picture 9" descr="C:\Users\CS\Documents\NOTALOOWED.png"/>
          <p:cNvPicPr>
            <a:picLocks noChangeAspect="1" noChangeArrowheads="1"/>
          </p:cNvPicPr>
          <p:nvPr/>
        </p:nvPicPr>
        <p:blipFill>
          <a:blip r:embed="rId2" cstate="print"/>
          <a:srcRect/>
          <a:stretch>
            <a:fillRect/>
          </a:stretch>
        </p:blipFill>
        <p:spPr bwMode="auto">
          <a:xfrm>
            <a:off x="1298568" y="5255364"/>
            <a:ext cx="1221638" cy="1221636"/>
          </a:xfrm>
          <a:prstGeom prst="rect">
            <a:avLst/>
          </a:prstGeom>
          <a:noFill/>
        </p:spPr>
      </p:pic>
      <p:cxnSp>
        <p:nvCxnSpPr>
          <p:cNvPr id="13" name="Straight Arrow Connector 12"/>
          <p:cNvCxnSpPr/>
          <p:nvPr/>
        </p:nvCxnSpPr>
        <p:spPr>
          <a:xfrm rot="10800000">
            <a:off x="2593968" y="5940794"/>
            <a:ext cx="762000" cy="3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Referential Integrity</a:t>
            </a:r>
            <a:endParaRPr lang="en-US" sz="3600"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dirty="0" smtClean="0"/>
              <a:t>The referential integrity constraint is specified between two relations and is used to maintain the consistency among tuples in the two relations. </a:t>
            </a:r>
          </a:p>
          <a:p>
            <a:pPr algn="just"/>
            <a:r>
              <a:rPr lang="en-US" sz="2800" dirty="0" smtClean="0"/>
              <a:t>Informally, the referential integrity constraint states that a tuple in one relation that refers to another relation must refer to an existing tuple in that relation.</a:t>
            </a:r>
            <a:endParaRPr lang="en-US" sz="2800" dirty="0"/>
          </a:p>
        </p:txBody>
      </p:sp>
      <p:pic>
        <p:nvPicPr>
          <p:cNvPr id="4" name="Picture 3"/>
          <p:cNvPicPr>
            <a:picLocks noChangeAspect="1"/>
          </p:cNvPicPr>
          <p:nvPr/>
        </p:nvPicPr>
        <p:blipFill>
          <a:blip r:embed="rId2" cstate="print"/>
          <a:stretch>
            <a:fillRect/>
          </a:stretch>
        </p:blipFill>
        <p:spPr>
          <a:xfrm>
            <a:off x="1260936" y="4724400"/>
            <a:ext cx="6740064" cy="1633610"/>
          </a:xfrm>
          <a:prstGeom prst="rect">
            <a:avLst/>
          </a:prstGeom>
        </p:spPr>
      </p:pic>
      <p:sp>
        <p:nvSpPr>
          <p:cNvPr id="5" name="TextBox 4"/>
          <p:cNvSpPr txBox="1"/>
          <p:nvPr/>
        </p:nvSpPr>
        <p:spPr>
          <a:xfrm>
            <a:off x="685800" y="4191000"/>
            <a:ext cx="1354858" cy="461665"/>
          </a:xfrm>
          <a:prstGeom prst="rect">
            <a:avLst/>
          </a:prstGeom>
          <a:noFill/>
        </p:spPr>
        <p:txBody>
          <a:bodyPr wrap="none" rtlCol="0">
            <a:spAutoFit/>
          </a:bodyPr>
          <a:lstStyle/>
          <a:p>
            <a:r>
              <a:rPr lang="en-IN" sz="2400" b="1" u="sng" dirty="0" smtClean="0">
                <a:solidFill>
                  <a:srgbClr val="C00000"/>
                </a:solidFill>
              </a:rPr>
              <a:t>Example:</a:t>
            </a:r>
            <a:endParaRPr lang="en-IN" sz="2400" b="1" u="sng"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Update Operations</a:t>
            </a:r>
            <a:endParaRPr lang="en-US" sz="3600" b="1" dirty="0"/>
          </a:p>
        </p:txBody>
      </p:sp>
      <p:sp>
        <p:nvSpPr>
          <p:cNvPr id="3" name="Content Placeholder 2"/>
          <p:cNvSpPr>
            <a:spLocks noGrp="1"/>
          </p:cNvSpPr>
          <p:nvPr>
            <p:ph idx="1"/>
          </p:nvPr>
        </p:nvSpPr>
        <p:spPr>
          <a:xfrm>
            <a:off x="76200" y="1143000"/>
            <a:ext cx="8915400" cy="5181600"/>
          </a:xfrm>
        </p:spPr>
        <p:txBody>
          <a:bodyPr>
            <a:noAutofit/>
          </a:bodyPr>
          <a:lstStyle/>
          <a:p>
            <a:pPr algn="just"/>
            <a:r>
              <a:rPr lang="en-US" sz="2600" dirty="0" smtClean="0"/>
              <a:t>There are three basic operations that can change the states of relations in the database: Insert, Delete, and Update (or Modify).</a:t>
            </a:r>
          </a:p>
          <a:p>
            <a:pPr algn="just"/>
            <a:r>
              <a:rPr lang="en-US" sz="2600" b="1" dirty="0" smtClean="0">
                <a:solidFill>
                  <a:srgbClr val="7030A0"/>
                </a:solidFill>
              </a:rPr>
              <a:t>Insert</a:t>
            </a:r>
            <a:r>
              <a:rPr lang="en-US" sz="2600" dirty="0" smtClean="0"/>
              <a:t> is used to insert one or more new tuples in a relation</a:t>
            </a:r>
          </a:p>
          <a:p>
            <a:pPr algn="just"/>
            <a:r>
              <a:rPr lang="en-US" sz="2600" b="1" dirty="0" smtClean="0">
                <a:solidFill>
                  <a:srgbClr val="7030A0"/>
                </a:solidFill>
              </a:rPr>
              <a:t>Delete</a:t>
            </a:r>
            <a:r>
              <a:rPr lang="en-US" sz="2600" dirty="0" smtClean="0"/>
              <a:t> is used to delete tuples</a:t>
            </a:r>
          </a:p>
          <a:p>
            <a:pPr algn="just"/>
            <a:r>
              <a:rPr lang="en-US" sz="2600" b="1" dirty="0" smtClean="0">
                <a:solidFill>
                  <a:srgbClr val="7030A0"/>
                </a:solidFill>
              </a:rPr>
              <a:t>Update</a:t>
            </a:r>
            <a:r>
              <a:rPr lang="en-US" sz="2600" dirty="0" smtClean="0"/>
              <a:t> (or Modify) is used to change the values of some attributes in existing tuples.</a:t>
            </a:r>
          </a:p>
          <a:p>
            <a:pPr algn="just"/>
            <a:r>
              <a:rPr lang="en-US" sz="2600" dirty="0" smtClean="0"/>
              <a:t>Whenever these operations are applied, the integrity constraints specified on the relational database schema should not be violated.</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563562"/>
          </a:xfrm>
        </p:spPr>
        <p:txBody>
          <a:bodyPr>
            <a:normAutofit fontScale="90000"/>
          </a:bodyPr>
          <a:lstStyle/>
          <a:p>
            <a:pPr algn="l"/>
            <a:r>
              <a:rPr lang="en-US" sz="3200" b="1" dirty="0" smtClean="0">
                <a:solidFill>
                  <a:srgbClr val="C00000"/>
                </a:solidFill>
              </a:rPr>
              <a:t>The Insert Operation</a:t>
            </a:r>
            <a:endParaRPr lang="en-US" sz="3200" b="1" dirty="0">
              <a:solidFill>
                <a:srgbClr val="C00000"/>
              </a:solidFill>
            </a:endParaRPr>
          </a:p>
        </p:txBody>
      </p:sp>
      <p:sp>
        <p:nvSpPr>
          <p:cNvPr id="3" name="Content Placeholder 2"/>
          <p:cNvSpPr>
            <a:spLocks noGrp="1"/>
          </p:cNvSpPr>
          <p:nvPr>
            <p:ph idx="1"/>
          </p:nvPr>
        </p:nvSpPr>
        <p:spPr>
          <a:xfrm>
            <a:off x="152400" y="1752600"/>
            <a:ext cx="8839200" cy="4343400"/>
          </a:xfrm>
        </p:spPr>
        <p:txBody>
          <a:bodyPr>
            <a:noAutofit/>
          </a:bodyPr>
          <a:lstStyle/>
          <a:p>
            <a:pPr algn="just"/>
            <a:r>
              <a:rPr lang="en-US" sz="2400" dirty="0" smtClean="0"/>
              <a:t>The Insert can violate any of the </a:t>
            </a:r>
            <a:r>
              <a:rPr lang="en-US" sz="2400" b="1" dirty="0" smtClean="0">
                <a:solidFill>
                  <a:schemeClr val="accent6">
                    <a:lumMod val="75000"/>
                  </a:schemeClr>
                </a:solidFill>
              </a:rPr>
              <a:t>four types of constraints</a:t>
            </a:r>
            <a:r>
              <a:rPr lang="en-US" sz="2400" dirty="0" smtClean="0"/>
              <a:t>.</a:t>
            </a:r>
          </a:p>
          <a:p>
            <a:pPr algn="just"/>
            <a:r>
              <a:rPr lang="en-US" sz="2400" b="1" dirty="0" smtClean="0">
                <a:solidFill>
                  <a:srgbClr val="7030A0"/>
                </a:solidFill>
              </a:rPr>
              <a:t>Domain constraints </a:t>
            </a:r>
            <a:r>
              <a:rPr lang="en-US" sz="2400" dirty="0" smtClean="0"/>
              <a:t>can be violated if an attribute value is given that does not appear in the corresponding domain or is not of the appropriate data type.</a:t>
            </a:r>
          </a:p>
          <a:p>
            <a:pPr algn="just"/>
            <a:r>
              <a:rPr lang="en-US" sz="2400" b="1" dirty="0" smtClean="0">
                <a:solidFill>
                  <a:srgbClr val="7030A0"/>
                </a:solidFill>
              </a:rPr>
              <a:t>Key constraints </a:t>
            </a:r>
            <a:r>
              <a:rPr lang="en-US" sz="2400" dirty="0" smtClean="0"/>
              <a:t>can be violated if a key value in the new tuple t already exists in another tuple in the relation r(R).</a:t>
            </a:r>
          </a:p>
          <a:p>
            <a:pPr algn="just"/>
            <a:r>
              <a:rPr lang="en-US" sz="2400" b="1" dirty="0" smtClean="0">
                <a:solidFill>
                  <a:srgbClr val="7030A0"/>
                </a:solidFill>
              </a:rPr>
              <a:t>Entity integrity </a:t>
            </a:r>
            <a:r>
              <a:rPr lang="en-US" sz="2400" dirty="0" smtClean="0"/>
              <a:t>can be violated if any part of the primary key of the new tuple ‘t’ is NULL. </a:t>
            </a:r>
          </a:p>
          <a:p>
            <a:pPr algn="just"/>
            <a:r>
              <a:rPr lang="en-US" sz="2400" b="1" dirty="0" smtClean="0">
                <a:solidFill>
                  <a:srgbClr val="7030A0"/>
                </a:solidFill>
              </a:rPr>
              <a:t>Referential integrity </a:t>
            </a:r>
            <a:r>
              <a:rPr lang="en-US" sz="2400" dirty="0" smtClean="0"/>
              <a:t>can be violated if the value of any foreign key in ‘t’ refers to a tuple that does not exist in the referenced relation.</a:t>
            </a:r>
            <a:endParaRPr lang="en-US" sz="2400" dirty="0"/>
          </a:p>
        </p:txBody>
      </p:sp>
      <p:sp>
        <p:nvSpPr>
          <p:cNvPr id="5" name="Title 1"/>
          <p:cNvSpPr txBox="1">
            <a:spLocks/>
          </p:cNvSpPr>
          <p:nvPr/>
        </p:nvSpPr>
        <p:spPr>
          <a:xfrm>
            <a:off x="533400" y="228600"/>
            <a:ext cx="8229600" cy="7159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uLnTx/>
                <a:uFillTx/>
                <a:latin typeface="+mj-lt"/>
                <a:ea typeface="+mj-ea"/>
                <a:cs typeface="+mj-cs"/>
              </a:rPr>
              <a:t>Constraint</a:t>
            </a:r>
            <a:r>
              <a:rPr kumimoji="0" lang="en-US" sz="3600" b="1" i="0" u="none" strike="noStrike" kern="1200" cap="none" spc="0" normalizeH="0" noProof="0" dirty="0" smtClean="0">
                <a:ln>
                  <a:noFill/>
                </a:ln>
                <a:effectLst/>
                <a:uLnTx/>
                <a:uFillTx/>
                <a:latin typeface="+mj-lt"/>
                <a:ea typeface="+mj-ea"/>
                <a:cs typeface="+mj-cs"/>
              </a:rPr>
              <a:t> Violation in Relational Model</a:t>
            </a:r>
            <a:endParaRPr kumimoji="0" lang="en-US" sz="3600" b="1"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6598601" cy="461665"/>
          </a:xfrm>
          <a:prstGeom prst="rect">
            <a:avLst/>
          </a:prstGeom>
          <a:noFill/>
        </p:spPr>
        <p:txBody>
          <a:bodyPr wrap="none" rtlCol="0">
            <a:spAutoFit/>
          </a:bodyPr>
          <a:lstStyle/>
          <a:p>
            <a:r>
              <a:rPr lang="en-IN" sz="2400" b="1" u="sng" dirty="0" smtClean="0">
                <a:solidFill>
                  <a:srgbClr val="C00000"/>
                </a:solidFill>
              </a:rPr>
              <a:t>Example for constraint violation – insert operation</a:t>
            </a:r>
            <a:endParaRPr lang="en-IN" sz="2400" b="1" u="sng" dirty="0">
              <a:solidFill>
                <a:srgbClr val="C00000"/>
              </a:solidFill>
            </a:endParaRPr>
          </a:p>
        </p:txBody>
      </p:sp>
      <p:graphicFrame>
        <p:nvGraphicFramePr>
          <p:cNvPr id="3" name="Google Shape;338;p32"/>
          <p:cNvGraphicFramePr/>
          <p:nvPr>
            <p:extLst>
              <p:ext uri="{D42A27DB-BD31-4B8C-83A1-F6EECF244321}">
                <p14:modId xmlns:p14="http://schemas.microsoft.com/office/powerpoint/2010/main" xmlns="" val="3632869057"/>
              </p:ext>
            </p:extLst>
          </p:nvPr>
        </p:nvGraphicFramePr>
        <p:xfrm>
          <a:off x="282007" y="1600200"/>
          <a:ext cx="4199200" cy="2011740"/>
        </p:xfrm>
        <a:graphic>
          <a:graphicData uri="http://schemas.openxmlformats.org/drawingml/2006/table">
            <a:tbl>
              <a:tblPr firstRow="1" bandRow="1">
                <a:noFill/>
              </a:tblPr>
              <a:tblGrid>
                <a:gridCol w="493925"/>
                <a:gridCol w="855300"/>
                <a:gridCol w="560725"/>
                <a:gridCol w="902975"/>
                <a:gridCol w="846200"/>
                <a:gridCol w="540075"/>
              </a:tblGrid>
              <a:tr h="325725">
                <a:tc>
                  <a:txBody>
                    <a:bodyPr/>
                    <a:lstStyle/>
                    <a:p>
                      <a:pPr marL="0" marR="0" lvl="0" indent="0" algn="ctr" rtl="0">
                        <a:spcBef>
                          <a:spcPts val="0"/>
                        </a:spcBef>
                        <a:spcAft>
                          <a:spcPts val="0"/>
                        </a:spcAft>
                        <a:buNone/>
                      </a:pPr>
                      <a:r>
                        <a:rPr lang="en-US" sz="1600" b="1" u="sng" dirty="0"/>
                        <a:t>EID</a:t>
                      </a:r>
                      <a:endParaRPr sz="1600" b="1" u="sng"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a:t>ENAME</a:t>
                      </a:r>
                      <a:endParaRPr sz="16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a:t>AGE</a:t>
                      </a:r>
                      <a:endParaRPr sz="16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dirty="0"/>
                        <a:t>GENDER</a:t>
                      </a:r>
                      <a:endParaRPr sz="16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a:t>SALARY</a:t>
                      </a:r>
                      <a:endParaRPr sz="16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a:t>DID</a:t>
                      </a:r>
                      <a:endParaRPr sz="16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r>
              <a:tr h="312700">
                <a:tc>
                  <a:txBody>
                    <a:bodyPr/>
                    <a:lstStyle/>
                    <a:p>
                      <a:pPr marL="0" marR="0" lvl="0" indent="0" algn="ctr" rtl="0">
                        <a:spcBef>
                          <a:spcPts val="0"/>
                        </a:spcBef>
                        <a:spcAft>
                          <a:spcPts val="0"/>
                        </a:spcAft>
                        <a:buNone/>
                      </a:pPr>
                      <a:r>
                        <a:rPr lang="en-US" sz="1600" u="none"/>
                        <a:t>11</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ANIL</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M</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65000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2700">
                <a:tc>
                  <a:txBody>
                    <a:bodyPr/>
                    <a:lstStyle/>
                    <a:p>
                      <a:pPr marL="0" marR="0" lvl="0" indent="0" algn="ctr" rtl="0">
                        <a:spcBef>
                          <a:spcPts val="0"/>
                        </a:spcBef>
                        <a:spcAft>
                          <a:spcPts val="0"/>
                        </a:spcAft>
                        <a:buNone/>
                      </a:pPr>
                      <a:r>
                        <a:rPr lang="en-US" sz="1600" u="none"/>
                        <a:t>12</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BIPIN</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t>23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M</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55000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smtClean="0"/>
                        <a:t>2</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2700">
                <a:tc>
                  <a:txBody>
                    <a:bodyPr/>
                    <a:lstStyle/>
                    <a:p>
                      <a:pPr marL="0" marR="0" lvl="0" indent="0" algn="ctr" rtl="0">
                        <a:spcBef>
                          <a:spcPts val="0"/>
                        </a:spcBef>
                        <a:spcAft>
                          <a:spcPts val="0"/>
                        </a:spcAft>
                        <a:buNone/>
                      </a:pPr>
                      <a:r>
                        <a:rPr lang="en-US" sz="1600" u="none"/>
                        <a:t>13</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DIYA</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t>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F</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65000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t>1</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2700">
                <a:tc>
                  <a:txBody>
                    <a:bodyPr/>
                    <a:lstStyle/>
                    <a:p>
                      <a:pPr marL="0" marR="0" lvl="0" indent="0" algn="ctr" rtl="0">
                        <a:spcBef>
                          <a:spcPts val="0"/>
                        </a:spcBef>
                        <a:spcAft>
                          <a:spcPts val="0"/>
                        </a:spcAft>
                        <a:buNone/>
                      </a:pPr>
                      <a:r>
                        <a:rPr lang="en-US" sz="1600" u="none"/>
                        <a:t>14</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RAVI</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t>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M</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25000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t>2</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2700">
                <a:tc>
                  <a:txBody>
                    <a:bodyPr/>
                    <a:lstStyle/>
                    <a:p>
                      <a:pPr marL="0" marR="0" lvl="0" indent="0" algn="ctr" rtl="0">
                        <a:spcBef>
                          <a:spcPts val="0"/>
                        </a:spcBef>
                        <a:spcAft>
                          <a:spcPts val="0"/>
                        </a:spcAft>
                        <a:buNone/>
                      </a:pPr>
                      <a:r>
                        <a:rPr lang="en-US" sz="1600" u="none" dirty="0"/>
                        <a:t>15</a:t>
                      </a:r>
                      <a:endParaRPr sz="1600" u="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t>VINUTH</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t>27</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M</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25000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smtClean="0"/>
                        <a:t>3</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 name="Google Shape;339;p32"/>
          <p:cNvSpPr txBox="1"/>
          <p:nvPr/>
        </p:nvSpPr>
        <p:spPr>
          <a:xfrm>
            <a:off x="205807" y="1230868"/>
            <a:ext cx="114300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30D93"/>
                </a:solidFill>
                <a:latin typeface="Calibri"/>
                <a:ea typeface="Calibri"/>
                <a:cs typeface="Calibri"/>
                <a:sym typeface="Calibri"/>
              </a:rPr>
              <a:t>EMPLOYEE</a:t>
            </a:r>
            <a:endParaRPr sz="1800" b="1">
              <a:solidFill>
                <a:srgbClr val="B30D93"/>
              </a:solidFill>
              <a:latin typeface="Calibri"/>
              <a:ea typeface="Calibri"/>
              <a:cs typeface="Calibri"/>
              <a:sym typeface="Calibri"/>
            </a:endParaRPr>
          </a:p>
        </p:txBody>
      </p:sp>
      <p:sp>
        <p:nvSpPr>
          <p:cNvPr id="5" name="TextBox 4"/>
          <p:cNvSpPr txBox="1"/>
          <p:nvPr/>
        </p:nvSpPr>
        <p:spPr>
          <a:xfrm>
            <a:off x="214906" y="3886200"/>
            <a:ext cx="7557494" cy="2169825"/>
          </a:xfrm>
          <a:prstGeom prst="rect">
            <a:avLst/>
          </a:prstGeom>
          <a:noFill/>
        </p:spPr>
        <p:txBody>
          <a:bodyPr wrap="square" rtlCol="0">
            <a:spAutoFit/>
          </a:bodyPr>
          <a:lstStyle/>
          <a:p>
            <a:pPr algn="just">
              <a:lnSpc>
                <a:spcPct val="150000"/>
              </a:lnSpc>
            </a:pPr>
            <a:r>
              <a:rPr lang="en-IN" b="1" dirty="0" smtClean="0"/>
              <a:t>Identify which constraints are violated by the below insert statements?</a:t>
            </a:r>
          </a:p>
          <a:p>
            <a:pPr algn="just">
              <a:lnSpc>
                <a:spcPct val="150000"/>
              </a:lnSpc>
            </a:pPr>
            <a:r>
              <a:rPr lang="en-IN" b="1" dirty="0" smtClean="0">
                <a:solidFill>
                  <a:srgbClr val="002060"/>
                </a:solidFill>
              </a:rPr>
              <a:t>INSERT INTO EMPLOYEE  VALUES(NULL, ‘AMIT’,23,’M’,45000,3);</a:t>
            </a:r>
          </a:p>
          <a:p>
            <a:pPr algn="just">
              <a:lnSpc>
                <a:spcPct val="150000"/>
              </a:lnSpc>
            </a:pPr>
            <a:r>
              <a:rPr lang="en-IN" b="1" dirty="0">
                <a:solidFill>
                  <a:srgbClr val="002060"/>
                </a:solidFill>
              </a:rPr>
              <a:t>INSERT INTO </a:t>
            </a:r>
            <a:r>
              <a:rPr lang="en-IN" b="1" dirty="0" smtClean="0">
                <a:solidFill>
                  <a:srgbClr val="002060"/>
                </a:solidFill>
              </a:rPr>
              <a:t>EMPLOYEE VALUES(13, ‘ARUN’,25,</a:t>
            </a:r>
            <a:r>
              <a:rPr lang="en-IN" b="1" dirty="0">
                <a:solidFill>
                  <a:srgbClr val="002060"/>
                </a:solidFill>
              </a:rPr>
              <a:t>’M’,</a:t>
            </a:r>
            <a:r>
              <a:rPr lang="en-IN" b="1" dirty="0" smtClean="0">
                <a:solidFill>
                  <a:srgbClr val="002060"/>
                </a:solidFill>
              </a:rPr>
              <a:t>45000,2);</a:t>
            </a:r>
          </a:p>
          <a:p>
            <a:pPr algn="just">
              <a:lnSpc>
                <a:spcPct val="150000"/>
              </a:lnSpc>
            </a:pPr>
            <a:r>
              <a:rPr lang="en-IN" b="1" dirty="0">
                <a:solidFill>
                  <a:srgbClr val="002060"/>
                </a:solidFill>
              </a:rPr>
              <a:t>INSERT INTO EMPLOYEE </a:t>
            </a:r>
            <a:r>
              <a:rPr lang="en-IN" b="1" dirty="0" smtClean="0">
                <a:solidFill>
                  <a:srgbClr val="002060"/>
                </a:solidFill>
              </a:rPr>
              <a:t>VALUES(16, ‘ARYA’,22,</a:t>
            </a:r>
            <a:r>
              <a:rPr lang="en-IN" b="1" dirty="0">
                <a:solidFill>
                  <a:srgbClr val="002060"/>
                </a:solidFill>
              </a:rPr>
              <a:t>’M</a:t>
            </a:r>
            <a:r>
              <a:rPr lang="en-IN" b="1" dirty="0" smtClean="0">
                <a:solidFill>
                  <a:srgbClr val="002060"/>
                </a:solidFill>
              </a:rPr>
              <a:t>’,75000,5);</a:t>
            </a:r>
            <a:endParaRPr lang="en-IN" b="1" dirty="0">
              <a:solidFill>
                <a:srgbClr val="002060"/>
              </a:solidFill>
            </a:endParaRPr>
          </a:p>
          <a:p>
            <a:pPr algn="just">
              <a:lnSpc>
                <a:spcPct val="150000"/>
              </a:lnSpc>
            </a:pPr>
            <a:r>
              <a:rPr lang="en-IN" b="1" dirty="0" smtClean="0">
                <a:solidFill>
                  <a:srgbClr val="002060"/>
                </a:solidFill>
              </a:rPr>
              <a:t>INSERT </a:t>
            </a:r>
            <a:r>
              <a:rPr lang="en-IN" b="1" dirty="0">
                <a:solidFill>
                  <a:srgbClr val="002060"/>
                </a:solidFill>
              </a:rPr>
              <a:t>INTO EMPLOYEE </a:t>
            </a:r>
            <a:r>
              <a:rPr lang="en-IN" b="1" dirty="0" smtClean="0">
                <a:solidFill>
                  <a:srgbClr val="002060"/>
                </a:solidFill>
              </a:rPr>
              <a:t> VALUES(17, ‘SURYA’,33,2,75000,1);</a:t>
            </a:r>
          </a:p>
        </p:txBody>
      </p:sp>
      <p:graphicFrame>
        <p:nvGraphicFramePr>
          <p:cNvPr id="8" name="Google Shape;340;p32"/>
          <p:cNvGraphicFramePr/>
          <p:nvPr>
            <p:extLst>
              <p:ext uri="{D42A27DB-BD31-4B8C-83A1-F6EECF244321}">
                <p14:modId xmlns:p14="http://schemas.microsoft.com/office/powerpoint/2010/main" xmlns="" val="4132696564"/>
              </p:ext>
            </p:extLst>
          </p:nvPr>
        </p:nvGraphicFramePr>
        <p:xfrm>
          <a:off x="4724400" y="1600150"/>
          <a:ext cx="2732800" cy="1676450"/>
        </p:xfrm>
        <a:graphic>
          <a:graphicData uri="http://schemas.openxmlformats.org/drawingml/2006/table">
            <a:tbl>
              <a:tblPr firstRow="1" bandRow="1">
                <a:noFill/>
              </a:tblPr>
              <a:tblGrid>
                <a:gridCol w="540075"/>
                <a:gridCol w="1358275"/>
                <a:gridCol w="834450"/>
              </a:tblGrid>
              <a:tr h="308600">
                <a:tc>
                  <a:txBody>
                    <a:bodyPr/>
                    <a:lstStyle/>
                    <a:p>
                      <a:pPr marL="0" marR="0" lvl="0" indent="0" algn="ctr" rtl="0">
                        <a:spcBef>
                          <a:spcPts val="0"/>
                        </a:spcBef>
                        <a:spcAft>
                          <a:spcPts val="0"/>
                        </a:spcAft>
                        <a:buNone/>
                      </a:pPr>
                      <a:r>
                        <a:rPr lang="en-US" sz="1600" b="1" u="sng" dirty="0"/>
                        <a:t>DID</a:t>
                      </a:r>
                      <a:endParaRPr sz="1600" b="1" u="sng"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dirty="0"/>
                        <a:t>DNAME</a:t>
                      </a:r>
                      <a:endParaRPr sz="16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1600" b="1"/>
                        <a:t>DHEAD</a:t>
                      </a:r>
                      <a:endParaRPr sz="16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r>
              <a:tr h="308600">
                <a:tc>
                  <a:txBody>
                    <a:bodyPr/>
                    <a:lstStyle/>
                    <a:p>
                      <a:pPr marL="0" marR="0" lvl="0" indent="0" algn="ctr" rtl="0">
                        <a:spcBef>
                          <a:spcPts val="0"/>
                        </a:spcBef>
                        <a:spcAft>
                          <a:spcPts val="0"/>
                        </a:spcAft>
                        <a:buNone/>
                      </a:pPr>
                      <a:r>
                        <a:rPr lang="en-US" sz="1600" u="none"/>
                        <a:t>1</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DESIGN</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BIPIN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03200">
                <a:tc>
                  <a:txBody>
                    <a:bodyPr/>
                    <a:lstStyle/>
                    <a:p>
                      <a:pPr marL="0" marR="0" lvl="0" indent="0" algn="ctr" rtl="0">
                        <a:spcBef>
                          <a:spcPts val="0"/>
                        </a:spcBef>
                        <a:spcAft>
                          <a:spcPts val="0"/>
                        </a:spcAft>
                        <a:buNone/>
                      </a:pPr>
                      <a:r>
                        <a:rPr lang="en-US" sz="1600" u="none"/>
                        <a:t>2</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SALES</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RAVI</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08600">
                <a:tc>
                  <a:txBody>
                    <a:bodyPr/>
                    <a:lstStyle/>
                    <a:p>
                      <a:pPr marL="0" marR="0" lvl="0" indent="0" algn="ctr" rtl="0">
                        <a:spcBef>
                          <a:spcPts val="0"/>
                        </a:spcBef>
                        <a:spcAft>
                          <a:spcPts val="0"/>
                        </a:spcAft>
                        <a:buNone/>
                      </a:pPr>
                      <a:r>
                        <a:rPr lang="en-US" sz="1600" u="none"/>
                        <a:t>3</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ACCOUNT</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UTTAM</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08600">
                <a:tc>
                  <a:txBody>
                    <a:bodyPr/>
                    <a:lstStyle/>
                    <a:p>
                      <a:pPr marL="0" marR="0" lvl="0" indent="0" algn="ctr" rtl="0">
                        <a:spcBef>
                          <a:spcPts val="0"/>
                        </a:spcBef>
                        <a:spcAft>
                          <a:spcPts val="0"/>
                        </a:spcAft>
                        <a:buNone/>
                      </a:pPr>
                      <a:r>
                        <a:rPr lang="en-US" sz="1600" u="none"/>
                        <a:t>4</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u="none"/>
                        <a:t>PRODUCTION</a:t>
                      </a:r>
                      <a:endParaRPr sz="1600" u="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DIYA</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9" name="Google Shape;341;p32"/>
          <p:cNvSpPr txBox="1"/>
          <p:nvPr/>
        </p:nvSpPr>
        <p:spPr>
          <a:xfrm>
            <a:off x="4724400" y="1288504"/>
            <a:ext cx="137160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30D93"/>
                </a:solidFill>
                <a:latin typeface="Calibri"/>
                <a:ea typeface="Calibri"/>
                <a:cs typeface="Calibri"/>
                <a:sym typeface="Calibri"/>
              </a:rPr>
              <a:t>DEPARTMENT</a:t>
            </a:r>
            <a:endParaRPr sz="1600" b="1">
              <a:solidFill>
                <a:srgbClr val="B30D93"/>
              </a:solidFill>
              <a:latin typeface="Calibri"/>
              <a:ea typeface="Calibri"/>
              <a:cs typeface="Calibri"/>
              <a:sym typeface="Calibri"/>
            </a:endParaRPr>
          </a:p>
        </p:txBody>
      </p:sp>
    </p:spTree>
    <p:extLst>
      <p:ext uri="{BB962C8B-B14F-4D97-AF65-F5344CB8AC3E}">
        <p14:creationId xmlns:p14="http://schemas.microsoft.com/office/powerpoint/2010/main" xmlns="" val="236049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solidFill>
                  <a:srgbClr val="C00000"/>
                </a:solidFill>
              </a:rPr>
              <a:t>The Delete Operation</a:t>
            </a:r>
            <a:endParaRPr lang="en-US" sz="3600" b="1" dirty="0">
              <a:solidFill>
                <a:srgbClr val="C00000"/>
              </a:solidFill>
            </a:endParaRPr>
          </a:p>
        </p:txBody>
      </p:sp>
      <p:sp>
        <p:nvSpPr>
          <p:cNvPr id="3" name="Content Placeholder 2"/>
          <p:cNvSpPr>
            <a:spLocks noGrp="1"/>
          </p:cNvSpPr>
          <p:nvPr>
            <p:ph idx="1"/>
          </p:nvPr>
        </p:nvSpPr>
        <p:spPr>
          <a:xfrm>
            <a:off x="457200" y="1066800"/>
            <a:ext cx="8229600" cy="5486400"/>
          </a:xfrm>
        </p:spPr>
        <p:txBody>
          <a:bodyPr>
            <a:normAutofit/>
          </a:bodyPr>
          <a:lstStyle/>
          <a:p>
            <a:pPr algn="just"/>
            <a:r>
              <a:rPr lang="en-US" sz="2400" dirty="0" smtClean="0"/>
              <a:t>The Delete operation can violate only </a:t>
            </a:r>
            <a:r>
              <a:rPr lang="en-US" sz="2400" b="1" dirty="0" smtClean="0">
                <a:solidFill>
                  <a:srgbClr val="7030A0"/>
                </a:solidFill>
              </a:rPr>
              <a:t>referential integrity</a:t>
            </a:r>
            <a:r>
              <a:rPr lang="en-US" sz="2400" dirty="0" smtClean="0"/>
              <a:t>. </a:t>
            </a:r>
          </a:p>
          <a:p>
            <a:pPr algn="just"/>
            <a:r>
              <a:rPr lang="en-US" sz="2400" dirty="0" smtClean="0"/>
              <a:t>This occurs if the tuple being deleted is referenced by foreign keys from other tuples in the database. </a:t>
            </a:r>
          </a:p>
          <a:p>
            <a:pPr algn="just"/>
            <a:r>
              <a:rPr lang="en-US" sz="2400" dirty="0" smtClean="0"/>
              <a:t>To specify deletion, a condition on the attributes of the relation selects the tuple (or tuples) to be deleted</a:t>
            </a:r>
          </a:p>
          <a:p>
            <a:pPr algn="just"/>
            <a:r>
              <a:rPr lang="en-US" sz="2400" dirty="0" smtClean="0"/>
              <a:t>Several options are available if a deletion operation causes a violation. The first option, called restrict, is to reject the deletion.</a:t>
            </a:r>
          </a:p>
          <a:p>
            <a:pPr algn="just"/>
            <a:r>
              <a:rPr lang="en-US" sz="2400" dirty="0" smtClean="0"/>
              <a:t>The second option, called cascade, is to attempt to cascade (or propagate) the deletion by deleting tuples that reference the tuple that is being deleted.</a:t>
            </a:r>
          </a:p>
        </p:txBody>
      </p:sp>
      <p:sp>
        <p:nvSpPr>
          <p:cNvPr id="4" name="TextBox 3"/>
          <p:cNvSpPr txBox="1"/>
          <p:nvPr/>
        </p:nvSpPr>
        <p:spPr>
          <a:xfrm>
            <a:off x="1219200" y="5791200"/>
            <a:ext cx="4724400" cy="646331"/>
          </a:xfrm>
          <a:prstGeom prst="rect">
            <a:avLst/>
          </a:prstGeom>
          <a:noFill/>
        </p:spPr>
        <p:txBody>
          <a:bodyPr wrap="square" rtlCol="0">
            <a:spAutoFit/>
          </a:bodyPr>
          <a:lstStyle/>
          <a:p>
            <a:pPr algn="ctr"/>
            <a:r>
              <a:rPr lang="en-US" b="1" dirty="0" smtClean="0">
                <a:solidFill>
                  <a:srgbClr val="002060"/>
                </a:solidFill>
              </a:rPr>
              <a:t>DELETE FROM DEPARTMENT WHERE DID = 4</a:t>
            </a:r>
          </a:p>
          <a:p>
            <a:pPr algn="ctr"/>
            <a:r>
              <a:rPr lang="en-US" b="1" dirty="0" smtClean="0">
                <a:solidFill>
                  <a:srgbClr val="002060"/>
                </a:solidFill>
              </a:rPr>
              <a:t>DELETE FROM DEPARTMENT WHERE DID  =1</a:t>
            </a:r>
            <a:endParaRPr lang="en-US" b="1" dirty="0">
              <a:solidFill>
                <a:srgbClr val="002060"/>
              </a:solidFill>
            </a:endParaRPr>
          </a:p>
        </p:txBody>
      </p:sp>
      <p:sp>
        <p:nvSpPr>
          <p:cNvPr id="5" name="TextBox 4"/>
          <p:cNvSpPr txBox="1"/>
          <p:nvPr/>
        </p:nvSpPr>
        <p:spPr>
          <a:xfrm flipH="1">
            <a:off x="533400" y="5486400"/>
            <a:ext cx="2057400" cy="369332"/>
          </a:xfrm>
          <a:prstGeom prst="rect">
            <a:avLst/>
          </a:prstGeom>
          <a:noFill/>
        </p:spPr>
        <p:txBody>
          <a:bodyPr wrap="square" rtlCol="0">
            <a:spAutoFit/>
          </a:bodyPr>
          <a:lstStyle/>
          <a:p>
            <a:r>
              <a:rPr lang="en-US" b="1" u="sng" dirty="0" smtClean="0">
                <a:solidFill>
                  <a:srgbClr val="C00000"/>
                </a:solidFill>
              </a:rPr>
              <a:t>Example:</a:t>
            </a:r>
            <a:endParaRPr lang="en-US" b="1" u="sng"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solidFill>
                  <a:srgbClr val="C00000"/>
                </a:solidFill>
              </a:rPr>
              <a:t>The Update Operation</a:t>
            </a:r>
            <a:endParaRPr lang="en-US" sz="3600" b="1" dirty="0">
              <a:solidFill>
                <a:srgbClr val="C00000"/>
              </a:solidFill>
            </a:endParaRPr>
          </a:p>
        </p:txBody>
      </p:sp>
      <p:sp>
        <p:nvSpPr>
          <p:cNvPr id="3" name="Content Placeholder 2"/>
          <p:cNvSpPr>
            <a:spLocks noGrp="1"/>
          </p:cNvSpPr>
          <p:nvPr>
            <p:ph idx="1"/>
          </p:nvPr>
        </p:nvSpPr>
        <p:spPr>
          <a:xfrm>
            <a:off x="457200" y="1066800"/>
            <a:ext cx="8229600" cy="5715000"/>
          </a:xfrm>
        </p:spPr>
        <p:txBody>
          <a:bodyPr>
            <a:normAutofit/>
          </a:bodyPr>
          <a:lstStyle/>
          <a:p>
            <a:pPr algn="just"/>
            <a:r>
              <a:rPr lang="en-US" sz="2400" dirty="0" smtClean="0"/>
              <a:t>Updating an attribute that is neither part of a primary key nor part of a foreign key usually causes no problems; the DBMS need only check to confirm that the new value is of the </a:t>
            </a:r>
            <a:r>
              <a:rPr lang="en-US" sz="2400" b="1" dirty="0" smtClean="0">
                <a:solidFill>
                  <a:srgbClr val="7030A0"/>
                </a:solidFill>
              </a:rPr>
              <a:t>correct data type and domain</a:t>
            </a:r>
            <a:r>
              <a:rPr lang="en-US" sz="2400" dirty="0" smtClean="0"/>
              <a:t>.</a:t>
            </a:r>
          </a:p>
          <a:p>
            <a:pPr algn="just"/>
            <a:r>
              <a:rPr lang="en-US" sz="2400" dirty="0" smtClean="0"/>
              <a:t>Modifying a primary key value is similar to deleting one tuple and inserting another in its place because we use the primary key to identify tuples.</a:t>
            </a:r>
          </a:p>
          <a:p>
            <a:pPr algn="just"/>
            <a:r>
              <a:rPr lang="en-US" sz="2400" dirty="0" smtClean="0"/>
              <a:t>DBMS must make sure that the new value refers to an existing tuple in the referenced relation (or is set to NULL). Similar options exist to deal with referential integrity violations caused by Update as those options discussed for the Delete operation.</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t>Relational Algebra:</a:t>
            </a:r>
            <a:endParaRPr lang="en-US" sz="2800" dirty="0"/>
          </a:p>
        </p:txBody>
      </p:sp>
      <p:sp>
        <p:nvSpPr>
          <p:cNvPr id="3" name="Content Placeholder 2"/>
          <p:cNvSpPr>
            <a:spLocks noGrp="1"/>
          </p:cNvSpPr>
          <p:nvPr>
            <p:ph idx="1"/>
          </p:nvPr>
        </p:nvSpPr>
        <p:spPr>
          <a:xfrm>
            <a:off x="457200" y="1066800"/>
            <a:ext cx="8229600" cy="5486400"/>
          </a:xfrm>
        </p:spPr>
        <p:txBody>
          <a:bodyPr>
            <a:normAutofit/>
          </a:bodyPr>
          <a:lstStyle/>
          <a:p>
            <a:pPr algn="just"/>
            <a:r>
              <a:rPr lang="en-US" sz="2800" dirty="0" smtClean="0"/>
              <a:t>The two </a:t>
            </a:r>
            <a:r>
              <a:rPr lang="en-US" sz="2800" b="1" i="1" dirty="0" smtClean="0">
                <a:solidFill>
                  <a:srgbClr val="C00000"/>
                </a:solidFill>
              </a:rPr>
              <a:t>formal languages</a:t>
            </a:r>
            <a:r>
              <a:rPr lang="en-US" sz="2800" b="1" i="1" dirty="0" smtClean="0">
                <a:solidFill>
                  <a:srgbClr val="7030A0"/>
                </a:solidFill>
              </a:rPr>
              <a:t> </a:t>
            </a:r>
            <a:r>
              <a:rPr lang="en-US" sz="2800" i="1" dirty="0" smtClean="0"/>
              <a:t>for </a:t>
            </a:r>
            <a:r>
              <a:rPr lang="en-US" sz="2800" dirty="0" smtClean="0"/>
              <a:t>the relational model:</a:t>
            </a:r>
          </a:p>
          <a:p>
            <a:pPr lvl="1" algn="just"/>
            <a:r>
              <a:rPr lang="en-US" dirty="0" smtClean="0"/>
              <a:t>Relational algebra</a:t>
            </a:r>
          </a:p>
          <a:p>
            <a:pPr lvl="1" algn="just"/>
            <a:r>
              <a:rPr lang="en-US" dirty="0" smtClean="0"/>
              <a:t>Relational calculus</a:t>
            </a:r>
          </a:p>
          <a:p>
            <a:pPr algn="just"/>
            <a:r>
              <a:rPr lang="en-US" sz="2800" b="1" i="1" dirty="0" smtClean="0">
                <a:solidFill>
                  <a:srgbClr val="C00000"/>
                </a:solidFill>
              </a:rPr>
              <a:t>Practical language</a:t>
            </a:r>
            <a:r>
              <a:rPr lang="en-US" sz="2800" b="1" i="1" dirty="0" smtClean="0">
                <a:solidFill>
                  <a:srgbClr val="7030A0"/>
                </a:solidFill>
              </a:rPr>
              <a:t> </a:t>
            </a:r>
            <a:r>
              <a:rPr lang="en-US" sz="2800" i="1" dirty="0" smtClean="0"/>
              <a:t>for </a:t>
            </a:r>
            <a:r>
              <a:rPr lang="en-US" sz="2800" dirty="0" smtClean="0"/>
              <a:t>the relational model</a:t>
            </a:r>
          </a:p>
          <a:p>
            <a:pPr lvl="1" algn="just"/>
            <a:r>
              <a:rPr lang="en-US" dirty="0" smtClean="0"/>
              <a:t>SQL based on concepts of the above formal languages.</a:t>
            </a:r>
          </a:p>
          <a:p>
            <a:pPr algn="just"/>
            <a:r>
              <a:rPr lang="en-US" sz="2800" dirty="0" smtClean="0"/>
              <a:t>The basic set of operations for the relational model is the </a:t>
            </a:r>
            <a:r>
              <a:rPr lang="en-US" sz="2800" b="1" dirty="0" smtClean="0"/>
              <a:t>relational algebra. These operations enable a user to specify basic </a:t>
            </a:r>
            <a:r>
              <a:rPr lang="en-US" sz="2800" dirty="0" smtClean="0"/>
              <a:t>retrieval requests as </a:t>
            </a:r>
            <a:r>
              <a:rPr lang="en-US" sz="2800" i="1" dirty="0" smtClean="0"/>
              <a:t>relational algebra expressions.</a:t>
            </a: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r>
              <a:rPr lang="en-US" sz="2800" dirty="0" smtClean="0"/>
              <a:t>First, it provides a </a:t>
            </a:r>
            <a:r>
              <a:rPr lang="en-US" sz="2800" b="1" dirty="0" smtClean="0">
                <a:solidFill>
                  <a:srgbClr val="C00000"/>
                </a:solidFill>
              </a:rPr>
              <a:t>formal foundation for relational model operations</a:t>
            </a:r>
            <a:r>
              <a:rPr lang="en-US" sz="2800" dirty="0" smtClean="0"/>
              <a:t> in the form of </a:t>
            </a:r>
            <a:r>
              <a:rPr lang="en-US" sz="2800" i="1" dirty="0" smtClean="0"/>
              <a:t>relational algebra expressions</a:t>
            </a:r>
            <a:r>
              <a:rPr lang="en-US" sz="2800" dirty="0" smtClean="0"/>
              <a:t>.</a:t>
            </a:r>
          </a:p>
          <a:p>
            <a:pPr algn="just"/>
            <a:r>
              <a:rPr lang="en-US" sz="2800" dirty="0" smtClean="0"/>
              <a:t>Second, it is used as a </a:t>
            </a:r>
            <a:r>
              <a:rPr lang="en-US" sz="2800" b="1" dirty="0" smtClean="0">
                <a:solidFill>
                  <a:srgbClr val="C00000"/>
                </a:solidFill>
              </a:rPr>
              <a:t>basis for implementing and optimizing queries</a:t>
            </a:r>
            <a:r>
              <a:rPr lang="en-US" sz="2800" b="1" dirty="0" smtClean="0">
                <a:solidFill>
                  <a:srgbClr val="7030A0"/>
                </a:solidFill>
              </a:rPr>
              <a:t> </a:t>
            </a:r>
            <a:r>
              <a:rPr lang="en-US" sz="2800" dirty="0" smtClean="0"/>
              <a:t>in the query processing and optimization modules that are integral parts of relational database management systems.</a:t>
            </a:r>
          </a:p>
          <a:p>
            <a:pPr algn="just"/>
            <a:r>
              <a:rPr lang="en-US" sz="2800" dirty="0" smtClean="0"/>
              <a:t> Third, some of its concepts are </a:t>
            </a:r>
            <a:r>
              <a:rPr lang="en-US" sz="2800" b="1" dirty="0" smtClean="0">
                <a:solidFill>
                  <a:srgbClr val="C00000"/>
                </a:solidFill>
              </a:rPr>
              <a:t>incorporated into the SQL</a:t>
            </a:r>
            <a:r>
              <a:rPr lang="en-US" sz="2800" dirty="0" smtClean="0"/>
              <a:t> standard query language for RDBMSs</a:t>
            </a:r>
            <a:endParaRPr lang="en-US" sz="2800" dirty="0"/>
          </a:p>
        </p:txBody>
      </p:sp>
      <p:sp>
        <p:nvSpPr>
          <p:cNvPr id="5" name="Title 1"/>
          <p:cNvSpPr txBox="1">
            <a:spLocks/>
          </p:cNvSpPr>
          <p:nvPr/>
        </p:nvSpPr>
        <p:spPr>
          <a:xfrm>
            <a:off x="457200" y="274638"/>
            <a:ext cx="8229600" cy="5635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lvl="0">
              <a:spcBef>
                <a:spcPct val="0"/>
              </a:spcBef>
            </a:pPr>
            <a:r>
              <a:rPr lang="en-US" sz="2800" b="1" dirty="0" smtClean="0"/>
              <a:t>Importance of Relational Algebra</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Relational Model </a:t>
            </a:r>
            <a:endParaRPr lang="en-US" sz="3600" b="1" dirty="0"/>
          </a:p>
        </p:txBody>
      </p:sp>
      <p:sp>
        <p:nvSpPr>
          <p:cNvPr id="3" name="Content Placeholder 2"/>
          <p:cNvSpPr>
            <a:spLocks noGrp="1"/>
          </p:cNvSpPr>
          <p:nvPr>
            <p:ph idx="1"/>
          </p:nvPr>
        </p:nvSpPr>
        <p:spPr>
          <a:xfrm>
            <a:off x="152400" y="990600"/>
            <a:ext cx="8839200" cy="5562600"/>
          </a:xfrm>
        </p:spPr>
        <p:txBody>
          <a:bodyPr>
            <a:normAutofit/>
          </a:bodyPr>
          <a:lstStyle/>
          <a:p>
            <a:pPr algn="just"/>
            <a:r>
              <a:rPr lang="en-US" sz="2400" dirty="0" smtClean="0"/>
              <a:t>The relational data model was first introduced by Ted </a:t>
            </a:r>
            <a:r>
              <a:rPr lang="en-US" sz="2400" dirty="0" err="1" smtClean="0"/>
              <a:t>Codd</a:t>
            </a:r>
            <a:r>
              <a:rPr lang="en-US" sz="2400" dirty="0" smtClean="0"/>
              <a:t> of IBM Research in 1970</a:t>
            </a:r>
          </a:p>
          <a:p>
            <a:pPr algn="just"/>
            <a:r>
              <a:rPr lang="en-US" sz="2400" dirty="0" smtClean="0"/>
              <a:t>The relational model represents the database as a collection of relations.</a:t>
            </a:r>
          </a:p>
          <a:p>
            <a:pPr algn="just"/>
            <a:r>
              <a:rPr lang="en-US" sz="2400" dirty="0" smtClean="0"/>
              <a:t> Informally, each relation resembles a table of values or, to some extent, a flat file of records.</a:t>
            </a:r>
          </a:p>
          <a:p>
            <a:pPr algn="just"/>
            <a:r>
              <a:rPr lang="en-US" sz="2400" dirty="0" smtClean="0"/>
              <a:t>When a relation is thought of as a table of values, each row in the table represents a collection of related data values.</a:t>
            </a:r>
          </a:p>
          <a:p>
            <a:pPr algn="just"/>
            <a:r>
              <a:rPr lang="en-US" sz="2400" dirty="0" smtClean="0"/>
              <a:t> A row represents a fact that typically corresponds to a real-world entity or relationship, the table name and column names are used to help to interpret the meaning of the values in each row.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600" b="1" dirty="0" smtClean="0"/>
              <a:t>Relational Algebra</a:t>
            </a:r>
            <a:endParaRPr lang="en-US" sz="3600" dirty="0"/>
          </a:p>
        </p:txBody>
      </p:sp>
      <p:sp>
        <p:nvSpPr>
          <p:cNvPr id="3" name="Content Placeholder 2"/>
          <p:cNvSpPr>
            <a:spLocks noGrp="1"/>
          </p:cNvSpPr>
          <p:nvPr>
            <p:ph idx="1"/>
          </p:nvPr>
        </p:nvSpPr>
        <p:spPr>
          <a:xfrm>
            <a:off x="457200" y="1219200"/>
            <a:ext cx="8229600" cy="5410200"/>
          </a:xfrm>
        </p:spPr>
        <p:txBody>
          <a:bodyPr>
            <a:noAutofit/>
          </a:bodyPr>
          <a:lstStyle/>
          <a:p>
            <a:pPr algn="just"/>
            <a:r>
              <a:rPr lang="en-US" sz="2600" dirty="0" smtClean="0"/>
              <a:t>It is considered to be an integral part of the relational data model. Its operations can be divided into two groups.</a:t>
            </a:r>
          </a:p>
          <a:p>
            <a:pPr algn="just"/>
            <a:r>
              <a:rPr lang="en-US" sz="2600" dirty="0" smtClean="0"/>
              <a:t>First group includes </a:t>
            </a:r>
            <a:r>
              <a:rPr lang="en-US" sz="2600" b="1" dirty="0" smtClean="0">
                <a:solidFill>
                  <a:srgbClr val="7030A0"/>
                </a:solidFill>
              </a:rPr>
              <a:t>set operations from mathematical set theory</a:t>
            </a:r>
            <a:r>
              <a:rPr lang="en-US" sz="2600" dirty="0" smtClean="0"/>
              <a:t>; these are applicable because each relation is defined to be a set of tuples in the </a:t>
            </a:r>
            <a:r>
              <a:rPr lang="en-US" sz="2600" i="1" dirty="0" smtClean="0"/>
              <a:t>formal relational model.  Set </a:t>
            </a:r>
            <a:r>
              <a:rPr lang="en-US" sz="2600" dirty="0" smtClean="0"/>
              <a:t>operations include </a:t>
            </a:r>
            <a:r>
              <a:rPr lang="en-US" sz="2600" b="1" dirty="0" smtClean="0">
                <a:solidFill>
                  <a:srgbClr val="7030A0"/>
                </a:solidFill>
              </a:rPr>
              <a:t>UNION, INTERSECTION, SET DIFFERENCE, and CARTESIAN PRODUCT.</a:t>
            </a:r>
          </a:p>
          <a:p>
            <a:pPr algn="just"/>
            <a:r>
              <a:rPr lang="en-US" sz="2600" dirty="0" smtClean="0"/>
              <a:t>Second group consists of operations developed specifically for relational databases—these include </a:t>
            </a:r>
            <a:r>
              <a:rPr lang="en-US" sz="2600" b="1" dirty="0" smtClean="0">
                <a:solidFill>
                  <a:srgbClr val="7030A0"/>
                </a:solidFill>
              </a:rPr>
              <a:t>SELECT, PROJECT, and JOIN.</a:t>
            </a:r>
          </a:p>
          <a:p>
            <a:pPr algn="just"/>
            <a:r>
              <a:rPr lang="en-US" sz="2600" dirty="0" smtClean="0"/>
              <a:t>Other group includes- aggregate functions.</a:t>
            </a:r>
            <a:endParaRPr lang="en-US" sz="26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Algebra Operators</a:t>
            </a:r>
            <a:endParaRPr lang="en-US" dirty="0"/>
          </a:p>
        </p:txBody>
      </p:sp>
      <p:sp>
        <p:nvSpPr>
          <p:cNvPr id="3" name="Content Placeholder 2"/>
          <p:cNvSpPr>
            <a:spLocks noGrp="1"/>
          </p:cNvSpPr>
          <p:nvPr>
            <p:ph idx="1"/>
          </p:nvPr>
        </p:nvSpPr>
        <p:spPr/>
        <p:txBody>
          <a:bodyPr>
            <a:normAutofit/>
          </a:bodyPr>
          <a:lstStyle/>
          <a:p>
            <a:r>
              <a:rPr lang="en-IN" dirty="0" smtClean="0"/>
              <a:t>Basic Operators</a:t>
            </a:r>
          </a:p>
          <a:p>
            <a:pPr marL="514350" indent="-514350">
              <a:buFont typeface="+mj-lt"/>
              <a:buAutoNum type="arabicPeriod"/>
            </a:pPr>
            <a:r>
              <a:rPr lang="en-US" dirty="0" smtClean="0"/>
              <a:t>Select</a:t>
            </a:r>
            <a:r>
              <a:rPr lang="el-GR" dirty="0" smtClean="0"/>
              <a:t>(σ)</a:t>
            </a:r>
            <a:r>
              <a:rPr lang="en-IN" dirty="0" smtClean="0"/>
              <a:t>			</a:t>
            </a:r>
            <a:endParaRPr lang="en-US" dirty="0" smtClean="0"/>
          </a:p>
          <a:p>
            <a:pPr marL="514350" indent="-514350">
              <a:buFont typeface="+mj-lt"/>
              <a:buAutoNum type="arabicPeriod"/>
            </a:pPr>
            <a:r>
              <a:rPr lang="en-US" dirty="0" smtClean="0"/>
              <a:t>Project(∏)</a:t>
            </a:r>
          </a:p>
          <a:p>
            <a:pPr marL="514350" indent="-514350">
              <a:buFont typeface="+mj-lt"/>
              <a:buAutoNum type="arabicPeriod"/>
            </a:pPr>
            <a:r>
              <a:rPr lang="en-US" dirty="0" smtClean="0"/>
              <a:t>Union(∪)</a:t>
            </a:r>
          </a:p>
          <a:p>
            <a:pPr marL="514350" indent="-514350">
              <a:buFont typeface="+mj-lt"/>
              <a:buAutoNum type="arabicPeriod"/>
            </a:pPr>
            <a:r>
              <a:rPr lang="en-US" dirty="0" smtClean="0"/>
              <a:t>Set difference(−)</a:t>
            </a:r>
          </a:p>
          <a:p>
            <a:pPr marL="514350" indent="-514350">
              <a:buFont typeface="+mj-lt"/>
              <a:buAutoNum type="arabicPeriod"/>
            </a:pPr>
            <a:r>
              <a:rPr lang="en-US" dirty="0" smtClean="0"/>
              <a:t>Cartesian product</a:t>
            </a:r>
            <a:r>
              <a:rPr lang="el-GR" dirty="0" smtClean="0"/>
              <a:t>(Χ)</a:t>
            </a:r>
            <a:endParaRPr lang="en-US" dirty="0" smtClean="0"/>
          </a:p>
          <a:p>
            <a:pPr marL="514350" indent="-514350">
              <a:buFont typeface="+mj-lt"/>
              <a:buAutoNum type="arabicPeriod"/>
            </a:pPr>
            <a:r>
              <a:rPr lang="en-US" dirty="0" smtClean="0"/>
              <a:t>Rename</a:t>
            </a:r>
            <a:r>
              <a:rPr lang="el-GR" dirty="0" smtClean="0"/>
              <a:t>(ρ)</a:t>
            </a:r>
          </a:p>
          <a:p>
            <a:pPr marL="514350" indent="-514350">
              <a:buFont typeface="+mj-lt"/>
              <a:buAutoNum type="arabicPeriod"/>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Derived Operators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1219200"/>
            <a:ext cx="6705600" cy="5410200"/>
          </a:xfrm>
          <a:prstGeom prst="rect">
            <a:avLst/>
          </a:prstGeom>
          <a:noFill/>
          <a:ln w="9525">
            <a:noFill/>
            <a:miter lim="800000"/>
            <a:headEnd/>
            <a:tailEnd/>
          </a:ln>
        </p:spPr>
      </p:pic>
      <p:sp>
        <p:nvSpPr>
          <p:cNvPr id="5" name="Rectangle 4"/>
          <p:cNvSpPr/>
          <p:nvPr/>
        </p:nvSpPr>
        <p:spPr>
          <a:xfrm>
            <a:off x="6705600" y="685800"/>
            <a:ext cx="375424" cy="369332"/>
          </a:xfrm>
          <a:prstGeom prst="rect">
            <a:avLst/>
          </a:prstGeom>
        </p:spPr>
        <p:txBody>
          <a:bodyPr wrap="none">
            <a:spAutoFit/>
          </a:bodyPr>
          <a:lstStyle/>
          <a:p>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Contnd…</a:t>
            </a:r>
            <a:endParaRPr lang="en-US" dirty="0"/>
          </a:p>
        </p:txBody>
      </p:sp>
      <p:sp>
        <p:nvSpPr>
          <p:cNvPr id="3" name="Content Placeholder 2"/>
          <p:cNvSpPr>
            <a:spLocks noGrp="1"/>
          </p:cNvSpPr>
          <p:nvPr>
            <p:ph idx="1"/>
          </p:nvPr>
        </p:nvSpPr>
        <p:spPr/>
        <p:txBody>
          <a:bodyPr/>
          <a:lstStyle/>
          <a:p>
            <a:r>
              <a:rPr lang="en-IN" dirty="0" smtClean="0"/>
              <a:t>Intersection(∩)</a:t>
            </a:r>
          </a:p>
          <a:p>
            <a:r>
              <a:rPr lang="en-IN" dirty="0" smtClean="0"/>
              <a:t>Division(÷ or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t>Unary Relational Operations: SELECT and PROJECT</a:t>
            </a:r>
            <a:endParaRPr lang="en-US" sz="2800" dirty="0"/>
          </a:p>
        </p:txBody>
      </p:sp>
      <p:sp>
        <p:nvSpPr>
          <p:cNvPr id="3" name="Content Placeholder 2"/>
          <p:cNvSpPr>
            <a:spLocks noGrp="1"/>
          </p:cNvSpPr>
          <p:nvPr>
            <p:ph idx="1"/>
          </p:nvPr>
        </p:nvSpPr>
        <p:spPr>
          <a:xfrm>
            <a:off x="304800" y="914400"/>
            <a:ext cx="8534400" cy="5638800"/>
          </a:xfrm>
        </p:spPr>
        <p:txBody>
          <a:bodyPr>
            <a:noAutofit/>
          </a:bodyPr>
          <a:lstStyle/>
          <a:p>
            <a:pPr algn="just"/>
            <a:r>
              <a:rPr lang="en-US" sz="2600" dirty="0" smtClean="0"/>
              <a:t>Select is used to choose a </a:t>
            </a:r>
            <a:r>
              <a:rPr lang="en-US" sz="2600" b="1" i="1" dirty="0" smtClean="0">
                <a:solidFill>
                  <a:srgbClr val="C00000"/>
                </a:solidFill>
              </a:rPr>
              <a:t>subset of the tuples from a relation that </a:t>
            </a:r>
            <a:r>
              <a:rPr lang="en-US" sz="2600" b="1" dirty="0" smtClean="0">
                <a:solidFill>
                  <a:srgbClr val="C00000"/>
                </a:solidFill>
              </a:rPr>
              <a:t>satisfies a selection condition</a:t>
            </a:r>
            <a:r>
              <a:rPr lang="en-US" sz="2600" b="1" dirty="0" smtClean="0"/>
              <a:t>. </a:t>
            </a:r>
            <a:r>
              <a:rPr lang="en-US" sz="2600" dirty="0" smtClean="0"/>
              <a:t>One can consider the SELECT operation to be a </a:t>
            </a:r>
            <a:r>
              <a:rPr lang="en-US" sz="2600" b="1" i="1" dirty="0" smtClean="0"/>
              <a:t>filter that keeps only those tuples that satisfy a qualifying condition</a:t>
            </a:r>
            <a:r>
              <a:rPr lang="en-US" sz="2600" i="1" dirty="0" smtClean="0"/>
              <a:t>. </a:t>
            </a:r>
          </a:p>
          <a:p>
            <a:pPr algn="just"/>
            <a:r>
              <a:rPr lang="en-US" sz="2600" i="1" dirty="0" smtClean="0"/>
              <a:t>Alternatively, </a:t>
            </a:r>
            <a:r>
              <a:rPr lang="en-US" sz="2600" dirty="0" smtClean="0"/>
              <a:t>we can consider the SELECT operation to </a:t>
            </a:r>
            <a:r>
              <a:rPr lang="en-US" sz="2600" i="1" dirty="0" smtClean="0"/>
              <a:t>restrict the tuples in a relation to only </a:t>
            </a:r>
            <a:r>
              <a:rPr lang="en-US" sz="2600" dirty="0" smtClean="0"/>
              <a:t>those tuples that satisfy the condition.</a:t>
            </a:r>
          </a:p>
          <a:p>
            <a:pPr algn="just"/>
            <a:r>
              <a:rPr lang="en-US" sz="2600" dirty="0" smtClean="0"/>
              <a:t>The SELECT operation can also be </a:t>
            </a:r>
            <a:r>
              <a:rPr lang="en-US" sz="2600" b="1" dirty="0" smtClean="0">
                <a:solidFill>
                  <a:srgbClr val="C00000"/>
                </a:solidFill>
              </a:rPr>
              <a:t>visualized as a </a:t>
            </a:r>
            <a:r>
              <a:rPr lang="en-US" sz="2600" b="1" i="1" dirty="0" smtClean="0">
                <a:solidFill>
                  <a:srgbClr val="C00000"/>
                </a:solidFill>
              </a:rPr>
              <a:t>horizontal partition of the relation into two sets of tuples</a:t>
            </a:r>
            <a:r>
              <a:rPr lang="en-US" sz="2600" i="1" dirty="0" smtClean="0"/>
              <a:t>—those tuples that satisfy </a:t>
            </a:r>
            <a:r>
              <a:rPr lang="en-US" sz="2600" dirty="0" smtClean="0"/>
              <a:t>the condition and are selected, and those tuples that do not satisfy the condition and are discarded.</a:t>
            </a:r>
            <a:endParaRPr lang="en-US" sz="2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381000"/>
            <a:ext cx="23622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3600" b="1" dirty="0" smtClean="0"/>
              <a:t>SELECT (</a:t>
            </a:r>
            <a:r>
              <a:rPr lang="el-GR" sz="3600" b="1" dirty="0" smtClean="0">
                <a:solidFill>
                  <a:srgbClr val="C00000"/>
                </a:solidFill>
              </a:rPr>
              <a:t>σ</a:t>
            </a:r>
            <a:r>
              <a:rPr lang="en-US" sz="3600" b="1" dirty="0" smtClean="0"/>
              <a:t>)</a:t>
            </a:r>
            <a:endParaRPr lang="en-US" sz="3600" b="1" dirty="0"/>
          </a:p>
        </p:txBody>
      </p:sp>
      <p:sp>
        <p:nvSpPr>
          <p:cNvPr id="3" name="Content Placeholder 2"/>
          <p:cNvSpPr>
            <a:spLocks noGrp="1"/>
          </p:cNvSpPr>
          <p:nvPr>
            <p:ph idx="1"/>
          </p:nvPr>
        </p:nvSpPr>
        <p:spPr>
          <a:xfrm>
            <a:off x="457200" y="990600"/>
            <a:ext cx="8229600" cy="5562600"/>
          </a:xfrm>
        </p:spPr>
        <p:txBody>
          <a:bodyPr>
            <a:normAutofit/>
          </a:bodyPr>
          <a:lstStyle/>
          <a:p>
            <a:r>
              <a:rPr lang="en-US" dirty="0" smtClean="0"/>
              <a:t>In general, the SELECT operation is denoted by</a:t>
            </a:r>
          </a:p>
          <a:p>
            <a:pPr algn="ctr">
              <a:buNone/>
            </a:pPr>
            <a:r>
              <a:rPr lang="en-US" b="1" dirty="0" smtClean="0">
                <a:solidFill>
                  <a:srgbClr val="7030A0"/>
                </a:solidFill>
              </a:rPr>
              <a:t>	</a:t>
            </a:r>
            <a:r>
              <a:rPr lang="el-GR" sz="4000" b="1" dirty="0" smtClean="0">
                <a:solidFill>
                  <a:srgbClr val="C00000"/>
                </a:solidFill>
              </a:rPr>
              <a:t>σ&lt;</a:t>
            </a:r>
            <a:r>
              <a:rPr lang="en-US" sz="4000" b="1" dirty="0" smtClean="0">
                <a:solidFill>
                  <a:srgbClr val="C00000"/>
                </a:solidFill>
              </a:rPr>
              <a:t>selection condition&gt;(</a:t>
            </a:r>
            <a:r>
              <a:rPr lang="en-US" sz="4000" b="1" i="1" dirty="0" smtClean="0">
                <a:solidFill>
                  <a:srgbClr val="C00000"/>
                </a:solidFill>
              </a:rPr>
              <a:t>R)</a:t>
            </a:r>
          </a:p>
          <a:p>
            <a:pPr algn="just">
              <a:buNone/>
            </a:pPr>
            <a:r>
              <a:rPr lang="en-US" sz="2400" dirty="0" smtClean="0"/>
              <a:t>	where the symbol σ (sigma) is used to denote the SELECT operator and the selection condition is a Boolean expression (condition) specified on the attributes of relation </a:t>
            </a:r>
            <a:r>
              <a:rPr lang="en-US" sz="2400" i="1" dirty="0" smtClean="0"/>
              <a:t>R.</a:t>
            </a:r>
          </a:p>
          <a:p>
            <a:r>
              <a:rPr lang="en-US" sz="2400" dirty="0" smtClean="0"/>
              <a:t>The Boolean expression specified in &lt;selection condition&gt; is made up of a number of </a:t>
            </a:r>
            <a:r>
              <a:rPr lang="en-US" sz="2400" b="1" dirty="0" smtClean="0"/>
              <a:t>clauses of the form</a:t>
            </a:r>
          </a:p>
          <a:p>
            <a:pPr algn="ctr">
              <a:buNone/>
            </a:pPr>
            <a:r>
              <a:rPr lang="en-US" sz="2400" dirty="0" smtClean="0"/>
              <a:t>	&lt;attribute name&gt; &lt;comparison op&gt; &lt;constant value&gt;</a:t>
            </a:r>
          </a:p>
          <a:p>
            <a:pPr algn="ctr">
              <a:buNone/>
            </a:pPr>
            <a:r>
              <a:rPr lang="en-US" sz="2400" dirty="0" smtClean="0"/>
              <a:t>or</a:t>
            </a:r>
          </a:p>
          <a:p>
            <a:pPr algn="ctr">
              <a:buNone/>
            </a:pPr>
            <a:r>
              <a:rPr lang="en-US" sz="2400" dirty="0" smtClean="0"/>
              <a:t>	&lt;attribute name&gt; &lt;comparison op&gt; &lt;attribute name&gt;</a:t>
            </a:r>
          </a:p>
          <a:p>
            <a:r>
              <a:rPr lang="en-US" sz="2400" b="1" i="1" dirty="0" smtClean="0"/>
              <a:t>Example:</a:t>
            </a:r>
            <a:r>
              <a:rPr lang="el-GR" sz="2400" dirty="0" smtClean="0"/>
              <a:t> </a:t>
            </a:r>
            <a:r>
              <a:rPr lang="en-US" sz="2400" dirty="0" smtClean="0"/>
              <a:t>	1.	</a:t>
            </a:r>
            <a:r>
              <a:rPr lang="el-GR" sz="2600" b="1" dirty="0" smtClean="0"/>
              <a:t>σ</a:t>
            </a:r>
            <a:r>
              <a:rPr lang="en-US" sz="2600" b="1" dirty="0" smtClean="0"/>
              <a:t> Dno=4(EMPLOYEE)</a:t>
            </a:r>
            <a:endParaRPr lang="en-US" sz="2400" b="1" dirty="0" smtClean="0"/>
          </a:p>
          <a:p>
            <a:pPr>
              <a:buNone/>
            </a:pPr>
            <a:r>
              <a:rPr lang="en-US" sz="2400" dirty="0" smtClean="0"/>
              <a:t>			2.	</a:t>
            </a:r>
            <a:r>
              <a:rPr lang="el-GR" sz="2600" b="1" dirty="0" smtClean="0"/>
              <a:t>σ</a:t>
            </a:r>
            <a:r>
              <a:rPr lang="en-US" sz="2600" b="1" dirty="0" smtClean="0"/>
              <a:t> Salary&gt;30000(EMPLOYEE)</a:t>
            </a:r>
            <a:endParaRPr lang="en-US" sz="2400" b="1" i="1" dirty="0" smtClean="0"/>
          </a:p>
          <a:p>
            <a:pPr>
              <a:buNone/>
            </a:pPr>
            <a:endParaRPr lang="en-US" sz="2400"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Find the employees who work for department no 4 and draw salary more than 25000.</a:t>
            </a:r>
          </a:p>
          <a:p>
            <a:pPr lvl="1" algn="ctr">
              <a:buNone/>
            </a:pPr>
            <a:r>
              <a:rPr lang="el-GR" dirty="0" smtClean="0"/>
              <a:t>σ</a:t>
            </a:r>
            <a:r>
              <a:rPr lang="en-US" dirty="0" smtClean="0"/>
              <a:t> Dno=4 </a:t>
            </a:r>
            <a:r>
              <a:rPr lang="en-US" b="1" dirty="0" smtClean="0"/>
              <a:t>AND Salary&gt;25000 (EMPLOYEE)</a:t>
            </a:r>
          </a:p>
          <a:p>
            <a:pPr>
              <a:buNone/>
            </a:pPr>
            <a:r>
              <a:rPr lang="en-US" dirty="0" smtClean="0"/>
              <a:t>SQL query:</a:t>
            </a:r>
          </a:p>
          <a:p>
            <a:pPr>
              <a:buNone/>
            </a:pPr>
            <a:r>
              <a:rPr lang="en-US" b="1" dirty="0" smtClean="0"/>
              <a:t>SELECT </a:t>
            </a:r>
            <a:r>
              <a:rPr lang="en-US" sz="3600" b="1" dirty="0" smtClean="0"/>
              <a:t>*</a:t>
            </a:r>
          </a:p>
          <a:p>
            <a:pPr>
              <a:buNone/>
            </a:pPr>
            <a:r>
              <a:rPr lang="en-US" b="1" dirty="0" smtClean="0"/>
              <a:t>FROM EMPLOYEE</a:t>
            </a:r>
          </a:p>
          <a:p>
            <a:pPr>
              <a:buNone/>
            </a:pPr>
            <a:r>
              <a:rPr lang="en-US" b="1" dirty="0" smtClean="0"/>
              <a:t>WHERE Dno</a:t>
            </a:r>
            <a:r>
              <a:rPr lang="en-US" sz="3600" b="1" dirty="0" smtClean="0"/>
              <a:t>=4 </a:t>
            </a:r>
            <a:r>
              <a:rPr lang="en-US" b="1" dirty="0" smtClean="0"/>
              <a:t>AND Salary</a:t>
            </a:r>
            <a:r>
              <a:rPr lang="en-US" sz="3600" b="1" dirty="0" smtClean="0"/>
              <a:t>&gt;25000;</a:t>
            </a:r>
            <a:endParaRPr lang="en-US"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3200400" y="381000"/>
            <a:ext cx="23622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3600" b="1" dirty="0" smtClean="0"/>
              <a:t>SELECT (</a:t>
            </a:r>
            <a:r>
              <a:rPr lang="el-GR" sz="3600" b="1" dirty="0" smtClean="0">
                <a:solidFill>
                  <a:srgbClr val="C00000"/>
                </a:solidFill>
              </a:rPr>
              <a:t>σ</a:t>
            </a:r>
            <a:r>
              <a:rPr lang="en-US" sz="3600" b="1" dirty="0" smtClean="0"/>
              <a:t>)</a:t>
            </a:r>
            <a:endParaRPr 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PROJECT Operation</a:t>
            </a:r>
            <a:endParaRPr lang="en-US" sz="3600" dirty="0"/>
          </a:p>
        </p:txBody>
      </p:sp>
      <p:sp>
        <p:nvSpPr>
          <p:cNvPr id="3" name="Content Placeholder 2"/>
          <p:cNvSpPr>
            <a:spLocks noGrp="1"/>
          </p:cNvSpPr>
          <p:nvPr>
            <p:ph idx="1"/>
          </p:nvPr>
        </p:nvSpPr>
        <p:spPr>
          <a:xfrm>
            <a:off x="304800" y="1143000"/>
            <a:ext cx="8534400" cy="5486400"/>
          </a:xfrm>
        </p:spPr>
        <p:txBody>
          <a:bodyPr>
            <a:normAutofit/>
          </a:bodyPr>
          <a:lstStyle/>
          <a:p>
            <a:pPr algn="just"/>
            <a:r>
              <a:rPr lang="en-US" sz="2800" dirty="0" smtClean="0"/>
              <a:t>The SELECT operation chooses some of the </a:t>
            </a:r>
            <a:r>
              <a:rPr lang="en-US" sz="2800" i="1" dirty="0" smtClean="0"/>
              <a:t>rows </a:t>
            </a:r>
            <a:r>
              <a:rPr lang="en-US" sz="2800" dirty="0" smtClean="0"/>
              <a:t>from the table while discarding other rows. The PROJECT operation, on the other</a:t>
            </a:r>
            <a:r>
              <a:rPr lang="en-US" sz="2800" b="1" dirty="0" smtClean="0"/>
              <a:t> </a:t>
            </a:r>
            <a:r>
              <a:rPr lang="en-US" sz="2800" dirty="0" smtClean="0"/>
              <a:t>hand, selects certain </a:t>
            </a:r>
            <a:r>
              <a:rPr lang="en-US" sz="2800" i="1" dirty="0" smtClean="0"/>
              <a:t>columns from the table and discards the other columns.</a:t>
            </a:r>
          </a:p>
          <a:p>
            <a:pPr algn="just"/>
            <a:r>
              <a:rPr lang="en-US" sz="2800" i="1" dirty="0" smtClean="0"/>
              <a:t>If we are </a:t>
            </a:r>
            <a:r>
              <a:rPr lang="en-US" sz="2800" dirty="0" smtClean="0"/>
              <a:t>interested in only certain attributes of a relation, we use the PROJECT operation to </a:t>
            </a:r>
            <a:r>
              <a:rPr lang="en-US" sz="2800" i="1" dirty="0" smtClean="0"/>
              <a:t>project the relation over these attributes only.</a:t>
            </a:r>
          </a:p>
          <a:p>
            <a:pPr algn="just"/>
            <a:r>
              <a:rPr lang="en-US" sz="2800" i="1" dirty="0" smtClean="0"/>
              <a:t>The result of the PROJECT </a:t>
            </a:r>
            <a:r>
              <a:rPr lang="en-US" sz="2800" dirty="0" smtClean="0"/>
              <a:t>operation can be visualized as </a:t>
            </a:r>
            <a:r>
              <a:rPr lang="en-US" sz="2800" dirty="0" smtClean="0">
                <a:solidFill>
                  <a:srgbClr val="C00000"/>
                </a:solidFill>
              </a:rPr>
              <a:t>a </a:t>
            </a:r>
            <a:r>
              <a:rPr lang="en-US" sz="2800" b="1" i="1" dirty="0" smtClean="0">
                <a:solidFill>
                  <a:srgbClr val="C00000"/>
                </a:solidFill>
              </a:rPr>
              <a:t>vertical partition</a:t>
            </a:r>
            <a:r>
              <a:rPr lang="en-US" sz="2800" b="1" i="1" dirty="0" smtClean="0">
                <a:solidFill>
                  <a:srgbClr val="7030A0"/>
                </a:solidFill>
              </a:rPr>
              <a:t> </a:t>
            </a:r>
            <a:r>
              <a:rPr lang="en-US" sz="2800" i="1" dirty="0" smtClean="0"/>
              <a:t>of the relation into two relations.</a:t>
            </a:r>
            <a:endParaRPr lang="en-US" sz="28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US" dirty="0" smtClean="0"/>
              <a:t>The general form of the PROJECT operation is</a:t>
            </a:r>
          </a:p>
          <a:p>
            <a:pPr algn="ctr">
              <a:buNone/>
            </a:pPr>
            <a:r>
              <a:rPr lang="el-GR" sz="4000" b="1" dirty="0" smtClean="0">
                <a:solidFill>
                  <a:srgbClr val="C00000"/>
                </a:solidFill>
              </a:rPr>
              <a:t>π&lt;</a:t>
            </a:r>
            <a:r>
              <a:rPr lang="en-US" sz="4000" b="1" dirty="0" smtClean="0">
                <a:solidFill>
                  <a:srgbClr val="C00000"/>
                </a:solidFill>
              </a:rPr>
              <a:t>attribute list&gt;(</a:t>
            </a:r>
            <a:r>
              <a:rPr lang="en-US" sz="4000" b="1" i="1" dirty="0" smtClean="0">
                <a:solidFill>
                  <a:srgbClr val="C00000"/>
                </a:solidFill>
              </a:rPr>
              <a:t>R)</a:t>
            </a:r>
            <a:endParaRPr lang="en-US" sz="4000" b="1" i="1" dirty="0">
              <a:solidFill>
                <a:srgbClr val="C00000"/>
              </a:solidFill>
            </a:endParaRPr>
          </a:p>
          <a:p>
            <a:pPr lvl="1" algn="just">
              <a:buNone/>
            </a:pPr>
            <a:r>
              <a:rPr lang="en-US" sz="2400" dirty="0" smtClean="0"/>
              <a:t>	</a:t>
            </a:r>
            <a:r>
              <a:rPr lang="en-US" sz="2600" dirty="0" smtClean="0"/>
              <a:t>where π (pi) is the symbol used to represent the PROJECT operation, and &lt;attribute list&gt; is the desired </a:t>
            </a:r>
            <a:r>
              <a:rPr lang="en-US" sz="2600" dirty="0" err="1" smtClean="0"/>
              <a:t>sublist</a:t>
            </a:r>
            <a:r>
              <a:rPr lang="en-US" sz="2600" dirty="0" smtClean="0"/>
              <a:t> of attributes from the attributes of relation </a:t>
            </a:r>
            <a:r>
              <a:rPr lang="en-US" sz="2600" i="1" dirty="0" smtClean="0"/>
              <a:t>R.</a:t>
            </a:r>
            <a:endParaRPr lang="en-US" sz="2400" b="1" i="1" dirty="0" smtClean="0">
              <a:solidFill>
                <a:srgbClr val="7030A0"/>
              </a:solidFill>
            </a:endParaRPr>
          </a:p>
          <a:p>
            <a:pPr lvl="1">
              <a:buNone/>
            </a:pPr>
            <a:r>
              <a:rPr lang="en-US" sz="2400" b="1" i="1" dirty="0" smtClean="0"/>
              <a:t>Example:</a:t>
            </a:r>
          </a:p>
          <a:p>
            <a:pPr lvl="1" algn="ctr">
              <a:buNone/>
            </a:pPr>
            <a:r>
              <a:rPr lang="el-GR" sz="3200" b="1" dirty="0" smtClean="0"/>
              <a:t>π</a:t>
            </a:r>
            <a:r>
              <a:rPr lang="en-US" sz="3200" b="1" dirty="0" smtClean="0"/>
              <a:t> Lname, Fname, Salary(EMPLOYEE)</a:t>
            </a:r>
          </a:p>
          <a:p>
            <a:pPr algn="just"/>
            <a:r>
              <a:rPr lang="en-US" dirty="0" smtClean="0"/>
              <a:t>The </a:t>
            </a:r>
            <a:r>
              <a:rPr lang="en-US" sz="2800" dirty="0" smtClean="0"/>
              <a:t>PROJECT </a:t>
            </a:r>
            <a:r>
              <a:rPr lang="en-US" dirty="0" smtClean="0"/>
              <a:t>operation </a:t>
            </a:r>
            <a:r>
              <a:rPr lang="en-US" i="1" dirty="0" smtClean="0"/>
              <a:t>removes any duplicate tuples, so the result of the </a:t>
            </a:r>
            <a:r>
              <a:rPr lang="en-US" sz="2800" dirty="0" smtClean="0"/>
              <a:t>PROJECT </a:t>
            </a:r>
            <a:r>
              <a:rPr lang="en-US" dirty="0" smtClean="0"/>
              <a:t>operation is a set of distinct tuples.</a:t>
            </a:r>
            <a:endParaRPr lang="en-US" b="1" i="1" dirty="0" smtClean="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3200400" y="381000"/>
            <a:ext cx="23622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3200" b="1" dirty="0" smtClean="0"/>
              <a:t>PROJECT</a:t>
            </a:r>
            <a:r>
              <a:rPr lang="en-US" sz="3600" b="1" dirty="0" smtClean="0"/>
              <a:t>(</a:t>
            </a:r>
            <a:r>
              <a:rPr lang="el-GR" sz="3600" b="1" dirty="0" smtClean="0">
                <a:solidFill>
                  <a:srgbClr val="C00000"/>
                </a:solidFill>
              </a:rPr>
              <a:t>π</a:t>
            </a:r>
            <a:r>
              <a:rPr lang="en-US" sz="3600" b="1" dirty="0" smtClean="0"/>
              <a:t>)</a:t>
            </a:r>
            <a:endParaRPr lang="en-US" sz="36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Find the employee names, salary and their dept numbers for which they are working.</a:t>
            </a:r>
          </a:p>
          <a:p>
            <a:pPr algn="ctr">
              <a:buNone/>
            </a:pPr>
            <a:r>
              <a:rPr lang="en-US" dirty="0" smtClean="0"/>
              <a:t>	</a:t>
            </a:r>
            <a:r>
              <a:rPr lang="el-GR" dirty="0" smtClean="0"/>
              <a:t> π</a:t>
            </a:r>
            <a:r>
              <a:rPr lang="en-US" dirty="0" smtClean="0"/>
              <a:t> </a:t>
            </a:r>
            <a:r>
              <a:rPr lang="en-US" dirty="0" err="1" smtClean="0"/>
              <a:t>Ename</a:t>
            </a:r>
            <a:r>
              <a:rPr lang="en-US" dirty="0" smtClean="0"/>
              <a:t>, Salary, Did (EMPLOYEE)</a:t>
            </a:r>
          </a:p>
          <a:p>
            <a:pPr>
              <a:buNone/>
            </a:pPr>
            <a:r>
              <a:rPr lang="en-US" dirty="0" smtClean="0"/>
              <a:t>SQL Query:</a:t>
            </a:r>
          </a:p>
          <a:p>
            <a:pPr>
              <a:buNone/>
            </a:pPr>
            <a:r>
              <a:rPr lang="en-US" dirty="0" smtClean="0"/>
              <a:t>	Select Distinct </a:t>
            </a:r>
            <a:r>
              <a:rPr lang="en-US" dirty="0" err="1" smtClean="0"/>
              <a:t>Ename</a:t>
            </a:r>
            <a:r>
              <a:rPr lang="en-US" dirty="0" smtClean="0"/>
              <a:t>, Salary, Did</a:t>
            </a:r>
          </a:p>
          <a:p>
            <a:pPr>
              <a:buNone/>
            </a:pPr>
            <a:r>
              <a:rPr lang="en-US" dirty="0" smtClean="0"/>
              <a:t>	From Employee.</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3200400" y="381000"/>
            <a:ext cx="23622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3200" b="1" dirty="0" smtClean="0"/>
              <a:t>PROJECT</a:t>
            </a:r>
            <a:r>
              <a:rPr lang="en-US" sz="3600" b="1" dirty="0" smtClean="0"/>
              <a:t>(</a:t>
            </a:r>
            <a:r>
              <a:rPr lang="el-GR" sz="3600" b="1" dirty="0" smtClean="0">
                <a:solidFill>
                  <a:srgbClr val="7030A0"/>
                </a:solidFill>
              </a:rPr>
              <a:t>π</a:t>
            </a:r>
            <a:r>
              <a:rPr lang="en-US" sz="3600" b="1" dirty="0" smtClean="0"/>
              <a:t>)</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Domain</a:t>
            </a:r>
            <a:endParaRPr lang="en-US" sz="3600" dirty="0"/>
          </a:p>
        </p:txBody>
      </p:sp>
      <p:sp>
        <p:nvSpPr>
          <p:cNvPr id="3" name="Content Placeholder 2"/>
          <p:cNvSpPr>
            <a:spLocks noGrp="1"/>
          </p:cNvSpPr>
          <p:nvPr>
            <p:ph idx="1"/>
          </p:nvPr>
        </p:nvSpPr>
        <p:spPr>
          <a:xfrm>
            <a:off x="208672" y="1066800"/>
            <a:ext cx="8763000" cy="5562600"/>
          </a:xfrm>
        </p:spPr>
        <p:txBody>
          <a:bodyPr>
            <a:normAutofit fontScale="92500" lnSpcReduction="10000"/>
          </a:bodyPr>
          <a:lstStyle/>
          <a:p>
            <a:pPr algn="just"/>
            <a:r>
              <a:rPr lang="en-US" sz="2800" dirty="0" smtClean="0"/>
              <a:t>A domain D is a set of atomic values. By atomic we mean that each value in the domain is indivisible as far as the formal relational model is concerned.</a:t>
            </a:r>
          </a:p>
          <a:p>
            <a:pPr algn="just"/>
            <a:r>
              <a:rPr lang="en-US" sz="2800" dirty="0" smtClean="0"/>
              <a:t>A common method of specifying a domain is to specify a data type from which the data values forming the domain are drawn.</a:t>
            </a:r>
          </a:p>
          <a:p>
            <a:pPr algn="just"/>
            <a:r>
              <a:rPr lang="en-US" sz="2800" dirty="0" smtClean="0"/>
              <a:t>A data type or format is also specified for each domain. Domain is nothing but a column in table.</a:t>
            </a:r>
          </a:p>
          <a:p>
            <a:pPr algn="just">
              <a:buNone/>
            </a:pPr>
            <a:r>
              <a:rPr lang="en-US" sz="2800" b="1" dirty="0" smtClean="0">
                <a:solidFill>
                  <a:srgbClr val="C00000"/>
                </a:solidFill>
              </a:rPr>
              <a:t>Example:</a:t>
            </a:r>
          </a:p>
          <a:p>
            <a:pPr algn="just">
              <a:buNone/>
            </a:pPr>
            <a:r>
              <a:rPr lang="en-US" sz="2800" b="1" dirty="0" smtClean="0">
                <a:solidFill>
                  <a:schemeClr val="accent6">
                    <a:lumMod val="50000"/>
                  </a:schemeClr>
                </a:solidFill>
              </a:rPr>
              <a:t>Name: </a:t>
            </a:r>
            <a:r>
              <a:rPr lang="en-US" sz="2600" dirty="0" smtClean="0"/>
              <a:t>The set of character strings that represent names of persons.</a:t>
            </a:r>
            <a:endParaRPr lang="en-US" sz="2800" dirty="0" smtClean="0"/>
          </a:p>
          <a:p>
            <a:pPr algn="just">
              <a:buNone/>
            </a:pPr>
            <a:r>
              <a:rPr lang="en-US" sz="2800" b="1" dirty="0" smtClean="0">
                <a:solidFill>
                  <a:schemeClr val="accent6">
                    <a:lumMod val="50000"/>
                  </a:schemeClr>
                </a:solidFill>
              </a:rPr>
              <a:t>USN:  </a:t>
            </a:r>
            <a:r>
              <a:rPr lang="en-US" sz="2600" dirty="0" smtClean="0"/>
              <a:t>Set of 10 digit number(alphanumeric characters </a:t>
            </a:r>
            <a:r>
              <a:rPr lang="en-US" sz="2600" dirty="0" err="1" smtClean="0"/>
              <a:t>i.e</a:t>
            </a:r>
            <a:r>
              <a:rPr lang="en-US" sz="2600" dirty="0" smtClean="0"/>
              <a:t> string)</a:t>
            </a:r>
          </a:p>
          <a:p>
            <a:pPr algn="just">
              <a:buNone/>
            </a:pPr>
            <a:r>
              <a:rPr lang="en-US" sz="2600" dirty="0" smtClean="0"/>
              <a:t>	        </a:t>
            </a:r>
            <a:r>
              <a:rPr lang="en-US" sz="4300" b="1" dirty="0" smtClean="0">
                <a:solidFill>
                  <a:srgbClr val="C00000"/>
                </a:solidFill>
              </a:rPr>
              <a:t>2</a:t>
            </a:r>
            <a:r>
              <a:rPr lang="en-US" sz="4300" b="1" dirty="0" smtClean="0">
                <a:solidFill>
                  <a:srgbClr val="7030A0"/>
                </a:solidFill>
              </a:rPr>
              <a:t>GI</a:t>
            </a:r>
            <a:r>
              <a:rPr lang="en-US" sz="4300" b="1" dirty="0" smtClean="0">
                <a:solidFill>
                  <a:schemeClr val="accent6">
                    <a:lumMod val="75000"/>
                  </a:schemeClr>
                </a:solidFill>
              </a:rPr>
              <a:t>20</a:t>
            </a:r>
            <a:r>
              <a:rPr lang="en-US" sz="4300" b="1" dirty="0" smtClean="0">
                <a:solidFill>
                  <a:srgbClr val="00B050"/>
                </a:solidFill>
              </a:rPr>
              <a:t>CS</a:t>
            </a:r>
            <a:r>
              <a:rPr lang="en-US" sz="4300" b="1" dirty="0" smtClean="0"/>
              <a:t>001</a:t>
            </a:r>
            <a:endParaRPr lang="en-US" sz="2800" b="1" dirty="0" smtClean="0"/>
          </a:p>
          <a:p>
            <a:pPr algn="just"/>
            <a:r>
              <a:rPr lang="en-US" sz="2400" dirty="0" smtClean="0"/>
              <a:t>A domain is thus given a name, data type, and a format</a:t>
            </a:r>
            <a:endParaRPr lang="en-US" sz="1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style>
          <a:lnRef idx="2">
            <a:schemeClr val="accent1"/>
          </a:lnRef>
          <a:fillRef idx="1">
            <a:schemeClr val="lt1"/>
          </a:fillRef>
          <a:effectRef idx="0">
            <a:schemeClr val="accent1"/>
          </a:effectRef>
          <a:fontRef idx="minor">
            <a:schemeClr val="dk1"/>
          </a:fontRef>
        </p:style>
        <p:txBody>
          <a:bodyPr>
            <a:noAutofit/>
          </a:bodyPr>
          <a:lstStyle/>
          <a:p>
            <a:r>
              <a:rPr lang="en-US" sz="2800" b="1" dirty="0" smtClean="0">
                <a:solidFill>
                  <a:srgbClr val="C00000"/>
                </a:solidFill>
              </a:rPr>
              <a:t>Sequences of Operations and the RENAME Operation</a:t>
            </a:r>
            <a:endParaRPr lang="en-US" sz="2800" dirty="0">
              <a:solidFill>
                <a:srgbClr val="C00000"/>
              </a:solidFill>
            </a:endParaRPr>
          </a:p>
        </p:txBody>
      </p:sp>
      <p:sp>
        <p:nvSpPr>
          <p:cNvPr id="3" name="Content Placeholder 2"/>
          <p:cNvSpPr>
            <a:spLocks noGrp="1"/>
          </p:cNvSpPr>
          <p:nvPr>
            <p:ph idx="1"/>
          </p:nvPr>
        </p:nvSpPr>
        <p:spPr>
          <a:xfrm>
            <a:off x="457200" y="990600"/>
            <a:ext cx="8229600" cy="5638800"/>
          </a:xfrm>
        </p:spPr>
        <p:txBody>
          <a:bodyPr>
            <a:normAutofit/>
          </a:bodyPr>
          <a:lstStyle/>
          <a:p>
            <a:pPr algn="just"/>
            <a:r>
              <a:rPr lang="en-US" dirty="0" smtClean="0"/>
              <a:t>In general, for most queries, we need to apply several relational algebra operations one after the other. </a:t>
            </a:r>
          </a:p>
          <a:p>
            <a:pPr algn="just"/>
            <a:r>
              <a:rPr lang="en-US" dirty="0" smtClean="0"/>
              <a:t>We can write the operations as a single </a:t>
            </a:r>
            <a:r>
              <a:rPr lang="en-US" b="1" dirty="0" smtClean="0"/>
              <a:t>relational algebra expression by nesting the operations, or we can apply one operation </a:t>
            </a:r>
            <a:r>
              <a:rPr lang="en-US" dirty="0" smtClean="0"/>
              <a:t>at a time and create intermediate result relations.</a:t>
            </a:r>
          </a:p>
          <a:p>
            <a:pPr algn="just"/>
            <a:r>
              <a:rPr lang="en-US" dirty="0" smtClean="0"/>
              <a:t>In the latter case, we must give names to the relations that hold the intermediate results</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b="1" dirty="0" smtClean="0"/>
              <a:t>Example:</a:t>
            </a:r>
          </a:p>
          <a:p>
            <a:pPr algn="just">
              <a:buNone/>
            </a:pPr>
            <a:r>
              <a:rPr lang="en-US" dirty="0" smtClean="0"/>
              <a:t>	</a:t>
            </a:r>
            <a:r>
              <a:rPr lang="en-US" sz="2800" dirty="0" smtClean="0"/>
              <a:t>Write relational algebraic expression to retrieve the first name, last name, and salary of all employees who work in department number 5.</a:t>
            </a:r>
            <a:endParaRPr lang="en-US" dirty="0" smtClean="0"/>
          </a:p>
          <a:p>
            <a:pPr>
              <a:buNone/>
            </a:pPr>
            <a:r>
              <a:rPr lang="en-US" sz="3000" u="sng" dirty="0" smtClean="0">
                <a:solidFill>
                  <a:srgbClr val="C00000"/>
                </a:solidFill>
              </a:rPr>
              <a:t>Method 1:</a:t>
            </a:r>
            <a:r>
              <a:rPr lang="en-US" sz="3000" dirty="0" smtClean="0"/>
              <a:t> </a:t>
            </a:r>
            <a:r>
              <a:rPr lang="en-US" sz="3000" dirty="0" smtClean="0">
                <a:solidFill>
                  <a:srgbClr val="C00000"/>
                </a:solidFill>
              </a:rPr>
              <a:t>by nesting the operations</a:t>
            </a:r>
          </a:p>
          <a:p>
            <a:pPr>
              <a:buNone/>
            </a:pPr>
            <a:r>
              <a:rPr lang="en-US" sz="2500" dirty="0" smtClean="0"/>
              <a:t>	</a:t>
            </a:r>
            <a:r>
              <a:rPr lang="el-GR" sz="3000" dirty="0" smtClean="0"/>
              <a:t>π</a:t>
            </a:r>
            <a:r>
              <a:rPr lang="en-US" sz="3000" dirty="0" smtClean="0"/>
              <a:t>Fname, Lname, Salary(</a:t>
            </a:r>
            <a:r>
              <a:rPr lang="el-GR" sz="3000" dirty="0" smtClean="0"/>
              <a:t>σ</a:t>
            </a:r>
            <a:r>
              <a:rPr lang="en-US" sz="3000" dirty="0" smtClean="0"/>
              <a:t>Dno=5(EMPLOYEE))</a:t>
            </a:r>
          </a:p>
          <a:p>
            <a:pPr>
              <a:buNone/>
            </a:pPr>
            <a:endParaRPr lang="en-US" sz="3000" dirty="0" smtClean="0"/>
          </a:p>
          <a:p>
            <a:pPr>
              <a:buNone/>
            </a:pPr>
            <a:r>
              <a:rPr lang="en-US" sz="3000" u="sng" dirty="0" smtClean="0">
                <a:solidFill>
                  <a:srgbClr val="C00000"/>
                </a:solidFill>
              </a:rPr>
              <a:t>Method 2:</a:t>
            </a:r>
            <a:r>
              <a:rPr lang="en-US" sz="3000" dirty="0" smtClean="0"/>
              <a:t> </a:t>
            </a:r>
            <a:r>
              <a:rPr lang="en-US" sz="2400" b="1" dirty="0" smtClean="0"/>
              <a:t>Renaming and creating intermediate result relation- one operation at a time.</a:t>
            </a:r>
            <a:endParaRPr lang="en-US" sz="3000" dirty="0" smtClean="0">
              <a:solidFill>
                <a:srgbClr val="C00000"/>
              </a:solidFill>
            </a:endParaRPr>
          </a:p>
          <a:p>
            <a:pPr>
              <a:buNone/>
            </a:pPr>
            <a:r>
              <a:rPr lang="en-US" dirty="0" smtClean="0"/>
              <a:t>	</a:t>
            </a:r>
            <a:r>
              <a:rPr lang="en-US" sz="2800" dirty="0" smtClean="0"/>
              <a:t>DEP5_EMPS ← </a:t>
            </a:r>
            <a:r>
              <a:rPr lang="el-GR" sz="2800" dirty="0" smtClean="0"/>
              <a:t>σ</a:t>
            </a:r>
            <a:r>
              <a:rPr lang="en-US" sz="2800" dirty="0" smtClean="0"/>
              <a:t>Dno=5(EMPLOYEE)</a:t>
            </a:r>
          </a:p>
          <a:p>
            <a:pPr>
              <a:buNone/>
            </a:pPr>
            <a:r>
              <a:rPr lang="en-US" sz="2800" dirty="0" smtClean="0"/>
              <a:t>	RESULT ← </a:t>
            </a:r>
            <a:r>
              <a:rPr lang="el-GR" sz="2800" dirty="0" smtClean="0"/>
              <a:t>π</a:t>
            </a:r>
            <a:r>
              <a:rPr lang="en-US" sz="2800" dirty="0" smtClean="0"/>
              <a:t>Fname, Lname, Salary(DEP5_EMPS)</a:t>
            </a:r>
            <a:endParaRPr lang="en-US" sz="28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pPr algn="just"/>
            <a:r>
              <a:rPr lang="en-US" sz="2800" dirty="0" smtClean="0"/>
              <a:t>To rename the attributes in a relation, we simply list the new attribute names in parentheses, as in the following example:</a:t>
            </a:r>
          </a:p>
          <a:p>
            <a:pPr>
              <a:buNone/>
            </a:pPr>
            <a:r>
              <a:rPr lang="en-US" sz="2000" b="1" dirty="0" smtClean="0"/>
              <a:t>	</a:t>
            </a:r>
            <a:r>
              <a:rPr lang="en-US" sz="2200" b="1" dirty="0" smtClean="0">
                <a:solidFill>
                  <a:srgbClr val="7030A0"/>
                </a:solidFill>
              </a:rPr>
              <a:t>TEMP ← </a:t>
            </a:r>
            <a:r>
              <a:rPr lang="el-GR" sz="2200" b="1" dirty="0" smtClean="0">
                <a:solidFill>
                  <a:srgbClr val="7030A0"/>
                </a:solidFill>
              </a:rPr>
              <a:t>σ</a:t>
            </a:r>
            <a:r>
              <a:rPr lang="en-US" sz="2200" b="1" dirty="0" smtClean="0">
                <a:solidFill>
                  <a:srgbClr val="7030A0"/>
                </a:solidFill>
              </a:rPr>
              <a:t>Dno=5(EMPLOYEE)</a:t>
            </a:r>
          </a:p>
          <a:p>
            <a:pPr>
              <a:buNone/>
            </a:pPr>
            <a:r>
              <a:rPr lang="en-US" sz="2200" b="1" i="1" dirty="0" smtClean="0">
                <a:solidFill>
                  <a:srgbClr val="7030A0"/>
                </a:solidFill>
              </a:rPr>
              <a:t>	R( First_name, Last_name, Salary) ← π Fname, Lname, Salary(TEMP)</a:t>
            </a:r>
          </a:p>
          <a:p>
            <a:pPr algn="just"/>
            <a:r>
              <a:rPr lang="en-US" sz="2400" dirty="0" smtClean="0"/>
              <a:t>We can also define a formal </a:t>
            </a:r>
            <a:r>
              <a:rPr lang="en-US" sz="2400" b="1" dirty="0" smtClean="0"/>
              <a:t>RENAME operation—which can rename either the relation </a:t>
            </a:r>
            <a:r>
              <a:rPr lang="en-US" sz="2400" dirty="0" smtClean="0"/>
              <a:t>name or the attribute names, or both—as a unary operator.</a:t>
            </a:r>
            <a:endParaRPr lang="en-US" sz="2000" dirty="0" smtClean="0"/>
          </a:p>
          <a:p>
            <a:pPr algn="just">
              <a:buNone/>
            </a:pPr>
            <a:r>
              <a:rPr lang="en-US" sz="2000" dirty="0" smtClean="0"/>
              <a:t>	</a:t>
            </a:r>
            <a:r>
              <a:rPr lang="el-GR" sz="2800" b="1" dirty="0" smtClean="0">
                <a:solidFill>
                  <a:srgbClr val="7030A0"/>
                </a:solidFill>
              </a:rPr>
              <a:t>ρ</a:t>
            </a:r>
            <a:r>
              <a:rPr lang="en-US" sz="2800" b="1" i="1" dirty="0" smtClean="0">
                <a:solidFill>
                  <a:srgbClr val="7030A0"/>
                </a:solidFill>
              </a:rPr>
              <a:t>S(B1, B2, ..., Bn)(R) or </a:t>
            </a:r>
            <a:r>
              <a:rPr lang="el-GR" sz="2800" b="1" i="1" dirty="0" smtClean="0">
                <a:solidFill>
                  <a:srgbClr val="7030A0"/>
                </a:solidFill>
              </a:rPr>
              <a:t>ρ</a:t>
            </a:r>
            <a:r>
              <a:rPr lang="en-US" sz="2800" b="1" i="1" dirty="0" smtClean="0">
                <a:solidFill>
                  <a:srgbClr val="7030A0"/>
                </a:solidFill>
              </a:rPr>
              <a:t>S(R) or </a:t>
            </a:r>
            <a:r>
              <a:rPr lang="el-GR" sz="2800" b="1" i="1" dirty="0" smtClean="0">
                <a:solidFill>
                  <a:srgbClr val="7030A0"/>
                </a:solidFill>
              </a:rPr>
              <a:t>ρ(</a:t>
            </a:r>
            <a:r>
              <a:rPr lang="en-US" sz="2800" b="1" i="1" dirty="0" smtClean="0">
                <a:solidFill>
                  <a:srgbClr val="7030A0"/>
                </a:solidFill>
              </a:rPr>
              <a:t>B1, B2, ..., Bn)(R)</a:t>
            </a:r>
          </a:p>
          <a:p>
            <a:pPr algn="just">
              <a:buNone/>
            </a:pPr>
            <a:r>
              <a:rPr lang="en-US" sz="2000" dirty="0" smtClean="0"/>
              <a:t>	</a:t>
            </a:r>
            <a:r>
              <a:rPr lang="en-US" sz="2400" dirty="0" smtClean="0"/>
              <a:t>where the symbol </a:t>
            </a:r>
            <a:r>
              <a:rPr lang="en-US" sz="2400" b="1" dirty="0" smtClean="0">
                <a:solidFill>
                  <a:srgbClr val="C00000"/>
                </a:solidFill>
              </a:rPr>
              <a:t>ρ (rho) </a:t>
            </a:r>
            <a:r>
              <a:rPr lang="en-US" sz="2400" dirty="0" smtClean="0"/>
              <a:t>is used to denote the RENAME operator, </a:t>
            </a:r>
            <a:r>
              <a:rPr lang="en-US" sz="2400" i="1" dirty="0" smtClean="0"/>
              <a:t>S is the new relation </a:t>
            </a:r>
            <a:r>
              <a:rPr lang="en-US" sz="2400" dirty="0" smtClean="0"/>
              <a:t>name, and </a:t>
            </a:r>
            <a:r>
              <a:rPr lang="en-US" sz="2400" i="1" dirty="0" smtClean="0"/>
              <a:t>B1, B2, ..., Bn are the new attribute names.</a:t>
            </a:r>
          </a:p>
          <a:p>
            <a:pPr algn="just"/>
            <a:r>
              <a:rPr lang="en-US" sz="2400" dirty="0" smtClean="0"/>
              <a:t>Renaming in SQL is accomplished by aliasing using </a:t>
            </a:r>
            <a:r>
              <a:rPr lang="en-US" sz="2400" b="1" dirty="0" smtClean="0"/>
              <a:t>AS, as in the following example:</a:t>
            </a:r>
          </a:p>
          <a:p>
            <a:pPr algn="just">
              <a:buNone/>
            </a:pPr>
            <a:r>
              <a:rPr lang="en-US" sz="2400" b="1" dirty="0" smtClean="0"/>
              <a:t>	SELECT E.Fname AS First_name, E.Lname AS Last_name</a:t>
            </a:r>
          </a:p>
          <a:p>
            <a:pPr algn="just">
              <a:buNone/>
            </a:pPr>
            <a:r>
              <a:rPr lang="en-US" sz="2400" b="1" dirty="0" smtClean="0"/>
              <a:t>	FROM EMPLOYEE</a:t>
            </a:r>
            <a:endParaRPr lang="en-US" sz="2400"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3200" b="1" dirty="0" smtClean="0"/>
              <a:t>Relational Algebra Operations from Set Theory</a:t>
            </a:r>
            <a:endParaRPr lang="en-US" sz="32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a:xfrm>
            <a:off x="457200" y="1066800"/>
            <a:ext cx="8229600" cy="5486400"/>
          </a:xfrm>
        </p:spPr>
        <p:txBody>
          <a:bodyPr>
            <a:normAutofit/>
          </a:bodyPr>
          <a:lstStyle/>
          <a:p>
            <a:pPr algn="just"/>
            <a:r>
              <a:rPr lang="en-US" sz="2400" b="1" dirty="0" smtClean="0">
                <a:solidFill>
                  <a:srgbClr val="7030A0"/>
                </a:solidFill>
              </a:rPr>
              <a:t>UNION, INTERSECTION, and MINUS </a:t>
            </a:r>
            <a:r>
              <a:rPr lang="en-US" sz="2400" dirty="0" smtClean="0"/>
              <a:t>Operations.</a:t>
            </a:r>
          </a:p>
          <a:p>
            <a:pPr algn="just"/>
            <a:r>
              <a:rPr lang="en-US" sz="2400" dirty="0" smtClean="0"/>
              <a:t>These are binary operations; that is, each is applied to two sets (of tuples). </a:t>
            </a:r>
          </a:p>
          <a:p>
            <a:pPr algn="just"/>
            <a:r>
              <a:rPr lang="en-US" sz="2400" dirty="0" smtClean="0"/>
              <a:t>The two relations on which any of these three operations are applied must have the same type of tuples, this condition has been called </a:t>
            </a:r>
            <a:r>
              <a:rPr lang="en-US" sz="2400" b="1" dirty="0" smtClean="0">
                <a:solidFill>
                  <a:srgbClr val="7030A0"/>
                </a:solidFill>
              </a:rPr>
              <a:t>union compatibility or type compatibility.</a:t>
            </a:r>
          </a:p>
          <a:p>
            <a:pPr algn="just"/>
            <a:r>
              <a:rPr lang="en-US" sz="2400" dirty="0" smtClean="0"/>
              <a:t>Two relations R(A1, A2, … , An) and S(B1, B2, … , Bn) are said to be union compatible (or type compatible) if they have the same degree n and if dom(Ai) = dom(Bi) for 1 ≤ i ≤ n.</a:t>
            </a:r>
          </a:p>
          <a:p>
            <a:pPr>
              <a:buNone/>
            </a:pP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a:r>
              <a:rPr lang="en-US" sz="2400" dirty="0" smtClean="0"/>
              <a:t>We can define the three operations UNION, INTERSECTION, and SET DIFFERENCE on </a:t>
            </a:r>
            <a:r>
              <a:rPr lang="en-US" sz="2400" b="1" dirty="0" smtClean="0">
                <a:solidFill>
                  <a:srgbClr val="7030A0"/>
                </a:solidFill>
              </a:rPr>
              <a:t>two union-compatible relations </a:t>
            </a:r>
            <a:r>
              <a:rPr lang="en-US" sz="2400" b="1" i="1" dirty="0" smtClean="0">
                <a:solidFill>
                  <a:srgbClr val="7030A0"/>
                </a:solidFill>
              </a:rPr>
              <a:t>R and S</a:t>
            </a:r>
            <a:r>
              <a:rPr lang="en-US" sz="2400" i="1" dirty="0" smtClean="0"/>
              <a:t> as follows:</a:t>
            </a:r>
          </a:p>
          <a:p>
            <a:pPr algn="just">
              <a:lnSpc>
                <a:spcPct val="120000"/>
              </a:lnSpc>
              <a:buFont typeface="Wingdings" pitchFamily="2" charset="2"/>
              <a:buChar char="v"/>
            </a:pPr>
            <a:r>
              <a:rPr lang="en-US" sz="2400" b="1" dirty="0" smtClean="0">
                <a:solidFill>
                  <a:srgbClr val="7030A0"/>
                </a:solidFill>
              </a:rPr>
              <a:t>UNION: </a:t>
            </a:r>
            <a:r>
              <a:rPr lang="en-US" sz="2400" dirty="0" smtClean="0"/>
              <a:t>The result of this operation, denoted by </a:t>
            </a:r>
            <a:r>
              <a:rPr lang="en-US" sz="2400" i="1" dirty="0" smtClean="0"/>
              <a:t>R ∪ S, is a relation that </a:t>
            </a:r>
            <a:r>
              <a:rPr lang="en-US" sz="2400" dirty="0" smtClean="0"/>
              <a:t>includes all tuples that are either in </a:t>
            </a:r>
            <a:r>
              <a:rPr lang="en-US" sz="2400" i="1" dirty="0" smtClean="0"/>
              <a:t>R or in S or in both R and S. Duplicate </a:t>
            </a:r>
            <a:r>
              <a:rPr lang="en-US" sz="2400" dirty="0" smtClean="0"/>
              <a:t>tuples are eliminated.</a:t>
            </a:r>
          </a:p>
          <a:p>
            <a:pPr algn="just">
              <a:lnSpc>
                <a:spcPct val="120000"/>
              </a:lnSpc>
              <a:buFont typeface="Wingdings" pitchFamily="2" charset="2"/>
              <a:buChar char="v"/>
            </a:pPr>
            <a:r>
              <a:rPr lang="en-US" sz="2400" b="1" dirty="0" smtClean="0">
                <a:solidFill>
                  <a:srgbClr val="7030A0"/>
                </a:solidFill>
              </a:rPr>
              <a:t>INTERSECTION:</a:t>
            </a:r>
            <a:r>
              <a:rPr lang="en-US" sz="2400" dirty="0" smtClean="0"/>
              <a:t> The result of this operation, denoted by </a:t>
            </a:r>
            <a:r>
              <a:rPr lang="en-US" sz="2400" i="1" dirty="0" smtClean="0"/>
              <a:t>R ∩ S, is a relation </a:t>
            </a:r>
            <a:r>
              <a:rPr lang="en-US" sz="2400" dirty="0" smtClean="0"/>
              <a:t>that includes all tuples that are in both </a:t>
            </a:r>
            <a:r>
              <a:rPr lang="en-US" sz="2400" i="1" dirty="0" smtClean="0"/>
              <a:t>R and S.</a:t>
            </a:r>
          </a:p>
          <a:p>
            <a:pPr algn="just">
              <a:lnSpc>
                <a:spcPct val="120000"/>
              </a:lnSpc>
              <a:buFont typeface="Wingdings" pitchFamily="2" charset="2"/>
              <a:buChar char="v"/>
            </a:pPr>
            <a:r>
              <a:rPr lang="en-US" sz="2400" b="1" dirty="0" smtClean="0">
                <a:solidFill>
                  <a:srgbClr val="7030A0"/>
                </a:solidFill>
              </a:rPr>
              <a:t>SET DIFFERENCE (or MINUS OR EXCEPT):</a:t>
            </a:r>
            <a:r>
              <a:rPr lang="en-US" sz="2400" dirty="0" smtClean="0"/>
              <a:t> The result of this operation, denoted by </a:t>
            </a:r>
            <a:r>
              <a:rPr lang="en-US" sz="2400" i="1" dirty="0" smtClean="0"/>
              <a:t>R – S, is a relation that includes all tuples that are in R but not in S.</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US" sz="2400" dirty="0" smtClean="0"/>
              <a:t>Notice that both UNION and INTERSECTION are commutative operations; that is,</a:t>
            </a:r>
          </a:p>
          <a:p>
            <a:pPr algn="just">
              <a:buNone/>
            </a:pPr>
            <a:r>
              <a:rPr lang="en-US" sz="2400" b="1" dirty="0" smtClean="0">
                <a:solidFill>
                  <a:srgbClr val="002060"/>
                </a:solidFill>
              </a:rPr>
              <a:t>	 </a:t>
            </a:r>
            <a:r>
              <a:rPr lang="en-US" sz="2400" b="1" dirty="0" smtClean="0">
                <a:solidFill>
                  <a:srgbClr val="FF0000"/>
                </a:solidFill>
              </a:rPr>
              <a:t>R ∪ S = S ∪ R and R ∩ S = S ∩ R</a:t>
            </a:r>
          </a:p>
          <a:p>
            <a:pPr algn="just">
              <a:buNone/>
            </a:pPr>
            <a:r>
              <a:rPr lang="en-US" sz="2400" dirty="0" smtClean="0"/>
              <a:t>	Both UNION and INTERSECTION can be treated as n- ary operations applicable to any number of relations because both are also associative operations; that is,</a:t>
            </a:r>
          </a:p>
          <a:p>
            <a:pPr algn="just">
              <a:buNone/>
            </a:pPr>
            <a:r>
              <a:rPr lang="en-US" sz="2400" b="1" dirty="0" smtClean="0"/>
              <a:t>	 </a:t>
            </a:r>
            <a:r>
              <a:rPr lang="en-US" sz="2400" b="1" dirty="0" smtClean="0">
                <a:solidFill>
                  <a:srgbClr val="FF0000"/>
                </a:solidFill>
              </a:rPr>
              <a:t>R ∪ (S ∪ T ) = (R ∪ S) ∪ T and (R ∩ S) ∩ T = R ∩ (S ∩ T)</a:t>
            </a:r>
          </a:p>
          <a:p>
            <a:pPr algn="just"/>
            <a:r>
              <a:rPr lang="en-US" sz="2400" dirty="0" smtClean="0"/>
              <a:t>The MINUS operation is not commutative; that is,</a:t>
            </a:r>
          </a:p>
          <a:p>
            <a:pPr lvl="1" algn="just"/>
            <a:r>
              <a:rPr lang="en-US" sz="2400" dirty="0" smtClean="0"/>
              <a:t>In general, </a:t>
            </a:r>
            <a:r>
              <a:rPr lang="en-US" sz="2400" b="1" dirty="0" smtClean="0">
                <a:solidFill>
                  <a:srgbClr val="FF0000"/>
                </a:solidFill>
              </a:rPr>
              <a:t>R − S ≠ S − R </a:t>
            </a:r>
          </a:p>
          <a:p>
            <a:pPr algn="just"/>
            <a:r>
              <a:rPr lang="en-US" sz="2400" dirty="0" smtClean="0"/>
              <a:t>Note that INTERSECTION can be expressed in terms of union and set difference as follows: </a:t>
            </a:r>
          </a:p>
          <a:p>
            <a:pPr algn="just">
              <a:buNone/>
            </a:pPr>
            <a:r>
              <a:rPr lang="en-US" sz="2400" dirty="0" smtClean="0"/>
              <a:t>	</a:t>
            </a:r>
            <a:r>
              <a:rPr lang="en-US" sz="2400" b="1" dirty="0" smtClean="0">
                <a:solidFill>
                  <a:srgbClr val="FF0000"/>
                </a:solidFill>
              </a:rPr>
              <a:t>R ∩ S = ((R ∪ S) − (R − S)) − (S − R)</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just"/>
            <a:r>
              <a:rPr lang="en-US" sz="2400" dirty="0" smtClean="0"/>
              <a:t>Retrieve the Social Security numbers of all employees who either work in department 5 or directly supervise an employee who works in department 5.</a:t>
            </a:r>
          </a:p>
          <a:p>
            <a:pPr lvl="1">
              <a:buNone/>
            </a:pPr>
            <a:endParaRPr lang="en-US" dirty="0" smtClean="0"/>
          </a:p>
          <a:p>
            <a:pPr lvl="1">
              <a:buNone/>
            </a:pPr>
            <a:r>
              <a:rPr lang="en-US" dirty="0" smtClean="0"/>
              <a:t>DEP5_EMPS ← </a:t>
            </a:r>
            <a:r>
              <a:rPr lang="el-GR" dirty="0" smtClean="0"/>
              <a:t>σ</a:t>
            </a:r>
            <a:r>
              <a:rPr lang="en-US" dirty="0" smtClean="0"/>
              <a:t> Dno=5(EMPLOYEE)</a:t>
            </a:r>
          </a:p>
          <a:p>
            <a:pPr lvl="1">
              <a:buNone/>
            </a:pPr>
            <a:r>
              <a:rPr lang="en-US" dirty="0" smtClean="0"/>
              <a:t>RESULT1 ← </a:t>
            </a:r>
            <a:r>
              <a:rPr lang="el-GR" dirty="0" smtClean="0"/>
              <a:t>π</a:t>
            </a:r>
            <a:r>
              <a:rPr lang="en-US" dirty="0" smtClean="0"/>
              <a:t> Ssn(DEP5_EMPS)</a:t>
            </a:r>
          </a:p>
          <a:p>
            <a:pPr lvl="1">
              <a:buNone/>
            </a:pPr>
            <a:r>
              <a:rPr lang="en-US" dirty="0" smtClean="0"/>
              <a:t>RESULT2( Ssn ) ← </a:t>
            </a:r>
            <a:r>
              <a:rPr lang="el-GR" dirty="0" smtClean="0"/>
              <a:t>π</a:t>
            </a:r>
            <a:r>
              <a:rPr lang="en-US" dirty="0" smtClean="0"/>
              <a:t> Super_ssn(DEP5_EMPS)</a:t>
            </a:r>
          </a:p>
          <a:p>
            <a:pPr lvl="1">
              <a:buNone/>
            </a:pPr>
            <a:r>
              <a:rPr lang="en-US" dirty="0" smtClean="0"/>
              <a:t>RESULT ← RESULT1 ∪ RESULT2</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Grp="1" noChangeAspect="1" noChangeArrowheads="1"/>
          </p:cNvPicPr>
          <p:nvPr>
            <p:ph idx="1"/>
          </p:nvPr>
        </p:nvPicPr>
        <p:blipFill>
          <a:blip r:embed="rId2" cstate="print"/>
          <a:srcRect/>
          <a:stretch>
            <a:fillRect/>
          </a:stretch>
        </p:blipFill>
        <p:spPr bwMode="auto">
          <a:xfrm>
            <a:off x="2743200" y="267568"/>
            <a:ext cx="4438832" cy="3085232"/>
          </a:xfrm>
          <a:prstGeom prst="rect">
            <a:avLst/>
          </a:prstGeom>
          <a:solidFill>
            <a:schemeClr val="accent1"/>
          </a:solid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331763" y="3124200"/>
            <a:ext cx="2003474" cy="342986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4572000" y="4155090"/>
            <a:ext cx="1949056" cy="1232836"/>
          </a:xfrm>
          <a:prstGeom prst="rect">
            <a:avLst/>
          </a:prstGeom>
          <a:noFill/>
          <a:ln w="9525">
            <a:solidFill>
              <a:schemeClr val="tx1">
                <a:alpha val="63000"/>
              </a:schemeClr>
            </a:solid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6629400" y="3921369"/>
            <a:ext cx="2268416" cy="1701312"/>
          </a:xfrm>
          <a:prstGeom prst="rect">
            <a:avLst/>
          </a:prstGeom>
          <a:noFill/>
          <a:ln w="19050" cmpd="dbl">
            <a:solidFill>
              <a:schemeClr val="tx1">
                <a:alpha val="0"/>
              </a:schemeClr>
            </a:solidFill>
            <a:miter lim="800000"/>
            <a:headEnd/>
            <a:tailEnd/>
          </a:ln>
          <a:effectLst/>
        </p:spPr>
      </p:pic>
      <p:pic>
        <p:nvPicPr>
          <p:cNvPr id="1032" name="Picture 8"/>
          <p:cNvPicPr>
            <a:picLocks noChangeAspect="1" noChangeArrowheads="1"/>
          </p:cNvPicPr>
          <p:nvPr/>
        </p:nvPicPr>
        <p:blipFill>
          <a:blip r:embed="rId6" cstate="print"/>
          <a:srcRect/>
          <a:stretch>
            <a:fillRect/>
          </a:stretch>
        </p:blipFill>
        <p:spPr bwMode="auto">
          <a:xfrm>
            <a:off x="2427556" y="3954248"/>
            <a:ext cx="2060038" cy="2026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3600" b="1" dirty="0" smtClean="0"/>
              <a:t>CARTESIAN PRODUCT (CROSS PRODUCT)</a:t>
            </a:r>
            <a:endParaRPr lang="en-US" sz="3600" dirty="0"/>
          </a:p>
        </p:txBody>
      </p:sp>
      <p:sp>
        <p:nvSpPr>
          <p:cNvPr id="3" name="Content Placeholder 2"/>
          <p:cNvSpPr>
            <a:spLocks noGrp="1"/>
          </p:cNvSpPr>
          <p:nvPr>
            <p:ph idx="1"/>
          </p:nvPr>
        </p:nvSpPr>
        <p:spPr>
          <a:xfrm>
            <a:off x="457200" y="1219200"/>
            <a:ext cx="8229600" cy="5334000"/>
          </a:xfrm>
        </p:spPr>
        <p:txBody>
          <a:bodyPr>
            <a:normAutofit fontScale="55000" lnSpcReduction="20000"/>
          </a:bodyPr>
          <a:lstStyle/>
          <a:p>
            <a:r>
              <a:rPr lang="en-US" sz="4400" dirty="0" smtClean="0"/>
              <a:t>It’s a binary set operation, also known as </a:t>
            </a:r>
            <a:r>
              <a:rPr lang="en-US" sz="4400" b="1" dirty="0" smtClean="0"/>
              <a:t>CROSS PRODUCT or CROSS JOIN—which is denoted by ×.</a:t>
            </a:r>
          </a:p>
          <a:p>
            <a:r>
              <a:rPr lang="en-US" sz="4400" dirty="0" smtClean="0"/>
              <a:t>Relations do </a:t>
            </a:r>
            <a:r>
              <a:rPr lang="en-US" sz="4400" i="1" dirty="0" smtClean="0"/>
              <a:t>not have to be union compatible.</a:t>
            </a:r>
          </a:p>
          <a:p>
            <a:pPr algn="just">
              <a:lnSpc>
                <a:spcPct val="120000"/>
              </a:lnSpc>
            </a:pPr>
            <a:r>
              <a:rPr lang="en-US" sz="4700" dirty="0" smtClean="0"/>
              <a:t>This set operation produces a new element by combining every member (tuple) from one relation (set) with every member (tuple) from the other relation (set). </a:t>
            </a:r>
          </a:p>
          <a:p>
            <a:pPr algn="just">
              <a:lnSpc>
                <a:spcPct val="120000"/>
              </a:lnSpc>
            </a:pPr>
            <a:r>
              <a:rPr lang="en-US" sz="4700" dirty="0" smtClean="0"/>
              <a:t>In general, the result of </a:t>
            </a:r>
            <a:r>
              <a:rPr lang="en-US" sz="4700" i="1" dirty="0" smtClean="0"/>
              <a:t>R(A1, A2, ..., An) × S(B1, B2, ..., </a:t>
            </a:r>
            <a:r>
              <a:rPr lang="en-US" sz="4700" i="1" dirty="0" err="1" smtClean="0"/>
              <a:t>Bm</a:t>
            </a:r>
            <a:r>
              <a:rPr lang="en-US" sz="4700" i="1" dirty="0" smtClean="0"/>
              <a:t>) is a relation Q with degree n + m attributes Q(A1, A2, ..., An, B1, B2, ..., </a:t>
            </a:r>
            <a:r>
              <a:rPr lang="en-US" sz="4700" i="1" dirty="0" err="1" smtClean="0"/>
              <a:t>Bm</a:t>
            </a:r>
            <a:r>
              <a:rPr lang="en-US" sz="4700" i="1" dirty="0" smtClean="0"/>
              <a:t>), in that order. </a:t>
            </a:r>
            <a:r>
              <a:rPr lang="en-US" sz="4700" dirty="0" smtClean="0"/>
              <a:t>The resulting relation </a:t>
            </a:r>
            <a:r>
              <a:rPr lang="en-US" sz="4700" i="1" dirty="0" smtClean="0"/>
              <a:t>Q has one tuple for each combination of tuples—one from R </a:t>
            </a:r>
            <a:r>
              <a:rPr lang="en-US" sz="4700" dirty="0" smtClean="0"/>
              <a:t>and one from </a:t>
            </a:r>
            <a:r>
              <a:rPr lang="en-US" sz="4700" i="1" dirty="0" smtClean="0"/>
              <a:t>S.</a:t>
            </a:r>
          </a:p>
          <a:p>
            <a:pPr algn="just">
              <a:lnSpc>
                <a:spcPct val="120000"/>
              </a:lnSpc>
            </a:pPr>
            <a:r>
              <a:rPr lang="en-US" sz="4700" i="1" dirty="0" smtClean="0"/>
              <a:t>Hence, if R has </a:t>
            </a:r>
            <a:r>
              <a:rPr lang="en-US" sz="4700" i="1" dirty="0" err="1" smtClean="0"/>
              <a:t>nR</a:t>
            </a:r>
            <a:r>
              <a:rPr lang="en-US" sz="4700" i="1" dirty="0" smtClean="0"/>
              <a:t> tuples (denoted as |R| = </a:t>
            </a:r>
            <a:r>
              <a:rPr lang="en-US" sz="4700" i="1" dirty="0" err="1" smtClean="0"/>
              <a:t>nR</a:t>
            </a:r>
            <a:r>
              <a:rPr lang="en-US" sz="4700" i="1" dirty="0" smtClean="0"/>
              <a:t>), and S has </a:t>
            </a:r>
            <a:r>
              <a:rPr lang="en-US" sz="4700" i="1" dirty="0" err="1" smtClean="0"/>
              <a:t>nS</a:t>
            </a:r>
            <a:r>
              <a:rPr lang="en-US" sz="4700" i="1" dirty="0" smtClean="0"/>
              <a:t> tuples, </a:t>
            </a:r>
            <a:r>
              <a:rPr lang="en-US" sz="4700" dirty="0" smtClean="0"/>
              <a:t>then </a:t>
            </a:r>
            <a:r>
              <a:rPr lang="en-US" sz="4700" i="1" dirty="0" smtClean="0"/>
              <a:t>R × S will have </a:t>
            </a:r>
            <a:r>
              <a:rPr lang="en-US" sz="4700" i="1" dirty="0" err="1" smtClean="0"/>
              <a:t>nR</a:t>
            </a:r>
            <a:r>
              <a:rPr lang="en-US" sz="4700" i="1" dirty="0" smtClean="0"/>
              <a:t> * </a:t>
            </a:r>
            <a:r>
              <a:rPr lang="en-US" sz="4700" i="1" dirty="0" err="1" smtClean="0"/>
              <a:t>nS</a:t>
            </a:r>
            <a:r>
              <a:rPr lang="en-US" sz="4700" i="1" dirty="0" smtClean="0"/>
              <a:t> tuples.</a:t>
            </a:r>
            <a:endParaRPr lang="en-US" sz="4700" b="1" dirty="0" smtClean="0"/>
          </a:p>
          <a:p>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a:bodyPr>
          <a:lstStyle/>
          <a:p>
            <a:r>
              <a:rPr lang="en-US" dirty="0" smtClean="0"/>
              <a:t>For example, suppose that we want to retrieve a list of names of each female employee’s dependents. We can do this as follows:</a:t>
            </a:r>
          </a:p>
          <a:p>
            <a:pPr>
              <a:buNone/>
            </a:pPr>
            <a:r>
              <a:rPr lang="en-US" sz="2800" dirty="0" smtClean="0"/>
              <a:t>FEMALE_EMPS ← </a:t>
            </a:r>
            <a:r>
              <a:rPr lang="el-GR" sz="2800" dirty="0" smtClean="0"/>
              <a:t>σ</a:t>
            </a:r>
            <a:r>
              <a:rPr lang="en-US" sz="2800" dirty="0" smtClean="0"/>
              <a:t> Gender=‘F’(EMPLOYEE)</a:t>
            </a:r>
          </a:p>
          <a:p>
            <a:pPr>
              <a:buNone/>
            </a:pPr>
            <a:r>
              <a:rPr lang="en-US" sz="2800" dirty="0" smtClean="0"/>
              <a:t>EMPNAMES ← </a:t>
            </a:r>
            <a:r>
              <a:rPr lang="el-GR" sz="2800" dirty="0" smtClean="0"/>
              <a:t>π</a:t>
            </a:r>
            <a:r>
              <a:rPr lang="en-US" sz="2800" dirty="0" smtClean="0"/>
              <a:t> Fname, Lname, Ssn (FEMALE_EMPS)</a:t>
            </a:r>
          </a:p>
          <a:p>
            <a:pPr>
              <a:buNone/>
            </a:pPr>
            <a:r>
              <a:rPr lang="en-US" sz="2800" dirty="0" smtClean="0"/>
              <a:t>EMP_DEPENDENTS ← EMPNAMES × DEPENDENT</a:t>
            </a:r>
          </a:p>
          <a:p>
            <a:pPr>
              <a:buNone/>
            </a:pPr>
            <a:r>
              <a:rPr lang="en-US" sz="2800" dirty="0" smtClean="0"/>
              <a:t>ACTUAL_DEPENDENTS←</a:t>
            </a:r>
            <a:r>
              <a:rPr lang="el-GR" sz="2800" dirty="0" smtClean="0"/>
              <a:t>σ</a:t>
            </a:r>
            <a:r>
              <a:rPr lang="en-US" sz="2800" dirty="0" smtClean="0"/>
              <a:t> Ssn= Essn (EMP_DEPENDENTS)</a:t>
            </a:r>
          </a:p>
          <a:p>
            <a:pPr>
              <a:buNone/>
            </a:pPr>
            <a:r>
              <a:rPr lang="en-US" sz="2800" dirty="0" smtClean="0"/>
              <a:t>RESULT ← </a:t>
            </a:r>
            <a:r>
              <a:rPr lang="el-GR" sz="2800" dirty="0" smtClean="0"/>
              <a:t>π</a:t>
            </a:r>
            <a:r>
              <a:rPr lang="en-US" sz="2800" dirty="0" smtClean="0"/>
              <a:t> Fname, Lname, Dependent_name(ACTUAL_DEPENDENTS)</a:t>
            </a:r>
            <a:endParaRPr lang="en-US" sz="28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3600" b="1" dirty="0" smtClean="0"/>
              <a:t>Relation schema</a:t>
            </a:r>
            <a:endParaRPr lang="en-US" sz="3600" dirty="0"/>
          </a:p>
        </p:txBody>
      </p:sp>
      <p:sp>
        <p:nvSpPr>
          <p:cNvPr id="3" name="Content Placeholder 2"/>
          <p:cNvSpPr>
            <a:spLocks noGrp="1"/>
          </p:cNvSpPr>
          <p:nvPr>
            <p:ph idx="1"/>
          </p:nvPr>
        </p:nvSpPr>
        <p:spPr>
          <a:xfrm>
            <a:off x="152400" y="1219200"/>
            <a:ext cx="8839200" cy="5257800"/>
          </a:xfrm>
        </p:spPr>
        <p:txBody>
          <a:bodyPr>
            <a:normAutofit/>
          </a:bodyPr>
          <a:lstStyle/>
          <a:p>
            <a:pPr algn="just"/>
            <a:r>
              <a:rPr lang="en-US" sz="2400" dirty="0" smtClean="0"/>
              <a:t>A relation schema R, denoted by R(A1, A2, … , An), is made up of a relation name R and a list of attributes, A1, A2, … , An.</a:t>
            </a:r>
          </a:p>
          <a:p>
            <a:pPr algn="just"/>
            <a:r>
              <a:rPr lang="en-US" sz="2400" dirty="0" smtClean="0"/>
              <a:t>Each attribute Ai is the name of a role played by some domain D in the relation schema R. </a:t>
            </a:r>
          </a:p>
          <a:p>
            <a:pPr algn="just"/>
            <a:r>
              <a:rPr lang="en-US" sz="2400" dirty="0" smtClean="0"/>
              <a:t>D is called the domain of Ai and is denoted by </a:t>
            </a:r>
            <a:r>
              <a:rPr lang="en-US" sz="2400" b="1" i="1" dirty="0" smtClean="0">
                <a:solidFill>
                  <a:srgbClr val="C00000"/>
                </a:solidFill>
              </a:rPr>
              <a:t>dom (Ai)</a:t>
            </a:r>
            <a:r>
              <a:rPr lang="en-US" sz="2400" i="1" dirty="0" smtClean="0">
                <a:solidFill>
                  <a:srgbClr val="C00000"/>
                </a:solidFill>
              </a:rPr>
              <a:t>. </a:t>
            </a:r>
          </a:p>
          <a:p>
            <a:pPr algn="just"/>
            <a:r>
              <a:rPr lang="en-US" sz="2400" dirty="0" smtClean="0"/>
              <a:t>A relation schema is used to describe a relation; R is called the name of this relation. </a:t>
            </a:r>
          </a:p>
          <a:p>
            <a:r>
              <a:rPr lang="en-US" sz="2400" dirty="0" smtClean="0"/>
              <a:t>The </a:t>
            </a:r>
            <a:r>
              <a:rPr lang="en-US" sz="2400" b="1" dirty="0" smtClean="0"/>
              <a:t>degree (or arity) of a relation is the number of </a:t>
            </a:r>
            <a:r>
              <a:rPr lang="en-US" sz="2400" dirty="0" smtClean="0"/>
              <a:t>attributes </a:t>
            </a:r>
            <a:r>
              <a:rPr lang="en-US" sz="2400" i="1" dirty="0" smtClean="0"/>
              <a:t>n of its relation schema.</a:t>
            </a:r>
            <a:endParaRPr lang="en-US" sz="2400" dirty="0" smtClean="0"/>
          </a:p>
          <a:p>
            <a:pPr>
              <a:buNone/>
            </a:pPr>
            <a:r>
              <a:rPr lang="en-US" sz="2400" dirty="0" smtClean="0"/>
              <a:t>Example : </a:t>
            </a:r>
            <a:r>
              <a:rPr lang="en-US" sz="2400" b="1" dirty="0" smtClean="0">
                <a:solidFill>
                  <a:srgbClr val="7030A0"/>
                </a:solidFill>
              </a:rPr>
              <a:t>STUDENT(USN, NAME, DOB, SEM, ADDRESS, </a:t>
            </a:r>
            <a:r>
              <a:rPr lang="en-US" sz="2400" b="1" dirty="0" err="1" smtClean="0">
                <a:solidFill>
                  <a:srgbClr val="7030A0"/>
                </a:solidFill>
              </a:rPr>
              <a:t>PHNo</a:t>
            </a:r>
            <a:r>
              <a:rPr lang="en-US" sz="2400" b="1" dirty="0" smtClean="0">
                <a:solidFill>
                  <a:srgbClr val="7030A0"/>
                </a:solidFill>
              </a:rPr>
              <a:t>)</a:t>
            </a:r>
          </a:p>
          <a:p>
            <a:pPr>
              <a:buNone/>
            </a:pPr>
            <a:r>
              <a:rPr lang="en-US" sz="2400" b="1" dirty="0" smtClean="0">
                <a:solidFill>
                  <a:srgbClr val="C00000"/>
                </a:solidFill>
              </a:rPr>
              <a:t>Degree of Relation STUDENT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Example: Company Database Schemas</a:t>
            </a:r>
            <a:endParaRPr lang="en-US" sz="3200"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0" y="0"/>
            <a:ext cx="9143999" cy="6873630"/>
          </a:xfrm>
          <a:prstGeom prst="rect">
            <a:avLst/>
          </a:prstGeom>
          <a:noFill/>
          <a:ln w="34925" cmpd="sng">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3200" b="1" dirty="0" smtClean="0"/>
              <a:t>Binary Relational Operations: JOIN &amp; DIVISION</a:t>
            </a:r>
            <a:endParaRPr lang="en-US" sz="3200" dirty="0"/>
          </a:p>
        </p:txBody>
      </p:sp>
      <p:sp>
        <p:nvSpPr>
          <p:cNvPr id="3" name="Content Placeholder 2"/>
          <p:cNvSpPr>
            <a:spLocks noGrp="1"/>
          </p:cNvSpPr>
          <p:nvPr>
            <p:ph idx="1"/>
          </p:nvPr>
        </p:nvSpPr>
        <p:spPr>
          <a:xfrm>
            <a:off x="304800" y="914400"/>
            <a:ext cx="8534400" cy="5715000"/>
          </a:xfrm>
        </p:spPr>
        <p:txBody>
          <a:bodyPr>
            <a:normAutofit fontScale="92500" lnSpcReduction="10000"/>
          </a:bodyPr>
          <a:lstStyle/>
          <a:p>
            <a:pPr algn="just"/>
            <a:r>
              <a:rPr lang="en-US" sz="2800" dirty="0" smtClean="0"/>
              <a:t>The </a:t>
            </a:r>
            <a:r>
              <a:rPr lang="en-US" sz="2800" b="1" dirty="0" smtClean="0"/>
              <a:t>JOIN operation, denoted by , ∞ is used to combine </a:t>
            </a:r>
            <a:r>
              <a:rPr lang="en-US" sz="2800" b="1" i="1" dirty="0" smtClean="0"/>
              <a:t>related tuples from two relations </a:t>
            </a:r>
            <a:r>
              <a:rPr lang="en-US" sz="2800" dirty="0" smtClean="0"/>
              <a:t>into single “longer” tuples.</a:t>
            </a:r>
          </a:p>
          <a:p>
            <a:r>
              <a:rPr lang="en-US" dirty="0" smtClean="0"/>
              <a:t>Example: Retrieve the name of the manager of each department.</a:t>
            </a:r>
          </a:p>
          <a:p>
            <a:pPr>
              <a:buNone/>
            </a:pPr>
            <a:r>
              <a:rPr lang="en-US" sz="2800" b="1" dirty="0" smtClean="0"/>
              <a:t>DEPT_MGR ← DEPARTMENT ∞ </a:t>
            </a:r>
            <a:r>
              <a:rPr lang="en-US" sz="2000" dirty="0" smtClean="0"/>
              <a:t>Mgr_ssn =Ssn </a:t>
            </a:r>
            <a:r>
              <a:rPr lang="en-US" sz="2800" b="1" dirty="0" smtClean="0"/>
              <a:t>EMPLOYEE</a:t>
            </a:r>
          </a:p>
          <a:p>
            <a:pPr>
              <a:buNone/>
            </a:pPr>
            <a:r>
              <a:rPr lang="en-US" sz="2800" b="1" dirty="0" smtClean="0"/>
              <a:t>RESULT ← </a:t>
            </a:r>
            <a:r>
              <a:rPr lang="el-GR" sz="4000" b="1" dirty="0" smtClean="0"/>
              <a:t>π</a:t>
            </a:r>
            <a:r>
              <a:rPr lang="en-US" sz="2800" b="1" dirty="0" smtClean="0"/>
              <a:t> </a:t>
            </a:r>
            <a:r>
              <a:rPr lang="en-US" sz="2000" dirty="0" smtClean="0"/>
              <a:t>Dname, Lname, Fname</a:t>
            </a:r>
            <a:r>
              <a:rPr lang="en-US" sz="2800" b="1" dirty="0" smtClean="0"/>
              <a:t>(DEPT_MGR)</a:t>
            </a:r>
          </a:p>
          <a:p>
            <a:r>
              <a:rPr lang="en-US" sz="2800" dirty="0" smtClean="0"/>
              <a:t>The JOIN operation can be specified as a CARTESIAN PRODUCT operation followed by a SELECT operation.</a:t>
            </a:r>
          </a:p>
          <a:p>
            <a:endParaRPr lang="en-US" sz="2800" dirty="0" smtClean="0"/>
          </a:p>
          <a:p>
            <a:pPr>
              <a:buNone/>
            </a:pPr>
            <a:r>
              <a:rPr lang="en-US" sz="2800" dirty="0" smtClean="0"/>
              <a:t>	</a:t>
            </a:r>
            <a:r>
              <a:rPr lang="en-US" sz="2800" b="1" dirty="0" smtClean="0"/>
              <a:t>DEPT_MGR ← DEPARTMENT X EMPLOYEE</a:t>
            </a:r>
          </a:p>
          <a:p>
            <a:pPr>
              <a:buNone/>
            </a:pPr>
            <a:r>
              <a:rPr lang="en-US" sz="2800" b="1" dirty="0" smtClean="0"/>
              <a:t>	MGRS ← </a:t>
            </a:r>
            <a:r>
              <a:rPr lang="el-GR" sz="4000" b="1" dirty="0" smtClean="0"/>
              <a:t>σ</a:t>
            </a:r>
            <a:r>
              <a:rPr lang="el-GR" sz="2800" b="1" dirty="0" smtClean="0"/>
              <a:t> </a:t>
            </a:r>
            <a:r>
              <a:rPr lang="en-US" sz="2000" dirty="0" smtClean="0"/>
              <a:t>Mgr_ssn = Ssn</a:t>
            </a:r>
            <a:r>
              <a:rPr lang="en-US" sz="2800" b="1" dirty="0" smtClean="0"/>
              <a:t>(DEPT_MGR)</a:t>
            </a:r>
            <a:endParaRPr lang="en-US" sz="28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2" cstate="print"/>
          <a:srcRect/>
          <a:stretch>
            <a:fillRect/>
          </a:stretch>
        </p:blipFill>
        <p:spPr bwMode="auto">
          <a:xfrm>
            <a:off x="2438400" y="5105400"/>
            <a:ext cx="4326467"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92500" lnSpcReduction="10000"/>
          </a:bodyPr>
          <a:lstStyle/>
          <a:p>
            <a:pPr algn="just"/>
            <a:r>
              <a:rPr lang="en-US" dirty="0" smtClean="0"/>
              <a:t>The general form of a JOIN operation on two relations </a:t>
            </a:r>
            <a:r>
              <a:rPr lang="en-US" i="1" dirty="0" smtClean="0"/>
              <a:t>R(A1, A2, ..., An) and S(B1,B2, ..., </a:t>
            </a:r>
            <a:r>
              <a:rPr lang="en-US" i="1" dirty="0" err="1" smtClean="0"/>
              <a:t>Bm</a:t>
            </a:r>
            <a:r>
              <a:rPr lang="en-US" i="1" dirty="0" smtClean="0"/>
              <a:t>) is</a:t>
            </a:r>
          </a:p>
          <a:p>
            <a:pPr algn="just">
              <a:buNone/>
            </a:pPr>
            <a:r>
              <a:rPr lang="en-US" i="1" dirty="0" smtClean="0"/>
              <a:t>		</a:t>
            </a:r>
            <a:r>
              <a:rPr lang="en-US" b="1" i="1" dirty="0" smtClean="0">
                <a:solidFill>
                  <a:srgbClr val="C00000"/>
                </a:solidFill>
              </a:rPr>
              <a:t>R</a:t>
            </a:r>
            <a:r>
              <a:rPr lang="en-US" b="1" dirty="0" smtClean="0">
                <a:solidFill>
                  <a:srgbClr val="C00000"/>
                </a:solidFill>
              </a:rPr>
              <a:t>  ∞</a:t>
            </a:r>
            <a:r>
              <a:rPr lang="en-US" b="1" i="1" dirty="0" smtClean="0">
                <a:solidFill>
                  <a:srgbClr val="C00000"/>
                </a:solidFill>
              </a:rPr>
              <a:t> </a:t>
            </a:r>
            <a:r>
              <a:rPr lang="en-US" sz="2200" b="1" i="1" dirty="0" smtClean="0">
                <a:solidFill>
                  <a:srgbClr val="C00000"/>
                </a:solidFill>
              </a:rPr>
              <a:t>&lt;join condition&gt; </a:t>
            </a:r>
            <a:r>
              <a:rPr lang="en-US" b="1" i="1" dirty="0" smtClean="0">
                <a:solidFill>
                  <a:srgbClr val="C00000"/>
                </a:solidFill>
              </a:rPr>
              <a:t>S</a:t>
            </a:r>
            <a:endParaRPr lang="en-US" dirty="0" smtClean="0"/>
          </a:p>
          <a:p>
            <a:pPr algn="just"/>
            <a:r>
              <a:rPr lang="en-US" dirty="0" smtClean="0"/>
              <a:t>The result of the JOIN is a relation </a:t>
            </a:r>
            <a:r>
              <a:rPr lang="en-US" i="1" dirty="0" smtClean="0"/>
              <a:t>Q with n + m attributes Q(A1, A2, ..., An, B1, B2, </a:t>
            </a:r>
            <a:r>
              <a:rPr lang="en-US" dirty="0" smtClean="0"/>
              <a:t>... , </a:t>
            </a:r>
            <a:r>
              <a:rPr lang="en-US" i="1" dirty="0" err="1" smtClean="0"/>
              <a:t>Bm</a:t>
            </a:r>
            <a:r>
              <a:rPr lang="en-US" i="1" dirty="0" smtClean="0"/>
              <a:t>) in that order; Q has one tuple for each combination of tuples—one from R </a:t>
            </a:r>
            <a:r>
              <a:rPr lang="en-US" dirty="0" smtClean="0"/>
              <a:t>and one from </a:t>
            </a:r>
            <a:r>
              <a:rPr lang="en-US" i="1" dirty="0" smtClean="0"/>
              <a:t>S—whenever the combination </a:t>
            </a:r>
            <a:r>
              <a:rPr lang="en-US" b="1" i="1" dirty="0" smtClean="0"/>
              <a:t>satisfies the join condition.</a:t>
            </a:r>
          </a:p>
          <a:p>
            <a:r>
              <a:rPr lang="en-US" dirty="0" smtClean="0"/>
              <a:t>A general join condition is of the form,</a:t>
            </a:r>
          </a:p>
          <a:p>
            <a:pPr>
              <a:buNone/>
            </a:pPr>
            <a:r>
              <a:rPr lang="en-US" dirty="0" smtClean="0"/>
              <a:t>	</a:t>
            </a:r>
            <a:r>
              <a:rPr lang="en-US" sz="3000" b="1" dirty="0" smtClean="0">
                <a:solidFill>
                  <a:srgbClr val="C00000"/>
                </a:solidFill>
              </a:rPr>
              <a:t>&lt;condition&gt; AND &lt;condition&gt; AND...AND &lt;condition&gt;</a:t>
            </a:r>
          </a:p>
          <a:p>
            <a:r>
              <a:rPr lang="en-US" dirty="0" smtClean="0"/>
              <a:t>where each &lt;condition&gt; is of the form </a:t>
            </a:r>
            <a:r>
              <a:rPr lang="en-US" i="1" dirty="0" smtClean="0"/>
              <a:t>Ai </a:t>
            </a:r>
            <a:r>
              <a:rPr lang="el-GR" dirty="0" smtClean="0"/>
              <a:t>θ</a:t>
            </a:r>
            <a:r>
              <a:rPr lang="en-US" i="1" dirty="0" smtClean="0"/>
              <a:t> </a:t>
            </a:r>
            <a:r>
              <a:rPr lang="en-US" i="1" dirty="0" err="1" smtClean="0"/>
              <a:t>Bj</a:t>
            </a:r>
            <a:r>
              <a:rPr lang="en-US" i="1" dirty="0" smtClean="0"/>
              <a:t>, Ai is an attribute of R, </a:t>
            </a:r>
            <a:r>
              <a:rPr lang="en-US" i="1" dirty="0" err="1" smtClean="0"/>
              <a:t>Bj</a:t>
            </a:r>
            <a:r>
              <a:rPr lang="en-US" i="1" dirty="0" smtClean="0"/>
              <a:t> is an attribute </a:t>
            </a:r>
            <a:r>
              <a:rPr lang="en-US" dirty="0" smtClean="0"/>
              <a:t>of </a:t>
            </a:r>
            <a:r>
              <a:rPr lang="en-US" i="1" dirty="0" smtClean="0"/>
              <a:t>S, Ai and </a:t>
            </a:r>
            <a:r>
              <a:rPr lang="en-US" i="1" dirty="0" err="1" smtClean="0"/>
              <a:t>Bj</a:t>
            </a:r>
            <a:r>
              <a:rPr lang="en-US" i="1" dirty="0" smtClean="0"/>
              <a:t> have the same domain, and </a:t>
            </a:r>
            <a:r>
              <a:rPr lang="el-GR" dirty="0" smtClean="0"/>
              <a:t>θ</a:t>
            </a:r>
            <a:r>
              <a:rPr lang="en-US" i="1" dirty="0" smtClean="0"/>
              <a:t> (theta) is one of the comparison </a:t>
            </a:r>
            <a:r>
              <a:rPr lang="en-US" dirty="0" smtClean="0"/>
              <a:t>operators {=, &lt;, ≤, &gt;, ≥, ≠}.</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92500" lnSpcReduction="10000"/>
          </a:bodyPr>
          <a:lstStyle/>
          <a:p>
            <a:r>
              <a:rPr lang="en-US" dirty="0" smtClean="0"/>
              <a:t>Join Types:</a:t>
            </a:r>
            <a:endParaRPr lang="en-US" dirty="0"/>
          </a:p>
          <a:p>
            <a:pPr lvl="1" algn="just">
              <a:buFont typeface="Wingdings" pitchFamily="2" charset="2"/>
              <a:buChar char="Ø"/>
            </a:pPr>
            <a:r>
              <a:rPr lang="en-US" sz="3200" dirty="0" smtClean="0">
                <a:solidFill>
                  <a:srgbClr val="B30D93"/>
                </a:solidFill>
              </a:rPr>
              <a:t>Theta join(</a:t>
            </a:r>
            <a:r>
              <a:rPr lang="el-GR" sz="3200" dirty="0" smtClean="0"/>
              <a:t>θ</a:t>
            </a:r>
            <a:r>
              <a:rPr lang="en-US" sz="3200" dirty="0" smtClean="0">
                <a:solidFill>
                  <a:srgbClr val="B30D93"/>
                </a:solidFill>
              </a:rPr>
              <a:t>)</a:t>
            </a:r>
            <a:r>
              <a:rPr lang="en-US" sz="3200" dirty="0" smtClean="0"/>
              <a:t> : is a general join condition specified by using any comparison operator(=, &lt;, ≤, &gt;, ≥, ≠).</a:t>
            </a:r>
            <a:endParaRPr lang="en-US" sz="3200" dirty="0" smtClean="0">
              <a:solidFill>
                <a:srgbClr val="B30D93"/>
              </a:solidFill>
            </a:endParaRPr>
          </a:p>
          <a:p>
            <a:pPr lvl="1" algn="just">
              <a:buFont typeface="Wingdings" pitchFamily="2" charset="2"/>
              <a:buChar char="Ø"/>
            </a:pPr>
            <a:r>
              <a:rPr lang="en-US" sz="3200" dirty="0" err="1" smtClean="0">
                <a:solidFill>
                  <a:srgbClr val="B30D93"/>
                </a:solidFill>
              </a:rPr>
              <a:t>Equi</a:t>
            </a:r>
            <a:r>
              <a:rPr lang="en-US" sz="3200" dirty="0" smtClean="0">
                <a:solidFill>
                  <a:srgbClr val="B30D93"/>
                </a:solidFill>
              </a:rPr>
              <a:t>-join (=): </a:t>
            </a:r>
            <a:r>
              <a:rPr lang="en-US" sz="3200" dirty="0" smtClean="0"/>
              <a:t>involves join condition specified by equality operator</a:t>
            </a:r>
          </a:p>
          <a:p>
            <a:pPr lvl="1" algn="just">
              <a:buFont typeface="Wingdings" pitchFamily="2" charset="2"/>
              <a:buChar char="Ø"/>
            </a:pPr>
            <a:r>
              <a:rPr lang="en-US" sz="3200" dirty="0" smtClean="0">
                <a:solidFill>
                  <a:srgbClr val="B30D93"/>
                </a:solidFill>
              </a:rPr>
              <a:t>Natural join (star </a:t>
            </a:r>
            <a:r>
              <a:rPr lang="en-US" sz="3200" dirty="0" smtClean="0"/>
              <a:t>*</a:t>
            </a:r>
            <a:r>
              <a:rPr lang="en-US" sz="3200" dirty="0" smtClean="0">
                <a:solidFill>
                  <a:srgbClr val="B30D93"/>
                </a:solidFill>
              </a:rPr>
              <a:t>): R</a:t>
            </a:r>
            <a:r>
              <a:rPr lang="en-US" dirty="0" smtClean="0"/>
              <a:t>equires that both relations should have same column name. It was created to get rid of the second (superfluous) attribute in an </a:t>
            </a:r>
            <a:r>
              <a:rPr lang="en-US" sz="2800" dirty="0" smtClean="0"/>
              <a:t>EQUIJOIN </a:t>
            </a:r>
            <a:r>
              <a:rPr lang="en-US" dirty="0" smtClean="0"/>
              <a:t>condition.</a:t>
            </a:r>
          </a:p>
          <a:p>
            <a:pPr>
              <a:buNone/>
            </a:pPr>
            <a:endParaRPr lang="en-US" dirty="0" smtClean="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lnSpcReduction="10000"/>
          </a:bodyPr>
          <a:lstStyle/>
          <a:p>
            <a:pPr>
              <a:buNone/>
            </a:pPr>
            <a:r>
              <a:rPr lang="en-US" sz="1800" dirty="0" smtClean="0"/>
              <a:t>Product(</a:t>
            </a:r>
            <a:r>
              <a:rPr lang="en-US" sz="1800" dirty="0" err="1" smtClean="0"/>
              <a:t>PName</a:t>
            </a:r>
            <a:r>
              <a:rPr lang="en-US" sz="1800" dirty="0" smtClean="0"/>
              <a:t>, Price)                               Component(</a:t>
            </a:r>
            <a:r>
              <a:rPr lang="en-US" sz="1800" dirty="0" err="1" smtClean="0"/>
              <a:t>PName</a:t>
            </a:r>
            <a:r>
              <a:rPr lang="en-US" sz="1800" dirty="0" smtClean="0"/>
              <a:t>, </a:t>
            </a:r>
            <a:r>
              <a:rPr lang="en-US" sz="1800" dirty="0" err="1" smtClean="0"/>
              <a:t>CName</a:t>
            </a:r>
            <a:r>
              <a:rPr lang="en-US" sz="1800" dirty="0" smtClean="0"/>
              <a:t>, Cost) </a:t>
            </a:r>
          </a:p>
          <a:p>
            <a:pPr>
              <a:buNone/>
            </a:pPr>
            <a:r>
              <a:rPr lang="en-US" sz="1800" dirty="0" smtClean="0"/>
              <a:t>==================                                ============================= </a:t>
            </a:r>
          </a:p>
          <a:p>
            <a:pPr>
              <a:buNone/>
            </a:pPr>
            <a:r>
              <a:rPr lang="en-US" sz="1800" dirty="0" smtClean="0"/>
              <a:t>Laptop, 1500                                                                   Laptop, CPU, 500 </a:t>
            </a:r>
          </a:p>
          <a:p>
            <a:pPr>
              <a:buNone/>
            </a:pPr>
            <a:r>
              <a:rPr lang="en-US" sz="1800" dirty="0" smtClean="0"/>
              <a:t>Car ,       20000                                                                Laptop, </a:t>
            </a:r>
            <a:r>
              <a:rPr lang="en-US" sz="1800" dirty="0" err="1" smtClean="0"/>
              <a:t>hdd</a:t>
            </a:r>
            <a:r>
              <a:rPr lang="en-US" sz="1800" dirty="0" smtClean="0"/>
              <a:t>, 300 </a:t>
            </a:r>
          </a:p>
          <a:p>
            <a:pPr>
              <a:buNone/>
            </a:pPr>
            <a:r>
              <a:rPr lang="en-US" sz="1800" dirty="0" smtClean="0"/>
              <a:t>Airplane, 3000000                                                          Laptop, case, 700                                                     </a:t>
            </a:r>
          </a:p>
          <a:p>
            <a:pPr>
              <a:buNone/>
            </a:pPr>
            <a:r>
              <a:rPr lang="en-US" sz="1800" dirty="0" smtClean="0"/>
              <a:t>                                                                                          Car, wheels, 1000</a:t>
            </a:r>
          </a:p>
          <a:p>
            <a:pPr>
              <a:buNone/>
            </a:pPr>
            <a:r>
              <a:rPr lang="en-US" sz="1800" dirty="0" smtClean="0">
                <a:solidFill>
                  <a:srgbClr val="FF0000"/>
                </a:solidFill>
              </a:rPr>
              <a:t>Product X Component</a:t>
            </a:r>
          </a:p>
          <a:p>
            <a:pPr>
              <a:buNone/>
            </a:pPr>
            <a:r>
              <a:rPr lang="en-US" sz="1800" dirty="0" smtClean="0"/>
              <a:t>| PNAME | PRICE | CNAME | COST |</a:t>
            </a:r>
          </a:p>
          <a:p>
            <a:pPr>
              <a:buNone/>
            </a:pPr>
            <a:r>
              <a:rPr lang="en-US" sz="1800" dirty="0" smtClean="0"/>
              <a:t> ------------------------------------------------ </a:t>
            </a:r>
          </a:p>
          <a:p>
            <a:pPr>
              <a:buNone/>
            </a:pPr>
            <a:r>
              <a:rPr lang="en-US" sz="1800" dirty="0" smtClean="0"/>
              <a:t>| Laptop | 1500  | CPU     | 500 | </a:t>
            </a:r>
          </a:p>
          <a:p>
            <a:pPr>
              <a:buNone/>
            </a:pPr>
            <a:r>
              <a:rPr lang="en-US" sz="1800" dirty="0" smtClean="0"/>
              <a:t>| Laptop | 1500  | </a:t>
            </a:r>
            <a:r>
              <a:rPr lang="en-US" sz="1800" dirty="0" err="1" smtClean="0"/>
              <a:t>hdd</a:t>
            </a:r>
            <a:r>
              <a:rPr lang="en-US" sz="1800" dirty="0" smtClean="0"/>
              <a:t>     | 300 | </a:t>
            </a:r>
          </a:p>
          <a:p>
            <a:pPr>
              <a:buNone/>
            </a:pPr>
            <a:r>
              <a:rPr lang="en-US" sz="1800" dirty="0" smtClean="0"/>
              <a:t>| Laptop | 1500  | case      | 700 | </a:t>
            </a:r>
          </a:p>
          <a:p>
            <a:pPr>
              <a:buNone/>
            </a:pPr>
            <a:r>
              <a:rPr lang="en-US" sz="1800" dirty="0" smtClean="0"/>
              <a:t>| Laptop | 1500   | wheels | 1000 | </a:t>
            </a:r>
          </a:p>
          <a:p>
            <a:pPr>
              <a:buNone/>
            </a:pPr>
            <a:r>
              <a:rPr lang="en-US" sz="1800" dirty="0" smtClean="0"/>
              <a:t>| Car         | 20000 | CPU     | 500 | </a:t>
            </a:r>
          </a:p>
          <a:p>
            <a:pPr>
              <a:buNone/>
            </a:pPr>
            <a:r>
              <a:rPr lang="en-US" sz="1800" dirty="0" smtClean="0"/>
              <a:t>| Car         | 20000  | </a:t>
            </a:r>
            <a:r>
              <a:rPr lang="en-US" sz="1800" dirty="0" err="1" smtClean="0"/>
              <a:t>hdd</a:t>
            </a:r>
            <a:r>
              <a:rPr lang="en-US" sz="1800" dirty="0" smtClean="0"/>
              <a:t>    | 300 | </a:t>
            </a:r>
          </a:p>
          <a:p>
            <a:pPr>
              <a:buNone/>
            </a:pPr>
            <a:r>
              <a:rPr lang="en-US" sz="1800" dirty="0" smtClean="0"/>
              <a:t>| Car         | 20000  | case    | 700 | </a:t>
            </a:r>
          </a:p>
          <a:p>
            <a:pPr>
              <a:buNone/>
            </a:pPr>
            <a:r>
              <a:rPr lang="en-US" sz="1800" dirty="0" smtClean="0"/>
              <a:t>| Car          | 20000  | wheels | 1000 | </a:t>
            </a:r>
          </a:p>
          <a:p>
            <a:pPr>
              <a:buNone/>
            </a:pPr>
            <a:r>
              <a:rPr lang="en-US" sz="1800" dirty="0" smtClean="0"/>
              <a:t>| Airplane | 3000000 | CPU   | 500 | </a:t>
            </a:r>
          </a:p>
          <a:p>
            <a:pPr>
              <a:buNone/>
            </a:pPr>
            <a:r>
              <a:rPr lang="en-US" sz="1800" dirty="0" smtClean="0"/>
              <a:t>| Airplane | 3000000 | </a:t>
            </a:r>
            <a:r>
              <a:rPr lang="en-US" sz="1800" dirty="0" err="1" smtClean="0"/>
              <a:t>hdd</a:t>
            </a:r>
            <a:r>
              <a:rPr lang="en-US" sz="1800" dirty="0" smtClean="0"/>
              <a:t>    | 300 | </a:t>
            </a:r>
          </a:p>
          <a:p>
            <a:pPr>
              <a:buNone/>
            </a:pPr>
            <a:r>
              <a:rPr lang="en-US" sz="1800" dirty="0" smtClean="0"/>
              <a:t>| Airplane | 3000000 | case    | 700 | </a:t>
            </a:r>
          </a:p>
          <a:p>
            <a:pPr>
              <a:buNone/>
            </a:pPr>
            <a:r>
              <a:rPr lang="en-US" sz="1800" dirty="0" smtClean="0"/>
              <a:t>| Airplane | 3000000 | wheels | 1000 |</a:t>
            </a:r>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800" dirty="0" smtClean="0"/>
              <a:t>DEPT_MGR ← DEPARTMENT </a:t>
            </a:r>
            <a:r>
              <a:rPr lang="en-US" sz="2800" b="1" dirty="0" smtClean="0"/>
              <a:t>∞</a:t>
            </a:r>
            <a:r>
              <a:rPr lang="en-US" sz="2800" dirty="0" smtClean="0"/>
              <a:t>  </a:t>
            </a:r>
            <a:r>
              <a:rPr lang="en-US" sz="1800" dirty="0" smtClean="0"/>
              <a:t>Mgr_ssn=Ssn</a:t>
            </a:r>
            <a:r>
              <a:rPr lang="en-US" sz="2800" dirty="0" smtClean="0"/>
              <a:t> EMPLOYEE</a:t>
            </a:r>
          </a:p>
          <a:p>
            <a:r>
              <a:rPr lang="en-US" sz="2800" dirty="0" smtClean="0"/>
              <a:t>RESULT ← </a:t>
            </a:r>
            <a:r>
              <a:rPr lang="el-GR" sz="2800" dirty="0" smtClean="0"/>
              <a:t>π</a:t>
            </a:r>
            <a:r>
              <a:rPr lang="en-US" sz="2800" dirty="0" smtClean="0"/>
              <a:t>Dname, Lname, </a:t>
            </a:r>
            <a:r>
              <a:rPr lang="en-US" sz="2800" dirty="0" err="1" smtClean="0"/>
              <a:t>Fname</a:t>
            </a:r>
            <a:r>
              <a:rPr lang="en-US" sz="2800" dirty="0" smtClean="0"/>
              <a:t>(DEPT_MGR)</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2895600"/>
            <a:ext cx="7239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14400" y="228600"/>
            <a:ext cx="7239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381000"/>
            <a:ext cx="7086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buFont typeface="Arial" pitchFamily="34" charset="0"/>
              <a:buChar char="•"/>
            </a:pPr>
            <a:r>
              <a:rPr lang="en-US" sz="2400" dirty="0" smtClean="0"/>
              <a:t>Retrieve the name and address of all employees who   </a:t>
            </a:r>
            <a:br>
              <a:rPr lang="en-US" sz="2400" dirty="0" smtClean="0"/>
            </a:br>
            <a:r>
              <a:rPr lang="en-US" sz="2400" dirty="0" smtClean="0"/>
              <a:t>  work for the ‘Research’ department.</a:t>
            </a:r>
            <a:endParaRPr lang="en-US" sz="2400" dirty="0"/>
          </a:p>
        </p:txBody>
      </p:sp>
      <p:sp>
        <p:nvSpPr>
          <p:cNvPr id="3" name="Content Placeholder 2"/>
          <p:cNvSpPr>
            <a:spLocks noGrp="1"/>
          </p:cNvSpPr>
          <p:nvPr>
            <p:ph idx="1"/>
          </p:nvPr>
        </p:nvSpPr>
        <p:spPr>
          <a:xfrm>
            <a:off x="457200" y="1066800"/>
            <a:ext cx="8229600" cy="5486400"/>
          </a:xfrm>
        </p:spPr>
        <p:txBody>
          <a:bodyPr>
            <a:normAutofit/>
          </a:bodyPr>
          <a:lstStyle/>
          <a:p>
            <a:pPr marL="0">
              <a:spcBef>
                <a:spcPts val="0"/>
              </a:spcBef>
              <a:buNone/>
            </a:pPr>
            <a:r>
              <a:rPr lang="en-US" sz="2400" dirty="0" smtClean="0"/>
              <a:t>RESEARCH_DEPT</a:t>
            </a:r>
            <a:r>
              <a:rPr lang="en-US" sz="2800" dirty="0" smtClean="0"/>
              <a:t> ← </a:t>
            </a:r>
            <a:r>
              <a:rPr lang="el-GR" sz="3600" dirty="0" smtClean="0"/>
              <a:t>σ</a:t>
            </a:r>
            <a:r>
              <a:rPr lang="en-US" sz="2000" dirty="0" err="1" smtClean="0"/>
              <a:t>Dname</a:t>
            </a:r>
            <a:r>
              <a:rPr lang="en-US" sz="2000" dirty="0" smtClean="0"/>
              <a:t>=‘Research</a:t>
            </a:r>
            <a:r>
              <a:rPr lang="en-US" sz="2400" dirty="0" smtClean="0"/>
              <a:t>’(DEPARTMENT)</a:t>
            </a:r>
          </a:p>
          <a:p>
            <a:pPr marL="0">
              <a:spcBef>
                <a:spcPts val="0"/>
              </a:spcBef>
              <a:buNone/>
            </a:pPr>
            <a:r>
              <a:rPr lang="en-US" sz="2400" dirty="0" smtClean="0"/>
              <a:t>RESEARCH_EMPS </a:t>
            </a:r>
            <a:r>
              <a:rPr lang="en-US" sz="2800" dirty="0" smtClean="0"/>
              <a:t>← </a:t>
            </a:r>
            <a:r>
              <a:rPr lang="en-US" sz="2400" dirty="0" smtClean="0"/>
              <a:t>(RESEARCH_DEPT </a:t>
            </a:r>
            <a:r>
              <a:rPr lang="en-US" sz="2800" b="1" dirty="0" smtClean="0"/>
              <a:t>∞           </a:t>
            </a:r>
          </a:p>
          <a:p>
            <a:pPr marL="0">
              <a:spcBef>
                <a:spcPts val="0"/>
              </a:spcBef>
              <a:buNone/>
            </a:pPr>
            <a:r>
              <a:rPr lang="en-US" sz="2800" b="1" dirty="0" smtClean="0"/>
              <a:t>                                                       </a:t>
            </a:r>
            <a:r>
              <a:rPr lang="en-US" sz="2000" dirty="0" err="1" smtClean="0"/>
              <a:t>Dnumber</a:t>
            </a:r>
            <a:r>
              <a:rPr lang="en-US" sz="2000" dirty="0" smtClean="0"/>
              <a:t>=</a:t>
            </a:r>
            <a:r>
              <a:rPr lang="en-US" sz="2000" dirty="0" err="1" smtClean="0"/>
              <a:t>Dno</a:t>
            </a:r>
            <a:r>
              <a:rPr lang="en-US" sz="2400" dirty="0" err="1" smtClean="0"/>
              <a:t>EMPLOYEE</a:t>
            </a:r>
            <a:r>
              <a:rPr lang="en-US" sz="2800" dirty="0" smtClean="0"/>
              <a:t>)</a:t>
            </a:r>
          </a:p>
          <a:p>
            <a:pPr marL="0">
              <a:spcBef>
                <a:spcPts val="0"/>
              </a:spcBef>
              <a:buNone/>
            </a:pPr>
            <a:r>
              <a:rPr lang="en-US" sz="2400" dirty="0" smtClean="0"/>
              <a:t>RESULT </a:t>
            </a:r>
            <a:r>
              <a:rPr lang="en-US" sz="2800" dirty="0" smtClean="0"/>
              <a:t>← </a:t>
            </a:r>
            <a:r>
              <a:rPr lang="el-GR" sz="3600" dirty="0" smtClean="0"/>
              <a:t>π</a:t>
            </a:r>
            <a:r>
              <a:rPr lang="en-US" sz="2000" dirty="0" err="1" smtClean="0"/>
              <a:t>Fname</a:t>
            </a:r>
            <a:r>
              <a:rPr lang="en-US" sz="2000" dirty="0" smtClean="0"/>
              <a:t>, Lname, Address</a:t>
            </a:r>
            <a:r>
              <a:rPr lang="en-US" sz="2400" dirty="0" smtClean="0"/>
              <a:t>(RESEARCH_EMPS)</a:t>
            </a:r>
          </a:p>
          <a:p>
            <a:pPr marL="0">
              <a:spcBef>
                <a:spcPts val="0"/>
              </a:spcBef>
              <a:buNone/>
            </a:pPr>
            <a:r>
              <a:rPr lang="en-US" sz="2400" b="1" dirty="0" smtClean="0"/>
              <a:t>Single line:</a:t>
            </a:r>
            <a:r>
              <a:rPr lang="en-US" sz="2400" dirty="0" smtClean="0"/>
              <a:t>	</a:t>
            </a:r>
            <a:r>
              <a:rPr lang="en-US" sz="3600" dirty="0" smtClean="0"/>
              <a:t>π</a:t>
            </a:r>
            <a:r>
              <a:rPr lang="en-US" sz="2400" dirty="0" smtClean="0"/>
              <a:t> </a:t>
            </a:r>
            <a:r>
              <a:rPr lang="en-US" sz="2400" dirty="0" err="1" smtClean="0"/>
              <a:t>Fname</a:t>
            </a:r>
            <a:r>
              <a:rPr lang="en-US" sz="2400" dirty="0" smtClean="0"/>
              <a:t>, </a:t>
            </a:r>
            <a:r>
              <a:rPr lang="en-US" sz="2400" dirty="0" err="1" smtClean="0"/>
              <a:t>Lname</a:t>
            </a:r>
            <a:r>
              <a:rPr lang="en-US" sz="2400" dirty="0" smtClean="0"/>
              <a:t>, 			  </a:t>
            </a:r>
          </a:p>
          <a:p>
            <a:pPr marL="0">
              <a:spcBef>
                <a:spcPts val="0"/>
              </a:spcBef>
              <a:buNone/>
            </a:pPr>
            <a:r>
              <a:rPr lang="en-US" sz="2400" dirty="0" smtClean="0"/>
              <a:t>		Address(</a:t>
            </a:r>
            <a:r>
              <a:rPr lang="en-US" sz="3600" dirty="0" err="1" smtClean="0"/>
              <a:t>σ</a:t>
            </a:r>
            <a:r>
              <a:rPr lang="en-US" sz="2400" dirty="0" err="1" smtClean="0"/>
              <a:t>Dname</a:t>
            </a:r>
            <a:r>
              <a:rPr lang="en-US" sz="2400" dirty="0" smtClean="0"/>
              <a:t>=‘Research’(DEPARTMENT </a:t>
            </a:r>
            <a:r>
              <a:rPr lang="en-US" sz="2400" b="1" dirty="0" smtClean="0"/>
              <a:t>∞ 		</a:t>
            </a:r>
            <a:r>
              <a:rPr lang="en-US" sz="2000" dirty="0" err="1" smtClean="0"/>
              <a:t>Dnumber</a:t>
            </a:r>
            <a:r>
              <a:rPr lang="en-US" sz="2000" dirty="0" smtClean="0"/>
              <a:t>=</a:t>
            </a:r>
            <a:r>
              <a:rPr lang="en-US" sz="2000" dirty="0" err="1" smtClean="0"/>
              <a:t>Dno</a:t>
            </a:r>
            <a:r>
              <a:rPr lang="en-US" sz="2400" dirty="0" smtClean="0"/>
              <a:t>(EMPLOYEE))</a:t>
            </a:r>
          </a:p>
          <a:p>
            <a:pPr>
              <a:buNone/>
            </a:pPr>
            <a:endParaRPr lang="en-US" sz="2400" dirty="0" smtClean="0"/>
          </a:p>
          <a:p>
            <a:pPr>
              <a:buNone/>
            </a:pPr>
            <a:r>
              <a:rPr lang="en-US" sz="2000" dirty="0" smtClean="0"/>
              <a:t>SELECT FNAME,LNAME,ADDRESS</a:t>
            </a:r>
          </a:p>
          <a:p>
            <a:pPr>
              <a:buNone/>
            </a:pPr>
            <a:r>
              <a:rPr lang="en-US" sz="2000" dirty="0" smtClean="0"/>
              <a:t>FROM EMPLOYEE, DEPARTMENT</a:t>
            </a:r>
          </a:p>
          <a:p>
            <a:pPr>
              <a:buNone/>
            </a:pPr>
            <a:r>
              <a:rPr lang="en-US" sz="2000" dirty="0" smtClean="0"/>
              <a:t>WHERE DNAME=‘RESEARCH’ AND DNUMBER=DNO</a:t>
            </a:r>
          </a:p>
          <a:p>
            <a:pPr>
              <a:buNone/>
            </a:pPr>
            <a:endParaRPr lang="en-US" sz="2800" dirty="0"/>
          </a:p>
        </p:txBody>
      </p:sp>
      <p:sp>
        <p:nvSpPr>
          <p:cNvPr id="4" name="Rectangle 3"/>
          <p:cNvSpPr/>
          <p:nvPr/>
        </p:nvSpPr>
        <p:spPr>
          <a:xfrm>
            <a:off x="304800"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400800"/>
          </a:xfrm>
        </p:spPr>
        <p:txBody>
          <a:bodyPr>
            <a:normAutofit/>
          </a:bodyPr>
          <a:lstStyle/>
          <a:p>
            <a:r>
              <a:rPr lang="en-US" sz="2000" dirty="0" smtClean="0"/>
              <a:t>For every project located in ‘Stafford’, list the project number, the controlling department number, and the department manager’s last name, address, and birth date.</a:t>
            </a:r>
          </a:p>
          <a:p>
            <a:pPr marL="0">
              <a:spcBef>
                <a:spcPts val="0"/>
              </a:spcBef>
              <a:buNone/>
            </a:pPr>
            <a:r>
              <a:rPr lang="en-US" sz="2400" dirty="0" smtClean="0"/>
              <a:t>STAFFORD_PROJS </a:t>
            </a:r>
            <a:r>
              <a:rPr lang="en-US" sz="2800" dirty="0" smtClean="0"/>
              <a:t>← </a:t>
            </a:r>
            <a:r>
              <a:rPr lang="el-GR" sz="3600" dirty="0" smtClean="0"/>
              <a:t>σ</a:t>
            </a:r>
            <a:r>
              <a:rPr lang="en-US" sz="2000" dirty="0" err="1" smtClean="0"/>
              <a:t>Plocation</a:t>
            </a:r>
            <a:r>
              <a:rPr lang="en-US" sz="2000" dirty="0" smtClean="0"/>
              <a:t>=‘Stafford</a:t>
            </a:r>
            <a:r>
              <a:rPr lang="en-US" sz="2400" dirty="0" smtClean="0"/>
              <a:t>’ (PROJECT)</a:t>
            </a:r>
          </a:p>
          <a:p>
            <a:pPr marL="0">
              <a:spcBef>
                <a:spcPts val="0"/>
              </a:spcBef>
              <a:buNone/>
            </a:pPr>
            <a:r>
              <a:rPr lang="en-US" sz="2400" dirty="0" smtClean="0"/>
              <a:t>CONTR_DEPTS</a:t>
            </a:r>
            <a:r>
              <a:rPr lang="en-US" sz="2800" dirty="0" smtClean="0"/>
              <a:t> ← </a:t>
            </a:r>
            <a:r>
              <a:rPr lang="en-US" sz="2400" dirty="0" smtClean="0"/>
              <a:t>(STAFFORD_PROJS </a:t>
            </a:r>
            <a:r>
              <a:rPr lang="en-US" sz="2800" b="1" dirty="0" smtClean="0"/>
              <a:t>∞                    </a:t>
            </a:r>
          </a:p>
          <a:p>
            <a:pPr marL="0">
              <a:spcBef>
                <a:spcPts val="0"/>
              </a:spcBef>
              <a:buNone/>
            </a:pPr>
            <a:r>
              <a:rPr lang="en-US" sz="2800" b="1" dirty="0" smtClean="0"/>
              <a:t>                                  </a:t>
            </a:r>
            <a:r>
              <a:rPr lang="en-US" sz="2000" dirty="0" err="1" smtClean="0"/>
              <a:t>Dnum</a:t>
            </a:r>
            <a:r>
              <a:rPr lang="en-US" sz="2000" dirty="0" smtClean="0"/>
              <a:t>=</a:t>
            </a:r>
            <a:r>
              <a:rPr lang="en-US" sz="2000" dirty="0" err="1" smtClean="0"/>
              <a:t>Dnumber</a:t>
            </a:r>
            <a:r>
              <a:rPr lang="en-US" sz="2000" dirty="0" smtClean="0"/>
              <a:t>    </a:t>
            </a:r>
            <a:r>
              <a:rPr lang="en-US" sz="2400" dirty="0" smtClean="0"/>
              <a:t>DEPARTMENT</a:t>
            </a:r>
            <a:r>
              <a:rPr lang="en-US" sz="2800" dirty="0" smtClean="0"/>
              <a:t>)</a:t>
            </a:r>
          </a:p>
          <a:p>
            <a:pPr marL="0">
              <a:spcBef>
                <a:spcPts val="0"/>
              </a:spcBef>
              <a:buNone/>
            </a:pPr>
            <a:r>
              <a:rPr lang="en-US" sz="2400" dirty="0" smtClean="0"/>
              <a:t>PROJ_DEPT_MGRS</a:t>
            </a:r>
            <a:r>
              <a:rPr lang="en-US" sz="2800" dirty="0" smtClean="0"/>
              <a:t> ← </a:t>
            </a:r>
            <a:r>
              <a:rPr lang="en-US" sz="2400" dirty="0" smtClean="0"/>
              <a:t>(CONTR_DEPTS </a:t>
            </a:r>
            <a:r>
              <a:rPr lang="en-US" sz="2800" b="1" dirty="0" smtClean="0"/>
              <a:t>∞  </a:t>
            </a:r>
          </a:p>
          <a:p>
            <a:pPr marL="0">
              <a:spcBef>
                <a:spcPts val="0"/>
              </a:spcBef>
              <a:buNone/>
            </a:pPr>
            <a:r>
              <a:rPr lang="en-US" sz="2800" b="1" dirty="0" smtClean="0"/>
              <a:t>                                         </a:t>
            </a:r>
            <a:r>
              <a:rPr lang="en-US" sz="2000" dirty="0" err="1" smtClean="0"/>
              <a:t>Mgr_ssn</a:t>
            </a:r>
            <a:r>
              <a:rPr lang="en-US" sz="2000" dirty="0" smtClean="0"/>
              <a:t>=</a:t>
            </a:r>
            <a:r>
              <a:rPr lang="en-US" sz="2000" dirty="0" err="1" smtClean="0"/>
              <a:t>Ssn</a:t>
            </a:r>
            <a:r>
              <a:rPr lang="en-US" sz="2000" dirty="0" smtClean="0"/>
              <a:t> </a:t>
            </a:r>
            <a:r>
              <a:rPr lang="en-US" sz="2400" dirty="0" smtClean="0"/>
              <a:t>EMPLOYEE)</a:t>
            </a:r>
          </a:p>
          <a:p>
            <a:pPr marL="0">
              <a:spcBef>
                <a:spcPts val="0"/>
              </a:spcBef>
              <a:buNone/>
            </a:pPr>
            <a:r>
              <a:rPr lang="en-US" sz="2400" dirty="0" smtClean="0"/>
              <a:t>RESULT</a:t>
            </a:r>
            <a:r>
              <a:rPr lang="en-US" sz="2800" dirty="0" smtClean="0"/>
              <a:t> ← </a:t>
            </a:r>
            <a:r>
              <a:rPr lang="el-GR" sz="3600" dirty="0" smtClean="0"/>
              <a:t>π</a:t>
            </a:r>
            <a:r>
              <a:rPr lang="en-US" sz="3600" dirty="0" smtClean="0"/>
              <a:t> </a:t>
            </a:r>
            <a:r>
              <a:rPr lang="en-US" sz="2000" dirty="0" err="1" smtClean="0"/>
              <a:t>Pnumber</a:t>
            </a:r>
            <a:r>
              <a:rPr lang="en-US" sz="2000" dirty="0" smtClean="0"/>
              <a:t>, </a:t>
            </a:r>
            <a:r>
              <a:rPr lang="en-US" sz="2000" dirty="0" err="1" smtClean="0"/>
              <a:t>Dnum</a:t>
            </a:r>
            <a:r>
              <a:rPr lang="en-US" sz="2000" dirty="0" smtClean="0"/>
              <a:t>, Lname, Address, </a:t>
            </a:r>
            <a:r>
              <a:rPr lang="en-US" sz="2000" dirty="0" err="1" smtClean="0"/>
              <a:t>Bdate</a:t>
            </a:r>
            <a:r>
              <a:rPr lang="en-US" sz="2800" dirty="0" smtClean="0"/>
              <a:t> </a:t>
            </a:r>
          </a:p>
          <a:p>
            <a:pPr marL="0">
              <a:spcBef>
                <a:spcPts val="0"/>
              </a:spcBef>
              <a:buNone/>
            </a:pPr>
            <a:r>
              <a:rPr lang="en-US" sz="2800" dirty="0" smtClean="0"/>
              <a:t>                                           </a:t>
            </a:r>
            <a:r>
              <a:rPr lang="en-US" sz="2400" dirty="0" smtClean="0"/>
              <a:t>(PROJ_DEPT_MGRS)</a:t>
            </a:r>
          </a:p>
          <a:p>
            <a:pPr marL="0">
              <a:spcBef>
                <a:spcPts val="0"/>
              </a:spcBef>
              <a:buNone/>
            </a:pPr>
            <a:endParaRPr lang="en-US" sz="2400" dirty="0" smtClean="0"/>
          </a:p>
          <a:p>
            <a:pPr marL="0">
              <a:spcBef>
                <a:spcPts val="0"/>
              </a:spcBef>
              <a:buNone/>
            </a:pPr>
            <a:endParaRPr lang="en-US" sz="2400" dirty="0" smtClean="0"/>
          </a:p>
          <a:p>
            <a:pPr marL="0">
              <a:spcBef>
                <a:spcPts val="0"/>
              </a:spcBef>
              <a:buNone/>
            </a:pPr>
            <a:r>
              <a:rPr lang="en-US" sz="2000" dirty="0" smtClean="0"/>
              <a:t>SELECT PNUMBER, DNUM, LNAME, ADDRESS, BDATE</a:t>
            </a:r>
          </a:p>
          <a:p>
            <a:pPr marL="0">
              <a:spcBef>
                <a:spcPts val="0"/>
              </a:spcBef>
              <a:buNone/>
            </a:pPr>
            <a:r>
              <a:rPr lang="en-US" sz="2000" dirty="0" smtClean="0"/>
              <a:t>FROM EMPLOYEE, DEPARTMENT, PROJECT</a:t>
            </a:r>
          </a:p>
          <a:p>
            <a:pPr marL="0">
              <a:spcBef>
                <a:spcPts val="0"/>
              </a:spcBef>
              <a:buNone/>
            </a:pPr>
            <a:r>
              <a:rPr lang="en-US" sz="2000" dirty="0" smtClean="0"/>
              <a:t>WHERE PLOCATION=‘STAFFORD’, DNUM=DNUMBER,MGRSSN=SSN</a:t>
            </a:r>
          </a:p>
          <a:p>
            <a:pPr>
              <a:buNone/>
            </a:pPr>
            <a:endParaRPr lang="en-US" sz="2400" dirty="0" smtClean="0"/>
          </a:p>
          <a:p>
            <a:pPr>
              <a:buNone/>
            </a:pP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Relation (or relation state) </a:t>
            </a:r>
            <a:endParaRPr lang="en-US" sz="3600" dirty="0"/>
          </a:p>
        </p:txBody>
      </p:sp>
      <p:sp>
        <p:nvSpPr>
          <p:cNvPr id="3" name="Content Placeholder 2"/>
          <p:cNvSpPr>
            <a:spLocks noGrp="1"/>
          </p:cNvSpPr>
          <p:nvPr>
            <p:ph idx="1"/>
          </p:nvPr>
        </p:nvSpPr>
        <p:spPr>
          <a:xfrm>
            <a:off x="228600" y="1143000"/>
            <a:ext cx="8763000" cy="4983163"/>
          </a:xfrm>
        </p:spPr>
        <p:txBody>
          <a:bodyPr>
            <a:normAutofit/>
          </a:bodyPr>
          <a:lstStyle/>
          <a:p>
            <a:pPr algn="just"/>
            <a:r>
              <a:rPr lang="en-US" sz="2400" dirty="0" smtClean="0"/>
              <a:t>A relation (or relation state) r of the relation schema </a:t>
            </a:r>
            <a:r>
              <a:rPr lang="en-US" sz="2400" dirty="0" smtClean="0">
                <a:solidFill>
                  <a:srgbClr val="C00000"/>
                </a:solidFill>
              </a:rPr>
              <a:t>R(A1, A2, … , An),</a:t>
            </a:r>
            <a:r>
              <a:rPr lang="en-US" sz="2400" dirty="0" smtClean="0"/>
              <a:t> also denoted by r(R), is a set of n-tuples </a:t>
            </a:r>
            <a:r>
              <a:rPr lang="en-US" sz="2400" i="1" dirty="0" smtClean="0">
                <a:solidFill>
                  <a:srgbClr val="C00000"/>
                </a:solidFill>
              </a:rPr>
              <a:t>r = {t1, t2, … , tm}</a:t>
            </a:r>
            <a:r>
              <a:rPr lang="en-US" sz="2400" i="1" dirty="0" smtClean="0"/>
              <a:t>. </a:t>
            </a:r>
            <a:r>
              <a:rPr lang="en-US" sz="2400" dirty="0" smtClean="0"/>
              <a:t>Each n-tuple t is an ordered list of n values </a:t>
            </a:r>
            <a:r>
              <a:rPr lang="en-US" sz="2400" i="1" dirty="0" smtClean="0">
                <a:solidFill>
                  <a:srgbClr val="C00000"/>
                </a:solidFill>
              </a:rPr>
              <a:t>t = &lt;v1, v2, … , </a:t>
            </a:r>
            <a:r>
              <a:rPr lang="en-US" sz="2400" i="1" dirty="0" err="1" smtClean="0">
                <a:solidFill>
                  <a:srgbClr val="C00000"/>
                </a:solidFill>
              </a:rPr>
              <a:t>vn</a:t>
            </a:r>
            <a:r>
              <a:rPr lang="en-US" sz="2400" i="1" dirty="0" smtClean="0">
                <a:solidFill>
                  <a:srgbClr val="C00000"/>
                </a:solidFill>
              </a:rPr>
              <a:t>&gt;,</a:t>
            </a:r>
            <a:r>
              <a:rPr lang="en-US" sz="2400" i="1" dirty="0" smtClean="0"/>
              <a:t> </a:t>
            </a:r>
            <a:r>
              <a:rPr lang="en-US" sz="2400" dirty="0" smtClean="0"/>
              <a:t>where each value vi , 1 ≤ i ≤ n, is an element of dom (Ai) or is a special NULL value. </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 y="3276600"/>
            <a:ext cx="8662030" cy="26798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228600"/>
            <a:ext cx="64008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3600" b="1" dirty="0" smtClean="0"/>
              <a:t>OUTER JOIN Operations in SQL</a:t>
            </a:r>
            <a:endParaRPr lang="en-US" sz="3600" dirty="0"/>
          </a:p>
        </p:txBody>
      </p:sp>
      <p:sp>
        <p:nvSpPr>
          <p:cNvPr id="3" name="Content Placeholder 2"/>
          <p:cNvSpPr>
            <a:spLocks noGrp="1"/>
          </p:cNvSpPr>
          <p:nvPr>
            <p:ph idx="1"/>
          </p:nvPr>
        </p:nvSpPr>
        <p:spPr/>
        <p:txBody>
          <a:bodyPr/>
          <a:lstStyle/>
          <a:p>
            <a:pPr>
              <a:buNone/>
            </a:pPr>
            <a:r>
              <a:rPr lang="en-US" dirty="0" smtClean="0"/>
              <a:t>	Join facilitates the retrieval of information from multiple tables</a:t>
            </a:r>
            <a:endParaRPr lang="en-US" b="1" dirty="0" smtClean="0"/>
          </a:p>
          <a:p>
            <a:r>
              <a:rPr lang="en-US" b="1" dirty="0" smtClean="0"/>
              <a:t>INNER JOIN</a:t>
            </a:r>
          </a:p>
          <a:p>
            <a:r>
              <a:rPr lang="en-US" b="1" dirty="0" smtClean="0"/>
              <a:t>LEFT OUTER JOIN</a:t>
            </a:r>
          </a:p>
          <a:p>
            <a:r>
              <a:rPr lang="en-US" b="1" dirty="0" smtClean="0"/>
              <a:t>RIGHT OUTER JOIN</a:t>
            </a:r>
          </a:p>
          <a:p>
            <a:r>
              <a:rPr lang="en-US" b="1" dirty="0" smtClean="0"/>
              <a:t>FULL OUTER JOIN</a:t>
            </a:r>
          </a:p>
          <a:p>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6800" y="1143000"/>
            <a:ext cx="7086600" cy="5867400"/>
          </a:xfrm>
          <a:prstGeom prst="rect">
            <a:avLst/>
          </a:prstGeom>
          <a:noFill/>
          <a:ln w="9525">
            <a:noFill/>
            <a:miter lim="800000"/>
            <a:headEnd/>
            <a:tailEnd/>
          </a:ln>
        </p:spPr>
      </p:pic>
      <p:sp>
        <p:nvSpPr>
          <p:cNvPr id="5" name="Title 1"/>
          <p:cNvSpPr>
            <a:spLocks noGrp="1"/>
          </p:cNvSpPr>
          <p:nvPr>
            <p:ph type="title"/>
          </p:nvPr>
        </p:nvSpPr>
        <p:spPr>
          <a:xfrm>
            <a:off x="457200" y="304800"/>
            <a:ext cx="8229600" cy="7620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400" dirty="0" smtClean="0"/>
              <a:t>Inner Join returns only the matching rows in both the tables (i.e. returns only those rows for which the join condition satisfies)</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90600" y="1219200"/>
            <a:ext cx="7467600" cy="5257800"/>
          </a:xfrm>
          <a:prstGeom prst="rect">
            <a:avLst/>
          </a:prstGeom>
          <a:noFill/>
          <a:ln w="9525">
            <a:noFill/>
            <a:miter lim="800000"/>
            <a:headEnd/>
            <a:tailEnd/>
          </a:ln>
        </p:spPr>
      </p:pic>
      <p:sp>
        <p:nvSpPr>
          <p:cNvPr id="6" name="Title 1"/>
          <p:cNvSpPr>
            <a:spLocks noGrp="1"/>
          </p:cNvSpPr>
          <p:nvPr>
            <p:ph type="title"/>
          </p:nvPr>
        </p:nvSpPr>
        <p:spPr>
          <a:xfrm>
            <a:off x="457200" y="152400"/>
            <a:ext cx="8229600" cy="11430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000" dirty="0" smtClean="0"/>
              <a:t>Left Outer Join/Left Join returns all the rows from the LEFT table and the corresponding matching rows from the right table. If right table doesn’t have the matching record then for such records right table column will have NULL value in the result.</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38201" y="1371600"/>
            <a:ext cx="7391400" cy="5181600"/>
          </a:xfrm>
          <a:prstGeom prst="rect">
            <a:avLst/>
          </a:prstGeom>
          <a:noFill/>
          <a:ln w="9525">
            <a:noFill/>
            <a:miter lim="800000"/>
            <a:headEnd/>
            <a:tailEnd/>
          </a:ln>
        </p:spPr>
      </p:pic>
      <p:sp>
        <p:nvSpPr>
          <p:cNvPr id="5" name="Title 1"/>
          <p:cNvSpPr>
            <a:spLocks noGrp="1"/>
          </p:cNvSpPr>
          <p:nvPr>
            <p:ph type="title"/>
          </p:nvPr>
        </p:nvSpPr>
        <p:spPr>
          <a:xfrm>
            <a:off x="457200" y="152400"/>
            <a:ext cx="8229600" cy="11430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000" dirty="0" smtClean="0"/>
              <a:t>Right Outer Join/Right Join returns all the rows from the RIGHT table and the corresponding matching rows from the left table. If left table doesn’t have the matching record then for such records left table column will have NULL value in the result.</a:t>
            </a:r>
            <a:endParaRPr 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762000" y="1143000"/>
            <a:ext cx="7334250" cy="4953000"/>
          </a:xfrm>
          <a:prstGeom prst="rect">
            <a:avLst/>
          </a:prstGeom>
          <a:noFill/>
          <a:ln w="9525">
            <a:noFill/>
            <a:miter lim="800000"/>
            <a:headEnd/>
            <a:tailEnd/>
          </a:ln>
        </p:spPr>
      </p:pic>
      <p:sp>
        <p:nvSpPr>
          <p:cNvPr id="6" name="Title 1"/>
          <p:cNvSpPr>
            <a:spLocks noGrp="1"/>
          </p:cNvSpPr>
          <p:nvPr>
            <p:ph type="title"/>
          </p:nvPr>
        </p:nvSpPr>
        <p:spPr>
          <a:xfrm>
            <a:off x="457200" y="152400"/>
            <a:ext cx="8229600" cy="9144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000" dirty="0" smtClean="0"/>
              <a:t>It returns all the rows from both the tables, if there is no matching row in either of the sides then it displays NULL values in the result for that table columns in such rows.</a:t>
            </a: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762000" y="1447800"/>
            <a:ext cx="7467600" cy="5105400"/>
          </a:xfrm>
          <a:prstGeom prst="rect">
            <a:avLst/>
          </a:prstGeom>
          <a:noFill/>
          <a:ln w="9525">
            <a:noFill/>
            <a:miter lim="800000"/>
            <a:headEnd/>
            <a:tailEnd/>
          </a:ln>
        </p:spPr>
      </p:pic>
      <p:sp>
        <p:nvSpPr>
          <p:cNvPr id="5" name="Title 1"/>
          <p:cNvSpPr>
            <a:spLocks noGrp="1"/>
          </p:cNvSpPr>
          <p:nvPr>
            <p:ph type="title"/>
          </p:nvPr>
        </p:nvSpPr>
        <p:spPr>
          <a:xfrm>
            <a:off x="457200" y="152400"/>
            <a:ext cx="8229600" cy="12192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000" dirty="0" smtClean="0"/>
              <a:t>Cross join is also referred to as Cartesian Product. For every row in the LEFT Table of the CROSS JOIN all the rows from the RIGHT table are returned and Vice-Versa (</a:t>
            </a:r>
            <a:r>
              <a:rPr lang="en-US" sz="2000" dirty="0" err="1" smtClean="0"/>
              <a:t>i.e.result</a:t>
            </a:r>
            <a:r>
              <a:rPr lang="en-US" sz="2000" dirty="0" smtClean="0"/>
              <a:t> will have the Cartesian product of the rows from join tables).</a:t>
            </a:r>
            <a:endParaRPr 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408FC-60DB-4854-8E43-626C4FBA138C}"/>
              </a:ext>
            </a:extLst>
          </p:cNvPr>
          <p:cNvSpPr>
            <a:spLocks noGrp="1"/>
          </p:cNvSpPr>
          <p:nvPr>
            <p:ph type="title"/>
          </p:nvPr>
        </p:nvSpPr>
        <p:spPr/>
        <p:txBody>
          <a:bodyPr/>
          <a:lstStyle/>
          <a:p>
            <a:r>
              <a:rPr lang="en-IN" dirty="0"/>
              <a:t>BANK DATABASE SCHEMA:</a:t>
            </a:r>
          </a:p>
        </p:txBody>
      </p:sp>
      <p:sp>
        <p:nvSpPr>
          <p:cNvPr id="3" name="Content Placeholder 2">
            <a:extLst>
              <a:ext uri="{FF2B5EF4-FFF2-40B4-BE49-F238E27FC236}">
                <a16:creationId xmlns="" xmlns:a16="http://schemas.microsoft.com/office/drawing/2014/main" id="{5CBC1DD0-8FE8-4154-87C1-53BFA4FE3A36}"/>
              </a:ext>
            </a:extLst>
          </p:cNvPr>
          <p:cNvSpPr>
            <a:spLocks noGrp="1"/>
          </p:cNvSpPr>
          <p:nvPr>
            <p:ph idx="1"/>
          </p:nvPr>
        </p:nvSpPr>
        <p:spPr/>
        <p:txBody>
          <a:bodyPr/>
          <a:lstStyle/>
          <a:p>
            <a:pPr marL="0" indent="0">
              <a:buNone/>
            </a:pPr>
            <a:r>
              <a:rPr lang="en-IN" dirty="0"/>
              <a:t>BRANCH(</a:t>
            </a:r>
            <a:r>
              <a:rPr lang="en-IN" u="sng" dirty="0"/>
              <a:t>BNAME</a:t>
            </a:r>
            <a:r>
              <a:rPr lang="en-IN" dirty="0"/>
              <a:t>,BCITY,ASSETS)</a:t>
            </a:r>
          </a:p>
          <a:p>
            <a:pPr marL="0" indent="0">
              <a:buNone/>
            </a:pPr>
            <a:r>
              <a:rPr lang="en-IN" dirty="0"/>
              <a:t>CUSTOMER(</a:t>
            </a:r>
            <a:r>
              <a:rPr lang="en-IN" u="sng" dirty="0"/>
              <a:t>CNAME</a:t>
            </a:r>
            <a:r>
              <a:rPr lang="en-IN" dirty="0"/>
              <a:t>,CSTREET,CCITY)</a:t>
            </a:r>
          </a:p>
          <a:p>
            <a:pPr marL="0" indent="0">
              <a:buNone/>
            </a:pPr>
            <a:r>
              <a:rPr lang="en-IN" dirty="0"/>
              <a:t>ACCOUNT(ACC_NO,BNAME,BALANCE)</a:t>
            </a:r>
          </a:p>
          <a:p>
            <a:pPr marL="0" indent="0">
              <a:buNone/>
            </a:pPr>
            <a:r>
              <a:rPr lang="en-IN" dirty="0"/>
              <a:t>LOAN(LOAN_NO,BNAME,AMOUNT)</a:t>
            </a:r>
          </a:p>
          <a:p>
            <a:pPr marL="0" indent="0">
              <a:buNone/>
            </a:pPr>
            <a:r>
              <a:rPr lang="en-IN" dirty="0"/>
              <a:t>DEPOSITOR(CNAME,ACC_NO)</a:t>
            </a:r>
          </a:p>
          <a:p>
            <a:pPr marL="0" indent="0">
              <a:buNone/>
            </a:pPr>
            <a:r>
              <a:rPr lang="en-IN" dirty="0"/>
              <a:t>BORROWER(CNAME,LOAN_NO)</a:t>
            </a:r>
          </a:p>
        </p:txBody>
      </p:sp>
    </p:spTree>
    <p:extLst>
      <p:ext uri="{BB962C8B-B14F-4D97-AF65-F5344CB8AC3E}">
        <p14:creationId xmlns="" xmlns:p14="http://schemas.microsoft.com/office/powerpoint/2010/main" val="27666205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Company Schema</a:t>
            </a:r>
            <a:endParaRPr lang="en-US" dirty="0"/>
          </a:p>
        </p:txBody>
      </p:sp>
      <p:sp>
        <p:nvSpPr>
          <p:cNvPr id="3" name="Content Placeholder 2"/>
          <p:cNvSpPr>
            <a:spLocks noGrp="1"/>
          </p:cNvSpPr>
          <p:nvPr>
            <p:ph idx="1"/>
          </p:nvPr>
        </p:nvSpPr>
        <p:spPr>
          <a:xfrm>
            <a:off x="304800" y="1600200"/>
            <a:ext cx="8839200" cy="4525963"/>
          </a:xfrm>
        </p:spPr>
        <p:txBody>
          <a:bodyPr/>
          <a:lstStyle/>
          <a:p>
            <a:pPr>
              <a:buNone/>
            </a:pPr>
            <a:r>
              <a:rPr lang="en-IN" sz="2400" dirty="0" smtClean="0">
                <a:latin typeface="Times New Roman" pitchFamily="18" charset="0"/>
                <a:cs typeface="Times New Roman" pitchFamily="18" charset="0"/>
              </a:rPr>
              <a:t>Dept(</a:t>
            </a:r>
            <a:r>
              <a:rPr lang="en-IN" sz="2400" u="sng" dirty="0" err="1" smtClean="0">
                <a:latin typeface="Times New Roman" pitchFamily="18" charset="0"/>
                <a:cs typeface="Times New Roman" pitchFamily="18" charset="0"/>
              </a:rPr>
              <a:t>Dnum</a:t>
            </a:r>
            <a:r>
              <a:rPr lang="en-IN" sz="2400" dirty="0" err="1" smtClean="0">
                <a:latin typeface="Times New Roman" pitchFamily="18" charset="0"/>
                <a:cs typeface="Times New Roman" pitchFamily="18" charset="0"/>
              </a:rPr>
              <a:t>,Dname,MgrSsn,Mgrstdate</a:t>
            </a:r>
            <a:r>
              <a:rPr lang="en-IN" sz="2400" dirty="0" smtClean="0">
                <a:latin typeface="Times New Roman" pitchFamily="18" charset="0"/>
                <a:cs typeface="Times New Roman" pitchFamily="18" charset="0"/>
              </a:rPr>
              <a:t>)</a:t>
            </a:r>
          </a:p>
          <a:p>
            <a:pPr>
              <a:buNone/>
            </a:pPr>
            <a:r>
              <a:rPr lang="en-IN" sz="2400" dirty="0" err="1" smtClean="0">
                <a:latin typeface="Times New Roman" pitchFamily="18" charset="0"/>
                <a:cs typeface="Times New Roman" pitchFamily="18" charset="0"/>
              </a:rPr>
              <a:t>Emp</a:t>
            </a:r>
            <a:r>
              <a:rPr lang="en-IN" sz="2400" dirty="0" smtClean="0">
                <a:latin typeface="Times New Roman" pitchFamily="18" charset="0"/>
                <a:cs typeface="Times New Roman" pitchFamily="18" charset="0"/>
              </a:rPr>
              <a:t> (</a:t>
            </a:r>
            <a:r>
              <a:rPr lang="en-IN" sz="2400" u="sng" dirty="0" err="1" smtClean="0">
                <a:latin typeface="Times New Roman" pitchFamily="18" charset="0"/>
                <a:cs typeface="Times New Roman" pitchFamily="18" charset="0"/>
              </a:rPr>
              <a:t>Ssn</a:t>
            </a:r>
            <a:r>
              <a:rPr lang="en-IN" sz="2400" dirty="0" err="1" smtClean="0">
                <a:latin typeface="Times New Roman" pitchFamily="18" charset="0"/>
                <a:cs typeface="Times New Roman" pitchFamily="18" charset="0"/>
              </a:rPr>
              <a:t>,Name,Bdate,Address,Gender,Salary,Super_Ssn,Dno</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Project(</a:t>
            </a:r>
            <a:r>
              <a:rPr lang="en-IN" sz="2400" u="sng" dirty="0" err="1" smtClean="0">
                <a:latin typeface="Times New Roman" pitchFamily="18" charset="0"/>
                <a:cs typeface="Times New Roman" pitchFamily="18" charset="0"/>
              </a:rPr>
              <a:t>Pnum</a:t>
            </a:r>
            <a:r>
              <a:rPr lang="en-IN" sz="2400" dirty="0" err="1" smtClean="0">
                <a:latin typeface="Times New Roman" pitchFamily="18" charset="0"/>
                <a:cs typeface="Times New Roman" pitchFamily="18" charset="0"/>
              </a:rPr>
              <a:t>,Pname,Ploc,Dnum</a:t>
            </a:r>
            <a:r>
              <a:rPr lang="en-IN" sz="2400"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The DIVISION Operation(</a:t>
            </a:r>
            <a:r>
              <a:rPr lang="en-US" sz="4800" dirty="0" smtClean="0"/>
              <a:t>÷</a:t>
            </a:r>
            <a:r>
              <a:rPr lang="en-US" sz="3600" b="1" dirty="0" smtClean="0"/>
              <a:t>)</a:t>
            </a:r>
            <a:endParaRPr lang="en-US" sz="3600" dirty="0"/>
          </a:p>
        </p:txBody>
      </p:sp>
      <p:sp>
        <p:nvSpPr>
          <p:cNvPr id="3" name="Content Placeholder 2"/>
          <p:cNvSpPr>
            <a:spLocks noGrp="1"/>
          </p:cNvSpPr>
          <p:nvPr>
            <p:ph idx="1"/>
          </p:nvPr>
        </p:nvSpPr>
        <p:spPr>
          <a:xfrm>
            <a:off x="304800" y="1371600"/>
            <a:ext cx="8534400" cy="5257800"/>
          </a:xfrm>
        </p:spPr>
        <p:txBody>
          <a:bodyPr>
            <a:normAutofit/>
          </a:bodyPr>
          <a:lstStyle/>
          <a:p>
            <a:pPr algn="just"/>
            <a:r>
              <a:rPr lang="en-US" dirty="0" smtClean="0"/>
              <a:t>An example is </a:t>
            </a:r>
            <a:r>
              <a:rPr lang="en-US" i="1" dirty="0" smtClean="0"/>
              <a:t>Retrieve the names of employees who work on </a:t>
            </a:r>
            <a:r>
              <a:rPr lang="en-US" b="1" i="1" dirty="0" smtClean="0"/>
              <a:t>all the projects that ‘John Smith’ works on.</a:t>
            </a:r>
          </a:p>
          <a:p>
            <a:pPr>
              <a:buNone/>
            </a:pPr>
            <a:r>
              <a:rPr lang="en-US" sz="2600" dirty="0" smtClean="0"/>
              <a:t>SMITH ← σ Fname=‘John’ </a:t>
            </a:r>
            <a:r>
              <a:rPr lang="en-US" sz="2600" b="1" dirty="0" smtClean="0"/>
              <a:t>AND Lname=‘Smith’(EMPLOYEE)</a:t>
            </a:r>
          </a:p>
          <a:p>
            <a:pPr>
              <a:buNone/>
            </a:pPr>
            <a:r>
              <a:rPr lang="en-US" sz="2600" dirty="0" smtClean="0"/>
              <a:t>SMITH_PNOS ← </a:t>
            </a:r>
            <a:r>
              <a:rPr lang="el-GR" sz="4000" dirty="0" smtClean="0"/>
              <a:t>π</a:t>
            </a:r>
            <a:r>
              <a:rPr lang="en-US" sz="2600" dirty="0" smtClean="0"/>
              <a:t> </a:t>
            </a:r>
            <a:r>
              <a:rPr lang="en-US" sz="2000" dirty="0" smtClean="0"/>
              <a:t>Pno</a:t>
            </a:r>
            <a:r>
              <a:rPr lang="en-US" sz="2600" dirty="0" smtClean="0"/>
              <a:t>(WORKS_ON </a:t>
            </a:r>
            <a:r>
              <a:rPr lang="en-US" sz="2000" b="1" dirty="0" smtClean="0"/>
              <a:t>Essn = Ssn </a:t>
            </a:r>
            <a:r>
              <a:rPr lang="en-US" sz="2600" dirty="0" smtClean="0"/>
              <a:t>SMITH)</a:t>
            </a:r>
          </a:p>
          <a:p>
            <a:pPr>
              <a:buNone/>
            </a:pPr>
            <a:r>
              <a:rPr lang="en-US" sz="2600" dirty="0" smtClean="0"/>
              <a:t>SSN_PNOS ← </a:t>
            </a:r>
            <a:r>
              <a:rPr lang="el-GR" sz="4000" dirty="0" smtClean="0"/>
              <a:t>π</a:t>
            </a:r>
            <a:r>
              <a:rPr lang="en-US" sz="2600" dirty="0" smtClean="0"/>
              <a:t> </a:t>
            </a:r>
            <a:r>
              <a:rPr lang="en-US" sz="2000" dirty="0" smtClean="0"/>
              <a:t>Essn, Pno</a:t>
            </a:r>
            <a:r>
              <a:rPr lang="en-US" sz="2600" dirty="0" smtClean="0"/>
              <a:t>(WORKS_ON)</a:t>
            </a:r>
          </a:p>
          <a:p>
            <a:pPr>
              <a:buNone/>
            </a:pPr>
            <a:r>
              <a:rPr lang="en-US" sz="2600" dirty="0" smtClean="0"/>
              <a:t>SSNS( Ssn ) ← SSN_PNOS ÷ SMITH_PNOS</a:t>
            </a:r>
          </a:p>
          <a:p>
            <a:pPr>
              <a:buNone/>
            </a:pPr>
            <a:r>
              <a:rPr lang="en-US" sz="2600" dirty="0" smtClean="0"/>
              <a:t>RESULT ← </a:t>
            </a:r>
            <a:r>
              <a:rPr lang="el-GR" sz="4000" dirty="0" smtClean="0"/>
              <a:t>π</a:t>
            </a:r>
            <a:r>
              <a:rPr lang="en-US" sz="2600" dirty="0" smtClean="0"/>
              <a:t> </a:t>
            </a:r>
            <a:r>
              <a:rPr lang="en-US" sz="2000" dirty="0" smtClean="0"/>
              <a:t>Fname, Lname</a:t>
            </a:r>
            <a:r>
              <a:rPr lang="en-US" sz="2600" dirty="0" smtClean="0"/>
              <a:t>(SSNS * EMPLOYEE)</a:t>
            </a:r>
            <a:endParaRPr lang="en-US" sz="26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838200"/>
            <a:ext cx="8839200" cy="5791200"/>
          </a:xfrm>
        </p:spPr>
        <p:txBody>
          <a:bodyPr>
            <a:noAutofit/>
          </a:bodyPr>
          <a:lstStyle/>
          <a:p>
            <a:pPr marL="457200" indent="-457200" algn="just">
              <a:buFont typeface="+mj-lt"/>
              <a:buAutoNum type="arabicPeriod"/>
            </a:pPr>
            <a:r>
              <a:rPr lang="en-US" sz="2200" b="1" dirty="0" smtClean="0">
                <a:solidFill>
                  <a:srgbClr val="C00000"/>
                </a:solidFill>
              </a:rPr>
              <a:t>Ordering of Tuples in a Relation:</a:t>
            </a:r>
          </a:p>
          <a:p>
            <a:pPr lvl="1" algn="just"/>
            <a:r>
              <a:rPr lang="en-US" sz="2200" dirty="0" smtClean="0"/>
              <a:t>A relation is defined as a set of tuples. Mathematically, elements of a set have no order among them; hence, tuples in a relation do not have any particular order.</a:t>
            </a:r>
          </a:p>
          <a:p>
            <a:pPr lvl="1" algn="just"/>
            <a:r>
              <a:rPr lang="en-US" sz="2200" dirty="0" smtClean="0"/>
              <a:t>Tuple ordering is not part of a relation definition because a relation attempts to represent facts at a logical or abstract level</a:t>
            </a:r>
          </a:p>
          <a:p>
            <a:pPr marL="457200" indent="-457200" algn="just">
              <a:buFont typeface="+mj-lt"/>
              <a:buAutoNum type="arabicPeriod"/>
            </a:pPr>
            <a:r>
              <a:rPr lang="en-US" sz="2200" b="1" dirty="0" smtClean="0">
                <a:solidFill>
                  <a:srgbClr val="C00000"/>
                </a:solidFill>
              </a:rPr>
              <a:t>Ordering of Values within a Tuple:</a:t>
            </a:r>
          </a:p>
          <a:p>
            <a:pPr lvl="1" algn="just"/>
            <a:r>
              <a:rPr lang="en-US" sz="2200" dirty="0" smtClean="0"/>
              <a:t>The order of attributes and their values is not that important as long as the correspondence between attributes and values is maintained.</a:t>
            </a:r>
          </a:p>
          <a:p>
            <a:pPr marL="457200" indent="-457200" algn="just">
              <a:buFont typeface="+mj-lt"/>
              <a:buAutoNum type="arabicPeriod"/>
            </a:pPr>
            <a:r>
              <a:rPr lang="en-US" sz="2200" b="1" dirty="0" smtClean="0">
                <a:solidFill>
                  <a:srgbClr val="C00000"/>
                </a:solidFill>
              </a:rPr>
              <a:t>Values and NULLs in the Tuples:</a:t>
            </a:r>
          </a:p>
          <a:p>
            <a:pPr lvl="1" algn="just"/>
            <a:r>
              <a:rPr lang="en-US" sz="2200" dirty="0" smtClean="0"/>
              <a:t>Each value in a tuple is an atomic value; that is, it is not divisible into components within the framework of the basic relational model. Hence, composite and multivalued attributes are not allowed.</a:t>
            </a:r>
          </a:p>
          <a:p>
            <a:pPr lvl="1" algn="just"/>
            <a:r>
              <a:rPr lang="en-US" sz="2200" dirty="0" smtClean="0"/>
              <a:t>Meanings for </a:t>
            </a:r>
            <a:r>
              <a:rPr lang="en-US" sz="2200" b="1" dirty="0" smtClean="0"/>
              <a:t>NULL values</a:t>
            </a:r>
            <a:r>
              <a:rPr lang="en-US" sz="2200" dirty="0" smtClean="0"/>
              <a:t>, such as value </a:t>
            </a:r>
            <a:r>
              <a:rPr lang="en-US" sz="2200" b="1" dirty="0" smtClean="0"/>
              <a:t>unknown</a:t>
            </a:r>
            <a:r>
              <a:rPr lang="en-US" sz="2200" dirty="0" smtClean="0"/>
              <a:t>, value exists but is </a:t>
            </a:r>
            <a:r>
              <a:rPr lang="en-US" sz="2200" b="1" dirty="0" smtClean="0"/>
              <a:t>not available</a:t>
            </a:r>
            <a:r>
              <a:rPr lang="en-US" sz="2200" dirty="0" smtClean="0"/>
              <a:t>, or attribute does </a:t>
            </a:r>
            <a:r>
              <a:rPr lang="en-US" sz="2200" b="1" dirty="0" smtClean="0"/>
              <a:t>not apply(NA) </a:t>
            </a:r>
            <a:r>
              <a:rPr lang="en-US" sz="2200" dirty="0" smtClean="0"/>
              <a:t>to this tuple.</a:t>
            </a:r>
          </a:p>
        </p:txBody>
      </p:sp>
      <p:sp>
        <p:nvSpPr>
          <p:cNvPr id="8" name="Title 1"/>
          <p:cNvSpPr txBox="1">
            <a:spLocks/>
          </p:cNvSpPr>
          <p:nvPr/>
        </p:nvSpPr>
        <p:spPr>
          <a:xfrm>
            <a:off x="457200" y="152400"/>
            <a:ext cx="8229600"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7500"/>
          </a:bodyPr>
          <a:lstStyle/>
          <a:p>
            <a:pPr lvl="0">
              <a:spcBef>
                <a:spcPct val="0"/>
              </a:spcBef>
            </a:pPr>
            <a:r>
              <a:rPr lang="en-US" sz="3600" b="1" dirty="0" smtClean="0"/>
              <a:t>Characteristics of Relations</a:t>
            </a:r>
            <a:endParaRPr kumimoji="0" lang="en-US" sz="36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lgn="just">
              <a:lnSpc>
                <a:spcPct val="150000"/>
              </a:lnSpc>
            </a:pPr>
            <a:r>
              <a:rPr lang="en-US" dirty="0" smtClean="0"/>
              <a:t>DIVISION operation is applied to two relations R(Z) ÷ S(X), where the attributes of S are a subset of the attributes of R; that is, </a:t>
            </a:r>
            <a:r>
              <a:rPr lang="en-US" b="1" dirty="0" smtClean="0"/>
              <a:t>X ⊆ Z.</a:t>
            </a:r>
          </a:p>
          <a:p>
            <a:pPr algn="just">
              <a:lnSpc>
                <a:spcPct val="150000"/>
              </a:lnSpc>
            </a:pPr>
            <a:r>
              <a:rPr lang="en-US" dirty="0" smtClean="0"/>
              <a:t>Attributes in Result of Division operations are </a:t>
            </a:r>
            <a:r>
              <a:rPr lang="en-US" b="1" dirty="0" smtClean="0"/>
              <a:t>Attributes of R - Attributes of S</a:t>
            </a:r>
          </a:p>
          <a:p>
            <a:pPr algn="just">
              <a:lnSpc>
                <a:spcPct val="150000"/>
              </a:lnSpc>
            </a:pPr>
            <a:r>
              <a:rPr lang="en-US" dirty="0" smtClean="0"/>
              <a:t>The result of DIVISION is a relation T(Y) that includes a tuple t if tuples </a:t>
            </a:r>
            <a:r>
              <a:rPr lang="en-US" dirty="0" err="1" smtClean="0"/>
              <a:t>tR</a:t>
            </a:r>
            <a:r>
              <a:rPr lang="en-US" dirty="0" smtClean="0"/>
              <a:t> appear in R with </a:t>
            </a:r>
            <a:r>
              <a:rPr lang="en-US" dirty="0" err="1" smtClean="0"/>
              <a:t>tR</a:t>
            </a:r>
            <a:r>
              <a:rPr lang="en-US" dirty="0" smtClean="0"/>
              <a:t> [Y] = t, and with </a:t>
            </a:r>
            <a:r>
              <a:rPr lang="en-US" dirty="0" err="1" smtClean="0"/>
              <a:t>tR</a:t>
            </a:r>
            <a:r>
              <a:rPr lang="en-US" dirty="0" smtClean="0"/>
              <a:t> [X] = </a:t>
            </a:r>
            <a:r>
              <a:rPr lang="en-US" dirty="0" err="1" smtClean="0"/>
              <a:t>tS</a:t>
            </a:r>
            <a:r>
              <a:rPr lang="en-US" dirty="0" smtClean="0"/>
              <a:t> for every tuple </a:t>
            </a:r>
            <a:r>
              <a:rPr lang="en-US" dirty="0" err="1" smtClean="0"/>
              <a:t>tS</a:t>
            </a:r>
            <a:r>
              <a:rPr lang="en-US" dirty="0" smtClean="0"/>
              <a:t> in S.</a:t>
            </a:r>
          </a:p>
          <a:p>
            <a:pPr algn="just">
              <a:lnSpc>
                <a:spcPct val="150000"/>
              </a:lnSpc>
            </a:pPr>
            <a:r>
              <a:rPr lang="en-US" dirty="0" smtClean="0"/>
              <a:t>This means that, for a tuple t to appear in the result T of the DIVISION, the values in t must appear in R in combination with every tuple in S</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286728" y="224334"/>
            <a:ext cx="4742472" cy="640506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164760" y="399222"/>
            <a:ext cx="2074240" cy="5906044"/>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7334534" y="544773"/>
            <a:ext cx="1504666" cy="2758554"/>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7403762" y="3623765"/>
            <a:ext cx="1435438" cy="22584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Aggregate Functions and Grouping</a:t>
            </a:r>
            <a:endParaRPr lang="en-US" sz="3600" dirty="0"/>
          </a:p>
        </p:txBody>
      </p:sp>
      <p:sp>
        <p:nvSpPr>
          <p:cNvPr id="3" name="Content Placeholder 2"/>
          <p:cNvSpPr>
            <a:spLocks noGrp="1"/>
          </p:cNvSpPr>
          <p:nvPr>
            <p:ph idx="1"/>
          </p:nvPr>
        </p:nvSpPr>
        <p:spPr>
          <a:xfrm>
            <a:off x="457200" y="1600200"/>
            <a:ext cx="8229600" cy="4876800"/>
          </a:xfrm>
        </p:spPr>
        <p:txBody>
          <a:bodyPr>
            <a:normAutofit/>
          </a:bodyPr>
          <a:lstStyle/>
          <a:p>
            <a:r>
              <a:rPr lang="en-US" b="1" dirty="0" smtClean="0"/>
              <a:t>Aggregate Functions (</a:t>
            </a:r>
            <a:r>
              <a:rPr lang="en-US" dirty="0" smtClean="0"/>
              <a:t>ℑ</a:t>
            </a:r>
            <a:r>
              <a:rPr lang="en-US" b="1" dirty="0" smtClean="0"/>
              <a:t>):</a:t>
            </a:r>
            <a:endParaRPr lang="en-US" dirty="0" smtClean="0"/>
          </a:p>
          <a:p>
            <a:pPr>
              <a:buNone/>
            </a:pPr>
            <a:r>
              <a:rPr lang="en-US" dirty="0" smtClean="0"/>
              <a:t>	</a:t>
            </a:r>
            <a:r>
              <a:rPr lang="en-US" b="1" dirty="0" smtClean="0">
                <a:solidFill>
                  <a:srgbClr val="C00000"/>
                </a:solidFill>
              </a:rPr>
              <a:t>&lt;grouping attributes&gt; ℑ &lt;function list&gt; (</a:t>
            </a:r>
            <a:r>
              <a:rPr lang="en-US" b="1" i="1" dirty="0" smtClean="0">
                <a:solidFill>
                  <a:srgbClr val="C00000"/>
                </a:solidFill>
              </a:rPr>
              <a:t>R)</a:t>
            </a:r>
          </a:p>
          <a:p>
            <a:pPr algn="just">
              <a:buNone/>
            </a:pPr>
            <a:r>
              <a:rPr lang="en-US" dirty="0" smtClean="0"/>
              <a:t>	</a:t>
            </a:r>
            <a:r>
              <a:rPr lang="en-US" sz="2600" dirty="0" smtClean="0"/>
              <a:t>where &lt;grouping attributes&gt; is a list of attributes of the relation specified in </a:t>
            </a:r>
            <a:r>
              <a:rPr lang="en-US" sz="2600" i="1" dirty="0" smtClean="0"/>
              <a:t>R, and </a:t>
            </a:r>
            <a:r>
              <a:rPr lang="en-US" sz="2600" dirty="0" smtClean="0"/>
              <a:t>&lt;function list&gt; is a list of (&lt;function&gt; &lt;attribute&gt;) pairs. In each such pair, &lt;function&gt; is one of the allowed functions—such as SUM, AVERAGE, MAXIMUM, MINIMUM,COUNT—and &lt;attribute&gt; is an attribute of the relation specified by </a:t>
            </a:r>
            <a:r>
              <a:rPr lang="en-US" sz="2600" i="1" dirty="0" smtClean="0"/>
              <a:t>R.</a:t>
            </a:r>
          </a:p>
          <a:p>
            <a:pPr algn="just">
              <a:buNone/>
            </a:pPr>
            <a:r>
              <a:rPr lang="en-US" sz="2600" b="1" i="1" dirty="0" smtClean="0"/>
              <a:t>Q: </a:t>
            </a:r>
            <a:r>
              <a:rPr lang="en-US" sz="2600" b="1" i="1" dirty="0" err="1" smtClean="0"/>
              <a:t>Retrive</a:t>
            </a:r>
            <a:r>
              <a:rPr lang="en-US" sz="2600" b="1" i="1" dirty="0" smtClean="0"/>
              <a:t> each dept no., the no. of </a:t>
            </a:r>
            <a:r>
              <a:rPr lang="en-US" sz="2600" b="1" i="1" dirty="0" err="1" smtClean="0"/>
              <a:t>emp</a:t>
            </a:r>
            <a:r>
              <a:rPr lang="en-US" sz="2600" b="1" i="1" dirty="0" smtClean="0"/>
              <a:t> in the dept, and their </a:t>
            </a:r>
            <a:r>
              <a:rPr lang="en-US" sz="2600" b="1" i="1" dirty="0" err="1" smtClean="0"/>
              <a:t>avg</a:t>
            </a:r>
            <a:r>
              <a:rPr lang="en-US" sz="2600" b="1" i="1" dirty="0" smtClean="0"/>
              <a:t> salary, while renaming the resulting attributes</a:t>
            </a:r>
            <a:endParaRPr lang="en-US" sz="2600"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lstStyle/>
          <a:p>
            <a:r>
              <a:rPr lang="en-US" dirty="0" smtClean="0"/>
              <a:t>a</a:t>
            </a:r>
            <a:r>
              <a:rPr lang="en-US" b="1" dirty="0" smtClean="0">
                <a:solidFill>
                  <a:srgbClr val="C00000"/>
                </a:solidFill>
              </a:rPr>
              <a:t>. </a:t>
            </a:r>
            <a:r>
              <a:rPr lang="en-US" sz="2800" b="1" dirty="0" smtClean="0">
                <a:solidFill>
                  <a:srgbClr val="C00000"/>
                </a:solidFill>
              </a:rPr>
              <a:t>ρ</a:t>
            </a:r>
            <a:r>
              <a:rPr lang="en-US" sz="2800" b="1" i="1" dirty="0" smtClean="0">
                <a:solidFill>
                  <a:srgbClr val="C00000"/>
                </a:solidFill>
              </a:rPr>
              <a:t>R(Dno, No_of_employees, Average_sal)(Dno ℑ COUNT Ssn, AVERAGE Salary(EMPLOYEE)).</a:t>
            </a:r>
            <a:endParaRPr lang="en-US" b="1" i="1" dirty="0" smtClean="0">
              <a:solidFill>
                <a:srgbClr val="C00000"/>
              </a:solidFill>
            </a:endParaRPr>
          </a:p>
          <a:p>
            <a:r>
              <a:rPr lang="en-US" dirty="0" smtClean="0"/>
              <a:t>b. </a:t>
            </a:r>
            <a:r>
              <a:rPr lang="en-US" b="1" dirty="0" smtClean="0">
                <a:solidFill>
                  <a:srgbClr val="C00000"/>
                </a:solidFill>
              </a:rPr>
              <a:t>Dno ℑ COUNT Ssn, AVERAGE Salary(EMPLOYEE).</a:t>
            </a:r>
          </a:p>
          <a:p>
            <a:r>
              <a:rPr lang="en-US" dirty="0" smtClean="0"/>
              <a:t>c. </a:t>
            </a:r>
            <a:r>
              <a:rPr lang="en-US" b="1" dirty="0" smtClean="0">
                <a:solidFill>
                  <a:srgbClr val="C00000"/>
                </a:solidFill>
              </a:rPr>
              <a:t>ℑ COUNT Ssn, AVERAGE Salary(EMPLOYEE).</a:t>
            </a:r>
            <a:endParaRPr lang="en-US" b="1" dirty="0">
              <a:solidFill>
                <a:srgbClr val="C00000"/>
              </a:solidFill>
            </a:endParaRP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2" cstate="print"/>
          <a:srcRect/>
          <a:stretch>
            <a:fillRect/>
          </a:stretch>
        </p:blipFill>
        <p:spPr bwMode="auto">
          <a:xfrm>
            <a:off x="123434" y="3200400"/>
            <a:ext cx="8944366"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Example: Company Database Schemas</a:t>
            </a:r>
            <a:endParaRPr lang="en-US" sz="3200" b="1"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0" y="0"/>
            <a:ext cx="9143999" cy="6873630"/>
          </a:xfrm>
          <a:prstGeom prst="rect">
            <a:avLst/>
          </a:prstGeom>
          <a:noFill/>
          <a:ln w="34925" cmpd="sng">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r>
              <a:rPr lang="en-US" sz="2800" dirty="0" smtClean="0"/>
              <a:t>Find the names of employees who work on </a:t>
            </a:r>
            <a:r>
              <a:rPr lang="en-US" sz="2800" i="1" dirty="0" smtClean="0"/>
              <a:t>all the projects controlled </a:t>
            </a:r>
            <a:r>
              <a:rPr lang="en-US" sz="2800" dirty="0" smtClean="0"/>
              <a:t>by department number 5. </a:t>
            </a:r>
          </a:p>
          <a:p>
            <a:pPr>
              <a:spcBef>
                <a:spcPts val="0"/>
              </a:spcBef>
              <a:buNone/>
            </a:pPr>
            <a:r>
              <a:rPr lang="en-US" sz="2800" dirty="0" smtClean="0"/>
              <a:t>DEPT5_PROJS ← </a:t>
            </a:r>
            <a:r>
              <a:rPr lang="el-GR" sz="4000" dirty="0" smtClean="0"/>
              <a:t>ρ</a:t>
            </a:r>
            <a:r>
              <a:rPr lang="el-GR" sz="2800" dirty="0" smtClean="0"/>
              <a:t>(</a:t>
            </a:r>
            <a:r>
              <a:rPr lang="en-US" sz="2800" dirty="0" err="1" smtClean="0"/>
              <a:t>Pno</a:t>
            </a:r>
            <a:r>
              <a:rPr lang="en-US" sz="2800" dirty="0" smtClean="0"/>
              <a:t>)(</a:t>
            </a:r>
            <a:r>
              <a:rPr lang="el-GR" sz="4000" dirty="0" smtClean="0"/>
              <a:t>π</a:t>
            </a:r>
            <a:r>
              <a:rPr lang="en-US" sz="2000" dirty="0" err="1" smtClean="0"/>
              <a:t>Pnumber</a:t>
            </a:r>
            <a:r>
              <a:rPr lang="en-US" sz="2800" dirty="0" smtClean="0"/>
              <a:t>(</a:t>
            </a:r>
            <a:r>
              <a:rPr lang="el-GR" sz="4000" dirty="0" smtClean="0"/>
              <a:t>σ</a:t>
            </a:r>
            <a:r>
              <a:rPr lang="en-US" sz="2000" dirty="0" err="1" smtClean="0"/>
              <a:t>Dnum</a:t>
            </a:r>
            <a:r>
              <a:rPr lang="en-US" sz="2000" dirty="0" smtClean="0"/>
              <a:t>=5</a:t>
            </a:r>
            <a:r>
              <a:rPr lang="en-US" sz="2800" dirty="0" smtClean="0"/>
              <a:t>(PROJECT)))</a:t>
            </a:r>
          </a:p>
          <a:p>
            <a:pPr>
              <a:spcBef>
                <a:spcPts val="0"/>
              </a:spcBef>
              <a:buNone/>
            </a:pPr>
            <a:r>
              <a:rPr lang="en-US" sz="2800" dirty="0" smtClean="0"/>
              <a:t>EMP_PROJ ← </a:t>
            </a:r>
            <a:r>
              <a:rPr lang="el-GR" sz="4000" dirty="0" smtClean="0"/>
              <a:t>ρ</a:t>
            </a:r>
            <a:r>
              <a:rPr lang="el-GR" sz="2800" dirty="0" smtClean="0"/>
              <a:t>(</a:t>
            </a:r>
            <a:r>
              <a:rPr lang="en-US" sz="2800" dirty="0" err="1" smtClean="0"/>
              <a:t>Ssn</a:t>
            </a:r>
            <a:r>
              <a:rPr lang="en-US" sz="2800" dirty="0" smtClean="0"/>
              <a:t>, </a:t>
            </a:r>
            <a:r>
              <a:rPr lang="en-US" sz="2800" dirty="0" err="1" smtClean="0"/>
              <a:t>Pno</a:t>
            </a:r>
            <a:r>
              <a:rPr lang="en-US" sz="2800" dirty="0" smtClean="0"/>
              <a:t>)(</a:t>
            </a:r>
            <a:r>
              <a:rPr lang="el-GR" sz="4000" dirty="0" smtClean="0"/>
              <a:t>π</a:t>
            </a:r>
            <a:r>
              <a:rPr lang="en-US" sz="2000" dirty="0" err="1" smtClean="0"/>
              <a:t>Essn</a:t>
            </a:r>
            <a:r>
              <a:rPr lang="en-US" sz="2000" dirty="0" smtClean="0"/>
              <a:t>, </a:t>
            </a:r>
            <a:r>
              <a:rPr lang="en-US" sz="2000" dirty="0" err="1" smtClean="0"/>
              <a:t>Pno</a:t>
            </a:r>
            <a:r>
              <a:rPr lang="en-US" sz="2800" dirty="0" smtClean="0"/>
              <a:t>(WORKS_ON))</a:t>
            </a:r>
          </a:p>
          <a:p>
            <a:pPr>
              <a:spcBef>
                <a:spcPts val="0"/>
              </a:spcBef>
              <a:buNone/>
            </a:pPr>
            <a:r>
              <a:rPr lang="en-US" sz="2800" dirty="0" smtClean="0"/>
              <a:t>RESULT_EMP_SSNS ← EMP_PROJ ÷ DEPT5_PROJS</a:t>
            </a:r>
          </a:p>
          <a:p>
            <a:pPr>
              <a:spcBef>
                <a:spcPts val="0"/>
              </a:spcBef>
              <a:buNone/>
            </a:pPr>
            <a:r>
              <a:rPr lang="en-US" sz="2400" dirty="0" smtClean="0"/>
              <a:t>RESULT ← </a:t>
            </a:r>
            <a:r>
              <a:rPr lang="el-GR" sz="4000" dirty="0" smtClean="0"/>
              <a:t>π</a:t>
            </a:r>
            <a:r>
              <a:rPr lang="en-US" sz="2000" dirty="0" err="1" smtClean="0"/>
              <a:t>Lname</a:t>
            </a:r>
            <a:r>
              <a:rPr lang="en-US" sz="2000" dirty="0" smtClean="0"/>
              <a:t>, </a:t>
            </a:r>
            <a:r>
              <a:rPr lang="en-US" sz="2000" dirty="0" err="1" smtClean="0"/>
              <a:t>Fname</a:t>
            </a:r>
            <a:r>
              <a:rPr lang="en-US" sz="2400" dirty="0" smtClean="0"/>
              <a:t>(RESULT_EMP_SSNS * EMPLOYEE)</a:t>
            </a:r>
          </a:p>
          <a:p>
            <a:pPr>
              <a:spcBef>
                <a:spcPts val="0"/>
              </a:spcBef>
              <a:buNone/>
            </a:pPr>
            <a:endParaRPr lang="en-US" sz="2400" dirty="0" smtClean="0"/>
          </a:p>
          <a:p>
            <a:pPr>
              <a:spcBef>
                <a:spcPts val="0"/>
              </a:spcBef>
              <a:buNone/>
            </a:pPr>
            <a:r>
              <a:rPr lang="en-US" sz="2000" dirty="0" smtClean="0"/>
              <a:t>	</a:t>
            </a:r>
            <a:endParaRPr lang="en-US" sz="20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3505200" cy="2743200"/>
          </a:xfrm>
        </p:spPr>
        <p:txBody>
          <a:bodyPr>
            <a:normAutofit fontScale="55000" lnSpcReduction="20000"/>
          </a:bodyPr>
          <a:lstStyle/>
          <a:p>
            <a:pPr>
              <a:buNone/>
            </a:pPr>
            <a:r>
              <a:rPr lang="en-US" sz="1800" dirty="0" smtClean="0"/>
              <a:t>	</a:t>
            </a:r>
            <a:r>
              <a:rPr lang="en-US" sz="3300" b="1" dirty="0" smtClean="0"/>
              <a:t>To fetch the first and last name of the customers who has placed </a:t>
            </a:r>
            <a:r>
              <a:rPr lang="en-US" sz="3300" b="1" dirty="0" err="1" smtClean="0"/>
              <a:t>atleast</a:t>
            </a:r>
            <a:r>
              <a:rPr lang="en-US" sz="3300" b="1" dirty="0" smtClean="0"/>
              <a:t> one order.</a:t>
            </a:r>
          </a:p>
          <a:p>
            <a:pPr>
              <a:buNone/>
            </a:pPr>
            <a:endParaRPr lang="en-US" sz="2000" dirty="0" smtClean="0"/>
          </a:p>
          <a:p>
            <a:pPr>
              <a:buNone/>
            </a:pPr>
            <a:r>
              <a:rPr lang="en-US" sz="2900" dirty="0" smtClean="0"/>
              <a:t>SELECT </a:t>
            </a:r>
            <a:r>
              <a:rPr lang="en-US" sz="2900" dirty="0" err="1" smtClean="0"/>
              <a:t>fname</a:t>
            </a:r>
            <a:r>
              <a:rPr lang="en-US" sz="2900" dirty="0" smtClean="0"/>
              <a:t>, </a:t>
            </a:r>
            <a:r>
              <a:rPr lang="en-US" sz="2900" dirty="0" err="1" smtClean="0"/>
              <a:t>lname</a:t>
            </a:r>
            <a:r>
              <a:rPr lang="en-US" sz="2900" dirty="0" smtClean="0"/>
              <a:t> </a:t>
            </a:r>
          </a:p>
          <a:p>
            <a:pPr>
              <a:buNone/>
            </a:pPr>
            <a:r>
              <a:rPr lang="en-US" sz="2900" dirty="0" smtClean="0"/>
              <a:t>FROM Customers </a:t>
            </a:r>
          </a:p>
          <a:p>
            <a:pPr>
              <a:buNone/>
            </a:pPr>
            <a:r>
              <a:rPr lang="en-US" sz="2900" dirty="0" smtClean="0"/>
              <a:t>WHERE EXISTS (SELECT * FROM Orders </a:t>
            </a:r>
          </a:p>
          <a:p>
            <a:pPr>
              <a:buNone/>
            </a:pPr>
            <a:r>
              <a:rPr lang="en-US" sz="2900" dirty="0" smtClean="0"/>
              <a:t>                            WHERE            </a:t>
            </a:r>
          </a:p>
          <a:p>
            <a:pPr>
              <a:buNone/>
            </a:pPr>
            <a:r>
              <a:rPr lang="en-US" sz="2900" dirty="0" err="1" smtClean="0"/>
              <a:t>Customers.customer_id</a:t>
            </a:r>
            <a:r>
              <a:rPr lang="en-US" sz="2900" dirty="0" smtClean="0"/>
              <a:t> = </a:t>
            </a:r>
            <a:r>
              <a:rPr lang="en-US" sz="2900" dirty="0" err="1" smtClean="0"/>
              <a:t>Orders.c_id</a:t>
            </a:r>
            <a:r>
              <a:rPr lang="en-US" sz="2900" dirty="0" smtClean="0"/>
              <a:t>);</a:t>
            </a:r>
          </a:p>
          <a:p>
            <a:pPr>
              <a:buNone/>
            </a:pPr>
            <a:endParaRPr lang="en-US" sz="2900" dirty="0" smtClean="0"/>
          </a:p>
          <a:p>
            <a:pPr>
              <a:buNone/>
            </a:pPr>
            <a:endParaRPr lang="en-US" sz="2000" dirty="0" smtClean="0"/>
          </a:p>
          <a:p>
            <a:pPr>
              <a:buNone/>
            </a:pPr>
            <a:r>
              <a:rPr lang="en-US" sz="2000" b="1" dirty="0" smtClean="0"/>
              <a:t>                   </a:t>
            </a:r>
            <a:endParaRPr lang="en-US" sz="2000" b="1" dirty="0"/>
          </a:p>
        </p:txBody>
      </p:sp>
      <p:pic>
        <p:nvPicPr>
          <p:cNvPr id="1026" name="Picture 2"/>
          <p:cNvPicPr>
            <a:picLocks noChangeAspect="1" noChangeArrowheads="1"/>
          </p:cNvPicPr>
          <p:nvPr/>
        </p:nvPicPr>
        <p:blipFill>
          <a:blip r:embed="rId2" cstate="print"/>
          <a:srcRect/>
          <a:stretch>
            <a:fillRect/>
          </a:stretch>
        </p:blipFill>
        <p:spPr bwMode="auto">
          <a:xfrm>
            <a:off x="3810000" y="0"/>
            <a:ext cx="4876800" cy="3124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191000" y="3124200"/>
            <a:ext cx="4391025" cy="2057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52400" y="3124200"/>
            <a:ext cx="32004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4038600" cy="2895600"/>
          </a:xfrm>
        </p:spPr>
        <p:txBody>
          <a:bodyPr>
            <a:normAutofit lnSpcReduction="10000"/>
          </a:bodyPr>
          <a:lstStyle/>
          <a:p>
            <a:pPr>
              <a:buNone/>
            </a:pPr>
            <a:r>
              <a:rPr lang="en-US" sz="2000" dirty="0" smtClean="0"/>
              <a:t>	Fetch last and first name of the customers who has not placed any order.</a:t>
            </a:r>
          </a:p>
          <a:p>
            <a:pPr>
              <a:buNone/>
            </a:pPr>
            <a:r>
              <a:rPr lang="en-US" sz="2000" dirty="0" smtClean="0"/>
              <a:t>SELECT </a:t>
            </a:r>
            <a:r>
              <a:rPr lang="en-US" sz="2000" dirty="0" err="1" smtClean="0"/>
              <a:t>lname</a:t>
            </a:r>
            <a:r>
              <a:rPr lang="en-US" sz="2000" dirty="0" smtClean="0"/>
              <a:t>, </a:t>
            </a:r>
            <a:r>
              <a:rPr lang="en-US" sz="2000" dirty="0" err="1" smtClean="0"/>
              <a:t>fname</a:t>
            </a:r>
            <a:r>
              <a:rPr lang="en-US" sz="2000" dirty="0" smtClean="0"/>
              <a:t> </a:t>
            </a:r>
          </a:p>
          <a:p>
            <a:pPr>
              <a:buNone/>
            </a:pPr>
            <a:r>
              <a:rPr lang="en-US" sz="2000" dirty="0" smtClean="0"/>
              <a:t>FROM Customer </a:t>
            </a:r>
          </a:p>
          <a:p>
            <a:pPr>
              <a:buNone/>
            </a:pPr>
            <a:r>
              <a:rPr lang="en-US" sz="2000" dirty="0" smtClean="0"/>
              <a:t>WHERE NOT EXISTS (SELECT * FROM Orders </a:t>
            </a:r>
          </a:p>
          <a:p>
            <a:pPr>
              <a:buNone/>
            </a:pPr>
            <a:r>
              <a:rPr lang="en-US" sz="2000" dirty="0" smtClean="0"/>
              <a:t>WHERE </a:t>
            </a:r>
            <a:r>
              <a:rPr lang="en-US" sz="2000" dirty="0" err="1" smtClean="0"/>
              <a:t>Customers.customer_id</a:t>
            </a:r>
            <a:r>
              <a:rPr lang="en-US" sz="2000" dirty="0" smtClean="0"/>
              <a:t> = </a:t>
            </a:r>
            <a:r>
              <a:rPr lang="en-US" sz="2000" dirty="0" err="1" smtClean="0"/>
              <a:t>Orders.c_id</a:t>
            </a:r>
            <a:r>
              <a:rPr lang="en-US" sz="2000" dirty="0" smtClean="0"/>
              <a:t>);</a:t>
            </a:r>
            <a:endParaRPr lang="en-US" sz="2000" dirty="0"/>
          </a:p>
        </p:txBody>
      </p:sp>
      <p:pic>
        <p:nvPicPr>
          <p:cNvPr id="2050" name="Picture 2" descr="https://media.geeksforgeeks.org/wp-content/uploads/pic18.png"/>
          <p:cNvPicPr>
            <a:picLocks noChangeAspect="1" noChangeArrowheads="1"/>
          </p:cNvPicPr>
          <p:nvPr/>
        </p:nvPicPr>
        <p:blipFill>
          <a:blip r:embed="rId2" cstate="print"/>
          <a:srcRect/>
          <a:stretch>
            <a:fillRect/>
          </a:stretch>
        </p:blipFill>
        <p:spPr bwMode="auto">
          <a:xfrm>
            <a:off x="4495800" y="152400"/>
            <a:ext cx="4057650" cy="2066926"/>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152400" y="3429000"/>
            <a:ext cx="4876800" cy="32766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029200" y="3810000"/>
            <a:ext cx="3629025"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lstStyle/>
          <a:p>
            <a:r>
              <a:rPr lang="en-US" sz="2400" dirty="0" smtClean="0"/>
              <a:t>List the names of all employees with two or more dependents.</a:t>
            </a:r>
          </a:p>
          <a:p>
            <a:pPr>
              <a:buNone/>
            </a:pPr>
            <a:endParaRPr lang="en-US" dirty="0" smtClean="0"/>
          </a:p>
          <a:p>
            <a:pPr>
              <a:buNone/>
            </a:pPr>
            <a:r>
              <a:rPr lang="en-US" i="1" dirty="0" smtClean="0"/>
              <a:t>T1( </a:t>
            </a:r>
            <a:r>
              <a:rPr lang="en-US" i="1" dirty="0" err="1" smtClean="0"/>
              <a:t>Ssn</a:t>
            </a:r>
            <a:r>
              <a:rPr lang="en-US" i="1" dirty="0" smtClean="0"/>
              <a:t>, No_of_dependents)← Essn ℑ COUNT Dependent_name (DEPENDENT)</a:t>
            </a:r>
          </a:p>
          <a:p>
            <a:pPr>
              <a:buNone/>
            </a:pPr>
            <a:r>
              <a:rPr lang="en-US" i="1" dirty="0" smtClean="0"/>
              <a:t>T2 ← </a:t>
            </a:r>
            <a:r>
              <a:rPr lang="el-GR" sz="4000" i="1" dirty="0" smtClean="0"/>
              <a:t>σ</a:t>
            </a:r>
            <a:r>
              <a:rPr lang="en-US" i="1" dirty="0" smtClean="0"/>
              <a:t> No_of_dependents &gt;2 (T1)</a:t>
            </a:r>
          </a:p>
          <a:p>
            <a:pPr>
              <a:buNone/>
            </a:pPr>
            <a:r>
              <a:rPr lang="en-US" dirty="0" smtClean="0"/>
              <a:t>RESULT ← </a:t>
            </a:r>
            <a:r>
              <a:rPr lang="el-GR" sz="4000" dirty="0" smtClean="0"/>
              <a:t>π</a:t>
            </a:r>
            <a:r>
              <a:rPr lang="en-US" dirty="0" smtClean="0"/>
              <a:t> Lname, Fname (</a:t>
            </a:r>
            <a:r>
              <a:rPr lang="en-US" i="1" dirty="0" smtClean="0"/>
              <a:t>T2 * EMPLOYEE)</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Relational Database Schemas</a:t>
            </a:r>
            <a:endParaRPr lang="en-US" sz="3600" b="1" dirty="0"/>
          </a:p>
        </p:txBody>
      </p:sp>
      <p:sp>
        <p:nvSpPr>
          <p:cNvPr id="3" name="Content Placeholder 2"/>
          <p:cNvSpPr>
            <a:spLocks noGrp="1"/>
          </p:cNvSpPr>
          <p:nvPr>
            <p:ph idx="1"/>
          </p:nvPr>
        </p:nvSpPr>
        <p:spPr>
          <a:xfrm>
            <a:off x="457200" y="1295400"/>
            <a:ext cx="8229600" cy="4525963"/>
          </a:xfrm>
        </p:spPr>
        <p:txBody>
          <a:bodyPr>
            <a:normAutofit/>
          </a:bodyPr>
          <a:lstStyle/>
          <a:p>
            <a:pPr algn="just"/>
            <a:r>
              <a:rPr lang="en-US" sz="2800" dirty="0" smtClean="0"/>
              <a:t>A relational database schema S is a set of relation schemas S = {R1, R2, … , </a:t>
            </a:r>
            <a:r>
              <a:rPr lang="en-US" sz="2800" dirty="0" err="1" smtClean="0"/>
              <a:t>Rm</a:t>
            </a:r>
            <a:r>
              <a:rPr lang="en-US" sz="2800" dirty="0" smtClean="0"/>
              <a:t>} and a set of integrity constraints IC. A relational database state, DB of S is a set of relation states DB = {r1, r2, … , </a:t>
            </a:r>
            <a:r>
              <a:rPr lang="en-US" sz="2800" dirty="0" err="1" smtClean="0"/>
              <a:t>rm</a:t>
            </a:r>
            <a:r>
              <a:rPr lang="en-US" sz="2800" dirty="0" smtClean="0"/>
              <a:t>} such that each </a:t>
            </a:r>
            <a:r>
              <a:rPr lang="en-US" sz="2800" dirty="0" err="1" smtClean="0"/>
              <a:t>ri</a:t>
            </a:r>
            <a:r>
              <a:rPr lang="en-US" sz="2800" dirty="0" smtClean="0"/>
              <a:t> is a state of </a:t>
            </a:r>
            <a:r>
              <a:rPr lang="en-US" sz="2800" dirty="0" err="1" smtClean="0"/>
              <a:t>Ri</a:t>
            </a:r>
            <a:r>
              <a:rPr lang="en-US" sz="2800" dirty="0" smtClean="0"/>
              <a:t> and such that the </a:t>
            </a:r>
            <a:r>
              <a:rPr lang="en-US" sz="2800" dirty="0" err="1" smtClean="0"/>
              <a:t>ri</a:t>
            </a:r>
            <a:r>
              <a:rPr lang="en-US" sz="2800" dirty="0" smtClean="0"/>
              <a:t> relation states satisfy the integrity constraints specified in IC.</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pPr algn="l"/>
            <a:r>
              <a:rPr lang="en-US" sz="3200" b="1" dirty="0" smtClean="0">
                <a:solidFill>
                  <a:srgbClr val="002060"/>
                </a:solidFill>
              </a:rPr>
              <a:t>Relational Database Schema Example: </a:t>
            </a:r>
            <a:br>
              <a:rPr lang="en-US" sz="3200" b="1" dirty="0" smtClean="0">
                <a:solidFill>
                  <a:srgbClr val="002060"/>
                </a:solidFill>
              </a:rPr>
            </a:br>
            <a:r>
              <a:rPr lang="en-US" sz="3200" b="1" dirty="0" smtClean="0">
                <a:solidFill>
                  <a:srgbClr val="002060"/>
                </a:solidFill>
              </a:rPr>
              <a:t>			A Company Database Schema</a:t>
            </a:r>
            <a:endParaRPr lang="en-US" sz="3200" b="1" dirty="0">
              <a:solidFill>
                <a:srgbClr val="002060"/>
              </a:solidFill>
            </a:endParaRPr>
          </a:p>
        </p:txBody>
      </p:sp>
      <p:grpSp>
        <p:nvGrpSpPr>
          <p:cNvPr id="7" name="Group 6"/>
          <p:cNvGrpSpPr/>
          <p:nvPr/>
        </p:nvGrpSpPr>
        <p:grpSpPr>
          <a:xfrm>
            <a:off x="648782" y="1216856"/>
            <a:ext cx="8190418" cy="4424290"/>
            <a:chOff x="648782" y="1216856"/>
            <a:chExt cx="8190418" cy="4424290"/>
          </a:xfrm>
        </p:grpSpPr>
        <p:pic>
          <p:nvPicPr>
            <p:cNvPr id="1026" name="Picture 2"/>
            <p:cNvPicPr>
              <a:picLocks noChangeAspect="1" noChangeArrowheads="1"/>
            </p:cNvPicPr>
            <p:nvPr/>
          </p:nvPicPr>
          <p:blipFill>
            <a:blip r:embed="rId2" cstate="print"/>
            <a:srcRect/>
            <a:stretch>
              <a:fillRect/>
            </a:stretch>
          </p:blipFill>
          <p:spPr bwMode="auto">
            <a:xfrm>
              <a:off x="648782" y="1216856"/>
              <a:ext cx="8190418" cy="44242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6858000" y="4343400"/>
              <a:ext cx="1905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3600" b="1" dirty="0" smtClean="0"/>
              <a:t>Relational Model Constraints</a:t>
            </a:r>
            <a:endParaRPr lang="en-US" sz="3600" b="1" dirty="0"/>
          </a:p>
        </p:txBody>
      </p:sp>
      <p:sp>
        <p:nvSpPr>
          <p:cNvPr id="3" name="Content Placeholder 2"/>
          <p:cNvSpPr>
            <a:spLocks noGrp="1"/>
          </p:cNvSpPr>
          <p:nvPr>
            <p:ph idx="1"/>
          </p:nvPr>
        </p:nvSpPr>
        <p:spPr/>
        <p:txBody>
          <a:bodyPr>
            <a:normAutofit/>
          </a:bodyPr>
          <a:lstStyle/>
          <a:p>
            <a:pPr algn="just"/>
            <a:r>
              <a:rPr lang="en-US" sz="2800" dirty="0" smtClean="0"/>
              <a:t>Domain Constraints</a:t>
            </a:r>
          </a:p>
          <a:p>
            <a:pPr algn="just"/>
            <a:r>
              <a:rPr lang="en-US" sz="2800" dirty="0" smtClean="0"/>
              <a:t>Key Constraints and Constraints on NULL Values.</a:t>
            </a:r>
          </a:p>
          <a:p>
            <a:pPr algn="just"/>
            <a:r>
              <a:rPr lang="en-US" sz="2600" dirty="0" smtClean="0"/>
              <a:t>Entity Integrity, Referential Integrity, and Foreign Keys.</a:t>
            </a:r>
          </a:p>
          <a:p>
            <a:pPr algn="just"/>
            <a:r>
              <a:rPr lang="en-US" sz="2800" dirty="0" smtClean="0"/>
              <a:t>Other Types of Constraints- Triggers, assertions</a:t>
            </a:r>
          </a:p>
          <a:p>
            <a:pPr algn="just"/>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3752</TotalTime>
  <Words>3688</Words>
  <Application>Microsoft Office PowerPoint</Application>
  <PresentationFormat>On-screen Show (4:3)</PresentationFormat>
  <Paragraphs>415</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The Relational Data Model and Relational Database Constraints</vt:lpstr>
      <vt:lpstr>Relational Model </vt:lpstr>
      <vt:lpstr>Domain</vt:lpstr>
      <vt:lpstr>Relation schema</vt:lpstr>
      <vt:lpstr>Relation (or relation state) </vt:lpstr>
      <vt:lpstr>Slide 6</vt:lpstr>
      <vt:lpstr>Relational Database Schemas</vt:lpstr>
      <vt:lpstr>Relational Database Schema Example:     A Company Database Schema</vt:lpstr>
      <vt:lpstr>Relational Model Constraints</vt:lpstr>
      <vt:lpstr>Domain Constraints</vt:lpstr>
      <vt:lpstr>Entity Integrity</vt:lpstr>
      <vt:lpstr>Referential Integrity</vt:lpstr>
      <vt:lpstr>Update Operations</vt:lpstr>
      <vt:lpstr>The Insert Operation</vt:lpstr>
      <vt:lpstr>Slide 15</vt:lpstr>
      <vt:lpstr>The Delete Operation</vt:lpstr>
      <vt:lpstr>The Update Operation</vt:lpstr>
      <vt:lpstr>Relational Algebra:</vt:lpstr>
      <vt:lpstr>Slide 19</vt:lpstr>
      <vt:lpstr>Relational Algebra</vt:lpstr>
      <vt:lpstr>Relational Algebra Operators</vt:lpstr>
      <vt:lpstr>Derived Operators</vt:lpstr>
      <vt:lpstr>Contnd…</vt:lpstr>
      <vt:lpstr>Unary Relational Operations: SELECT and PROJECT</vt:lpstr>
      <vt:lpstr>SELECT (σ)</vt:lpstr>
      <vt:lpstr>SELECT (σ)</vt:lpstr>
      <vt:lpstr>PROJECT Operation</vt:lpstr>
      <vt:lpstr>PROJECT(π)</vt:lpstr>
      <vt:lpstr>PROJECT(π)</vt:lpstr>
      <vt:lpstr>Sequences of Operations and the RENAME Operation</vt:lpstr>
      <vt:lpstr>Slide 31</vt:lpstr>
      <vt:lpstr>Slide 32</vt:lpstr>
      <vt:lpstr>Relational Algebra Operations from Set Theory</vt:lpstr>
      <vt:lpstr>Slide 34</vt:lpstr>
      <vt:lpstr>Slide 35</vt:lpstr>
      <vt:lpstr>Slide 36</vt:lpstr>
      <vt:lpstr>Slide 37</vt:lpstr>
      <vt:lpstr>CARTESIAN PRODUCT (CROSS PRODUCT)</vt:lpstr>
      <vt:lpstr>Slide 39</vt:lpstr>
      <vt:lpstr>Example: Company Database Schemas</vt:lpstr>
      <vt:lpstr>Binary Relational Operations: JOIN &amp; DIVISION</vt:lpstr>
      <vt:lpstr>Slide 42</vt:lpstr>
      <vt:lpstr>Slide 43</vt:lpstr>
      <vt:lpstr>Slide 44</vt:lpstr>
      <vt:lpstr>Slide 45</vt:lpstr>
      <vt:lpstr>Slide 46</vt:lpstr>
      <vt:lpstr>Slide 47</vt:lpstr>
      <vt:lpstr>Retrieve the name and address of all employees who      work for the ‘Research’ department.</vt:lpstr>
      <vt:lpstr>Slide 49</vt:lpstr>
      <vt:lpstr>Slide 50</vt:lpstr>
      <vt:lpstr>OUTER JOIN Operations in SQL</vt:lpstr>
      <vt:lpstr>Inner Join returns only the matching rows in both the tables (i.e. returns only those rows for which the join condition satisfies)</vt:lpstr>
      <vt:lpstr>Left Outer Join/Left Join returns all the rows from the LEFT table and the corresponding matching rows from the right table. If right table doesn’t have the matching record then for such records right table column will have NULL value in the result.</vt:lpstr>
      <vt:lpstr>Right Outer Join/Right Join returns all the rows from the RIGHT table and the corresponding matching rows from the left table. If left table doesn’t have the matching record then for such records left table column will have NULL value in the result.</vt:lpstr>
      <vt:lpstr>It returns all the rows from both the tables, if there is no matching row in either of the sides then it displays NULL values in the result for that table columns in such rows.</vt:lpstr>
      <vt:lpstr>Cross join is also referred to as Cartesian Product. For every row in the LEFT Table of the CROSS JOIN all the rows from the RIGHT table are returned and Vice-Versa (i.e.result will have the Cartesian product of the rows from join tables).</vt:lpstr>
      <vt:lpstr>BANK DATABASE SCHEMA:</vt:lpstr>
      <vt:lpstr>Company Schema</vt:lpstr>
      <vt:lpstr>The DIVISION Operation(÷)</vt:lpstr>
      <vt:lpstr>Slide 60</vt:lpstr>
      <vt:lpstr>Slide 61</vt:lpstr>
      <vt:lpstr>Aggregate Functions and Grouping</vt:lpstr>
      <vt:lpstr>Slide 63</vt:lpstr>
      <vt:lpstr>Example: Company Database Schemas</vt:lpstr>
      <vt:lpstr>Slide 65</vt:lpstr>
      <vt:lpstr>Slide 66</vt:lpstr>
      <vt:lpstr>Slide 67</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Relational Data Model and Relational Database Constraints</dc:title>
  <dc:creator>Vinuth Mane</dc:creator>
  <cp:lastModifiedBy>ARUNDHATI</cp:lastModifiedBy>
  <cp:revision>347</cp:revision>
  <dcterms:created xsi:type="dcterms:W3CDTF">2006-08-16T00:00:00Z</dcterms:created>
  <dcterms:modified xsi:type="dcterms:W3CDTF">2022-08-03T09:28:56Z</dcterms:modified>
</cp:coreProperties>
</file>