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E50C0D-397A-48EB-8FC0-6B985CA250D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19980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50C0D-397A-48EB-8FC0-6B985CA250D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174918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50C0D-397A-48EB-8FC0-6B985CA250D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100559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50C0D-397A-48EB-8FC0-6B985CA250D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67495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50C0D-397A-48EB-8FC0-6B985CA250D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162594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E50C0D-397A-48EB-8FC0-6B985CA250D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120342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E50C0D-397A-48EB-8FC0-6B985CA250DF}"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222543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E50C0D-397A-48EB-8FC0-6B985CA250DF}"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86201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50C0D-397A-48EB-8FC0-6B985CA250DF}"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356810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E50C0D-397A-48EB-8FC0-6B985CA250D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384742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E50C0D-397A-48EB-8FC0-6B985CA250D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8B81D-E65A-4F7F-B283-B9A8C6F9F745}" type="slidenum">
              <a:rPr lang="en-US" smtClean="0"/>
              <a:t>‹#›</a:t>
            </a:fld>
            <a:endParaRPr lang="en-US"/>
          </a:p>
        </p:txBody>
      </p:sp>
    </p:spTree>
    <p:extLst>
      <p:ext uri="{BB962C8B-B14F-4D97-AF65-F5344CB8AC3E}">
        <p14:creationId xmlns:p14="http://schemas.microsoft.com/office/powerpoint/2010/main" val="247693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50C0D-397A-48EB-8FC0-6B985CA250DF}"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8B81D-E65A-4F7F-B283-B9A8C6F9F745}" type="slidenum">
              <a:rPr lang="en-US" smtClean="0"/>
              <a:t>‹#›</a:t>
            </a:fld>
            <a:endParaRPr lang="en-US"/>
          </a:p>
        </p:txBody>
      </p:sp>
    </p:spTree>
    <p:extLst>
      <p:ext uri="{BB962C8B-B14F-4D97-AF65-F5344CB8AC3E}">
        <p14:creationId xmlns:p14="http://schemas.microsoft.com/office/powerpoint/2010/main" val="175664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806852"/>
          </a:xfrm>
        </p:spPr>
        <p:txBody>
          <a:bodyPr>
            <a:normAutofit/>
          </a:bodyPr>
          <a:lstStyle/>
          <a:p>
            <a:pPr algn="ctr"/>
            <a:r>
              <a:rPr lang="en-US" sz="2800" b="1" dirty="0"/>
              <a:t>Deadlocks </a:t>
            </a:r>
          </a:p>
        </p:txBody>
      </p:sp>
      <p:sp>
        <p:nvSpPr>
          <p:cNvPr id="3" name="Content Placeholder 2"/>
          <p:cNvSpPr>
            <a:spLocks noGrp="1"/>
          </p:cNvSpPr>
          <p:nvPr>
            <p:ph idx="1"/>
          </p:nvPr>
        </p:nvSpPr>
        <p:spPr>
          <a:xfrm>
            <a:off x="928352" y="927280"/>
            <a:ext cx="10515600" cy="5537914"/>
          </a:xfrm>
        </p:spPr>
        <p:txBody>
          <a:bodyPr>
            <a:normAutofit/>
          </a:bodyPr>
          <a:lstStyle/>
          <a:p>
            <a:pPr algn="just"/>
            <a:r>
              <a:rPr lang="en-US" sz="2000" dirty="0"/>
              <a:t>In a multiprogramming environment, several processes may compete for a finite number of resources. A process requests resources; if the resources are not available at that time, the process enters a waiting state. Sometimes, a waiting process is never again able to change state, because the resources it has requested are held by other waiting processes. This situation is called a deadlock. </a:t>
            </a:r>
          </a:p>
          <a:p>
            <a:pPr marL="0" indent="0" algn="just">
              <a:buNone/>
            </a:pPr>
            <a:r>
              <a:rPr lang="en-US" sz="2000" b="1" dirty="0"/>
              <a:t>7.1 system model</a:t>
            </a:r>
          </a:p>
          <a:p>
            <a:pPr algn="just"/>
            <a:r>
              <a:rPr lang="en-US" sz="2000" dirty="0"/>
              <a:t>A system consists of a finite number of resources to be distributed among a number of competing processes. The resources are partitioned into several types, each consisting of some number of identical instances. Memory space, CPU cycles, files, and I/0 devices (such as printers and DVD drives) are examples of resource types. If a system has two CPUs, then the resource type </a:t>
            </a:r>
            <a:r>
              <a:rPr lang="en-US" sz="2000" i="1" dirty="0"/>
              <a:t>CPU </a:t>
            </a:r>
            <a:r>
              <a:rPr lang="en-US" sz="2000" dirty="0"/>
              <a:t>has two instances. Similarly, the resource type </a:t>
            </a:r>
            <a:r>
              <a:rPr lang="en-US" sz="2000" i="1" dirty="0"/>
              <a:t>printer </a:t>
            </a:r>
            <a:r>
              <a:rPr lang="en-US" sz="2000" dirty="0"/>
              <a:t>may have five instances.</a:t>
            </a:r>
          </a:p>
          <a:p>
            <a:pPr algn="just"/>
            <a:r>
              <a:rPr lang="en-US" sz="2000" dirty="0">
                <a:solidFill>
                  <a:srgbClr val="FF0000"/>
                </a:solidFill>
              </a:rPr>
              <a:t>If a process requests an instance of a resource type, the allocation of </a:t>
            </a:r>
            <a:r>
              <a:rPr lang="en-US" sz="2000" i="1" dirty="0">
                <a:solidFill>
                  <a:srgbClr val="FF0000"/>
                </a:solidFill>
              </a:rPr>
              <a:t>any </a:t>
            </a:r>
            <a:r>
              <a:rPr lang="en-US" sz="2000" dirty="0">
                <a:solidFill>
                  <a:srgbClr val="FF0000"/>
                </a:solidFill>
              </a:rPr>
              <a:t>instance of the type will satisfy the request</a:t>
            </a:r>
            <a:r>
              <a:rPr lang="en-US" sz="2000" dirty="0"/>
              <a:t>. If it will not, then the instances are not identical, and the resource type classes have not been defined properly. For example, a system may have two printers. These two printers may be defined to be in the same resource class if no one cares which printer prints which output. However, if one printer is on the ninth floor and the other is in the basement, then people on the ninth floor may not see both printers as equivalent, and separate resource classes may need to be defined for each printer.</a:t>
            </a:r>
          </a:p>
        </p:txBody>
      </p:sp>
    </p:spTree>
    <p:extLst>
      <p:ext uri="{BB962C8B-B14F-4D97-AF65-F5344CB8AC3E}">
        <p14:creationId xmlns:p14="http://schemas.microsoft.com/office/powerpoint/2010/main" val="296003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171943"/>
            <a:ext cx="10515600" cy="510638"/>
          </a:xfrm>
        </p:spPr>
        <p:txBody>
          <a:bodyPr>
            <a:normAutofit/>
          </a:bodyPr>
          <a:lstStyle/>
          <a:p>
            <a:r>
              <a:rPr lang="en-US" altLang="en-US" sz="2400" b="1" dirty="0"/>
              <a:t>7.3 Methods for Handling Deadlocks</a:t>
            </a:r>
            <a:endParaRPr lang="en-US" sz="2400" b="1" dirty="0"/>
          </a:p>
        </p:txBody>
      </p:sp>
      <p:sp>
        <p:nvSpPr>
          <p:cNvPr id="3" name="Content Placeholder 2"/>
          <p:cNvSpPr>
            <a:spLocks noGrp="1"/>
          </p:cNvSpPr>
          <p:nvPr>
            <p:ph idx="1"/>
          </p:nvPr>
        </p:nvSpPr>
        <p:spPr>
          <a:xfrm>
            <a:off x="528034" y="656824"/>
            <a:ext cx="11513712" cy="6175419"/>
          </a:xfrm>
        </p:spPr>
        <p:txBody>
          <a:bodyPr>
            <a:noAutofit/>
          </a:bodyPr>
          <a:lstStyle/>
          <a:p>
            <a:pPr marL="0" indent="0">
              <a:buNone/>
            </a:pPr>
            <a:r>
              <a:rPr lang="en-US" sz="1800" dirty="0"/>
              <a:t>Generally speaking, we can deal with the deadlock problem in one of three ways:</a:t>
            </a:r>
          </a:p>
          <a:p>
            <a:r>
              <a:rPr lang="en-US" sz="1800" dirty="0"/>
              <a:t>We can use a protocol to </a:t>
            </a:r>
            <a:r>
              <a:rPr lang="en-US" sz="1800" dirty="0">
                <a:solidFill>
                  <a:srgbClr val="FF0000"/>
                </a:solidFill>
              </a:rPr>
              <a:t>prevent or avoid deadlocks</a:t>
            </a:r>
            <a:r>
              <a:rPr lang="en-US" sz="1800" dirty="0"/>
              <a:t>, ensuring that the system will </a:t>
            </a:r>
            <a:r>
              <a:rPr lang="en-US" sz="1800" i="1" dirty="0"/>
              <a:t>never </a:t>
            </a:r>
            <a:r>
              <a:rPr lang="en-US" sz="1800" dirty="0"/>
              <a:t>enter a deadlocked state.</a:t>
            </a:r>
          </a:p>
          <a:p>
            <a:r>
              <a:rPr lang="en-US" sz="1800" dirty="0"/>
              <a:t>We can allow the system to enter a deadlocked state, detect it, and recover.</a:t>
            </a:r>
          </a:p>
          <a:p>
            <a:r>
              <a:rPr lang="en-US" sz="1800" dirty="0"/>
              <a:t>We can </a:t>
            </a:r>
            <a:r>
              <a:rPr lang="en-US" sz="1800" dirty="0">
                <a:solidFill>
                  <a:srgbClr val="FF0000"/>
                </a:solidFill>
              </a:rPr>
              <a:t>ignore the problem altogether </a:t>
            </a:r>
            <a:r>
              <a:rPr lang="en-US" sz="1800" dirty="0"/>
              <a:t>and pretend that deadlocks never occur in the system.</a:t>
            </a:r>
          </a:p>
          <a:p>
            <a:pPr marL="0" indent="0">
              <a:buNone/>
            </a:pPr>
            <a:r>
              <a:rPr lang="en-US" sz="1800" b="1" i="1" u="sng" dirty="0"/>
              <a:t>1. DEADLOCK IGNORANCE</a:t>
            </a:r>
          </a:p>
          <a:p>
            <a:pPr marL="0" indent="0">
              <a:buNone/>
            </a:pPr>
            <a:r>
              <a:rPr lang="en-US" sz="1800" dirty="0"/>
              <a:t>	The third solution is the one used </a:t>
            </a:r>
            <a:r>
              <a:rPr lang="en-US" sz="1800" dirty="0">
                <a:solidFill>
                  <a:srgbClr val="FF0000"/>
                </a:solidFill>
              </a:rPr>
              <a:t>by most operating systems</a:t>
            </a:r>
            <a:r>
              <a:rPr lang="en-US" sz="1800" dirty="0"/>
              <a:t>, </a:t>
            </a:r>
            <a:r>
              <a:rPr lang="en-US" sz="1800" dirty="0">
                <a:solidFill>
                  <a:srgbClr val="FF0000"/>
                </a:solidFill>
              </a:rPr>
              <a:t>including UNIX and Windows</a:t>
            </a:r>
            <a:r>
              <a:rPr lang="en-US" sz="1800" dirty="0"/>
              <a:t>; it is then up to the application developer to write programs that handle deadlocks.</a:t>
            </a:r>
          </a:p>
          <a:p>
            <a:pPr marL="0" indent="0">
              <a:buNone/>
            </a:pPr>
            <a:r>
              <a:rPr lang="en-US" sz="1800" dirty="0"/>
              <a:t>2. </a:t>
            </a:r>
            <a:r>
              <a:rPr lang="en-US" sz="1800" b="1" i="1" u="sng" dirty="0"/>
              <a:t>DEADLOCK PREVENTION AND AVOIDANCE</a:t>
            </a:r>
          </a:p>
          <a:p>
            <a:pPr algn="just"/>
            <a:r>
              <a:rPr lang="en-US" sz="1800" dirty="0"/>
              <a:t>To ensure that </a:t>
            </a:r>
            <a:r>
              <a:rPr lang="en-US" sz="1800" dirty="0">
                <a:solidFill>
                  <a:srgbClr val="FF0000"/>
                </a:solidFill>
              </a:rPr>
              <a:t>deadlocks never occur</a:t>
            </a:r>
            <a:r>
              <a:rPr lang="en-US" sz="1800" dirty="0"/>
              <a:t>, the system can either use a deadlock prevention or a deadlock-avoidance scheme. The deadlock </a:t>
            </a:r>
            <a:r>
              <a:rPr lang="en-US" sz="1800" dirty="0">
                <a:solidFill>
                  <a:srgbClr val="FF0000"/>
                </a:solidFill>
              </a:rPr>
              <a:t>prevention</a:t>
            </a:r>
            <a:r>
              <a:rPr lang="en-US" sz="1800" dirty="0"/>
              <a:t> is a set of methods for </a:t>
            </a:r>
            <a:r>
              <a:rPr lang="en-US" sz="1800" dirty="0">
                <a:solidFill>
                  <a:srgbClr val="00B050"/>
                </a:solidFill>
              </a:rPr>
              <a:t>ensuring that at least one of the necessary conditions cannot hold</a:t>
            </a:r>
            <a:r>
              <a:rPr lang="en-US" sz="1800" dirty="0"/>
              <a:t>. </a:t>
            </a:r>
            <a:r>
              <a:rPr lang="en-US" sz="1800" dirty="0">
                <a:solidFill>
                  <a:srgbClr val="FF0000"/>
                </a:solidFill>
              </a:rPr>
              <a:t>Deadlock avoidance </a:t>
            </a:r>
            <a:r>
              <a:rPr lang="en-US" sz="1800" dirty="0"/>
              <a:t>requires that the operating system be given in </a:t>
            </a:r>
            <a:r>
              <a:rPr lang="en-US" sz="1800" dirty="0">
                <a:solidFill>
                  <a:srgbClr val="00B050"/>
                </a:solidFill>
              </a:rPr>
              <a:t>advance additional information concerning which resources a process will request and use during its lifetime</a:t>
            </a:r>
            <a:r>
              <a:rPr lang="en-US" sz="1800" dirty="0"/>
              <a:t>. With this additional knowledge, it can decide for each request whether or not the process should wait. To decide whether the current request can be satisfied or must be delayed, the system must consider the resources currently available, the resources currently allocated to each process, and </a:t>
            </a:r>
            <a:r>
              <a:rPr lang="en-US" sz="1800" dirty="0">
                <a:solidFill>
                  <a:srgbClr val="00B050"/>
                </a:solidFill>
              </a:rPr>
              <a:t>the future requests and releases </a:t>
            </a:r>
            <a:r>
              <a:rPr lang="en-US" sz="1800" dirty="0"/>
              <a:t>of each process.</a:t>
            </a:r>
          </a:p>
          <a:p>
            <a:pPr algn="just"/>
            <a:r>
              <a:rPr lang="en-US" sz="1800" dirty="0"/>
              <a:t>If a system does not employ either a deadlock-prevention or a deadlock avoidance algorithm, then a deadlock situation may arise. In this environment, the system can provide an algorithm that examines the state of the system to determine whether a deadlock has occurred and an algorithm to recover from the deadlock (if a deadlock has indeed occurred).</a:t>
            </a:r>
          </a:p>
          <a:p>
            <a:pPr algn="just"/>
            <a:r>
              <a:rPr lang="en-US" sz="1800" dirty="0"/>
              <a:t>In the absence of algorithms to detect and recover from deadlocks, we may arrive at a situation in which the system is in a deadlock state yet has no way of recognizing what has happened. In this case, the undetected deadlock will result in deterioration of the system's performance, because resources are being held by processes that cannot run and because more and more processes, as they make requests for resources, will enter a deadlocked state.</a:t>
            </a:r>
          </a:p>
          <a:p>
            <a:endParaRPr lang="en-US" sz="1800" dirty="0"/>
          </a:p>
        </p:txBody>
      </p:sp>
    </p:spTree>
    <p:extLst>
      <p:ext uri="{BB962C8B-B14F-4D97-AF65-F5344CB8AC3E}">
        <p14:creationId xmlns:p14="http://schemas.microsoft.com/office/powerpoint/2010/main" val="160992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US" sz="2400" b="1" dirty="0"/>
              <a:t>7.4 Deadlock Prevention </a:t>
            </a:r>
          </a:p>
        </p:txBody>
      </p:sp>
      <p:sp>
        <p:nvSpPr>
          <p:cNvPr id="3" name="Content Placeholder 2"/>
          <p:cNvSpPr>
            <a:spLocks noGrp="1"/>
          </p:cNvSpPr>
          <p:nvPr>
            <p:ph idx="1"/>
          </p:nvPr>
        </p:nvSpPr>
        <p:spPr>
          <a:xfrm>
            <a:off x="528035" y="1094703"/>
            <a:ext cx="11436438" cy="5763297"/>
          </a:xfrm>
        </p:spPr>
        <p:txBody>
          <a:bodyPr>
            <a:normAutofit lnSpcReduction="10000"/>
          </a:bodyPr>
          <a:lstStyle/>
          <a:p>
            <a:pPr algn="just"/>
            <a:r>
              <a:rPr lang="en-US" sz="2000" dirty="0"/>
              <a:t>As we noted in Section 7.2.1, for a deadlock to occur, each of the four necessary conditions must hold. By ensuring that at least one of these conditions cannot hold, we can </a:t>
            </a:r>
            <a:r>
              <a:rPr lang="en-US" sz="2000" i="1" dirty="0"/>
              <a:t>prevent </a:t>
            </a:r>
            <a:r>
              <a:rPr lang="en-US" sz="2000" dirty="0"/>
              <a:t>the occurrence of a deadlock. We elaborate on this approach by examining each of the four necessary conditions separately.</a:t>
            </a:r>
          </a:p>
          <a:p>
            <a:pPr marL="0" indent="0" algn="just">
              <a:buNone/>
            </a:pPr>
            <a:r>
              <a:rPr lang="en-US" sz="2000" b="1" dirty="0"/>
              <a:t>7.4.1 Mutual Exclusion</a:t>
            </a:r>
          </a:p>
          <a:p>
            <a:pPr algn="just"/>
            <a:r>
              <a:rPr lang="en-US" sz="2000" dirty="0"/>
              <a:t>The mutual-exclusion condition must hold </a:t>
            </a:r>
            <a:r>
              <a:rPr lang="en-US" sz="2000" dirty="0">
                <a:solidFill>
                  <a:srgbClr val="00B050"/>
                </a:solidFill>
              </a:rPr>
              <a:t>for </a:t>
            </a:r>
            <a:r>
              <a:rPr lang="en-US" sz="2000" dirty="0" err="1">
                <a:solidFill>
                  <a:srgbClr val="00B050"/>
                </a:solidFill>
              </a:rPr>
              <a:t>nonsharable</a:t>
            </a:r>
            <a:r>
              <a:rPr lang="en-US" sz="2000" dirty="0">
                <a:solidFill>
                  <a:srgbClr val="00B050"/>
                </a:solidFill>
              </a:rPr>
              <a:t> resources</a:t>
            </a:r>
            <a:r>
              <a:rPr lang="en-US" sz="2000" dirty="0"/>
              <a:t>. For example</a:t>
            </a:r>
            <a:r>
              <a:rPr lang="en-US" sz="2000" dirty="0">
                <a:solidFill>
                  <a:srgbClr val="00B050"/>
                </a:solidFill>
              </a:rPr>
              <a:t>, a printer cannot be simultaneously shared by several processes</a:t>
            </a:r>
            <a:r>
              <a:rPr lang="en-US" sz="2000" dirty="0"/>
              <a:t>. Sharable resources, in contrast, do not require mutually exclusive access and thus cannot be involved in a deadlock. Read-only files are a good example of a sharable resource. If several processes </a:t>
            </a:r>
            <a:r>
              <a:rPr lang="en-US" sz="2000" dirty="0">
                <a:solidFill>
                  <a:srgbClr val="00B050"/>
                </a:solidFill>
              </a:rPr>
              <a:t>attempt to open a read-only file at the same time</a:t>
            </a:r>
            <a:r>
              <a:rPr lang="en-US" sz="2000" dirty="0"/>
              <a:t>, they can be granted simultaneous access to the file. A process never needs to wait for a sharable resource. In general, however</a:t>
            </a:r>
            <a:r>
              <a:rPr lang="en-US" sz="2000" dirty="0">
                <a:solidFill>
                  <a:srgbClr val="00B050"/>
                </a:solidFill>
              </a:rPr>
              <a:t>, we cannot prevent deadlocks by denying the mutual-exclusion condition, because some resources are intrinsically </a:t>
            </a:r>
            <a:r>
              <a:rPr lang="en-US" sz="2000" dirty="0" err="1">
                <a:solidFill>
                  <a:srgbClr val="00B050"/>
                </a:solidFill>
              </a:rPr>
              <a:t>nonsharable</a:t>
            </a:r>
            <a:r>
              <a:rPr lang="en-US" sz="2000" dirty="0">
                <a:solidFill>
                  <a:srgbClr val="00B050"/>
                </a:solidFill>
              </a:rPr>
              <a:t>.</a:t>
            </a:r>
          </a:p>
          <a:p>
            <a:pPr marL="0" indent="0" algn="just">
              <a:buNone/>
            </a:pPr>
            <a:r>
              <a:rPr lang="en-US" sz="2000" b="1" dirty="0"/>
              <a:t>7.4.2 Hold and Wait</a:t>
            </a:r>
          </a:p>
          <a:p>
            <a:pPr algn="just"/>
            <a:r>
              <a:rPr lang="en-US" sz="2000" dirty="0"/>
              <a:t>To ensure that the hold-and-wait condition never occurs in the system, we must guarantee that, whenever </a:t>
            </a:r>
            <a:r>
              <a:rPr lang="en-US" sz="2000" dirty="0">
                <a:solidFill>
                  <a:srgbClr val="C00000"/>
                </a:solidFill>
              </a:rPr>
              <a:t>a process requests a resource</a:t>
            </a:r>
            <a:r>
              <a:rPr lang="en-US" sz="2000" dirty="0"/>
              <a:t>, it does not hold any other resources. One protocol that can be used </a:t>
            </a:r>
            <a:r>
              <a:rPr lang="en-US" sz="2000" dirty="0">
                <a:solidFill>
                  <a:srgbClr val="C00000"/>
                </a:solidFill>
              </a:rPr>
              <a:t>requires each process to request and be allocated all its resources </a:t>
            </a:r>
            <a:r>
              <a:rPr lang="en-US" sz="2000" dirty="0"/>
              <a:t>before it begins execution. We can implement this provision by requiring that system calls requesting resources for a process precede all other system calls.</a:t>
            </a:r>
          </a:p>
          <a:p>
            <a:r>
              <a:rPr lang="en-US" sz="2000" dirty="0"/>
              <a:t>An </a:t>
            </a:r>
            <a:r>
              <a:rPr lang="en-US" sz="2000" dirty="0">
                <a:solidFill>
                  <a:srgbClr val="C00000"/>
                </a:solidFill>
              </a:rPr>
              <a:t>alternative protocol </a:t>
            </a:r>
            <a:r>
              <a:rPr lang="en-US" sz="2000" dirty="0"/>
              <a:t>allows a </a:t>
            </a:r>
            <a:r>
              <a:rPr lang="en-US" sz="2000" dirty="0">
                <a:solidFill>
                  <a:srgbClr val="C00000"/>
                </a:solidFill>
              </a:rPr>
              <a:t>process to request resources only when it has none</a:t>
            </a:r>
            <a:r>
              <a:rPr lang="en-US" sz="2000" dirty="0"/>
              <a:t>. A process may request some resources and use them. Before it can request any additional resources, however, it must release all the resources that it is currently allocated.</a:t>
            </a:r>
            <a:endParaRPr lang="en-US" sz="2000" b="1" dirty="0"/>
          </a:p>
          <a:p>
            <a:pPr algn="just"/>
            <a:endParaRPr lang="en-US" sz="2000" dirty="0"/>
          </a:p>
        </p:txBody>
      </p:sp>
    </p:spTree>
    <p:extLst>
      <p:ext uri="{BB962C8B-B14F-4D97-AF65-F5344CB8AC3E}">
        <p14:creationId xmlns:p14="http://schemas.microsoft.com/office/powerpoint/2010/main" val="409952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dirty="0"/>
              <a:t>Continued…</a:t>
            </a:r>
          </a:p>
        </p:txBody>
      </p:sp>
      <p:sp>
        <p:nvSpPr>
          <p:cNvPr id="3" name="Content Placeholder 2"/>
          <p:cNvSpPr>
            <a:spLocks noGrp="1"/>
          </p:cNvSpPr>
          <p:nvPr>
            <p:ph idx="1"/>
          </p:nvPr>
        </p:nvSpPr>
        <p:spPr>
          <a:xfrm>
            <a:off x="838200" y="991673"/>
            <a:ext cx="10515600" cy="5692462"/>
          </a:xfrm>
        </p:spPr>
        <p:txBody>
          <a:bodyPr>
            <a:normAutofit fontScale="92500" lnSpcReduction="20000"/>
          </a:bodyPr>
          <a:lstStyle/>
          <a:p>
            <a:pPr algn="just"/>
            <a:r>
              <a:rPr lang="en-US" sz="2000" dirty="0"/>
              <a:t>To illustrate the difference between these two protocols, we consider a process that </a:t>
            </a:r>
            <a:r>
              <a:rPr lang="en-US" sz="2000" dirty="0">
                <a:solidFill>
                  <a:srgbClr val="C00000"/>
                </a:solidFill>
              </a:rPr>
              <a:t>copies data from a DVD drive to a file on disk, sorts the file, and then prints the results to a printer. </a:t>
            </a:r>
            <a:r>
              <a:rPr lang="en-US" sz="2000" dirty="0"/>
              <a:t>If all resources must be requested at the beginning of the process, then the process must initially </a:t>
            </a:r>
            <a:r>
              <a:rPr lang="en-US" sz="2000" dirty="0">
                <a:solidFill>
                  <a:srgbClr val="C00000"/>
                </a:solidFill>
              </a:rPr>
              <a:t>request the DVD drive, disk file, and printer. It will hold the printer for its entire execution</a:t>
            </a:r>
            <a:r>
              <a:rPr lang="en-US" sz="2000" dirty="0"/>
              <a:t>, even though it needs the printer only at the end.</a:t>
            </a:r>
          </a:p>
          <a:p>
            <a:pPr algn="just"/>
            <a:r>
              <a:rPr lang="en-US" sz="2000" dirty="0"/>
              <a:t>The second method allows the process to request initially only </a:t>
            </a:r>
            <a:r>
              <a:rPr lang="en-US" sz="2000" dirty="0">
                <a:solidFill>
                  <a:srgbClr val="C00000"/>
                </a:solidFill>
              </a:rPr>
              <a:t>the DVD drive and disk file</a:t>
            </a:r>
            <a:r>
              <a:rPr lang="en-US" sz="2000" dirty="0"/>
              <a:t>. It copies from the DVD drive to the disk and then releases both the DVD drive and the disk file. The process must </a:t>
            </a:r>
            <a:r>
              <a:rPr lang="en-US" sz="2000" dirty="0">
                <a:solidFill>
                  <a:srgbClr val="C00000"/>
                </a:solidFill>
              </a:rPr>
              <a:t>then again request the disk file and the printer. </a:t>
            </a:r>
            <a:r>
              <a:rPr lang="en-US" sz="2000" dirty="0"/>
              <a:t>After copying the disk file to the printer, it releases these two resources and terminates.</a:t>
            </a:r>
          </a:p>
          <a:p>
            <a:pPr algn="just"/>
            <a:r>
              <a:rPr lang="en-US" sz="2000" b="1" i="1" u="sng" dirty="0"/>
              <a:t>DISADVANTAGES OF TWO METHODS</a:t>
            </a:r>
          </a:p>
          <a:p>
            <a:r>
              <a:rPr lang="en-US" sz="2000" dirty="0"/>
              <a:t>First, </a:t>
            </a:r>
            <a:r>
              <a:rPr lang="en-US" sz="2000" dirty="0">
                <a:solidFill>
                  <a:srgbClr val="C00000"/>
                </a:solidFill>
              </a:rPr>
              <a:t>resource utilization may be low</a:t>
            </a:r>
            <a:r>
              <a:rPr lang="en-US" sz="2000" dirty="0"/>
              <a:t>, since resources may be allocated but unused for a long period. Second, </a:t>
            </a:r>
            <a:r>
              <a:rPr lang="en-US" sz="2000" dirty="0">
                <a:solidFill>
                  <a:srgbClr val="00B0F0"/>
                </a:solidFill>
              </a:rPr>
              <a:t>starvation is possible.</a:t>
            </a:r>
            <a:r>
              <a:rPr lang="en-US" sz="2000" dirty="0"/>
              <a:t> A process that needs several popular resources may have to wait indefinitely, because at least one of the resources that it needs is always allocated to some other process.</a:t>
            </a:r>
          </a:p>
          <a:p>
            <a:pPr marL="0" indent="0">
              <a:buNone/>
            </a:pPr>
            <a:r>
              <a:rPr lang="en-US" sz="2000" b="1" dirty="0"/>
              <a:t>7.4.3 No Preemption</a:t>
            </a:r>
          </a:p>
          <a:p>
            <a:pPr algn="just"/>
            <a:r>
              <a:rPr lang="en-US" sz="2000" dirty="0"/>
              <a:t>The third necessary condition for deadlocks is </a:t>
            </a:r>
            <a:r>
              <a:rPr lang="en-US" sz="2000" dirty="0">
                <a:solidFill>
                  <a:srgbClr val="00B0F0"/>
                </a:solidFill>
              </a:rPr>
              <a:t>that there be no preemption of resources</a:t>
            </a:r>
            <a:r>
              <a:rPr lang="en-US" sz="2000" dirty="0"/>
              <a:t> that have already been allocated. To ensure that this condition does not hold, we can use the following protocol. </a:t>
            </a:r>
            <a:r>
              <a:rPr lang="en-US" sz="2000" dirty="0">
                <a:solidFill>
                  <a:srgbClr val="00B050"/>
                </a:solidFill>
              </a:rPr>
              <a:t>If a process is holding some resources and requests another resource that cannot be immediately allocated to it </a:t>
            </a:r>
            <a:r>
              <a:rPr lang="en-US" sz="2000" dirty="0"/>
              <a:t>(that is, the process must wait), then all resources the process is currently holding are preempted. In other words, these resources are implicitly released. The preempted resources are added to the list of resources for which the process is waiting. The process will be restarted only when it can regain its old resources, as well as the new ones that it is requesting.</a:t>
            </a:r>
          </a:p>
        </p:txBody>
      </p:sp>
    </p:spTree>
    <p:extLst>
      <p:ext uri="{BB962C8B-B14F-4D97-AF65-F5344CB8AC3E}">
        <p14:creationId xmlns:p14="http://schemas.microsoft.com/office/powerpoint/2010/main" val="384669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400" dirty="0"/>
              <a:t>Continued…</a:t>
            </a:r>
          </a:p>
        </p:txBody>
      </p:sp>
      <p:sp>
        <p:nvSpPr>
          <p:cNvPr id="3" name="Content Placeholder 2"/>
          <p:cNvSpPr>
            <a:spLocks noGrp="1"/>
          </p:cNvSpPr>
          <p:nvPr>
            <p:ph idx="1"/>
          </p:nvPr>
        </p:nvSpPr>
        <p:spPr>
          <a:xfrm>
            <a:off x="838199" y="1014255"/>
            <a:ext cx="10881575" cy="5489576"/>
          </a:xfrm>
        </p:spPr>
        <p:txBody>
          <a:bodyPr>
            <a:normAutofit/>
          </a:bodyPr>
          <a:lstStyle/>
          <a:p>
            <a:pPr algn="just"/>
            <a:r>
              <a:rPr lang="en-US" sz="2000" dirty="0"/>
              <a:t>Alternatively, if a process requests some resources</a:t>
            </a:r>
            <a:r>
              <a:rPr lang="en-US" sz="2000" dirty="0">
                <a:solidFill>
                  <a:srgbClr val="00B050"/>
                </a:solidFill>
              </a:rPr>
              <a:t>, we first check whether they are available. If they are, we allocate them. If they are not, we check whether they are allocated to some other process that is waiting for additional resources. If so, we preempt the desired resources from the waiting process and allocate them to the requesting process</a:t>
            </a:r>
            <a:r>
              <a:rPr lang="en-US" sz="2000" dirty="0"/>
              <a:t>. If the resources are neither available nor held by a waiting process, the requesting process must wait.</a:t>
            </a:r>
          </a:p>
          <a:p>
            <a:pPr marL="0" indent="0" algn="just">
              <a:buNone/>
            </a:pPr>
            <a:r>
              <a:rPr lang="en-US" sz="2000" b="1" dirty="0"/>
              <a:t>7 .4.4 Circular Wait</a:t>
            </a:r>
          </a:p>
          <a:p>
            <a:r>
              <a:rPr lang="en-US" sz="2000" dirty="0"/>
              <a:t>The fourth and final condition for deadlocks is the circular-wait condition. One way to ensure that this condition never holds is to impose a total ordering of all resource types and to require that each </a:t>
            </a:r>
            <a:r>
              <a:rPr lang="en-US" sz="2000" dirty="0">
                <a:solidFill>
                  <a:srgbClr val="00B050"/>
                </a:solidFill>
              </a:rPr>
              <a:t>process requests resources in an increasing order of enumeration</a:t>
            </a:r>
            <a:r>
              <a:rPr lang="en-US" sz="2000" dirty="0"/>
              <a:t>.</a:t>
            </a:r>
          </a:p>
          <a:p>
            <a:pPr algn="just"/>
            <a:r>
              <a:rPr lang="en-US" sz="2000" dirty="0"/>
              <a:t>We can now consider the following protocol to prevent deadlocks: Each process can request resources only in an increasing order of enumeration. That is, a process can initially request any number of instances of a resource type say, </a:t>
            </a:r>
            <a:r>
              <a:rPr lang="en-US" sz="2000" i="1" dirty="0" err="1"/>
              <a:t>Ri</a:t>
            </a:r>
            <a:r>
              <a:rPr lang="en-US" sz="2000" i="1" dirty="0"/>
              <a:t>. </a:t>
            </a:r>
            <a:r>
              <a:rPr lang="en-US" sz="2000" dirty="0"/>
              <a:t>After that, the process can request instances of resource type </a:t>
            </a:r>
            <a:r>
              <a:rPr lang="en-US" sz="2000" i="1" dirty="0" err="1"/>
              <a:t>Rj</a:t>
            </a:r>
            <a:r>
              <a:rPr lang="en-US" sz="2000" i="1" dirty="0"/>
              <a:t> </a:t>
            </a:r>
            <a:r>
              <a:rPr lang="en-US" sz="2000" dirty="0"/>
              <a:t>if and only if F(</a:t>
            </a:r>
            <a:r>
              <a:rPr lang="en-US" sz="2000" dirty="0" err="1"/>
              <a:t>Rj</a:t>
            </a:r>
            <a:r>
              <a:rPr lang="en-US" sz="2000" dirty="0"/>
              <a:t>) &gt; F(</a:t>
            </a:r>
            <a:r>
              <a:rPr lang="en-US" sz="2000" dirty="0" err="1"/>
              <a:t>Ri</a:t>
            </a:r>
            <a:r>
              <a:rPr lang="en-US" sz="2000" dirty="0"/>
              <a:t>). For example, using the function defined previously, a process that wants to use the tape drive and printer at the same time must first request the tape drive and then request the printer. Alternatively, we can require that a process requesting an instance of resource type </a:t>
            </a:r>
            <a:r>
              <a:rPr lang="en-US" sz="2000" i="1" dirty="0" err="1"/>
              <a:t>Rj</a:t>
            </a:r>
            <a:r>
              <a:rPr lang="en-US" sz="2000" i="1" dirty="0"/>
              <a:t> </a:t>
            </a:r>
            <a:r>
              <a:rPr lang="en-US" sz="2000" dirty="0"/>
              <a:t>must have released any resources </a:t>
            </a:r>
            <a:r>
              <a:rPr lang="en-US" sz="2000" i="1" dirty="0" err="1"/>
              <a:t>Ri</a:t>
            </a:r>
            <a:r>
              <a:rPr lang="en-US" sz="2000" i="1" dirty="0"/>
              <a:t> </a:t>
            </a:r>
            <a:r>
              <a:rPr lang="en-US" sz="2000" dirty="0"/>
              <a:t>such that F(</a:t>
            </a:r>
            <a:r>
              <a:rPr lang="en-US" sz="2000" dirty="0" err="1"/>
              <a:t>Ri</a:t>
            </a:r>
            <a:r>
              <a:rPr lang="en-US" sz="2000" dirty="0"/>
              <a:t>) &gt;= F(</a:t>
            </a:r>
            <a:r>
              <a:rPr lang="en-US" sz="2000" dirty="0" err="1"/>
              <a:t>Rj</a:t>
            </a:r>
            <a:r>
              <a:rPr lang="en-US" sz="2000" dirty="0"/>
              <a:t>). It must also be noted that if several instances of the same resource type are needed, a </a:t>
            </a:r>
            <a:r>
              <a:rPr lang="en-US" sz="2000" i="1" dirty="0"/>
              <a:t>single </a:t>
            </a:r>
            <a:r>
              <a:rPr lang="en-US" sz="2000" dirty="0"/>
              <a:t>request for all of them must be issued. If these two protocols are used, then the circular-wait condition cannot hold.</a:t>
            </a:r>
          </a:p>
        </p:txBody>
      </p:sp>
    </p:spTree>
    <p:extLst>
      <p:ext uri="{BB962C8B-B14F-4D97-AF65-F5344CB8AC3E}">
        <p14:creationId xmlns:p14="http://schemas.microsoft.com/office/powerpoint/2010/main" val="97675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672"/>
            <a:ext cx="10515600" cy="793974"/>
          </a:xfrm>
        </p:spPr>
        <p:txBody>
          <a:bodyPr>
            <a:normAutofit/>
          </a:bodyPr>
          <a:lstStyle/>
          <a:p>
            <a:r>
              <a:rPr lang="en-US" sz="2400" b="1" dirty="0"/>
              <a:t>7.5 Deadlock Avoidance </a:t>
            </a:r>
          </a:p>
        </p:txBody>
      </p:sp>
      <p:sp>
        <p:nvSpPr>
          <p:cNvPr id="3" name="Content Placeholder 2"/>
          <p:cNvSpPr>
            <a:spLocks noGrp="1"/>
          </p:cNvSpPr>
          <p:nvPr>
            <p:ph idx="1"/>
          </p:nvPr>
        </p:nvSpPr>
        <p:spPr>
          <a:xfrm>
            <a:off x="838200" y="1477896"/>
            <a:ext cx="10515600" cy="4351338"/>
          </a:xfrm>
        </p:spPr>
        <p:txBody>
          <a:bodyPr>
            <a:normAutofit lnSpcReduction="10000"/>
          </a:bodyPr>
          <a:lstStyle/>
          <a:p>
            <a:pPr algn="just"/>
            <a:r>
              <a:rPr lang="en-US" sz="2000" dirty="0"/>
              <a:t>There are several methods for deadlock avoidance. One of them is to ensure that at least one of the necessary conditions for </a:t>
            </a:r>
            <a:r>
              <a:rPr lang="en-US" sz="2000" dirty="0">
                <a:solidFill>
                  <a:srgbClr val="00B050"/>
                </a:solidFill>
              </a:rPr>
              <a:t>deadlock cannot occu</a:t>
            </a:r>
            <a:r>
              <a:rPr lang="en-US" sz="2000" dirty="0"/>
              <a:t>r and hence that deadlocks cannot hold. </a:t>
            </a:r>
          </a:p>
          <a:p>
            <a:pPr algn="just"/>
            <a:r>
              <a:rPr lang="en-US" sz="2000" dirty="0"/>
              <a:t>An </a:t>
            </a:r>
            <a:r>
              <a:rPr lang="en-US" sz="2000" dirty="0">
                <a:solidFill>
                  <a:srgbClr val="00B050"/>
                </a:solidFill>
              </a:rPr>
              <a:t>alternative method </a:t>
            </a:r>
            <a:r>
              <a:rPr lang="en-US" sz="2000" dirty="0"/>
              <a:t>for avoiding deadlocks is to </a:t>
            </a:r>
            <a:r>
              <a:rPr lang="en-US" sz="2000" dirty="0">
                <a:solidFill>
                  <a:srgbClr val="00B050"/>
                </a:solidFill>
              </a:rPr>
              <a:t>require additional information </a:t>
            </a:r>
            <a:r>
              <a:rPr lang="en-US" sz="2000" dirty="0"/>
              <a:t>about </a:t>
            </a:r>
            <a:r>
              <a:rPr lang="en-US" sz="2000" dirty="0">
                <a:solidFill>
                  <a:srgbClr val="FF0000"/>
                </a:solidFill>
              </a:rPr>
              <a:t>how resources are to be requested</a:t>
            </a:r>
            <a:r>
              <a:rPr lang="en-US" sz="2000" dirty="0"/>
              <a:t>. For example, in a system with one tape drive and one printer, the </a:t>
            </a:r>
            <a:r>
              <a:rPr lang="en-US" sz="2000" dirty="0">
                <a:solidFill>
                  <a:srgbClr val="FF0000"/>
                </a:solidFill>
              </a:rPr>
              <a:t>system might need to know that process </a:t>
            </a:r>
            <a:r>
              <a:rPr lang="en-US" sz="2000" i="1" dirty="0">
                <a:solidFill>
                  <a:srgbClr val="FF0000"/>
                </a:solidFill>
              </a:rPr>
              <a:t>P </a:t>
            </a:r>
            <a:r>
              <a:rPr lang="en-US" sz="2000" dirty="0">
                <a:solidFill>
                  <a:srgbClr val="FF0000"/>
                </a:solidFill>
              </a:rPr>
              <a:t>will request first the tape drive and then the printer before releasing both resources,</a:t>
            </a:r>
            <a:r>
              <a:rPr lang="en-US" sz="2000" dirty="0"/>
              <a:t> whereas process </a:t>
            </a:r>
            <a:r>
              <a:rPr lang="en-US" sz="2000" i="1" dirty="0"/>
              <a:t>Q </a:t>
            </a:r>
            <a:r>
              <a:rPr lang="en-US" sz="2000" dirty="0"/>
              <a:t>will request first the printer and then the tape drive. With this knowledge of the complete sequence of requests and releases for each process, </a:t>
            </a:r>
            <a:r>
              <a:rPr lang="en-US" sz="2000" dirty="0">
                <a:solidFill>
                  <a:srgbClr val="FF0000"/>
                </a:solidFill>
              </a:rPr>
              <a:t>the system can decide for each request whether or not the process should wait in order to avoid a possible future deadlock.</a:t>
            </a:r>
          </a:p>
          <a:p>
            <a:pPr algn="just"/>
            <a:r>
              <a:rPr lang="en-US" sz="2000" dirty="0"/>
              <a:t>The </a:t>
            </a:r>
            <a:r>
              <a:rPr lang="en-US" sz="2000" dirty="0">
                <a:solidFill>
                  <a:srgbClr val="FF0000"/>
                </a:solidFill>
              </a:rPr>
              <a:t>various algorithms that use this approach differ in the amount and type of information required</a:t>
            </a:r>
            <a:r>
              <a:rPr lang="en-US" sz="2000" dirty="0"/>
              <a:t>. The simplest and most useful model requires that each process declare </a:t>
            </a:r>
            <a:r>
              <a:rPr lang="en-US" sz="2000" dirty="0">
                <a:solidFill>
                  <a:srgbClr val="00B050"/>
                </a:solidFill>
              </a:rPr>
              <a:t>the </a:t>
            </a:r>
            <a:r>
              <a:rPr lang="en-US" sz="2000" i="1" dirty="0">
                <a:solidFill>
                  <a:srgbClr val="00B050"/>
                </a:solidFill>
              </a:rPr>
              <a:t>maximum number </a:t>
            </a:r>
            <a:r>
              <a:rPr lang="en-US" sz="2000" dirty="0">
                <a:solidFill>
                  <a:srgbClr val="00B050"/>
                </a:solidFill>
              </a:rPr>
              <a:t>of resources of each type </a:t>
            </a:r>
            <a:r>
              <a:rPr lang="en-US" sz="2000" dirty="0"/>
              <a:t>that it may need. Given this a priori information, it is possible to construct an algorithm that ensures that the system will never enter a deadlocked state. Such an algorithm defines the deadlock-avoidance approach. In the following sections, we explore two deadlock-avoidance algorithms.</a:t>
            </a:r>
          </a:p>
        </p:txBody>
      </p:sp>
    </p:spTree>
    <p:extLst>
      <p:ext uri="{BB962C8B-B14F-4D97-AF65-F5344CB8AC3E}">
        <p14:creationId xmlns:p14="http://schemas.microsoft.com/office/powerpoint/2010/main" val="8001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4729"/>
          </a:xfrm>
        </p:spPr>
        <p:txBody>
          <a:bodyPr>
            <a:noAutofit/>
          </a:bodyPr>
          <a:lstStyle/>
          <a:p>
            <a:r>
              <a:rPr lang="en-US" sz="2400" dirty="0"/>
              <a:t>Continued….</a:t>
            </a:r>
          </a:p>
        </p:txBody>
      </p:sp>
      <p:sp>
        <p:nvSpPr>
          <p:cNvPr id="3" name="Content Placeholder 2"/>
          <p:cNvSpPr>
            <a:spLocks noGrp="1"/>
          </p:cNvSpPr>
          <p:nvPr>
            <p:ph idx="1"/>
          </p:nvPr>
        </p:nvSpPr>
        <p:spPr>
          <a:xfrm>
            <a:off x="838200" y="759854"/>
            <a:ext cx="10515600" cy="6098146"/>
          </a:xfrm>
        </p:spPr>
        <p:txBody>
          <a:bodyPr>
            <a:normAutofit fontScale="92500" lnSpcReduction="10000"/>
          </a:bodyPr>
          <a:lstStyle/>
          <a:p>
            <a:pPr marL="0" indent="0">
              <a:buNone/>
            </a:pPr>
            <a:r>
              <a:rPr lang="en-US" sz="2000" b="1" dirty="0"/>
              <a:t>7.5.1 Safe State</a:t>
            </a:r>
          </a:p>
          <a:p>
            <a:pPr algn="just"/>
            <a:r>
              <a:rPr lang="en-US" sz="2000" dirty="0"/>
              <a:t>A state is </a:t>
            </a:r>
            <a:r>
              <a:rPr lang="en-US" sz="2000" i="1" dirty="0"/>
              <a:t>safe </a:t>
            </a:r>
            <a:r>
              <a:rPr lang="en-US" sz="2000" dirty="0"/>
              <a:t>if the </a:t>
            </a:r>
            <a:r>
              <a:rPr lang="en-US" sz="2000" dirty="0">
                <a:solidFill>
                  <a:srgbClr val="00B050"/>
                </a:solidFill>
              </a:rPr>
              <a:t>system can allocate resources to each process (up to its maximum) in some order and still avoid a deadlock</a:t>
            </a:r>
            <a:r>
              <a:rPr lang="en-US" sz="2000" dirty="0"/>
              <a:t>. More formally, a system is in a safe state only if there exists a safe sequence. A sequence of processes &lt;P1, P2, ... , </a:t>
            </a:r>
            <a:r>
              <a:rPr lang="en-US" sz="2000" i="1" dirty="0" err="1"/>
              <a:t>Pn</a:t>
            </a:r>
            <a:r>
              <a:rPr lang="en-US" sz="2000" i="1" dirty="0"/>
              <a:t>&gt; </a:t>
            </a:r>
            <a:r>
              <a:rPr lang="en-US" sz="2000" dirty="0"/>
              <a:t>is a safe sequence for the current allocation state if, for each </a:t>
            </a:r>
            <a:r>
              <a:rPr lang="en-US" sz="2000" i="1" dirty="0"/>
              <a:t>Pi, </a:t>
            </a:r>
            <a:r>
              <a:rPr lang="en-US" sz="2000" dirty="0"/>
              <a:t>the resource requests that </a:t>
            </a:r>
            <a:r>
              <a:rPr lang="en-US" sz="2000" i="1" dirty="0"/>
              <a:t>Pi </a:t>
            </a:r>
            <a:r>
              <a:rPr lang="en-US" sz="2000" dirty="0"/>
              <a:t>can still make can be satisfied by the currently available resources plus the resources held by all </a:t>
            </a:r>
            <a:r>
              <a:rPr lang="en-US" sz="2000" i="1" dirty="0" err="1"/>
              <a:t>Pj</a:t>
            </a:r>
            <a:r>
              <a:rPr lang="en-US" sz="2000" i="1" dirty="0"/>
              <a:t>, </a:t>
            </a:r>
            <a:r>
              <a:rPr lang="en-US" sz="2000" dirty="0"/>
              <a:t>with </a:t>
            </a:r>
            <a:r>
              <a:rPr lang="en-US" sz="2000" i="1" dirty="0"/>
              <a:t>j </a:t>
            </a:r>
            <a:r>
              <a:rPr lang="en-US" sz="2000" dirty="0"/>
              <a:t>&lt; </a:t>
            </a:r>
            <a:r>
              <a:rPr lang="en-US" sz="2000" i="1" dirty="0" err="1"/>
              <a:t>i</a:t>
            </a:r>
            <a:r>
              <a:rPr lang="en-US" sz="2000" i="1" dirty="0"/>
              <a:t>.</a:t>
            </a:r>
          </a:p>
          <a:p>
            <a:pPr algn="just"/>
            <a:r>
              <a:rPr lang="en-US" sz="2000" dirty="0"/>
              <a:t>In this situation, if the resources that </a:t>
            </a:r>
            <a:r>
              <a:rPr lang="en-US" sz="2000" i="1" dirty="0"/>
              <a:t>Pi </a:t>
            </a:r>
            <a:r>
              <a:rPr lang="en-US" sz="2000" dirty="0"/>
              <a:t>needs are not immediately available, then </a:t>
            </a:r>
            <a:r>
              <a:rPr lang="en-US" sz="2000" i="1" dirty="0"/>
              <a:t>Pi </a:t>
            </a:r>
            <a:r>
              <a:rPr lang="en-US" sz="2000" dirty="0"/>
              <a:t>can wait until all </a:t>
            </a:r>
            <a:r>
              <a:rPr lang="en-US" sz="2000" i="1" dirty="0" err="1"/>
              <a:t>Pj</a:t>
            </a:r>
            <a:r>
              <a:rPr lang="en-US" sz="2000" i="1" dirty="0"/>
              <a:t> </a:t>
            </a:r>
            <a:r>
              <a:rPr lang="en-US" sz="2000" dirty="0"/>
              <a:t>have finished. When they have finished, </a:t>
            </a:r>
            <a:r>
              <a:rPr lang="en-US" sz="2000" i="1" dirty="0"/>
              <a:t>Pi </a:t>
            </a:r>
            <a:r>
              <a:rPr lang="en-US" sz="2000" dirty="0"/>
              <a:t>can obtain all of its needed resources, complete its designated task, return its allocated resources, and terminate. </a:t>
            </a:r>
            <a:r>
              <a:rPr lang="en-US" sz="2000" dirty="0">
                <a:solidFill>
                  <a:srgbClr val="00B050"/>
                </a:solidFill>
              </a:rPr>
              <a:t>When </a:t>
            </a:r>
            <a:r>
              <a:rPr lang="en-US" sz="2000" i="1" dirty="0">
                <a:solidFill>
                  <a:srgbClr val="00B050"/>
                </a:solidFill>
              </a:rPr>
              <a:t>Pi </a:t>
            </a:r>
            <a:r>
              <a:rPr lang="en-US" sz="2000" dirty="0">
                <a:solidFill>
                  <a:srgbClr val="00B050"/>
                </a:solidFill>
              </a:rPr>
              <a:t>terminates, </a:t>
            </a:r>
            <a:r>
              <a:rPr lang="en-US" sz="2000" i="1" dirty="0">
                <a:solidFill>
                  <a:srgbClr val="00B050"/>
                </a:solidFill>
              </a:rPr>
              <a:t>Pi+1 </a:t>
            </a:r>
            <a:r>
              <a:rPr lang="en-US" sz="2000" dirty="0">
                <a:solidFill>
                  <a:srgbClr val="00B050"/>
                </a:solidFill>
              </a:rPr>
              <a:t>can obtain its needed resources, and so on. If no such sequence exists, then the system state is said to be </a:t>
            </a:r>
            <a:r>
              <a:rPr lang="en-US" sz="2000" i="1" dirty="0">
                <a:solidFill>
                  <a:srgbClr val="00B050"/>
                </a:solidFill>
              </a:rPr>
              <a:t>unsafe</a:t>
            </a:r>
            <a:r>
              <a:rPr lang="en-US" sz="2000" i="1" dirty="0"/>
              <a:t>. </a:t>
            </a:r>
            <a:r>
              <a:rPr lang="en-US" sz="2000" dirty="0"/>
              <a:t>A safe state is not a deadlocked state. Conversely, a deadlocked state is an unsafe state. Not all unsafe states are deadlocks, however an unsafe state </a:t>
            </a:r>
            <a:r>
              <a:rPr lang="en-US" sz="2000" i="1" dirty="0"/>
              <a:t>may </a:t>
            </a:r>
            <a:r>
              <a:rPr lang="en-US" sz="2000" dirty="0"/>
              <a:t>lead to a deadlock as shown in following figure. </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altLang="en-US" sz="2000" dirty="0"/>
              <a:t>					</a:t>
            </a:r>
          </a:p>
          <a:p>
            <a:pPr marL="0" indent="0" algn="just">
              <a:buNone/>
            </a:pPr>
            <a:r>
              <a:rPr lang="en-US" altLang="en-US" sz="2000" dirty="0"/>
              <a:t>					</a:t>
            </a:r>
          </a:p>
          <a:p>
            <a:pPr marL="0" indent="0" algn="just">
              <a:buNone/>
            </a:pPr>
            <a:r>
              <a:rPr lang="en-US" altLang="en-US" sz="2000" dirty="0"/>
              <a:t>					Safe, Unsafe, Deadlock State </a:t>
            </a:r>
            <a:endParaRPr lang="en-US" sz="20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4932609" y="3992451"/>
            <a:ext cx="3554568" cy="236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6888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455"/>
          </a:xfrm>
        </p:spPr>
        <p:txBody>
          <a:bodyPr>
            <a:normAutofit fontScale="90000"/>
          </a:bodyPr>
          <a:lstStyle/>
          <a:p>
            <a:r>
              <a:rPr lang="en-US" sz="2400" dirty="0"/>
              <a:t>Continued…..</a:t>
            </a:r>
          </a:p>
        </p:txBody>
      </p:sp>
      <p:sp>
        <p:nvSpPr>
          <p:cNvPr id="3" name="Content Placeholder 2"/>
          <p:cNvSpPr>
            <a:spLocks noGrp="1"/>
          </p:cNvSpPr>
          <p:nvPr>
            <p:ph idx="1"/>
          </p:nvPr>
        </p:nvSpPr>
        <p:spPr>
          <a:xfrm>
            <a:off x="838200" y="885467"/>
            <a:ext cx="10515600" cy="4351338"/>
          </a:xfrm>
        </p:spPr>
        <p:txBody>
          <a:bodyPr>
            <a:normAutofit fontScale="92500" lnSpcReduction="10000"/>
          </a:bodyPr>
          <a:lstStyle/>
          <a:p>
            <a:r>
              <a:rPr lang="en-US" sz="2000" dirty="0"/>
              <a:t>Example:</a:t>
            </a:r>
          </a:p>
          <a:p>
            <a:pPr algn="just"/>
            <a:r>
              <a:rPr lang="en-US" sz="2000" dirty="0"/>
              <a:t>To illustrate, we consider a system with twelve magnetic tape drives and three processes: </a:t>
            </a:r>
            <a:r>
              <a:rPr lang="en-US" sz="2000" i="1" dirty="0"/>
              <a:t>Po, </a:t>
            </a:r>
            <a:r>
              <a:rPr lang="en-US" sz="2000" dirty="0"/>
              <a:t>P1, and P2. Process </a:t>
            </a:r>
            <a:r>
              <a:rPr lang="en-US" sz="2000" i="1" dirty="0"/>
              <a:t>Po </a:t>
            </a:r>
            <a:r>
              <a:rPr lang="en-US" sz="2000" dirty="0"/>
              <a:t>requires ten tape drives, process P1 may need as many as four tape drives, and process P2 may need up to nine tape drives. Suppose that, at time </a:t>
            </a:r>
            <a:r>
              <a:rPr lang="en-US" sz="2000" i="1" dirty="0"/>
              <a:t>to, </a:t>
            </a:r>
            <a:r>
              <a:rPr lang="en-US" sz="2000" dirty="0"/>
              <a:t>process </a:t>
            </a:r>
            <a:r>
              <a:rPr lang="en-US" sz="2000" i="1" dirty="0"/>
              <a:t>Po </a:t>
            </a:r>
            <a:r>
              <a:rPr lang="en-US" sz="2000" dirty="0"/>
              <a:t>is holding five tape drives, process P1 is holding two tape drives, and process P2 is holding two tape drives. (Thus, there are three free tape drives.).</a:t>
            </a:r>
          </a:p>
          <a:p>
            <a:pPr marL="457200" lvl="1" indent="0">
              <a:buNone/>
            </a:pPr>
            <a:r>
              <a:rPr lang="en-US" sz="1800" dirty="0"/>
              <a:t>		Maximum Needs     Current Needs</a:t>
            </a:r>
          </a:p>
          <a:p>
            <a:pPr marL="0" indent="0">
              <a:buNone/>
            </a:pPr>
            <a:r>
              <a:rPr lang="en-US" sz="2000" dirty="0"/>
              <a:t>	P0		10		5</a:t>
            </a:r>
          </a:p>
          <a:p>
            <a:pPr marL="0" indent="0">
              <a:buNone/>
            </a:pPr>
            <a:r>
              <a:rPr lang="en-US" sz="2000" dirty="0"/>
              <a:t>	P1		4		2</a:t>
            </a:r>
          </a:p>
          <a:p>
            <a:pPr marL="0" indent="0">
              <a:buNone/>
            </a:pPr>
            <a:r>
              <a:rPr lang="en-US" sz="2000" dirty="0"/>
              <a:t>	P2		9		2</a:t>
            </a:r>
          </a:p>
          <a:p>
            <a:pPr algn="just"/>
            <a:r>
              <a:rPr lang="en-US" sz="2000" dirty="0"/>
              <a:t>At time </a:t>
            </a:r>
            <a:r>
              <a:rPr lang="en-US" sz="2000" i="1" dirty="0"/>
              <a:t>t0, </a:t>
            </a:r>
            <a:r>
              <a:rPr lang="en-US" sz="2000" dirty="0"/>
              <a:t>the system is in a safe state. The sequence &lt;P1, </a:t>
            </a:r>
            <a:r>
              <a:rPr lang="en-US" sz="2000" i="1" dirty="0"/>
              <a:t>P0, </a:t>
            </a:r>
            <a:r>
              <a:rPr lang="en-US" sz="2000" dirty="0"/>
              <a:t>P2&gt; satisfies the safety condition. Process P1 can immediately be allocated all its tape drives and then return them (the system will then have five available tape drives); then process </a:t>
            </a:r>
            <a:r>
              <a:rPr lang="en-US" sz="2000" i="1" dirty="0"/>
              <a:t>Po </a:t>
            </a:r>
            <a:r>
              <a:rPr lang="en-US" sz="2000" dirty="0"/>
              <a:t>can get all its tape drives and return them (the system will then have ten available tape drives); and finally process </a:t>
            </a:r>
            <a:r>
              <a:rPr lang="en-US" sz="2000" i="1" dirty="0"/>
              <a:t>P2 </a:t>
            </a:r>
            <a:r>
              <a:rPr lang="en-US" sz="2000" dirty="0"/>
              <a:t>can get all its tape drives and return them (the system will then have all twelve tape drives available).</a:t>
            </a:r>
          </a:p>
          <a:p>
            <a:pPr marL="0" indent="0">
              <a:buNone/>
            </a:pPr>
            <a:endParaRPr lang="en-US" sz="2000" dirty="0"/>
          </a:p>
        </p:txBody>
      </p:sp>
    </p:spTree>
    <p:extLst>
      <p:ext uri="{BB962C8B-B14F-4D97-AF65-F5344CB8AC3E}">
        <p14:creationId xmlns:p14="http://schemas.microsoft.com/office/powerpoint/2010/main" val="216573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86711"/>
            <a:ext cx="10515600" cy="690943"/>
          </a:xfrm>
        </p:spPr>
        <p:txBody>
          <a:bodyPr>
            <a:normAutofit/>
          </a:bodyPr>
          <a:lstStyle/>
          <a:p>
            <a:r>
              <a:rPr lang="en-US" sz="2400" b="1" dirty="0"/>
              <a:t>7.5.2 Resource-Allocation-Graph Algorithm</a:t>
            </a:r>
            <a:endParaRPr lang="en-US" sz="2400" dirty="0"/>
          </a:p>
        </p:txBody>
      </p:sp>
      <p:sp>
        <p:nvSpPr>
          <p:cNvPr id="3" name="Content Placeholder 2"/>
          <p:cNvSpPr>
            <a:spLocks noGrp="1"/>
          </p:cNvSpPr>
          <p:nvPr>
            <p:ph idx="1"/>
          </p:nvPr>
        </p:nvSpPr>
        <p:spPr>
          <a:xfrm>
            <a:off x="915473" y="772732"/>
            <a:ext cx="10515600" cy="5975797"/>
          </a:xfrm>
        </p:spPr>
        <p:txBody>
          <a:bodyPr>
            <a:normAutofit fontScale="92500" lnSpcReduction="10000"/>
          </a:bodyPr>
          <a:lstStyle/>
          <a:p>
            <a:pPr algn="just"/>
            <a:r>
              <a:rPr lang="en-US" sz="2000" dirty="0">
                <a:solidFill>
                  <a:srgbClr val="00B050"/>
                </a:solidFill>
              </a:rPr>
              <a:t>If we have a resource-allocation system with only one instance of each resource type, we can use a variant of the resource-allocation graph for deadlock avoidance</a:t>
            </a:r>
            <a:r>
              <a:rPr lang="en-US" sz="2000" dirty="0"/>
              <a:t>. </a:t>
            </a:r>
          </a:p>
          <a:p>
            <a:pPr algn="just"/>
            <a:r>
              <a:rPr lang="en-US" sz="2000" dirty="0"/>
              <a:t>In addition to the request and assignment edges already described, we introduce a new type of edge, called a claim edge.</a:t>
            </a:r>
          </a:p>
          <a:p>
            <a:pPr algn="just"/>
            <a:r>
              <a:rPr lang="en-US" sz="2000" dirty="0"/>
              <a:t>A claim edge </a:t>
            </a:r>
            <a:r>
              <a:rPr lang="en-US" sz="2000" i="1" dirty="0"/>
              <a:t>Pi </a:t>
            </a:r>
            <a:r>
              <a:rPr lang="en-US" sz="2000" dirty="0"/>
              <a:t>-&gt; </a:t>
            </a:r>
            <a:r>
              <a:rPr lang="en-US" sz="2000" i="1" dirty="0" err="1"/>
              <a:t>Rj</a:t>
            </a:r>
            <a:r>
              <a:rPr lang="en-US" sz="2000" i="1" dirty="0"/>
              <a:t> </a:t>
            </a:r>
            <a:r>
              <a:rPr lang="en-US" sz="2000" dirty="0"/>
              <a:t>indicates that process </a:t>
            </a:r>
            <a:r>
              <a:rPr lang="en-US" sz="2000" i="1" dirty="0"/>
              <a:t>Pi </a:t>
            </a:r>
            <a:r>
              <a:rPr lang="en-US" sz="2000" dirty="0"/>
              <a:t>may request resource </a:t>
            </a:r>
            <a:r>
              <a:rPr lang="en-US" sz="2000" i="1" dirty="0" err="1"/>
              <a:t>Rj</a:t>
            </a:r>
            <a:r>
              <a:rPr lang="en-US" sz="2000" i="1" dirty="0"/>
              <a:t> </a:t>
            </a:r>
            <a:r>
              <a:rPr lang="en-US" sz="2000" dirty="0"/>
              <a:t>at some time in the future. This edge resembles a request edge in direction but is represented in the graph by a dashed line.</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ctr">
              <a:buNone/>
            </a:pPr>
            <a:r>
              <a:rPr lang="en-US" sz="2000" dirty="0"/>
              <a:t>Figure 7.6 </a:t>
            </a:r>
          </a:p>
          <a:p>
            <a:pPr algn="just"/>
            <a:r>
              <a:rPr lang="en-US" sz="2000" dirty="0"/>
              <a:t>When process </a:t>
            </a:r>
            <a:r>
              <a:rPr lang="en-US" sz="2000" i="1" dirty="0"/>
              <a:t>Pi </a:t>
            </a:r>
            <a:r>
              <a:rPr lang="en-US" sz="2000" dirty="0"/>
              <a:t>requests resource </a:t>
            </a:r>
            <a:r>
              <a:rPr lang="en-US" sz="2000" dirty="0" err="1"/>
              <a:t>Rj</a:t>
            </a:r>
            <a:r>
              <a:rPr lang="en-US" sz="2000" dirty="0"/>
              <a:t>, the claim edge </a:t>
            </a:r>
            <a:r>
              <a:rPr lang="en-US" sz="2000" i="1" dirty="0"/>
              <a:t>Pi-&gt;</a:t>
            </a:r>
            <a:r>
              <a:rPr lang="en-US" sz="2000" dirty="0"/>
              <a:t> </a:t>
            </a:r>
            <a:r>
              <a:rPr lang="en-US" sz="2000" i="1" dirty="0" err="1"/>
              <a:t>Ri</a:t>
            </a:r>
            <a:r>
              <a:rPr lang="en-US" sz="2000" i="1" dirty="0"/>
              <a:t> </a:t>
            </a:r>
            <a:r>
              <a:rPr lang="en-US" sz="2000" dirty="0"/>
              <a:t>is converted to a request edge. Similarly, when a resource </a:t>
            </a:r>
            <a:r>
              <a:rPr lang="en-US" sz="2000" i="1" dirty="0" err="1"/>
              <a:t>Rj</a:t>
            </a:r>
            <a:r>
              <a:rPr lang="en-US" sz="2000" i="1" dirty="0"/>
              <a:t> </a:t>
            </a:r>
            <a:r>
              <a:rPr lang="en-US" sz="2000" dirty="0"/>
              <a:t>is released by </a:t>
            </a:r>
            <a:r>
              <a:rPr lang="en-US" sz="2000" i="1" dirty="0"/>
              <a:t>Pi, </a:t>
            </a:r>
            <a:r>
              <a:rPr lang="en-US" sz="2000" dirty="0"/>
              <a:t>the assignment edge </a:t>
            </a:r>
            <a:r>
              <a:rPr lang="en-US" sz="2000" i="1" dirty="0" err="1"/>
              <a:t>Rj</a:t>
            </a:r>
            <a:r>
              <a:rPr lang="en-US" sz="2000" i="1" dirty="0"/>
              <a:t> </a:t>
            </a:r>
            <a:r>
              <a:rPr lang="en-US" sz="2000" dirty="0"/>
              <a:t>-&gt;</a:t>
            </a:r>
            <a:r>
              <a:rPr lang="en-US" sz="2000" i="1" dirty="0"/>
              <a:t>Pi; </a:t>
            </a:r>
            <a:r>
              <a:rPr lang="en-US" sz="2000" dirty="0"/>
              <a:t>is reconverted to a claim edge </a:t>
            </a:r>
            <a:r>
              <a:rPr lang="en-US" sz="2000" i="1" dirty="0"/>
              <a:t>Pi </a:t>
            </a:r>
            <a:r>
              <a:rPr lang="en-US" sz="2000" dirty="0"/>
              <a:t>-&gt;</a:t>
            </a:r>
            <a:r>
              <a:rPr lang="en-US" sz="2000" i="1" dirty="0" err="1"/>
              <a:t>Rj</a:t>
            </a:r>
            <a:r>
              <a:rPr lang="en-US" sz="2000" i="1" dirty="0"/>
              <a:t>.</a:t>
            </a:r>
          </a:p>
          <a:p>
            <a:pPr algn="just"/>
            <a:r>
              <a:rPr lang="en-US" sz="2000" dirty="0"/>
              <a:t>We note that the resources must be claimed a priori in the system. That is, before process </a:t>
            </a:r>
            <a:r>
              <a:rPr lang="en-US" sz="2000" i="1" dirty="0"/>
              <a:t>Pi </a:t>
            </a:r>
            <a:r>
              <a:rPr lang="en-US" sz="2000" dirty="0"/>
              <a:t>starts executing, all its claim edges must already appear in the resource-allocation graph. We can relax this condition by allowing a claim edge </a:t>
            </a:r>
            <a:r>
              <a:rPr lang="en-US" sz="2000" i="1" dirty="0"/>
              <a:t>Pi-&gt;</a:t>
            </a:r>
            <a:r>
              <a:rPr lang="en-US" sz="2000" dirty="0"/>
              <a:t> </a:t>
            </a:r>
            <a:r>
              <a:rPr lang="en-US" sz="2000" i="1" dirty="0" err="1"/>
              <a:t>Rj</a:t>
            </a:r>
            <a:r>
              <a:rPr lang="en-US" sz="2000" i="1" dirty="0"/>
              <a:t> </a:t>
            </a:r>
            <a:r>
              <a:rPr lang="en-US" sz="2000" dirty="0"/>
              <a:t>to be added to the graph only if all the edges associated with process </a:t>
            </a:r>
            <a:r>
              <a:rPr lang="en-US" sz="2000" i="1" dirty="0"/>
              <a:t>Pi </a:t>
            </a:r>
            <a:r>
              <a:rPr lang="en-US" sz="2000" dirty="0"/>
              <a:t>are claim edges.</a:t>
            </a:r>
          </a:p>
        </p:txBody>
      </p:sp>
      <p:pic>
        <p:nvPicPr>
          <p:cNvPr id="4"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725" y="2432386"/>
            <a:ext cx="2628006" cy="216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168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6"/>
            <a:ext cx="10515600" cy="446244"/>
          </a:xfrm>
        </p:spPr>
        <p:txBody>
          <a:bodyPr>
            <a:normAutofit/>
          </a:bodyPr>
          <a:lstStyle/>
          <a:p>
            <a:r>
              <a:rPr lang="en-US" sz="2400" dirty="0"/>
              <a:t>Continued….</a:t>
            </a:r>
          </a:p>
        </p:txBody>
      </p:sp>
      <p:sp>
        <p:nvSpPr>
          <p:cNvPr id="3" name="Content Placeholder 2"/>
          <p:cNvSpPr>
            <a:spLocks noGrp="1"/>
          </p:cNvSpPr>
          <p:nvPr>
            <p:ph idx="1"/>
          </p:nvPr>
        </p:nvSpPr>
        <p:spPr>
          <a:xfrm>
            <a:off x="838200" y="592429"/>
            <a:ext cx="10515600" cy="6439435"/>
          </a:xfrm>
        </p:spPr>
        <p:txBody>
          <a:bodyPr>
            <a:normAutofit/>
          </a:bodyPr>
          <a:lstStyle/>
          <a:p>
            <a:pPr algn="just"/>
            <a:r>
              <a:rPr lang="en-US" sz="2000" dirty="0"/>
              <a:t>Now suppose that process </a:t>
            </a:r>
            <a:r>
              <a:rPr lang="en-US" sz="2000" i="1" dirty="0"/>
              <a:t>Pi </a:t>
            </a:r>
            <a:r>
              <a:rPr lang="en-US" sz="2000" dirty="0"/>
              <a:t>requests resource </a:t>
            </a:r>
            <a:r>
              <a:rPr lang="en-US" sz="2000" i="1" dirty="0" err="1"/>
              <a:t>Rj</a:t>
            </a:r>
            <a:r>
              <a:rPr lang="en-US" sz="2000" i="1" dirty="0"/>
              <a:t>. </a:t>
            </a:r>
            <a:r>
              <a:rPr lang="en-US" sz="2000" dirty="0"/>
              <a:t>The request can be granted only if converting the request edge </a:t>
            </a:r>
            <a:r>
              <a:rPr lang="en-US" sz="2000" i="1" dirty="0"/>
              <a:t>Pi-&gt;</a:t>
            </a:r>
            <a:r>
              <a:rPr lang="en-US" sz="2000" dirty="0"/>
              <a:t> </a:t>
            </a:r>
            <a:r>
              <a:rPr lang="en-US" sz="2000" i="1" dirty="0" err="1"/>
              <a:t>Rj</a:t>
            </a:r>
            <a:r>
              <a:rPr lang="en-US" sz="2000" i="1" dirty="0"/>
              <a:t> </a:t>
            </a:r>
            <a:r>
              <a:rPr lang="en-US" sz="2000" dirty="0"/>
              <a:t>to an assignment edge </a:t>
            </a:r>
            <a:r>
              <a:rPr lang="en-US" sz="2000" i="1" dirty="0" err="1"/>
              <a:t>Rj</a:t>
            </a:r>
            <a:r>
              <a:rPr lang="en-US" sz="2000" i="1" dirty="0"/>
              <a:t>-&gt;Pi; </a:t>
            </a:r>
            <a:r>
              <a:rPr lang="en-US" sz="2000" dirty="0"/>
              <a:t>does not result in the formation of a cycle in the resource-allocation graph. We check for safety by using a cycle-detection algorithm. An algorithm for detecting a cycle in this graph requires an order of </a:t>
            </a:r>
            <a:r>
              <a:rPr lang="en-US" sz="2000" i="1" dirty="0"/>
              <a:t>n^2 </a:t>
            </a:r>
            <a:r>
              <a:rPr lang="en-US" sz="2000" dirty="0"/>
              <a:t>operations, where </a:t>
            </a:r>
            <a:r>
              <a:rPr lang="en-US" sz="2000" i="1" dirty="0"/>
              <a:t>n </a:t>
            </a:r>
            <a:r>
              <a:rPr lang="en-US" sz="2000" dirty="0"/>
              <a:t>is the number of processes in the system.</a:t>
            </a:r>
          </a:p>
          <a:p>
            <a:pPr algn="just"/>
            <a:r>
              <a:rPr lang="en-US" sz="2000" dirty="0">
                <a:solidFill>
                  <a:srgbClr val="00B050"/>
                </a:solidFill>
              </a:rPr>
              <a:t>If no cycle exists, then the allocation of the resource will leave the system in a safe state.</a:t>
            </a:r>
            <a:r>
              <a:rPr lang="en-US" sz="2000" dirty="0"/>
              <a:t> If a cycle is found, then the allocation will put the system in an unsafe state. </a:t>
            </a:r>
            <a:r>
              <a:rPr lang="en-US" sz="2000" dirty="0">
                <a:solidFill>
                  <a:srgbClr val="00B050"/>
                </a:solidFill>
              </a:rPr>
              <a:t>In that case, process </a:t>
            </a:r>
            <a:r>
              <a:rPr lang="en-US" sz="2000" i="1" dirty="0">
                <a:solidFill>
                  <a:srgbClr val="00B050"/>
                </a:solidFill>
              </a:rPr>
              <a:t>Pi </a:t>
            </a:r>
            <a:r>
              <a:rPr lang="en-US" sz="2000" dirty="0">
                <a:solidFill>
                  <a:srgbClr val="00B050"/>
                </a:solidFill>
              </a:rPr>
              <a:t>will have to wait for its requests to be satisfied.</a:t>
            </a:r>
          </a:p>
          <a:p>
            <a:pPr algn="just"/>
            <a:r>
              <a:rPr lang="en-US" sz="2000" dirty="0"/>
              <a:t>To illustrate this algorithm, we consider the resource-allocation graph as shown in following figure(fig 7.6). Suppose that </a:t>
            </a:r>
            <a:r>
              <a:rPr lang="en-US" sz="2000" i="1" dirty="0"/>
              <a:t>P2 </a:t>
            </a:r>
            <a:r>
              <a:rPr lang="en-US" sz="2000" dirty="0"/>
              <a:t>requests R2 . Although R2 is currently free, we cannot allocate it to </a:t>
            </a:r>
            <a:r>
              <a:rPr lang="en-US" sz="2000" i="1" dirty="0"/>
              <a:t>P2, </a:t>
            </a:r>
            <a:r>
              <a:rPr lang="en-US" sz="2000" dirty="0"/>
              <a:t>since this action will create a cycle in the graph (Figure 7.7). A cycle, as mentioned indicates that the system is in an unsafe state. If P1 requests R2, and P2 requests R1, then a deadlock will occur.</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ctr">
              <a:buNone/>
            </a:pPr>
            <a:r>
              <a:rPr lang="en-US" altLang="en-US" sz="2000" dirty="0"/>
              <a:t>7.7 Unsafe State In Resource-Allocation Graph</a:t>
            </a:r>
            <a:endParaRPr lang="en-US" sz="2000" dirty="0"/>
          </a:p>
        </p:txBody>
      </p:sp>
      <p:pic>
        <p:nvPicPr>
          <p:cNvPr id="4"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383" y="4224270"/>
            <a:ext cx="2086377" cy="224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532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b="1" dirty="0"/>
              <a:t>7.5.3 Banker's Algorithm</a:t>
            </a:r>
          </a:p>
        </p:txBody>
      </p:sp>
      <p:sp>
        <p:nvSpPr>
          <p:cNvPr id="3" name="Content Placeholder 2"/>
          <p:cNvSpPr>
            <a:spLocks noGrp="1"/>
          </p:cNvSpPr>
          <p:nvPr>
            <p:ph idx="1"/>
          </p:nvPr>
        </p:nvSpPr>
        <p:spPr>
          <a:xfrm>
            <a:off x="838200" y="1220317"/>
            <a:ext cx="10515600" cy="5219119"/>
          </a:xfrm>
        </p:spPr>
        <p:txBody>
          <a:bodyPr>
            <a:normAutofit fontScale="92500" lnSpcReduction="10000"/>
          </a:bodyPr>
          <a:lstStyle/>
          <a:p>
            <a:pPr algn="just"/>
            <a:r>
              <a:rPr lang="en-US" sz="2000" dirty="0"/>
              <a:t>The resource-allocation-graph algorithm is not applicable to a resource allocation system with </a:t>
            </a:r>
            <a:r>
              <a:rPr lang="en-US" sz="2000" dirty="0">
                <a:solidFill>
                  <a:srgbClr val="00B050"/>
                </a:solidFill>
              </a:rPr>
              <a:t>multiple instances of each resource type. </a:t>
            </a:r>
            <a:r>
              <a:rPr lang="en-US" sz="2000" dirty="0"/>
              <a:t>The deadlock avoidance algorithm that we describe next is applicable to such a </a:t>
            </a:r>
            <a:r>
              <a:rPr lang="en-US" sz="2000" dirty="0">
                <a:solidFill>
                  <a:srgbClr val="FF0000"/>
                </a:solidFill>
              </a:rPr>
              <a:t>system but is less efficient than the resource-allocation graph </a:t>
            </a:r>
            <a:r>
              <a:rPr lang="en-US" sz="2000" dirty="0"/>
              <a:t>scheme. This algorithm is commonly known as the </a:t>
            </a:r>
            <a:r>
              <a:rPr lang="en-US" sz="2000" i="1" dirty="0"/>
              <a:t>banker's algorithm. </a:t>
            </a:r>
            <a:r>
              <a:rPr lang="en-US" sz="2000" dirty="0"/>
              <a:t>The name was chosen because the algorithm could be used in a </a:t>
            </a:r>
            <a:r>
              <a:rPr lang="en-US" sz="2000" dirty="0">
                <a:solidFill>
                  <a:srgbClr val="FF0000"/>
                </a:solidFill>
              </a:rPr>
              <a:t>banking system </a:t>
            </a:r>
            <a:r>
              <a:rPr lang="en-US" sz="2000" dirty="0"/>
              <a:t>to ensure that the bank never allocated its available cash in such a way that it could no longer satisfy the needs of all its customers.</a:t>
            </a:r>
          </a:p>
          <a:p>
            <a:pPr algn="just"/>
            <a:r>
              <a:rPr lang="en-US" sz="2000" dirty="0"/>
              <a:t>Several data structures must be maintained to implement the banker's algorithm. These data structures encode the state of the resource-allocation system. </a:t>
            </a:r>
            <a:r>
              <a:rPr lang="en-US" sz="2000" dirty="0">
                <a:solidFill>
                  <a:srgbClr val="FF0000"/>
                </a:solidFill>
              </a:rPr>
              <a:t>We need the following data structures, where </a:t>
            </a:r>
            <a:r>
              <a:rPr lang="en-US" sz="2000" i="1" dirty="0">
                <a:solidFill>
                  <a:srgbClr val="FF0000"/>
                </a:solidFill>
              </a:rPr>
              <a:t>n </a:t>
            </a:r>
            <a:r>
              <a:rPr lang="en-US" sz="2000" dirty="0">
                <a:solidFill>
                  <a:srgbClr val="FF0000"/>
                </a:solidFill>
              </a:rPr>
              <a:t>is the number of processes in the system and </a:t>
            </a:r>
            <a:r>
              <a:rPr lang="en-US" sz="2000" i="1" dirty="0">
                <a:solidFill>
                  <a:srgbClr val="FF0000"/>
                </a:solidFill>
              </a:rPr>
              <a:t>m </a:t>
            </a:r>
            <a:r>
              <a:rPr lang="en-US" sz="2000" dirty="0">
                <a:solidFill>
                  <a:srgbClr val="FF0000"/>
                </a:solidFill>
              </a:rPr>
              <a:t>is the number of resource types:</a:t>
            </a:r>
          </a:p>
          <a:p>
            <a:pPr marL="457200" indent="-457200" algn="just">
              <a:buAutoNum type="arabicPeriod"/>
            </a:pPr>
            <a:r>
              <a:rPr lang="en-US" sz="2000" dirty="0">
                <a:solidFill>
                  <a:srgbClr val="0070C0"/>
                </a:solidFill>
              </a:rPr>
              <a:t>Available</a:t>
            </a:r>
            <a:r>
              <a:rPr lang="en-US" sz="2000" dirty="0"/>
              <a:t>: A vector of length </a:t>
            </a:r>
            <a:r>
              <a:rPr lang="en-US" sz="2000" i="1" dirty="0"/>
              <a:t>m </a:t>
            </a:r>
            <a:r>
              <a:rPr lang="en-US" sz="2000" dirty="0"/>
              <a:t>indicates the number of available resources of each type. If </a:t>
            </a:r>
            <a:r>
              <a:rPr lang="en-US" sz="2000" i="1" dirty="0">
                <a:solidFill>
                  <a:srgbClr val="00B050"/>
                </a:solidFill>
              </a:rPr>
              <a:t>Available[j] </a:t>
            </a:r>
            <a:r>
              <a:rPr lang="en-US" sz="2000" dirty="0"/>
              <a:t>equals </a:t>
            </a:r>
            <a:r>
              <a:rPr lang="en-US" sz="2000" i="1" dirty="0"/>
              <a:t>k, </a:t>
            </a:r>
            <a:r>
              <a:rPr lang="en-US" sz="2000" dirty="0"/>
              <a:t>then </a:t>
            </a:r>
            <a:r>
              <a:rPr lang="en-US" sz="2000" i="1" dirty="0"/>
              <a:t>k </a:t>
            </a:r>
            <a:r>
              <a:rPr lang="en-US" sz="2000" dirty="0"/>
              <a:t>instances of resource type </a:t>
            </a:r>
            <a:r>
              <a:rPr lang="en-US" sz="2000" i="1" dirty="0" err="1"/>
              <a:t>Ri</a:t>
            </a:r>
            <a:r>
              <a:rPr lang="en-US" sz="2000" i="1" dirty="0"/>
              <a:t> </a:t>
            </a:r>
            <a:r>
              <a:rPr lang="en-US" sz="2000" dirty="0"/>
              <a:t>are available.</a:t>
            </a:r>
          </a:p>
          <a:p>
            <a:pPr marL="457200" indent="-457200" algn="just">
              <a:buAutoNum type="arabicPeriod"/>
            </a:pPr>
            <a:r>
              <a:rPr lang="en-US" sz="2000" dirty="0">
                <a:solidFill>
                  <a:srgbClr val="00B050"/>
                </a:solidFill>
              </a:rPr>
              <a:t>Max</a:t>
            </a:r>
            <a:r>
              <a:rPr lang="en-US" sz="2000" dirty="0"/>
              <a:t>: An </a:t>
            </a:r>
            <a:r>
              <a:rPr lang="en-US" sz="2000" i="1" dirty="0"/>
              <a:t>n </a:t>
            </a:r>
            <a:r>
              <a:rPr lang="en-US" sz="2000" dirty="0"/>
              <a:t>x </a:t>
            </a:r>
            <a:r>
              <a:rPr lang="en-US" sz="2000" i="1" dirty="0"/>
              <a:t>m </a:t>
            </a:r>
            <a:r>
              <a:rPr lang="en-US" sz="2000" dirty="0"/>
              <a:t>matrix defines the maximum demand of each process. If </a:t>
            </a:r>
            <a:r>
              <a:rPr lang="en-US" sz="2000" i="1" dirty="0">
                <a:solidFill>
                  <a:srgbClr val="00B050"/>
                </a:solidFill>
              </a:rPr>
              <a:t>Max[</a:t>
            </a:r>
            <a:r>
              <a:rPr lang="en-US" sz="2000" i="1" dirty="0" err="1">
                <a:solidFill>
                  <a:srgbClr val="00B050"/>
                </a:solidFill>
              </a:rPr>
              <a:t>i</a:t>
            </a:r>
            <a:r>
              <a:rPr lang="en-US" sz="2000" i="1" dirty="0">
                <a:solidFill>
                  <a:srgbClr val="00B050"/>
                </a:solidFill>
              </a:rPr>
              <a:t>] [j] </a:t>
            </a:r>
            <a:r>
              <a:rPr lang="en-US" sz="2000" dirty="0">
                <a:solidFill>
                  <a:srgbClr val="00B050"/>
                </a:solidFill>
              </a:rPr>
              <a:t>equals </a:t>
            </a:r>
            <a:r>
              <a:rPr lang="en-US" sz="2000" i="1" dirty="0">
                <a:solidFill>
                  <a:srgbClr val="00B050"/>
                </a:solidFill>
              </a:rPr>
              <a:t>k</a:t>
            </a:r>
            <a:r>
              <a:rPr lang="en-US" sz="2000" i="1" dirty="0"/>
              <a:t>, </a:t>
            </a:r>
            <a:r>
              <a:rPr lang="en-US" sz="2000" dirty="0"/>
              <a:t>then process </a:t>
            </a:r>
            <a:r>
              <a:rPr lang="en-US" sz="2000" i="1" dirty="0"/>
              <a:t>Pi </a:t>
            </a:r>
            <a:r>
              <a:rPr lang="en-US" sz="2000" dirty="0"/>
              <a:t>may request at most </a:t>
            </a:r>
            <a:r>
              <a:rPr lang="en-US" sz="2000" i="1" dirty="0"/>
              <a:t>k </a:t>
            </a:r>
            <a:r>
              <a:rPr lang="en-US" sz="2000" dirty="0"/>
              <a:t>instances of resource type </a:t>
            </a:r>
            <a:r>
              <a:rPr lang="en-US" sz="2000" dirty="0" err="1"/>
              <a:t>Rj</a:t>
            </a:r>
            <a:r>
              <a:rPr lang="en-US" sz="2000" dirty="0"/>
              <a:t>. </a:t>
            </a:r>
          </a:p>
          <a:p>
            <a:pPr marL="457200" indent="-457200" algn="just">
              <a:buAutoNum type="arabicPeriod"/>
            </a:pPr>
            <a:r>
              <a:rPr lang="en-US" sz="2000" dirty="0">
                <a:solidFill>
                  <a:srgbClr val="00B050"/>
                </a:solidFill>
              </a:rPr>
              <a:t>Allocation</a:t>
            </a:r>
            <a:r>
              <a:rPr lang="en-US" sz="2000" dirty="0"/>
              <a:t>: An </a:t>
            </a:r>
            <a:r>
              <a:rPr lang="en-US" sz="2000" i="1" dirty="0"/>
              <a:t>n </a:t>
            </a:r>
            <a:r>
              <a:rPr lang="en-US" sz="2000" dirty="0"/>
              <a:t>x </a:t>
            </a:r>
            <a:r>
              <a:rPr lang="en-US" sz="2000" i="1" dirty="0"/>
              <a:t>m </a:t>
            </a:r>
            <a:r>
              <a:rPr lang="en-US" sz="2000" dirty="0"/>
              <a:t>matrix defines the number of resources of each type currently allocated to each process. If </a:t>
            </a:r>
            <a:r>
              <a:rPr lang="en-US" sz="2000" i="1" dirty="0">
                <a:solidFill>
                  <a:srgbClr val="00B050"/>
                </a:solidFill>
              </a:rPr>
              <a:t>Allocation[</a:t>
            </a:r>
            <a:r>
              <a:rPr lang="en-US" sz="2000" i="1" dirty="0" err="1">
                <a:solidFill>
                  <a:srgbClr val="00B050"/>
                </a:solidFill>
              </a:rPr>
              <a:t>i</a:t>
            </a:r>
            <a:r>
              <a:rPr lang="en-US" sz="2000" i="1" dirty="0">
                <a:solidFill>
                  <a:srgbClr val="00B050"/>
                </a:solidFill>
              </a:rPr>
              <a:t>][j] </a:t>
            </a:r>
            <a:r>
              <a:rPr lang="en-US" sz="2000" dirty="0"/>
              <a:t>equals k, then process </a:t>
            </a:r>
            <a:r>
              <a:rPr lang="en-US" sz="2000" i="1" dirty="0"/>
              <a:t>Pi </a:t>
            </a:r>
            <a:r>
              <a:rPr lang="en-US" sz="2000" dirty="0"/>
              <a:t>is currently allocated k instances of resource type </a:t>
            </a:r>
            <a:r>
              <a:rPr lang="en-US" sz="2000" i="1" dirty="0" err="1"/>
              <a:t>Rj</a:t>
            </a:r>
            <a:r>
              <a:rPr lang="en-US" sz="2000" i="1" dirty="0"/>
              <a:t>.</a:t>
            </a:r>
          </a:p>
          <a:p>
            <a:pPr marL="457200" indent="-457200" algn="just">
              <a:buAutoNum type="arabicPeriod"/>
            </a:pPr>
            <a:r>
              <a:rPr lang="en-US" sz="2000" dirty="0">
                <a:solidFill>
                  <a:srgbClr val="00B050"/>
                </a:solidFill>
              </a:rPr>
              <a:t>Need</a:t>
            </a:r>
            <a:r>
              <a:rPr lang="en-US" sz="2000" dirty="0"/>
              <a:t>: An </a:t>
            </a:r>
            <a:r>
              <a:rPr lang="en-US" sz="2000" i="1" dirty="0"/>
              <a:t>n </a:t>
            </a:r>
            <a:r>
              <a:rPr lang="en-US" sz="2000" dirty="0"/>
              <a:t>x </a:t>
            </a:r>
            <a:r>
              <a:rPr lang="en-US" sz="2000" i="1" dirty="0"/>
              <a:t>m </a:t>
            </a:r>
            <a:r>
              <a:rPr lang="en-US" sz="2000" dirty="0"/>
              <a:t>matrix indicates the remaining resource need of each process. If </a:t>
            </a:r>
            <a:r>
              <a:rPr lang="en-US" sz="2000" i="1" dirty="0"/>
              <a:t>Need[</a:t>
            </a:r>
            <a:r>
              <a:rPr lang="en-US" sz="2000" i="1" dirty="0" err="1"/>
              <a:t>i</a:t>
            </a:r>
            <a:r>
              <a:rPr lang="en-US" sz="2000" i="1" dirty="0"/>
              <a:t>][j] </a:t>
            </a:r>
            <a:r>
              <a:rPr lang="en-US" sz="2000" dirty="0"/>
              <a:t>equals </a:t>
            </a:r>
            <a:r>
              <a:rPr lang="en-US" sz="2000" i="1" dirty="0"/>
              <a:t>k, </a:t>
            </a:r>
            <a:r>
              <a:rPr lang="en-US" sz="2000" dirty="0"/>
              <a:t>then process </a:t>
            </a:r>
            <a:r>
              <a:rPr lang="en-US" sz="2000" i="1" dirty="0"/>
              <a:t>Pi </a:t>
            </a:r>
            <a:r>
              <a:rPr lang="en-US" sz="2000" dirty="0"/>
              <a:t>may need </a:t>
            </a:r>
            <a:r>
              <a:rPr lang="en-US" sz="2000" i="1" dirty="0"/>
              <a:t>k </a:t>
            </a:r>
            <a:r>
              <a:rPr lang="en-US" sz="2000" dirty="0"/>
              <a:t>more instances of resource type </a:t>
            </a:r>
            <a:r>
              <a:rPr lang="en-US" sz="2000" i="1" dirty="0" err="1"/>
              <a:t>Rj</a:t>
            </a:r>
            <a:r>
              <a:rPr lang="en-US" sz="2000" i="1" dirty="0"/>
              <a:t> </a:t>
            </a:r>
            <a:r>
              <a:rPr lang="en-US" sz="2000" dirty="0"/>
              <a:t>to complete its task. Note that </a:t>
            </a:r>
            <a:r>
              <a:rPr lang="en-US" sz="2000" i="1" dirty="0">
                <a:solidFill>
                  <a:srgbClr val="00B050"/>
                </a:solidFill>
              </a:rPr>
              <a:t>Need[</a:t>
            </a:r>
            <a:r>
              <a:rPr lang="en-US" sz="2000" i="1" dirty="0" err="1">
                <a:solidFill>
                  <a:srgbClr val="00B050"/>
                </a:solidFill>
              </a:rPr>
              <a:t>i</a:t>
            </a:r>
            <a:r>
              <a:rPr lang="en-US" sz="2000" i="1" dirty="0">
                <a:solidFill>
                  <a:srgbClr val="00B050"/>
                </a:solidFill>
              </a:rPr>
              <a:t>][j] </a:t>
            </a:r>
            <a:r>
              <a:rPr lang="en-US" sz="2000" dirty="0">
                <a:solidFill>
                  <a:srgbClr val="00B050"/>
                </a:solidFill>
              </a:rPr>
              <a:t>equals </a:t>
            </a:r>
            <a:r>
              <a:rPr lang="en-US" sz="2000" i="1" dirty="0">
                <a:solidFill>
                  <a:srgbClr val="00B050"/>
                </a:solidFill>
              </a:rPr>
              <a:t>Max[</a:t>
            </a:r>
            <a:r>
              <a:rPr lang="en-US" sz="2000" i="1" dirty="0" err="1">
                <a:solidFill>
                  <a:srgbClr val="00B050"/>
                </a:solidFill>
              </a:rPr>
              <a:t>i</a:t>
            </a:r>
            <a:r>
              <a:rPr lang="en-US" sz="2000" i="1" dirty="0">
                <a:solidFill>
                  <a:srgbClr val="00B050"/>
                </a:solidFill>
              </a:rPr>
              <a:t>][j]</a:t>
            </a:r>
            <a:r>
              <a:rPr lang="en-US" sz="2000" dirty="0">
                <a:solidFill>
                  <a:srgbClr val="00B050"/>
                </a:solidFill>
              </a:rPr>
              <a:t>- </a:t>
            </a:r>
            <a:r>
              <a:rPr lang="en-US" sz="2000" i="1" dirty="0">
                <a:solidFill>
                  <a:srgbClr val="00B050"/>
                </a:solidFill>
              </a:rPr>
              <a:t>Allocation [</a:t>
            </a:r>
            <a:r>
              <a:rPr lang="en-US" sz="2000" i="1" dirty="0" err="1">
                <a:solidFill>
                  <a:srgbClr val="00B050"/>
                </a:solidFill>
              </a:rPr>
              <a:t>i</a:t>
            </a:r>
            <a:r>
              <a:rPr lang="en-US" sz="2000" i="1" dirty="0">
                <a:solidFill>
                  <a:srgbClr val="00B050"/>
                </a:solidFill>
              </a:rPr>
              <a:t>][j].</a:t>
            </a:r>
            <a:endParaRPr lang="en-US" sz="2000" dirty="0">
              <a:solidFill>
                <a:srgbClr val="00B050"/>
              </a:solidFill>
            </a:endParaRPr>
          </a:p>
          <a:p>
            <a:pPr marL="457200" indent="-457200" algn="just">
              <a:buAutoNum type="arabicPeriod"/>
            </a:pPr>
            <a:endParaRPr lang="en-US" sz="2000" dirty="0"/>
          </a:p>
        </p:txBody>
      </p:sp>
    </p:spTree>
    <p:extLst>
      <p:ext uri="{BB962C8B-B14F-4D97-AF65-F5344CB8AC3E}">
        <p14:creationId xmlns:p14="http://schemas.microsoft.com/office/powerpoint/2010/main" val="279770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Continued….</a:t>
            </a:r>
          </a:p>
        </p:txBody>
      </p:sp>
      <p:sp>
        <p:nvSpPr>
          <p:cNvPr id="3" name="Content Placeholder 2"/>
          <p:cNvSpPr>
            <a:spLocks noGrp="1"/>
          </p:cNvSpPr>
          <p:nvPr>
            <p:ph idx="1"/>
          </p:nvPr>
        </p:nvSpPr>
        <p:spPr>
          <a:xfrm>
            <a:off x="838200" y="1223493"/>
            <a:ext cx="10515600" cy="5422006"/>
          </a:xfrm>
        </p:spPr>
        <p:txBody>
          <a:bodyPr>
            <a:normAutofit/>
          </a:bodyPr>
          <a:lstStyle/>
          <a:p>
            <a:pPr algn="just"/>
            <a:r>
              <a:rPr lang="en-US" sz="2000" dirty="0"/>
              <a:t>A process must request a resource before using it and must release the resource after using it. A process may request as many resources as it requires to carry out its designated task. Obviously, the number of resources requested may not exceed the total number of resources available in the system.</a:t>
            </a:r>
          </a:p>
          <a:p>
            <a:r>
              <a:rPr lang="en-US" sz="2000" dirty="0">
                <a:solidFill>
                  <a:srgbClr val="FF0000"/>
                </a:solidFill>
              </a:rPr>
              <a:t>Under the normal mode of operation, a process may utilize a resource in only the following sequence:</a:t>
            </a:r>
          </a:p>
          <a:p>
            <a:pPr marL="457200" indent="-457200">
              <a:buAutoNum type="arabicPeriod"/>
            </a:pPr>
            <a:r>
              <a:rPr lang="en-US" sz="2000" dirty="0">
                <a:solidFill>
                  <a:srgbClr val="FF0000"/>
                </a:solidFill>
              </a:rPr>
              <a:t>Request</a:t>
            </a:r>
            <a:r>
              <a:rPr lang="en-US" sz="2000" dirty="0"/>
              <a:t>: The process requests the resource. If the request cannot be granted immediately (for example, if the resource is being used by another process), then the requesting process must wait until it can acquire the resource.</a:t>
            </a:r>
          </a:p>
          <a:p>
            <a:pPr marL="457200" indent="-457200">
              <a:buAutoNum type="arabicPeriod"/>
            </a:pPr>
            <a:r>
              <a:rPr lang="en-US" sz="2000" dirty="0">
                <a:solidFill>
                  <a:srgbClr val="FF0000"/>
                </a:solidFill>
              </a:rPr>
              <a:t>Use</a:t>
            </a:r>
            <a:r>
              <a:rPr lang="en-US" sz="2000" dirty="0"/>
              <a:t>: The process can operate on the resource (for example, if the resource is a printer, the process can print on the printer).</a:t>
            </a:r>
          </a:p>
          <a:p>
            <a:pPr marL="457200" indent="-457200">
              <a:buAutoNum type="arabicPeriod"/>
            </a:pPr>
            <a:r>
              <a:rPr lang="en-US" sz="2000" dirty="0">
                <a:solidFill>
                  <a:srgbClr val="FF0000"/>
                </a:solidFill>
              </a:rPr>
              <a:t>Release</a:t>
            </a:r>
            <a:r>
              <a:rPr lang="en-US" sz="2000" dirty="0"/>
              <a:t>: The process releases the resource.</a:t>
            </a:r>
          </a:p>
          <a:p>
            <a:pPr algn="just"/>
            <a:r>
              <a:rPr lang="en-US" sz="2000" dirty="0"/>
              <a:t>The request and release operations are managed by </a:t>
            </a:r>
            <a:r>
              <a:rPr lang="en-US" sz="2000" dirty="0">
                <a:solidFill>
                  <a:srgbClr val="FF0000"/>
                </a:solidFill>
              </a:rPr>
              <a:t>request</a:t>
            </a:r>
            <a:r>
              <a:rPr lang="en-US" sz="2000" dirty="0"/>
              <a:t>() and </a:t>
            </a:r>
            <a:r>
              <a:rPr lang="en-US" sz="2000" dirty="0">
                <a:solidFill>
                  <a:srgbClr val="FF0000"/>
                </a:solidFill>
              </a:rPr>
              <a:t>release</a:t>
            </a:r>
            <a:r>
              <a:rPr lang="en-US" sz="2000" dirty="0"/>
              <a:t>() system calls. Some of other system calls are device(), </a:t>
            </a:r>
            <a:r>
              <a:rPr lang="en-US" sz="2000" dirty="0">
                <a:solidFill>
                  <a:srgbClr val="FF0000"/>
                </a:solidFill>
              </a:rPr>
              <a:t>open</a:t>
            </a:r>
            <a:r>
              <a:rPr lang="en-US" sz="2000" dirty="0"/>
              <a:t>() and </a:t>
            </a:r>
            <a:r>
              <a:rPr lang="en-US" sz="2000" dirty="0">
                <a:solidFill>
                  <a:srgbClr val="FF0000"/>
                </a:solidFill>
              </a:rPr>
              <a:t>close</a:t>
            </a:r>
            <a:r>
              <a:rPr lang="en-US" sz="2000" dirty="0"/>
              <a:t>() file, and allocate() and free(). Request and release of resources that are not managed by the operating system can be accomplished through the wait() and signal() operations on semaphores or through acquisition and release of a </a:t>
            </a:r>
            <a:r>
              <a:rPr lang="en-US" sz="2000" dirty="0" err="1"/>
              <a:t>mutex</a:t>
            </a:r>
            <a:r>
              <a:rPr lang="en-US" sz="2000" dirty="0"/>
              <a:t> lock. </a:t>
            </a:r>
          </a:p>
        </p:txBody>
      </p:sp>
    </p:spTree>
    <p:extLst>
      <p:ext uri="{BB962C8B-B14F-4D97-AF65-F5344CB8AC3E}">
        <p14:creationId xmlns:p14="http://schemas.microsoft.com/office/powerpoint/2010/main" val="3130258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2400" b="1" dirty="0"/>
              <a:t>7.5.3.1 Safety Algorithm</a:t>
            </a:r>
          </a:p>
        </p:txBody>
      </p:sp>
      <p:sp>
        <p:nvSpPr>
          <p:cNvPr id="3" name="Content Placeholder 2"/>
          <p:cNvSpPr>
            <a:spLocks noGrp="1"/>
          </p:cNvSpPr>
          <p:nvPr>
            <p:ph idx="1"/>
          </p:nvPr>
        </p:nvSpPr>
        <p:spPr>
          <a:xfrm>
            <a:off x="966988" y="1043189"/>
            <a:ext cx="10515600" cy="5022759"/>
          </a:xfrm>
        </p:spPr>
        <p:txBody>
          <a:bodyPr>
            <a:normAutofit/>
          </a:bodyPr>
          <a:lstStyle/>
          <a:p>
            <a:pPr marL="0" indent="0">
              <a:buNone/>
            </a:pPr>
            <a:r>
              <a:rPr lang="en-US" sz="2000" dirty="0"/>
              <a:t>We can now present the algorithm for finding out whether or not a system is in a safe state. This algorithm can be described as follows.</a:t>
            </a:r>
          </a:p>
          <a:p>
            <a:pPr marL="457200" indent="-457200">
              <a:buAutoNum type="arabicPeriod"/>
            </a:pPr>
            <a:r>
              <a:rPr lang="en-US" sz="2000" dirty="0"/>
              <a:t>Let </a:t>
            </a:r>
            <a:r>
              <a:rPr lang="en-US" sz="2000" i="1" dirty="0"/>
              <a:t>Work </a:t>
            </a:r>
            <a:r>
              <a:rPr lang="en-US" sz="2000" dirty="0"/>
              <a:t>and </a:t>
            </a:r>
            <a:r>
              <a:rPr lang="en-US" sz="2000" i="1" dirty="0"/>
              <a:t>Finish </a:t>
            </a:r>
            <a:r>
              <a:rPr lang="en-US" sz="2000" dirty="0"/>
              <a:t>be vectors of length </a:t>
            </a:r>
            <a:r>
              <a:rPr lang="en-US" sz="2000" i="1" dirty="0"/>
              <a:t>m </a:t>
            </a:r>
            <a:r>
              <a:rPr lang="en-US" sz="2000" dirty="0"/>
              <a:t>and </a:t>
            </a:r>
            <a:r>
              <a:rPr lang="en-US" sz="2000" i="1" dirty="0"/>
              <a:t>n, </a:t>
            </a:r>
            <a:r>
              <a:rPr lang="en-US" sz="2000" dirty="0"/>
              <a:t>respectively. Initialize </a:t>
            </a:r>
            <a:r>
              <a:rPr lang="en-US" sz="2000" i="1" dirty="0">
                <a:solidFill>
                  <a:srgbClr val="00B050"/>
                </a:solidFill>
              </a:rPr>
              <a:t>Work= Available </a:t>
            </a:r>
            <a:r>
              <a:rPr lang="en-US" sz="2000" dirty="0"/>
              <a:t>and </a:t>
            </a:r>
            <a:r>
              <a:rPr lang="en-US" sz="2000" i="1" dirty="0">
                <a:solidFill>
                  <a:srgbClr val="00B050"/>
                </a:solidFill>
              </a:rPr>
              <a:t>Finish[</a:t>
            </a:r>
            <a:r>
              <a:rPr lang="en-US" sz="2000" i="1" dirty="0" err="1">
                <a:solidFill>
                  <a:srgbClr val="00B050"/>
                </a:solidFill>
              </a:rPr>
              <a:t>i</a:t>
            </a:r>
            <a:r>
              <a:rPr lang="en-US" sz="2000" i="1" dirty="0">
                <a:solidFill>
                  <a:srgbClr val="00B050"/>
                </a:solidFill>
              </a:rPr>
              <a:t>] =false </a:t>
            </a:r>
            <a:r>
              <a:rPr lang="en-US" sz="2000" dirty="0">
                <a:solidFill>
                  <a:srgbClr val="00B050"/>
                </a:solidFill>
              </a:rPr>
              <a:t>for </a:t>
            </a:r>
            <a:r>
              <a:rPr lang="en-US" sz="2000" i="1" dirty="0" err="1">
                <a:solidFill>
                  <a:srgbClr val="00B050"/>
                </a:solidFill>
              </a:rPr>
              <a:t>i</a:t>
            </a:r>
            <a:r>
              <a:rPr lang="en-US" sz="2000" i="1" dirty="0">
                <a:solidFill>
                  <a:srgbClr val="00B050"/>
                </a:solidFill>
              </a:rPr>
              <a:t> </a:t>
            </a:r>
            <a:r>
              <a:rPr lang="en-US" sz="2000" dirty="0">
                <a:solidFill>
                  <a:srgbClr val="00B050"/>
                </a:solidFill>
              </a:rPr>
              <a:t>= 0, 1, ... , </a:t>
            </a:r>
            <a:r>
              <a:rPr lang="en-US" sz="2000" i="1" dirty="0">
                <a:solidFill>
                  <a:srgbClr val="00B050"/>
                </a:solidFill>
              </a:rPr>
              <a:t>n </a:t>
            </a:r>
            <a:r>
              <a:rPr lang="en-US" sz="2000" dirty="0">
                <a:solidFill>
                  <a:srgbClr val="00B050"/>
                </a:solidFill>
              </a:rPr>
              <a:t>- 1.</a:t>
            </a:r>
          </a:p>
          <a:p>
            <a:pPr marL="457200" indent="-457200">
              <a:buAutoNum type="arabicPeriod"/>
            </a:pPr>
            <a:r>
              <a:rPr lang="en-US" sz="2000" dirty="0"/>
              <a:t>Find an index </a:t>
            </a:r>
            <a:r>
              <a:rPr lang="en-US" sz="2000" i="1" dirty="0" err="1"/>
              <a:t>i</a:t>
            </a:r>
            <a:r>
              <a:rPr lang="en-US" sz="2000" i="1" dirty="0"/>
              <a:t> </a:t>
            </a:r>
            <a:r>
              <a:rPr lang="en-US" sz="2000" dirty="0"/>
              <a:t>such that both</a:t>
            </a:r>
          </a:p>
          <a:p>
            <a:pPr marL="0" indent="0">
              <a:buNone/>
            </a:pPr>
            <a:r>
              <a:rPr lang="en-US" sz="2000" dirty="0"/>
              <a:t>	</a:t>
            </a:r>
            <a:r>
              <a:rPr lang="en-US" sz="2000" dirty="0">
                <a:solidFill>
                  <a:srgbClr val="00B050"/>
                </a:solidFill>
              </a:rPr>
              <a:t>a. </a:t>
            </a:r>
            <a:r>
              <a:rPr lang="en-US" sz="2000" i="1" dirty="0">
                <a:solidFill>
                  <a:srgbClr val="00B050"/>
                </a:solidFill>
              </a:rPr>
              <a:t>Finish[</a:t>
            </a:r>
            <a:r>
              <a:rPr lang="en-US" sz="2000" i="1" dirty="0" err="1">
                <a:solidFill>
                  <a:srgbClr val="00B050"/>
                </a:solidFill>
              </a:rPr>
              <a:t>i</a:t>
            </a:r>
            <a:r>
              <a:rPr lang="en-US" sz="2000" i="1" dirty="0">
                <a:solidFill>
                  <a:srgbClr val="00B050"/>
                </a:solidFill>
              </a:rPr>
              <a:t>] ==false</a:t>
            </a:r>
          </a:p>
          <a:p>
            <a:pPr marL="0" indent="0">
              <a:buNone/>
            </a:pPr>
            <a:r>
              <a:rPr lang="en-US" sz="2000" dirty="0">
                <a:solidFill>
                  <a:srgbClr val="00B050"/>
                </a:solidFill>
              </a:rPr>
              <a:t>	b. </a:t>
            </a:r>
            <a:r>
              <a:rPr lang="en-US" sz="2000" i="1" dirty="0" err="1">
                <a:solidFill>
                  <a:srgbClr val="00B050"/>
                </a:solidFill>
              </a:rPr>
              <a:t>Needi</a:t>
            </a:r>
            <a:r>
              <a:rPr lang="en-US" sz="2000" i="1" dirty="0">
                <a:solidFill>
                  <a:srgbClr val="00B050"/>
                </a:solidFill>
              </a:rPr>
              <a:t> &lt;=</a:t>
            </a:r>
            <a:r>
              <a:rPr lang="en-US" sz="2000" dirty="0">
                <a:solidFill>
                  <a:srgbClr val="00B050"/>
                </a:solidFill>
              </a:rPr>
              <a:t> </a:t>
            </a:r>
            <a:r>
              <a:rPr lang="en-US" sz="2000" i="1" dirty="0">
                <a:solidFill>
                  <a:srgbClr val="00B050"/>
                </a:solidFill>
              </a:rPr>
              <a:t>Work</a:t>
            </a:r>
          </a:p>
          <a:p>
            <a:pPr marL="0" indent="0">
              <a:buNone/>
            </a:pPr>
            <a:r>
              <a:rPr lang="en-US" sz="2000" dirty="0">
                <a:solidFill>
                  <a:srgbClr val="00B050"/>
                </a:solidFill>
              </a:rPr>
              <a:t>If no such </a:t>
            </a:r>
            <a:r>
              <a:rPr lang="en-US" sz="2000" i="1" dirty="0" err="1">
                <a:solidFill>
                  <a:srgbClr val="00B050"/>
                </a:solidFill>
              </a:rPr>
              <a:t>i</a:t>
            </a:r>
            <a:r>
              <a:rPr lang="en-US" sz="2000" i="1" dirty="0">
                <a:solidFill>
                  <a:srgbClr val="00B050"/>
                </a:solidFill>
              </a:rPr>
              <a:t> </a:t>
            </a:r>
            <a:r>
              <a:rPr lang="en-US" sz="2000" dirty="0">
                <a:solidFill>
                  <a:srgbClr val="00B050"/>
                </a:solidFill>
              </a:rPr>
              <a:t>exists, go to step 4.</a:t>
            </a:r>
          </a:p>
          <a:p>
            <a:pPr marL="0" indent="0">
              <a:buNone/>
            </a:pPr>
            <a:r>
              <a:rPr lang="en-US" sz="2000" i="1" dirty="0"/>
              <a:t>3</a:t>
            </a:r>
            <a:r>
              <a:rPr lang="en-US" sz="2000" i="1" dirty="0">
                <a:solidFill>
                  <a:srgbClr val="00B050"/>
                </a:solidFill>
              </a:rPr>
              <a:t>.     Work </a:t>
            </a:r>
            <a:r>
              <a:rPr lang="en-US" sz="2000" dirty="0">
                <a:solidFill>
                  <a:srgbClr val="00B050"/>
                </a:solidFill>
              </a:rPr>
              <a:t>= </a:t>
            </a:r>
            <a:r>
              <a:rPr lang="en-US" sz="2000" i="1" dirty="0">
                <a:solidFill>
                  <a:srgbClr val="00B050"/>
                </a:solidFill>
              </a:rPr>
              <a:t>Work </a:t>
            </a:r>
            <a:r>
              <a:rPr lang="en-US" sz="2000" dirty="0">
                <a:solidFill>
                  <a:srgbClr val="00B050"/>
                </a:solidFill>
              </a:rPr>
              <a:t>+ </a:t>
            </a:r>
            <a:r>
              <a:rPr lang="en-US" sz="2000" i="1" dirty="0">
                <a:solidFill>
                  <a:srgbClr val="00B050"/>
                </a:solidFill>
              </a:rPr>
              <a:t>Allocation;</a:t>
            </a:r>
          </a:p>
          <a:p>
            <a:pPr marL="0" indent="0">
              <a:buNone/>
            </a:pPr>
            <a:r>
              <a:rPr lang="en-US" sz="2000" i="1" dirty="0">
                <a:solidFill>
                  <a:srgbClr val="00B050"/>
                </a:solidFill>
              </a:rPr>
              <a:t>	Finish[</a:t>
            </a:r>
            <a:r>
              <a:rPr lang="en-US" sz="2000" i="1" dirty="0" err="1">
                <a:solidFill>
                  <a:srgbClr val="00B050"/>
                </a:solidFill>
              </a:rPr>
              <a:t>i</a:t>
            </a:r>
            <a:r>
              <a:rPr lang="en-US" sz="2000" i="1" dirty="0">
                <a:solidFill>
                  <a:srgbClr val="00B050"/>
                </a:solidFill>
              </a:rPr>
              <a:t>] </a:t>
            </a:r>
            <a:r>
              <a:rPr lang="en-US" sz="2000" dirty="0">
                <a:solidFill>
                  <a:srgbClr val="00B050"/>
                </a:solidFill>
              </a:rPr>
              <a:t>= </a:t>
            </a:r>
            <a:r>
              <a:rPr lang="en-US" sz="2000" i="1" dirty="0">
                <a:solidFill>
                  <a:srgbClr val="00B050"/>
                </a:solidFill>
              </a:rPr>
              <a:t>true</a:t>
            </a:r>
          </a:p>
          <a:p>
            <a:pPr marL="0" indent="0">
              <a:buNone/>
            </a:pPr>
            <a:r>
              <a:rPr lang="en-US" sz="2000" i="1" dirty="0">
                <a:solidFill>
                  <a:srgbClr val="00B050"/>
                </a:solidFill>
              </a:rPr>
              <a:t>	</a:t>
            </a:r>
            <a:r>
              <a:rPr lang="en-US" sz="2000" dirty="0">
                <a:solidFill>
                  <a:srgbClr val="00B050"/>
                </a:solidFill>
              </a:rPr>
              <a:t>Go to step 2.</a:t>
            </a:r>
          </a:p>
          <a:p>
            <a:pPr marL="0" indent="0">
              <a:buNone/>
            </a:pPr>
            <a:r>
              <a:rPr lang="en-US" sz="2000" dirty="0"/>
              <a:t>4. If </a:t>
            </a:r>
            <a:r>
              <a:rPr lang="en-US" sz="2000" i="1" dirty="0"/>
              <a:t>Finish[</a:t>
            </a:r>
            <a:r>
              <a:rPr lang="en-US" sz="2000" i="1" dirty="0" err="1"/>
              <a:t>i</a:t>
            </a:r>
            <a:r>
              <a:rPr lang="en-US" sz="2000" i="1" dirty="0"/>
              <a:t>] ==true </a:t>
            </a:r>
            <a:r>
              <a:rPr lang="en-US" sz="2000" dirty="0"/>
              <a:t>for all </a:t>
            </a:r>
            <a:r>
              <a:rPr lang="en-US" sz="2000" i="1" dirty="0" err="1"/>
              <a:t>i</a:t>
            </a:r>
            <a:r>
              <a:rPr lang="en-US" sz="2000" i="1" dirty="0"/>
              <a:t>, </a:t>
            </a:r>
            <a:r>
              <a:rPr lang="en-US" sz="2000" dirty="0"/>
              <a:t>then the system is in a safe state.</a:t>
            </a:r>
          </a:p>
          <a:p>
            <a:r>
              <a:rPr lang="en-US" sz="2000" dirty="0"/>
              <a:t>This algorithm may require an order of </a:t>
            </a:r>
            <a:r>
              <a:rPr lang="en-US" sz="2000" i="1" dirty="0"/>
              <a:t>m </a:t>
            </a:r>
            <a:r>
              <a:rPr lang="en-US" sz="2000" dirty="0"/>
              <a:t>x </a:t>
            </a:r>
            <a:r>
              <a:rPr lang="en-US" sz="2000" i="1" dirty="0"/>
              <a:t>n^2 </a:t>
            </a:r>
            <a:r>
              <a:rPr lang="en-US" sz="2000" dirty="0"/>
              <a:t>operations to determine whether a state is safe.</a:t>
            </a:r>
          </a:p>
        </p:txBody>
      </p:sp>
    </p:spTree>
    <p:extLst>
      <p:ext uri="{BB962C8B-B14F-4D97-AF65-F5344CB8AC3E}">
        <p14:creationId xmlns:p14="http://schemas.microsoft.com/office/powerpoint/2010/main" val="783099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a:bodyPr>
          <a:lstStyle/>
          <a:p>
            <a:r>
              <a:rPr lang="en-US" sz="2400" b="1" dirty="0"/>
              <a:t>7.5.3.2 Resource-Request Algorithm</a:t>
            </a:r>
          </a:p>
        </p:txBody>
      </p:sp>
      <p:sp>
        <p:nvSpPr>
          <p:cNvPr id="3" name="Content Placeholder 2"/>
          <p:cNvSpPr>
            <a:spLocks noGrp="1"/>
          </p:cNvSpPr>
          <p:nvPr>
            <p:ph idx="1"/>
          </p:nvPr>
        </p:nvSpPr>
        <p:spPr>
          <a:xfrm>
            <a:off x="838200" y="1207438"/>
            <a:ext cx="10515600" cy="5489575"/>
          </a:xfrm>
        </p:spPr>
        <p:txBody>
          <a:bodyPr>
            <a:normAutofit lnSpcReduction="10000"/>
          </a:bodyPr>
          <a:lstStyle/>
          <a:p>
            <a:r>
              <a:rPr lang="en-US" sz="2000" dirty="0"/>
              <a:t>Next, we describe the algorithm for determining whether requests can be safely granted.</a:t>
            </a:r>
          </a:p>
          <a:p>
            <a:r>
              <a:rPr lang="en-US" sz="2000" dirty="0"/>
              <a:t>Let </a:t>
            </a:r>
            <a:r>
              <a:rPr lang="en-US" sz="2000" i="1" dirty="0" err="1"/>
              <a:t>Requesti</a:t>
            </a:r>
            <a:r>
              <a:rPr lang="en-US" sz="2000" i="1" dirty="0"/>
              <a:t> </a:t>
            </a:r>
            <a:r>
              <a:rPr lang="en-US" sz="2000" dirty="0"/>
              <a:t>be the request vector for process </a:t>
            </a:r>
            <a:r>
              <a:rPr lang="en-US" sz="2000" i="1" dirty="0"/>
              <a:t>Pi. </a:t>
            </a:r>
            <a:r>
              <a:rPr lang="en-US" sz="2000" dirty="0"/>
              <a:t>If </a:t>
            </a:r>
            <a:r>
              <a:rPr lang="en-US" sz="2000" i="1" dirty="0" err="1"/>
              <a:t>Requesti</a:t>
            </a:r>
            <a:r>
              <a:rPr lang="en-US" sz="2000" i="1" dirty="0"/>
              <a:t> [j] </a:t>
            </a:r>
            <a:r>
              <a:rPr lang="en-US" sz="2000" dirty="0"/>
              <a:t>== </a:t>
            </a:r>
            <a:r>
              <a:rPr lang="en-US" sz="2000" i="1" dirty="0"/>
              <a:t>k, </a:t>
            </a:r>
            <a:r>
              <a:rPr lang="en-US" sz="2000" dirty="0"/>
              <a:t>then process </a:t>
            </a:r>
            <a:r>
              <a:rPr lang="en-US" sz="2000" i="1" dirty="0"/>
              <a:t>Pi </a:t>
            </a:r>
            <a:r>
              <a:rPr lang="en-US" sz="2000" dirty="0"/>
              <a:t>wants </a:t>
            </a:r>
            <a:r>
              <a:rPr lang="en-US" sz="2000" i="1" dirty="0"/>
              <a:t>k </a:t>
            </a:r>
            <a:r>
              <a:rPr lang="en-US" sz="2000" dirty="0"/>
              <a:t>instances of resource type </a:t>
            </a:r>
            <a:r>
              <a:rPr lang="en-US" sz="2000" i="1" dirty="0" err="1"/>
              <a:t>Rj</a:t>
            </a:r>
            <a:r>
              <a:rPr lang="en-US" sz="2000" i="1" dirty="0"/>
              <a:t>. </a:t>
            </a:r>
            <a:r>
              <a:rPr lang="en-US" sz="2000" dirty="0"/>
              <a:t>When a request for resources is made by process </a:t>
            </a:r>
            <a:r>
              <a:rPr lang="en-US" sz="2000" i="1" dirty="0"/>
              <a:t>Pi, </a:t>
            </a:r>
            <a:r>
              <a:rPr lang="en-US" sz="2000" dirty="0"/>
              <a:t>the following actions are taken:</a:t>
            </a:r>
          </a:p>
          <a:p>
            <a:pPr marL="457200" indent="-457200">
              <a:buAutoNum type="arabicPeriod"/>
            </a:pPr>
            <a:r>
              <a:rPr lang="en-US" sz="2000" dirty="0"/>
              <a:t>If </a:t>
            </a:r>
            <a:r>
              <a:rPr lang="en-US" sz="2000" i="1" dirty="0" err="1"/>
              <a:t>Requesti</a:t>
            </a:r>
            <a:r>
              <a:rPr lang="en-US" sz="2000" dirty="0"/>
              <a:t> &lt;= </a:t>
            </a:r>
            <a:r>
              <a:rPr lang="en-US" sz="2000" i="1" dirty="0" err="1"/>
              <a:t>Needi</a:t>
            </a:r>
            <a:r>
              <a:rPr lang="en-US" sz="2000" i="1" dirty="0"/>
              <a:t>, </a:t>
            </a:r>
            <a:r>
              <a:rPr lang="en-US" sz="2000" dirty="0"/>
              <a:t>go to step 2. Otherwise, raise an error condition, since the process has exceeded its maximum claim.</a:t>
            </a:r>
          </a:p>
          <a:p>
            <a:pPr marL="457200" indent="-457200">
              <a:buAutoNum type="arabicPeriod"/>
            </a:pPr>
            <a:r>
              <a:rPr lang="en-US" sz="2000" dirty="0"/>
              <a:t>If </a:t>
            </a:r>
            <a:r>
              <a:rPr lang="en-US" sz="2000" i="1" dirty="0" err="1"/>
              <a:t>Requesti</a:t>
            </a:r>
            <a:r>
              <a:rPr lang="en-US" sz="2000" i="1" dirty="0"/>
              <a:t> &lt;=</a:t>
            </a:r>
            <a:r>
              <a:rPr lang="en-US" sz="2000" dirty="0"/>
              <a:t> </a:t>
            </a:r>
            <a:r>
              <a:rPr lang="en-US" sz="2000" i="1" dirty="0"/>
              <a:t>Available, </a:t>
            </a:r>
            <a:r>
              <a:rPr lang="en-US" sz="2000" dirty="0"/>
              <a:t>go to step 3. Otherwise, </a:t>
            </a:r>
            <a:r>
              <a:rPr lang="en-US" sz="2000" i="1" dirty="0"/>
              <a:t>Pi </a:t>
            </a:r>
            <a:r>
              <a:rPr lang="en-US" sz="2000" dirty="0"/>
              <a:t>must wait, since the resources are not available.</a:t>
            </a:r>
          </a:p>
          <a:p>
            <a:pPr marL="457200" indent="-457200">
              <a:buAutoNum type="arabicPeriod"/>
            </a:pPr>
            <a:r>
              <a:rPr lang="en-US" sz="2000" dirty="0"/>
              <a:t>Have the system pretend to have allocated the requested resources to process </a:t>
            </a:r>
            <a:r>
              <a:rPr lang="en-US" sz="2000" i="1" dirty="0"/>
              <a:t>Pi </a:t>
            </a:r>
            <a:r>
              <a:rPr lang="en-US" sz="2000" dirty="0"/>
              <a:t>by modifying the state as follows:</a:t>
            </a:r>
          </a:p>
          <a:p>
            <a:pPr marL="0" indent="0">
              <a:buNone/>
            </a:pPr>
            <a:r>
              <a:rPr lang="en-US" sz="2000" i="1" dirty="0"/>
              <a:t>Available= Available- Request;</a:t>
            </a:r>
          </a:p>
          <a:p>
            <a:pPr marL="0" indent="0">
              <a:buNone/>
            </a:pPr>
            <a:r>
              <a:rPr lang="en-US" sz="2000" i="1" dirty="0"/>
              <a:t>Allocation; =Allocation; +Request;</a:t>
            </a:r>
          </a:p>
          <a:p>
            <a:pPr marL="0" indent="0">
              <a:buNone/>
            </a:pPr>
            <a:r>
              <a:rPr lang="en-US" sz="2000" i="1" dirty="0"/>
              <a:t>Need; =Need;- Request;</a:t>
            </a:r>
          </a:p>
          <a:p>
            <a:r>
              <a:rPr lang="en-US" sz="2000" dirty="0"/>
              <a:t>If the resulting resource-allocation state is safe, the transaction is completed, and process </a:t>
            </a:r>
            <a:r>
              <a:rPr lang="en-US" sz="2000" i="1" dirty="0"/>
              <a:t>Pi  </a:t>
            </a:r>
            <a:r>
              <a:rPr lang="en-US" sz="2000" dirty="0"/>
              <a:t>is allocated its resources. However, if the new state is unsafe, then </a:t>
            </a:r>
            <a:r>
              <a:rPr lang="en-US" sz="2000" i="1" dirty="0"/>
              <a:t>Pi </a:t>
            </a:r>
            <a:r>
              <a:rPr lang="en-US" sz="2000" dirty="0"/>
              <a:t>must wait for </a:t>
            </a:r>
            <a:r>
              <a:rPr lang="en-US" sz="2000" i="1" dirty="0" err="1"/>
              <a:t>Requesti</a:t>
            </a:r>
            <a:r>
              <a:rPr lang="en-US" sz="2000" i="1" dirty="0"/>
              <a:t>, </a:t>
            </a:r>
            <a:r>
              <a:rPr lang="en-US" sz="2000" dirty="0"/>
              <a:t>and the old resource-allocation state is restored.</a:t>
            </a:r>
          </a:p>
        </p:txBody>
      </p:sp>
    </p:spTree>
    <p:extLst>
      <p:ext uri="{BB962C8B-B14F-4D97-AF65-F5344CB8AC3E}">
        <p14:creationId xmlns:p14="http://schemas.microsoft.com/office/powerpoint/2010/main" val="132599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1" y="524859"/>
            <a:ext cx="10515600" cy="4351338"/>
          </a:xfrm>
        </p:spPr>
        <p:txBody>
          <a:bodyPr>
            <a:normAutofit/>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a:t>Note: Study problems on bankers algorithm discussed in class.</a:t>
            </a:r>
          </a:p>
        </p:txBody>
      </p:sp>
    </p:spTree>
    <p:extLst>
      <p:ext uri="{BB962C8B-B14F-4D97-AF65-F5344CB8AC3E}">
        <p14:creationId xmlns:p14="http://schemas.microsoft.com/office/powerpoint/2010/main" val="2699004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699"/>
          </a:xfrm>
        </p:spPr>
        <p:txBody>
          <a:bodyPr>
            <a:normAutofit/>
          </a:bodyPr>
          <a:lstStyle/>
          <a:p>
            <a:r>
              <a:rPr lang="en-US" sz="2400" b="1" dirty="0"/>
              <a:t>7.6 deadlock detection </a:t>
            </a:r>
          </a:p>
        </p:txBody>
      </p:sp>
      <p:sp>
        <p:nvSpPr>
          <p:cNvPr id="3" name="Content Placeholder 2"/>
          <p:cNvSpPr>
            <a:spLocks noGrp="1"/>
          </p:cNvSpPr>
          <p:nvPr>
            <p:ph idx="1"/>
          </p:nvPr>
        </p:nvSpPr>
        <p:spPr>
          <a:xfrm>
            <a:off x="748048" y="1081825"/>
            <a:ext cx="10515600" cy="5563674"/>
          </a:xfrm>
        </p:spPr>
        <p:txBody>
          <a:bodyPr>
            <a:normAutofit fontScale="92500"/>
          </a:bodyPr>
          <a:lstStyle/>
          <a:p>
            <a:r>
              <a:rPr lang="en-US" sz="2000" dirty="0"/>
              <a:t>If a system does not employ either a deadlock-prevention or a deadlock voidance algorithm, then a deadlock situation may occur. In this environment, the system may provide:</a:t>
            </a:r>
          </a:p>
          <a:p>
            <a:pPr marL="457200" indent="-457200">
              <a:buAutoNum type="arabicPeriod"/>
            </a:pPr>
            <a:r>
              <a:rPr lang="en-US" sz="2000" dirty="0">
                <a:solidFill>
                  <a:srgbClr val="00B050"/>
                </a:solidFill>
              </a:rPr>
              <a:t>An algorithm that examines the state of the system to determine whether a deadlock has occurred</a:t>
            </a:r>
            <a:r>
              <a:rPr lang="en-US" sz="2000" dirty="0"/>
              <a:t>.</a:t>
            </a:r>
          </a:p>
          <a:p>
            <a:pPr marL="457200" indent="-457200">
              <a:buAutoNum type="arabicPeriod"/>
            </a:pPr>
            <a:r>
              <a:rPr lang="en-US" sz="2000" dirty="0">
                <a:solidFill>
                  <a:srgbClr val="00B050"/>
                </a:solidFill>
              </a:rPr>
              <a:t>An algorithm to recover from the deadlock</a:t>
            </a:r>
            <a:r>
              <a:rPr lang="en-US" sz="2000" dirty="0"/>
              <a:t>.</a:t>
            </a:r>
          </a:p>
          <a:p>
            <a:pPr marL="0" indent="0" algn="just">
              <a:buNone/>
            </a:pPr>
            <a:r>
              <a:rPr lang="en-US" sz="2000" dirty="0"/>
              <a:t>In the following discussion, we elaborate on these two requirements as they pertain to systems with only a single instance of each resource type, as well as to systems with several instances of each resource type.</a:t>
            </a:r>
          </a:p>
          <a:p>
            <a:pPr marL="0" indent="0" algn="just">
              <a:buNone/>
            </a:pPr>
            <a:r>
              <a:rPr lang="en-US" sz="2000" b="1" dirty="0"/>
              <a:t>7.6.1 Single Instance of Each Resource Type</a:t>
            </a:r>
          </a:p>
          <a:p>
            <a:pPr marL="0" indent="0" algn="just">
              <a:buNone/>
            </a:pPr>
            <a:r>
              <a:rPr lang="en-US" sz="2000" dirty="0"/>
              <a:t>If all resources </a:t>
            </a:r>
            <a:r>
              <a:rPr lang="en-US" sz="2000" dirty="0">
                <a:solidFill>
                  <a:srgbClr val="00B050"/>
                </a:solidFill>
              </a:rPr>
              <a:t>have only a single instance</a:t>
            </a:r>
            <a:r>
              <a:rPr lang="en-US" sz="2000" dirty="0"/>
              <a:t>, then we can define a deadlock detection algorithm that uses a variant of the resource-allocation graph, called a </a:t>
            </a:r>
            <a:r>
              <a:rPr lang="en-US" sz="2000" i="1" dirty="0"/>
              <a:t>wait-for </a:t>
            </a:r>
            <a:r>
              <a:rPr lang="en-US" sz="2000" dirty="0"/>
              <a:t>graph. We obtain this graph from the resource-allocation graph by removing the resource nodes and collapsing the appropriate edges.</a:t>
            </a:r>
          </a:p>
          <a:p>
            <a:r>
              <a:rPr lang="en-US" sz="2000" dirty="0"/>
              <a:t>More precisely, an edge from </a:t>
            </a:r>
            <a:r>
              <a:rPr lang="en-US" sz="2000" i="1" dirty="0"/>
              <a:t>Pi </a:t>
            </a:r>
            <a:r>
              <a:rPr lang="en-US" sz="2000" dirty="0"/>
              <a:t>to </a:t>
            </a:r>
            <a:r>
              <a:rPr lang="en-US" sz="2000" i="1" dirty="0" err="1"/>
              <a:t>Pj</a:t>
            </a:r>
            <a:r>
              <a:rPr lang="en-US" sz="2000" i="1" dirty="0"/>
              <a:t> </a:t>
            </a:r>
            <a:r>
              <a:rPr lang="en-US" sz="2000" dirty="0"/>
              <a:t>in a wait-for graph implies that process </a:t>
            </a:r>
            <a:r>
              <a:rPr lang="en-US" sz="2000" i="1" dirty="0"/>
              <a:t>Pi </a:t>
            </a:r>
            <a:r>
              <a:rPr lang="en-US" sz="2000" dirty="0"/>
              <a:t>is waiting for process </a:t>
            </a:r>
            <a:r>
              <a:rPr lang="en-US" sz="2000" i="1" dirty="0" err="1"/>
              <a:t>Pj</a:t>
            </a:r>
            <a:r>
              <a:rPr lang="en-US" sz="2000" i="1" dirty="0"/>
              <a:t> </a:t>
            </a:r>
            <a:r>
              <a:rPr lang="en-US" sz="2000" dirty="0"/>
              <a:t>to release a resource that </a:t>
            </a:r>
            <a:r>
              <a:rPr lang="en-US" sz="2000" i="1" dirty="0"/>
              <a:t>Pi </a:t>
            </a:r>
            <a:r>
              <a:rPr lang="en-US" sz="2000" dirty="0"/>
              <a:t>needs.</a:t>
            </a:r>
          </a:p>
          <a:p>
            <a:r>
              <a:rPr lang="en-US" sz="2000" dirty="0"/>
              <a:t>An edge </a:t>
            </a:r>
            <a:r>
              <a:rPr lang="en-US" sz="2000" i="1" dirty="0"/>
              <a:t>Pi-&gt;</a:t>
            </a:r>
            <a:r>
              <a:rPr lang="en-US" sz="2000" i="1" dirty="0" err="1"/>
              <a:t>Pj</a:t>
            </a:r>
            <a:r>
              <a:rPr lang="en-US" sz="2000" i="1" dirty="0"/>
              <a:t> </a:t>
            </a:r>
            <a:r>
              <a:rPr lang="en-US" sz="2000" dirty="0"/>
              <a:t>exists in a wait-for graph if and only if the corresponding resource allocation graph contains two edges </a:t>
            </a:r>
            <a:r>
              <a:rPr lang="en-US" sz="2000" i="1" dirty="0"/>
              <a:t>Pi </a:t>
            </a:r>
            <a:r>
              <a:rPr lang="en-US" sz="2000" dirty="0"/>
              <a:t>-&gt; </a:t>
            </a:r>
            <a:r>
              <a:rPr lang="en-US" sz="2000" i="1" dirty="0" err="1"/>
              <a:t>Rq</a:t>
            </a:r>
            <a:r>
              <a:rPr lang="en-US" sz="2000" i="1" dirty="0"/>
              <a:t> </a:t>
            </a:r>
            <a:r>
              <a:rPr lang="en-US" sz="2000" dirty="0"/>
              <a:t>and </a:t>
            </a:r>
            <a:r>
              <a:rPr lang="en-US" sz="2000" i="1" dirty="0" err="1"/>
              <a:t>Rq</a:t>
            </a:r>
            <a:r>
              <a:rPr lang="en-US" sz="2000" i="1" dirty="0"/>
              <a:t> </a:t>
            </a:r>
            <a:r>
              <a:rPr lang="en-US" sz="2000" dirty="0"/>
              <a:t>-&gt; </a:t>
            </a:r>
            <a:r>
              <a:rPr lang="en-US" sz="2000" i="1" dirty="0" err="1"/>
              <a:t>Pj</a:t>
            </a:r>
            <a:r>
              <a:rPr lang="en-US" sz="2000" i="1" dirty="0"/>
              <a:t>  </a:t>
            </a:r>
            <a:r>
              <a:rPr lang="en-US" sz="2000" dirty="0"/>
              <a:t>for some resource </a:t>
            </a:r>
            <a:r>
              <a:rPr lang="en-US" sz="2000" i="1" dirty="0" err="1"/>
              <a:t>Rq</a:t>
            </a:r>
            <a:r>
              <a:rPr lang="en-US" sz="2000" i="1" dirty="0"/>
              <a:t>.</a:t>
            </a:r>
          </a:p>
          <a:p>
            <a:r>
              <a:rPr lang="en-US" sz="2000" dirty="0"/>
              <a:t>For example, in Figure 7.8, we present a resource-allocation graph and the corresponding wait-for graph.</a:t>
            </a:r>
          </a:p>
          <a:p>
            <a:pPr marL="0" indent="0" algn="just">
              <a:buNone/>
            </a:pPr>
            <a:endParaRPr lang="en-US" sz="2000" dirty="0"/>
          </a:p>
        </p:txBody>
      </p:sp>
    </p:spTree>
    <p:extLst>
      <p:ext uri="{BB962C8B-B14F-4D97-AF65-F5344CB8AC3E}">
        <p14:creationId xmlns:p14="http://schemas.microsoft.com/office/powerpoint/2010/main" val="101893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3"/>
          </a:xfrm>
        </p:spPr>
        <p:txBody>
          <a:bodyPr>
            <a:normAutofit/>
          </a:bodyPr>
          <a:lstStyle/>
          <a:p>
            <a:r>
              <a:rPr lang="en-US" sz="2400" dirty="0"/>
              <a:t>Continued…. </a:t>
            </a:r>
          </a:p>
        </p:txBody>
      </p:sp>
      <p:sp>
        <p:nvSpPr>
          <p:cNvPr id="3" name="Content Placeholder 2"/>
          <p:cNvSpPr>
            <a:spLocks noGrp="1"/>
          </p:cNvSpPr>
          <p:nvPr>
            <p:ph idx="1"/>
          </p:nvPr>
        </p:nvSpPr>
        <p:spPr>
          <a:xfrm>
            <a:off x="748048" y="1336228"/>
            <a:ext cx="10515600" cy="5521772"/>
          </a:xfrm>
        </p:spPr>
        <p:txBody>
          <a:bodyPr>
            <a:normAutofit fontScale="92500" lnSpcReduction="10000"/>
          </a:bodyPr>
          <a:lstStyle/>
          <a:p>
            <a:pPr algn="just"/>
            <a:r>
              <a:rPr lang="en-US" sz="2000" dirty="0"/>
              <a:t>As before</a:t>
            </a:r>
            <a:r>
              <a:rPr lang="en-US" sz="2000" dirty="0">
                <a:solidFill>
                  <a:srgbClr val="00B050"/>
                </a:solidFill>
              </a:rPr>
              <a:t>, a deadlock exists in the system if and only if the wait-for graph contains a cycle</a:t>
            </a:r>
            <a:r>
              <a:rPr lang="en-US" sz="2000" dirty="0"/>
              <a:t>. To detect deadlocks</a:t>
            </a:r>
            <a:r>
              <a:rPr lang="en-US" sz="2000" dirty="0">
                <a:solidFill>
                  <a:srgbClr val="00B050"/>
                </a:solidFill>
              </a:rPr>
              <a:t>, the system needs to </a:t>
            </a:r>
            <a:r>
              <a:rPr lang="en-US" sz="2000" i="1" dirty="0">
                <a:solidFill>
                  <a:srgbClr val="00B050"/>
                </a:solidFill>
              </a:rPr>
              <a:t>maintain </a:t>
            </a:r>
            <a:r>
              <a:rPr lang="en-US" sz="2000" dirty="0">
                <a:solidFill>
                  <a:srgbClr val="00B050"/>
                </a:solidFill>
              </a:rPr>
              <a:t>the wait-for graph and periodically </a:t>
            </a:r>
            <a:r>
              <a:rPr lang="en-US" sz="2000" i="1" dirty="0">
                <a:solidFill>
                  <a:srgbClr val="00B050"/>
                </a:solidFill>
              </a:rPr>
              <a:t>invoke an algorithm </a:t>
            </a:r>
            <a:r>
              <a:rPr lang="en-US" sz="2000" dirty="0">
                <a:solidFill>
                  <a:srgbClr val="00B050"/>
                </a:solidFill>
              </a:rPr>
              <a:t>that searches for a cycle in the graph.</a:t>
            </a:r>
            <a:r>
              <a:rPr lang="en-US" sz="2000" dirty="0"/>
              <a:t> An algorithm to detect a cycle in a graph requires an order of </a:t>
            </a:r>
            <a:r>
              <a:rPr lang="en-US" sz="2000" i="1" dirty="0"/>
              <a:t>n^2 </a:t>
            </a:r>
            <a:r>
              <a:rPr lang="en-US" sz="2000" dirty="0"/>
              <a:t>operations, where </a:t>
            </a:r>
            <a:r>
              <a:rPr lang="en-US" sz="2000" i="1" dirty="0"/>
              <a:t>n </a:t>
            </a:r>
            <a:r>
              <a:rPr lang="en-US" sz="2000" dirty="0"/>
              <a:t>is the number of vertices in the graph.</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ctr">
              <a:buNone/>
            </a:pPr>
            <a:endParaRPr lang="en-US" sz="2000" dirty="0"/>
          </a:p>
          <a:p>
            <a:pPr marL="0" indent="0" algn="ctr">
              <a:buNone/>
            </a:pPr>
            <a:r>
              <a:rPr lang="en-US" sz="2000" dirty="0"/>
              <a:t>Figure 7.8</a:t>
            </a:r>
          </a:p>
        </p:txBody>
      </p:sp>
      <p:pic>
        <p:nvPicPr>
          <p:cNvPr id="4" name="Picture 6"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971" y="2532308"/>
            <a:ext cx="593725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483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b="1" dirty="0"/>
              <a:t>7.6.2 Several Instances of a Resource Type</a:t>
            </a:r>
          </a:p>
        </p:txBody>
      </p:sp>
      <p:sp>
        <p:nvSpPr>
          <p:cNvPr id="3" name="Content Placeholder 2"/>
          <p:cNvSpPr>
            <a:spLocks noGrp="1"/>
          </p:cNvSpPr>
          <p:nvPr>
            <p:ph idx="1"/>
          </p:nvPr>
        </p:nvSpPr>
        <p:spPr>
          <a:xfrm>
            <a:off x="838200" y="978794"/>
            <a:ext cx="10515600" cy="4351338"/>
          </a:xfrm>
        </p:spPr>
        <p:txBody>
          <a:bodyPr>
            <a:normAutofit lnSpcReduction="10000"/>
          </a:bodyPr>
          <a:lstStyle/>
          <a:p>
            <a:pPr marL="0" indent="0" algn="just">
              <a:buNone/>
            </a:pPr>
            <a:r>
              <a:rPr lang="en-US" sz="2000" dirty="0"/>
              <a:t>The wait-for graph scheme is not applicable to a resource-allocation system with multiple instances of each resource type. We turn now to a deadlock detection algorithm that is applicable to such a system. The algorithm employs several time-varying data structures that are similar to those used in the banker's algorithm. </a:t>
            </a:r>
          </a:p>
          <a:p>
            <a:pPr marL="457200" indent="-457200" algn="just">
              <a:buAutoNum type="arabicPeriod"/>
            </a:pPr>
            <a:r>
              <a:rPr lang="en-US" sz="2000" dirty="0"/>
              <a:t>Available: A vector of length </a:t>
            </a:r>
            <a:r>
              <a:rPr lang="en-US" sz="2000" i="1" dirty="0"/>
              <a:t>m </a:t>
            </a:r>
            <a:r>
              <a:rPr lang="en-US" sz="2000" dirty="0"/>
              <a:t>indicates the number of available resources of each type. If </a:t>
            </a:r>
            <a:r>
              <a:rPr lang="en-US" sz="2000" i="1" dirty="0"/>
              <a:t>Available[j] </a:t>
            </a:r>
            <a:r>
              <a:rPr lang="en-US" sz="2000" dirty="0"/>
              <a:t>equals </a:t>
            </a:r>
            <a:r>
              <a:rPr lang="en-US" sz="2000" i="1" dirty="0"/>
              <a:t>k, </a:t>
            </a:r>
            <a:r>
              <a:rPr lang="en-US" sz="2000" dirty="0"/>
              <a:t>then </a:t>
            </a:r>
            <a:r>
              <a:rPr lang="en-US" sz="2000" i="1" dirty="0"/>
              <a:t>k </a:t>
            </a:r>
            <a:r>
              <a:rPr lang="en-US" sz="2000" dirty="0"/>
              <a:t>instances of resource type </a:t>
            </a:r>
            <a:r>
              <a:rPr lang="en-US" sz="2000" i="1" dirty="0" err="1"/>
              <a:t>Ri</a:t>
            </a:r>
            <a:r>
              <a:rPr lang="en-US" sz="2000" i="1" dirty="0"/>
              <a:t> </a:t>
            </a:r>
            <a:r>
              <a:rPr lang="en-US" sz="2000" dirty="0"/>
              <a:t>are available.</a:t>
            </a:r>
          </a:p>
          <a:p>
            <a:pPr marL="457200" indent="-457200" algn="just">
              <a:buAutoNum type="arabicPeriod"/>
            </a:pPr>
            <a:r>
              <a:rPr lang="en-US" sz="2000" dirty="0"/>
              <a:t>Max: An </a:t>
            </a:r>
            <a:r>
              <a:rPr lang="en-US" sz="2000" i="1" dirty="0"/>
              <a:t>n </a:t>
            </a:r>
            <a:r>
              <a:rPr lang="en-US" sz="2000" dirty="0"/>
              <a:t>x </a:t>
            </a:r>
            <a:r>
              <a:rPr lang="en-US" sz="2000" i="1" dirty="0"/>
              <a:t>m </a:t>
            </a:r>
            <a:r>
              <a:rPr lang="en-US" sz="2000" dirty="0"/>
              <a:t>matrix defines the maximum demand of each process. If </a:t>
            </a:r>
            <a:r>
              <a:rPr lang="en-US" sz="2000" i="1" dirty="0"/>
              <a:t>Max[</a:t>
            </a:r>
            <a:r>
              <a:rPr lang="en-US" sz="2000" i="1" dirty="0" err="1"/>
              <a:t>i</a:t>
            </a:r>
            <a:r>
              <a:rPr lang="en-US" sz="2000" i="1" dirty="0"/>
              <a:t>] [j] </a:t>
            </a:r>
            <a:r>
              <a:rPr lang="en-US" sz="2000" dirty="0"/>
              <a:t>equals </a:t>
            </a:r>
            <a:r>
              <a:rPr lang="en-US" sz="2000" i="1" dirty="0"/>
              <a:t>k, </a:t>
            </a:r>
            <a:r>
              <a:rPr lang="en-US" sz="2000" dirty="0"/>
              <a:t>then process </a:t>
            </a:r>
            <a:r>
              <a:rPr lang="en-US" sz="2000" i="1" dirty="0"/>
              <a:t>Pi </a:t>
            </a:r>
            <a:r>
              <a:rPr lang="en-US" sz="2000" dirty="0"/>
              <a:t>may request at most </a:t>
            </a:r>
            <a:r>
              <a:rPr lang="en-US" sz="2000" i="1" dirty="0"/>
              <a:t>k </a:t>
            </a:r>
            <a:r>
              <a:rPr lang="en-US" sz="2000" dirty="0"/>
              <a:t>instances of resource type </a:t>
            </a:r>
            <a:r>
              <a:rPr lang="en-US" sz="2000" dirty="0" err="1"/>
              <a:t>Rj</a:t>
            </a:r>
            <a:r>
              <a:rPr lang="en-US" sz="2000" dirty="0"/>
              <a:t>. </a:t>
            </a:r>
          </a:p>
          <a:p>
            <a:pPr marL="457200" indent="-457200" algn="just">
              <a:buAutoNum type="arabicPeriod"/>
            </a:pPr>
            <a:r>
              <a:rPr lang="en-US" sz="2000" dirty="0"/>
              <a:t>Allocation: An </a:t>
            </a:r>
            <a:r>
              <a:rPr lang="en-US" sz="2000" i="1" dirty="0"/>
              <a:t>n </a:t>
            </a:r>
            <a:r>
              <a:rPr lang="en-US" sz="2000" dirty="0"/>
              <a:t>x </a:t>
            </a:r>
            <a:r>
              <a:rPr lang="en-US" sz="2000" i="1" dirty="0"/>
              <a:t>m </a:t>
            </a:r>
            <a:r>
              <a:rPr lang="en-US" sz="2000" dirty="0"/>
              <a:t>matrix defines the number of resources of each type currently allocated to each process. If </a:t>
            </a:r>
            <a:r>
              <a:rPr lang="en-US" sz="2000" i="1" dirty="0"/>
              <a:t>Allocation[</a:t>
            </a:r>
            <a:r>
              <a:rPr lang="en-US" sz="2000" i="1" dirty="0" err="1"/>
              <a:t>i</a:t>
            </a:r>
            <a:r>
              <a:rPr lang="en-US" sz="2000" i="1" dirty="0"/>
              <a:t>][j] </a:t>
            </a:r>
            <a:r>
              <a:rPr lang="en-US" sz="2000" dirty="0"/>
              <a:t>equals k, then process </a:t>
            </a:r>
            <a:r>
              <a:rPr lang="en-US" sz="2000" i="1" dirty="0"/>
              <a:t>Pi </a:t>
            </a:r>
            <a:r>
              <a:rPr lang="en-US" sz="2000" dirty="0"/>
              <a:t>is currently allocated k instances of resource type </a:t>
            </a:r>
            <a:r>
              <a:rPr lang="en-US" sz="2000" i="1" dirty="0" err="1"/>
              <a:t>Rj</a:t>
            </a:r>
            <a:r>
              <a:rPr lang="en-US" sz="2000" i="1" dirty="0"/>
              <a:t>.</a:t>
            </a:r>
          </a:p>
          <a:p>
            <a:pPr marL="457200" indent="-457200" algn="just">
              <a:buAutoNum type="arabicPeriod"/>
            </a:pPr>
            <a:r>
              <a:rPr lang="en-US" sz="2000" dirty="0"/>
              <a:t>Need: An </a:t>
            </a:r>
            <a:r>
              <a:rPr lang="en-US" sz="2000" i="1" dirty="0"/>
              <a:t>n </a:t>
            </a:r>
            <a:r>
              <a:rPr lang="en-US" sz="2000" dirty="0"/>
              <a:t>x </a:t>
            </a:r>
            <a:r>
              <a:rPr lang="en-US" sz="2000" i="1" dirty="0"/>
              <a:t>m </a:t>
            </a:r>
            <a:r>
              <a:rPr lang="en-US" sz="2000" dirty="0"/>
              <a:t>matrix indicates the remaining resource need of each process. If </a:t>
            </a:r>
            <a:r>
              <a:rPr lang="en-US" sz="2000" i="1" dirty="0"/>
              <a:t>Need[</a:t>
            </a:r>
            <a:r>
              <a:rPr lang="en-US" sz="2000" i="1" dirty="0" err="1"/>
              <a:t>i</a:t>
            </a:r>
            <a:r>
              <a:rPr lang="en-US" sz="2000" i="1" dirty="0"/>
              <a:t>][j] </a:t>
            </a:r>
            <a:r>
              <a:rPr lang="en-US" sz="2000" dirty="0"/>
              <a:t>equals </a:t>
            </a:r>
            <a:r>
              <a:rPr lang="en-US" sz="2000" i="1" dirty="0"/>
              <a:t>k, </a:t>
            </a:r>
            <a:r>
              <a:rPr lang="en-US" sz="2000" dirty="0"/>
              <a:t>then process </a:t>
            </a:r>
            <a:r>
              <a:rPr lang="en-US" sz="2000" i="1" dirty="0"/>
              <a:t>Pi </a:t>
            </a:r>
            <a:r>
              <a:rPr lang="en-US" sz="2000" dirty="0"/>
              <a:t>may need </a:t>
            </a:r>
            <a:r>
              <a:rPr lang="en-US" sz="2000" i="1" dirty="0"/>
              <a:t>k </a:t>
            </a:r>
            <a:r>
              <a:rPr lang="en-US" sz="2000" dirty="0"/>
              <a:t>more instances of resource type </a:t>
            </a:r>
            <a:r>
              <a:rPr lang="en-US" sz="2000" i="1" dirty="0" err="1"/>
              <a:t>Rj</a:t>
            </a:r>
            <a:r>
              <a:rPr lang="en-US" sz="2000" i="1" dirty="0"/>
              <a:t> </a:t>
            </a:r>
            <a:r>
              <a:rPr lang="en-US" sz="2000" dirty="0"/>
              <a:t>to complete its task. Note that </a:t>
            </a:r>
            <a:r>
              <a:rPr lang="en-US" sz="2000" i="1" dirty="0"/>
              <a:t>Need[</a:t>
            </a:r>
            <a:r>
              <a:rPr lang="en-US" sz="2000" i="1" dirty="0" err="1"/>
              <a:t>i</a:t>
            </a:r>
            <a:r>
              <a:rPr lang="en-US" sz="2000" i="1" dirty="0"/>
              <a:t>][j] </a:t>
            </a:r>
            <a:r>
              <a:rPr lang="en-US" sz="2000" dirty="0"/>
              <a:t>equals </a:t>
            </a:r>
            <a:r>
              <a:rPr lang="en-US" sz="2000" i="1" dirty="0"/>
              <a:t>Max[</a:t>
            </a:r>
            <a:r>
              <a:rPr lang="en-US" sz="2000" i="1" dirty="0" err="1"/>
              <a:t>i</a:t>
            </a:r>
            <a:r>
              <a:rPr lang="en-US" sz="2000" i="1" dirty="0"/>
              <a:t>][j]</a:t>
            </a:r>
            <a:r>
              <a:rPr lang="en-US" sz="2000" dirty="0"/>
              <a:t>- </a:t>
            </a:r>
            <a:r>
              <a:rPr lang="en-US" sz="2000" i="1" dirty="0"/>
              <a:t>Allocation [</a:t>
            </a:r>
            <a:r>
              <a:rPr lang="en-US" sz="2000" i="1" dirty="0" err="1"/>
              <a:t>i</a:t>
            </a:r>
            <a:r>
              <a:rPr lang="en-US" sz="2000" i="1" dirty="0"/>
              <a:t>][j].</a:t>
            </a:r>
            <a:endParaRPr lang="en-US" sz="2000" dirty="0"/>
          </a:p>
          <a:p>
            <a:pPr marL="0" indent="0" algn="just">
              <a:buNone/>
            </a:pPr>
            <a:endParaRPr lang="en-US" sz="2000" dirty="0"/>
          </a:p>
        </p:txBody>
      </p:sp>
    </p:spTree>
    <p:extLst>
      <p:ext uri="{BB962C8B-B14F-4D97-AF65-F5344CB8AC3E}">
        <p14:creationId xmlns:p14="http://schemas.microsoft.com/office/powerpoint/2010/main" val="53609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2400" dirty="0"/>
              <a:t>Continued…</a:t>
            </a:r>
          </a:p>
        </p:txBody>
      </p:sp>
      <p:sp>
        <p:nvSpPr>
          <p:cNvPr id="3" name="Content Placeholder 2"/>
          <p:cNvSpPr>
            <a:spLocks noGrp="1"/>
          </p:cNvSpPr>
          <p:nvPr>
            <p:ph idx="1"/>
          </p:nvPr>
        </p:nvSpPr>
        <p:spPr>
          <a:xfrm>
            <a:off x="838200" y="1271834"/>
            <a:ext cx="10515600" cy="4351338"/>
          </a:xfrm>
        </p:spPr>
        <p:txBody>
          <a:bodyPr>
            <a:normAutofit fontScale="92500" lnSpcReduction="20000"/>
          </a:bodyPr>
          <a:lstStyle/>
          <a:p>
            <a:pPr marL="0" indent="0">
              <a:buNone/>
            </a:pPr>
            <a:r>
              <a:rPr lang="en-US" sz="2000" dirty="0"/>
              <a:t>We can now present the algorithm for finding out whether or not a system is in a safe state. This algorithm can be described as follows.</a:t>
            </a:r>
          </a:p>
          <a:p>
            <a:pPr marL="457200" indent="-457200">
              <a:buAutoNum type="arabicPeriod"/>
            </a:pPr>
            <a:r>
              <a:rPr lang="en-US" sz="2000" dirty="0"/>
              <a:t>Let </a:t>
            </a:r>
            <a:r>
              <a:rPr lang="en-US" sz="2000" i="1" dirty="0"/>
              <a:t>Work </a:t>
            </a:r>
            <a:r>
              <a:rPr lang="en-US" sz="2000" dirty="0"/>
              <a:t>and </a:t>
            </a:r>
            <a:r>
              <a:rPr lang="en-US" sz="2000" i="1" dirty="0"/>
              <a:t>Finish </a:t>
            </a:r>
            <a:r>
              <a:rPr lang="en-US" sz="2000" dirty="0"/>
              <a:t>be vectors of length </a:t>
            </a:r>
            <a:r>
              <a:rPr lang="en-US" sz="2000" i="1" dirty="0"/>
              <a:t>m </a:t>
            </a:r>
            <a:r>
              <a:rPr lang="en-US" sz="2000" dirty="0"/>
              <a:t>and </a:t>
            </a:r>
            <a:r>
              <a:rPr lang="en-US" sz="2000" i="1" dirty="0"/>
              <a:t>n, </a:t>
            </a:r>
            <a:r>
              <a:rPr lang="en-US" sz="2000" dirty="0"/>
              <a:t>respectively. Initialize </a:t>
            </a:r>
            <a:r>
              <a:rPr lang="en-US" sz="2000" i="1" dirty="0"/>
              <a:t>Work= Available </a:t>
            </a:r>
            <a:r>
              <a:rPr lang="en-US" sz="2000" dirty="0"/>
              <a:t>and </a:t>
            </a:r>
            <a:r>
              <a:rPr lang="en-US" sz="2000" i="1" dirty="0"/>
              <a:t>Finish[</a:t>
            </a:r>
            <a:r>
              <a:rPr lang="en-US" sz="2000" i="1" dirty="0" err="1"/>
              <a:t>i</a:t>
            </a:r>
            <a:r>
              <a:rPr lang="en-US" sz="2000" i="1" dirty="0"/>
              <a:t>] =false </a:t>
            </a:r>
            <a:r>
              <a:rPr lang="en-US" sz="2000" dirty="0"/>
              <a:t>for </a:t>
            </a:r>
            <a:r>
              <a:rPr lang="en-US" sz="2000" i="1" dirty="0" err="1"/>
              <a:t>i</a:t>
            </a:r>
            <a:r>
              <a:rPr lang="en-US" sz="2000" i="1" dirty="0"/>
              <a:t> </a:t>
            </a:r>
            <a:r>
              <a:rPr lang="en-US" sz="2000" dirty="0"/>
              <a:t>= 0, 1, ... , </a:t>
            </a:r>
            <a:r>
              <a:rPr lang="en-US" sz="2000" i="1" dirty="0"/>
              <a:t>n </a:t>
            </a:r>
            <a:r>
              <a:rPr lang="en-US" sz="2000" dirty="0"/>
              <a:t>- 1.</a:t>
            </a:r>
          </a:p>
          <a:p>
            <a:pPr marL="457200" indent="-457200">
              <a:buAutoNum type="arabicPeriod"/>
            </a:pPr>
            <a:r>
              <a:rPr lang="en-US" sz="2000" dirty="0"/>
              <a:t>Find an index </a:t>
            </a:r>
            <a:r>
              <a:rPr lang="en-US" sz="2000" i="1" dirty="0" err="1"/>
              <a:t>i</a:t>
            </a:r>
            <a:r>
              <a:rPr lang="en-US" sz="2000" i="1" dirty="0"/>
              <a:t> </a:t>
            </a:r>
            <a:r>
              <a:rPr lang="en-US" sz="2000" dirty="0"/>
              <a:t>such that both</a:t>
            </a:r>
          </a:p>
          <a:p>
            <a:pPr marL="0" indent="0">
              <a:buNone/>
            </a:pPr>
            <a:r>
              <a:rPr lang="en-US" sz="2000" dirty="0"/>
              <a:t>	a. </a:t>
            </a:r>
            <a:r>
              <a:rPr lang="en-US" sz="2000" i="1" dirty="0"/>
              <a:t>Finish[</a:t>
            </a:r>
            <a:r>
              <a:rPr lang="en-US" sz="2000" i="1" dirty="0" err="1"/>
              <a:t>i</a:t>
            </a:r>
            <a:r>
              <a:rPr lang="en-US" sz="2000" i="1" dirty="0"/>
              <a:t>] ==false</a:t>
            </a:r>
          </a:p>
          <a:p>
            <a:pPr marL="0" indent="0">
              <a:buNone/>
            </a:pPr>
            <a:r>
              <a:rPr lang="en-US" sz="2000" dirty="0"/>
              <a:t>	b. </a:t>
            </a:r>
            <a:r>
              <a:rPr lang="en-US" sz="2000" i="1" dirty="0" err="1"/>
              <a:t>Needi</a:t>
            </a:r>
            <a:r>
              <a:rPr lang="en-US" sz="2000" i="1" dirty="0"/>
              <a:t> &lt;=</a:t>
            </a:r>
            <a:r>
              <a:rPr lang="en-US" sz="2000" dirty="0"/>
              <a:t> </a:t>
            </a:r>
            <a:r>
              <a:rPr lang="en-US" sz="2000" i="1" dirty="0"/>
              <a:t>Work</a:t>
            </a:r>
          </a:p>
          <a:p>
            <a:pPr marL="0" indent="0">
              <a:buNone/>
            </a:pPr>
            <a:r>
              <a:rPr lang="en-US" sz="2000" dirty="0"/>
              <a:t>If no such </a:t>
            </a:r>
            <a:r>
              <a:rPr lang="en-US" sz="2000" i="1" dirty="0" err="1"/>
              <a:t>i</a:t>
            </a:r>
            <a:r>
              <a:rPr lang="en-US" sz="2000" i="1" dirty="0"/>
              <a:t> </a:t>
            </a:r>
            <a:r>
              <a:rPr lang="en-US" sz="2000" dirty="0"/>
              <a:t>exists, go to step 4.</a:t>
            </a:r>
          </a:p>
          <a:p>
            <a:pPr marL="0" indent="0">
              <a:buNone/>
            </a:pPr>
            <a:r>
              <a:rPr lang="en-US" sz="2000" i="1" dirty="0"/>
              <a:t>3.     Work </a:t>
            </a:r>
            <a:r>
              <a:rPr lang="en-US" sz="2000" dirty="0"/>
              <a:t>= </a:t>
            </a:r>
            <a:r>
              <a:rPr lang="en-US" sz="2000" i="1" dirty="0"/>
              <a:t>Work </a:t>
            </a:r>
            <a:r>
              <a:rPr lang="en-US" sz="2000" dirty="0"/>
              <a:t>+ </a:t>
            </a:r>
            <a:r>
              <a:rPr lang="en-US" sz="2000" i="1" dirty="0"/>
              <a:t>Allocation;</a:t>
            </a:r>
          </a:p>
          <a:p>
            <a:pPr marL="0" indent="0">
              <a:buNone/>
            </a:pPr>
            <a:r>
              <a:rPr lang="en-US" sz="2000" i="1" dirty="0"/>
              <a:t>	Finish[</a:t>
            </a:r>
            <a:r>
              <a:rPr lang="en-US" sz="2000" i="1" dirty="0" err="1"/>
              <a:t>i</a:t>
            </a:r>
            <a:r>
              <a:rPr lang="en-US" sz="2000" i="1" dirty="0"/>
              <a:t>] </a:t>
            </a:r>
            <a:r>
              <a:rPr lang="en-US" sz="2000" dirty="0"/>
              <a:t>= </a:t>
            </a:r>
            <a:r>
              <a:rPr lang="en-US" sz="2000" i="1" dirty="0"/>
              <a:t>true</a:t>
            </a:r>
          </a:p>
          <a:p>
            <a:pPr marL="0" indent="0">
              <a:buNone/>
            </a:pPr>
            <a:r>
              <a:rPr lang="en-US" sz="2000" i="1" dirty="0"/>
              <a:t>	</a:t>
            </a:r>
            <a:r>
              <a:rPr lang="en-US" sz="2000" dirty="0"/>
              <a:t>Go to step 2.</a:t>
            </a:r>
          </a:p>
          <a:p>
            <a:pPr marL="0" indent="0">
              <a:buNone/>
            </a:pPr>
            <a:r>
              <a:rPr lang="en-US" sz="2000" dirty="0"/>
              <a:t>4. If </a:t>
            </a:r>
            <a:r>
              <a:rPr lang="en-US" sz="2000" i="1" dirty="0"/>
              <a:t>Finish[</a:t>
            </a:r>
            <a:r>
              <a:rPr lang="en-US" sz="2000" i="1" dirty="0" err="1"/>
              <a:t>i</a:t>
            </a:r>
            <a:r>
              <a:rPr lang="en-US" sz="2000" i="1" dirty="0"/>
              <a:t>] ==true </a:t>
            </a:r>
            <a:r>
              <a:rPr lang="en-US" sz="2000" dirty="0"/>
              <a:t>for all </a:t>
            </a:r>
            <a:r>
              <a:rPr lang="en-US" sz="2000" i="1" dirty="0" err="1"/>
              <a:t>i</a:t>
            </a:r>
            <a:r>
              <a:rPr lang="en-US" sz="2000" i="1" dirty="0"/>
              <a:t>, </a:t>
            </a:r>
            <a:r>
              <a:rPr lang="en-US" sz="2000" dirty="0"/>
              <a:t>then the system is in a safe state.</a:t>
            </a:r>
          </a:p>
          <a:p>
            <a:r>
              <a:rPr lang="en-US" sz="2000" dirty="0"/>
              <a:t>This algorithm may require an order of </a:t>
            </a:r>
            <a:r>
              <a:rPr lang="en-US" sz="2000" i="1" dirty="0"/>
              <a:t>m </a:t>
            </a:r>
            <a:r>
              <a:rPr lang="en-US" sz="2000" dirty="0"/>
              <a:t>x </a:t>
            </a:r>
            <a:r>
              <a:rPr lang="en-US" sz="2000" i="1" dirty="0"/>
              <a:t>n^2 </a:t>
            </a:r>
            <a:r>
              <a:rPr lang="en-US" sz="2000" dirty="0"/>
              <a:t>operations to determine whether a state is safe.</a:t>
            </a:r>
          </a:p>
        </p:txBody>
      </p:sp>
    </p:spTree>
    <p:extLst>
      <p:ext uri="{BB962C8B-B14F-4D97-AF65-F5344CB8AC3E}">
        <p14:creationId xmlns:p14="http://schemas.microsoft.com/office/powerpoint/2010/main" val="663359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400" b="1" dirty="0"/>
              <a:t>7.6.3 Detection-Algorithm Usage</a:t>
            </a:r>
          </a:p>
        </p:txBody>
      </p:sp>
      <p:sp>
        <p:nvSpPr>
          <p:cNvPr id="3" name="Content Placeholder 2"/>
          <p:cNvSpPr>
            <a:spLocks noGrp="1"/>
          </p:cNvSpPr>
          <p:nvPr>
            <p:ph idx="1"/>
          </p:nvPr>
        </p:nvSpPr>
        <p:spPr>
          <a:xfrm>
            <a:off x="838200" y="1104408"/>
            <a:ext cx="10515600" cy="4351338"/>
          </a:xfrm>
        </p:spPr>
        <p:txBody>
          <a:bodyPr>
            <a:normAutofit/>
          </a:bodyPr>
          <a:lstStyle/>
          <a:p>
            <a:r>
              <a:rPr lang="en-US" sz="2000" dirty="0"/>
              <a:t>When should we invoke the detection algorithm? The answer depends on two factors:</a:t>
            </a:r>
          </a:p>
          <a:p>
            <a:r>
              <a:rPr lang="en-US" sz="2000" dirty="0">
                <a:solidFill>
                  <a:srgbClr val="00B050"/>
                </a:solidFill>
              </a:rPr>
              <a:t>How </a:t>
            </a:r>
            <a:r>
              <a:rPr lang="en-US" sz="2000" i="1" dirty="0">
                <a:solidFill>
                  <a:srgbClr val="00B050"/>
                </a:solidFill>
              </a:rPr>
              <a:t>often </a:t>
            </a:r>
            <a:r>
              <a:rPr lang="en-US" sz="2000" dirty="0">
                <a:solidFill>
                  <a:srgbClr val="00B050"/>
                </a:solidFill>
              </a:rPr>
              <a:t>is a deadlock likely to occur?</a:t>
            </a:r>
          </a:p>
          <a:p>
            <a:r>
              <a:rPr lang="en-US" sz="2000" dirty="0">
                <a:solidFill>
                  <a:srgbClr val="00B050"/>
                </a:solidFill>
              </a:rPr>
              <a:t>How </a:t>
            </a:r>
            <a:r>
              <a:rPr lang="en-US" sz="2000" i="1" dirty="0">
                <a:solidFill>
                  <a:srgbClr val="00B050"/>
                </a:solidFill>
              </a:rPr>
              <a:t>many </a:t>
            </a:r>
            <a:r>
              <a:rPr lang="en-US" sz="2000" dirty="0">
                <a:solidFill>
                  <a:srgbClr val="00B050"/>
                </a:solidFill>
              </a:rPr>
              <a:t>processes will be affected by deadlock when it happens?</a:t>
            </a:r>
          </a:p>
          <a:p>
            <a:pPr algn="just"/>
            <a:r>
              <a:rPr lang="en-US" sz="2000" dirty="0"/>
              <a:t>If deadlocks occur </a:t>
            </a:r>
            <a:r>
              <a:rPr lang="en-US" sz="2000" dirty="0">
                <a:solidFill>
                  <a:srgbClr val="FF0000"/>
                </a:solidFill>
              </a:rPr>
              <a:t>frequently</a:t>
            </a:r>
            <a:r>
              <a:rPr lang="en-US" sz="2000" dirty="0"/>
              <a:t>, then the detection algorithm should be </a:t>
            </a:r>
            <a:r>
              <a:rPr lang="en-US" sz="2000" dirty="0">
                <a:solidFill>
                  <a:srgbClr val="FF0000"/>
                </a:solidFill>
              </a:rPr>
              <a:t>invoked frequently</a:t>
            </a:r>
            <a:r>
              <a:rPr lang="en-US" sz="2000" dirty="0"/>
              <a:t>. Resources allocated to </a:t>
            </a:r>
            <a:r>
              <a:rPr lang="en-US" sz="2000" dirty="0">
                <a:solidFill>
                  <a:srgbClr val="FF0000"/>
                </a:solidFill>
              </a:rPr>
              <a:t>deadlocked</a:t>
            </a:r>
            <a:r>
              <a:rPr lang="en-US" sz="2000" dirty="0"/>
              <a:t> processes will be idle until the deadlock can be broken. In addition</a:t>
            </a:r>
            <a:r>
              <a:rPr lang="en-US" sz="2000" dirty="0">
                <a:solidFill>
                  <a:srgbClr val="FF0000"/>
                </a:solidFill>
              </a:rPr>
              <a:t>, the number of processes involved in the deadlock cycle may grow.</a:t>
            </a:r>
          </a:p>
          <a:p>
            <a:pPr algn="just"/>
            <a:r>
              <a:rPr lang="en-US" sz="2000" dirty="0"/>
              <a:t>Deadlocks occur only when some process makes a request that cannot be granted immediately. This request may be the final request that completes a chain of waiting processes. In the </a:t>
            </a:r>
            <a:r>
              <a:rPr lang="en-US" sz="2000" dirty="0">
                <a:solidFill>
                  <a:srgbClr val="FF0000"/>
                </a:solidFill>
              </a:rPr>
              <a:t>extreme</a:t>
            </a:r>
            <a:r>
              <a:rPr lang="en-US" sz="2000" dirty="0"/>
              <a:t>, then, we can invoke </a:t>
            </a:r>
            <a:r>
              <a:rPr lang="en-US" sz="2000" dirty="0">
                <a:solidFill>
                  <a:srgbClr val="FF0000"/>
                </a:solidFill>
              </a:rPr>
              <a:t>the deadlock detection algorithm every time a request for allocation cannot be granted immediately</a:t>
            </a:r>
            <a:r>
              <a:rPr lang="en-US" sz="2000" dirty="0"/>
              <a:t>. In this case, we can identify not only the deadlocked set of processes but also the specific process that "caused" the deadlock.</a:t>
            </a:r>
          </a:p>
        </p:txBody>
      </p:sp>
    </p:spTree>
    <p:extLst>
      <p:ext uri="{BB962C8B-B14F-4D97-AF65-F5344CB8AC3E}">
        <p14:creationId xmlns:p14="http://schemas.microsoft.com/office/powerpoint/2010/main" val="196314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b="1" dirty="0"/>
              <a:t>7.7 Recovery from deadlock</a:t>
            </a:r>
          </a:p>
        </p:txBody>
      </p:sp>
      <p:sp>
        <p:nvSpPr>
          <p:cNvPr id="3" name="Content Placeholder 2"/>
          <p:cNvSpPr>
            <a:spLocks noGrp="1"/>
          </p:cNvSpPr>
          <p:nvPr>
            <p:ph idx="1"/>
          </p:nvPr>
        </p:nvSpPr>
        <p:spPr>
          <a:xfrm>
            <a:off x="838200" y="1336228"/>
            <a:ext cx="10515600" cy="5244876"/>
          </a:xfrm>
        </p:spPr>
        <p:txBody>
          <a:bodyPr>
            <a:normAutofit/>
          </a:bodyPr>
          <a:lstStyle/>
          <a:p>
            <a:r>
              <a:rPr lang="en-US" sz="2000" dirty="0"/>
              <a:t>When a </a:t>
            </a:r>
            <a:r>
              <a:rPr lang="en-US" sz="2000" dirty="0">
                <a:solidFill>
                  <a:srgbClr val="FF0000"/>
                </a:solidFill>
              </a:rPr>
              <a:t>detection algorithm determines that a deadlock exists</a:t>
            </a:r>
            <a:r>
              <a:rPr lang="en-US" sz="2000" dirty="0"/>
              <a:t>, several alternatives are available. One possibility is to inform the operator that a deadlock has occurred and to let the operator deal with the deadlock manually. Another possibility is to let the system </a:t>
            </a:r>
            <a:r>
              <a:rPr lang="en-US" sz="2000" i="1" dirty="0"/>
              <a:t>recover </a:t>
            </a:r>
            <a:r>
              <a:rPr lang="en-US" sz="2000" dirty="0"/>
              <a:t>from the deadlock automatically.</a:t>
            </a:r>
          </a:p>
          <a:p>
            <a:pPr marL="0" indent="0">
              <a:buNone/>
            </a:pPr>
            <a:r>
              <a:rPr lang="en-US" sz="2000" b="1" dirty="0"/>
              <a:t>7.7.1 Process Termination</a:t>
            </a:r>
          </a:p>
          <a:p>
            <a:r>
              <a:rPr lang="en-US" sz="2000" dirty="0">
                <a:solidFill>
                  <a:srgbClr val="FF0000"/>
                </a:solidFill>
              </a:rPr>
              <a:t>To eliminate deadlocks by aborting a process</a:t>
            </a:r>
            <a:r>
              <a:rPr lang="en-US" sz="2000" dirty="0"/>
              <a:t>, we use one of two methods. In both methods, the system reclaims all resources allocated to the terminated processes.</a:t>
            </a:r>
          </a:p>
          <a:p>
            <a:pPr marL="457200" indent="-457200">
              <a:buAutoNum type="arabicPeriod"/>
            </a:pPr>
            <a:r>
              <a:rPr lang="en-US" sz="2000" dirty="0">
                <a:solidFill>
                  <a:srgbClr val="FF0000"/>
                </a:solidFill>
              </a:rPr>
              <a:t>Abort all deadlocked processes</a:t>
            </a:r>
            <a:r>
              <a:rPr lang="en-US" sz="2000" dirty="0"/>
              <a:t>. This method clearly will break the deadlock cycle, but at great expense; the deadlocked processes may have computed for a long time, and the results of </a:t>
            </a:r>
            <a:r>
              <a:rPr lang="en-US" sz="2000" dirty="0">
                <a:solidFill>
                  <a:srgbClr val="FF0000"/>
                </a:solidFill>
              </a:rPr>
              <a:t>these partial computations must be discarded and probably will have to be recomputed later.</a:t>
            </a:r>
          </a:p>
          <a:p>
            <a:pPr marL="457200" indent="-457200">
              <a:buAutoNum type="arabicPeriod"/>
            </a:pPr>
            <a:r>
              <a:rPr lang="en-US" sz="2000" dirty="0">
                <a:solidFill>
                  <a:srgbClr val="FF0000"/>
                </a:solidFill>
              </a:rPr>
              <a:t>Abort one process at a time until the deadlock cycle is eliminated</a:t>
            </a:r>
            <a:r>
              <a:rPr lang="en-US" sz="2000" dirty="0"/>
              <a:t>. This method incurs considerable overhead, since after each process is aborted, </a:t>
            </a:r>
            <a:r>
              <a:rPr lang="en-US" sz="2000" dirty="0">
                <a:solidFill>
                  <a:srgbClr val="FF0000"/>
                </a:solidFill>
              </a:rPr>
              <a:t>a deadlock-detection algorithm must be invoked to determine whether any processes are still deadlocked.</a:t>
            </a:r>
          </a:p>
          <a:p>
            <a:r>
              <a:rPr lang="en-US" sz="2000" dirty="0">
                <a:solidFill>
                  <a:srgbClr val="FF0000"/>
                </a:solidFill>
              </a:rPr>
              <a:t>Aborting a process may not be easy. </a:t>
            </a:r>
            <a:r>
              <a:rPr lang="en-US" sz="2000" dirty="0"/>
              <a:t>If the process was in the </a:t>
            </a:r>
            <a:r>
              <a:rPr lang="en-US" sz="2000" dirty="0">
                <a:solidFill>
                  <a:srgbClr val="FF0000"/>
                </a:solidFill>
              </a:rPr>
              <a:t>midst of updating a file</a:t>
            </a:r>
            <a:r>
              <a:rPr lang="en-US" sz="2000" dirty="0"/>
              <a:t>, terminating it will leave that file in an </a:t>
            </a:r>
            <a:r>
              <a:rPr lang="en-US" sz="2000" dirty="0">
                <a:solidFill>
                  <a:srgbClr val="FF0000"/>
                </a:solidFill>
              </a:rPr>
              <a:t>incorrect state. </a:t>
            </a:r>
            <a:r>
              <a:rPr lang="en-US" sz="2000" dirty="0"/>
              <a:t>Similarly, if the process was in the midst of printing data on a printer</a:t>
            </a:r>
            <a:r>
              <a:rPr lang="en-US" sz="2000" dirty="0">
                <a:solidFill>
                  <a:srgbClr val="FF0000"/>
                </a:solidFill>
              </a:rPr>
              <a:t>, the system must reset the printer to a correct state before printing the next job.</a:t>
            </a:r>
          </a:p>
        </p:txBody>
      </p:sp>
    </p:spTree>
    <p:extLst>
      <p:ext uri="{BB962C8B-B14F-4D97-AF65-F5344CB8AC3E}">
        <p14:creationId xmlns:p14="http://schemas.microsoft.com/office/powerpoint/2010/main" val="25236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2400" dirty="0"/>
              <a:t>Continued…</a:t>
            </a:r>
          </a:p>
        </p:txBody>
      </p:sp>
      <p:sp>
        <p:nvSpPr>
          <p:cNvPr id="3" name="Content Placeholder 2"/>
          <p:cNvSpPr>
            <a:spLocks noGrp="1"/>
          </p:cNvSpPr>
          <p:nvPr>
            <p:ph idx="1"/>
          </p:nvPr>
        </p:nvSpPr>
        <p:spPr>
          <a:xfrm>
            <a:off x="838200" y="1143045"/>
            <a:ext cx="10515600" cy="4351338"/>
          </a:xfrm>
        </p:spPr>
        <p:txBody>
          <a:bodyPr>
            <a:normAutofit/>
          </a:bodyPr>
          <a:lstStyle/>
          <a:p>
            <a:r>
              <a:rPr lang="en-US" sz="2000" dirty="0"/>
              <a:t>If the partial termination method is used, then we must determine which deadlocked process (or processes) should be terminated.</a:t>
            </a:r>
          </a:p>
          <a:p>
            <a:pPr marL="0" indent="0">
              <a:buNone/>
            </a:pPr>
            <a:r>
              <a:rPr lang="en-US" sz="2000" dirty="0"/>
              <a:t>Many factors may affect which process is chosen, including:</a:t>
            </a:r>
          </a:p>
          <a:p>
            <a:r>
              <a:rPr lang="en-US" sz="2000" dirty="0"/>
              <a:t>What the priority of the process is</a:t>
            </a:r>
          </a:p>
          <a:p>
            <a:r>
              <a:rPr lang="en-US" sz="2000" dirty="0"/>
              <a:t>How long the process has computed and how much longer the process</a:t>
            </a:r>
          </a:p>
          <a:p>
            <a:r>
              <a:rPr lang="en-US" sz="2000" dirty="0"/>
              <a:t>will compute before completing its designated task</a:t>
            </a:r>
          </a:p>
          <a:p>
            <a:r>
              <a:rPr lang="en-US" sz="2000" dirty="0"/>
              <a:t>How many and what types of resources the process has used (for example,</a:t>
            </a:r>
          </a:p>
          <a:p>
            <a:r>
              <a:rPr lang="en-US" sz="2000" dirty="0"/>
              <a:t>whether the resources are simple to preempt)</a:t>
            </a:r>
          </a:p>
          <a:p>
            <a:r>
              <a:rPr lang="en-US" sz="2000" dirty="0"/>
              <a:t>How many more resources the process needs in order to complete</a:t>
            </a:r>
          </a:p>
          <a:p>
            <a:r>
              <a:rPr lang="en-US" sz="2000" dirty="0"/>
              <a:t>How many processes will need to be terminated</a:t>
            </a:r>
          </a:p>
          <a:p>
            <a:r>
              <a:rPr lang="en-US" sz="2000" dirty="0"/>
              <a:t>Whether the process is interactive or batch</a:t>
            </a:r>
          </a:p>
        </p:txBody>
      </p:sp>
    </p:spTree>
    <p:extLst>
      <p:ext uri="{BB962C8B-B14F-4D97-AF65-F5344CB8AC3E}">
        <p14:creationId xmlns:p14="http://schemas.microsoft.com/office/powerpoint/2010/main" val="206888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Continued…</a:t>
            </a:r>
          </a:p>
        </p:txBody>
      </p:sp>
      <p:sp>
        <p:nvSpPr>
          <p:cNvPr id="3" name="Content Placeholder 2"/>
          <p:cNvSpPr>
            <a:spLocks noGrp="1"/>
          </p:cNvSpPr>
          <p:nvPr>
            <p:ph idx="1"/>
          </p:nvPr>
        </p:nvSpPr>
        <p:spPr>
          <a:xfrm>
            <a:off x="838200" y="1442434"/>
            <a:ext cx="10515600" cy="4734529"/>
          </a:xfrm>
        </p:spPr>
        <p:txBody>
          <a:bodyPr>
            <a:normAutofit/>
          </a:bodyPr>
          <a:lstStyle/>
          <a:p>
            <a:pPr algn="just"/>
            <a:r>
              <a:rPr lang="en-US" sz="2000" dirty="0"/>
              <a:t>A set of processes is in a deadlocked state when every process in the set is waiting for an event that can be caused only by another process in the set. The events with which we are mainly concerned here are resource acquisition and release.</a:t>
            </a:r>
          </a:p>
          <a:p>
            <a:pPr algn="just"/>
            <a:r>
              <a:rPr lang="en-US" sz="2000" dirty="0"/>
              <a:t>To illustrate a deadlocked state, consider a system with three CD RW drives. Suppose each of three processes holds one of these CD RW drives. If each process now requests another drive, the three processes will be in a deadlocked state. Each is waiting for the event "CD RW is released," which can be caused only by one of the other waiting processes. This example illustrates a deadlock involving the same resource type.</a:t>
            </a:r>
          </a:p>
        </p:txBody>
      </p:sp>
    </p:spTree>
    <p:extLst>
      <p:ext uri="{BB962C8B-B14F-4D97-AF65-F5344CB8AC3E}">
        <p14:creationId xmlns:p14="http://schemas.microsoft.com/office/powerpoint/2010/main" val="3849620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b="1" dirty="0">
                <a:solidFill>
                  <a:srgbClr val="00B0F0"/>
                </a:solidFill>
              </a:rPr>
              <a:t>7.7.2 Resource Preemption</a:t>
            </a:r>
            <a:endParaRPr lang="en-US" sz="2400" dirty="0">
              <a:solidFill>
                <a:srgbClr val="00B0F0"/>
              </a:solidFill>
            </a:endParaRPr>
          </a:p>
        </p:txBody>
      </p:sp>
      <p:sp>
        <p:nvSpPr>
          <p:cNvPr id="3" name="Content Placeholder 2"/>
          <p:cNvSpPr>
            <a:spLocks noGrp="1"/>
          </p:cNvSpPr>
          <p:nvPr>
            <p:ph idx="1"/>
          </p:nvPr>
        </p:nvSpPr>
        <p:spPr>
          <a:xfrm>
            <a:off x="838200" y="1078650"/>
            <a:ext cx="10515600" cy="4351338"/>
          </a:xfrm>
        </p:spPr>
        <p:txBody>
          <a:bodyPr>
            <a:normAutofit/>
          </a:bodyPr>
          <a:lstStyle/>
          <a:p>
            <a:r>
              <a:rPr lang="en-US" sz="2000" dirty="0"/>
              <a:t>To eliminate deadlocks </a:t>
            </a:r>
            <a:r>
              <a:rPr lang="en-US" sz="2000" dirty="0">
                <a:solidFill>
                  <a:srgbClr val="00B0F0"/>
                </a:solidFill>
              </a:rPr>
              <a:t>using resource preemption</a:t>
            </a:r>
            <a:r>
              <a:rPr lang="en-US" sz="2000" dirty="0"/>
              <a:t>, we successively preempt some resources from processes and give </a:t>
            </a:r>
            <a:r>
              <a:rPr lang="en-US" sz="2000" dirty="0">
                <a:solidFill>
                  <a:srgbClr val="00B0F0"/>
                </a:solidFill>
              </a:rPr>
              <a:t>these resources to other processes </a:t>
            </a:r>
            <a:r>
              <a:rPr lang="en-US" sz="2000" dirty="0"/>
              <a:t>until the deadlock cycle is broken. </a:t>
            </a:r>
          </a:p>
          <a:p>
            <a:r>
              <a:rPr lang="en-US" sz="2000" dirty="0"/>
              <a:t>If preemption is required to deal with deadlocks, then three issues need to be addressed:</a:t>
            </a:r>
          </a:p>
          <a:p>
            <a:pPr marL="457200" indent="-457200">
              <a:buAutoNum type="arabicPeriod"/>
            </a:pPr>
            <a:r>
              <a:rPr lang="en-US" sz="2000" b="1" dirty="0"/>
              <a:t>Selecting a victim. </a:t>
            </a:r>
            <a:r>
              <a:rPr lang="en-US" sz="2000" dirty="0">
                <a:solidFill>
                  <a:srgbClr val="00B0F0"/>
                </a:solidFill>
              </a:rPr>
              <a:t>Which resources and which processes are to be preempted? </a:t>
            </a:r>
            <a:r>
              <a:rPr lang="en-US" sz="2000" dirty="0"/>
              <a:t>As in process termination, we must determine the </a:t>
            </a:r>
            <a:r>
              <a:rPr lang="en-US" sz="2000" dirty="0">
                <a:solidFill>
                  <a:srgbClr val="00B0F0"/>
                </a:solidFill>
              </a:rPr>
              <a:t>order of preemption to minimize cost</a:t>
            </a:r>
            <a:r>
              <a:rPr lang="en-US" sz="2000" dirty="0"/>
              <a:t>. Cost factors may include such parameters as the number of resources a deadlocked process is holding and the amount of time the process has thus far consumed during its execution.</a:t>
            </a:r>
          </a:p>
          <a:p>
            <a:pPr marL="457200" indent="-457200">
              <a:buAutoNum type="arabicPeriod"/>
            </a:pPr>
            <a:r>
              <a:rPr lang="en-US" sz="2000" b="1" dirty="0"/>
              <a:t>Rollback. </a:t>
            </a:r>
            <a:r>
              <a:rPr lang="en-US" sz="2000" dirty="0"/>
              <a:t>If we preempt a resource from a process, what should be done with that process? Clearly</a:t>
            </a:r>
            <a:r>
              <a:rPr lang="en-US" sz="2000" dirty="0">
                <a:solidFill>
                  <a:srgbClr val="00B0F0"/>
                </a:solidFill>
              </a:rPr>
              <a:t>, it cannot continue with its normal execution</a:t>
            </a:r>
            <a:r>
              <a:rPr lang="en-US" sz="2000" dirty="0"/>
              <a:t>; it is missing some needed resource. We must </a:t>
            </a:r>
            <a:r>
              <a:rPr lang="en-US" sz="2000" dirty="0">
                <a:solidFill>
                  <a:srgbClr val="00B0F0"/>
                </a:solidFill>
              </a:rPr>
              <a:t>roll back the process to some safe state and restart it from that state.</a:t>
            </a:r>
          </a:p>
          <a:p>
            <a:pPr marL="457200" indent="-457200">
              <a:buAutoNum type="arabicPeriod"/>
            </a:pPr>
            <a:r>
              <a:rPr lang="en-US" sz="2000" b="1" dirty="0"/>
              <a:t>Starvation. </a:t>
            </a:r>
            <a:r>
              <a:rPr lang="en-US" sz="2000" dirty="0"/>
              <a:t>How do we ensure that starvation will not occur? That is, how can we guarantee that resources will not always be preempted from the same process?</a:t>
            </a:r>
          </a:p>
        </p:txBody>
      </p:sp>
    </p:spTree>
    <p:extLst>
      <p:ext uri="{BB962C8B-B14F-4D97-AF65-F5344CB8AC3E}">
        <p14:creationId xmlns:p14="http://schemas.microsoft.com/office/powerpoint/2010/main" val="251975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Deadlock Characterization </a:t>
            </a:r>
          </a:p>
        </p:txBody>
      </p:sp>
      <p:sp>
        <p:nvSpPr>
          <p:cNvPr id="3" name="Content Placeholder 2"/>
          <p:cNvSpPr>
            <a:spLocks noGrp="1"/>
          </p:cNvSpPr>
          <p:nvPr>
            <p:ph idx="1"/>
          </p:nvPr>
        </p:nvSpPr>
        <p:spPr>
          <a:xfrm>
            <a:off x="838200" y="1493949"/>
            <a:ext cx="10515600" cy="4683014"/>
          </a:xfrm>
        </p:spPr>
        <p:txBody>
          <a:bodyPr>
            <a:normAutofit lnSpcReduction="10000"/>
          </a:bodyPr>
          <a:lstStyle/>
          <a:p>
            <a:r>
              <a:rPr lang="en-US" sz="2000" dirty="0"/>
              <a:t>In a deadlock, processes never finish executing, and system resources are tied up, preventing other jobs from starting. </a:t>
            </a:r>
          </a:p>
          <a:p>
            <a:pPr marL="0" indent="0">
              <a:buNone/>
            </a:pPr>
            <a:r>
              <a:rPr lang="en-US" sz="2000" b="1" dirty="0"/>
              <a:t>7.2.1 Necessary Conditions</a:t>
            </a:r>
          </a:p>
          <a:p>
            <a:pPr marL="0" indent="0">
              <a:buNone/>
            </a:pPr>
            <a:r>
              <a:rPr lang="en-US" sz="2000" dirty="0"/>
              <a:t>A deadlock situation can arise if the following four conditions hold simultaneously in a system:</a:t>
            </a:r>
          </a:p>
          <a:p>
            <a:pPr algn="just"/>
            <a:r>
              <a:rPr lang="en-US" sz="2000" b="1" dirty="0"/>
              <a:t>Mutual exclusion. </a:t>
            </a:r>
            <a:r>
              <a:rPr lang="en-US" sz="2000" dirty="0"/>
              <a:t>At least one resource must be held in a </a:t>
            </a:r>
            <a:r>
              <a:rPr lang="en-US" sz="2000" dirty="0" err="1"/>
              <a:t>nonsharable</a:t>
            </a:r>
            <a:r>
              <a:rPr lang="en-US" sz="2000" dirty="0"/>
              <a:t> mode; that is, only one process at a time can use the resource. If another process requests that resource, the requesting process must be delayed until the resource has been released.</a:t>
            </a:r>
          </a:p>
          <a:p>
            <a:r>
              <a:rPr lang="en-US" sz="2000" b="1" dirty="0"/>
              <a:t>Hold and wait. </a:t>
            </a:r>
            <a:r>
              <a:rPr lang="en-US" sz="2000" dirty="0"/>
              <a:t>A process must be holding at least one resource and waiting to acquire additional resources that are currently being held by other processes.</a:t>
            </a:r>
          </a:p>
          <a:p>
            <a:r>
              <a:rPr lang="en-US" sz="2000" b="1" dirty="0"/>
              <a:t>No preemption. </a:t>
            </a:r>
            <a:r>
              <a:rPr lang="en-US" sz="2000" dirty="0"/>
              <a:t>Resources cannot be preempted; that is, a resource can be released only voluntarily by the process holding it, after that process has completed its task.</a:t>
            </a:r>
          </a:p>
          <a:p>
            <a:r>
              <a:rPr lang="en-US" sz="2000" b="1" dirty="0"/>
              <a:t>Circular wait. </a:t>
            </a:r>
            <a:r>
              <a:rPr lang="en-US" sz="2000" dirty="0"/>
              <a:t>A set { </a:t>
            </a:r>
            <a:r>
              <a:rPr lang="en-US" sz="2000" i="1" dirty="0"/>
              <a:t>P0 , </a:t>
            </a:r>
            <a:r>
              <a:rPr lang="en-US" sz="2000" dirty="0"/>
              <a:t>Pl, ... , </a:t>
            </a:r>
            <a:r>
              <a:rPr lang="en-US" sz="2000" dirty="0" err="1"/>
              <a:t>Pn</a:t>
            </a:r>
            <a:r>
              <a:rPr lang="en-US" sz="2000" dirty="0"/>
              <a:t> } of waiting processes must exist such that </a:t>
            </a:r>
            <a:r>
              <a:rPr lang="en-US" sz="2000" i="1" dirty="0"/>
              <a:t>Po </a:t>
            </a:r>
            <a:r>
              <a:rPr lang="en-US" sz="2000" dirty="0"/>
              <a:t>is waiting for a resource held by P1, P1 is waiting for a resource held by P2, ... , Pn-1 is waiting for a resource held by </a:t>
            </a:r>
            <a:r>
              <a:rPr lang="en-US" sz="2000" i="1" dirty="0" err="1"/>
              <a:t>Pn</a:t>
            </a:r>
            <a:r>
              <a:rPr lang="en-US" sz="2000" i="1" dirty="0"/>
              <a:t> </a:t>
            </a:r>
            <a:r>
              <a:rPr lang="en-US" sz="2000" dirty="0"/>
              <a:t>and </a:t>
            </a:r>
            <a:r>
              <a:rPr lang="en-US" sz="2000" dirty="0" err="1"/>
              <a:t>Pn</a:t>
            </a:r>
            <a:r>
              <a:rPr lang="en-US" sz="2000" dirty="0"/>
              <a:t> is waiting for a resource held by </a:t>
            </a:r>
            <a:r>
              <a:rPr lang="en-US" sz="2000" i="1" dirty="0"/>
              <a:t>Po.</a:t>
            </a:r>
            <a:endParaRPr lang="en-US" sz="2000" dirty="0"/>
          </a:p>
        </p:txBody>
      </p:sp>
    </p:spTree>
    <p:extLst>
      <p:ext uri="{BB962C8B-B14F-4D97-AF65-F5344CB8AC3E}">
        <p14:creationId xmlns:p14="http://schemas.microsoft.com/office/powerpoint/2010/main" val="385583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7.2.2 Resource-Allocation Graph</a:t>
            </a:r>
            <a:endParaRPr lang="en-US" sz="2800" dirty="0"/>
          </a:p>
        </p:txBody>
      </p:sp>
      <p:sp>
        <p:nvSpPr>
          <p:cNvPr id="3" name="Content Placeholder 2"/>
          <p:cNvSpPr>
            <a:spLocks noGrp="1"/>
          </p:cNvSpPr>
          <p:nvPr>
            <p:ph idx="1"/>
          </p:nvPr>
        </p:nvSpPr>
        <p:spPr>
          <a:xfrm>
            <a:off x="838200" y="1516532"/>
            <a:ext cx="10515600" cy="4948662"/>
          </a:xfrm>
        </p:spPr>
        <p:txBody>
          <a:bodyPr>
            <a:normAutofit lnSpcReduction="10000"/>
          </a:bodyPr>
          <a:lstStyle/>
          <a:p>
            <a:r>
              <a:rPr lang="en-US" sz="2000" dirty="0"/>
              <a:t>Deadlocks can be described more precisely in terms of a directed graph called a system resource allocation graph. This graph consists of a set of vertices </a:t>
            </a:r>
            <a:r>
              <a:rPr lang="en-US" sz="2000" i="1" dirty="0"/>
              <a:t>V </a:t>
            </a:r>
            <a:r>
              <a:rPr lang="en-US" sz="2000" dirty="0"/>
              <a:t>and a set of edges </a:t>
            </a:r>
            <a:r>
              <a:rPr lang="en-US" sz="2000" i="1" dirty="0"/>
              <a:t>E. </a:t>
            </a:r>
            <a:r>
              <a:rPr lang="en-US" sz="2000" dirty="0"/>
              <a:t>The set of vertices V is partitioned into two different types of nodes: </a:t>
            </a:r>
            <a:r>
              <a:rPr lang="en-US" sz="2000" i="1" dirty="0"/>
              <a:t>P </a:t>
            </a:r>
            <a:r>
              <a:rPr lang="en-US" sz="2000" dirty="0"/>
              <a:t>= { P1, P2, ... , </a:t>
            </a:r>
            <a:r>
              <a:rPr lang="en-US" sz="2000" dirty="0" err="1"/>
              <a:t>Pn</a:t>
            </a:r>
            <a:r>
              <a:rPr lang="en-US" sz="2000" dirty="0"/>
              <a:t>}, the set consisting of all the active processes in the system, and </a:t>
            </a:r>
            <a:r>
              <a:rPr lang="en-US" sz="2000" i="1" dirty="0"/>
              <a:t>R </a:t>
            </a:r>
            <a:r>
              <a:rPr lang="en-US" sz="2000" dirty="0"/>
              <a:t>= {R1, R2, ... , </a:t>
            </a:r>
            <a:r>
              <a:rPr lang="en-US" sz="2000" i="1" dirty="0" err="1"/>
              <a:t>Rm</a:t>
            </a:r>
            <a:r>
              <a:rPr lang="en-US" sz="2000" i="1" dirty="0"/>
              <a:t>} </a:t>
            </a:r>
            <a:r>
              <a:rPr lang="en-US" sz="2000" dirty="0"/>
              <a:t>the set consisting of all resource types in the system.</a:t>
            </a:r>
          </a:p>
          <a:p>
            <a:pPr algn="just"/>
            <a:r>
              <a:rPr lang="en-US" sz="2000" dirty="0"/>
              <a:t>A directed edge from process Pi to resource type </a:t>
            </a:r>
            <a:r>
              <a:rPr lang="en-US" sz="2000" i="1" dirty="0" err="1"/>
              <a:t>Rj</a:t>
            </a:r>
            <a:r>
              <a:rPr lang="en-US" sz="2000" i="1" dirty="0"/>
              <a:t> </a:t>
            </a:r>
            <a:r>
              <a:rPr lang="en-US" sz="2000" dirty="0"/>
              <a:t>is denoted by </a:t>
            </a:r>
            <a:r>
              <a:rPr lang="en-US" sz="2000" i="1" dirty="0"/>
              <a:t>Pi</a:t>
            </a:r>
            <a:r>
              <a:rPr lang="en-US" sz="2000" dirty="0"/>
              <a:t>-&gt;</a:t>
            </a:r>
            <a:r>
              <a:rPr lang="en-US" sz="2000" i="1" dirty="0" err="1"/>
              <a:t>Rj</a:t>
            </a:r>
            <a:r>
              <a:rPr lang="en-US" sz="2000" i="1" dirty="0"/>
              <a:t>; </a:t>
            </a:r>
            <a:r>
              <a:rPr lang="en-US" sz="2000" dirty="0"/>
              <a:t>it signifies that process </a:t>
            </a:r>
            <a:r>
              <a:rPr lang="en-US" sz="2000" i="1" dirty="0"/>
              <a:t>Pi </a:t>
            </a:r>
            <a:r>
              <a:rPr lang="en-US" sz="2000" dirty="0"/>
              <a:t>has requested an instance of resource type </a:t>
            </a:r>
            <a:r>
              <a:rPr lang="en-US" sz="2000" i="1" dirty="0" err="1"/>
              <a:t>Rj</a:t>
            </a:r>
            <a:r>
              <a:rPr lang="en-US" sz="2000" i="1" dirty="0"/>
              <a:t> </a:t>
            </a:r>
            <a:r>
              <a:rPr lang="en-US" sz="2000" dirty="0"/>
              <a:t>and is currently waiting for that resource. A directed edge from resource type </a:t>
            </a:r>
            <a:r>
              <a:rPr lang="en-US" sz="2000" i="1" dirty="0" err="1"/>
              <a:t>Rj</a:t>
            </a:r>
            <a:r>
              <a:rPr lang="en-US" sz="2000" i="1" dirty="0"/>
              <a:t> </a:t>
            </a:r>
            <a:r>
              <a:rPr lang="en-US" sz="2000" dirty="0"/>
              <a:t>to process </a:t>
            </a:r>
            <a:r>
              <a:rPr lang="en-US" sz="2000" i="1" dirty="0"/>
              <a:t>Pi </a:t>
            </a:r>
            <a:r>
              <a:rPr lang="en-US" sz="2000" dirty="0"/>
              <a:t>is denoted by </a:t>
            </a:r>
            <a:r>
              <a:rPr lang="en-US" sz="2000" i="1" dirty="0" err="1"/>
              <a:t>Rj</a:t>
            </a:r>
            <a:r>
              <a:rPr lang="en-US" sz="2000" i="1" dirty="0"/>
              <a:t> </a:t>
            </a:r>
            <a:r>
              <a:rPr lang="en-US" sz="2000" dirty="0"/>
              <a:t>-&gt; </a:t>
            </a:r>
            <a:r>
              <a:rPr lang="en-US" sz="2000" i="1" dirty="0"/>
              <a:t>Pi </a:t>
            </a:r>
            <a:r>
              <a:rPr lang="en-US" sz="2000" dirty="0"/>
              <a:t>it signifies that an instance of resource type </a:t>
            </a:r>
            <a:r>
              <a:rPr lang="en-US" sz="2000" i="1" dirty="0" err="1"/>
              <a:t>Rj</a:t>
            </a:r>
            <a:r>
              <a:rPr lang="en-US" sz="2000" i="1" dirty="0"/>
              <a:t> </a:t>
            </a:r>
            <a:r>
              <a:rPr lang="en-US" sz="2000" dirty="0"/>
              <a:t>has been allocated to process </a:t>
            </a:r>
            <a:r>
              <a:rPr lang="en-US" sz="2000" i="1" dirty="0"/>
              <a:t>Pi;. </a:t>
            </a:r>
            <a:r>
              <a:rPr lang="en-US" sz="2000" dirty="0"/>
              <a:t>A directed edge </a:t>
            </a:r>
            <a:r>
              <a:rPr lang="en-US" sz="2000" i="1" dirty="0"/>
              <a:t>Pi-&gt;</a:t>
            </a:r>
            <a:r>
              <a:rPr lang="en-US" sz="2000" dirty="0"/>
              <a:t> </a:t>
            </a:r>
            <a:r>
              <a:rPr lang="en-US" sz="2000" i="1" dirty="0" err="1"/>
              <a:t>Rj</a:t>
            </a:r>
            <a:r>
              <a:rPr lang="en-US" sz="2000" i="1" dirty="0"/>
              <a:t> </a:t>
            </a:r>
            <a:r>
              <a:rPr lang="en-US" sz="2000" dirty="0"/>
              <a:t>is called a request edge; a directed edge </a:t>
            </a:r>
            <a:r>
              <a:rPr lang="en-US" sz="2000" i="1" dirty="0" err="1"/>
              <a:t>Rj</a:t>
            </a:r>
            <a:r>
              <a:rPr lang="en-US" sz="2000" i="1" dirty="0"/>
              <a:t>-&gt;</a:t>
            </a:r>
            <a:r>
              <a:rPr lang="en-US" sz="2000" dirty="0"/>
              <a:t> </a:t>
            </a:r>
            <a:r>
              <a:rPr lang="en-US" sz="2000" i="1" dirty="0"/>
              <a:t>Pi; </a:t>
            </a:r>
            <a:r>
              <a:rPr lang="en-US" sz="2000" dirty="0"/>
              <a:t>is called an assignment edge. </a:t>
            </a:r>
          </a:p>
          <a:p>
            <a:pPr algn="just"/>
            <a:r>
              <a:rPr lang="en-US" sz="2000" dirty="0"/>
              <a:t>Pictorially we represent each process </a:t>
            </a:r>
            <a:r>
              <a:rPr lang="en-US" sz="2000" i="1" dirty="0"/>
              <a:t>Pi </a:t>
            </a:r>
            <a:r>
              <a:rPr lang="en-US" sz="2000" dirty="0"/>
              <a:t>as a circle and each resource type </a:t>
            </a:r>
            <a:r>
              <a:rPr lang="en-US" sz="2000" i="1" dirty="0" err="1"/>
              <a:t>Rj</a:t>
            </a:r>
            <a:r>
              <a:rPr lang="en-US" sz="2000" i="1" dirty="0"/>
              <a:t> </a:t>
            </a:r>
            <a:r>
              <a:rPr lang="en-US" sz="2000" dirty="0"/>
              <a:t>as a rectangle. Since resource type </a:t>
            </a:r>
            <a:r>
              <a:rPr lang="en-US" sz="2000" i="1" dirty="0" err="1"/>
              <a:t>Rj</a:t>
            </a:r>
            <a:r>
              <a:rPr lang="en-US" sz="2000" i="1" dirty="0"/>
              <a:t> </a:t>
            </a:r>
            <a:r>
              <a:rPr lang="en-US" sz="2000" dirty="0"/>
              <a:t>may have more than one instance, we represent each such instance as a dot within the rectangle. Note that a request edge points to only the rectangle </a:t>
            </a:r>
            <a:r>
              <a:rPr lang="en-US" sz="2000" i="1" dirty="0" err="1"/>
              <a:t>Rj</a:t>
            </a:r>
            <a:r>
              <a:rPr lang="en-US" sz="2000" i="1" dirty="0"/>
              <a:t>, </a:t>
            </a:r>
            <a:r>
              <a:rPr lang="en-US" sz="2000" dirty="0"/>
              <a:t>whereas an assignment edge must also designate one of the dots in the rectangle. </a:t>
            </a:r>
          </a:p>
          <a:p>
            <a:pPr algn="just"/>
            <a:r>
              <a:rPr lang="en-US" sz="2000" dirty="0"/>
              <a:t>When process </a:t>
            </a:r>
            <a:r>
              <a:rPr lang="en-US" sz="2000" i="1" dirty="0"/>
              <a:t>Pi </a:t>
            </a:r>
            <a:r>
              <a:rPr lang="en-US" sz="2000" dirty="0"/>
              <a:t>requests an instance of resource type </a:t>
            </a:r>
            <a:r>
              <a:rPr lang="en-US" sz="2000" i="1" dirty="0" err="1"/>
              <a:t>Ri</a:t>
            </a:r>
            <a:r>
              <a:rPr lang="en-US" sz="2000" i="1" dirty="0"/>
              <a:t>, </a:t>
            </a:r>
            <a:r>
              <a:rPr lang="en-US" sz="2000" dirty="0"/>
              <a:t>a request edge is inserted in the resource-allocation graph. When this request can be fulfilled, the request edge is </a:t>
            </a:r>
            <a:r>
              <a:rPr lang="en-US" sz="2000" i="1" dirty="0"/>
              <a:t>instantaneously </a:t>
            </a:r>
            <a:r>
              <a:rPr lang="en-US" sz="2000" dirty="0"/>
              <a:t>transformed to an assignment edge. When the process no longer needs access to the resource, it releases the resource; as a result, the assignment edge is deleted.</a:t>
            </a:r>
          </a:p>
          <a:p>
            <a:endParaRPr lang="en-US" sz="2000" dirty="0"/>
          </a:p>
        </p:txBody>
      </p:sp>
    </p:spTree>
    <p:extLst>
      <p:ext uri="{BB962C8B-B14F-4D97-AF65-F5344CB8AC3E}">
        <p14:creationId xmlns:p14="http://schemas.microsoft.com/office/powerpoint/2010/main" val="87692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2400" dirty="0"/>
              <a:t>Continued…</a:t>
            </a:r>
          </a:p>
        </p:txBody>
      </p:sp>
      <p:sp>
        <p:nvSpPr>
          <p:cNvPr id="3" name="Content Placeholder 2"/>
          <p:cNvSpPr>
            <a:spLocks noGrp="1"/>
          </p:cNvSpPr>
          <p:nvPr>
            <p:ph idx="1"/>
          </p:nvPr>
        </p:nvSpPr>
        <p:spPr>
          <a:xfrm>
            <a:off x="838200" y="1052892"/>
            <a:ext cx="10515600" cy="4351338"/>
          </a:xfrm>
        </p:spPr>
        <p:txBody>
          <a:bodyPr>
            <a:normAutofit/>
          </a:bodyPr>
          <a:lstStyle/>
          <a:p>
            <a:r>
              <a:rPr lang="en-US" sz="2000" dirty="0"/>
              <a:t>The resource-allocation graph shown in Figure 7.2 depicts the following situation.</a:t>
            </a:r>
          </a:p>
          <a:p>
            <a:r>
              <a:rPr lang="en-US" sz="2000" dirty="0"/>
              <a:t>The sets </a:t>
            </a:r>
            <a:r>
              <a:rPr lang="en-US" sz="2000" i="1" dirty="0"/>
              <a:t>P, </a:t>
            </a:r>
            <a:r>
              <a:rPr lang="en-US" sz="2000" dirty="0"/>
              <a:t>R and </a:t>
            </a:r>
            <a:r>
              <a:rPr lang="en-US" sz="2000" i="1" dirty="0"/>
              <a:t>E:</a:t>
            </a:r>
          </a:p>
          <a:p>
            <a:r>
              <a:rPr lang="en-US" sz="2000" i="1" dirty="0"/>
              <a:t>P </a:t>
            </a:r>
            <a:r>
              <a:rPr lang="en-US" sz="2000" dirty="0"/>
              <a:t>== {P1, P2, P3}</a:t>
            </a:r>
          </a:p>
          <a:p>
            <a:r>
              <a:rPr lang="en-US" sz="2000" dirty="0"/>
              <a:t>R== {R1, R2, R3, R4}</a:t>
            </a:r>
          </a:p>
          <a:p>
            <a:r>
              <a:rPr lang="pt-BR" sz="2000" i="1" dirty="0"/>
              <a:t>E </a:t>
            </a:r>
            <a:r>
              <a:rPr lang="pt-BR" sz="2000" dirty="0"/>
              <a:t>== {P1-&gt;R1, P2-&gt;R3, R1-&gt;P2, R2-P2, R2-&gt;P1, R3-&gt;P3}</a:t>
            </a:r>
          </a:p>
          <a:p>
            <a:pPr marL="0" indent="0">
              <a:buNone/>
            </a:pPr>
            <a:endParaRPr lang="en-US" sz="2000"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60" y="3118923"/>
            <a:ext cx="3773510" cy="35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72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0"/>
            <a:ext cx="10515600" cy="785611"/>
          </a:xfrm>
        </p:spPr>
        <p:txBody>
          <a:bodyPr>
            <a:normAutofit/>
          </a:bodyPr>
          <a:lstStyle/>
          <a:p>
            <a:r>
              <a:rPr lang="en-US" sz="2800" dirty="0"/>
              <a:t>Continued…</a:t>
            </a:r>
          </a:p>
        </p:txBody>
      </p:sp>
      <p:sp>
        <p:nvSpPr>
          <p:cNvPr id="3" name="Content Placeholder 2"/>
          <p:cNvSpPr>
            <a:spLocks noGrp="1"/>
          </p:cNvSpPr>
          <p:nvPr>
            <p:ph idx="1"/>
          </p:nvPr>
        </p:nvSpPr>
        <p:spPr>
          <a:xfrm>
            <a:off x="696532" y="785610"/>
            <a:ext cx="10515600" cy="5499279"/>
          </a:xfrm>
        </p:spPr>
        <p:txBody>
          <a:bodyPr>
            <a:normAutofit/>
          </a:bodyPr>
          <a:lstStyle/>
          <a:p>
            <a:pPr marL="0" indent="0">
              <a:buNone/>
            </a:pPr>
            <a:r>
              <a:rPr lang="en-US" sz="2000" dirty="0"/>
              <a:t>Resource instances:</a:t>
            </a:r>
          </a:p>
          <a:p>
            <a:r>
              <a:rPr lang="en-US" sz="2000" dirty="0"/>
              <a:t>One instance of resource type R1</a:t>
            </a:r>
          </a:p>
          <a:p>
            <a:r>
              <a:rPr lang="en-US" sz="2000" dirty="0"/>
              <a:t>Two instances of resource type R2</a:t>
            </a:r>
          </a:p>
          <a:p>
            <a:r>
              <a:rPr lang="en-US" sz="2000" dirty="0"/>
              <a:t>One instance of resource type R3</a:t>
            </a:r>
          </a:p>
          <a:p>
            <a:r>
              <a:rPr lang="en-US" sz="2000" dirty="0"/>
              <a:t>Three instances of resource type R4</a:t>
            </a:r>
          </a:p>
          <a:p>
            <a:pPr marL="0" indent="0">
              <a:buNone/>
            </a:pPr>
            <a:r>
              <a:rPr lang="en-US" sz="2000" dirty="0"/>
              <a:t>Process states:</a:t>
            </a:r>
          </a:p>
          <a:p>
            <a:r>
              <a:rPr lang="en-US" sz="2000" dirty="0"/>
              <a:t>Process P1 is holding an instance of resource type R2 and is waiting for an instance of resource type R1 .</a:t>
            </a:r>
          </a:p>
          <a:p>
            <a:r>
              <a:rPr lang="en-US" sz="2000" dirty="0"/>
              <a:t>Process P2 is holding an instance of R1 and an instance of R2 and is waiting for an instance of R3.</a:t>
            </a:r>
          </a:p>
          <a:p>
            <a:r>
              <a:rPr lang="en-US" sz="2000" dirty="0"/>
              <a:t>Process </a:t>
            </a:r>
            <a:r>
              <a:rPr lang="en-US" sz="2000" i="1" dirty="0"/>
              <a:t>P3 </a:t>
            </a:r>
            <a:r>
              <a:rPr lang="en-US" sz="2000" dirty="0"/>
              <a:t>is holding an instance of R3</a:t>
            </a:r>
          </a:p>
          <a:p>
            <a:pPr marL="0" indent="0" algn="just">
              <a:buNone/>
            </a:pPr>
            <a:r>
              <a:rPr lang="en-US" sz="2000" dirty="0"/>
              <a:t>Given the definition of a resource-allocation graph, it can be shown that, if the graph contains no cycles, then no process in the system is deadlocked. If the graph does contain a cycle, then a deadlock may exist.</a:t>
            </a:r>
          </a:p>
        </p:txBody>
      </p:sp>
    </p:spTree>
    <p:extLst>
      <p:ext uri="{BB962C8B-B14F-4D97-AF65-F5344CB8AC3E}">
        <p14:creationId xmlns:p14="http://schemas.microsoft.com/office/powerpoint/2010/main" val="187002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2400" dirty="0"/>
              <a:t>Continued…..</a:t>
            </a:r>
          </a:p>
        </p:txBody>
      </p:sp>
      <p:sp>
        <p:nvSpPr>
          <p:cNvPr id="3" name="Content Placeholder 2"/>
          <p:cNvSpPr>
            <a:spLocks noGrp="1"/>
          </p:cNvSpPr>
          <p:nvPr>
            <p:ph idx="1"/>
          </p:nvPr>
        </p:nvSpPr>
        <p:spPr>
          <a:xfrm>
            <a:off x="734097" y="1017432"/>
            <a:ext cx="11075830" cy="5409126"/>
          </a:xfrm>
        </p:spPr>
        <p:txBody>
          <a:bodyPr>
            <a:normAutofit/>
          </a:bodyPr>
          <a:lstStyle/>
          <a:p>
            <a:pPr algn="just"/>
            <a:r>
              <a:rPr lang="en-US" sz="2000" dirty="0"/>
              <a:t>If </a:t>
            </a:r>
            <a:r>
              <a:rPr lang="en-US" sz="2000" dirty="0">
                <a:solidFill>
                  <a:srgbClr val="FF0000"/>
                </a:solidFill>
              </a:rPr>
              <a:t>each resource type has exactly one instance,</a:t>
            </a:r>
            <a:r>
              <a:rPr lang="en-US" sz="2000" dirty="0"/>
              <a:t> then a cycle implies that a deadlock has occurred. If the </a:t>
            </a:r>
            <a:r>
              <a:rPr lang="en-US" sz="2000" dirty="0">
                <a:solidFill>
                  <a:srgbClr val="FF0000"/>
                </a:solidFill>
              </a:rPr>
              <a:t>cycle involves only a set of resource types, each of which has only a single instance, then a deadlock has occurred.</a:t>
            </a:r>
            <a:r>
              <a:rPr lang="en-US" sz="2000" dirty="0"/>
              <a:t> Each process involved in the cycle is deadlocked. In this case, a cycle in the graph is both a necessary and a sufficient condition for the existence of deadlock.</a:t>
            </a:r>
          </a:p>
          <a:p>
            <a:r>
              <a:rPr lang="en-US" sz="2000" dirty="0"/>
              <a:t>If each resource type has several instances, then a cycle does not necessarily imply that a deadlock has occurred. In this case, a cycle in. the graph is a </a:t>
            </a:r>
            <a:r>
              <a:rPr lang="en-US" sz="2000" dirty="0">
                <a:solidFill>
                  <a:srgbClr val="FF0000"/>
                </a:solidFill>
              </a:rPr>
              <a:t>necessary but not a sufficient condition </a:t>
            </a:r>
            <a:r>
              <a:rPr lang="en-US" sz="2000" dirty="0"/>
              <a:t>for the existence of deadlock. These two situations are illustrated in following fig.</a:t>
            </a:r>
          </a:p>
          <a:p>
            <a:pPr marL="0" indent="0">
              <a:buNone/>
            </a:pPr>
            <a:r>
              <a:rPr lang="en-US" sz="2000" b="1" dirty="0"/>
              <a:t>Resource allocation graph with deadlock(fig 7.3)	</a:t>
            </a:r>
            <a:r>
              <a:rPr lang="en-US" altLang="en-US" sz="2000" b="1" dirty="0"/>
              <a:t>Graph With A Cycle But No Deadlock(fig 7.4)</a:t>
            </a:r>
            <a:endParaRPr lang="en-US" sz="2000" b="1" dirty="0"/>
          </a:p>
          <a:p>
            <a:pPr marL="0" indent="0">
              <a:buNone/>
            </a:pPr>
            <a:endParaRPr lang="en-US" sz="2000"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607" y="3561769"/>
            <a:ext cx="2988480" cy="286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117" y="3670479"/>
            <a:ext cx="2952750" cy="2756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24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a:t>Continued…..</a:t>
            </a:r>
          </a:p>
        </p:txBody>
      </p:sp>
      <p:sp>
        <p:nvSpPr>
          <p:cNvPr id="3" name="Content Placeholder 2"/>
          <p:cNvSpPr>
            <a:spLocks noGrp="1"/>
          </p:cNvSpPr>
          <p:nvPr>
            <p:ph idx="1"/>
          </p:nvPr>
        </p:nvSpPr>
        <p:spPr>
          <a:xfrm>
            <a:off x="838200" y="1168802"/>
            <a:ext cx="10515600" cy="4351338"/>
          </a:xfrm>
        </p:spPr>
        <p:txBody>
          <a:bodyPr>
            <a:normAutofit fontScale="92500" lnSpcReduction="10000"/>
          </a:bodyPr>
          <a:lstStyle/>
          <a:p>
            <a:pPr algn="just"/>
            <a:r>
              <a:rPr lang="en-US" sz="2000" dirty="0"/>
              <a:t>At this point, two minimal cycles exist in the system in figure 7.3:</a:t>
            </a:r>
          </a:p>
          <a:p>
            <a:pPr marL="0" indent="0">
              <a:buNone/>
            </a:pPr>
            <a:r>
              <a:rPr lang="en-US" sz="2000" dirty="0"/>
              <a:t>P1-&gt;R1-&gt;P2-&gt;R3-&gt;P3-&gt;R2-&gt;P1</a:t>
            </a:r>
          </a:p>
          <a:p>
            <a:pPr marL="0" indent="0">
              <a:buNone/>
            </a:pPr>
            <a:r>
              <a:rPr lang="en-US" sz="2000" dirty="0"/>
              <a:t>P2-&gt;R3-&gt;P3-&gt;R2-&gt;P2</a:t>
            </a:r>
          </a:p>
          <a:p>
            <a:pPr algn="just"/>
            <a:r>
              <a:rPr lang="en-US" sz="2000" dirty="0"/>
              <a:t>Processes </a:t>
            </a:r>
            <a:r>
              <a:rPr lang="en-US" sz="2000" i="1" dirty="0"/>
              <a:t>P1, P2 </a:t>
            </a:r>
            <a:r>
              <a:rPr lang="en-US" sz="2000" dirty="0"/>
              <a:t>and </a:t>
            </a:r>
            <a:r>
              <a:rPr lang="en-US" sz="2000" i="1" dirty="0"/>
              <a:t>P3 </a:t>
            </a:r>
            <a:r>
              <a:rPr lang="en-US" sz="2000" dirty="0"/>
              <a:t>are deadlocked. Process </a:t>
            </a:r>
            <a:r>
              <a:rPr lang="en-US" sz="2000" i="1" dirty="0"/>
              <a:t>P2 </a:t>
            </a:r>
            <a:r>
              <a:rPr lang="en-US" sz="2000" dirty="0"/>
              <a:t>is waiting for the resource </a:t>
            </a:r>
            <a:r>
              <a:rPr lang="en-US" sz="2000" i="1" dirty="0"/>
              <a:t>R3, </a:t>
            </a:r>
            <a:r>
              <a:rPr lang="en-US" sz="2000" dirty="0"/>
              <a:t>which is held by process </a:t>
            </a:r>
            <a:r>
              <a:rPr lang="en-US" sz="2000" i="1" dirty="0"/>
              <a:t>P3. </a:t>
            </a:r>
            <a:r>
              <a:rPr lang="en-US" sz="2000" dirty="0"/>
              <a:t>Process </a:t>
            </a:r>
            <a:r>
              <a:rPr lang="en-US" sz="2000" i="1" dirty="0"/>
              <a:t>P3 </a:t>
            </a:r>
            <a:r>
              <a:rPr lang="en-US" sz="2000" dirty="0"/>
              <a:t>is waiting for either process </a:t>
            </a:r>
            <a:r>
              <a:rPr lang="en-US" sz="2000" i="1" dirty="0"/>
              <a:t>P1 </a:t>
            </a:r>
            <a:r>
              <a:rPr lang="en-US" sz="2000" dirty="0"/>
              <a:t>or process </a:t>
            </a:r>
            <a:r>
              <a:rPr lang="en-US" sz="2000" i="1" dirty="0"/>
              <a:t>P2 </a:t>
            </a:r>
            <a:r>
              <a:rPr lang="en-US" sz="2000" dirty="0"/>
              <a:t>to release resource R2. In addition, process </a:t>
            </a:r>
            <a:r>
              <a:rPr lang="en-US" sz="2000" i="1" dirty="0"/>
              <a:t>P1 </a:t>
            </a:r>
            <a:r>
              <a:rPr lang="en-US" sz="2000" dirty="0"/>
              <a:t>is waiting for process </a:t>
            </a:r>
            <a:r>
              <a:rPr lang="en-US" sz="2000" i="1" dirty="0"/>
              <a:t>P2 </a:t>
            </a:r>
            <a:r>
              <a:rPr lang="en-US" sz="2000" dirty="0"/>
              <a:t>to release resource R1.</a:t>
            </a:r>
          </a:p>
          <a:p>
            <a:pPr algn="just"/>
            <a:r>
              <a:rPr lang="en-US" sz="2000" dirty="0"/>
              <a:t>Now consider the resource-allocation graph in Figure 7.4. In this example, we also have a cycle:</a:t>
            </a:r>
          </a:p>
          <a:p>
            <a:pPr marL="0" indent="0">
              <a:buNone/>
            </a:pPr>
            <a:r>
              <a:rPr lang="en-US" sz="2000" dirty="0"/>
              <a:t>	P1-&gt;R1-&gt;P3-&gt;R2-&gt;P1</a:t>
            </a:r>
          </a:p>
          <a:p>
            <a:pPr algn="just"/>
            <a:r>
              <a:rPr lang="en-US" sz="2000" dirty="0"/>
              <a:t>However, there is no deadlock. Observe that process </a:t>
            </a:r>
            <a:r>
              <a:rPr lang="en-US" sz="2000" i="1" dirty="0"/>
              <a:t>P4 </a:t>
            </a:r>
            <a:r>
              <a:rPr lang="en-US" sz="2000" dirty="0"/>
              <a:t>may release its instance of resource type R2. That resource can then be allocated to P3, breaking the cycle.</a:t>
            </a:r>
          </a:p>
          <a:p>
            <a:pPr algn="just"/>
            <a:r>
              <a:rPr lang="en-US" sz="2000" dirty="0"/>
              <a:t>In summary, if a resource-allocation graph does not have a cycle, then the system is </a:t>
            </a:r>
            <a:r>
              <a:rPr lang="en-US" sz="2000" i="1" dirty="0"/>
              <a:t>not </a:t>
            </a:r>
            <a:r>
              <a:rPr lang="en-US" sz="2000" dirty="0"/>
              <a:t>in a deadlocked state. If there is a cycle, then the system may or may not be in a deadlocked state. This observation is important when we deal with the deadlock problem.</a:t>
            </a:r>
          </a:p>
        </p:txBody>
      </p:sp>
    </p:spTree>
    <p:extLst>
      <p:ext uri="{BB962C8B-B14F-4D97-AF65-F5344CB8AC3E}">
        <p14:creationId xmlns:p14="http://schemas.microsoft.com/office/powerpoint/2010/main" val="686044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6397</Words>
  <Application>Microsoft Office PowerPoint</Application>
  <PresentationFormat>Widescreen</PresentationFormat>
  <Paragraphs>241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Deadlocks </vt:lpstr>
      <vt:lpstr>Continued….</vt:lpstr>
      <vt:lpstr>Continued…</vt:lpstr>
      <vt:lpstr>Deadlock Characterization </vt:lpstr>
      <vt:lpstr>7.2.2 Resource-Allocation Graph</vt:lpstr>
      <vt:lpstr>Continued…</vt:lpstr>
      <vt:lpstr>Continued…</vt:lpstr>
      <vt:lpstr>Continued…..</vt:lpstr>
      <vt:lpstr>Continued…..</vt:lpstr>
      <vt:lpstr>7.3 Methods for Handling Deadlocks</vt:lpstr>
      <vt:lpstr>7.4 Deadlock Prevention </vt:lpstr>
      <vt:lpstr>Continued…</vt:lpstr>
      <vt:lpstr>Continued…</vt:lpstr>
      <vt:lpstr>7.5 Deadlock Avoidance </vt:lpstr>
      <vt:lpstr>Continued….</vt:lpstr>
      <vt:lpstr>Continued…..</vt:lpstr>
      <vt:lpstr>7.5.2 Resource-Allocation-Graph Algorithm</vt:lpstr>
      <vt:lpstr>Continued….</vt:lpstr>
      <vt:lpstr>7.5.3 Banker's Algorithm</vt:lpstr>
      <vt:lpstr>7.5.3.1 Safety Algorithm</vt:lpstr>
      <vt:lpstr>7.5.3.2 Resource-Request Algorithm</vt:lpstr>
      <vt:lpstr>PowerPoint Presentation</vt:lpstr>
      <vt:lpstr>7.6 deadlock detection </vt:lpstr>
      <vt:lpstr>Continued…. </vt:lpstr>
      <vt:lpstr>7.6.2 Several Instances of a Resource Type</vt:lpstr>
      <vt:lpstr>Continued…</vt:lpstr>
      <vt:lpstr>7.6.3 Detection-Algorithm Usage</vt:lpstr>
      <vt:lpstr>7.7 Recovery from deadlock</vt:lpstr>
      <vt:lpstr>Continued…</vt:lpstr>
      <vt:lpstr>7.7.2 Resource Preemption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PRITHAM</cp:lastModifiedBy>
  <cp:revision>156</cp:revision>
  <dcterms:created xsi:type="dcterms:W3CDTF">2018-04-15T08:39:47Z</dcterms:created>
  <dcterms:modified xsi:type="dcterms:W3CDTF">2022-09-11T09:20:31Z</dcterms:modified>
</cp:coreProperties>
</file>