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5C3528-F564-434B-9361-6243D4377543}"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313100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C3528-F564-434B-9361-6243D4377543}"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217021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C3528-F564-434B-9361-6243D4377543}"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237858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C3528-F564-434B-9361-6243D4377543}"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64224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C3528-F564-434B-9361-6243D4377543}"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165959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5C3528-F564-434B-9361-6243D4377543}"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90503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5C3528-F564-434B-9361-6243D4377543}"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258589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5C3528-F564-434B-9361-6243D4377543}"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371880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C3528-F564-434B-9361-6243D4377543}"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183326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5C3528-F564-434B-9361-6243D4377543}"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399682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5C3528-F564-434B-9361-6243D4377543}"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02F5C-95DE-497B-A7A0-E5A7E4FDA318}" type="slidenum">
              <a:rPr lang="en-US" smtClean="0"/>
              <a:t>‹#›</a:t>
            </a:fld>
            <a:endParaRPr lang="en-US"/>
          </a:p>
        </p:txBody>
      </p:sp>
    </p:spTree>
    <p:extLst>
      <p:ext uri="{BB962C8B-B14F-4D97-AF65-F5344CB8AC3E}">
        <p14:creationId xmlns:p14="http://schemas.microsoft.com/office/powerpoint/2010/main" val="404443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C3528-F564-434B-9361-6243D4377543}"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02F5C-95DE-497B-A7A0-E5A7E4FDA318}" type="slidenum">
              <a:rPr lang="en-US" smtClean="0"/>
              <a:t>‹#›</a:t>
            </a:fld>
            <a:endParaRPr lang="en-US"/>
          </a:p>
        </p:txBody>
      </p:sp>
    </p:spTree>
    <p:extLst>
      <p:ext uri="{BB962C8B-B14F-4D97-AF65-F5344CB8AC3E}">
        <p14:creationId xmlns:p14="http://schemas.microsoft.com/office/powerpoint/2010/main" val="2266818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998876"/>
          </a:xfrm>
        </p:spPr>
        <p:txBody>
          <a:bodyPr/>
          <a:lstStyle/>
          <a:p>
            <a:r>
              <a:rPr lang="en-US" dirty="0"/>
              <a:t>The file system(</a:t>
            </a:r>
            <a:r>
              <a:rPr lang="en-US" dirty="0" err="1"/>
              <a:t>unix</a:t>
            </a:r>
            <a:r>
              <a:rPr lang="en-US" dirty="0"/>
              <a:t>)</a:t>
            </a:r>
          </a:p>
        </p:txBody>
      </p:sp>
    </p:spTree>
    <p:extLst>
      <p:ext uri="{BB962C8B-B14F-4D97-AF65-F5344CB8AC3E}">
        <p14:creationId xmlns:p14="http://schemas.microsoft.com/office/powerpoint/2010/main" val="207767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a:xfrm>
            <a:off x="838199" y="1571224"/>
            <a:ext cx="10855817" cy="5190184"/>
          </a:xfrm>
        </p:spPr>
        <p:txBody>
          <a:bodyPr>
            <a:normAutofit fontScale="92500" lnSpcReduction="10000"/>
          </a:bodyPr>
          <a:lstStyle/>
          <a:p>
            <a:r>
              <a:rPr lang="en-US" sz="2000" b="1" dirty="0" err="1"/>
              <a:t>pwd</a:t>
            </a:r>
            <a:r>
              <a:rPr lang="en-US" sz="2000" b="1" dirty="0"/>
              <a:t>  </a:t>
            </a:r>
            <a:r>
              <a:rPr lang="en-US" sz="2000" dirty="0"/>
              <a:t>: to find the current directory </a:t>
            </a:r>
          </a:p>
          <a:p>
            <a:pPr marL="0" indent="0">
              <a:buNone/>
            </a:pPr>
            <a:endParaRPr lang="en-US" sz="2000" dirty="0"/>
          </a:p>
          <a:p>
            <a:pPr marL="0" indent="0">
              <a:buNone/>
            </a:pPr>
            <a:r>
              <a:rPr lang="en-US" sz="2000" dirty="0" err="1"/>
              <a:t>Synatx</a:t>
            </a:r>
            <a:r>
              <a:rPr lang="en-US" sz="2000" dirty="0"/>
              <a:t> :    $ </a:t>
            </a:r>
            <a:r>
              <a:rPr lang="en-US" sz="2000" dirty="0" err="1"/>
              <a:t>pwd</a:t>
            </a:r>
            <a:endParaRPr lang="en-US" sz="2000" dirty="0"/>
          </a:p>
          <a:p>
            <a:pPr marL="0" indent="0">
              <a:buNone/>
            </a:pPr>
            <a:r>
              <a:rPr lang="en-US" sz="2000" dirty="0"/>
              <a:t>                  o/p :  /home/</a:t>
            </a:r>
            <a:r>
              <a:rPr lang="en-US" sz="2000" dirty="0" err="1"/>
              <a:t>romeo</a:t>
            </a:r>
            <a:endParaRPr lang="en-US" sz="2000" dirty="0"/>
          </a:p>
          <a:p>
            <a:pPr marL="0" indent="0">
              <a:buNone/>
            </a:pPr>
            <a:endParaRPr lang="en-US" sz="2000" dirty="0"/>
          </a:p>
          <a:p>
            <a:r>
              <a:rPr lang="en-US" sz="2000" b="1" dirty="0"/>
              <a:t>cd</a:t>
            </a:r>
            <a:r>
              <a:rPr lang="en-US" sz="2000" dirty="0"/>
              <a:t>   : this command is used to change your current directory and place you in another directory. </a:t>
            </a:r>
          </a:p>
          <a:p>
            <a:pPr marL="0" indent="0">
              <a:buNone/>
            </a:pPr>
            <a:endParaRPr lang="en-US" sz="2000" dirty="0"/>
          </a:p>
          <a:p>
            <a:pPr marL="0" indent="0">
              <a:buNone/>
            </a:pPr>
            <a:r>
              <a:rPr lang="en-US" sz="2000" dirty="0" err="1"/>
              <a:t>Synatax</a:t>
            </a:r>
            <a:r>
              <a:rPr lang="en-US" sz="2000" dirty="0"/>
              <a:t> :   cd  directory name</a:t>
            </a:r>
          </a:p>
          <a:p>
            <a:pPr marL="0" indent="0">
              <a:buNone/>
            </a:pPr>
            <a:r>
              <a:rPr lang="en-US" sz="2000" dirty="0"/>
              <a:t>Example    :  cd docs</a:t>
            </a:r>
          </a:p>
          <a:p>
            <a:pPr marL="0" indent="0">
              <a:buNone/>
            </a:pPr>
            <a:r>
              <a:rPr lang="en-US" sz="2000" dirty="0"/>
              <a:t>      o/p: $_ </a:t>
            </a:r>
          </a:p>
          <a:p>
            <a:r>
              <a:rPr lang="en-US" sz="2000" b="1" dirty="0" err="1"/>
              <a:t>mkdir</a:t>
            </a:r>
            <a:r>
              <a:rPr lang="en-US" sz="2000" b="1" dirty="0"/>
              <a:t> </a:t>
            </a:r>
            <a:r>
              <a:rPr lang="en-US" sz="2000" dirty="0"/>
              <a:t>  : this command is used to create a directory</a:t>
            </a:r>
          </a:p>
          <a:p>
            <a:pPr marL="0" indent="0">
              <a:buNone/>
            </a:pPr>
            <a:r>
              <a:rPr lang="en-US" sz="2000" dirty="0"/>
              <a:t>Syntax :   </a:t>
            </a:r>
            <a:r>
              <a:rPr lang="en-US" sz="2000" dirty="0" err="1"/>
              <a:t>mkdir</a:t>
            </a:r>
            <a:r>
              <a:rPr lang="en-US" sz="2000" dirty="0"/>
              <a:t> directory name</a:t>
            </a:r>
          </a:p>
          <a:p>
            <a:pPr marL="0" indent="0">
              <a:buNone/>
            </a:pPr>
            <a:endParaRPr lang="en-US" sz="2000" dirty="0"/>
          </a:p>
          <a:p>
            <a:pPr marL="0" indent="0">
              <a:buNone/>
            </a:pPr>
            <a:r>
              <a:rPr lang="en-US" sz="2000" dirty="0" err="1"/>
              <a:t>Eample</a:t>
            </a:r>
            <a:r>
              <a:rPr lang="en-US" sz="2000" dirty="0"/>
              <a:t> :  </a:t>
            </a:r>
            <a:r>
              <a:rPr lang="en-US" sz="2000" dirty="0" err="1"/>
              <a:t>mkdir</a:t>
            </a:r>
            <a:r>
              <a:rPr lang="en-US" sz="2000" dirty="0"/>
              <a:t> docs </a:t>
            </a:r>
          </a:p>
          <a:p>
            <a:pPr marL="0" indent="0">
              <a:buNone/>
            </a:pPr>
            <a:endParaRPr lang="en-US" sz="2000" dirty="0"/>
          </a:p>
        </p:txBody>
      </p:sp>
    </p:spTree>
    <p:extLst>
      <p:ext uri="{BB962C8B-B14F-4D97-AF65-F5344CB8AC3E}">
        <p14:creationId xmlns:p14="http://schemas.microsoft.com/office/powerpoint/2010/main" val="19299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800" dirty="0"/>
          </a:p>
        </p:txBody>
      </p:sp>
      <p:sp>
        <p:nvSpPr>
          <p:cNvPr id="3" name="Content Placeholder 2"/>
          <p:cNvSpPr>
            <a:spLocks noGrp="1"/>
          </p:cNvSpPr>
          <p:nvPr>
            <p:ph idx="1"/>
          </p:nvPr>
        </p:nvSpPr>
        <p:spPr/>
        <p:txBody>
          <a:bodyPr>
            <a:normAutofit/>
          </a:bodyPr>
          <a:lstStyle/>
          <a:p>
            <a:r>
              <a:rPr lang="en-US" sz="2400" b="1" dirty="0" err="1"/>
              <a:t>rmdir</a:t>
            </a:r>
            <a:r>
              <a:rPr lang="en-US" sz="2400" dirty="0"/>
              <a:t>:  this command removes directories. </a:t>
            </a:r>
          </a:p>
          <a:p>
            <a:pPr marL="0" indent="0">
              <a:buNone/>
            </a:pPr>
            <a:r>
              <a:rPr lang="en-US" sz="2400" dirty="0"/>
              <a:t>Syntax :   </a:t>
            </a:r>
            <a:r>
              <a:rPr lang="en-US" sz="2400" dirty="0" err="1"/>
              <a:t>rmdir</a:t>
            </a:r>
            <a:r>
              <a:rPr lang="en-US" sz="2400" dirty="0"/>
              <a:t> options  </a:t>
            </a:r>
            <a:r>
              <a:rPr lang="en-US" sz="2400" dirty="0" err="1"/>
              <a:t>direcriry</a:t>
            </a:r>
            <a:r>
              <a:rPr lang="en-US" sz="2400" dirty="0"/>
              <a:t> name</a:t>
            </a:r>
          </a:p>
          <a:p>
            <a:pPr marL="0" indent="0">
              <a:buNone/>
            </a:pPr>
            <a:endParaRPr lang="en-US" sz="2400" dirty="0"/>
          </a:p>
          <a:p>
            <a:pPr marL="0" indent="0">
              <a:buNone/>
            </a:pPr>
            <a:r>
              <a:rPr lang="en-US" sz="2400" dirty="0"/>
              <a:t>Example :  </a:t>
            </a:r>
            <a:r>
              <a:rPr lang="en-US" sz="2400" dirty="0" err="1"/>
              <a:t>rmdir</a:t>
            </a:r>
            <a:r>
              <a:rPr lang="en-US" sz="2400" dirty="0"/>
              <a:t>  </a:t>
            </a:r>
            <a:r>
              <a:rPr lang="en-US" sz="2400" dirty="0" err="1"/>
              <a:t>pis</a:t>
            </a:r>
            <a:endParaRPr lang="en-US" sz="2400" dirty="0"/>
          </a:p>
          <a:p>
            <a:pPr marL="0" indent="0">
              <a:buNone/>
            </a:pPr>
            <a:r>
              <a:rPr lang="en-US" sz="2400" dirty="0"/>
              <a:t>Above command removes directory named </a:t>
            </a:r>
            <a:r>
              <a:rPr lang="en-US" sz="2400" dirty="0" err="1"/>
              <a:t>pis</a:t>
            </a:r>
            <a:r>
              <a:rPr lang="en-US" sz="2400" dirty="0"/>
              <a:t>. </a:t>
            </a:r>
          </a:p>
          <a:p>
            <a:pPr marL="0" indent="0">
              <a:buNone/>
            </a:pPr>
            <a:endParaRPr lang="en-US" sz="2400" dirty="0"/>
          </a:p>
          <a:p>
            <a:pPr marL="0" indent="0">
              <a:buNone/>
            </a:pPr>
            <a:r>
              <a:rPr lang="en-US" sz="2400" dirty="0" err="1"/>
              <a:t>rmdir</a:t>
            </a:r>
            <a:r>
              <a:rPr lang="en-US" sz="2400" dirty="0"/>
              <a:t> can also be used to remove multiple directories. </a:t>
            </a:r>
          </a:p>
          <a:p>
            <a:pPr marL="0" indent="0">
              <a:buNone/>
            </a:pPr>
            <a:r>
              <a:rPr lang="en-US" sz="2400" dirty="0"/>
              <a:t>Example:   </a:t>
            </a:r>
            <a:r>
              <a:rPr lang="en-US" sz="2400" dirty="0" err="1"/>
              <a:t>rmdir</a:t>
            </a:r>
            <a:r>
              <a:rPr lang="en-US" sz="2400" dirty="0"/>
              <a:t> </a:t>
            </a:r>
            <a:r>
              <a:rPr lang="en-US" sz="2400" dirty="0" err="1"/>
              <a:t>pis</a:t>
            </a:r>
            <a:r>
              <a:rPr lang="en-US" sz="2400" dirty="0"/>
              <a:t>  </a:t>
            </a:r>
            <a:r>
              <a:rPr lang="en-US" sz="2400" dirty="0" err="1"/>
              <a:t>prog</a:t>
            </a:r>
            <a:endParaRPr lang="en-US" sz="2400" dirty="0"/>
          </a:p>
          <a:p>
            <a:pPr marL="0" indent="0">
              <a:buNone/>
            </a:pPr>
            <a:r>
              <a:rPr lang="en-US" sz="2400" dirty="0"/>
              <a:t>Above command removes directories named </a:t>
            </a:r>
            <a:r>
              <a:rPr lang="en-US" sz="2400" dirty="0" err="1"/>
              <a:t>pis</a:t>
            </a:r>
            <a:r>
              <a:rPr lang="en-US" sz="2400" dirty="0"/>
              <a:t> and </a:t>
            </a:r>
            <a:r>
              <a:rPr lang="en-US" sz="2400" dirty="0" err="1"/>
              <a:t>prog</a:t>
            </a:r>
            <a:r>
              <a:rPr lang="en-US" sz="2400" dirty="0"/>
              <a:t>. </a:t>
            </a:r>
          </a:p>
        </p:txBody>
      </p:sp>
    </p:spTree>
    <p:extLst>
      <p:ext uri="{BB962C8B-B14F-4D97-AF65-F5344CB8AC3E}">
        <p14:creationId xmlns:p14="http://schemas.microsoft.com/office/powerpoint/2010/main" val="382067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800" dirty="0"/>
          </a:p>
        </p:txBody>
      </p:sp>
      <p:sp>
        <p:nvSpPr>
          <p:cNvPr id="3" name="Content Placeholder 2"/>
          <p:cNvSpPr>
            <a:spLocks noGrp="1"/>
          </p:cNvSpPr>
          <p:nvPr>
            <p:ph idx="1"/>
          </p:nvPr>
        </p:nvSpPr>
        <p:spPr/>
        <p:txBody>
          <a:bodyPr>
            <a:normAutofit/>
          </a:bodyPr>
          <a:lstStyle/>
          <a:p>
            <a:r>
              <a:rPr lang="en-US" sz="2400" dirty="0" err="1"/>
              <a:t>cp</a:t>
            </a:r>
            <a:r>
              <a:rPr lang="en-US" sz="2400" dirty="0"/>
              <a:t> : copying files</a:t>
            </a:r>
          </a:p>
          <a:p>
            <a:pPr marL="0" indent="0">
              <a:buNone/>
            </a:pPr>
            <a:r>
              <a:rPr lang="en-US" sz="2400" dirty="0"/>
              <a:t>This command copies a file or group of files. The syntax requires at least two filenames to be specified in the command line.</a:t>
            </a:r>
          </a:p>
          <a:p>
            <a:pPr marL="0" indent="0">
              <a:buNone/>
            </a:pPr>
            <a:r>
              <a:rPr lang="en-US" sz="2400" dirty="0"/>
              <a:t>Syntax:   </a:t>
            </a:r>
            <a:r>
              <a:rPr lang="en-US" sz="2400" dirty="0" err="1"/>
              <a:t>cp</a:t>
            </a:r>
            <a:r>
              <a:rPr lang="en-US" sz="2400" dirty="0"/>
              <a:t> source destination</a:t>
            </a:r>
          </a:p>
          <a:p>
            <a:pPr marL="0" indent="0">
              <a:buNone/>
            </a:pPr>
            <a:endParaRPr lang="en-US" sz="2400" dirty="0"/>
          </a:p>
          <a:p>
            <a:pPr marL="0" indent="0">
              <a:buNone/>
            </a:pPr>
            <a:r>
              <a:rPr lang="en-US" sz="2400" dirty="0"/>
              <a:t>Example : </a:t>
            </a:r>
            <a:r>
              <a:rPr lang="en-US" sz="2400" dirty="0" err="1"/>
              <a:t>cp</a:t>
            </a:r>
            <a:r>
              <a:rPr lang="en-US" sz="2400" dirty="0"/>
              <a:t> chap unit</a:t>
            </a:r>
          </a:p>
          <a:p>
            <a:pPr marL="0" indent="0">
              <a:buNone/>
            </a:pPr>
            <a:r>
              <a:rPr lang="en-US" sz="2400" dirty="0"/>
              <a:t>Above command copies content of chap file to unit file. If destination file does not exits then it will be created and later copying takes place.</a:t>
            </a:r>
          </a:p>
          <a:p>
            <a:pPr marL="0" indent="0">
              <a:buNone/>
            </a:pPr>
            <a:r>
              <a:rPr lang="en-US" sz="2400" dirty="0"/>
              <a:t> </a:t>
            </a:r>
          </a:p>
        </p:txBody>
      </p:sp>
    </p:spTree>
    <p:extLst>
      <p:ext uri="{BB962C8B-B14F-4D97-AF65-F5344CB8AC3E}">
        <p14:creationId xmlns:p14="http://schemas.microsoft.com/office/powerpoint/2010/main" val="176280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0714149" cy="4588054"/>
          </a:xfrm>
        </p:spPr>
        <p:txBody>
          <a:bodyPr>
            <a:normAutofit fontScale="85000" lnSpcReduction="20000"/>
          </a:bodyPr>
          <a:lstStyle/>
          <a:p>
            <a:r>
              <a:rPr lang="en-US" sz="2400" dirty="0" err="1"/>
              <a:t>rm</a:t>
            </a:r>
            <a:r>
              <a:rPr lang="en-US" sz="2400" dirty="0"/>
              <a:t> : deleting files</a:t>
            </a:r>
          </a:p>
          <a:p>
            <a:pPr marL="0" indent="0">
              <a:buNone/>
            </a:pPr>
            <a:r>
              <a:rPr lang="en-US" sz="2400" dirty="0"/>
              <a:t>This command deletes the files.  This command can also be used to delete multiple files.</a:t>
            </a:r>
          </a:p>
          <a:p>
            <a:pPr marL="0" indent="0">
              <a:buNone/>
            </a:pPr>
            <a:r>
              <a:rPr lang="en-US" sz="2400" dirty="0"/>
              <a:t>Syntax:   </a:t>
            </a:r>
            <a:r>
              <a:rPr lang="en-US" sz="2400" dirty="0" err="1"/>
              <a:t>rm</a:t>
            </a:r>
            <a:r>
              <a:rPr lang="en-US" sz="2400" dirty="0"/>
              <a:t> options filenames</a:t>
            </a:r>
          </a:p>
          <a:p>
            <a:pPr marL="0" indent="0">
              <a:buNone/>
            </a:pPr>
            <a:r>
              <a:rPr lang="en-US" sz="2400" dirty="0"/>
              <a:t>The options field is optional. </a:t>
            </a:r>
          </a:p>
          <a:p>
            <a:pPr marL="0" indent="0">
              <a:buNone/>
            </a:pPr>
            <a:endParaRPr lang="en-US" sz="2400" dirty="0"/>
          </a:p>
          <a:p>
            <a:pPr marL="0" indent="0">
              <a:buNone/>
            </a:pPr>
            <a:r>
              <a:rPr lang="en-US" sz="2400" dirty="0"/>
              <a:t>Example</a:t>
            </a:r>
          </a:p>
          <a:p>
            <a:pPr marL="0" indent="0">
              <a:buNone/>
            </a:pPr>
            <a:r>
              <a:rPr lang="en-US" sz="2400" dirty="0"/>
              <a:t> </a:t>
            </a:r>
            <a:r>
              <a:rPr lang="en-US" sz="2400" dirty="0" err="1"/>
              <a:t>rm</a:t>
            </a:r>
            <a:r>
              <a:rPr lang="en-US" sz="2400" dirty="0"/>
              <a:t> chap      </a:t>
            </a:r>
          </a:p>
          <a:p>
            <a:pPr marL="0" indent="0">
              <a:buNone/>
            </a:pPr>
            <a:r>
              <a:rPr lang="en-US" sz="2400" dirty="0"/>
              <a:t>This command removes file called chap</a:t>
            </a:r>
          </a:p>
          <a:p>
            <a:pPr marL="0" indent="0">
              <a:buNone/>
            </a:pPr>
            <a:r>
              <a:rPr lang="en-US" sz="2400" dirty="0" err="1"/>
              <a:t>rm</a:t>
            </a:r>
            <a:r>
              <a:rPr lang="en-US" sz="2400" dirty="0"/>
              <a:t> chap file1 unit</a:t>
            </a:r>
          </a:p>
          <a:p>
            <a:pPr marL="0" indent="0">
              <a:buNone/>
            </a:pPr>
            <a:r>
              <a:rPr lang="en-US" sz="2400" dirty="0"/>
              <a:t>This command removes 3 files named chap, file1 and unit. </a:t>
            </a:r>
          </a:p>
          <a:p>
            <a:pPr marL="0" indent="0">
              <a:buNone/>
            </a:pPr>
            <a:endParaRPr lang="en-US" sz="2400" dirty="0"/>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21957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000" dirty="0"/>
              <a:t>mv : this command is used for</a:t>
            </a:r>
          </a:p>
          <a:p>
            <a:r>
              <a:rPr lang="en-US" sz="2000" dirty="0"/>
              <a:t>Renaming a file(or directory)</a:t>
            </a:r>
          </a:p>
          <a:p>
            <a:r>
              <a:rPr lang="en-US" sz="2000" dirty="0"/>
              <a:t>Moves a group of files to a different directory. </a:t>
            </a:r>
          </a:p>
          <a:p>
            <a:pPr marL="0" indent="0">
              <a:buNone/>
            </a:pPr>
            <a:endParaRPr lang="en-US" sz="2000" dirty="0"/>
          </a:p>
          <a:p>
            <a:r>
              <a:rPr lang="en-US" sz="2000" b="1" dirty="0"/>
              <a:t>Renaming a file: </a:t>
            </a:r>
          </a:p>
          <a:p>
            <a:pPr marL="0" indent="0">
              <a:buNone/>
            </a:pPr>
            <a:r>
              <a:rPr lang="en-US" sz="2000" b="1" dirty="0"/>
              <a:t>mv chap unit   </a:t>
            </a:r>
          </a:p>
          <a:p>
            <a:pPr marL="0" indent="0">
              <a:buNone/>
            </a:pPr>
            <a:r>
              <a:rPr lang="en-US" sz="2000" dirty="0"/>
              <a:t>It renames file chap to unit.</a:t>
            </a:r>
          </a:p>
          <a:p>
            <a:pPr marL="0" indent="0">
              <a:buNone/>
            </a:pPr>
            <a:endParaRPr lang="en-US" sz="2000" dirty="0"/>
          </a:p>
          <a:p>
            <a:r>
              <a:rPr lang="en-US" sz="2000" b="1" dirty="0"/>
              <a:t>Moving files to directory</a:t>
            </a:r>
          </a:p>
          <a:p>
            <a:pPr marL="0" indent="0">
              <a:buNone/>
            </a:pPr>
            <a:r>
              <a:rPr lang="en-US" sz="2000" b="1" dirty="0"/>
              <a:t>mv chap1 chap2 </a:t>
            </a:r>
            <a:r>
              <a:rPr lang="en-US" sz="2000" b="1" dirty="0" err="1"/>
              <a:t>prog</a:t>
            </a:r>
            <a:endParaRPr lang="en-US" sz="2000" b="1" dirty="0"/>
          </a:p>
          <a:p>
            <a:pPr marL="0" indent="0">
              <a:buNone/>
            </a:pPr>
            <a:r>
              <a:rPr lang="en-US" sz="2000" dirty="0"/>
              <a:t>It moves files chap1 and chap2 to a directory </a:t>
            </a:r>
            <a:r>
              <a:rPr lang="en-US" sz="2000" dirty="0" err="1"/>
              <a:t>prog</a:t>
            </a:r>
            <a:r>
              <a:rPr lang="en-US" sz="2000" dirty="0"/>
              <a:t>. </a:t>
            </a:r>
          </a:p>
          <a:p>
            <a:pPr marL="0" indent="0">
              <a:buNone/>
            </a:pPr>
            <a:endParaRPr lang="en-US" sz="2000" dirty="0"/>
          </a:p>
        </p:txBody>
      </p:sp>
    </p:spTree>
    <p:extLst>
      <p:ext uri="{BB962C8B-B14F-4D97-AF65-F5344CB8AC3E}">
        <p14:creationId xmlns:p14="http://schemas.microsoft.com/office/powerpoint/2010/main" val="404270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cat  : displaying and creating files</a:t>
            </a:r>
          </a:p>
          <a:p>
            <a:pPr marL="0" indent="0">
              <a:buNone/>
            </a:pPr>
            <a:r>
              <a:rPr lang="en-US" sz="2400" dirty="0"/>
              <a:t>Syntax: cat filenames</a:t>
            </a:r>
          </a:p>
          <a:p>
            <a:pPr marL="0" indent="0">
              <a:buNone/>
            </a:pPr>
            <a:endParaRPr lang="en-US" sz="2400" dirty="0"/>
          </a:p>
          <a:p>
            <a:pPr marL="0" indent="0">
              <a:buNone/>
            </a:pPr>
            <a:r>
              <a:rPr lang="en-US" sz="2400" dirty="0"/>
              <a:t>Example:</a:t>
            </a:r>
          </a:p>
          <a:p>
            <a:pPr marL="0" indent="0">
              <a:buNone/>
            </a:pPr>
            <a:r>
              <a:rPr lang="en-US" sz="2400" b="1" dirty="0"/>
              <a:t>cat note </a:t>
            </a:r>
          </a:p>
          <a:p>
            <a:pPr marL="0" indent="0">
              <a:buNone/>
            </a:pPr>
            <a:r>
              <a:rPr lang="en-US" sz="2400" dirty="0"/>
              <a:t>This command displays content of note file.</a:t>
            </a:r>
          </a:p>
          <a:p>
            <a:pPr marL="0" indent="0">
              <a:buNone/>
            </a:pPr>
            <a:r>
              <a:rPr lang="en-US" sz="2400" b="1" dirty="0"/>
              <a:t>cat note file1</a:t>
            </a:r>
          </a:p>
          <a:p>
            <a:pPr marL="0" indent="0">
              <a:buNone/>
            </a:pPr>
            <a:endParaRPr lang="en-US" sz="2400" dirty="0"/>
          </a:p>
        </p:txBody>
      </p:sp>
    </p:spTree>
    <p:extLst>
      <p:ext uri="{BB962C8B-B14F-4D97-AF65-F5344CB8AC3E}">
        <p14:creationId xmlns:p14="http://schemas.microsoft.com/office/powerpoint/2010/main" val="324474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endParaRPr lang="en-US" sz="2800" dirty="0"/>
          </a:p>
        </p:txBody>
      </p:sp>
      <p:sp>
        <p:nvSpPr>
          <p:cNvPr id="3" name="Content Placeholder 2"/>
          <p:cNvSpPr>
            <a:spLocks noGrp="1"/>
          </p:cNvSpPr>
          <p:nvPr>
            <p:ph idx="1"/>
          </p:nvPr>
        </p:nvSpPr>
        <p:spPr>
          <a:xfrm>
            <a:off x="838200" y="1233197"/>
            <a:ext cx="10515600" cy="4163051"/>
          </a:xfrm>
        </p:spPr>
        <p:txBody>
          <a:bodyPr/>
          <a:lstStyle/>
          <a:p>
            <a:r>
              <a:rPr lang="en-US" dirty="0"/>
              <a:t> </a:t>
            </a:r>
            <a:r>
              <a:rPr lang="en-US" sz="2000" dirty="0" err="1"/>
              <a:t>ls</a:t>
            </a:r>
            <a:r>
              <a:rPr lang="en-US" sz="2000" dirty="0"/>
              <a:t> : listing files</a:t>
            </a:r>
          </a:p>
          <a:p>
            <a:pPr marL="0" indent="0">
              <a:buNone/>
            </a:pPr>
            <a:r>
              <a:rPr lang="en-US" sz="2000" dirty="0"/>
              <a:t>This command is used to display files in current directory. </a:t>
            </a:r>
          </a:p>
          <a:p>
            <a:pPr marL="0" indent="0">
              <a:buNone/>
            </a:pPr>
            <a:r>
              <a:rPr lang="en-US" sz="2000" dirty="0"/>
              <a:t>Syntax :  </a:t>
            </a:r>
            <a:r>
              <a:rPr lang="en-US" sz="2000" dirty="0" err="1"/>
              <a:t>ls</a:t>
            </a:r>
            <a:r>
              <a:rPr lang="en-US" sz="2000" dirty="0"/>
              <a:t> options </a:t>
            </a:r>
          </a:p>
          <a:p>
            <a:pPr marL="0" indent="0">
              <a:buNone/>
            </a:pPr>
            <a:endParaRPr lang="en-US" sz="2000" dirty="0"/>
          </a:p>
          <a:p>
            <a:pPr marL="0" indent="0">
              <a:buNone/>
            </a:pPr>
            <a:r>
              <a:rPr lang="en-US" sz="2000" dirty="0"/>
              <a:t>Examples:</a:t>
            </a:r>
          </a:p>
          <a:p>
            <a:pPr marL="0" indent="0">
              <a:buNone/>
            </a:pPr>
            <a:r>
              <a:rPr lang="en-US" sz="2000" dirty="0"/>
              <a:t> </a:t>
            </a:r>
            <a:r>
              <a:rPr lang="en-US" sz="2000" dirty="0" err="1"/>
              <a:t>ls</a:t>
            </a:r>
            <a:r>
              <a:rPr lang="en-US" sz="2000" dirty="0"/>
              <a:t>   : this command used to display files in current directory.</a:t>
            </a:r>
          </a:p>
          <a:p>
            <a:pPr marL="0" indent="0">
              <a:buNone/>
            </a:pPr>
            <a:r>
              <a:rPr lang="en-US" sz="2000" dirty="0"/>
              <a:t> </a:t>
            </a:r>
            <a:r>
              <a:rPr lang="en-US" sz="2000" dirty="0" err="1"/>
              <a:t>ls</a:t>
            </a:r>
            <a:r>
              <a:rPr lang="en-US" sz="2000" dirty="0"/>
              <a:t> </a:t>
            </a:r>
            <a:r>
              <a:rPr lang="en-US" sz="2000" dirty="0" err="1"/>
              <a:t>prog</a:t>
            </a:r>
            <a:r>
              <a:rPr lang="en-US" sz="2000" dirty="0"/>
              <a:t> : displays files contained in </a:t>
            </a:r>
            <a:r>
              <a:rPr lang="en-US" sz="2000" dirty="0" err="1"/>
              <a:t>prog</a:t>
            </a:r>
            <a:r>
              <a:rPr lang="en-US" sz="2000" dirty="0"/>
              <a:t> directory.</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168352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endParaRPr lang="en-US" dirty="0"/>
          </a:p>
        </p:txBody>
      </p:sp>
      <p:sp>
        <p:nvSpPr>
          <p:cNvPr id="3" name="Content Placeholder 2"/>
          <p:cNvSpPr>
            <a:spLocks noGrp="1"/>
          </p:cNvSpPr>
          <p:nvPr>
            <p:ph idx="1"/>
          </p:nvPr>
        </p:nvSpPr>
        <p:spPr>
          <a:xfrm>
            <a:off x="838200" y="1426379"/>
            <a:ext cx="10515600" cy="4897147"/>
          </a:xfrm>
        </p:spPr>
        <p:txBody>
          <a:bodyPr>
            <a:normAutofit/>
          </a:bodyPr>
          <a:lstStyle/>
          <a:p>
            <a:pPr marL="0" indent="0">
              <a:buNone/>
            </a:pPr>
            <a:r>
              <a:rPr lang="en-US" sz="2400" dirty="0" err="1"/>
              <a:t>ls</a:t>
            </a:r>
            <a:r>
              <a:rPr lang="en-US" sz="2400" dirty="0"/>
              <a:t> –l :  used to list file attributes. </a:t>
            </a:r>
          </a:p>
          <a:p>
            <a:pPr marL="0" indent="0">
              <a:buNone/>
            </a:pPr>
            <a:r>
              <a:rPr lang="en-US" sz="2400" dirty="0"/>
              <a:t>Output : </a:t>
            </a:r>
            <a:r>
              <a:rPr lang="en-US" sz="2000" dirty="0"/>
              <a:t>the following output shows the attributes such as permission , links , owner of file etc. of files of current directory. </a:t>
            </a:r>
            <a:endParaRPr lang="en-US" sz="2400" dirty="0"/>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14" y="2611125"/>
            <a:ext cx="8746835" cy="3570734"/>
          </a:xfrm>
          <a:prstGeom prst="rect">
            <a:avLst/>
          </a:prstGeom>
        </p:spPr>
      </p:pic>
    </p:spTree>
    <p:extLst>
      <p:ext uri="{BB962C8B-B14F-4D97-AF65-F5344CB8AC3E}">
        <p14:creationId xmlns:p14="http://schemas.microsoft.com/office/powerpoint/2010/main" val="2460259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endParaRPr lang="en-US" sz="2800" dirty="0"/>
          </a:p>
        </p:txBody>
      </p:sp>
      <p:sp>
        <p:nvSpPr>
          <p:cNvPr id="3" name="Content Placeholder 2"/>
          <p:cNvSpPr>
            <a:spLocks noGrp="1"/>
          </p:cNvSpPr>
          <p:nvPr>
            <p:ph idx="1"/>
          </p:nvPr>
        </p:nvSpPr>
        <p:spPr>
          <a:xfrm>
            <a:off x="838200" y="1246075"/>
            <a:ext cx="10515600" cy="5128967"/>
          </a:xfrm>
        </p:spPr>
        <p:txBody>
          <a:bodyPr>
            <a:normAutofit/>
          </a:bodyPr>
          <a:lstStyle/>
          <a:p>
            <a:r>
              <a:rPr lang="en-US" sz="2000" dirty="0" err="1"/>
              <a:t>ls</a:t>
            </a:r>
            <a:r>
              <a:rPr lang="en-US" sz="2000" dirty="0"/>
              <a:t> –d :   this command is used to list the directory attributes. </a:t>
            </a:r>
          </a:p>
          <a:p>
            <a:r>
              <a:rPr lang="en-US" sz="2000" dirty="0"/>
              <a:t>Example : </a:t>
            </a:r>
            <a:r>
              <a:rPr lang="en-US" sz="2000" dirty="0" err="1"/>
              <a:t>ls</a:t>
            </a:r>
            <a:r>
              <a:rPr lang="en-US" sz="2000" dirty="0"/>
              <a:t> –</a:t>
            </a:r>
            <a:r>
              <a:rPr lang="en-US" sz="2000" dirty="0" err="1"/>
              <a:t>ld</a:t>
            </a:r>
            <a:r>
              <a:rPr lang="en-US" sz="2000" dirty="0"/>
              <a:t> </a:t>
            </a:r>
            <a:r>
              <a:rPr lang="en-US" sz="2000" dirty="0" err="1"/>
              <a:t>helpdir</a:t>
            </a:r>
            <a:r>
              <a:rPr lang="en-US" sz="2000" dirty="0"/>
              <a:t> </a:t>
            </a:r>
            <a:r>
              <a:rPr lang="en-US" sz="2000" dirty="0" err="1"/>
              <a:t>progs</a:t>
            </a:r>
            <a:endParaRPr lang="en-US" sz="2000" dirty="0"/>
          </a:p>
          <a:p>
            <a:r>
              <a:rPr lang="en-US" sz="2000" dirty="0"/>
              <a:t>Output of command is shown below:</a:t>
            </a:r>
          </a:p>
          <a:p>
            <a:pPr marL="0" indent="0">
              <a:buNone/>
            </a:pP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38" y="2568865"/>
            <a:ext cx="7618392" cy="3509963"/>
          </a:xfrm>
          <a:prstGeom prst="rect">
            <a:avLst/>
          </a:prstGeom>
        </p:spPr>
      </p:pic>
    </p:spTree>
    <p:extLst>
      <p:ext uri="{BB962C8B-B14F-4D97-AF65-F5344CB8AC3E}">
        <p14:creationId xmlns:p14="http://schemas.microsoft.com/office/powerpoint/2010/main" val="1000948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r>
              <a:rPr lang="en-US" sz="2800" dirty="0"/>
              <a:t>File Permission</a:t>
            </a:r>
          </a:p>
        </p:txBody>
      </p:sp>
      <p:sp>
        <p:nvSpPr>
          <p:cNvPr id="3" name="Content Placeholder 2"/>
          <p:cNvSpPr>
            <a:spLocks noGrp="1"/>
          </p:cNvSpPr>
          <p:nvPr>
            <p:ph idx="1"/>
          </p:nvPr>
        </p:nvSpPr>
        <p:spPr>
          <a:xfrm>
            <a:off x="528034" y="811370"/>
            <a:ext cx="11372045" cy="5705340"/>
          </a:xfrm>
        </p:spPr>
        <p:txBody>
          <a:bodyPr>
            <a:normAutofit fontScale="92500" lnSpcReduction="10000"/>
          </a:bodyPr>
          <a:lstStyle/>
          <a:p>
            <a:r>
              <a:rPr lang="en-US" sz="2000" dirty="0"/>
              <a:t>To understand and to view </a:t>
            </a:r>
            <a:r>
              <a:rPr lang="en-US" sz="2000" dirty="0">
                <a:solidFill>
                  <a:srgbClr val="FF0000"/>
                </a:solidFill>
              </a:rPr>
              <a:t>file permission we must use </a:t>
            </a:r>
            <a:r>
              <a:rPr lang="en-US" sz="2000" dirty="0" err="1">
                <a:solidFill>
                  <a:srgbClr val="FF0000"/>
                </a:solidFill>
              </a:rPr>
              <a:t>ls</a:t>
            </a:r>
            <a:r>
              <a:rPr lang="en-US" sz="2000" dirty="0">
                <a:solidFill>
                  <a:srgbClr val="FF0000"/>
                </a:solidFill>
              </a:rPr>
              <a:t> –l command</a:t>
            </a:r>
            <a:r>
              <a:rPr lang="en-US" sz="2000" dirty="0"/>
              <a:t>. Here its important to understand ownership and group ownership permissions as shown in below fig.</a:t>
            </a:r>
          </a:p>
          <a:p>
            <a:r>
              <a:rPr lang="en-US" sz="2000" dirty="0">
                <a:solidFill>
                  <a:srgbClr val="FF0000"/>
                </a:solidFill>
              </a:rPr>
              <a:t> r indicates read permission which means cat can display file.  </a:t>
            </a:r>
            <a:r>
              <a:rPr lang="en-US" sz="2000" dirty="0"/>
              <a:t>w indicates </a:t>
            </a:r>
            <a:r>
              <a:rPr lang="en-US" sz="2000" dirty="0">
                <a:solidFill>
                  <a:srgbClr val="FF0000"/>
                </a:solidFill>
              </a:rPr>
              <a:t>write</a:t>
            </a:r>
            <a:r>
              <a:rPr lang="en-US" sz="2000" dirty="0"/>
              <a:t> permission you can edit file. X indicates </a:t>
            </a:r>
            <a:r>
              <a:rPr lang="en-US" sz="2000" dirty="0">
                <a:solidFill>
                  <a:srgbClr val="FF0000"/>
                </a:solidFill>
              </a:rPr>
              <a:t>execute</a:t>
            </a:r>
            <a:r>
              <a:rPr lang="en-US" sz="2000" dirty="0"/>
              <a:t> permission, you can execute it as a program.  File permission is divided into 3 groups as shown in below fig. </a:t>
            </a:r>
          </a:p>
          <a:p>
            <a:r>
              <a:rPr lang="en-US" sz="2000" dirty="0"/>
              <a:t>1. </a:t>
            </a:r>
            <a:r>
              <a:rPr lang="en-US" sz="2000" dirty="0">
                <a:solidFill>
                  <a:srgbClr val="FF0000"/>
                </a:solidFill>
              </a:rPr>
              <a:t>owner’s permission  2. group permission   3. other’s permission</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first group has </a:t>
            </a:r>
            <a:r>
              <a:rPr lang="en-US" sz="2000" dirty="0">
                <a:solidFill>
                  <a:srgbClr val="FF0000"/>
                </a:solidFill>
              </a:rPr>
              <a:t>all permissions(</a:t>
            </a:r>
            <a:r>
              <a:rPr lang="en-US" sz="2000" dirty="0" err="1">
                <a:solidFill>
                  <a:srgbClr val="FF0000"/>
                </a:solidFill>
              </a:rPr>
              <a:t>rwx</a:t>
            </a:r>
            <a:r>
              <a:rPr lang="en-US" sz="2000" dirty="0"/>
              <a:t>). That means owner can read, write and execute the file.</a:t>
            </a:r>
          </a:p>
          <a:p>
            <a:r>
              <a:rPr lang="en-US" sz="2000" dirty="0"/>
              <a:t>Second group has hyper </a:t>
            </a:r>
            <a:r>
              <a:rPr lang="en-US" sz="2000" dirty="0">
                <a:solidFill>
                  <a:srgbClr val="FF0000"/>
                </a:solidFill>
              </a:rPr>
              <a:t>in middle (r-x).</a:t>
            </a:r>
            <a:r>
              <a:rPr lang="en-US" sz="2000" dirty="0"/>
              <a:t> That means all members of group can read and execute the file but they can write to file.</a:t>
            </a:r>
          </a:p>
          <a:p>
            <a:r>
              <a:rPr lang="en-US" sz="2000" dirty="0"/>
              <a:t>The third group </a:t>
            </a:r>
            <a:r>
              <a:rPr lang="en-US" sz="2000" dirty="0">
                <a:solidFill>
                  <a:srgbClr val="FF0000"/>
                </a:solidFill>
              </a:rPr>
              <a:t>(r--) has only read permission</a:t>
            </a:r>
            <a:r>
              <a:rPr lang="en-US" sz="2000" dirty="0"/>
              <a:t>. That means other user can only read the file but can not write and execute the file. </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38" y="2537138"/>
            <a:ext cx="6466134" cy="1957589"/>
          </a:xfrm>
          <a:prstGeom prst="rect">
            <a:avLst/>
          </a:prstGeom>
        </p:spPr>
      </p:pic>
    </p:spTree>
    <p:extLst>
      <p:ext uri="{BB962C8B-B14F-4D97-AF65-F5344CB8AC3E}">
        <p14:creationId xmlns:p14="http://schemas.microsoft.com/office/powerpoint/2010/main" val="361274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child relationship</a:t>
            </a:r>
          </a:p>
        </p:txBody>
      </p:sp>
      <p:sp>
        <p:nvSpPr>
          <p:cNvPr id="3" name="Content Placeholder 2"/>
          <p:cNvSpPr>
            <a:spLocks noGrp="1"/>
          </p:cNvSpPr>
          <p:nvPr>
            <p:ph idx="1"/>
          </p:nvPr>
        </p:nvSpPr>
        <p:spPr>
          <a:xfrm>
            <a:off x="838200" y="1797345"/>
            <a:ext cx="10515600" cy="4351338"/>
          </a:xfrm>
        </p:spPr>
        <p:txBody>
          <a:bodyPr>
            <a:normAutofit/>
          </a:bodyPr>
          <a:lstStyle/>
          <a:p>
            <a:r>
              <a:rPr lang="en-US" sz="2000" b="1" dirty="0"/>
              <a:t>The Unix file system has a hierarchical (or tree-like) structure with </a:t>
            </a:r>
            <a:r>
              <a:rPr lang="en-US" sz="2000" b="1" dirty="0">
                <a:solidFill>
                  <a:srgbClr val="FF0000"/>
                </a:solidFill>
              </a:rPr>
              <a:t>its highest level directory called root</a:t>
            </a:r>
            <a:r>
              <a:rPr lang="en-US" sz="2000" b="1" dirty="0"/>
              <a:t> (denoted by /, pronounced </a:t>
            </a:r>
            <a:r>
              <a:rPr lang="en-US" sz="2000" b="1" i="1" dirty="0"/>
              <a:t>slash</a:t>
            </a:r>
            <a:r>
              <a:rPr lang="en-US" sz="2000" b="1" dirty="0"/>
              <a:t>). Immediately below the </a:t>
            </a:r>
            <a:r>
              <a:rPr lang="en-US" sz="2000" b="1" dirty="0">
                <a:solidFill>
                  <a:srgbClr val="FF0000"/>
                </a:solidFill>
              </a:rPr>
              <a:t>root level directory are several subdirectories,</a:t>
            </a:r>
            <a:r>
              <a:rPr lang="en-US" sz="2000" b="1" dirty="0"/>
              <a:t> most of which contain system files. Below this can exist system files, application files, and/or user data files.</a:t>
            </a:r>
            <a:r>
              <a:rPr lang="en-US" sz="2000" dirty="0"/>
              <a:t> Similar to the concept of the </a:t>
            </a:r>
            <a:r>
              <a:rPr lang="en-US" sz="2000" dirty="0">
                <a:solidFill>
                  <a:srgbClr val="FF0000"/>
                </a:solidFill>
              </a:rPr>
              <a:t>process parent-child </a:t>
            </a:r>
            <a:r>
              <a:rPr lang="en-US" sz="2000" dirty="0"/>
              <a:t>relationship, all files on a Unix system are related to one another. That is</a:t>
            </a:r>
            <a:r>
              <a:rPr lang="en-US" sz="2000" dirty="0">
                <a:solidFill>
                  <a:srgbClr val="FF0000"/>
                </a:solidFill>
              </a:rPr>
              <a:t>, files also have a parent-child existence. </a:t>
            </a:r>
            <a:r>
              <a:rPr lang="en-US" sz="2000" dirty="0"/>
              <a:t>Thus, </a:t>
            </a:r>
            <a:r>
              <a:rPr lang="en-US" sz="2000" dirty="0">
                <a:solidFill>
                  <a:srgbClr val="FF0000"/>
                </a:solidFill>
              </a:rPr>
              <a:t>all files (except one) share a common parental link</a:t>
            </a:r>
            <a:r>
              <a:rPr lang="en-US" sz="2000" dirty="0"/>
              <a:t>, the top-most file (i.e. /) being the exception.</a:t>
            </a:r>
          </a:p>
          <a:p>
            <a:r>
              <a:rPr lang="en-US" sz="2000" dirty="0"/>
              <a:t>Below is a diagram (slice) of a "typical" Unix file system. As you can see, the top-most directory is / (slash), with the directories directly beneath being system directories. Note that as Unix implementations and vendors vary, so will this file system hierarchy. However, the organization of most file systems is similar.</a:t>
            </a:r>
          </a:p>
        </p:txBody>
      </p:sp>
    </p:spTree>
    <p:extLst>
      <p:ext uri="{BB962C8B-B14F-4D97-AF65-F5344CB8AC3E}">
        <p14:creationId xmlns:p14="http://schemas.microsoft.com/office/powerpoint/2010/main" val="3584920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2400" b="1" dirty="0" err="1">
                <a:solidFill>
                  <a:srgbClr val="FF0000"/>
                </a:solidFill>
              </a:rPr>
              <a:t>chmod</a:t>
            </a:r>
            <a:r>
              <a:rPr lang="en-US" sz="2400" b="1" dirty="0">
                <a:solidFill>
                  <a:srgbClr val="FF0000"/>
                </a:solidFill>
              </a:rPr>
              <a:t> : changing file permission</a:t>
            </a:r>
          </a:p>
        </p:txBody>
      </p:sp>
      <p:sp>
        <p:nvSpPr>
          <p:cNvPr id="3" name="Content Placeholder 2"/>
          <p:cNvSpPr>
            <a:spLocks noGrp="1"/>
          </p:cNvSpPr>
          <p:nvPr>
            <p:ph idx="1"/>
          </p:nvPr>
        </p:nvSpPr>
        <p:spPr>
          <a:xfrm>
            <a:off x="838200" y="1233197"/>
            <a:ext cx="11353800" cy="5270634"/>
          </a:xfrm>
        </p:spPr>
        <p:txBody>
          <a:bodyPr>
            <a:normAutofit/>
          </a:bodyPr>
          <a:lstStyle/>
          <a:p>
            <a:r>
              <a:rPr lang="en-US" sz="2000" dirty="0" err="1">
                <a:solidFill>
                  <a:srgbClr val="FF0000"/>
                </a:solidFill>
              </a:rPr>
              <a:t>Chmod</a:t>
            </a:r>
            <a:r>
              <a:rPr lang="en-US" sz="2000" dirty="0">
                <a:solidFill>
                  <a:srgbClr val="FF0000"/>
                </a:solidFill>
              </a:rPr>
              <a:t> sets a file permissions(read, write, execute)</a:t>
            </a:r>
            <a:r>
              <a:rPr lang="en-US" sz="2000" dirty="0"/>
              <a:t> for all three categories of users(owner, group and other) and uses following syntax.</a:t>
            </a:r>
          </a:p>
          <a:p>
            <a:r>
              <a:rPr lang="en-US" sz="2000" b="1" dirty="0"/>
              <a:t>syntax</a:t>
            </a:r>
          </a:p>
          <a:p>
            <a:r>
              <a:rPr lang="en-US" sz="2000" dirty="0"/>
              <a:t>  </a:t>
            </a:r>
            <a:r>
              <a:rPr lang="en-US" sz="2000" b="1" dirty="0" err="1"/>
              <a:t>chmod</a:t>
            </a:r>
            <a:r>
              <a:rPr lang="en-US" sz="2000" b="1" dirty="0"/>
              <a:t> category operation permission file(s)</a:t>
            </a:r>
          </a:p>
          <a:p>
            <a:r>
              <a:rPr lang="en-US" sz="2000" dirty="0"/>
              <a:t>There are 3 components in the syntax </a:t>
            </a:r>
          </a:p>
          <a:p>
            <a:r>
              <a:rPr lang="en-US" sz="2000" dirty="0"/>
              <a:t>1. category of user(u-owner, g-group owner or o-other)</a:t>
            </a:r>
          </a:p>
          <a:p>
            <a:r>
              <a:rPr lang="en-US" sz="2000" dirty="0"/>
              <a:t>2. operation to be performed (assign or remove permission)</a:t>
            </a:r>
          </a:p>
          <a:p>
            <a:r>
              <a:rPr lang="en-US" sz="2000" dirty="0"/>
              <a:t>3. permission type(read, write or execute)</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25" y="4541233"/>
            <a:ext cx="5596541" cy="216714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499" y="4211392"/>
            <a:ext cx="5447763" cy="2292439"/>
          </a:xfrm>
          <a:prstGeom prst="rect">
            <a:avLst/>
          </a:prstGeom>
        </p:spPr>
      </p:pic>
    </p:spTree>
    <p:extLst>
      <p:ext uri="{BB962C8B-B14F-4D97-AF65-F5344CB8AC3E}">
        <p14:creationId xmlns:p14="http://schemas.microsoft.com/office/powerpoint/2010/main" val="370437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US" sz="2400" dirty="0"/>
              <a:t>Examples </a:t>
            </a:r>
          </a:p>
        </p:txBody>
      </p:sp>
      <p:sp>
        <p:nvSpPr>
          <p:cNvPr id="3" name="Content Placeholder 2"/>
          <p:cNvSpPr>
            <a:spLocks noGrp="1"/>
          </p:cNvSpPr>
          <p:nvPr>
            <p:ph idx="1"/>
          </p:nvPr>
        </p:nvSpPr>
        <p:spPr>
          <a:xfrm>
            <a:off x="838199" y="1043190"/>
            <a:ext cx="10830059" cy="5653824"/>
          </a:xfrm>
        </p:spPr>
        <p:txBody>
          <a:bodyPr>
            <a:normAutofit/>
          </a:bodyPr>
          <a:lstStyle/>
          <a:p>
            <a:r>
              <a:rPr lang="en-US" sz="2000" dirty="0"/>
              <a:t>Check permission of file called as small</a:t>
            </a:r>
          </a:p>
          <a:p>
            <a:r>
              <a:rPr lang="en-US" sz="2000" dirty="0" err="1"/>
              <a:t>ls</a:t>
            </a:r>
            <a:r>
              <a:rPr lang="en-US" sz="2000" dirty="0"/>
              <a:t>  –l  small</a:t>
            </a:r>
          </a:p>
          <a:p>
            <a:pPr marL="0" indent="0">
              <a:buNone/>
            </a:pPr>
            <a:r>
              <a:rPr lang="en-US" sz="2000" dirty="0"/>
              <a:t>o/p:  </a:t>
            </a:r>
            <a:r>
              <a:rPr lang="en-US" sz="2000" b="1" dirty="0"/>
              <a:t>- r w – r - - r - -       1       </a:t>
            </a:r>
            <a:r>
              <a:rPr lang="en-US" sz="2000" b="1" dirty="0" err="1"/>
              <a:t>romeo</a:t>
            </a:r>
            <a:r>
              <a:rPr lang="en-US" sz="2000" b="1" dirty="0"/>
              <a:t>      metal     10       may 10 10:30    small</a:t>
            </a:r>
          </a:p>
          <a:p>
            <a:pPr marL="0" indent="0">
              <a:buNone/>
            </a:pPr>
            <a:r>
              <a:rPr lang="en-US" sz="2000" b="1" dirty="0"/>
              <a:t>1.  Assign execute permission to user </a:t>
            </a:r>
          </a:p>
          <a:p>
            <a:pPr marL="0" indent="0">
              <a:buNone/>
            </a:pPr>
            <a:r>
              <a:rPr lang="en-US" sz="2000" b="1" dirty="0" err="1"/>
              <a:t>chmod</a:t>
            </a:r>
            <a:r>
              <a:rPr lang="en-US" sz="2000" b="1" dirty="0"/>
              <a:t> </a:t>
            </a:r>
            <a:r>
              <a:rPr lang="en-US" sz="2000" b="1" dirty="0" err="1"/>
              <a:t>u+x</a:t>
            </a:r>
            <a:r>
              <a:rPr lang="en-US" sz="2000" b="1" dirty="0"/>
              <a:t>  small </a:t>
            </a:r>
          </a:p>
          <a:p>
            <a:r>
              <a:rPr lang="en-US" sz="2000" dirty="0"/>
              <a:t>Check permission of file called as small</a:t>
            </a:r>
          </a:p>
          <a:p>
            <a:r>
              <a:rPr lang="en-US" sz="2000" dirty="0" err="1"/>
              <a:t>ls</a:t>
            </a:r>
            <a:r>
              <a:rPr lang="en-US" sz="2000" dirty="0"/>
              <a:t>  –l  small</a:t>
            </a:r>
          </a:p>
          <a:p>
            <a:pPr marL="0" indent="0">
              <a:buNone/>
            </a:pPr>
            <a:r>
              <a:rPr lang="en-US" sz="2000" dirty="0"/>
              <a:t>o/p:  </a:t>
            </a:r>
            <a:r>
              <a:rPr lang="en-US" sz="2000" b="1" dirty="0"/>
              <a:t>- r w x r - - r - -        1       </a:t>
            </a:r>
            <a:r>
              <a:rPr lang="en-US" sz="2000" b="1" dirty="0" err="1"/>
              <a:t>romeo</a:t>
            </a:r>
            <a:r>
              <a:rPr lang="en-US" sz="2000" b="1" dirty="0"/>
              <a:t>      metal     10       may 10 10:30    small</a:t>
            </a:r>
          </a:p>
          <a:p>
            <a:pPr marL="0" indent="0">
              <a:buNone/>
            </a:pPr>
            <a:endParaRPr lang="en-US" sz="2000" b="1" dirty="0"/>
          </a:p>
          <a:p>
            <a:pPr marL="0" indent="0">
              <a:buNone/>
            </a:pPr>
            <a:r>
              <a:rPr lang="en-US" sz="2000" b="1" dirty="0"/>
              <a:t>2. </a:t>
            </a:r>
            <a:r>
              <a:rPr lang="en-US" sz="2000" b="1" dirty="0" err="1"/>
              <a:t>chmod</a:t>
            </a:r>
            <a:r>
              <a:rPr lang="en-US" sz="2000" b="1" dirty="0"/>
              <a:t> </a:t>
            </a:r>
            <a:r>
              <a:rPr lang="en-US" sz="2000" b="1" dirty="0" err="1"/>
              <a:t>g+wx</a:t>
            </a:r>
            <a:r>
              <a:rPr lang="en-US" sz="2000" b="1" dirty="0"/>
              <a:t>  small </a:t>
            </a:r>
          </a:p>
          <a:p>
            <a:r>
              <a:rPr lang="en-US" sz="2000" dirty="0"/>
              <a:t>Check permission of file called as small</a:t>
            </a:r>
          </a:p>
          <a:p>
            <a:r>
              <a:rPr lang="en-US" sz="2000" dirty="0" err="1"/>
              <a:t>ls</a:t>
            </a:r>
            <a:r>
              <a:rPr lang="en-US" sz="2000" dirty="0"/>
              <a:t>  –l  small</a:t>
            </a:r>
          </a:p>
          <a:p>
            <a:pPr marL="0" indent="0">
              <a:buNone/>
            </a:pPr>
            <a:r>
              <a:rPr lang="en-US" sz="2000" dirty="0"/>
              <a:t>o/p:  </a:t>
            </a:r>
            <a:r>
              <a:rPr lang="en-US" sz="2000" b="1" dirty="0"/>
              <a:t>- r w x r w x r - -        1       </a:t>
            </a:r>
            <a:r>
              <a:rPr lang="en-US" sz="2000" b="1" dirty="0" err="1"/>
              <a:t>romeo</a:t>
            </a:r>
            <a:r>
              <a:rPr lang="en-US" sz="2000" b="1" dirty="0"/>
              <a:t>      metal     10       may 10 10:30    small</a:t>
            </a:r>
          </a:p>
          <a:p>
            <a:pPr marL="0" indent="0">
              <a:buNone/>
            </a:pPr>
            <a:r>
              <a:rPr lang="en-US" sz="2000" b="1" dirty="0"/>
              <a:t>2. </a:t>
            </a:r>
            <a:r>
              <a:rPr lang="en-US" sz="2000" b="1" dirty="0" err="1"/>
              <a:t>chmod</a:t>
            </a:r>
            <a:r>
              <a:rPr lang="en-US" sz="2000" b="1" dirty="0"/>
              <a:t> </a:t>
            </a:r>
            <a:r>
              <a:rPr lang="en-US" sz="2000" b="1" dirty="0" err="1"/>
              <a:t>o+w</a:t>
            </a:r>
            <a:r>
              <a:rPr lang="en-US" sz="2000" b="1" dirty="0"/>
              <a:t>  small </a:t>
            </a:r>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113773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3" y="107548"/>
            <a:ext cx="10515600" cy="716700"/>
          </a:xfrm>
        </p:spPr>
        <p:txBody>
          <a:bodyPr>
            <a:normAutofit/>
          </a:bodyPr>
          <a:lstStyle/>
          <a:p>
            <a:endParaRPr lang="en-US" sz="2000" dirty="0"/>
          </a:p>
        </p:txBody>
      </p:sp>
      <p:sp>
        <p:nvSpPr>
          <p:cNvPr id="3" name="Content Placeholder 2"/>
          <p:cNvSpPr>
            <a:spLocks noGrp="1"/>
          </p:cNvSpPr>
          <p:nvPr>
            <p:ph idx="1"/>
          </p:nvPr>
        </p:nvSpPr>
        <p:spPr>
          <a:xfrm>
            <a:off x="696533" y="949861"/>
            <a:ext cx="10515600" cy="5521772"/>
          </a:xfrm>
        </p:spPr>
        <p:txBody>
          <a:bodyPr>
            <a:normAutofit fontScale="92500" lnSpcReduction="20000"/>
          </a:bodyPr>
          <a:lstStyle/>
          <a:p>
            <a:r>
              <a:rPr lang="en-US" sz="2000" b="1" dirty="0"/>
              <a:t>Using multiple expressions</a:t>
            </a:r>
          </a:p>
          <a:p>
            <a:r>
              <a:rPr lang="en-US" sz="2000" dirty="0"/>
              <a:t>1. </a:t>
            </a:r>
            <a:r>
              <a:rPr lang="en-US" sz="2000" dirty="0" err="1"/>
              <a:t>chmod</a:t>
            </a:r>
            <a:r>
              <a:rPr lang="en-US" sz="2000" dirty="0"/>
              <a:t> </a:t>
            </a:r>
            <a:r>
              <a:rPr lang="en-US" sz="2000" dirty="0" err="1"/>
              <a:t>u+r</a:t>
            </a:r>
            <a:r>
              <a:rPr lang="en-US" sz="2000" dirty="0"/>
              <a:t>, </a:t>
            </a:r>
            <a:r>
              <a:rPr lang="en-US" sz="2000" dirty="0" err="1"/>
              <a:t>g+x</a:t>
            </a:r>
            <a:r>
              <a:rPr lang="en-US" sz="2000" dirty="0"/>
              <a:t>  small </a:t>
            </a:r>
          </a:p>
          <a:p>
            <a:r>
              <a:rPr lang="en-US" sz="2000" dirty="0"/>
              <a:t>2. </a:t>
            </a:r>
            <a:r>
              <a:rPr lang="en-US" sz="2000" dirty="0" err="1"/>
              <a:t>chmod</a:t>
            </a:r>
            <a:r>
              <a:rPr lang="en-US" sz="2000" dirty="0"/>
              <a:t> </a:t>
            </a:r>
            <a:r>
              <a:rPr lang="en-US" sz="2000" dirty="0" err="1"/>
              <a:t>u+wx</a:t>
            </a:r>
            <a:r>
              <a:rPr lang="en-US" sz="2000" dirty="0"/>
              <a:t>, </a:t>
            </a:r>
            <a:r>
              <a:rPr lang="en-US" sz="2000" dirty="0" err="1"/>
              <a:t>g+x</a:t>
            </a:r>
            <a:r>
              <a:rPr lang="en-US" sz="2000" dirty="0"/>
              <a:t>  small </a:t>
            </a:r>
          </a:p>
          <a:p>
            <a:r>
              <a:rPr lang="en-US" sz="2000" b="1" dirty="0"/>
              <a:t>Absolute assignment </a:t>
            </a:r>
          </a:p>
          <a:p>
            <a:r>
              <a:rPr lang="en-US" sz="2000" dirty="0"/>
              <a:t>Here we use assignment operator </a:t>
            </a:r>
            <a:r>
              <a:rPr lang="en-US" sz="2000" b="1" dirty="0"/>
              <a:t>(=) </a:t>
            </a:r>
            <a:r>
              <a:rPr lang="en-US" sz="2000" dirty="0"/>
              <a:t>to assign permission and minus </a:t>
            </a:r>
            <a:r>
              <a:rPr lang="en-US" sz="2000" b="1" dirty="0"/>
              <a:t>(-) </a:t>
            </a:r>
            <a:r>
              <a:rPr lang="en-US" sz="2000" dirty="0"/>
              <a:t>to remove permission</a:t>
            </a:r>
          </a:p>
          <a:p>
            <a:r>
              <a:rPr lang="en-US" sz="2000" dirty="0" err="1"/>
              <a:t>chmod</a:t>
            </a:r>
            <a:r>
              <a:rPr lang="en-US" sz="2000" dirty="0"/>
              <a:t> g-</a:t>
            </a:r>
            <a:r>
              <a:rPr lang="en-US" sz="2000" dirty="0" err="1"/>
              <a:t>wx</a:t>
            </a:r>
            <a:r>
              <a:rPr lang="en-US" sz="2000" dirty="0"/>
              <a:t>   small       -&gt; remove write and execute permission from file small.</a:t>
            </a:r>
          </a:p>
          <a:p>
            <a:r>
              <a:rPr lang="en-US" sz="2000" dirty="0" err="1"/>
              <a:t>chmod</a:t>
            </a:r>
            <a:r>
              <a:rPr lang="en-US" sz="2000" dirty="0"/>
              <a:t> g=x  small      -&gt; assign execute permission to group owner </a:t>
            </a:r>
          </a:p>
          <a:p>
            <a:r>
              <a:rPr lang="en-US" sz="2000" dirty="0" err="1"/>
              <a:t>chmod</a:t>
            </a:r>
            <a:r>
              <a:rPr lang="en-US" sz="2000" dirty="0"/>
              <a:t> a=r  small  -&gt; giver read permission to all users(owner, group and other)</a:t>
            </a:r>
          </a:p>
          <a:p>
            <a:endParaRPr lang="en-US" sz="2000" dirty="0"/>
          </a:p>
          <a:p>
            <a:r>
              <a:rPr lang="en-US" sz="2000" b="1" dirty="0"/>
              <a:t>Octal notation</a:t>
            </a:r>
          </a:p>
          <a:p>
            <a:r>
              <a:rPr lang="en-US" sz="2000" dirty="0"/>
              <a:t>Each type of permission is a number. </a:t>
            </a:r>
          </a:p>
          <a:p>
            <a:r>
              <a:rPr lang="en-US" sz="2000" dirty="0"/>
              <a:t>4- read   2- write  1- execute </a:t>
            </a:r>
          </a:p>
          <a:p>
            <a:r>
              <a:rPr lang="en-US" sz="2000" dirty="0"/>
              <a:t>Example </a:t>
            </a:r>
          </a:p>
          <a:p>
            <a:r>
              <a:rPr lang="en-US" sz="2000" dirty="0" err="1"/>
              <a:t>chmod</a:t>
            </a:r>
            <a:r>
              <a:rPr lang="en-US" sz="2000" dirty="0"/>
              <a:t>    666    small       -&gt; assign read, write permission to owner, group and other users. </a:t>
            </a:r>
          </a:p>
          <a:p>
            <a:r>
              <a:rPr lang="en-US" sz="2000" dirty="0" err="1"/>
              <a:t>chmod</a:t>
            </a:r>
            <a:r>
              <a:rPr lang="en-US" sz="2000" dirty="0"/>
              <a:t> 644   small     -&gt;  assign read, write permission to owner,  read permission to group  and read permission to other. </a:t>
            </a:r>
          </a:p>
          <a:p>
            <a:endParaRPr lang="en-US" sz="2000" dirty="0"/>
          </a:p>
        </p:txBody>
      </p:sp>
    </p:spTree>
    <p:extLst>
      <p:ext uri="{BB962C8B-B14F-4D97-AF65-F5344CB8AC3E}">
        <p14:creationId xmlns:p14="http://schemas.microsoft.com/office/powerpoint/2010/main" val="223716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838199" y="1596980"/>
            <a:ext cx="10830059" cy="5022761"/>
          </a:xfrm>
        </p:spPr>
        <p:txBody>
          <a:bodyPr>
            <a:normAutofit/>
          </a:bodyPr>
          <a:lstStyle/>
          <a:p>
            <a:r>
              <a:rPr lang="en-US" sz="2000" b="1" dirty="0"/>
              <a:t>Fig 6.1  Parent child relationship </a:t>
            </a:r>
          </a:p>
          <a:p>
            <a:pPr marL="0" indent="0">
              <a:buNone/>
            </a:pPr>
            <a:endParaRPr lang="en-US" sz="2000" dirty="0"/>
          </a:p>
        </p:txBody>
      </p:sp>
      <p:pic>
        <p:nvPicPr>
          <p:cNvPr id="5" name="Picture 4"/>
          <p:cNvPicPr>
            <a:picLocks noChangeAspect="1"/>
          </p:cNvPicPr>
          <p:nvPr/>
        </p:nvPicPr>
        <p:blipFill>
          <a:blip r:embed="rId2"/>
          <a:stretch>
            <a:fillRect/>
          </a:stretch>
        </p:blipFill>
        <p:spPr>
          <a:xfrm>
            <a:off x="1215510" y="2215166"/>
            <a:ext cx="9963352" cy="4301544"/>
          </a:xfrm>
          <a:prstGeom prst="rect">
            <a:avLst/>
          </a:prstGeom>
        </p:spPr>
      </p:pic>
    </p:spTree>
    <p:extLst>
      <p:ext uri="{BB962C8B-B14F-4D97-AF65-F5344CB8AC3E}">
        <p14:creationId xmlns:p14="http://schemas.microsoft.com/office/powerpoint/2010/main" val="308526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6871"/>
            <a:ext cx="10515600" cy="823287"/>
          </a:xfrm>
        </p:spPr>
        <p:txBody>
          <a:bodyPr/>
          <a:lstStyle/>
          <a:p>
            <a:r>
              <a:rPr lang="en-IN" dirty="0"/>
              <a:t>The UNIX file system</a:t>
            </a:r>
            <a:endParaRPr lang="en-US" dirty="0"/>
          </a:p>
        </p:txBody>
      </p:sp>
      <p:sp>
        <p:nvSpPr>
          <p:cNvPr id="3" name="Content Placeholder 2"/>
          <p:cNvSpPr>
            <a:spLocks noGrp="1"/>
          </p:cNvSpPr>
          <p:nvPr>
            <p:ph idx="1"/>
          </p:nvPr>
        </p:nvSpPr>
        <p:spPr>
          <a:xfrm>
            <a:off x="515155" y="940157"/>
            <a:ext cx="11475076" cy="5241701"/>
          </a:xfrm>
        </p:spPr>
        <p:txBody>
          <a:bodyPr>
            <a:normAutofit/>
          </a:bodyPr>
          <a:lstStyle/>
          <a:p>
            <a:r>
              <a:rPr lang="en-US" sz="2000" dirty="0" err="1"/>
              <a:t>Refering</a:t>
            </a:r>
            <a:r>
              <a:rPr lang="en-US" sz="2000" dirty="0"/>
              <a:t> to </a:t>
            </a:r>
            <a:r>
              <a:rPr lang="en-US" sz="2000" b="1" dirty="0"/>
              <a:t>Fig 6.1  Parent child relationship </a:t>
            </a:r>
            <a:r>
              <a:rPr lang="en-US" sz="2000" dirty="0"/>
              <a:t>the following system files (i.e. directories) are present in most Unix </a:t>
            </a:r>
            <a:r>
              <a:rPr lang="en-US" sz="2000" dirty="0" err="1"/>
              <a:t>filesystems</a:t>
            </a:r>
            <a:r>
              <a:rPr lang="en-US" sz="2000" dirty="0"/>
              <a:t>:</a:t>
            </a:r>
          </a:p>
          <a:p>
            <a:r>
              <a:rPr lang="en-US" sz="2000" i="1" dirty="0"/>
              <a:t>bin</a:t>
            </a:r>
            <a:r>
              <a:rPr lang="en-US" sz="2000" dirty="0"/>
              <a:t> - short for binaries, this is the directory where many commonly used executable commands reside</a:t>
            </a:r>
          </a:p>
          <a:p>
            <a:r>
              <a:rPr lang="en-US" sz="2000" i="1" dirty="0" err="1"/>
              <a:t>dev</a:t>
            </a:r>
            <a:r>
              <a:rPr lang="en-US" sz="2000" dirty="0"/>
              <a:t> - contains device specific files</a:t>
            </a:r>
          </a:p>
          <a:p>
            <a:r>
              <a:rPr lang="en-US" sz="2000" i="1" dirty="0" err="1"/>
              <a:t>etc</a:t>
            </a:r>
            <a:r>
              <a:rPr lang="en-US" sz="2000" dirty="0"/>
              <a:t> - contains system configuration files</a:t>
            </a:r>
          </a:p>
          <a:p>
            <a:r>
              <a:rPr lang="en-US" sz="2000" i="1" dirty="0"/>
              <a:t>home</a:t>
            </a:r>
            <a:r>
              <a:rPr lang="en-US" sz="2000" dirty="0"/>
              <a:t> - contains user directories and files</a:t>
            </a:r>
          </a:p>
          <a:p>
            <a:r>
              <a:rPr lang="en-US" sz="2000" i="1" dirty="0"/>
              <a:t>lib</a:t>
            </a:r>
            <a:r>
              <a:rPr lang="en-US" sz="2000" dirty="0"/>
              <a:t> - contains all library files</a:t>
            </a:r>
          </a:p>
          <a:p>
            <a:r>
              <a:rPr lang="en-US" sz="2000" i="1" dirty="0" err="1"/>
              <a:t>mnt</a:t>
            </a:r>
            <a:r>
              <a:rPr lang="en-US" sz="2000" dirty="0"/>
              <a:t> - contains device files related to mounted devices</a:t>
            </a:r>
          </a:p>
          <a:p>
            <a:r>
              <a:rPr lang="en-US" sz="2000" i="1" dirty="0"/>
              <a:t>root</a:t>
            </a:r>
            <a:r>
              <a:rPr lang="en-US" sz="2000" dirty="0"/>
              <a:t> - the root users' home directory (note this is different than /)</a:t>
            </a:r>
          </a:p>
          <a:p>
            <a:r>
              <a:rPr lang="en-US" sz="2000" i="1" dirty="0" err="1"/>
              <a:t>sbin</a:t>
            </a:r>
            <a:r>
              <a:rPr lang="en-US" sz="2000" dirty="0"/>
              <a:t> - system binary files reside here. If there is no </a:t>
            </a:r>
            <a:r>
              <a:rPr lang="en-US" sz="2000" dirty="0" err="1"/>
              <a:t>sbin</a:t>
            </a:r>
            <a:r>
              <a:rPr lang="en-US" sz="2000" dirty="0"/>
              <a:t> directory on your system, these files most likely reside in </a:t>
            </a:r>
            <a:r>
              <a:rPr lang="en-US" sz="2000" dirty="0" err="1"/>
              <a:t>etc</a:t>
            </a:r>
            <a:endParaRPr lang="en-US" sz="2000" dirty="0"/>
          </a:p>
          <a:p>
            <a:r>
              <a:rPr lang="en-US" sz="2000" i="1" dirty="0" err="1"/>
              <a:t>tmp</a:t>
            </a:r>
            <a:r>
              <a:rPr lang="en-US" sz="2000" dirty="0"/>
              <a:t> - storage for temporary files which are periodically removed from the file system</a:t>
            </a:r>
          </a:p>
          <a:p>
            <a:r>
              <a:rPr lang="en-US" sz="2000" i="1" dirty="0" err="1"/>
              <a:t>usr</a:t>
            </a:r>
            <a:r>
              <a:rPr lang="en-US" sz="2000" dirty="0"/>
              <a:t> - also contains executable commands</a:t>
            </a:r>
          </a:p>
          <a:p>
            <a:pPr marL="0" indent="0">
              <a:buNone/>
            </a:pPr>
            <a:endParaRPr lang="en-US" sz="2000" dirty="0"/>
          </a:p>
        </p:txBody>
      </p:sp>
    </p:spTree>
    <p:extLst>
      <p:ext uri="{BB962C8B-B14F-4D97-AF65-F5344CB8AC3E}">
        <p14:creationId xmlns:p14="http://schemas.microsoft.com/office/powerpoint/2010/main" val="193895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dirty="0"/>
              <a:t>Absolute Pathnames</a:t>
            </a:r>
            <a:endParaRPr lang="en-US" dirty="0"/>
          </a:p>
        </p:txBody>
      </p:sp>
      <p:sp>
        <p:nvSpPr>
          <p:cNvPr id="3" name="Content Placeholder 2"/>
          <p:cNvSpPr>
            <a:spLocks noGrp="1"/>
          </p:cNvSpPr>
          <p:nvPr>
            <p:ph idx="1"/>
          </p:nvPr>
        </p:nvSpPr>
        <p:spPr>
          <a:xfrm>
            <a:off x="838200" y="1258953"/>
            <a:ext cx="10515600" cy="5064573"/>
          </a:xfrm>
        </p:spPr>
        <p:txBody>
          <a:bodyPr>
            <a:normAutofit/>
          </a:bodyPr>
          <a:lstStyle/>
          <a:p>
            <a:r>
              <a:rPr lang="en-IN" sz="2000" b="1" dirty="0"/>
              <a:t>Absolute Pathname: </a:t>
            </a:r>
            <a:r>
              <a:rPr lang="en-IN" sz="2000" dirty="0"/>
              <a:t>it uses root directory as ultimate reference for the file. All path references here originate from root. </a:t>
            </a:r>
          </a:p>
          <a:p>
            <a:r>
              <a:rPr lang="en-IN" sz="2000" dirty="0"/>
              <a:t>Example</a:t>
            </a:r>
          </a:p>
          <a:p>
            <a:r>
              <a:rPr lang="en-IN" sz="2000" dirty="0"/>
              <a:t>cat  /home/</a:t>
            </a:r>
            <a:r>
              <a:rPr lang="en-IN" sz="2000" dirty="0" err="1"/>
              <a:t>romeo</a:t>
            </a:r>
            <a:r>
              <a:rPr lang="en-IN" sz="2000" dirty="0"/>
              <a:t>/</a:t>
            </a:r>
            <a:r>
              <a:rPr lang="en-IN" sz="2000" dirty="0" err="1"/>
              <a:t>login.sql</a:t>
            </a:r>
            <a:r>
              <a:rPr lang="en-IN" sz="2000" dirty="0"/>
              <a:t> </a:t>
            </a:r>
          </a:p>
          <a:p>
            <a:r>
              <a:rPr lang="en-IN" sz="2000" dirty="0"/>
              <a:t>cat here uses </a:t>
            </a:r>
            <a:r>
              <a:rPr lang="en-IN" sz="2000" dirty="0" err="1"/>
              <a:t>abslolute</a:t>
            </a:r>
            <a:r>
              <a:rPr lang="en-IN" sz="2000" dirty="0"/>
              <a:t> pathname, where location of </a:t>
            </a:r>
            <a:r>
              <a:rPr lang="en-IN" sz="2000" dirty="0" err="1"/>
              <a:t>login.sql</a:t>
            </a:r>
            <a:r>
              <a:rPr lang="en-IN" sz="2000" dirty="0"/>
              <a:t> is specified with reference to root(first /). </a:t>
            </a:r>
            <a:endParaRPr lang="en-US" sz="2000" dirty="0"/>
          </a:p>
        </p:txBody>
      </p:sp>
    </p:spTree>
    <p:extLst>
      <p:ext uri="{BB962C8B-B14F-4D97-AF65-F5344CB8AC3E}">
        <p14:creationId xmlns:p14="http://schemas.microsoft.com/office/powerpoint/2010/main" val="87299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103033"/>
            <a:ext cx="11513712" cy="6832240"/>
          </a:xfrm>
        </p:spPr>
        <p:txBody>
          <a:bodyPr>
            <a:normAutofit/>
          </a:bodyPr>
          <a:lstStyle/>
          <a:p>
            <a:r>
              <a:rPr lang="en-IN" sz="2000" dirty="0"/>
              <a:t>Absolute Pathname located in parentheses. Shown in fig below. </a:t>
            </a: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3" y="425003"/>
            <a:ext cx="10111376" cy="6188639"/>
          </a:xfrm>
          <a:prstGeom prst="rect">
            <a:avLst/>
          </a:prstGeom>
        </p:spPr>
      </p:pic>
    </p:spTree>
    <p:extLst>
      <p:ext uri="{BB962C8B-B14F-4D97-AF65-F5344CB8AC3E}">
        <p14:creationId xmlns:p14="http://schemas.microsoft.com/office/powerpoint/2010/main" val="52078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pathname</a:t>
            </a:r>
          </a:p>
        </p:txBody>
      </p:sp>
      <p:sp>
        <p:nvSpPr>
          <p:cNvPr id="3" name="Content Placeholder 2"/>
          <p:cNvSpPr>
            <a:spLocks noGrp="1"/>
          </p:cNvSpPr>
          <p:nvPr>
            <p:ph idx="1"/>
          </p:nvPr>
        </p:nvSpPr>
        <p:spPr/>
        <p:txBody>
          <a:bodyPr>
            <a:normAutofit/>
          </a:bodyPr>
          <a:lstStyle/>
          <a:p>
            <a:r>
              <a:rPr lang="en-US" sz="2000" dirty="0"/>
              <a:t>Relative pathname : uses current directory as point of reference and specifies the path relative to it. </a:t>
            </a:r>
          </a:p>
          <a:p>
            <a:r>
              <a:rPr lang="en-US" sz="2000" dirty="0" err="1"/>
              <a:t>Sinlge</a:t>
            </a:r>
            <a:r>
              <a:rPr lang="en-US" sz="2000" dirty="0"/>
              <a:t> dot (.) indicates current directory</a:t>
            </a:r>
          </a:p>
          <a:p>
            <a:r>
              <a:rPr lang="en-US" sz="2000" dirty="0"/>
              <a:t>Double dot(..) indicates parent directory. </a:t>
            </a:r>
          </a:p>
          <a:p>
            <a:r>
              <a:rPr lang="en-US" sz="2000" dirty="0"/>
              <a:t>Example </a:t>
            </a:r>
          </a:p>
          <a:p>
            <a:r>
              <a:rPr lang="en-US" sz="2000" dirty="0"/>
              <a:t>cd ..   : with this command you will be able to change your directory to parent directory of the current directory. </a:t>
            </a:r>
          </a:p>
          <a:p>
            <a:r>
              <a:rPr lang="en-US" sz="2000" dirty="0"/>
              <a:t>cd .. / ..  : moves two level up</a:t>
            </a:r>
          </a:p>
          <a:p>
            <a:r>
              <a:rPr lang="en-US" sz="2000" dirty="0"/>
              <a:t>cd ../ Juliet : moves one level up and then down. </a:t>
            </a:r>
          </a:p>
        </p:txBody>
      </p:sp>
    </p:spTree>
    <p:extLst>
      <p:ext uri="{BB962C8B-B14F-4D97-AF65-F5344CB8AC3E}">
        <p14:creationId xmlns:p14="http://schemas.microsoft.com/office/powerpoint/2010/main" val="346365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3" y="1159100"/>
            <a:ext cx="10586434" cy="5698900"/>
          </a:xfrm>
        </p:spPr>
      </p:pic>
    </p:spTree>
    <p:extLst>
      <p:ext uri="{BB962C8B-B14F-4D97-AF65-F5344CB8AC3E}">
        <p14:creationId xmlns:p14="http://schemas.microsoft.com/office/powerpoint/2010/main" val="228133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t>
            </a:r>
          </a:p>
        </p:txBody>
      </p:sp>
      <p:sp>
        <p:nvSpPr>
          <p:cNvPr id="3" name="Content Placeholder 2"/>
          <p:cNvSpPr>
            <a:spLocks noGrp="1"/>
          </p:cNvSpPr>
          <p:nvPr>
            <p:ph idx="1"/>
          </p:nvPr>
        </p:nvSpPr>
        <p:spPr/>
        <p:txBody>
          <a:bodyPr/>
          <a:lstStyle/>
          <a:p>
            <a:r>
              <a:rPr lang="en-US" dirty="0" err="1"/>
              <a:t>pwd</a:t>
            </a:r>
            <a:endParaRPr lang="en-US" dirty="0"/>
          </a:p>
          <a:p>
            <a:r>
              <a:rPr lang="en-US" dirty="0"/>
              <a:t>cd</a:t>
            </a:r>
          </a:p>
          <a:p>
            <a:r>
              <a:rPr lang="en-US" dirty="0" err="1"/>
              <a:t>mkdir</a:t>
            </a:r>
            <a:endParaRPr lang="en-US" dirty="0"/>
          </a:p>
          <a:p>
            <a:r>
              <a:rPr lang="en-US" dirty="0" err="1"/>
              <a:t>rmdir</a:t>
            </a:r>
            <a:endParaRPr lang="en-US" dirty="0"/>
          </a:p>
          <a:p>
            <a:r>
              <a:rPr lang="en-US" dirty="0" err="1"/>
              <a:t>cp</a:t>
            </a:r>
            <a:endParaRPr lang="en-US" dirty="0"/>
          </a:p>
          <a:p>
            <a:r>
              <a:rPr lang="en-US" dirty="0" err="1"/>
              <a:t>rm</a:t>
            </a:r>
            <a:endParaRPr lang="en-US" dirty="0"/>
          </a:p>
          <a:p>
            <a:r>
              <a:rPr lang="en-US" dirty="0"/>
              <a:t>mv </a:t>
            </a:r>
          </a:p>
          <a:p>
            <a:r>
              <a:rPr lang="en-US" dirty="0"/>
              <a:t>cat</a:t>
            </a:r>
          </a:p>
        </p:txBody>
      </p:sp>
    </p:spTree>
    <p:extLst>
      <p:ext uri="{BB962C8B-B14F-4D97-AF65-F5344CB8AC3E}">
        <p14:creationId xmlns:p14="http://schemas.microsoft.com/office/powerpoint/2010/main" val="851872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1460</Words>
  <Application>Microsoft Office PowerPoint</Application>
  <PresentationFormat>Widescreen</PresentationFormat>
  <Paragraphs>168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The file system(unix)</vt:lpstr>
      <vt:lpstr>Parent child relationship</vt:lpstr>
      <vt:lpstr>Continued…</vt:lpstr>
      <vt:lpstr>The UNIX file system</vt:lpstr>
      <vt:lpstr>Absolute Pathnames</vt:lpstr>
      <vt:lpstr>PowerPoint Presentation</vt:lpstr>
      <vt:lpstr>Relative pathname</vt:lpstr>
      <vt:lpstr>PowerPoint Presentation</vt:lpstr>
      <vt:lpstr>Unix commands</vt:lpstr>
      <vt:lpstr>Continue..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Permission</vt:lpstr>
      <vt:lpstr>chmod : changing file permission</vt:lpstr>
      <vt:lpstr>Examples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PRITHAM</cp:lastModifiedBy>
  <cp:revision>97</cp:revision>
  <dcterms:created xsi:type="dcterms:W3CDTF">2021-07-14T05:16:12Z</dcterms:created>
  <dcterms:modified xsi:type="dcterms:W3CDTF">2022-09-11T18:00:52Z</dcterms:modified>
</cp:coreProperties>
</file>