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3" r:id="rId9"/>
    <p:sldId id="266" r:id="rId10"/>
    <p:sldId id="262" r:id="rId11"/>
    <p:sldId id="267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E881-F2DC-402D-8C79-4D1127FE0E4F}" type="datetimeFigureOut">
              <a:rPr lang="en-US" smtClean="0"/>
              <a:t>9/11/2022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8B5B-6A54-4F70-B515-9B1AC08672F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Introduction to UNIX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1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u="sng" dirty="0"/>
              <a:t>kernel, shell, command and </a:t>
            </a:r>
            <a:r>
              <a:rPr lang="en-US" sz="2000" u="sng" dirty="0" err="1"/>
              <a:t>utilities,last</a:t>
            </a:r>
            <a:r>
              <a:rPr lang="en-US" sz="2000" u="sng" dirty="0"/>
              <a:t> file directories</a:t>
            </a:r>
            <a:endParaRPr lang="en-IN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983162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The main concept that unites all the versions of Unix is the following four basics −</a:t>
            </a:r>
          </a:p>
          <a:p>
            <a:pPr lvl="0" algn="just"/>
            <a:r>
              <a:rPr lang="en-IN" sz="2200" b="1" dirty="0"/>
              <a:t>Kernel</a:t>
            </a:r>
            <a:r>
              <a:rPr lang="en-IN" sz="2200" dirty="0"/>
              <a:t> − </a:t>
            </a:r>
            <a:r>
              <a:rPr lang="en-IN" sz="2200" dirty="0">
                <a:solidFill>
                  <a:srgbClr val="FF0000"/>
                </a:solidFill>
              </a:rPr>
              <a:t>The kernel is the heart of the operating system</a:t>
            </a:r>
            <a:r>
              <a:rPr lang="en-IN" sz="2200" dirty="0"/>
              <a:t>. It interacts with the hardware and most of the tasks like memory management, task scheduling and file management.</a:t>
            </a:r>
          </a:p>
          <a:p>
            <a:pPr lvl="0" algn="just"/>
            <a:r>
              <a:rPr lang="en-IN" sz="2200" b="1" dirty="0"/>
              <a:t>Shell</a:t>
            </a:r>
            <a:r>
              <a:rPr lang="en-IN" sz="2200" dirty="0"/>
              <a:t> − The shell is the utility that processes your requests. When you type in a command at your terminal, the shell interprets the command and calls the program that you want. The shell uses standard syntax for all commands. </a:t>
            </a:r>
            <a:r>
              <a:rPr lang="en-IN" sz="2200" dirty="0">
                <a:solidFill>
                  <a:srgbClr val="FF0000"/>
                </a:solidFill>
              </a:rPr>
              <a:t>C Shell, </a:t>
            </a:r>
            <a:r>
              <a:rPr lang="en-IN" sz="2200" dirty="0" err="1">
                <a:solidFill>
                  <a:srgbClr val="FF0000"/>
                </a:solidFill>
              </a:rPr>
              <a:t>Bourne</a:t>
            </a:r>
            <a:r>
              <a:rPr lang="en-IN" sz="2200" dirty="0">
                <a:solidFill>
                  <a:srgbClr val="FF0000"/>
                </a:solidFill>
              </a:rPr>
              <a:t> Shell and Korn Shell</a:t>
            </a:r>
            <a:r>
              <a:rPr lang="en-IN" sz="2200" dirty="0"/>
              <a:t> are the most famous shells which are available with most of the Unix variants.</a:t>
            </a:r>
          </a:p>
          <a:p>
            <a:pPr lvl="0" algn="just"/>
            <a:r>
              <a:rPr lang="en-IN" sz="2200" b="1" dirty="0"/>
              <a:t>Commands and Utilities</a:t>
            </a:r>
            <a:r>
              <a:rPr lang="en-IN" sz="2200" dirty="0"/>
              <a:t> </a:t>
            </a:r>
            <a:r>
              <a:rPr lang="en-IN" sz="2200" dirty="0">
                <a:solidFill>
                  <a:srgbClr val="FF0000"/>
                </a:solidFill>
              </a:rPr>
              <a:t>− There are various commands and utilities which you can make use of in your day to day activities. </a:t>
            </a:r>
            <a:r>
              <a:rPr lang="en-IN" sz="2200" b="1" dirty="0"/>
              <a:t>cp</a:t>
            </a:r>
            <a:r>
              <a:rPr lang="en-IN" sz="2200" dirty="0"/>
              <a:t>, </a:t>
            </a:r>
            <a:r>
              <a:rPr lang="en-IN" sz="2200" b="1" dirty="0"/>
              <a:t>mv</a:t>
            </a:r>
            <a:r>
              <a:rPr lang="en-IN" sz="2200" dirty="0"/>
              <a:t>, </a:t>
            </a:r>
            <a:r>
              <a:rPr lang="en-IN" sz="2200" b="1" dirty="0"/>
              <a:t>cat</a:t>
            </a:r>
            <a:r>
              <a:rPr lang="en-IN" sz="2200" dirty="0"/>
              <a:t> and </a:t>
            </a:r>
            <a:r>
              <a:rPr lang="en-IN" sz="2200" b="1" dirty="0"/>
              <a:t>grep</a:t>
            </a:r>
            <a:r>
              <a:rPr lang="en-IN" sz="2200" dirty="0"/>
              <a:t>, etc. are few examples of commands and utilities. There are over </a:t>
            </a:r>
            <a:r>
              <a:rPr lang="en-IN" sz="2200" dirty="0">
                <a:solidFill>
                  <a:srgbClr val="00B050"/>
                </a:solidFill>
              </a:rPr>
              <a:t>250 standard commands </a:t>
            </a:r>
            <a:r>
              <a:rPr lang="en-IN" sz="2200" dirty="0"/>
              <a:t>plus numerous others provided through 3</a:t>
            </a:r>
            <a:r>
              <a:rPr lang="en-IN" sz="2200" baseline="30000" dirty="0"/>
              <a:t>rd</a:t>
            </a:r>
            <a:r>
              <a:rPr lang="en-IN" sz="2200" dirty="0"/>
              <a:t> party software. All the commands come along with various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sz="2000" b="1" dirty="0"/>
              <a:t>Files and Directories</a:t>
            </a:r>
            <a:r>
              <a:rPr lang="en-IN" sz="2000" dirty="0"/>
              <a:t> − </a:t>
            </a:r>
            <a:r>
              <a:rPr lang="en-IN" sz="2000" dirty="0">
                <a:solidFill>
                  <a:srgbClr val="FF0000"/>
                </a:solidFill>
              </a:rPr>
              <a:t>All the data of Unix is organized into files</a:t>
            </a:r>
            <a:r>
              <a:rPr lang="en-IN" sz="2000" dirty="0"/>
              <a:t>. All files are then organized into directories. These directories are further organized into a tree-like structure called the </a:t>
            </a:r>
            <a:r>
              <a:rPr lang="en-IN" sz="2000" b="1" dirty="0"/>
              <a:t>file system</a:t>
            </a:r>
            <a:r>
              <a:rPr lang="en-IN" sz="2000" dirty="0"/>
              <a:t>.</a:t>
            </a:r>
          </a:p>
          <a:p>
            <a:pPr lvl="0" algn="just"/>
            <a:r>
              <a:rPr lang="en-IN" sz="2000" dirty="0"/>
              <a:t>Data structures like tree and hash</a:t>
            </a:r>
          </a:p>
          <a:p>
            <a:pPr marL="0" indent="0">
              <a:buNone/>
            </a:pPr>
            <a:endParaRPr lang="en-US" sz="2000" b="1" dirty="0"/>
          </a:p>
          <a:p>
            <a:pPr marL="0" lvl="0" indent="0" algn="just">
              <a:buNone/>
            </a:pP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/>
              <a:t>Command structure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Structure of </a:t>
            </a:r>
            <a:r>
              <a:rPr lang="en-US" sz="2400" dirty="0" err="1"/>
              <a:t>unix</a:t>
            </a:r>
            <a:r>
              <a:rPr lang="en-US" sz="2400" dirty="0"/>
              <a:t> command 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commandname</a:t>
            </a:r>
            <a:r>
              <a:rPr lang="en-US" sz="2400" dirty="0"/>
              <a:t> options arguments </a:t>
            </a:r>
          </a:p>
          <a:p>
            <a:r>
              <a:rPr lang="en-US" sz="2400" dirty="0"/>
              <a:t>Here </a:t>
            </a:r>
            <a:r>
              <a:rPr lang="en-US" sz="2400" dirty="0">
                <a:solidFill>
                  <a:srgbClr val="FF0000"/>
                </a:solidFill>
              </a:rPr>
              <a:t>command name is mandatory, options and arguments are optional</a:t>
            </a:r>
            <a:r>
              <a:rPr lang="en-US" sz="2400" dirty="0"/>
              <a:t>. They are used based on user requirement. </a:t>
            </a:r>
          </a:p>
          <a:p>
            <a:r>
              <a:rPr lang="en-US" sz="2400" dirty="0"/>
              <a:t>Example :  ls    -&gt; this command </a:t>
            </a:r>
            <a:r>
              <a:rPr lang="en-US" sz="2400" dirty="0" err="1"/>
              <a:t>lits</a:t>
            </a:r>
            <a:r>
              <a:rPr lang="en-US" sz="2400" dirty="0"/>
              <a:t> files. only command name is used.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ls –l  -&gt; this command lists files along with permissions of files. option used here is –l.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ls –l  note1  note2  -&gt; this command lists files note1 and note2 along with permissions of files.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Other options in ls command are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-t -&gt;  sorts files based on time of modification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-a-&gt; includes hidden files.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We can combine options as follows.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ls –</a:t>
            </a:r>
            <a:r>
              <a:rPr lang="en-US" sz="2400" dirty="0" err="1">
                <a:solidFill>
                  <a:srgbClr val="00B050"/>
                </a:solidFill>
              </a:rPr>
              <a:t>lat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cp</a:t>
            </a:r>
            <a:r>
              <a:rPr lang="en-US" sz="2400" dirty="0"/>
              <a:t> command :</a:t>
            </a:r>
          </a:p>
          <a:p>
            <a:pPr marL="0" indent="0">
              <a:buNone/>
            </a:pPr>
            <a:r>
              <a:rPr lang="en-US" sz="2400" dirty="0"/>
              <a:t>This command is used </a:t>
            </a:r>
            <a:r>
              <a:rPr lang="en-US" sz="2400" dirty="0">
                <a:solidFill>
                  <a:srgbClr val="FF0000"/>
                </a:solidFill>
              </a:rPr>
              <a:t>to copy content of one file into another </a:t>
            </a:r>
            <a:r>
              <a:rPr lang="en-US" sz="2400" dirty="0"/>
              <a:t>when source and destination are files otherwise it copies files to directory. </a:t>
            </a:r>
          </a:p>
          <a:p>
            <a:pPr marL="0" indent="0">
              <a:buNone/>
            </a:pPr>
            <a:r>
              <a:rPr lang="en-US" sz="2400" dirty="0"/>
              <a:t>Syntax:  </a:t>
            </a:r>
            <a:r>
              <a:rPr lang="en-US" sz="2400" dirty="0" err="1"/>
              <a:t>cp</a:t>
            </a:r>
            <a:r>
              <a:rPr lang="en-US" sz="2400" dirty="0"/>
              <a:t> source  destination </a:t>
            </a:r>
          </a:p>
          <a:p>
            <a:pPr marL="0" indent="0">
              <a:buNone/>
            </a:pPr>
            <a:r>
              <a:rPr lang="en-US" sz="2400" dirty="0"/>
              <a:t>Example :  </a:t>
            </a:r>
            <a:r>
              <a:rPr lang="en-US" sz="2400" dirty="0" err="1"/>
              <a:t>cp</a:t>
            </a:r>
            <a:r>
              <a:rPr lang="en-US" sz="2400" dirty="0"/>
              <a:t> file1.txt   file2.txt   -&gt; copies content of file1.txt to file2.txt</a:t>
            </a:r>
          </a:p>
          <a:p>
            <a:pPr marL="0" indent="0">
              <a:buNone/>
            </a:pPr>
            <a:r>
              <a:rPr lang="en-US" sz="2400" dirty="0"/>
              <a:t>                   </a:t>
            </a:r>
            <a:r>
              <a:rPr lang="en-US" sz="2400" dirty="0" err="1"/>
              <a:t>cp</a:t>
            </a:r>
            <a:r>
              <a:rPr lang="en-US" sz="2400" dirty="0"/>
              <a:t> file1.txt   file2.txt  </a:t>
            </a:r>
            <a:r>
              <a:rPr lang="en-US" sz="2400" dirty="0" err="1"/>
              <a:t>progs</a:t>
            </a:r>
            <a:r>
              <a:rPr lang="en-US" sz="2400" dirty="0"/>
              <a:t>  -&gt; copies files file1.txt and file2.txt into </a:t>
            </a:r>
            <a:r>
              <a:rPr lang="en-US" sz="2400" dirty="0" err="1"/>
              <a:t>progs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33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Internal &amp; External commands	</a:t>
            </a:r>
            <a:r>
              <a:rPr lang="en-IN" b="1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Types of commands </a:t>
            </a:r>
          </a:p>
          <a:p>
            <a:pPr algn="just"/>
            <a:r>
              <a:rPr lang="en-US" sz="2000" dirty="0"/>
              <a:t>1. internal commands   2. external commands </a:t>
            </a:r>
          </a:p>
          <a:p>
            <a:pPr marL="0" indent="0" algn="just">
              <a:buNone/>
            </a:pPr>
            <a:r>
              <a:rPr lang="en-US" sz="2000" dirty="0"/>
              <a:t>1. internal commands :  these are shell </a:t>
            </a:r>
            <a:r>
              <a:rPr lang="en-US" sz="2000" dirty="0">
                <a:solidFill>
                  <a:srgbClr val="FF0000"/>
                </a:solidFill>
              </a:rPr>
              <a:t>built in </a:t>
            </a:r>
            <a:r>
              <a:rPr lang="en-US" sz="2000" dirty="0"/>
              <a:t>commands. The code of these </a:t>
            </a:r>
            <a:r>
              <a:rPr lang="en-US" sz="2000" dirty="0">
                <a:solidFill>
                  <a:srgbClr val="FF0000"/>
                </a:solidFill>
              </a:rPr>
              <a:t>commands is part of shell</a:t>
            </a:r>
            <a:r>
              <a:rPr lang="en-US" sz="2000" dirty="0"/>
              <a:t>. They are loaded and executed by OS.</a:t>
            </a:r>
          </a:p>
          <a:p>
            <a:pPr algn="just"/>
            <a:r>
              <a:rPr lang="en-US" sz="2000" dirty="0"/>
              <a:t>Examples :</a:t>
            </a:r>
          </a:p>
          <a:p>
            <a:pPr algn="just"/>
            <a:r>
              <a:rPr lang="en-US" sz="2000" dirty="0"/>
              <a:t>type -&gt; indicates type of command,</a:t>
            </a:r>
          </a:p>
          <a:p>
            <a:pPr algn="just"/>
            <a:r>
              <a:rPr lang="en-US" sz="2000" dirty="0"/>
              <a:t>type echo </a:t>
            </a:r>
          </a:p>
          <a:p>
            <a:pPr algn="just"/>
            <a:r>
              <a:rPr lang="en-US" sz="2000" dirty="0"/>
              <a:t>o/p: echo is shell built.</a:t>
            </a:r>
          </a:p>
          <a:p>
            <a:pPr algn="just"/>
            <a:r>
              <a:rPr lang="en-US" sz="2000" dirty="0" err="1">
                <a:solidFill>
                  <a:srgbClr val="FF0000"/>
                </a:solidFill>
              </a:rPr>
              <a:t>pwd,cd,date,ls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sz="2000" dirty="0"/>
              <a:t>2. external commands : these commands are </a:t>
            </a:r>
            <a:r>
              <a:rPr lang="en-US" sz="2000" dirty="0">
                <a:solidFill>
                  <a:srgbClr val="FF0000"/>
                </a:solidFill>
              </a:rPr>
              <a:t>not built into shell</a:t>
            </a:r>
            <a:r>
              <a:rPr lang="en-US" sz="2000" dirty="0"/>
              <a:t>. They have </a:t>
            </a:r>
            <a:r>
              <a:rPr lang="en-US" sz="2000" dirty="0">
                <a:solidFill>
                  <a:srgbClr val="FF0000"/>
                </a:solidFill>
              </a:rPr>
              <a:t>independence existence in /bin directory</a:t>
            </a:r>
            <a:r>
              <a:rPr lang="en-US" sz="2000" dirty="0"/>
              <a:t>. When you type a command it look into PATH directory to locate it and execute it. </a:t>
            </a:r>
          </a:p>
          <a:p>
            <a:pPr marL="0" indent="0" algn="just">
              <a:buNone/>
            </a:pPr>
            <a:r>
              <a:rPr lang="en-US" sz="2000" dirty="0"/>
              <a:t>Examples: ls, </a:t>
            </a:r>
            <a:r>
              <a:rPr lang="en-US" sz="2000" dirty="0" err="1"/>
              <a:t>cp</a:t>
            </a:r>
            <a:r>
              <a:rPr lang="en-US" sz="2000" dirty="0"/>
              <a:t>, </a:t>
            </a:r>
            <a:r>
              <a:rPr lang="en-US" sz="2000" dirty="0" err="1"/>
              <a:t>mkdir</a:t>
            </a:r>
            <a:r>
              <a:rPr lang="en-US" sz="2000" dirty="0"/>
              <a:t>, </a:t>
            </a:r>
            <a:r>
              <a:rPr lang="en-US" sz="2000" dirty="0" err="1"/>
              <a:t>rmdir</a:t>
            </a:r>
            <a:r>
              <a:rPr lang="en-US" sz="2000" dirty="0"/>
              <a:t>, cat  etc.  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UNIX?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/>
              <a:t>Unix operating system is </a:t>
            </a:r>
            <a:r>
              <a:rPr lang="en-IN" sz="2800" dirty="0">
                <a:solidFill>
                  <a:srgbClr val="FF0000"/>
                </a:solidFill>
              </a:rPr>
              <a:t>a set of programs that act as a link between the </a:t>
            </a:r>
            <a:r>
              <a:rPr lang="en-IN" sz="2800" dirty="0">
                <a:solidFill>
                  <a:srgbClr val="00B050"/>
                </a:solidFill>
              </a:rPr>
              <a:t>computer</a:t>
            </a:r>
            <a:r>
              <a:rPr lang="en-IN" sz="2800" dirty="0">
                <a:solidFill>
                  <a:srgbClr val="FF0000"/>
                </a:solidFill>
              </a:rPr>
              <a:t> and the </a:t>
            </a:r>
            <a:r>
              <a:rPr lang="en-IN" sz="2800" dirty="0">
                <a:solidFill>
                  <a:srgbClr val="00B050"/>
                </a:solidFill>
              </a:rPr>
              <a:t>user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The computer programs that </a:t>
            </a:r>
            <a:r>
              <a:rPr lang="en-IN" sz="2800" dirty="0">
                <a:solidFill>
                  <a:srgbClr val="FF0000"/>
                </a:solidFill>
              </a:rPr>
              <a:t>allocate the system resources </a:t>
            </a:r>
            <a:r>
              <a:rPr lang="en-IN" sz="2800" dirty="0"/>
              <a:t>and </a:t>
            </a:r>
            <a:r>
              <a:rPr lang="en-IN" sz="2800" dirty="0">
                <a:solidFill>
                  <a:srgbClr val="FF0000"/>
                </a:solidFill>
              </a:rPr>
              <a:t>coordinate all the details </a:t>
            </a:r>
            <a:r>
              <a:rPr lang="en-IN" sz="2800" dirty="0"/>
              <a:t>of the computer's internals is called the </a:t>
            </a:r>
            <a:r>
              <a:rPr lang="en-IN" sz="2800" b="1" dirty="0"/>
              <a:t>operating system</a:t>
            </a:r>
            <a:r>
              <a:rPr lang="en-IN" sz="2800" dirty="0"/>
              <a:t> or the </a:t>
            </a:r>
            <a:r>
              <a:rPr lang="en-IN" sz="2800" b="1" dirty="0"/>
              <a:t>kernel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Users communicate with the kernel </a:t>
            </a:r>
            <a:r>
              <a:rPr lang="en-IN" sz="2800" dirty="0"/>
              <a:t>through a program known as the </a:t>
            </a:r>
            <a:r>
              <a:rPr lang="en-IN" sz="2800" b="1" dirty="0">
                <a:solidFill>
                  <a:srgbClr val="FF0000"/>
                </a:solidFill>
              </a:rPr>
              <a:t>shell</a:t>
            </a:r>
            <a:r>
              <a:rPr lang="en-IN" sz="2800" dirty="0"/>
              <a:t>. The shell is a </a:t>
            </a:r>
            <a:r>
              <a:rPr lang="en-IN" sz="2800" dirty="0">
                <a:solidFill>
                  <a:srgbClr val="FF0000"/>
                </a:solidFill>
              </a:rPr>
              <a:t>command line interpreter</a:t>
            </a:r>
            <a:r>
              <a:rPr lang="en-IN" sz="2800" dirty="0"/>
              <a:t>; it translates commands entered by the user and converts them into a </a:t>
            </a:r>
            <a:r>
              <a:rPr lang="en-IN" sz="2800" dirty="0">
                <a:solidFill>
                  <a:srgbClr val="FF0000"/>
                </a:solidFill>
              </a:rPr>
              <a:t>language that is understood by the kernel.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2400" dirty="0"/>
              <a:t>Unix was originally developed in </a:t>
            </a:r>
            <a:r>
              <a:rPr lang="en-IN" sz="2400" dirty="0">
                <a:solidFill>
                  <a:srgbClr val="FF0000"/>
                </a:solidFill>
              </a:rPr>
              <a:t>1969</a:t>
            </a:r>
            <a:r>
              <a:rPr lang="en-IN" sz="2400" dirty="0"/>
              <a:t> by a group of AT&amp;T employees Ken Thompson, Dennis Ritchie, Douglas </a:t>
            </a:r>
            <a:r>
              <a:rPr lang="en-IN" sz="2400" dirty="0" err="1"/>
              <a:t>McIlroy</a:t>
            </a:r>
            <a:r>
              <a:rPr lang="en-IN" sz="2400" dirty="0"/>
              <a:t>, and Joe </a:t>
            </a:r>
            <a:r>
              <a:rPr lang="en-IN" sz="2400" dirty="0" err="1"/>
              <a:t>Ossanna</a:t>
            </a:r>
            <a:r>
              <a:rPr lang="en-IN" sz="2400" dirty="0"/>
              <a:t> at </a:t>
            </a:r>
            <a:r>
              <a:rPr lang="en-IN" sz="2400" dirty="0">
                <a:solidFill>
                  <a:srgbClr val="FF0000"/>
                </a:solidFill>
              </a:rPr>
              <a:t>Bell Labs.</a:t>
            </a:r>
          </a:p>
          <a:p>
            <a:pPr lvl="0" algn="just"/>
            <a:r>
              <a:rPr lang="en-IN" sz="2400" dirty="0"/>
              <a:t>There are various Unix variants available in the market. Solaris Unix, AIX, HP Unix and BSD are a few examples</a:t>
            </a:r>
            <a:r>
              <a:rPr lang="en-IN" sz="2400" dirty="0">
                <a:solidFill>
                  <a:srgbClr val="FF0000"/>
                </a:solidFill>
              </a:rPr>
              <a:t>. Linux is also a </a:t>
            </a:r>
            <a:r>
              <a:rPr lang="en-IN" sz="2400" dirty="0" err="1">
                <a:solidFill>
                  <a:srgbClr val="FF0000"/>
                </a:solidFill>
              </a:rPr>
              <a:t>flavor</a:t>
            </a:r>
            <a:r>
              <a:rPr lang="en-IN" sz="2400" dirty="0">
                <a:solidFill>
                  <a:srgbClr val="FF0000"/>
                </a:solidFill>
              </a:rPr>
              <a:t> of Unix which is freely available.</a:t>
            </a:r>
          </a:p>
          <a:p>
            <a:pPr lvl="0" algn="just"/>
            <a:r>
              <a:rPr lang="en-IN" sz="2400" dirty="0">
                <a:solidFill>
                  <a:srgbClr val="FF0000"/>
                </a:solidFill>
              </a:rPr>
              <a:t>Several people can use a Unix computer at the same time</a:t>
            </a:r>
            <a:r>
              <a:rPr lang="en-IN" sz="2400" dirty="0"/>
              <a:t>; hence Unix is called a </a:t>
            </a:r>
            <a:r>
              <a:rPr lang="en-IN" sz="2400" dirty="0">
                <a:solidFill>
                  <a:srgbClr val="00B050"/>
                </a:solidFill>
              </a:rPr>
              <a:t>multiuser</a:t>
            </a:r>
            <a:r>
              <a:rPr lang="en-IN" sz="2400" dirty="0"/>
              <a:t> system.</a:t>
            </a:r>
          </a:p>
          <a:p>
            <a:pPr lvl="0" algn="just"/>
            <a:r>
              <a:rPr lang="en-IN" sz="2400" dirty="0">
                <a:solidFill>
                  <a:srgbClr val="FF0000"/>
                </a:solidFill>
              </a:rPr>
              <a:t>A user can also run multiple programs at the same time</a:t>
            </a:r>
            <a:r>
              <a:rPr lang="en-IN" sz="2400" dirty="0"/>
              <a:t>; hence Unix is a </a:t>
            </a:r>
            <a:r>
              <a:rPr lang="en-IN" sz="2400" dirty="0">
                <a:solidFill>
                  <a:srgbClr val="00B050"/>
                </a:solidFill>
              </a:rPr>
              <a:t>multitasking</a:t>
            </a:r>
            <a:r>
              <a:rPr lang="en-IN" sz="2400" dirty="0"/>
              <a:t> environment.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UNIX?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Interacts with:</a:t>
            </a:r>
            <a:endParaRPr lang="en-IN" sz="2200" b="1" u="sng" dirty="0"/>
          </a:p>
          <a:p>
            <a:r>
              <a:rPr lang="en-US" sz="2200" dirty="0"/>
              <a:t>Applications</a:t>
            </a:r>
            <a:endParaRPr lang="en-IN" sz="2200" dirty="0"/>
          </a:p>
          <a:p>
            <a:r>
              <a:rPr lang="en-US" sz="2200" dirty="0"/>
              <a:t>Users, through a command language interpreter</a:t>
            </a:r>
            <a:endParaRPr lang="en-IN" sz="2200" dirty="0"/>
          </a:p>
          <a:p>
            <a:pPr marL="0" indent="0">
              <a:buNone/>
            </a:pPr>
            <a:r>
              <a:rPr lang="en-US" sz="2200" b="1" u="sng" dirty="0"/>
              <a:t>OS offers services:</a:t>
            </a:r>
            <a:endParaRPr lang="en-IN" sz="2200" b="1" u="sng" dirty="0"/>
          </a:p>
          <a:p>
            <a:r>
              <a:rPr lang="en-US" sz="2200" dirty="0"/>
              <a:t>Scheduling of multiple programs </a:t>
            </a:r>
            <a:endParaRPr lang="en-IN" sz="2200" dirty="0"/>
          </a:p>
          <a:p>
            <a:r>
              <a:rPr lang="en-US" sz="2200" dirty="0"/>
              <a:t>Memory management</a:t>
            </a:r>
            <a:endParaRPr lang="en-IN" sz="2200" dirty="0"/>
          </a:p>
          <a:p>
            <a:r>
              <a:rPr lang="en-US" sz="2200" dirty="0"/>
              <a:t>Access to hardware	</a:t>
            </a:r>
            <a:endParaRPr lang="en-IN" sz="2200" dirty="0"/>
          </a:p>
          <a:p>
            <a:r>
              <a:rPr lang="en-US" sz="2200" dirty="0"/>
              <a:t>Reports errors to applications</a:t>
            </a:r>
            <a:endParaRPr lang="en-IN" sz="2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UNIX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55000" lnSpcReduction="20000"/>
          </a:bodyPr>
          <a:lstStyle/>
          <a:p>
            <a:pPr algn="just" fontAlgn="base"/>
            <a:r>
              <a:rPr lang="en-IN" dirty="0"/>
              <a:t>Unix is an </a:t>
            </a:r>
            <a:r>
              <a:rPr lang="en-IN" dirty="0">
                <a:solidFill>
                  <a:srgbClr val="FF0000"/>
                </a:solidFill>
              </a:rPr>
              <a:t>operating system</a:t>
            </a:r>
            <a:r>
              <a:rPr lang="en-IN" dirty="0"/>
              <a:t>, so it has all the features that the OS must-have. UNIX also looks at a few things in a different way than other OS. Features of UNIX are listed below :</a:t>
            </a:r>
          </a:p>
          <a:p>
            <a:pPr algn="just" fontAlgn="base"/>
            <a:r>
              <a:rPr lang="en-IN" b="1" dirty="0"/>
              <a:t>1. Multiuser System :</a:t>
            </a:r>
            <a:endParaRPr lang="en-IN" dirty="0"/>
          </a:p>
          <a:p>
            <a:pPr algn="just" fontAlgn="base"/>
            <a:r>
              <a:rPr lang="en-IN" dirty="0"/>
              <a:t>Unix provides </a:t>
            </a:r>
            <a:r>
              <a:rPr lang="en-IN" dirty="0">
                <a:solidFill>
                  <a:srgbClr val="FF0000"/>
                </a:solidFill>
              </a:rPr>
              <a:t>multiple programs to run and compete for the attention of the CPU</a:t>
            </a:r>
            <a:r>
              <a:rPr lang="en-IN" dirty="0"/>
              <a:t>. This happens in 2 ways :</a:t>
            </a:r>
          </a:p>
          <a:p>
            <a:pPr lvl="0" algn="just" fontAlgn="base"/>
            <a:r>
              <a:rPr lang="en-US" dirty="0">
                <a:solidFill>
                  <a:srgbClr val="FF0000"/>
                </a:solidFill>
              </a:rPr>
              <a:t>Multiple users running multiple jobs</a:t>
            </a:r>
            <a:endParaRPr lang="en-IN" dirty="0">
              <a:solidFill>
                <a:srgbClr val="FF0000"/>
              </a:solidFill>
            </a:endParaRPr>
          </a:p>
          <a:p>
            <a:pPr lvl="0" algn="just" fontAlgn="base"/>
            <a:r>
              <a:rPr lang="en-US" dirty="0">
                <a:solidFill>
                  <a:srgbClr val="FF0000"/>
                </a:solidFill>
              </a:rPr>
              <a:t>Single user running multiple jobs</a:t>
            </a:r>
            <a:endParaRPr lang="en-IN" dirty="0">
              <a:solidFill>
                <a:srgbClr val="FF0000"/>
              </a:solidFill>
            </a:endParaRPr>
          </a:p>
          <a:p>
            <a:pPr algn="just" fontAlgn="base"/>
            <a:r>
              <a:rPr lang="en-IN" dirty="0"/>
              <a:t>In UNIX</a:t>
            </a:r>
            <a:r>
              <a:rPr lang="en-IN" dirty="0">
                <a:solidFill>
                  <a:srgbClr val="FF0000"/>
                </a:solidFill>
              </a:rPr>
              <a:t>, resources are actually shared between all the users, so-called a multi-user system</a:t>
            </a:r>
            <a:r>
              <a:rPr lang="en-IN" dirty="0"/>
              <a:t>. For doing so, computer give a </a:t>
            </a:r>
            <a:r>
              <a:rPr lang="en-IN" dirty="0">
                <a:solidFill>
                  <a:srgbClr val="00B050"/>
                </a:solidFill>
              </a:rPr>
              <a:t>time slice </a:t>
            </a:r>
            <a:r>
              <a:rPr lang="en-IN" dirty="0"/>
              <a:t>(breaking unit of time into several segments ) to each user. So, </a:t>
            </a:r>
            <a:r>
              <a:rPr lang="en-IN" dirty="0">
                <a:solidFill>
                  <a:srgbClr val="FF0000"/>
                </a:solidFill>
              </a:rPr>
              <a:t>at any instant of time</a:t>
            </a:r>
            <a:r>
              <a:rPr lang="en-IN" dirty="0"/>
              <a:t>, only one user is served but the </a:t>
            </a:r>
            <a:r>
              <a:rPr lang="en-IN" dirty="0">
                <a:solidFill>
                  <a:srgbClr val="FF0000"/>
                </a:solidFill>
              </a:rPr>
              <a:t>switching is so fast</a:t>
            </a:r>
            <a:r>
              <a:rPr lang="en-IN" dirty="0"/>
              <a:t> that it gives an </a:t>
            </a:r>
            <a:r>
              <a:rPr lang="en-IN" dirty="0">
                <a:solidFill>
                  <a:srgbClr val="FF0000"/>
                </a:solidFill>
              </a:rPr>
              <a:t>illusion that all the users are served simultaneously. </a:t>
            </a:r>
          </a:p>
          <a:p>
            <a:pPr algn="just" fontAlgn="base"/>
            <a:r>
              <a:rPr lang="en-IN" b="1" dirty="0"/>
              <a:t>2. Multitask System :</a:t>
            </a:r>
            <a:endParaRPr lang="en-IN" dirty="0"/>
          </a:p>
          <a:p>
            <a:pPr algn="just" fontAlgn="base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single user may run multiple tasks concurrently</a:t>
            </a:r>
            <a:r>
              <a:rPr lang="en-IN" dirty="0"/>
              <a:t>. Example : </a:t>
            </a:r>
            <a:r>
              <a:rPr lang="en-IN" dirty="0">
                <a:solidFill>
                  <a:srgbClr val="00B050"/>
                </a:solidFill>
              </a:rPr>
              <a:t>Editing a file, printing another on the printer &amp; sending email to a person, and browsing the net </a:t>
            </a:r>
            <a:r>
              <a:rPr lang="en-IN" dirty="0"/>
              <a:t>too at the same time. </a:t>
            </a:r>
            <a:r>
              <a:rPr lang="en-IN" dirty="0">
                <a:solidFill>
                  <a:srgbClr val="FF0000"/>
                </a:solidFill>
              </a:rPr>
              <a:t>The Kernel is designed to handle user’s multiple needs.</a:t>
            </a:r>
          </a:p>
          <a:p>
            <a:pPr algn="just" fontAlgn="base"/>
            <a:r>
              <a:rPr lang="en-IN" dirty="0"/>
              <a:t>The important thing here is that only </a:t>
            </a:r>
            <a:r>
              <a:rPr lang="en-IN" dirty="0">
                <a:solidFill>
                  <a:srgbClr val="FF0000"/>
                </a:solidFill>
              </a:rPr>
              <a:t>one job can be seen running </a:t>
            </a:r>
            <a:r>
              <a:rPr lang="en-IN" dirty="0"/>
              <a:t>in the </a:t>
            </a:r>
            <a:r>
              <a:rPr lang="en-IN" dirty="0">
                <a:solidFill>
                  <a:srgbClr val="FF0000"/>
                </a:solidFill>
              </a:rPr>
              <a:t>foreground</a:t>
            </a:r>
            <a:r>
              <a:rPr lang="en-IN" dirty="0"/>
              <a:t>, the rest </a:t>
            </a:r>
            <a:r>
              <a:rPr lang="en-IN" dirty="0">
                <a:solidFill>
                  <a:srgbClr val="FF0000"/>
                </a:solidFill>
              </a:rPr>
              <a:t>all seems to run in the background</a:t>
            </a:r>
            <a:r>
              <a:rPr lang="en-IN" dirty="0"/>
              <a:t>. Users can switch between them, terminate/suspend any of the jobs.</a:t>
            </a:r>
          </a:p>
          <a:p>
            <a:pPr algn="just" fontAlgn="base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algn="just" fontAlgn="base">
              <a:buNone/>
            </a:pPr>
            <a:r>
              <a:rPr lang="en-IN" b="1" dirty="0"/>
              <a:t>3. The Building-Block Approach :</a:t>
            </a:r>
            <a:endParaRPr lang="en-IN" dirty="0"/>
          </a:p>
          <a:p>
            <a:pPr algn="just" fontAlgn="base"/>
            <a:r>
              <a:rPr lang="en-IN" sz="3400" dirty="0">
                <a:solidFill>
                  <a:srgbClr val="FF0000"/>
                </a:solidFill>
              </a:rPr>
              <a:t>The Unix developers </a:t>
            </a:r>
            <a:r>
              <a:rPr lang="en-IN" sz="3400" dirty="0"/>
              <a:t>thought about keeping </a:t>
            </a:r>
            <a:r>
              <a:rPr lang="en-IN" sz="3400" dirty="0">
                <a:solidFill>
                  <a:srgbClr val="FF0000"/>
                </a:solidFill>
              </a:rPr>
              <a:t>small commands </a:t>
            </a:r>
            <a:r>
              <a:rPr lang="en-IN" sz="3400" dirty="0"/>
              <a:t>for every kind of work. </a:t>
            </a:r>
            <a:r>
              <a:rPr lang="en-IN" sz="3400" dirty="0">
                <a:solidFill>
                  <a:srgbClr val="FF0000"/>
                </a:solidFill>
              </a:rPr>
              <a:t>So Unix has so many commands</a:t>
            </a:r>
            <a:r>
              <a:rPr lang="en-IN" sz="3400" dirty="0"/>
              <a:t>, each of which </a:t>
            </a:r>
            <a:r>
              <a:rPr lang="en-IN" sz="3400" dirty="0">
                <a:solidFill>
                  <a:srgbClr val="FF0000"/>
                </a:solidFill>
              </a:rPr>
              <a:t>performs one simple job only</a:t>
            </a:r>
            <a:r>
              <a:rPr lang="en-IN" sz="3400" dirty="0"/>
              <a:t>. You can use 2 commands by using pipes (‘|’). Example :</a:t>
            </a:r>
            <a:r>
              <a:rPr lang="en-IN" sz="3400" i="1" dirty="0"/>
              <a:t> </a:t>
            </a:r>
            <a:r>
              <a:rPr lang="en-IN" sz="3400" dirty="0">
                <a:solidFill>
                  <a:srgbClr val="00B050"/>
                </a:solidFill>
              </a:rPr>
              <a:t>$ </a:t>
            </a:r>
            <a:r>
              <a:rPr lang="en-IN" sz="3400" dirty="0" err="1">
                <a:solidFill>
                  <a:srgbClr val="00B050"/>
                </a:solidFill>
              </a:rPr>
              <a:t>ls</a:t>
            </a:r>
            <a:r>
              <a:rPr lang="en-IN" sz="3400" dirty="0">
                <a:solidFill>
                  <a:srgbClr val="00B050"/>
                </a:solidFill>
              </a:rPr>
              <a:t> | </a:t>
            </a:r>
            <a:r>
              <a:rPr lang="en-IN" sz="3400" dirty="0" err="1">
                <a:solidFill>
                  <a:srgbClr val="00B050"/>
                </a:solidFill>
              </a:rPr>
              <a:t>wc</a:t>
            </a:r>
            <a:r>
              <a:rPr lang="en-IN" sz="3400" dirty="0">
                <a:solidFill>
                  <a:srgbClr val="00B050"/>
                </a:solidFill>
              </a:rPr>
              <a:t> </a:t>
            </a:r>
            <a:r>
              <a:rPr lang="en-IN" sz="3400" dirty="0"/>
              <a:t>Here, | (pipe) connects 2 commands to create a pipeline. </a:t>
            </a:r>
            <a:r>
              <a:rPr lang="en-IN" sz="3400" dirty="0">
                <a:solidFill>
                  <a:srgbClr val="00B050"/>
                </a:solidFill>
              </a:rPr>
              <a:t>This command counts the number of files in the directory. </a:t>
            </a:r>
            <a:r>
              <a:rPr lang="en-IN" sz="3400" dirty="0"/>
              <a:t>These types of connected commands that can filter/manipulate data in other ways are called filters.</a:t>
            </a:r>
          </a:p>
          <a:p>
            <a:pPr algn="just" fontAlgn="base">
              <a:buNone/>
            </a:pPr>
            <a:r>
              <a:rPr lang="en-IN" sz="2900" b="1" dirty="0"/>
              <a:t>4. The UNIX Toolkit :</a:t>
            </a:r>
            <a:endParaRPr lang="en-IN" sz="2900" dirty="0"/>
          </a:p>
          <a:p>
            <a:pPr algn="just" fontAlgn="base"/>
            <a:r>
              <a:rPr lang="en-IN" sz="3400" dirty="0">
                <a:solidFill>
                  <a:srgbClr val="FF0000"/>
                </a:solidFill>
              </a:rPr>
              <a:t>Unix has a kernel </a:t>
            </a:r>
            <a:r>
              <a:rPr lang="en-IN" sz="3400" dirty="0"/>
              <a:t>but the </a:t>
            </a:r>
            <a:r>
              <a:rPr lang="en-IN" sz="3400" dirty="0">
                <a:solidFill>
                  <a:srgbClr val="FF0000"/>
                </a:solidFill>
              </a:rPr>
              <a:t>kernel alone can’t do much that could help the user</a:t>
            </a:r>
            <a:r>
              <a:rPr lang="en-IN" sz="3400" dirty="0"/>
              <a:t>. So, we need to use the </a:t>
            </a:r>
            <a:r>
              <a:rPr lang="en-IN" sz="3400" dirty="0">
                <a:solidFill>
                  <a:srgbClr val="00B050"/>
                </a:solidFill>
              </a:rPr>
              <a:t>host of applications that usually come along with the UNIX systems</a:t>
            </a:r>
            <a:r>
              <a:rPr lang="en-IN" sz="3400" dirty="0"/>
              <a:t>. The applications are quite diversified. </a:t>
            </a:r>
            <a:r>
              <a:rPr lang="en-IN" sz="3400" dirty="0">
                <a:solidFill>
                  <a:srgbClr val="00B0F0"/>
                </a:solidFill>
              </a:rPr>
              <a:t>General-purpose tools, text manipulation utilities (called filters), compilers and interpreters, networked programs, and system administration tools are all included.</a:t>
            </a:r>
            <a:r>
              <a:rPr lang="en-IN" sz="3400" dirty="0"/>
              <a:t> With every UNIX release, new tools are being added and the older ones are modified/ removed.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92500" lnSpcReduction="20000"/>
          </a:bodyPr>
          <a:lstStyle/>
          <a:p>
            <a:pPr algn="just" fontAlgn="base">
              <a:buNone/>
            </a:pPr>
            <a:r>
              <a:rPr lang="en-IN" sz="2900" b="1" dirty="0"/>
              <a:t>5. Pattern Matching :</a:t>
            </a:r>
            <a:endParaRPr lang="en-IN" sz="2900" dirty="0"/>
          </a:p>
          <a:p>
            <a:pPr algn="just" fontAlgn="base"/>
            <a:r>
              <a:rPr lang="en-IN" sz="2900" dirty="0"/>
              <a:t> Unix provides very sophisticated </a:t>
            </a:r>
            <a:r>
              <a:rPr lang="en-IN" sz="2900" dirty="0">
                <a:solidFill>
                  <a:srgbClr val="FF0000"/>
                </a:solidFill>
              </a:rPr>
              <a:t>pattern matching features</a:t>
            </a:r>
            <a:r>
              <a:rPr lang="en-IN" sz="2900" dirty="0"/>
              <a:t>. The </a:t>
            </a:r>
            <a:r>
              <a:rPr lang="en-IN" sz="2900" dirty="0">
                <a:solidFill>
                  <a:srgbClr val="00B050"/>
                </a:solidFill>
              </a:rPr>
              <a:t>meta-char ‘*’ is a special character </a:t>
            </a:r>
            <a:r>
              <a:rPr lang="en-IN" sz="2900" dirty="0"/>
              <a:t>used by the system to </a:t>
            </a:r>
            <a:r>
              <a:rPr lang="en-IN" sz="2900" dirty="0">
                <a:solidFill>
                  <a:srgbClr val="00B050"/>
                </a:solidFill>
              </a:rPr>
              <a:t>match a number of file names</a:t>
            </a:r>
            <a:r>
              <a:rPr lang="en-IN" sz="2900" dirty="0"/>
              <a:t>. There are </a:t>
            </a:r>
            <a:r>
              <a:rPr lang="en-IN" sz="2900" dirty="0">
                <a:solidFill>
                  <a:srgbClr val="FF0000"/>
                </a:solidFill>
              </a:rPr>
              <a:t>several other meta-char in UNIX.  </a:t>
            </a:r>
            <a:r>
              <a:rPr lang="en-IN" sz="2900" dirty="0"/>
              <a:t>The matching is not confined to only filename. Advanced tools use a regular expression that is framed with the characters from this set. </a:t>
            </a:r>
          </a:p>
          <a:p>
            <a:pPr algn="just" fontAlgn="base">
              <a:buNone/>
            </a:pPr>
            <a:r>
              <a:rPr lang="en-IN" sz="2900" b="1" dirty="0"/>
              <a:t>6. Programming Facility :</a:t>
            </a:r>
            <a:endParaRPr lang="en-IN" sz="2900" dirty="0"/>
          </a:p>
          <a:p>
            <a:pPr algn="just" fontAlgn="base"/>
            <a:r>
              <a:rPr lang="en-IN" sz="2900" dirty="0"/>
              <a:t>Unix provides shell which is also a programming </a:t>
            </a:r>
            <a:r>
              <a:rPr lang="en-IN" sz="2900" dirty="0">
                <a:solidFill>
                  <a:srgbClr val="FF0000"/>
                </a:solidFill>
              </a:rPr>
              <a:t>language designed for programmers</a:t>
            </a:r>
            <a:r>
              <a:rPr lang="en-IN" sz="2900" dirty="0"/>
              <a:t>, not for casual end-users. </a:t>
            </a:r>
            <a:r>
              <a:rPr lang="en-IN" sz="2900" dirty="0">
                <a:solidFill>
                  <a:srgbClr val="FF0000"/>
                </a:solidFill>
              </a:rPr>
              <a:t>It has all the control structures, loops, and variables required for programming purposes</a:t>
            </a:r>
            <a:r>
              <a:rPr lang="en-IN" sz="2900" dirty="0"/>
              <a:t>. These features are used </a:t>
            </a:r>
            <a:r>
              <a:rPr lang="en-IN" sz="2900" dirty="0">
                <a:solidFill>
                  <a:srgbClr val="00B050"/>
                </a:solidFill>
              </a:rPr>
              <a:t>to design the shell scripts </a:t>
            </a:r>
            <a:r>
              <a:rPr lang="en-IN" sz="2900" dirty="0"/>
              <a:t>( programs that can invoke the UNIX commands).</a:t>
            </a:r>
          </a:p>
          <a:p>
            <a:pPr algn="just" fontAlgn="base"/>
            <a:r>
              <a:rPr lang="en-IN" sz="2900" dirty="0"/>
              <a:t>Many functions of the system can be controlled and managed by these shell scripts.</a:t>
            </a:r>
          </a:p>
          <a:p>
            <a:pPr algn="just" fontAlgn="base"/>
            <a:r>
              <a:rPr lang="en-IN" sz="2900" dirty="0"/>
              <a:t>Shell Scripting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None/>
            </a:pPr>
            <a:r>
              <a:rPr lang="en-IN" sz="2400" b="1" dirty="0"/>
              <a:t>7. Documentation :</a:t>
            </a:r>
            <a:endParaRPr lang="en-IN" sz="2400" dirty="0"/>
          </a:p>
          <a:p>
            <a:pPr algn="just" fontAlgn="base"/>
            <a:r>
              <a:rPr lang="en-IN" sz="2400" dirty="0"/>
              <a:t> It has a ‘</a:t>
            </a:r>
            <a:r>
              <a:rPr lang="en-IN" sz="2400" dirty="0">
                <a:solidFill>
                  <a:srgbClr val="FF0000"/>
                </a:solidFill>
              </a:rPr>
              <a:t>man</a:t>
            </a:r>
            <a:r>
              <a:rPr lang="en-IN" sz="2400" dirty="0"/>
              <a:t>’ command that stands for the </a:t>
            </a:r>
            <a:r>
              <a:rPr lang="en-IN" sz="2400" dirty="0">
                <a:solidFill>
                  <a:srgbClr val="FF0000"/>
                </a:solidFill>
              </a:rPr>
              <a:t>manual</a:t>
            </a:r>
            <a:r>
              <a:rPr lang="en-IN" sz="2400" dirty="0"/>
              <a:t>, which is the </a:t>
            </a:r>
            <a:r>
              <a:rPr lang="en-IN" sz="2400" dirty="0">
                <a:solidFill>
                  <a:srgbClr val="FF0000"/>
                </a:solidFill>
              </a:rPr>
              <a:t>most important reference for any commands and their configuration files</a:t>
            </a:r>
            <a:r>
              <a:rPr lang="en-IN" sz="2400" dirty="0"/>
              <a:t>. Apart from the online documentation, there is a vast amount of resources available on the Internet. If you’re stuck with a problem, there are various </a:t>
            </a:r>
            <a:r>
              <a:rPr lang="en-IN" sz="2400" dirty="0">
                <a:solidFill>
                  <a:srgbClr val="FF0000"/>
                </a:solidFill>
              </a:rPr>
              <a:t>UNIX newsgroups </a:t>
            </a:r>
            <a:r>
              <a:rPr lang="en-IN" sz="2400" dirty="0"/>
              <a:t>where you can post your concerns. You can also go through the FAQ(Frequently Asked Questions) – a document that addresses several problems is widely used &amp; available on the Net.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Unix Architecture: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00200"/>
            <a:ext cx="5832648" cy="478112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1460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Unit1</vt:lpstr>
      <vt:lpstr>What is UNIX? </vt:lpstr>
      <vt:lpstr>PowerPoint Presentation</vt:lpstr>
      <vt:lpstr>What is UNIX? </vt:lpstr>
      <vt:lpstr>UNIX Features </vt:lpstr>
      <vt:lpstr>PowerPoint Presentation</vt:lpstr>
      <vt:lpstr>PowerPoint Presentation</vt:lpstr>
      <vt:lpstr>PowerPoint Presentation</vt:lpstr>
      <vt:lpstr>Unix Architecture:</vt:lpstr>
      <vt:lpstr>kernel, shell, command and utilities,last file directories</vt:lpstr>
      <vt:lpstr>continued…</vt:lpstr>
      <vt:lpstr>Command structure </vt:lpstr>
      <vt:lpstr>Internal &amp; External commands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</dc:title>
  <dc:creator>Dell</dc:creator>
  <cp:lastModifiedBy>PRITHAM</cp:lastModifiedBy>
  <cp:revision>27</cp:revision>
  <dcterms:created xsi:type="dcterms:W3CDTF">2021-07-11T12:22:38Z</dcterms:created>
  <dcterms:modified xsi:type="dcterms:W3CDTF">2022-09-11T03:08:58Z</dcterms:modified>
</cp:coreProperties>
</file>