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59" r:id="rId5"/>
    <p:sldId id="261" r:id="rId6"/>
    <p:sldId id="262" r:id="rId7"/>
    <p:sldId id="275" r:id="rId8"/>
    <p:sldId id="290" r:id="rId9"/>
    <p:sldId id="276" r:id="rId10"/>
    <p:sldId id="277" r:id="rId11"/>
    <p:sldId id="278" r:id="rId12"/>
    <p:sldId id="279" r:id="rId13"/>
    <p:sldId id="280" r:id="rId14"/>
    <p:sldId id="281" r:id="rId15"/>
    <p:sldId id="282" r:id="rId16"/>
    <p:sldId id="283"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E7433C-EC51-4FFB-AE36-D77EE418A5F4}"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1037831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7433C-EC51-4FFB-AE36-D77EE418A5F4}"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164656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7433C-EC51-4FFB-AE36-D77EE418A5F4}"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1875647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7433C-EC51-4FFB-AE36-D77EE418A5F4}"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1081505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7433C-EC51-4FFB-AE36-D77EE418A5F4}" type="datetimeFigureOut">
              <a:rPr lang="en-US" smtClean="0"/>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66025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E7433C-EC51-4FFB-AE36-D77EE418A5F4}"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415375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E7433C-EC51-4FFB-AE36-D77EE418A5F4}" type="datetimeFigureOut">
              <a:rPr lang="en-US" smtClean="0"/>
              <a:t>9/6/2022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1097075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7433C-EC51-4FFB-AE36-D77EE418A5F4}" type="datetimeFigureOut">
              <a:rPr lang="en-US" smtClean="0"/>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93207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7433C-EC51-4FFB-AE36-D77EE418A5F4}" type="datetimeFigureOut">
              <a:rPr lang="en-US" smtClean="0"/>
              <a:t>9/6/2022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401076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7433C-EC51-4FFB-AE36-D77EE418A5F4}"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947086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E7433C-EC51-4FFB-AE36-D77EE418A5F4}" type="datetimeFigureOut">
              <a:rPr lang="en-US" smtClean="0"/>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53F5BA-1C71-4637-B58C-37BE9870E93B}" type="slidenum">
              <a:rPr lang="en-US" smtClean="0"/>
              <a:t>‹#›</a:t>
            </a:fld>
            <a:endParaRPr lang="en-US"/>
          </a:p>
        </p:txBody>
      </p:sp>
    </p:spTree>
    <p:extLst>
      <p:ext uri="{BB962C8B-B14F-4D97-AF65-F5344CB8AC3E}">
        <p14:creationId xmlns:p14="http://schemas.microsoft.com/office/powerpoint/2010/main" val="3727803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7433C-EC51-4FFB-AE36-D77EE418A5F4}" type="datetimeFigureOut">
              <a:rPr lang="en-US" smtClean="0"/>
              <a:t>9/6/2022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3F5BA-1C71-4637-B58C-37BE9870E93B}" type="slidenum">
              <a:rPr lang="en-US" smtClean="0"/>
              <a:t>‹#›</a:t>
            </a:fld>
            <a:endParaRPr lang="en-US"/>
          </a:p>
        </p:txBody>
      </p:sp>
    </p:spTree>
    <p:extLst>
      <p:ext uri="{BB962C8B-B14F-4D97-AF65-F5344CB8AC3E}">
        <p14:creationId xmlns:p14="http://schemas.microsoft.com/office/powerpoint/2010/main" val="1693088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0470" y="1588618"/>
            <a:ext cx="10515600" cy="1325563"/>
          </a:xfrm>
        </p:spPr>
        <p:txBody>
          <a:bodyPr>
            <a:normAutofit fontScale="90000"/>
          </a:bodyPr>
          <a:lstStyle/>
          <a:p>
            <a:pPr algn="ctr"/>
            <a:br>
              <a:rPr lang="en-US" b="1" dirty="0"/>
            </a:br>
            <a:br>
              <a:rPr lang="en-US" b="1" dirty="0"/>
            </a:br>
            <a:r>
              <a:rPr lang="en-US" b="1" dirty="0"/>
              <a:t>OPERATING SYSTEM </a:t>
            </a:r>
            <a:br>
              <a:rPr lang="en-US" b="1" dirty="0"/>
            </a:br>
            <a:br>
              <a:rPr lang="en-US" b="1" dirty="0"/>
            </a:br>
            <a:br>
              <a:rPr lang="en-US" b="1" dirty="0"/>
            </a:br>
            <a:br>
              <a:rPr lang="en-US" b="1" dirty="0"/>
            </a:br>
            <a:br>
              <a:rPr lang="en-US" b="1" dirty="0"/>
            </a:br>
            <a:r>
              <a:rPr lang="en-US" b="1" dirty="0"/>
              <a:t>text book: operating system concepts by Abraham </a:t>
            </a:r>
            <a:r>
              <a:rPr lang="en-US" b="1" dirty="0" err="1"/>
              <a:t>silberschatz</a:t>
            </a:r>
            <a:r>
              <a:rPr lang="en-US" b="1" dirty="0"/>
              <a:t>, peter b </a:t>
            </a:r>
            <a:r>
              <a:rPr lang="en-US" b="1" dirty="0" err="1"/>
              <a:t>galvin</a:t>
            </a:r>
            <a:r>
              <a:rPr lang="en-US" b="1" dirty="0"/>
              <a:t> and </a:t>
            </a:r>
            <a:r>
              <a:rPr lang="en-US" b="1" dirty="0" err="1"/>
              <a:t>greg</a:t>
            </a:r>
            <a:r>
              <a:rPr lang="en-US" b="1" dirty="0"/>
              <a:t> </a:t>
            </a:r>
            <a:r>
              <a:rPr lang="en-US" b="1" dirty="0" err="1"/>
              <a:t>gagne</a:t>
            </a:r>
            <a:r>
              <a:rPr lang="en-US" b="1" dirty="0"/>
              <a:t>, 8</a:t>
            </a:r>
            <a:r>
              <a:rPr lang="en-US" b="1" baseline="30000" dirty="0"/>
              <a:t>th</a:t>
            </a:r>
            <a:r>
              <a:rPr lang="en-US" b="1" dirty="0"/>
              <a:t> edition</a:t>
            </a:r>
          </a:p>
        </p:txBody>
      </p:sp>
    </p:spTree>
    <p:extLst>
      <p:ext uri="{BB962C8B-B14F-4D97-AF65-F5344CB8AC3E}">
        <p14:creationId xmlns:p14="http://schemas.microsoft.com/office/powerpoint/2010/main" val="1068649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1.5.2 Timer </a:t>
            </a:r>
          </a:p>
        </p:txBody>
      </p:sp>
      <p:sp>
        <p:nvSpPr>
          <p:cNvPr id="3" name="Content Placeholder 2"/>
          <p:cNvSpPr>
            <a:spLocks noGrp="1"/>
          </p:cNvSpPr>
          <p:nvPr>
            <p:ph idx="1"/>
          </p:nvPr>
        </p:nvSpPr>
        <p:spPr>
          <a:xfrm>
            <a:off x="838200" y="1400622"/>
            <a:ext cx="10515600" cy="4351338"/>
          </a:xfrm>
        </p:spPr>
        <p:txBody>
          <a:bodyPr>
            <a:normAutofit/>
          </a:bodyPr>
          <a:lstStyle/>
          <a:p>
            <a:pPr algn="just"/>
            <a:r>
              <a:rPr lang="en-US" sz="2000" b="1" dirty="0"/>
              <a:t>We must ensure that operating system maintains control over CPU</a:t>
            </a:r>
            <a:r>
              <a:rPr lang="en-US" sz="2000" dirty="0"/>
              <a:t>. </a:t>
            </a:r>
            <a:r>
              <a:rPr lang="en-US" sz="2000" dirty="0">
                <a:solidFill>
                  <a:schemeClr val="accent1">
                    <a:lumMod val="75000"/>
                  </a:schemeClr>
                </a:solidFill>
              </a:rPr>
              <a:t>We can not allow a user program to enter in infinite loop or fail to call system services </a:t>
            </a:r>
            <a:r>
              <a:rPr lang="en-US" sz="2000" dirty="0"/>
              <a:t>and never return control to operating system. To accomplish this we can use Timer.</a:t>
            </a:r>
          </a:p>
          <a:p>
            <a:pPr algn="just"/>
            <a:r>
              <a:rPr lang="en-US" sz="2000" dirty="0"/>
              <a:t>Timer can be set to interrupt after specific period. The period may fixed or variable. </a:t>
            </a:r>
          </a:p>
          <a:p>
            <a:pPr algn="just"/>
            <a:r>
              <a:rPr lang="en-US" sz="2000" dirty="0"/>
              <a:t>The </a:t>
            </a:r>
            <a:r>
              <a:rPr lang="en-US" sz="2000" dirty="0">
                <a:solidFill>
                  <a:schemeClr val="accent1">
                    <a:lumMod val="75000"/>
                  </a:schemeClr>
                </a:solidFill>
              </a:rPr>
              <a:t>variable timer </a:t>
            </a:r>
            <a:r>
              <a:rPr lang="en-US" sz="2000" dirty="0"/>
              <a:t>is implemented by a </a:t>
            </a:r>
            <a:r>
              <a:rPr lang="en-US" sz="2000" b="1" dirty="0"/>
              <a:t>fixed rate clock and a counter</a:t>
            </a:r>
            <a:r>
              <a:rPr lang="en-US" sz="2000" dirty="0"/>
              <a:t>.  Operating system sets counter. </a:t>
            </a:r>
          </a:p>
          <a:p>
            <a:pPr algn="just"/>
            <a:r>
              <a:rPr lang="en-US" sz="2000" dirty="0">
                <a:solidFill>
                  <a:srgbClr val="00B050"/>
                </a:solidFill>
              </a:rPr>
              <a:t>For instance, a 10-bit counter with a 1-millisecond clock allows interrupts at intervals from 1 millisecond to 1,024 milliseconds, in steps of 1 millisecond.</a:t>
            </a:r>
          </a:p>
          <a:p>
            <a:pPr algn="just"/>
            <a:r>
              <a:rPr lang="en-US" sz="2000" dirty="0"/>
              <a:t>Thus, we can use the timer to prevent a user program from running too long. A simple technique is to </a:t>
            </a:r>
            <a:r>
              <a:rPr lang="en-US" sz="2000" dirty="0">
                <a:solidFill>
                  <a:srgbClr val="00B050"/>
                </a:solidFill>
              </a:rPr>
              <a:t>initialize a counter with the amount of time that a program is allowed to run</a:t>
            </a:r>
            <a:r>
              <a:rPr lang="en-US" sz="2000" dirty="0"/>
              <a:t>.</a:t>
            </a:r>
          </a:p>
        </p:txBody>
      </p:sp>
    </p:spTree>
    <p:extLst>
      <p:ext uri="{BB962C8B-B14F-4D97-AF65-F5344CB8AC3E}">
        <p14:creationId xmlns:p14="http://schemas.microsoft.com/office/powerpoint/2010/main" val="69719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a:bodyPr>
          <a:lstStyle/>
          <a:p>
            <a:r>
              <a:rPr lang="en-US" sz="2000" b="1" dirty="0"/>
              <a:t>1.6 process management </a:t>
            </a:r>
          </a:p>
        </p:txBody>
      </p:sp>
      <p:sp>
        <p:nvSpPr>
          <p:cNvPr id="3" name="Content Placeholder 2"/>
          <p:cNvSpPr>
            <a:spLocks noGrp="1"/>
          </p:cNvSpPr>
          <p:nvPr>
            <p:ph idx="1"/>
          </p:nvPr>
        </p:nvSpPr>
        <p:spPr>
          <a:xfrm>
            <a:off x="838200" y="927280"/>
            <a:ext cx="10515600" cy="4351338"/>
          </a:xfrm>
        </p:spPr>
        <p:txBody>
          <a:bodyPr>
            <a:noAutofit/>
          </a:bodyPr>
          <a:lstStyle/>
          <a:p>
            <a:pPr algn="just"/>
            <a:r>
              <a:rPr lang="en-US" sz="2000" dirty="0">
                <a:solidFill>
                  <a:srgbClr val="00B050"/>
                </a:solidFill>
              </a:rPr>
              <a:t>program in execution</a:t>
            </a:r>
            <a:r>
              <a:rPr lang="en-US" sz="2000" dirty="0"/>
              <a:t>, as mentioned, is a process. A word-processing program being run by an individual user on a PC is a process.</a:t>
            </a:r>
          </a:p>
          <a:p>
            <a:pPr algn="just"/>
            <a:r>
              <a:rPr lang="en-US" sz="2000" dirty="0">
                <a:solidFill>
                  <a:srgbClr val="00B050"/>
                </a:solidFill>
              </a:rPr>
              <a:t>A process needs certain resources-</a:t>
            </a:r>
            <a:r>
              <a:rPr lang="en-US" sz="2000" dirty="0"/>
              <a:t>--including CPU time, memory, files and I/O devices to accomplish task. </a:t>
            </a:r>
          </a:p>
          <a:p>
            <a:pPr algn="just"/>
            <a:r>
              <a:rPr lang="en-US" sz="2000" dirty="0"/>
              <a:t>A program is passive activity and process is activity.</a:t>
            </a:r>
          </a:p>
          <a:p>
            <a:pPr algn="just"/>
            <a:r>
              <a:rPr lang="en-US" sz="2000" dirty="0"/>
              <a:t>Program counter specifies next instruction to be executed. </a:t>
            </a:r>
          </a:p>
          <a:p>
            <a:pPr marL="0" indent="0" algn="just">
              <a:buNone/>
            </a:pPr>
            <a:r>
              <a:rPr lang="en-US" sz="2000" b="1" dirty="0"/>
              <a:t>The operating system is responsible for the following activities in connection with process management: </a:t>
            </a:r>
          </a:p>
          <a:p>
            <a:pPr algn="just"/>
            <a:r>
              <a:rPr lang="en-US" sz="2000" dirty="0">
                <a:solidFill>
                  <a:srgbClr val="00B050"/>
                </a:solidFill>
              </a:rPr>
              <a:t>1. Creating and Destroying the user and system process</a:t>
            </a:r>
          </a:p>
          <a:p>
            <a:pPr algn="just"/>
            <a:r>
              <a:rPr lang="en-US" sz="2000" dirty="0">
                <a:solidFill>
                  <a:srgbClr val="00B050"/>
                </a:solidFill>
              </a:rPr>
              <a:t>2. allocating the hardware for the process</a:t>
            </a:r>
          </a:p>
          <a:p>
            <a:pPr algn="just"/>
            <a:r>
              <a:rPr lang="en-US" sz="2000" dirty="0">
                <a:solidFill>
                  <a:srgbClr val="00B050"/>
                </a:solidFill>
              </a:rPr>
              <a:t>3. controlling the progress of the process</a:t>
            </a:r>
          </a:p>
          <a:p>
            <a:pPr algn="just"/>
            <a:r>
              <a:rPr lang="en-US" sz="2000" dirty="0">
                <a:solidFill>
                  <a:srgbClr val="00B050"/>
                </a:solidFill>
              </a:rPr>
              <a:t>4. provides the mechanism for process communication</a:t>
            </a:r>
          </a:p>
          <a:p>
            <a:pPr algn="just"/>
            <a:r>
              <a:rPr lang="en-US" sz="2000" dirty="0">
                <a:solidFill>
                  <a:srgbClr val="00B050"/>
                </a:solidFill>
              </a:rPr>
              <a:t>5. provides mechanism for deadlock handling </a:t>
            </a:r>
          </a:p>
          <a:p>
            <a:pPr algn="just"/>
            <a:r>
              <a:rPr lang="en-US" sz="2000" dirty="0">
                <a:solidFill>
                  <a:srgbClr val="00B050"/>
                </a:solidFill>
              </a:rPr>
              <a:t>6. scheduling and rescheduling the process</a:t>
            </a:r>
          </a:p>
          <a:p>
            <a:pPr algn="just"/>
            <a:r>
              <a:rPr lang="en-US" sz="2000" dirty="0">
                <a:solidFill>
                  <a:srgbClr val="00B050"/>
                </a:solidFill>
              </a:rPr>
              <a:t>7.provides the mechanism for process Synchronization</a:t>
            </a:r>
          </a:p>
        </p:txBody>
      </p:sp>
    </p:spTree>
    <p:extLst>
      <p:ext uri="{BB962C8B-B14F-4D97-AF65-F5344CB8AC3E}">
        <p14:creationId xmlns:p14="http://schemas.microsoft.com/office/powerpoint/2010/main" val="3329617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59123"/>
          </a:xfrm>
        </p:spPr>
        <p:txBody>
          <a:bodyPr>
            <a:normAutofit/>
          </a:bodyPr>
          <a:lstStyle/>
          <a:p>
            <a:r>
              <a:rPr lang="en-US" sz="2000" b="1" dirty="0"/>
              <a:t>1.7 memory management </a:t>
            </a:r>
          </a:p>
        </p:txBody>
      </p:sp>
      <p:sp>
        <p:nvSpPr>
          <p:cNvPr id="3" name="Content Placeholder 2"/>
          <p:cNvSpPr>
            <a:spLocks noGrp="1"/>
          </p:cNvSpPr>
          <p:nvPr>
            <p:ph idx="1"/>
          </p:nvPr>
        </p:nvSpPr>
        <p:spPr>
          <a:xfrm>
            <a:off x="838200" y="1130165"/>
            <a:ext cx="10515600" cy="5534586"/>
          </a:xfrm>
        </p:spPr>
        <p:txBody>
          <a:bodyPr>
            <a:normAutofit/>
          </a:bodyPr>
          <a:lstStyle/>
          <a:p>
            <a:pPr algn="just"/>
            <a:r>
              <a:rPr lang="en-US" sz="2000" dirty="0">
                <a:solidFill>
                  <a:srgbClr val="7030A0"/>
                </a:solidFill>
              </a:rPr>
              <a:t>Main memory is a large array of words or bytes</a:t>
            </a:r>
            <a:r>
              <a:rPr lang="en-US" sz="2000" dirty="0"/>
              <a:t>, ranging in size from hundreds of thousands to billions. Each word or byte has its own address.</a:t>
            </a:r>
          </a:p>
          <a:p>
            <a:pPr algn="just"/>
            <a:r>
              <a:rPr lang="en-US" sz="2000" dirty="0">
                <a:solidFill>
                  <a:schemeClr val="accent6">
                    <a:lumMod val="75000"/>
                  </a:schemeClr>
                </a:solidFill>
              </a:rPr>
              <a:t>For a program to be executed, it must be mapped to absolute addresses and loaded into memory. As the program executes, it accesses program instructions and data from memory by generating these absolute addresses.</a:t>
            </a:r>
          </a:p>
          <a:p>
            <a:pPr algn="just"/>
            <a:r>
              <a:rPr lang="en-US" sz="2000" dirty="0"/>
              <a:t>To improve both the utilization of the CPU and the speed of the computer's response to its users multiple programs need to be there in memory. </a:t>
            </a:r>
          </a:p>
          <a:p>
            <a:pPr marL="0" indent="0" algn="just">
              <a:buNone/>
            </a:pPr>
            <a:r>
              <a:rPr lang="en-US" sz="2000" b="1" dirty="0">
                <a:solidFill>
                  <a:schemeClr val="accent1">
                    <a:lumMod val="75000"/>
                  </a:schemeClr>
                </a:solidFill>
              </a:rPr>
              <a:t>The operating system is responsible for the following activities in connection with memory management:</a:t>
            </a:r>
          </a:p>
          <a:p>
            <a:pPr algn="just"/>
            <a:r>
              <a:rPr lang="en-US" sz="2000" dirty="0">
                <a:solidFill>
                  <a:schemeClr val="accent1">
                    <a:lumMod val="75000"/>
                  </a:schemeClr>
                </a:solidFill>
              </a:rPr>
              <a:t>Keeping track of which parts of memory are currently being used and by whom</a:t>
            </a:r>
          </a:p>
          <a:p>
            <a:pPr algn="just"/>
            <a:r>
              <a:rPr lang="en-US" sz="2000" dirty="0">
                <a:solidFill>
                  <a:schemeClr val="accent1">
                    <a:lumMod val="75000"/>
                  </a:schemeClr>
                </a:solidFill>
              </a:rPr>
              <a:t>Deciding which processes (or parts thereof) and data to move into and out of memory</a:t>
            </a:r>
          </a:p>
          <a:p>
            <a:pPr algn="just"/>
            <a:r>
              <a:rPr lang="en-US" sz="2000" dirty="0">
                <a:solidFill>
                  <a:schemeClr val="accent1">
                    <a:lumMod val="75000"/>
                  </a:schemeClr>
                </a:solidFill>
              </a:rPr>
              <a:t>Allocating and deallocating memory space as per the processes and the </a:t>
            </a:r>
            <a:r>
              <a:rPr lang="en-US" sz="2000" dirty="0" err="1">
                <a:solidFill>
                  <a:schemeClr val="accent1">
                    <a:lumMod val="75000"/>
                  </a:schemeClr>
                </a:solidFill>
              </a:rPr>
              <a:t>memeory</a:t>
            </a:r>
            <a:r>
              <a:rPr lang="en-US" sz="2000" dirty="0">
                <a:solidFill>
                  <a:schemeClr val="accent1">
                    <a:lumMod val="75000"/>
                  </a:schemeClr>
                </a:solidFill>
              </a:rPr>
              <a:t> required.</a:t>
            </a:r>
          </a:p>
          <a:p>
            <a:pPr marL="0" indent="0" algn="just">
              <a:buNone/>
            </a:pPr>
            <a:r>
              <a:rPr lang="en-US" sz="2000" b="1" dirty="0">
                <a:solidFill>
                  <a:srgbClr val="FF0000"/>
                </a:solidFill>
              </a:rPr>
              <a:t>Notes:</a:t>
            </a:r>
          </a:p>
          <a:p>
            <a:pPr marL="0" indent="0" algn="just">
              <a:buNone/>
            </a:pPr>
            <a:r>
              <a:rPr lang="en-US" sz="2000" b="1" dirty="0">
                <a:solidFill>
                  <a:srgbClr val="FF0000"/>
                </a:solidFill>
              </a:rPr>
              <a:t>1.Center of the modern Computers is the Memory</a:t>
            </a:r>
          </a:p>
          <a:p>
            <a:pPr marL="0" indent="0" algn="just">
              <a:buNone/>
            </a:pPr>
            <a:r>
              <a:rPr lang="en-US" sz="2000" b="1" dirty="0">
                <a:solidFill>
                  <a:srgbClr val="FF0000"/>
                </a:solidFill>
              </a:rPr>
              <a:t>2. Each of the  Byte can be accessed using the absolute addresses.</a:t>
            </a:r>
          </a:p>
        </p:txBody>
      </p:sp>
    </p:spTree>
    <p:extLst>
      <p:ext uri="{BB962C8B-B14F-4D97-AF65-F5344CB8AC3E}">
        <p14:creationId xmlns:p14="http://schemas.microsoft.com/office/powerpoint/2010/main" val="1425615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035" y="-162776"/>
            <a:ext cx="10515600" cy="1325563"/>
          </a:xfrm>
        </p:spPr>
        <p:txBody>
          <a:bodyPr/>
          <a:lstStyle/>
          <a:p>
            <a:r>
              <a:rPr lang="en-US" b="1" dirty="0"/>
              <a:t>1.8 Storage management </a:t>
            </a:r>
          </a:p>
        </p:txBody>
      </p:sp>
      <p:sp>
        <p:nvSpPr>
          <p:cNvPr id="3" name="Content Placeholder 2"/>
          <p:cNvSpPr>
            <a:spLocks noGrp="1"/>
          </p:cNvSpPr>
          <p:nvPr>
            <p:ph idx="1"/>
          </p:nvPr>
        </p:nvSpPr>
        <p:spPr>
          <a:xfrm>
            <a:off x="575035" y="395926"/>
            <a:ext cx="10778765" cy="7268066"/>
          </a:xfrm>
        </p:spPr>
        <p:txBody>
          <a:bodyPr>
            <a:normAutofit/>
          </a:bodyPr>
          <a:lstStyle/>
          <a:p>
            <a:pPr marL="0" indent="0" algn="just">
              <a:buNone/>
            </a:pPr>
            <a:endParaRPr lang="en-US" sz="2000" dirty="0"/>
          </a:p>
          <a:p>
            <a:pPr marL="0" indent="0" algn="just">
              <a:buNone/>
            </a:pPr>
            <a:endParaRPr lang="en-US" sz="2000" dirty="0"/>
          </a:p>
          <a:p>
            <a:pPr marL="0" indent="0" algn="just">
              <a:buNone/>
            </a:pPr>
            <a:r>
              <a:rPr lang="en-US" sz="2400" dirty="0"/>
              <a:t>1.8.1 </a:t>
            </a:r>
            <a:r>
              <a:rPr lang="en-US" sz="2400" b="1" dirty="0"/>
              <a:t>File-System Management</a:t>
            </a:r>
          </a:p>
          <a:p>
            <a:pPr algn="just"/>
            <a:r>
              <a:rPr lang="en-US" sz="2400" dirty="0">
                <a:solidFill>
                  <a:schemeClr val="accent6"/>
                </a:solidFill>
              </a:rPr>
              <a:t>File management is one of the </a:t>
            </a:r>
            <a:r>
              <a:rPr lang="en-US" sz="2400" dirty="0">
                <a:solidFill>
                  <a:srgbClr val="FF0000"/>
                </a:solidFill>
              </a:rPr>
              <a:t>most visible</a:t>
            </a:r>
            <a:r>
              <a:rPr lang="en-US" sz="2400" dirty="0">
                <a:solidFill>
                  <a:schemeClr val="accent6"/>
                </a:solidFill>
              </a:rPr>
              <a:t> components of an operating system</a:t>
            </a:r>
            <a:r>
              <a:rPr lang="en-US" sz="2400" dirty="0"/>
              <a:t>.</a:t>
            </a:r>
          </a:p>
          <a:p>
            <a:pPr algn="just"/>
            <a:r>
              <a:rPr lang="en-US" sz="2400" dirty="0"/>
              <a:t> Computers can store information on several different types </a:t>
            </a:r>
            <a:r>
              <a:rPr lang="en-US" sz="2400" dirty="0">
                <a:solidFill>
                  <a:schemeClr val="accent1">
                    <a:lumMod val="75000"/>
                  </a:schemeClr>
                </a:solidFill>
              </a:rPr>
              <a:t>of physical media. </a:t>
            </a:r>
            <a:r>
              <a:rPr lang="en-US" sz="2400" dirty="0">
                <a:solidFill>
                  <a:srgbClr val="FF0000"/>
                </a:solidFill>
              </a:rPr>
              <a:t>Magnetic disk, optical disk, and magnetic tape are the most common.</a:t>
            </a:r>
          </a:p>
          <a:p>
            <a:pPr algn="just"/>
            <a:r>
              <a:rPr lang="en-US" sz="2400" dirty="0">
                <a:solidFill>
                  <a:schemeClr val="accent1">
                    <a:lumMod val="75000"/>
                  </a:schemeClr>
                </a:solidFill>
              </a:rPr>
              <a:t>Files are the logical Collection of </a:t>
            </a:r>
            <a:r>
              <a:rPr lang="en-US" sz="2400" dirty="0" err="1">
                <a:solidFill>
                  <a:schemeClr val="accent1">
                    <a:lumMod val="75000"/>
                  </a:schemeClr>
                </a:solidFill>
              </a:rPr>
              <a:t>Informaition</a:t>
            </a:r>
            <a:r>
              <a:rPr lang="en-US" sz="2400" dirty="0">
                <a:solidFill>
                  <a:schemeClr val="accent1">
                    <a:lumMod val="75000"/>
                  </a:schemeClr>
                </a:solidFill>
              </a:rPr>
              <a:t>.</a:t>
            </a:r>
          </a:p>
          <a:p>
            <a:pPr algn="just"/>
            <a:r>
              <a:rPr lang="en-US" sz="2400" dirty="0">
                <a:solidFill>
                  <a:schemeClr val="accent1">
                    <a:lumMod val="75000"/>
                  </a:schemeClr>
                </a:solidFill>
              </a:rPr>
              <a:t>Files can be Organized in Directories.</a:t>
            </a:r>
          </a:p>
          <a:p>
            <a:pPr marL="0" indent="0" algn="just">
              <a:buNone/>
            </a:pPr>
            <a:r>
              <a:rPr lang="en-US" sz="2400" b="1" dirty="0"/>
              <a:t>The operating system is responsible for the following activities in connection with file management.</a:t>
            </a:r>
          </a:p>
          <a:p>
            <a:pPr marL="0" indent="0" algn="just">
              <a:buNone/>
            </a:pPr>
            <a:r>
              <a:rPr lang="en-US" sz="2400" dirty="0">
                <a:solidFill>
                  <a:srgbClr val="FF0000"/>
                </a:solidFill>
              </a:rPr>
              <a:t>1. Creating and Deleting the Files.</a:t>
            </a:r>
          </a:p>
          <a:p>
            <a:pPr marL="0" indent="0" algn="just">
              <a:buNone/>
            </a:pPr>
            <a:r>
              <a:rPr lang="en-US" sz="2400" dirty="0">
                <a:solidFill>
                  <a:srgbClr val="FF0000"/>
                </a:solidFill>
              </a:rPr>
              <a:t>2. Creating and Deleting the Directories to Organized the Files.</a:t>
            </a:r>
          </a:p>
          <a:p>
            <a:pPr marL="0" indent="0" algn="just">
              <a:buNone/>
            </a:pPr>
            <a:r>
              <a:rPr lang="en-US" sz="2400" dirty="0">
                <a:solidFill>
                  <a:srgbClr val="FF0000"/>
                </a:solidFill>
              </a:rPr>
              <a:t>3. Supporting</a:t>
            </a:r>
            <a:r>
              <a:rPr lang="en-US" sz="2400" b="1" dirty="0">
                <a:solidFill>
                  <a:srgbClr val="FF0000"/>
                </a:solidFill>
              </a:rPr>
              <a:t> </a:t>
            </a:r>
            <a:r>
              <a:rPr lang="en-US" sz="2400" dirty="0">
                <a:solidFill>
                  <a:srgbClr val="FF0000"/>
                </a:solidFill>
              </a:rPr>
              <a:t>the primitives for manipulating the files.</a:t>
            </a:r>
          </a:p>
          <a:p>
            <a:pPr marL="0" indent="0" algn="just">
              <a:buNone/>
            </a:pPr>
            <a:r>
              <a:rPr lang="en-US" sz="2400" dirty="0">
                <a:solidFill>
                  <a:srgbClr val="FF0000"/>
                </a:solidFill>
              </a:rPr>
              <a:t>4. Mapping the files into storage unit.</a:t>
            </a:r>
          </a:p>
          <a:p>
            <a:pPr marL="0" indent="0" algn="just">
              <a:buNone/>
            </a:pPr>
            <a:r>
              <a:rPr lang="en-US" sz="2400" dirty="0">
                <a:solidFill>
                  <a:srgbClr val="FF0000"/>
                </a:solidFill>
              </a:rPr>
              <a:t>5. Backing up the files on storage media.</a:t>
            </a:r>
          </a:p>
        </p:txBody>
      </p:sp>
    </p:spTree>
    <p:extLst>
      <p:ext uri="{BB962C8B-B14F-4D97-AF65-F5344CB8AC3E}">
        <p14:creationId xmlns:p14="http://schemas.microsoft.com/office/powerpoint/2010/main" val="1325358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20485"/>
          </a:xfrm>
        </p:spPr>
        <p:txBody>
          <a:bodyPr>
            <a:normAutofit/>
          </a:bodyPr>
          <a:lstStyle/>
          <a:p>
            <a:r>
              <a:rPr lang="en-US" sz="2000" b="1" u="sng" dirty="0"/>
              <a:t>1.8.2 Mass-Storage Management</a:t>
            </a:r>
            <a:endParaRPr lang="en-US" sz="2000" u="sng" dirty="0"/>
          </a:p>
        </p:txBody>
      </p:sp>
      <p:sp>
        <p:nvSpPr>
          <p:cNvPr id="3" name="Content Placeholder 2"/>
          <p:cNvSpPr>
            <a:spLocks noGrp="1"/>
          </p:cNvSpPr>
          <p:nvPr>
            <p:ph idx="1"/>
          </p:nvPr>
        </p:nvSpPr>
        <p:spPr>
          <a:xfrm>
            <a:off x="838200" y="785611"/>
            <a:ext cx="10515600" cy="5609070"/>
          </a:xfrm>
        </p:spPr>
        <p:txBody>
          <a:bodyPr>
            <a:noAutofit/>
          </a:bodyPr>
          <a:lstStyle/>
          <a:p>
            <a:pPr algn="just"/>
            <a:r>
              <a:rPr lang="en-US" sz="1800" dirty="0">
                <a:solidFill>
                  <a:schemeClr val="accent1"/>
                </a:solidFill>
              </a:rPr>
              <a:t>main memory is too small to accommodate all data and programs</a:t>
            </a:r>
          </a:p>
          <a:p>
            <a:pPr algn="just"/>
            <a:r>
              <a:rPr lang="en-US" sz="1800" dirty="0">
                <a:solidFill>
                  <a:srgbClr val="FF0000"/>
                </a:solidFill>
              </a:rPr>
              <a:t>when power is lost</a:t>
            </a:r>
            <a:endParaRPr lang="en-US" sz="1800" dirty="0"/>
          </a:p>
          <a:p>
            <a:pPr algn="just"/>
            <a:r>
              <a:rPr lang="en-US" sz="1800" dirty="0">
                <a:solidFill>
                  <a:schemeClr val="accent6"/>
                </a:solidFill>
              </a:rPr>
              <a:t>Backup of main memory is Secondary unit.</a:t>
            </a:r>
          </a:p>
          <a:p>
            <a:pPr algn="just"/>
            <a:r>
              <a:rPr lang="en-US" sz="1800" dirty="0">
                <a:solidFill>
                  <a:schemeClr val="accent6"/>
                </a:solidFill>
              </a:rPr>
              <a:t>Is a mechanism in the computer system to </a:t>
            </a:r>
            <a:r>
              <a:rPr lang="en-US" sz="1800" dirty="0">
                <a:solidFill>
                  <a:srgbClr val="FF0000"/>
                </a:solidFill>
              </a:rPr>
              <a:t>store the information in a way that it can be retrieve later.</a:t>
            </a:r>
          </a:p>
          <a:p>
            <a:pPr algn="just"/>
            <a:r>
              <a:rPr lang="en-US" sz="1800" dirty="0">
                <a:solidFill>
                  <a:srgbClr val="FF0000"/>
                </a:solidFill>
              </a:rPr>
              <a:t>Main memory </a:t>
            </a:r>
            <a:r>
              <a:rPr lang="en-US" sz="1800" dirty="0">
                <a:solidFill>
                  <a:srgbClr val="FF0000"/>
                </a:solidFill>
                <a:sym typeface="Wingdings" panose="05000000000000000000" pitchFamily="2" charset="2"/>
              </a:rPr>
              <a:t> data is lost when power is lost.</a:t>
            </a:r>
          </a:p>
          <a:p>
            <a:pPr algn="just"/>
            <a:r>
              <a:rPr lang="en-US" sz="1800" dirty="0">
                <a:solidFill>
                  <a:srgbClr val="FF0000"/>
                </a:solidFill>
              </a:rPr>
              <a:t>Secondary memory </a:t>
            </a:r>
            <a:r>
              <a:rPr lang="en-US" sz="1800" dirty="0">
                <a:solidFill>
                  <a:srgbClr val="FF0000"/>
                </a:solidFill>
                <a:sym typeface="Wingdings" panose="05000000000000000000" pitchFamily="2" charset="2"/>
              </a:rPr>
              <a:t>data is </a:t>
            </a:r>
            <a:r>
              <a:rPr lang="en-US" sz="1800" dirty="0" err="1">
                <a:solidFill>
                  <a:srgbClr val="FF0000"/>
                </a:solidFill>
                <a:sym typeface="Wingdings" panose="05000000000000000000" pitchFamily="2" charset="2"/>
              </a:rPr>
              <a:t>retrived</a:t>
            </a:r>
            <a:r>
              <a:rPr lang="en-US" sz="1800" dirty="0">
                <a:solidFill>
                  <a:srgbClr val="FF0000"/>
                </a:solidFill>
                <a:sym typeface="Wingdings" panose="05000000000000000000" pitchFamily="2" charset="2"/>
              </a:rPr>
              <a:t> because we use magnetic disks, tapes other storage units.</a:t>
            </a:r>
            <a:endParaRPr lang="en-US" sz="1800" dirty="0">
              <a:solidFill>
                <a:srgbClr val="FF0000"/>
              </a:solidFill>
            </a:endParaRPr>
          </a:p>
          <a:p>
            <a:pPr marL="0" indent="0" algn="just">
              <a:buNone/>
            </a:pPr>
            <a:r>
              <a:rPr lang="en-US" sz="1800" b="1" dirty="0"/>
              <a:t>Operating System responsible for the following activities in connection with Mass Memory</a:t>
            </a:r>
          </a:p>
          <a:p>
            <a:pPr marL="0" indent="0" algn="just">
              <a:buNone/>
            </a:pPr>
            <a:r>
              <a:rPr lang="en-US" sz="1800" b="1" dirty="0"/>
              <a:t> management</a:t>
            </a:r>
            <a:r>
              <a:rPr lang="en-US" sz="1800" dirty="0"/>
              <a:t>:</a:t>
            </a:r>
          </a:p>
          <a:p>
            <a:pPr algn="just"/>
            <a:r>
              <a:rPr lang="en-US" sz="1800" dirty="0"/>
              <a:t>Free-space management</a:t>
            </a:r>
          </a:p>
          <a:p>
            <a:pPr algn="just"/>
            <a:r>
              <a:rPr lang="en-US" sz="1800" dirty="0"/>
              <a:t>Storage allocation</a:t>
            </a:r>
          </a:p>
          <a:p>
            <a:pPr algn="just"/>
            <a:r>
              <a:rPr lang="en-US" sz="1800" dirty="0"/>
              <a:t>Disk scheduling</a:t>
            </a:r>
          </a:p>
          <a:p>
            <a:pPr marL="0" indent="0" algn="just">
              <a:buNone/>
            </a:pPr>
            <a:r>
              <a:rPr lang="en-US" sz="1800" u="sng" dirty="0"/>
              <a:t>1.8.3 caching </a:t>
            </a:r>
          </a:p>
          <a:p>
            <a:pPr algn="just"/>
            <a:r>
              <a:rPr lang="en-US" sz="1800" dirty="0"/>
              <a:t>Information is normally kept in some storage system (such as main memory). As it is used, it is copied into a faster storage system-the cache-on a temporary basis. When we need a particular piece of information, we first check whether it is in the cache. If it is, we use the information directly from the cache; if it is not we use the information from the source.</a:t>
            </a:r>
          </a:p>
        </p:txBody>
      </p:sp>
    </p:spTree>
    <p:extLst>
      <p:ext uri="{BB962C8B-B14F-4D97-AF65-F5344CB8AC3E}">
        <p14:creationId xmlns:p14="http://schemas.microsoft.com/office/powerpoint/2010/main" val="1223240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a:bodyPr>
          <a:lstStyle/>
          <a:p>
            <a:r>
              <a:rPr lang="en-US" sz="2000" dirty="0"/>
              <a:t>Continue… </a:t>
            </a:r>
          </a:p>
        </p:txBody>
      </p:sp>
      <p:sp>
        <p:nvSpPr>
          <p:cNvPr id="3" name="Content Placeholder 2"/>
          <p:cNvSpPr>
            <a:spLocks noGrp="1"/>
          </p:cNvSpPr>
          <p:nvPr>
            <p:ph idx="1"/>
          </p:nvPr>
        </p:nvSpPr>
        <p:spPr>
          <a:xfrm>
            <a:off x="257577" y="888641"/>
            <a:ext cx="11835685" cy="5756857"/>
          </a:xfrm>
        </p:spPr>
        <p:txBody>
          <a:bodyPr>
            <a:normAutofit lnSpcReduction="10000"/>
          </a:bodyPr>
          <a:lstStyle/>
          <a:p>
            <a:pPr algn="just"/>
            <a:r>
              <a:rPr lang="en-US" sz="2000" dirty="0"/>
              <a:t>In hierarchical storage structure, the </a:t>
            </a:r>
            <a:r>
              <a:rPr lang="en-US" sz="2000" dirty="0">
                <a:solidFill>
                  <a:srgbClr val="FF0000"/>
                </a:solidFill>
              </a:rPr>
              <a:t>same data may appear in different levels</a:t>
            </a:r>
            <a:r>
              <a:rPr lang="en-US" sz="2000" dirty="0"/>
              <a:t> of the storage system.</a:t>
            </a:r>
          </a:p>
          <a:p>
            <a:pPr algn="just"/>
            <a:r>
              <a:rPr lang="en-US" sz="2000" dirty="0"/>
              <a:t>For example, suppose that an </a:t>
            </a:r>
            <a:r>
              <a:rPr lang="en-US" sz="2000" dirty="0">
                <a:solidFill>
                  <a:srgbClr val="FF0000"/>
                </a:solidFill>
              </a:rPr>
              <a:t>integer A </a:t>
            </a:r>
            <a:r>
              <a:rPr lang="en-US" sz="2000" dirty="0"/>
              <a:t>that is to be </a:t>
            </a:r>
            <a:r>
              <a:rPr lang="en-US" sz="2000" dirty="0">
                <a:solidFill>
                  <a:srgbClr val="FF0000"/>
                </a:solidFill>
              </a:rPr>
              <a:t>incremented by 1 </a:t>
            </a:r>
            <a:r>
              <a:rPr lang="en-US" sz="2000" dirty="0"/>
              <a:t>located </a:t>
            </a:r>
            <a:r>
              <a:rPr lang="en-US" sz="2000" dirty="0">
                <a:sym typeface="Wingdings" panose="05000000000000000000" pitchFamily="2" charset="2"/>
              </a:rPr>
              <a:t> </a:t>
            </a:r>
            <a:r>
              <a:rPr lang="en-US" sz="2000" dirty="0"/>
              <a:t>file B, and file B </a:t>
            </a:r>
            <a:r>
              <a:rPr lang="en-US" sz="2000" dirty="0">
                <a:sym typeface="Wingdings" panose="05000000000000000000" pitchFamily="2" charset="2"/>
              </a:rPr>
              <a:t> </a:t>
            </a:r>
            <a:r>
              <a:rPr lang="en-US" sz="2000" dirty="0"/>
              <a:t>magnetic disk(in following figure).</a:t>
            </a:r>
          </a:p>
          <a:p>
            <a:pPr algn="just"/>
            <a:r>
              <a:rPr lang="en-US" sz="2000" dirty="0"/>
              <a:t>In a computing environment where only one process executes at a time, this arrangement poses no difficulties</a:t>
            </a:r>
            <a:r>
              <a:rPr lang="en-US" sz="2000" dirty="0">
                <a:solidFill>
                  <a:srgbClr val="FF0000"/>
                </a:solidFill>
              </a:rPr>
              <a:t>, since an access to integer A will always be to the copy at the highest level of the hierarchy</a:t>
            </a:r>
            <a:r>
              <a:rPr lang="en-US" sz="2000" dirty="0"/>
              <a:t>.</a:t>
            </a:r>
          </a:p>
          <a:p>
            <a:pPr algn="just"/>
            <a:r>
              <a:rPr lang="en-US" sz="2000" dirty="0"/>
              <a:t>However, in a multitasking environment, where the CPU is switched back and -forth-among various processes extreme care must be taken to ensure that, if several processes access A, then each of these processes will obtain the most recently updated value of A.</a:t>
            </a:r>
          </a:p>
          <a:p>
            <a:pPr algn="just"/>
            <a:r>
              <a:rPr lang="en-US" sz="2000" dirty="0"/>
              <a:t>The situation becomes more complicated in a multiprocessor environment where, in addition to maintaining internal registers, each of the CPUs also contains a local cache.</a:t>
            </a:r>
          </a:p>
          <a:p>
            <a:pPr algn="just"/>
            <a:r>
              <a:rPr lang="en-US" sz="2000" dirty="0"/>
              <a:t>Copy of A exits simultaneously in several caches. Since the various CPUs can all execute concurrently we must make sure that </a:t>
            </a:r>
            <a:r>
              <a:rPr lang="en-US" sz="2000" dirty="0">
                <a:solidFill>
                  <a:srgbClr val="FF0000"/>
                </a:solidFill>
              </a:rPr>
              <a:t>update to copy of A in one cache is immediately reflected in all other caches where A resides</a:t>
            </a:r>
            <a:r>
              <a:rPr lang="en-US" sz="2000" dirty="0"/>
              <a:t>. This situation is called </a:t>
            </a:r>
            <a:r>
              <a:rPr lang="en-US" sz="2000" b="1" dirty="0"/>
              <a:t>cache coherency. </a:t>
            </a:r>
          </a:p>
          <a:p>
            <a:pPr algn="just"/>
            <a:endParaRPr lang="en-US" sz="2000" dirty="0"/>
          </a:p>
          <a:p>
            <a:pPr marL="0" indent="0" algn="just">
              <a:buNone/>
            </a:pPr>
            <a:r>
              <a:rPr lang="en-US" sz="2000" dirty="0"/>
              <a:t> </a:t>
            </a:r>
          </a:p>
          <a:p>
            <a:pPr marL="0" indent="0" algn="just">
              <a:buNone/>
            </a:pPr>
            <a:endParaRPr lang="en-US" sz="2000" dirty="0"/>
          </a:p>
          <a:p>
            <a:pPr marL="0" indent="0" algn="just">
              <a:buNone/>
            </a:pPr>
            <a:r>
              <a:rPr lang="en-US" sz="2000" dirty="0"/>
              <a:t>		</a:t>
            </a:r>
            <a:r>
              <a:rPr lang="en-US" sz="2000" dirty="0" err="1"/>
              <a:t>sdsds</a:t>
            </a:r>
            <a:endParaRPr lang="en-US" sz="2000" dirty="0"/>
          </a:p>
          <a:p>
            <a:pPr marL="0" indent="0" algn="just">
              <a:buNone/>
            </a:pPr>
            <a:r>
              <a:rPr lang="en-US" sz="2000" dirty="0"/>
              <a:t>A       </a:t>
            </a:r>
            <a:r>
              <a:rPr lang="en-US" sz="2000" dirty="0">
                <a:sym typeface="Wingdings" panose="05000000000000000000" pitchFamily="2" charset="2"/>
              </a:rPr>
              <a:t>       </a:t>
            </a:r>
            <a:r>
              <a:rPr lang="en-US" sz="2000" dirty="0"/>
              <a:t>magnetic disks </a:t>
            </a:r>
            <a:r>
              <a:rPr lang="en-US" sz="2000" dirty="0">
                <a:sym typeface="Wingdings" panose="05000000000000000000" pitchFamily="2" charset="2"/>
              </a:rPr>
              <a:t>     file B                    Cache   - - &gt; 	</a:t>
            </a:r>
            <a:r>
              <a:rPr lang="en-US" sz="2000" dirty="0" err="1">
                <a:sym typeface="Wingdings" panose="05000000000000000000" pitchFamily="2" charset="2"/>
              </a:rPr>
              <a:t>Registors</a:t>
            </a:r>
            <a:r>
              <a:rPr lang="en-US" sz="2000" dirty="0">
                <a:sym typeface="Wingdings" panose="05000000000000000000" pitchFamily="2" charset="2"/>
              </a:rPr>
              <a:t> in processor</a:t>
            </a:r>
            <a:endParaRPr lang="en-US" sz="2000"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232" y="5234927"/>
            <a:ext cx="7256462"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8138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3669"/>
          </a:xfrm>
        </p:spPr>
        <p:txBody>
          <a:bodyPr>
            <a:normAutofit/>
          </a:bodyPr>
          <a:lstStyle/>
          <a:p>
            <a:r>
              <a:rPr lang="en-US" sz="2000" b="1" dirty="0"/>
              <a:t>1.9  Protection and security</a:t>
            </a:r>
          </a:p>
        </p:txBody>
      </p:sp>
      <p:sp>
        <p:nvSpPr>
          <p:cNvPr id="3" name="Content Placeholder 2"/>
          <p:cNvSpPr>
            <a:spLocks noGrp="1"/>
          </p:cNvSpPr>
          <p:nvPr>
            <p:ph idx="1"/>
          </p:nvPr>
        </p:nvSpPr>
        <p:spPr>
          <a:xfrm>
            <a:off x="838200" y="1091529"/>
            <a:ext cx="10515600" cy="4351338"/>
          </a:xfrm>
        </p:spPr>
        <p:txBody>
          <a:bodyPr>
            <a:normAutofit fontScale="92500" lnSpcReduction="10000"/>
          </a:bodyPr>
          <a:lstStyle/>
          <a:p>
            <a:pPr algn="just"/>
            <a:r>
              <a:rPr lang="en-US" sz="2000" b="1" dirty="0"/>
              <a:t>Protection, then, is any mechanism for controlling the access of processes or users-to the resources defined by a computer system.</a:t>
            </a:r>
          </a:p>
          <a:p>
            <a:pPr algn="just"/>
            <a:r>
              <a:rPr lang="en-US" sz="2000" b="1" dirty="0"/>
              <a:t>Protection can improve </a:t>
            </a:r>
            <a:r>
              <a:rPr lang="en-US" sz="2000" b="1" dirty="0">
                <a:solidFill>
                  <a:srgbClr val="FF0000"/>
                </a:solidFill>
              </a:rPr>
              <a:t>reliability by detecting latent errors at the interfaces between component subsystems.</a:t>
            </a:r>
          </a:p>
          <a:p>
            <a:pPr algn="just"/>
            <a:r>
              <a:rPr lang="en-US" sz="2000" dirty="0"/>
              <a:t>A system can have adequate protection but still be prone to failure and allow inappropriate access. Consider a user whose authentication information is stolen. </a:t>
            </a:r>
            <a:r>
              <a:rPr lang="en-US" sz="2000" b="1" dirty="0"/>
              <a:t>Her data could be copied or deleted, even though file and memory protection are working.</a:t>
            </a:r>
          </a:p>
          <a:p>
            <a:pPr algn="just"/>
            <a:r>
              <a:rPr lang="en-US" sz="2000" b="1" dirty="0"/>
              <a:t>It is the job of security to </a:t>
            </a:r>
            <a:r>
              <a:rPr lang="en-US" sz="2000" b="1" dirty="0">
                <a:solidFill>
                  <a:srgbClr val="FF0000"/>
                </a:solidFill>
              </a:rPr>
              <a:t>defend a system from external and internal attacks</a:t>
            </a:r>
            <a:r>
              <a:rPr lang="en-US" sz="2000" b="1" dirty="0"/>
              <a:t>. Such attacks spread across a </a:t>
            </a:r>
            <a:r>
              <a:rPr lang="en-US" sz="2000" b="1" dirty="0">
                <a:solidFill>
                  <a:srgbClr val="FF0000"/>
                </a:solidFill>
              </a:rPr>
              <a:t>huge range and include viruses and worms, denial-of service attacks</a:t>
            </a:r>
            <a:r>
              <a:rPr lang="en-US" sz="2000" dirty="0"/>
              <a:t>.</a:t>
            </a:r>
          </a:p>
          <a:p>
            <a:pPr algn="just"/>
            <a:r>
              <a:rPr lang="en-US" sz="2000" dirty="0"/>
              <a:t>Protection and security require the system to be </a:t>
            </a:r>
            <a:r>
              <a:rPr lang="en-US" sz="2000" dirty="0">
                <a:solidFill>
                  <a:srgbClr val="FF0000"/>
                </a:solidFill>
              </a:rPr>
              <a:t>able to distinguish among all its users. </a:t>
            </a:r>
            <a:r>
              <a:rPr lang="en-US" sz="2000" b="1" dirty="0">
                <a:solidFill>
                  <a:srgbClr val="FF0000"/>
                </a:solidFill>
              </a:rPr>
              <a:t>Most operating systems maintains a list of user names and associated user identifiers. </a:t>
            </a:r>
          </a:p>
          <a:p>
            <a:pPr algn="just"/>
            <a:r>
              <a:rPr lang="en-US" sz="2000" dirty="0"/>
              <a:t>In some circumstances, we wish to distinguish among sets of users rather than individual users. </a:t>
            </a:r>
            <a:r>
              <a:rPr lang="en-US" sz="2000" b="1" dirty="0"/>
              <a:t>For example, </a:t>
            </a:r>
            <a:r>
              <a:rPr lang="en-US" sz="2000" b="1" dirty="0">
                <a:solidFill>
                  <a:schemeClr val="accent1">
                    <a:lumMod val="75000"/>
                  </a:schemeClr>
                </a:solidFill>
              </a:rPr>
              <a:t>the owner of a file on a UNIX system may be allowed to issue all operations on that file</a:t>
            </a:r>
            <a:r>
              <a:rPr lang="en-US" sz="2000" b="1" dirty="0"/>
              <a:t>, whereas a </a:t>
            </a:r>
            <a:r>
              <a:rPr lang="en-US" sz="2000" b="1" dirty="0">
                <a:solidFill>
                  <a:schemeClr val="accent1">
                    <a:lumMod val="75000"/>
                  </a:schemeClr>
                </a:solidFill>
              </a:rPr>
              <a:t>selected set of users may only be allowed to read the file</a:t>
            </a:r>
            <a:r>
              <a:rPr lang="en-US" sz="2000" b="1" dirty="0"/>
              <a:t>. To accomplish this, we need to define a </a:t>
            </a:r>
            <a:r>
              <a:rPr lang="en-US" sz="2000" b="1" dirty="0">
                <a:solidFill>
                  <a:srgbClr val="FF0000"/>
                </a:solidFill>
              </a:rPr>
              <a:t>group name and the set of users belonging </a:t>
            </a:r>
            <a:r>
              <a:rPr lang="en-US" sz="2000" b="1" i="1" dirty="0">
                <a:solidFill>
                  <a:srgbClr val="FF0000"/>
                </a:solidFill>
              </a:rPr>
              <a:t>to </a:t>
            </a:r>
            <a:r>
              <a:rPr lang="en-US" sz="2000" b="1" dirty="0">
                <a:solidFill>
                  <a:srgbClr val="FF0000"/>
                </a:solidFill>
              </a:rPr>
              <a:t>that group. </a:t>
            </a:r>
          </a:p>
        </p:txBody>
      </p:sp>
    </p:spTree>
    <p:extLst>
      <p:ext uri="{BB962C8B-B14F-4D97-AF65-F5344CB8AC3E}">
        <p14:creationId xmlns:p14="http://schemas.microsoft.com/office/powerpoint/2010/main" val="186892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a:bodyPr>
          <a:lstStyle/>
          <a:p>
            <a:r>
              <a:rPr lang="en-US" sz="2000" b="1" dirty="0"/>
              <a:t>Distributed systems</a:t>
            </a:r>
          </a:p>
        </p:txBody>
      </p:sp>
      <p:sp>
        <p:nvSpPr>
          <p:cNvPr id="3" name="Content Placeholder 2"/>
          <p:cNvSpPr>
            <a:spLocks noGrp="1"/>
          </p:cNvSpPr>
          <p:nvPr>
            <p:ph idx="1"/>
          </p:nvPr>
        </p:nvSpPr>
        <p:spPr>
          <a:xfrm>
            <a:off x="748048" y="1014256"/>
            <a:ext cx="10515600" cy="5999286"/>
          </a:xfrm>
        </p:spPr>
        <p:txBody>
          <a:bodyPr>
            <a:normAutofit/>
          </a:bodyPr>
          <a:lstStyle/>
          <a:p>
            <a:pPr algn="just"/>
            <a:r>
              <a:rPr lang="en-US" sz="2100" b="1" dirty="0"/>
              <a:t>A distributed system is a collection of physically separate, possibly heterogeneous, computer systems that are networked </a:t>
            </a:r>
            <a:r>
              <a:rPr lang="en-US" sz="2100" b="1" i="1" dirty="0"/>
              <a:t>to </a:t>
            </a:r>
            <a:r>
              <a:rPr lang="en-US" sz="2100" b="1" dirty="0"/>
              <a:t>provide the users with access to the various resources that the system maintains</a:t>
            </a:r>
            <a:r>
              <a:rPr lang="en-US" sz="2100" dirty="0"/>
              <a:t>.</a:t>
            </a:r>
          </a:p>
          <a:p>
            <a:pPr algn="just"/>
            <a:r>
              <a:rPr lang="en-US" sz="2100" dirty="0"/>
              <a:t>Access </a:t>
            </a:r>
            <a:r>
              <a:rPr lang="en-US" sz="2100" i="1" dirty="0"/>
              <a:t>to </a:t>
            </a:r>
            <a:r>
              <a:rPr lang="en-US" sz="2100" dirty="0"/>
              <a:t>a shared resource increases </a:t>
            </a:r>
            <a:r>
              <a:rPr lang="en-US" sz="2100" b="1" dirty="0"/>
              <a:t>computation speed, functionality, data availability, and reliability. </a:t>
            </a:r>
          </a:p>
          <a:p>
            <a:pPr algn="just"/>
            <a:r>
              <a:rPr lang="en-US" sz="2100" dirty="0">
                <a:solidFill>
                  <a:schemeClr val="accent2"/>
                </a:solidFill>
              </a:rPr>
              <a:t>A network in the simplest terms, is a communication path between two or more systems. </a:t>
            </a:r>
          </a:p>
          <a:p>
            <a:pPr algn="just"/>
            <a:r>
              <a:rPr lang="en-US" sz="2100" dirty="0"/>
              <a:t>Distributed systems depend on networking for their functionality. </a:t>
            </a:r>
            <a:r>
              <a:rPr lang="en-US" sz="2100" b="1" dirty="0"/>
              <a:t>Networks vary by the protocols used, the distances between nodes, and the transport media.</a:t>
            </a:r>
          </a:p>
          <a:p>
            <a:pPr algn="just"/>
            <a:r>
              <a:rPr lang="en-US" sz="2100" b="1" dirty="0"/>
              <a:t>TCP /IP is the most common network protocol</a:t>
            </a:r>
            <a:r>
              <a:rPr lang="en-US" sz="2100" dirty="0"/>
              <a:t>. Likewise, operating system support of protocols varies. Most operating systems support TCP /IP, including the Windows and UNIX operating systems.</a:t>
            </a:r>
          </a:p>
          <a:p>
            <a:pPr algn="just"/>
            <a:r>
              <a:rPr lang="en-US" sz="2100" dirty="0">
                <a:solidFill>
                  <a:srgbClr val="00B0F0"/>
                </a:solidFill>
              </a:rPr>
              <a:t>Networks are characterized based on the distances between their nodes. </a:t>
            </a:r>
            <a:r>
              <a:rPr lang="en-US" sz="2100" b="1" dirty="0">
                <a:solidFill>
                  <a:srgbClr val="00B0F0"/>
                </a:solidFill>
              </a:rPr>
              <a:t>A local area network(LAN) connects computers within a room, a floor, or a building.</a:t>
            </a:r>
          </a:p>
          <a:p>
            <a:pPr algn="just"/>
            <a:r>
              <a:rPr lang="en-US" sz="2100" b="1" dirty="0">
                <a:solidFill>
                  <a:srgbClr val="00B0F0"/>
                </a:solidFill>
              </a:rPr>
              <a:t>A wide area network(WAN) usually links buildings, cities, or countries.</a:t>
            </a:r>
          </a:p>
          <a:p>
            <a:pPr algn="just"/>
            <a:r>
              <a:rPr lang="en-US" sz="2100" b="1" dirty="0">
                <a:solidFill>
                  <a:srgbClr val="00B0F0"/>
                </a:solidFill>
              </a:rPr>
              <a:t>A Metropolitan area network(MAN) could link buildings within a city. </a:t>
            </a:r>
          </a:p>
          <a:p>
            <a:pPr algn="just"/>
            <a:r>
              <a:rPr lang="en-US" sz="2100" b="1" dirty="0">
                <a:solidFill>
                  <a:srgbClr val="00B050"/>
                </a:solidFill>
              </a:rPr>
              <a:t>3 types </a:t>
            </a:r>
            <a:r>
              <a:rPr lang="en-US" sz="2100" b="1" dirty="0">
                <a:solidFill>
                  <a:srgbClr val="00B050"/>
                </a:solidFill>
                <a:sym typeface="Wingdings" panose="05000000000000000000" pitchFamily="2" charset="2"/>
              </a:rPr>
              <a:t> protocols , distance between modes and transmission media……..</a:t>
            </a:r>
            <a:endParaRPr lang="en-US" sz="2100" b="1" dirty="0">
              <a:solidFill>
                <a:srgbClr val="00B050"/>
              </a:solidFill>
            </a:endParaRPr>
          </a:p>
          <a:p>
            <a:pPr algn="just"/>
            <a:endParaRPr lang="en-US" sz="2000" dirty="0"/>
          </a:p>
        </p:txBody>
      </p:sp>
    </p:spTree>
    <p:extLst>
      <p:ext uri="{BB962C8B-B14F-4D97-AF65-F5344CB8AC3E}">
        <p14:creationId xmlns:p14="http://schemas.microsoft.com/office/powerpoint/2010/main" val="3209240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1095"/>
          </a:xfrm>
        </p:spPr>
        <p:txBody>
          <a:bodyPr/>
          <a:lstStyle/>
          <a:p>
            <a:r>
              <a:rPr lang="en-US" b="1" dirty="0"/>
              <a:t>CHAPTER 1 : Introduction </a:t>
            </a:r>
          </a:p>
        </p:txBody>
      </p:sp>
      <p:sp>
        <p:nvSpPr>
          <p:cNvPr id="3" name="Content Placeholder 2"/>
          <p:cNvSpPr>
            <a:spLocks noGrp="1"/>
          </p:cNvSpPr>
          <p:nvPr>
            <p:ph idx="1"/>
          </p:nvPr>
        </p:nvSpPr>
        <p:spPr>
          <a:xfrm>
            <a:off x="476518" y="1284711"/>
            <a:ext cx="11256136" cy="5077451"/>
          </a:xfrm>
        </p:spPr>
        <p:txBody>
          <a:bodyPr>
            <a:normAutofit lnSpcReduction="10000"/>
          </a:bodyPr>
          <a:lstStyle/>
          <a:p>
            <a:pPr marL="0" indent="0" algn="just">
              <a:buNone/>
            </a:pPr>
            <a:r>
              <a:rPr lang="en-US" sz="2000" dirty="0"/>
              <a:t>What is operating system?</a:t>
            </a:r>
          </a:p>
          <a:p>
            <a:pPr algn="just"/>
            <a:r>
              <a:rPr lang="en-US" sz="2000" dirty="0">
                <a:solidFill>
                  <a:srgbClr val="FF0000"/>
                </a:solidFill>
              </a:rPr>
              <a:t>An operating system is a program that manages the computer hardware. It also provides a basis for application programs and acts as an intermediary between the computer user and the computer hardware.</a:t>
            </a:r>
          </a:p>
          <a:p>
            <a:pPr marL="0" indent="0" algn="just">
              <a:buNone/>
            </a:pPr>
            <a:endParaRPr lang="en-US" sz="2000" dirty="0"/>
          </a:p>
          <a:p>
            <a:pPr marL="0" indent="0" algn="just">
              <a:buNone/>
            </a:pPr>
            <a:r>
              <a:rPr lang="en-US" sz="2000" dirty="0">
                <a:solidFill>
                  <a:srgbClr val="FF0000"/>
                </a:solidFill>
              </a:rPr>
              <a:t>operating system goals:</a:t>
            </a:r>
          </a:p>
          <a:p>
            <a:pPr lvl="1" algn="just"/>
            <a:r>
              <a:rPr lang="en-US" sz="2000" dirty="0">
                <a:solidFill>
                  <a:srgbClr val="00B050"/>
                </a:solidFill>
                <a:ea typeface="ＭＳ Ｐゴシック" panose="020B0600070205080204" pitchFamily="34" charset="-128"/>
              </a:rPr>
              <a:t>Execute user programs and make solving user problems easier.</a:t>
            </a:r>
          </a:p>
          <a:p>
            <a:pPr lvl="1" algn="just"/>
            <a:r>
              <a:rPr lang="en-US" sz="2000" dirty="0">
                <a:solidFill>
                  <a:srgbClr val="00B050"/>
                </a:solidFill>
                <a:ea typeface="ＭＳ Ｐゴシック" panose="020B0600070205080204" pitchFamily="34" charset="-128"/>
              </a:rPr>
              <a:t>Make the computer system convenient to use.</a:t>
            </a:r>
          </a:p>
          <a:p>
            <a:pPr lvl="1" algn="just"/>
            <a:r>
              <a:rPr lang="en-US" sz="2000" dirty="0">
                <a:solidFill>
                  <a:srgbClr val="00B050"/>
                </a:solidFill>
                <a:ea typeface="ＭＳ Ｐゴシック" panose="020B0600070205080204" pitchFamily="34" charset="-128"/>
              </a:rPr>
              <a:t>Use the computer hardware in an efficient manner.</a:t>
            </a:r>
          </a:p>
          <a:p>
            <a:pPr marL="0" indent="0" algn="just">
              <a:buNone/>
            </a:pPr>
            <a:r>
              <a:rPr lang="en-US" sz="2000" dirty="0"/>
              <a:t>Examples of </a:t>
            </a:r>
            <a:r>
              <a:rPr lang="en-US" sz="2000" dirty="0" err="1"/>
              <a:t>os</a:t>
            </a:r>
            <a:r>
              <a:rPr lang="en-US" sz="2000" dirty="0"/>
              <a:t> :</a:t>
            </a:r>
          </a:p>
          <a:p>
            <a:pPr marL="0" indent="0" algn="just">
              <a:buNone/>
            </a:pPr>
            <a:r>
              <a:rPr lang="en-US" sz="2000" dirty="0"/>
              <a:t>Windows : </a:t>
            </a:r>
          </a:p>
          <a:p>
            <a:pPr marL="0" indent="0" algn="just">
              <a:buNone/>
            </a:pPr>
            <a:r>
              <a:rPr lang="en-US" sz="2000" dirty="0"/>
              <a:t>Linux: </a:t>
            </a:r>
          </a:p>
          <a:p>
            <a:pPr marL="0" indent="0" algn="just">
              <a:buNone/>
            </a:pPr>
            <a:r>
              <a:rPr lang="en-US" sz="2000" dirty="0"/>
              <a:t>Android :</a:t>
            </a:r>
          </a:p>
          <a:p>
            <a:pPr marL="0" indent="0" algn="just">
              <a:buNone/>
            </a:pPr>
            <a:r>
              <a:rPr lang="en-US" sz="2000" dirty="0" err="1"/>
              <a:t>ios</a:t>
            </a:r>
            <a:r>
              <a:rPr lang="en-US" sz="2000" dirty="0"/>
              <a:t>: </a:t>
            </a:r>
          </a:p>
          <a:p>
            <a:pPr marL="0" indent="0" algn="just">
              <a:buNone/>
            </a:pPr>
            <a:endParaRPr lang="en-US" sz="2000" dirty="0"/>
          </a:p>
        </p:txBody>
      </p:sp>
    </p:spTree>
    <p:extLst>
      <p:ext uri="{BB962C8B-B14F-4D97-AF65-F5344CB8AC3E}">
        <p14:creationId xmlns:p14="http://schemas.microsoft.com/office/powerpoint/2010/main" val="2037542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59"/>
          </a:xfrm>
        </p:spPr>
        <p:txBody>
          <a:bodyPr>
            <a:normAutofit fontScale="90000"/>
          </a:bodyPr>
          <a:lstStyle/>
          <a:p>
            <a:br>
              <a:rPr lang="en-US" dirty="0"/>
            </a:br>
            <a:r>
              <a:rPr lang="en-US" dirty="0"/>
              <a:t>1.1 What Operating Systems Do</a:t>
            </a:r>
            <a:br>
              <a:rPr lang="en-US" dirty="0"/>
            </a:br>
            <a:r>
              <a:rPr lang="en-US" sz="2400" b="1" dirty="0"/>
              <a:t>abstract view of the components of a computer system</a:t>
            </a:r>
            <a:endParaRPr lang="en-US" b="1" dirty="0"/>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7134" y="1606279"/>
            <a:ext cx="6168980" cy="45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171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23517"/>
          </a:xfrm>
        </p:spPr>
        <p:txBody>
          <a:bodyPr>
            <a:normAutofit fontScale="90000"/>
          </a:bodyPr>
          <a:lstStyle/>
          <a:p>
            <a:r>
              <a:rPr lang="en-US" dirty="0"/>
              <a:t>Continued..</a:t>
            </a:r>
          </a:p>
        </p:txBody>
      </p:sp>
      <p:sp>
        <p:nvSpPr>
          <p:cNvPr id="3" name="Content Placeholder 2"/>
          <p:cNvSpPr>
            <a:spLocks noGrp="1"/>
          </p:cNvSpPr>
          <p:nvPr>
            <p:ph idx="1"/>
          </p:nvPr>
        </p:nvSpPr>
        <p:spPr>
          <a:xfrm>
            <a:off x="592429" y="1349106"/>
            <a:ext cx="11127346" cy="5051693"/>
          </a:xfrm>
        </p:spPr>
        <p:txBody>
          <a:bodyPr>
            <a:normAutofit/>
          </a:bodyPr>
          <a:lstStyle/>
          <a:p>
            <a:pPr algn="just"/>
            <a:r>
              <a:rPr lang="en-US" sz="2000" dirty="0">
                <a:ea typeface="ＭＳ Ｐゴシック" panose="020B0600070205080204" pitchFamily="34" charset="-128"/>
              </a:rPr>
              <a:t>Computer system can be divided into four components:</a:t>
            </a:r>
          </a:p>
          <a:p>
            <a:pPr lvl="1" algn="just"/>
            <a:r>
              <a:rPr lang="en-US" sz="2000" dirty="0">
                <a:ea typeface="ＭＳ Ｐゴシック" panose="020B0600070205080204" pitchFamily="34" charset="-128"/>
              </a:rPr>
              <a:t>Hardware – </a:t>
            </a:r>
            <a:r>
              <a:rPr lang="en-US" sz="2000" dirty="0">
                <a:solidFill>
                  <a:srgbClr val="00B050"/>
                </a:solidFill>
                <a:ea typeface="ＭＳ Ｐゴシック" panose="020B0600070205080204" pitchFamily="34" charset="-128"/>
              </a:rPr>
              <a:t>provides basic computing resources</a:t>
            </a:r>
          </a:p>
          <a:p>
            <a:pPr lvl="2" algn="just"/>
            <a:r>
              <a:rPr lang="en-US" dirty="0">
                <a:ea typeface="ＭＳ Ｐゴシック" panose="020B0600070205080204" pitchFamily="34" charset="-128"/>
              </a:rPr>
              <a:t>CPU, memory, I/O devices</a:t>
            </a:r>
          </a:p>
          <a:p>
            <a:pPr lvl="1" algn="just"/>
            <a:r>
              <a:rPr lang="en-US" sz="2000" dirty="0">
                <a:ea typeface="ＭＳ Ｐゴシック" panose="020B0600070205080204" pitchFamily="34" charset="-128"/>
              </a:rPr>
              <a:t>Operating system</a:t>
            </a:r>
          </a:p>
          <a:p>
            <a:pPr lvl="2" algn="just"/>
            <a:r>
              <a:rPr lang="en-US" dirty="0">
                <a:ea typeface="ＭＳ Ｐゴシック" panose="020B0600070205080204" pitchFamily="34" charset="-128"/>
              </a:rPr>
              <a:t>Controls and coordinates use of hardware among various applications and users</a:t>
            </a:r>
          </a:p>
          <a:p>
            <a:pPr lvl="1" algn="just"/>
            <a:r>
              <a:rPr lang="en-US" sz="2000" dirty="0">
                <a:ea typeface="ＭＳ Ｐゴシック" panose="020B0600070205080204" pitchFamily="34" charset="-128"/>
              </a:rPr>
              <a:t>Application programs – define the ways in which the system resources are used to solve the computing problems of the users</a:t>
            </a:r>
          </a:p>
          <a:p>
            <a:pPr lvl="2" algn="just"/>
            <a:r>
              <a:rPr lang="en-US" dirty="0">
                <a:ea typeface="ＭＳ Ｐゴシック" panose="020B0600070205080204" pitchFamily="34" charset="-128"/>
              </a:rPr>
              <a:t>Word processors, compilers, web browsers, database systems, video games</a:t>
            </a:r>
          </a:p>
          <a:p>
            <a:pPr lvl="1" algn="just"/>
            <a:r>
              <a:rPr lang="en-US" sz="2000" dirty="0">
                <a:ea typeface="ＭＳ Ｐゴシック" panose="020B0600070205080204" pitchFamily="34" charset="-128"/>
              </a:rPr>
              <a:t>Users</a:t>
            </a:r>
          </a:p>
          <a:p>
            <a:pPr lvl="2" algn="just"/>
            <a:r>
              <a:rPr lang="en-US" dirty="0">
                <a:ea typeface="ＭＳ Ｐゴシック" panose="020B0600070205080204" pitchFamily="34" charset="-128"/>
              </a:rPr>
              <a:t>People, machines, other computers.</a:t>
            </a:r>
          </a:p>
          <a:p>
            <a:pPr algn="just"/>
            <a:r>
              <a:rPr lang="en-US" sz="2000" dirty="0"/>
              <a:t>We can also view a computer system as consisting of hardware, software and data.</a:t>
            </a:r>
          </a:p>
          <a:p>
            <a:pPr algn="just"/>
            <a:r>
              <a:rPr lang="en-US" sz="2000" b="1" dirty="0"/>
              <a:t>An operating system is similar to a </a:t>
            </a:r>
            <a:r>
              <a:rPr lang="en-US" sz="2000" b="1" i="1" dirty="0"/>
              <a:t>government</a:t>
            </a:r>
            <a:r>
              <a:rPr lang="en-US" sz="2000" i="1" dirty="0"/>
              <a:t>. </a:t>
            </a:r>
            <a:r>
              <a:rPr lang="en-US" sz="2000" dirty="0"/>
              <a:t>Like a government, it performs no useful function by itself. It simply provides an </a:t>
            </a:r>
            <a:r>
              <a:rPr lang="en-US" sz="2000" i="1" dirty="0"/>
              <a:t>environment </a:t>
            </a:r>
            <a:r>
              <a:rPr lang="en-US" sz="2000" dirty="0"/>
              <a:t>within which other programs can do useful work.</a:t>
            </a:r>
            <a:endParaRPr lang="en-US" sz="2000" dirty="0">
              <a:ea typeface="ＭＳ Ｐゴシック" panose="020B0600070205080204" pitchFamily="34" charset="-128"/>
            </a:endParaRPr>
          </a:p>
        </p:txBody>
      </p:sp>
    </p:spTree>
    <p:extLst>
      <p:ext uri="{BB962C8B-B14F-4D97-AF65-F5344CB8AC3E}">
        <p14:creationId xmlns:p14="http://schemas.microsoft.com/office/powerpoint/2010/main" val="28008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1.1.1 </a:t>
            </a:r>
            <a:r>
              <a:rPr lang="en-US" dirty="0">
                <a:solidFill>
                  <a:srgbClr val="FF0000"/>
                </a:solidFill>
              </a:rPr>
              <a:t>User view </a:t>
            </a:r>
          </a:p>
        </p:txBody>
      </p:sp>
      <p:sp>
        <p:nvSpPr>
          <p:cNvPr id="3" name="Content Placeholder 2"/>
          <p:cNvSpPr>
            <a:spLocks noGrp="1"/>
          </p:cNvSpPr>
          <p:nvPr>
            <p:ph idx="1"/>
          </p:nvPr>
        </p:nvSpPr>
        <p:spPr>
          <a:xfrm>
            <a:off x="386366" y="1378039"/>
            <a:ext cx="11204620" cy="4798924"/>
          </a:xfrm>
        </p:spPr>
        <p:txBody>
          <a:bodyPr>
            <a:normAutofit/>
          </a:bodyPr>
          <a:lstStyle/>
          <a:p>
            <a:pPr algn="just"/>
            <a:r>
              <a:rPr lang="en-US" sz="2000" b="1" dirty="0"/>
              <a:t>The user's view of the computer varies according to the interface being used</a:t>
            </a:r>
            <a:r>
              <a:rPr lang="en-US" sz="2000" dirty="0"/>
              <a:t>.</a:t>
            </a:r>
          </a:p>
          <a:p>
            <a:pPr algn="just"/>
            <a:r>
              <a:rPr lang="en-US" sz="2000" b="1" dirty="0"/>
              <a:t>The goal is to maximize the work (or play) that the user is performing.</a:t>
            </a:r>
            <a:r>
              <a:rPr lang="en-US" sz="2000" dirty="0"/>
              <a:t> In this case/ the operating system is designed mostly for ease of use with some attention paid to performance and none paid to resource utilization –how various hardware and software resources are shared.</a:t>
            </a:r>
          </a:p>
          <a:p>
            <a:pPr algn="just"/>
            <a:r>
              <a:rPr lang="en-US" sz="2000" b="1" dirty="0"/>
              <a:t>In other cases, a user sits at a terminal connected to a mainframe or a minicomputer. </a:t>
            </a:r>
            <a:r>
              <a:rPr lang="en-US" sz="2000" dirty="0"/>
              <a:t>Other users are accessing the same computer through other terminals. These users share resources and may exchange information. </a:t>
            </a:r>
            <a:r>
              <a:rPr lang="en-US" sz="2000" b="1" dirty="0"/>
              <a:t>The operating system in such cases is designed to </a:t>
            </a:r>
            <a:r>
              <a:rPr lang="en-US" sz="2000" b="1" dirty="0">
                <a:solidFill>
                  <a:srgbClr val="00B0F0"/>
                </a:solidFill>
              </a:rPr>
              <a:t>maximize resource utilization</a:t>
            </a:r>
            <a:r>
              <a:rPr lang="en-US" sz="2000" dirty="0">
                <a:solidFill>
                  <a:srgbClr val="00B0F0"/>
                </a:solidFill>
              </a:rPr>
              <a:t>. </a:t>
            </a:r>
          </a:p>
          <a:p>
            <a:pPr algn="just"/>
            <a:r>
              <a:rPr lang="en-US" sz="2000" b="1" dirty="0"/>
              <a:t>In still other cases, users sit at workstations connected to networks of other workstations and servers. These users have dedicated resources at their disposal, but they also </a:t>
            </a:r>
            <a:r>
              <a:rPr lang="en-US" sz="2000" b="1" dirty="0">
                <a:solidFill>
                  <a:srgbClr val="00B0F0"/>
                </a:solidFill>
              </a:rPr>
              <a:t>share resources </a:t>
            </a:r>
            <a:r>
              <a:rPr lang="en-US" sz="2000" b="1" dirty="0"/>
              <a:t>such as networking and servers. </a:t>
            </a:r>
            <a:r>
              <a:rPr lang="en-US" sz="2000" dirty="0"/>
              <a:t>Therefore, their operating system is designed to compromise between </a:t>
            </a:r>
            <a:r>
              <a:rPr lang="en-US" sz="2000" dirty="0">
                <a:solidFill>
                  <a:srgbClr val="00B0F0"/>
                </a:solidFill>
              </a:rPr>
              <a:t>individual usability and resource utilization.</a:t>
            </a:r>
          </a:p>
          <a:p>
            <a:pPr algn="just"/>
            <a:r>
              <a:rPr lang="en-US" sz="2000" b="1" dirty="0"/>
              <a:t>Some computers have little or no user view</a:t>
            </a:r>
            <a:r>
              <a:rPr lang="en-US" sz="2000" dirty="0"/>
              <a:t>. For example, embedded computers in home devices.</a:t>
            </a:r>
          </a:p>
          <a:p>
            <a:pPr algn="just"/>
            <a:endParaRPr lang="en-US" sz="2000" dirty="0"/>
          </a:p>
        </p:txBody>
      </p:sp>
    </p:spTree>
    <p:extLst>
      <p:ext uri="{BB962C8B-B14F-4D97-AF65-F5344CB8AC3E}">
        <p14:creationId xmlns:p14="http://schemas.microsoft.com/office/powerpoint/2010/main" val="2195230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6548"/>
          </a:xfrm>
        </p:spPr>
        <p:txBody>
          <a:bodyPr>
            <a:normAutofit fontScale="90000"/>
          </a:bodyPr>
          <a:lstStyle/>
          <a:p>
            <a:r>
              <a:rPr lang="en-US" dirty="0"/>
              <a:t>1.1.2 System view </a:t>
            </a:r>
          </a:p>
        </p:txBody>
      </p:sp>
      <p:sp>
        <p:nvSpPr>
          <p:cNvPr id="3" name="Content Placeholder 2"/>
          <p:cNvSpPr>
            <a:spLocks noGrp="1"/>
          </p:cNvSpPr>
          <p:nvPr>
            <p:ph idx="1"/>
          </p:nvPr>
        </p:nvSpPr>
        <p:spPr>
          <a:xfrm>
            <a:off x="838200" y="1155924"/>
            <a:ext cx="10515600" cy="4351338"/>
          </a:xfrm>
        </p:spPr>
        <p:txBody>
          <a:bodyPr>
            <a:noAutofit/>
          </a:bodyPr>
          <a:lstStyle/>
          <a:p>
            <a:pPr algn="just"/>
            <a:r>
              <a:rPr lang="en-US" sz="2400" dirty="0"/>
              <a:t>From the computer's point of view, the operating system is the program most intimately involved with the hardware. </a:t>
            </a:r>
            <a:r>
              <a:rPr lang="en-US" sz="2400" b="1" dirty="0"/>
              <a:t>In this context, we can view an </a:t>
            </a:r>
            <a:r>
              <a:rPr lang="en-US" sz="2400" b="1" dirty="0">
                <a:solidFill>
                  <a:srgbClr val="00B0F0"/>
                </a:solidFill>
              </a:rPr>
              <a:t>operating system as a resource allocator</a:t>
            </a:r>
            <a:r>
              <a:rPr lang="en-US" sz="2400" dirty="0">
                <a:solidFill>
                  <a:srgbClr val="00B0F0"/>
                </a:solidFill>
              </a:rPr>
              <a:t>. </a:t>
            </a:r>
          </a:p>
          <a:p>
            <a:pPr algn="just"/>
            <a:r>
              <a:rPr lang="en-US" sz="2400" b="1" dirty="0"/>
              <a:t>A computer system has many resources that may be required to solve a problem: CPU time, memory space and so on. </a:t>
            </a:r>
            <a:r>
              <a:rPr lang="en-US" sz="2400" b="1" dirty="0">
                <a:solidFill>
                  <a:srgbClr val="00B0F0"/>
                </a:solidFill>
              </a:rPr>
              <a:t>The operating system acts as the manager of these resources.</a:t>
            </a:r>
          </a:p>
          <a:p>
            <a:pPr algn="just"/>
            <a:r>
              <a:rPr lang="en-US" sz="2400" b="1" dirty="0">
                <a:solidFill>
                  <a:srgbClr val="00B0F0"/>
                </a:solidFill>
              </a:rPr>
              <a:t>the operating system must decide how to allocate them to specific programs and users so that they are used efficiently</a:t>
            </a:r>
            <a:r>
              <a:rPr lang="en-US" sz="2400" b="1" dirty="0"/>
              <a:t>. </a:t>
            </a:r>
          </a:p>
          <a:p>
            <a:pPr algn="just"/>
            <a:r>
              <a:rPr lang="en-US" sz="2400" dirty="0"/>
              <a:t>A slightly different view of an operating system emphasizes </a:t>
            </a:r>
            <a:r>
              <a:rPr lang="en-US" sz="2400" dirty="0">
                <a:solidFill>
                  <a:srgbClr val="00B0F0"/>
                </a:solidFill>
              </a:rPr>
              <a:t>the need to control the various I/0 devices and user programs. </a:t>
            </a:r>
          </a:p>
          <a:p>
            <a:pPr algn="just"/>
            <a:r>
              <a:rPr lang="en-US" sz="2400" b="1" dirty="0"/>
              <a:t>A control program manages the execution of user programs to prevent errors and improper use of the computer.</a:t>
            </a:r>
          </a:p>
        </p:txBody>
      </p:sp>
    </p:spTree>
    <p:extLst>
      <p:ext uri="{BB962C8B-B14F-4D97-AF65-F5344CB8AC3E}">
        <p14:creationId xmlns:p14="http://schemas.microsoft.com/office/powerpoint/2010/main" val="4138176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97760"/>
          </a:xfrm>
        </p:spPr>
        <p:txBody>
          <a:bodyPr>
            <a:normAutofit/>
          </a:bodyPr>
          <a:lstStyle/>
          <a:p>
            <a:r>
              <a:rPr lang="en-US" sz="2400" b="1" dirty="0"/>
              <a:t>1.5 operating system operations </a:t>
            </a:r>
          </a:p>
        </p:txBody>
      </p:sp>
      <p:sp>
        <p:nvSpPr>
          <p:cNvPr id="3" name="Content Placeholder 2"/>
          <p:cNvSpPr>
            <a:spLocks noGrp="1"/>
          </p:cNvSpPr>
          <p:nvPr>
            <p:ph idx="1"/>
          </p:nvPr>
        </p:nvSpPr>
        <p:spPr>
          <a:xfrm>
            <a:off x="838200" y="862886"/>
            <a:ext cx="10515600" cy="5731097"/>
          </a:xfrm>
        </p:spPr>
        <p:txBody>
          <a:bodyPr>
            <a:normAutofit fontScale="92500" lnSpcReduction="20000"/>
          </a:bodyPr>
          <a:lstStyle/>
          <a:p>
            <a:pPr algn="just"/>
            <a:r>
              <a:rPr lang="en-US" sz="2100" dirty="0">
                <a:solidFill>
                  <a:srgbClr val="00B0F0"/>
                </a:solidFill>
              </a:rPr>
              <a:t>Modern operating systems are interrupt driven</a:t>
            </a:r>
            <a:r>
              <a:rPr lang="en-US" sz="2100" dirty="0"/>
              <a:t>. If there are no processes to execute, no I/0 devices to service, and no users to whom to respond, an operating system will sit quietly waiting for something to happen.</a:t>
            </a:r>
          </a:p>
          <a:p>
            <a:pPr algn="just"/>
            <a:r>
              <a:rPr lang="en-US" sz="2100" dirty="0">
                <a:solidFill>
                  <a:srgbClr val="00B0F0"/>
                </a:solidFill>
              </a:rPr>
              <a:t>Events are almost always signaled by the occurrence of an interrupt or a trap.</a:t>
            </a:r>
          </a:p>
          <a:p>
            <a:pPr algn="just"/>
            <a:r>
              <a:rPr lang="en-US" sz="2100" b="1" dirty="0"/>
              <a:t>A trap is a software generated interrupt </a:t>
            </a:r>
            <a:r>
              <a:rPr lang="en-US" sz="2100" dirty="0"/>
              <a:t>caused by either by an error (for example divide by zero or invalid memory access) or by a specific request from a user program that an operating system service be performed. </a:t>
            </a:r>
          </a:p>
          <a:p>
            <a:pPr marL="0" indent="0" algn="just">
              <a:buNone/>
            </a:pPr>
            <a:r>
              <a:rPr lang="en-US" sz="2100" dirty="0"/>
              <a:t>    </a:t>
            </a:r>
            <a:r>
              <a:rPr lang="en-US" sz="2100" b="1" dirty="0"/>
              <a:t>1.5.1 dual mode operation </a:t>
            </a:r>
          </a:p>
          <a:p>
            <a:pPr algn="just"/>
            <a:r>
              <a:rPr lang="en-US" sz="2100" b="1" dirty="0">
                <a:solidFill>
                  <a:srgbClr val="00B0F0"/>
                </a:solidFill>
              </a:rPr>
              <a:t>In order to ensure the proper execution of the operating system, we must be able to distinguish between the execution of operating-system code and user defined code. </a:t>
            </a:r>
          </a:p>
          <a:p>
            <a:pPr algn="just"/>
            <a:r>
              <a:rPr lang="en-US" sz="2100" b="1" dirty="0"/>
              <a:t>There are two types of modes.</a:t>
            </a:r>
          </a:p>
          <a:p>
            <a:pPr algn="just"/>
            <a:r>
              <a:rPr lang="en-US" sz="2100" b="1" dirty="0"/>
              <a:t>User mode and kernel mode(supervisory mode or privileged mode)</a:t>
            </a:r>
          </a:p>
          <a:p>
            <a:pPr algn="just"/>
            <a:r>
              <a:rPr lang="en-US" sz="2100" dirty="0"/>
              <a:t>A bit, called mode bit is added to the hardware of the computer to indicate the current mode. </a:t>
            </a:r>
          </a:p>
          <a:p>
            <a:pPr marL="0" indent="0" algn="just">
              <a:buNone/>
            </a:pPr>
            <a:r>
              <a:rPr lang="en-US" sz="2100" b="1" dirty="0"/>
              <a:t>       Kernel (0) ;user(1). </a:t>
            </a:r>
          </a:p>
          <a:p>
            <a:pPr algn="just"/>
            <a:r>
              <a:rPr lang="en-US" sz="2100" b="1" dirty="0"/>
              <a:t>With the mode bit we are able  to distinguish between a task that is executed on behalf of the operating system and one that is executed on behalf of the user. </a:t>
            </a:r>
          </a:p>
          <a:p>
            <a:pPr algn="just"/>
            <a:r>
              <a:rPr lang="en-US" sz="2100" b="1" dirty="0"/>
              <a:t>When computer system is executing on behalf of a user application, the system is in user mode. However,</a:t>
            </a:r>
          </a:p>
          <a:p>
            <a:pPr algn="just"/>
            <a:r>
              <a:rPr lang="en-US" sz="2100" b="1" dirty="0"/>
              <a:t>when a user application requests a service from the operating system (via a system call), it must transition from user to kernel mode to fulfill the request.  This is shown in following fig. </a:t>
            </a:r>
          </a:p>
          <a:p>
            <a:pPr algn="just"/>
            <a:endParaRPr lang="en-US" sz="2000" dirty="0"/>
          </a:p>
        </p:txBody>
      </p:sp>
    </p:spTree>
    <p:extLst>
      <p:ext uri="{BB962C8B-B14F-4D97-AF65-F5344CB8AC3E}">
        <p14:creationId xmlns:p14="http://schemas.microsoft.com/office/powerpoint/2010/main" val="179287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endParaRPr lang="en-IN" dirty="0"/>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03043"/>
            <a:ext cx="10515600" cy="382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706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65185"/>
          </a:xfrm>
        </p:spPr>
        <p:txBody>
          <a:bodyPr>
            <a:normAutofit/>
          </a:bodyPr>
          <a:lstStyle/>
          <a:p>
            <a:r>
              <a:rPr lang="en-US" sz="2000" dirty="0"/>
              <a:t>Continued..</a:t>
            </a:r>
          </a:p>
        </p:txBody>
      </p:sp>
      <p:sp>
        <p:nvSpPr>
          <p:cNvPr id="3" name="Content Placeholder 2"/>
          <p:cNvSpPr>
            <a:spLocks noGrp="1"/>
          </p:cNvSpPr>
          <p:nvPr>
            <p:ph idx="1"/>
          </p:nvPr>
        </p:nvSpPr>
        <p:spPr>
          <a:xfrm>
            <a:off x="422856" y="1030310"/>
            <a:ext cx="11346287" cy="5827690"/>
          </a:xfrm>
        </p:spPr>
        <p:txBody>
          <a:bodyPr>
            <a:normAutofit/>
          </a:bodyPr>
          <a:lstStyle/>
          <a:p>
            <a:pPr marL="0" indent="0" algn="just">
              <a:buNone/>
            </a:pPr>
            <a:endParaRPr lang="en-US" sz="2000" dirty="0"/>
          </a:p>
          <a:p>
            <a:pPr algn="just"/>
            <a:r>
              <a:rPr lang="en-US" sz="2000" dirty="0"/>
              <a:t>Example: At </a:t>
            </a:r>
            <a:r>
              <a:rPr lang="en-US" sz="2000" dirty="0">
                <a:solidFill>
                  <a:srgbClr val="FF0000"/>
                </a:solidFill>
              </a:rPr>
              <a:t>system boot time</a:t>
            </a:r>
            <a:r>
              <a:rPr lang="en-US" sz="2000" dirty="0"/>
              <a:t>, the hardware starts in kernel mode. The operating system is then loaded and starts user applications in user mode. Whenever a </a:t>
            </a:r>
            <a:r>
              <a:rPr lang="en-US" sz="2000" dirty="0">
                <a:solidFill>
                  <a:srgbClr val="FF0000"/>
                </a:solidFill>
              </a:rPr>
              <a:t>trap or interrupt occurs, </a:t>
            </a:r>
            <a:r>
              <a:rPr lang="en-US" sz="2000" dirty="0"/>
              <a:t>the hardware switches from user mode to kernel mode(that is, changes the state of the mode bit to 0).</a:t>
            </a:r>
          </a:p>
          <a:p>
            <a:pPr algn="just"/>
            <a:r>
              <a:rPr lang="en-US" sz="2000" dirty="0"/>
              <a:t>A </a:t>
            </a:r>
            <a:r>
              <a:rPr lang="en-US" sz="2000" dirty="0">
                <a:solidFill>
                  <a:srgbClr val="FF0000"/>
                </a:solidFill>
              </a:rPr>
              <a:t>system call provides the means for a user program to ask the operating system to perform tasks reserved for operating system on user program’s behalf.  </a:t>
            </a:r>
          </a:p>
          <a:p>
            <a:pPr algn="just"/>
            <a:r>
              <a:rPr lang="en-US" sz="2000" dirty="0"/>
              <a:t>Some of examples which works on dual mode operation are windows XP, </a:t>
            </a:r>
            <a:r>
              <a:rPr lang="en-US" sz="2000" dirty="0" err="1"/>
              <a:t>unix</a:t>
            </a:r>
            <a:r>
              <a:rPr lang="en-US" sz="2000" dirty="0"/>
              <a:t> and </a:t>
            </a:r>
            <a:r>
              <a:rPr lang="en-US" sz="2000" dirty="0" err="1"/>
              <a:t>linux</a:t>
            </a:r>
            <a:r>
              <a:rPr lang="en-US" sz="2000" dirty="0"/>
              <a:t>. </a:t>
            </a:r>
          </a:p>
          <a:p>
            <a:pPr marL="0" indent="0" algn="just">
              <a:buNone/>
            </a:pPr>
            <a:endParaRPr lang="en-US" sz="2000" dirty="0"/>
          </a:p>
        </p:txBody>
      </p:sp>
    </p:spTree>
    <p:extLst>
      <p:ext uri="{BB962C8B-B14F-4D97-AF65-F5344CB8AC3E}">
        <p14:creationId xmlns:p14="http://schemas.microsoft.com/office/powerpoint/2010/main" val="669903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1127</TotalTime>
  <Words>2407</Words>
  <Application>Microsoft Office PowerPoint</Application>
  <PresentationFormat>Widescreen</PresentationFormat>
  <Paragraphs>145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  OPERATING SYSTEM      text book: operating system concepts by Abraham silberschatz, peter b galvin and greg gagne, 8th edition</vt:lpstr>
      <vt:lpstr>CHAPTER 1 : Introduction </vt:lpstr>
      <vt:lpstr> 1.1 What Operating Systems Do abstract view of the components of a computer system</vt:lpstr>
      <vt:lpstr>Continued..</vt:lpstr>
      <vt:lpstr>1.1.1 User view </vt:lpstr>
      <vt:lpstr>1.1.2 System view </vt:lpstr>
      <vt:lpstr>1.5 operating system operations </vt:lpstr>
      <vt:lpstr>Continued..</vt:lpstr>
      <vt:lpstr>Continued..</vt:lpstr>
      <vt:lpstr>1.5.2 Timer </vt:lpstr>
      <vt:lpstr>1.6 process management </vt:lpstr>
      <vt:lpstr>1.7 memory management </vt:lpstr>
      <vt:lpstr>1.8 Storage management </vt:lpstr>
      <vt:lpstr>1.8.2 Mass-Storage Management</vt:lpstr>
      <vt:lpstr>Continue… </vt:lpstr>
      <vt:lpstr>1.9  Protection and security</vt:lpstr>
      <vt:lpstr>Distributed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jyoti</dc:creator>
  <cp:lastModifiedBy>PRITHAM</cp:lastModifiedBy>
  <cp:revision>277</cp:revision>
  <dcterms:created xsi:type="dcterms:W3CDTF">2017-11-20T03:34:52Z</dcterms:created>
  <dcterms:modified xsi:type="dcterms:W3CDTF">2022-09-06T09:02:40Z</dcterms:modified>
</cp:coreProperties>
</file>