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8" r:id="rId3"/>
    <p:sldId id="259" r:id="rId4"/>
    <p:sldId id="260" r:id="rId5"/>
    <p:sldId id="261" r:id="rId6"/>
    <p:sldId id="262" r:id="rId7"/>
    <p:sldId id="263" r:id="rId8"/>
    <p:sldId id="290" r:id="rId9"/>
    <p:sldId id="291" r:id="rId10"/>
    <p:sldId id="266" r:id="rId11"/>
    <p:sldId id="264" r:id="rId12"/>
    <p:sldId id="265" r:id="rId13"/>
    <p:sldId id="267" r:id="rId14"/>
    <p:sldId id="268" r:id="rId15"/>
    <p:sldId id="269" r:id="rId16"/>
    <p:sldId id="270" r:id="rId17"/>
    <p:sldId id="274" r:id="rId18"/>
    <p:sldId id="288" r:id="rId19"/>
    <p:sldId id="275" r:id="rId20"/>
    <p:sldId id="276" r:id="rId21"/>
    <p:sldId id="277" r:id="rId22"/>
    <p:sldId id="278" r:id="rId23"/>
    <p:sldId id="279" r:id="rId24"/>
    <p:sldId id="280" r:id="rId25"/>
    <p:sldId id="281" r:id="rId26"/>
    <p:sldId id="289" r:id="rId27"/>
    <p:sldId id="29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1943F2-666D-40DE-A3D6-ABF4FC5B222B}" type="datetimeFigureOut">
              <a:rPr lang="en-IN" smtClean="0"/>
              <a:t>11-09-2022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951E9E-FC88-45F0-A95F-F127FA9DFF4B}" type="slidenum">
              <a:rPr lang="en-IN" smtClean="0"/>
              <a:t>‹#›</a:t>
            </a:fld>
            <a:endParaRPr lang="en-IN"/>
          </a:p>
        </p:txBody>
      </p:sp>
    </p:spTree>
    <p:extLst>
      <p:ext uri="{BB962C8B-B14F-4D97-AF65-F5344CB8AC3E}">
        <p14:creationId xmlns:p14="http://schemas.microsoft.com/office/powerpoint/2010/main" val="1467832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10"/>
          <p:cNvSpPr>
            <a:spLocks noGrp="1" noChangeArrowheads="1"/>
          </p:cNvSpPr>
          <p:nvPr>
            <p:ph type="sldNum"/>
          </p:nvPr>
        </p:nvSpPr>
        <p:spPr>
          <a:ln/>
        </p:spPr>
        <p:txBody>
          <a:bodyPr/>
          <a:lstStyle/>
          <a:p>
            <a:fld id="{8CD06603-DF3D-4391-BE9C-4EE1C78E9495}" type="slidenum">
              <a:rPr lang="en-US" altLang="en-US"/>
              <a:pPr/>
              <a:t>8</a:t>
            </a:fld>
            <a:endParaRPr lang="en-US" altLang="en-US"/>
          </a:p>
        </p:txBody>
      </p:sp>
      <p:sp>
        <p:nvSpPr>
          <p:cNvPr id="86017" name="Text Box 1"/>
          <p:cNvSpPr txBox="1">
            <a:spLocks noChangeArrowheads="1"/>
          </p:cNvSpPr>
          <p:nvPr/>
        </p:nvSpPr>
        <p:spPr bwMode="auto">
          <a:xfrm>
            <a:off x="3900488" y="8832850"/>
            <a:ext cx="2976562"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9pPr>
          </a:lstStyle>
          <a:p>
            <a:pPr algn="r" eaLnBrk="1">
              <a:buClrTx/>
              <a:buFontTx/>
              <a:buNone/>
            </a:pPr>
            <a:fld id="{E07B450B-82D7-438A-835A-7710F7342C39}" type="slidenum">
              <a:rPr lang="en-US" altLang="en-US" sz="1200">
                <a:solidFill>
                  <a:srgbClr val="000000"/>
                </a:solidFill>
                <a:latin typeface="Times New Roman" panose="02020603050405020304" pitchFamily="18" charset="0"/>
              </a:rPr>
              <a:pPr algn="r" eaLnBrk="1">
                <a:buClrTx/>
                <a:buFontTx/>
                <a:buNone/>
              </a:pPr>
              <a:t>8</a:t>
            </a:fld>
            <a:endParaRPr lang="en-US" altLang="en-US" sz="1200">
              <a:solidFill>
                <a:srgbClr val="000000"/>
              </a:solidFill>
              <a:latin typeface="Times New Roman" panose="02020603050405020304" pitchFamily="18" charset="0"/>
            </a:endParaRPr>
          </a:p>
        </p:txBody>
      </p:sp>
      <p:sp>
        <p:nvSpPr>
          <p:cNvPr id="86018" name="Text Box 2"/>
          <p:cNvSpPr txBox="1">
            <a:spLocks noChangeArrowheads="1"/>
          </p:cNvSpPr>
          <p:nvPr/>
        </p:nvSpPr>
        <p:spPr bwMode="auto">
          <a:xfrm>
            <a:off x="3900488" y="8832850"/>
            <a:ext cx="29813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520" tIns="46080" rIns="9252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9pPr>
          </a:lstStyle>
          <a:p>
            <a:pPr algn="r">
              <a:buClrTx/>
              <a:buFontTx/>
              <a:buNone/>
            </a:pPr>
            <a:fld id="{112D72DB-467A-4A36-9E40-DA125CDF9DFB}" type="slidenum">
              <a:rPr lang="en-US" altLang="en-US" sz="1200">
                <a:solidFill>
                  <a:srgbClr val="000000"/>
                </a:solidFill>
                <a:latin typeface="Times New Roman" panose="02020603050405020304" pitchFamily="18" charset="0"/>
              </a:rPr>
              <a:pPr algn="r">
                <a:buClrTx/>
                <a:buFontTx/>
                <a:buNone/>
              </a:pPr>
              <a:t>8</a:t>
            </a:fld>
            <a:endParaRPr lang="en-US" altLang="en-US" sz="1200">
              <a:solidFill>
                <a:srgbClr val="000000"/>
              </a:solidFill>
              <a:latin typeface="Times New Roman" panose="02020603050405020304" pitchFamily="18" charset="0"/>
            </a:endParaRPr>
          </a:p>
        </p:txBody>
      </p:sp>
      <p:sp>
        <p:nvSpPr>
          <p:cNvPr id="86019" name="Rectangle 3"/>
          <p:cNvSpPr txBox="1">
            <a:spLocks noGrp="1" noRot="1" noChangeAspect="1" noChangeArrowheads="1"/>
          </p:cNvSpPr>
          <p:nvPr>
            <p:ph type="sldImg"/>
          </p:nvPr>
        </p:nvSpPr>
        <p:spPr bwMode="auto">
          <a:xfrm>
            <a:off x="342900" y="698500"/>
            <a:ext cx="61976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0" name="Rectangle 4"/>
          <p:cNvSpPr txBox="1">
            <a:spLocks noGrp="1" noChangeArrowheads="1"/>
          </p:cNvSpPr>
          <p:nvPr>
            <p:ph type="body" idx="1"/>
          </p:nvPr>
        </p:nvSpPr>
        <p:spPr bwMode="auto">
          <a:xfrm>
            <a:off x="917575" y="4416425"/>
            <a:ext cx="5046663"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22740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10"/>
          <p:cNvSpPr>
            <a:spLocks noGrp="1" noChangeArrowheads="1"/>
          </p:cNvSpPr>
          <p:nvPr>
            <p:ph type="sldNum"/>
          </p:nvPr>
        </p:nvSpPr>
        <p:spPr>
          <a:ln/>
        </p:spPr>
        <p:txBody>
          <a:bodyPr/>
          <a:lstStyle/>
          <a:p>
            <a:fld id="{753E4C02-AD4F-4313-AC0E-091124625F76}" type="slidenum">
              <a:rPr lang="en-US" altLang="en-US"/>
              <a:pPr/>
              <a:t>9</a:t>
            </a:fld>
            <a:endParaRPr lang="en-US" altLang="en-US"/>
          </a:p>
        </p:txBody>
      </p:sp>
      <p:sp>
        <p:nvSpPr>
          <p:cNvPr id="87041" name="Text Box 1"/>
          <p:cNvSpPr txBox="1">
            <a:spLocks noChangeArrowheads="1"/>
          </p:cNvSpPr>
          <p:nvPr/>
        </p:nvSpPr>
        <p:spPr bwMode="auto">
          <a:xfrm>
            <a:off x="3900488" y="8832850"/>
            <a:ext cx="2976562"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9pPr>
          </a:lstStyle>
          <a:p>
            <a:pPr algn="r" eaLnBrk="1">
              <a:buClrTx/>
              <a:buFontTx/>
              <a:buNone/>
            </a:pPr>
            <a:fld id="{6F4CE1D9-0406-4A1D-A37D-B9E1B393E3A3}" type="slidenum">
              <a:rPr lang="en-US" altLang="en-US" sz="1200">
                <a:solidFill>
                  <a:srgbClr val="000000"/>
                </a:solidFill>
                <a:latin typeface="Times New Roman" panose="02020603050405020304" pitchFamily="18" charset="0"/>
              </a:rPr>
              <a:pPr algn="r" eaLnBrk="1">
                <a:buClrTx/>
                <a:buFontTx/>
                <a:buNone/>
              </a:pPr>
              <a:t>9</a:t>
            </a:fld>
            <a:endParaRPr lang="en-US" altLang="en-US" sz="1200">
              <a:solidFill>
                <a:srgbClr val="000000"/>
              </a:solidFill>
              <a:latin typeface="Times New Roman" panose="02020603050405020304" pitchFamily="18" charset="0"/>
            </a:endParaRPr>
          </a:p>
        </p:txBody>
      </p:sp>
      <p:sp>
        <p:nvSpPr>
          <p:cNvPr id="87042" name="Text Box 2"/>
          <p:cNvSpPr txBox="1">
            <a:spLocks noChangeArrowheads="1"/>
          </p:cNvSpPr>
          <p:nvPr/>
        </p:nvSpPr>
        <p:spPr bwMode="auto">
          <a:xfrm>
            <a:off x="3900488" y="8832850"/>
            <a:ext cx="29813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520" tIns="46080" rIns="9252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9pPr>
          </a:lstStyle>
          <a:p>
            <a:pPr algn="r">
              <a:buClrTx/>
              <a:buFontTx/>
              <a:buNone/>
            </a:pPr>
            <a:fld id="{000DB2CF-4098-4213-A621-DDB417214C71}" type="slidenum">
              <a:rPr lang="en-US" altLang="en-US" sz="1200">
                <a:solidFill>
                  <a:srgbClr val="000000"/>
                </a:solidFill>
                <a:latin typeface="Times New Roman" panose="02020603050405020304" pitchFamily="18" charset="0"/>
              </a:rPr>
              <a:pPr algn="r">
                <a:buClrTx/>
                <a:buFontTx/>
                <a:buNone/>
              </a:pPr>
              <a:t>9</a:t>
            </a:fld>
            <a:endParaRPr lang="en-US" altLang="en-US" sz="1200">
              <a:solidFill>
                <a:srgbClr val="000000"/>
              </a:solidFill>
              <a:latin typeface="Times New Roman" panose="02020603050405020304" pitchFamily="18" charset="0"/>
            </a:endParaRPr>
          </a:p>
        </p:txBody>
      </p:sp>
      <p:sp>
        <p:nvSpPr>
          <p:cNvPr id="87043" name="Rectangle 3"/>
          <p:cNvSpPr txBox="1">
            <a:spLocks noGrp="1" noRot="1" noChangeAspect="1" noChangeArrowheads="1"/>
          </p:cNvSpPr>
          <p:nvPr>
            <p:ph type="sldImg"/>
          </p:nvPr>
        </p:nvSpPr>
        <p:spPr bwMode="auto">
          <a:xfrm>
            <a:off x="342900" y="698500"/>
            <a:ext cx="61976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4" name="Rectangle 4"/>
          <p:cNvSpPr txBox="1">
            <a:spLocks noGrp="1" noChangeArrowheads="1"/>
          </p:cNvSpPr>
          <p:nvPr>
            <p:ph type="body" idx="1"/>
          </p:nvPr>
        </p:nvSpPr>
        <p:spPr bwMode="auto">
          <a:xfrm>
            <a:off x="917575" y="4416425"/>
            <a:ext cx="5046663"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56581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10"/>
          <p:cNvSpPr>
            <a:spLocks noGrp="1" noChangeArrowheads="1"/>
          </p:cNvSpPr>
          <p:nvPr>
            <p:ph type="sldNum"/>
          </p:nvPr>
        </p:nvSpPr>
        <p:spPr>
          <a:ln/>
        </p:spPr>
        <p:txBody>
          <a:bodyPr/>
          <a:lstStyle/>
          <a:p>
            <a:fld id="{21D349EF-EE1D-49D0-A27F-AB8F1E289888}" type="slidenum">
              <a:rPr lang="en-US" altLang="en-US"/>
              <a:pPr/>
              <a:t>27</a:t>
            </a:fld>
            <a:endParaRPr lang="en-US" altLang="en-US"/>
          </a:p>
        </p:txBody>
      </p:sp>
      <p:sp>
        <p:nvSpPr>
          <p:cNvPr id="101377" name="Text Box 1"/>
          <p:cNvSpPr txBox="1">
            <a:spLocks noChangeArrowheads="1"/>
          </p:cNvSpPr>
          <p:nvPr/>
        </p:nvSpPr>
        <p:spPr bwMode="auto">
          <a:xfrm>
            <a:off x="3900488" y="8832850"/>
            <a:ext cx="2976562"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9pPr>
          </a:lstStyle>
          <a:p>
            <a:pPr algn="r" eaLnBrk="1">
              <a:buClrTx/>
              <a:buFontTx/>
              <a:buNone/>
            </a:pPr>
            <a:fld id="{355941DC-DC34-414C-A330-3D7D9F9FB814}" type="slidenum">
              <a:rPr lang="en-US" altLang="en-US" sz="1200">
                <a:solidFill>
                  <a:srgbClr val="000000"/>
                </a:solidFill>
                <a:latin typeface="Times New Roman" panose="02020603050405020304" pitchFamily="18" charset="0"/>
              </a:rPr>
              <a:pPr algn="r" eaLnBrk="1">
                <a:buClrTx/>
                <a:buFontTx/>
                <a:buNone/>
              </a:pPr>
              <a:t>27</a:t>
            </a:fld>
            <a:endParaRPr lang="en-US" altLang="en-US" sz="1200">
              <a:solidFill>
                <a:srgbClr val="000000"/>
              </a:solidFill>
              <a:latin typeface="Times New Roman" panose="02020603050405020304" pitchFamily="18" charset="0"/>
            </a:endParaRPr>
          </a:p>
        </p:txBody>
      </p:sp>
      <p:sp>
        <p:nvSpPr>
          <p:cNvPr id="101378" name="Text Box 2"/>
          <p:cNvSpPr txBox="1">
            <a:spLocks noChangeArrowheads="1"/>
          </p:cNvSpPr>
          <p:nvPr/>
        </p:nvSpPr>
        <p:spPr bwMode="auto">
          <a:xfrm>
            <a:off x="3900488" y="8832850"/>
            <a:ext cx="29813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520" tIns="46080" rIns="9252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9pPr>
          </a:lstStyle>
          <a:p>
            <a:pPr algn="r">
              <a:buClrTx/>
              <a:buFontTx/>
              <a:buNone/>
            </a:pPr>
            <a:fld id="{EFC612F6-BCE5-4EE4-830C-0400B5F8EE6B}" type="slidenum">
              <a:rPr lang="en-US" altLang="en-US" sz="1200">
                <a:solidFill>
                  <a:srgbClr val="000000"/>
                </a:solidFill>
                <a:latin typeface="Times New Roman" panose="02020603050405020304" pitchFamily="18" charset="0"/>
              </a:rPr>
              <a:pPr algn="r">
                <a:buClrTx/>
                <a:buFontTx/>
                <a:buNone/>
              </a:pPr>
              <a:t>27</a:t>
            </a:fld>
            <a:endParaRPr lang="en-US" altLang="en-US" sz="1200">
              <a:solidFill>
                <a:srgbClr val="000000"/>
              </a:solidFill>
              <a:latin typeface="Times New Roman" panose="02020603050405020304" pitchFamily="18" charset="0"/>
            </a:endParaRPr>
          </a:p>
        </p:txBody>
      </p:sp>
      <p:sp>
        <p:nvSpPr>
          <p:cNvPr id="101379" name="Rectangle 3"/>
          <p:cNvSpPr txBox="1">
            <a:spLocks noGrp="1" noRot="1" noChangeAspect="1" noChangeArrowheads="1"/>
          </p:cNvSpPr>
          <p:nvPr>
            <p:ph type="sldImg"/>
          </p:nvPr>
        </p:nvSpPr>
        <p:spPr bwMode="auto">
          <a:xfrm>
            <a:off x="342900" y="698500"/>
            <a:ext cx="61976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80" name="Rectangle 4"/>
          <p:cNvSpPr txBox="1">
            <a:spLocks noGrp="1" noChangeArrowheads="1"/>
          </p:cNvSpPr>
          <p:nvPr>
            <p:ph type="body" idx="1"/>
          </p:nvPr>
        </p:nvSpPr>
        <p:spPr bwMode="auto">
          <a:xfrm>
            <a:off x="917575" y="4416425"/>
            <a:ext cx="5046663"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257846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52FBBF7-4ED6-42D3-9B5B-798056A67A06}"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03CAD-897F-4DEB-B32D-39CA30496933}" type="slidenum">
              <a:rPr lang="en-US" smtClean="0"/>
              <a:t>‹#›</a:t>
            </a:fld>
            <a:endParaRPr lang="en-US"/>
          </a:p>
        </p:txBody>
      </p:sp>
    </p:spTree>
    <p:extLst>
      <p:ext uri="{BB962C8B-B14F-4D97-AF65-F5344CB8AC3E}">
        <p14:creationId xmlns:p14="http://schemas.microsoft.com/office/powerpoint/2010/main" val="1005916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2FBBF7-4ED6-42D3-9B5B-798056A67A06}"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03CAD-897F-4DEB-B32D-39CA30496933}" type="slidenum">
              <a:rPr lang="en-US" smtClean="0"/>
              <a:t>‹#›</a:t>
            </a:fld>
            <a:endParaRPr lang="en-US"/>
          </a:p>
        </p:txBody>
      </p:sp>
    </p:spTree>
    <p:extLst>
      <p:ext uri="{BB962C8B-B14F-4D97-AF65-F5344CB8AC3E}">
        <p14:creationId xmlns:p14="http://schemas.microsoft.com/office/powerpoint/2010/main" val="3558354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2FBBF7-4ED6-42D3-9B5B-798056A67A06}"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03CAD-897F-4DEB-B32D-39CA30496933}" type="slidenum">
              <a:rPr lang="en-US" smtClean="0"/>
              <a:t>‹#›</a:t>
            </a:fld>
            <a:endParaRPr lang="en-US"/>
          </a:p>
        </p:txBody>
      </p:sp>
    </p:spTree>
    <p:extLst>
      <p:ext uri="{BB962C8B-B14F-4D97-AF65-F5344CB8AC3E}">
        <p14:creationId xmlns:p14="http://schemas.microsoft.com/office/powerpoint/2010/main" val="2985357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2FBBF7-4ED6-42D3-9B5B-798056A67A06}"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03CAD-897F-4DEB-B32D-39CA30496933}" type="slidenum">
              <a:rPr lang="en-US" smtClean="0"/>
              <a:t>‹#›</a:t>
            </a:fld>
            <a:endParaRPr lang="en-US"/>
          </a:p>
        </p:txBody>
      </p:sp>
    </p:spTree>
    <p:extLst>
      <p:ext uri="{BB962C8B-B14F-4D97-AF65-F5344CB8AC3E}">
        <p14:creationId xmlns:p14="http://schemas.microsoft.com/office/powerpoint/2010/main" val="2195120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2FBBF7-4ED6-42D3-9B5B-798056A67A06}"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03CAD-897F-4DEB-B32D-39CA30496933}" type="slidenum">
              <a:rPr lang="en-US" smtClean="0"/>
              <a:t>‹#›</a:t>
            </a:fld>
            <a:endParaRPr lang="en-US"/>
          </a:p>
        </p:txBody>
      </p:sp>
    </p:spTree>
    <p:extLst>
      <p:ext uri="{BB962C8B-B14F-4D97-AF65-F5344CB8AC3E}">
        <p14:creationId xmlns:p14="http://schemas.microsoft.com/office/powerpoint/2010/main" val="1400986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2FBBF7-4ED6-42D3-9B5B-798056A67A06}"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03CAD-897F-4DEB-B32D-39CA30496933}" type="slidenum">
              <a:rPr lang="en-US" smtClean="0"/>
              <a:t>‹#›</a:t>
            </a:fld>
            <a:endParaRPr lang="en-US"/>
          </a:p>
        </p:txBody>
      </p:sp>
    </p:spTree>
    <p:extLst>
      <p:ext uri="{BB962C8B-B14F-4D97-AF65-F5344CB8AC3E}">
        <p14:creationId xmlns:p14="http://schemas.microsoft.com/office/powerpoint/2010/main" val="2239496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2FBBF7-4ED6-42D3-9B5B-798056A67A06}" type="datetimeFigureOut">
              <a:rPr lang="en-US" smtClean="0"/>
              <a:t>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503CAD-897F-4DEB-B32D-39CA30496933}" type="slidenum">
              <a:rPr lang="en-US" smtClean="0"/>
              <a:t>‹#›</a:t>
            </a:fld>
            <a:endParaRPr lang="en-US"/>
          </a:p>
        </p:txBody>
      </p:sp>
    </p:spTree>
    <p:extLst>
      <p:ext uri="{BB962C8B-B14F-4D97-AF65-F5344CB8AC3E}">
        <p14:creationId xmlns:p14="http://schemas.microsoft.com/office/powerpoint/2010/main" val="3394353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2FBBF7-4ED6-42D3-9B5B-798056A67A06}" type="datetimeFigureOut">
              <a:rPr lang="en-US" smtClean="0"/>
              <a:t>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03CAD-897F-4DEB-B32D-39CA30496933}" type="slidenum">
              <a:rPr lang="en-US" smtClean="0"/>
              <a:t>‹#›</a:t>
            </a:fld>
            <a:endParaRPr lang="en-US"/>
          </a:p>
        </p:txBody>
      </p:sp>
    </p:spTree>
    <p:extLst>
      <p:ext uri="{BB962C8B-B14F-4D97-AF65-F5344CB8AC3E}">
        <p14:creationId xmlns:p14="http://schemas.microsoft.com/office/powerpoint/2010/main" val="1464000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2FBBF7-4ED6-42D3-9B5B-798056A67A06}" type="datetimeFigureOut">
              <a:rPr lang="en-US" smtClean="0"/>
              <a:t>9/11/2022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503CAD-897F-4DEB-B32D-39CA30496933}" type="slidenum">
              <a:rPr lang="en-US" smtClean="0"/>
              <a:t>‹#›</a:t>
            </a:fld>
            <a:endParaRPr lang="en-US"/>
          </a:p>
        </p:txBody>
      </p:sp>
    </p:spTree>
    <p:extLst>
      <p:ext uri="{BB962C8B-B14F-4D97-AF65-F5344CB8AC3E}">
        <p14:creationId xmlns:p14="http://schemas.microsoft.com/office/powerpoint/2010/main" val="2206130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2FBBF7-4ED6-42D3-9B5B-798056A67A06}"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03CAD-897F-4DEB-B32D-39CA30496933}" type="slidenum">
              <a:rPr lang="en-US" smtClean="0"/>
              <a:t>‹#›</a:t>
            </a:fld>
            <a:endParaRPr lang="en-US"/>
          </a:p>
        </p:txBody>
      </p:sp>
    </p:spTree>
    <p:extLst>
      <p:ext uri="{BB962C8B-B14F-4D97-AF65-F5344CB8AC3E}">
        <p14:creationId xmlns:p14="http://schemas.microsoft.com/office/powerpoint/2010/main" val="2918798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2FBBF7-4ED6-42D3-9B5B-798056A67A06}"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03CAD-897F-4DEB-B32D-39CA30496933}" type="slidenum">
              <a:rPr lang="en-US" smtClean="0"/>
              <a:t>‹#›</a:t>
            </a:fld>
            <a:endParaRPr lang="en-US"/>
          </a:p>
        </p:txBody>
      </p:sp>
    </p:spTree>
    <p:extLst>
      <p:ext uri="{BB962C8B-B14F-4D97-AF65-F5344CB8AC3E}">
        <p14:creationId xmlns:p14="http://schemas.microsoft.com/office/powerpoint/2010/main" val="297355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2FBBF7-4ED6-42D3-9B5B-798056A67A06}" type="datetimeFigureOut">
              <a:rPr lang="en-US" smtClean="0"/>
              <a:t>9/11/2022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503CAD-897F-4DEB-B32D-39CA30496933}" type="slidenum">
              <a:rPr lang="en-US" smtClean="0"/>
              <a:t>‹#›</a:t>
            </a:fld>
            <a:endParaRPr lang="en-US"/>
          </a:p>
        </p:txBody>
      </p:sp>
    </p:spTree>
    <p:extLst>
      <p:ext uri="{BB962C8B-B14F-4D97-AF65-F5344CB8AC3E}">
        <p14:creationId xmlns:p14="http://schemas.microsoft.com/office/powerpoint/2010/main" val="442741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0"/>
            <a:ext cx="10515600" cy="695459"/>
          </a:xfrm>
        </p:spPr>
        <p:txBody>
          <a:bodyPr/>
          <a:lstStyle/>
          <a:p>
            <a:r>
              <a:rPr lang="en-US" dirty="0"/>
              <a:t>System structure </a:t>
            </a:r>
          </a:p>
        </p:txBody>
      </p:sp>
      <p:sp>
        <p:nvSpPr>
          <p:cNvPr id="3" name="Content Placeholder 2"/>
          <p:cNvSpPr>
            <a:spLocks noGrp="1"/>
          </p:cNvSpPr>
          <p:nvPr>
            <p:ph idx="1"/>
          </p:nvPr>
        </p:nvSpPr>
        <p:spPr>
          <a:xfrm>
            <a:off x="540913" y="695458"/>
            <a:ext cx="11359166" cy="5911403"/>
          </a:xfrm>
        </p:spPr>
        <p:txBody>
          <a:bodyPr>
            <a:normAutofit/>
          </a:bodyPr>
          <a:lstStyle/>
          <a:p>
            <a:pPr marL="0" indent="0" algn="just">
              <a:buNone/>
            </a:pPr>
            <a:r>
              <a:rPr lang="en-US" sz="2000" dirty="0"/>
              <a:t>2.1 </a:t>
            </a:r>
            <a:r>
              <a:rPr lang="en-US" sz="2000" dirty="0">
                <a:solidFill>
                  <a:srgbClr val="FF0000"/>
                </a:solidFill>
              </a:rPr>
              <a:t>Operating system services</a:t>
            </a:r>
          </a:p>
          <a:p>
            <a:pPr algn="just"/>
            <a:r>
              <a:rPr lang="en-US" sz="2000" dirty="0"/>
              <a:t>An operating system provides an environment for the execution of programs. It provides certain services to programs and to the users of those programs. The specific services provided, of course, differ from one operating system to another, but we can identify common classes. Following figure shows one view of the various operating-system services and how they interrelate.</a:t>
            </a:r>
          </a:p>
          <a:p>
            <a:pPr marL="0" indent="0" algn="just">
              <a:buNone/>
            </a:pPr>
            <a:endParaRPr lang="en-US" sz="2000" dirty="0"/>
          </a:p>
        </p:txBody>
      </p:sp>
      <p:pic>
        <p:nvPicPr>
          <p:cNvPr id="4" name="Picture 4"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313" y="2369714"/>
            <a:ext cx="8822028" cy="4018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1706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653" y="679405"/>
            <a:ext cx="10515600" cy="4351338"/>
          </a:xfrm>
        </p:spPr>
        <p:txBody>
          <a:bodyPr>
            <a:normAutofit/>
          </a:bodyPr>
          <a:lstStyle/>
          <a:p>
            <a:r>
              <a:rPr lang="en-US" sz="2000" dirty="0">
                <a:ea typeface="ＭＳ Ｐゴシック" panose="020B0600070205080204" pitchFamily="34" charset="-128"/>
              </a:rPr>
              <a:t>C program invoking </a:t>
            </a:r>
            <a:r>
              <a:rPr lang="en-US" sz="2000" dirty="0" err="1">
                <a:ea typeface="ＭＳ Ｐゴシック" panose="020B0600070205080204" pitchFamily="34" charset="-128"/>
              </a:rPr>
              <a:t>printf</a:t>
            </a:r>
            <a:r>
              <a:rPr lang="en-US" sz="2000" dirty="0">
                <a:ea typeface="ＭＳ Ｐゴシック" panose="020B0600070205080204" pitchFamily="34" charset="-128"/>
              </a:rPr>
              <a:t>() library call, which calls write() system call.</a:t>
            </a:r>
          </a:p>
          <a:p>
            <a:pPr marL="0" indent="0">
              <a:buNone/>
            </a:pPr>
            <a:endParaRPr lang="en-US" sz="2000" dirty="0">
              <a:ea typeface="ＭＳ Ｐゴシック" panose="020B0600070205080204" pitchFamily="34" charset="-128"/>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l="18286" t="2666" r="17346" b="1784"/>
          <a:stretch>
            <a:fillRect/>
          </a:stretch>
        </p:blipFill>
        <p:spPr bwMode="auto">
          <a:xfrm>
            <a:off x="2034862" y="1318721"/>
            <a:ext cx="4572000" cy="4286250"/>
          </a:xfrm>
          <a:prstGeom prst="rect">
            <a:avLst/>
          </a:prstGeom>
          <a:noFill/>
          <a:ln w="38100" cmpd="dbl">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91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a:bodyPr>
          <a:lstStyle/>
          <a:p>
            <a:r>
              <a:rPr lang="en-US" sz="2000" dirty="0"/>
              <a:t>2.4 Types of system calls</a:t>
            </a:r>
          </a:p>
        </p:txBody>
      </p:sp>
      <p:sp>
        <p:nvSpPr>
          <p:cNvPr id="3" name="Content Placeholder 2"/>
          <p:cNvSpPr>
            <a:spLocks noGrp="1"/>
          </p:cNvSpPr>
          <p:nvPr>
            <p:ph idx="1"/>
          </p:nvPr>
        </p:nvSpPr>
        <p:spPr>
          <a:xfrm>
            <a:off x="735169" y="1130166"/>
            <a:ext cx="10515600" cy="4351338"/>
          </a:xfrm>
        </p:spPr>
        <p:txBody>
          <a:bodyPr>
            <a:normAutofit/>
          </a:bodyPr>
          <a:lstStyle/>
          <a:p>
            <a:pPr marL="0" indent="0">
              <a:buNone/>
            </a:pPr>
            <a:r>
              <a:rPr lang="en-US" sz="2000" dirty="0"/>
              <a:t>System calls can be grouped roughly six major categories:</a:t>
            </a:r>
          </a:p>
          <a:p>
            <a:r>
              <a:rPr lang="en-US" sz="2000" dirty="0"/>
              <a:t>Process </a:t>
            </a:r>
            <a:r>
              <a:rPr lang="fr-FR" sz="2000" dirty="0"/>
              <a:t>control</a:t>
            </a:r>
          </a:p>
          <a:p>
            <a:r>
              <a:rPr lang="fr-FR" sz="2000" dirty="0"/>
              <a:t>file manipulation</a:t>
            </a:r>
          </a:p>
          <a:p>
            <a:r>
              <a:rPr lang="fr-FR" sz="2000" dirty="0" err="1"/>
              <a:t>Device</a:t>
            </a:r>
            <a:r>
              <a:rPr lang="fr-FR" sz="2000" dirty="0"/>
              <a:t> manipulation</a:t>
            </a:r>
          </a:p>
          <a:p>
            <a:r>
              <a:rPr lang="fr-FR" sz="2000" dirty="0"/>
              <a:t>information maintenance</a:t>
            </a:r>
          </a:p>
          <a:p>
            <a:r>
              <a:rPr lang="en-US" sz="2000" dirty="0"/>
              <a:t>Communication</a:t>
            </a:r>
          </a:p>
          <a:p>
            <a:r>
              <a:rPr lang="en-US" sz="2000" dirty="0"/>
              <a:t>Protection </a:t>
            </a:r>
          </a:p>
          <a:p>
            <a:endParaRPr lang="en-US" sz="2000" dirty="0"/>
          </a:p>
          <a:p>
            <a:pPr marL="0" indent="0">
              <a:buNone/>
            </a:pPr>
            <a:endParaRPr lang="en-US" sz="2000" dirty="0"/>
          </a:p>
        </p:txBody>
      </p:sp>
    </p:spTree>
    <p:extLst>
      <p:ext uri="{BB962C8B-B14F-4D97-AF65-F5344CB8AC3E}">
        <p14:creationId xmlns:p14="http://schemas.microsoft.com/office/powerpoint/2010/main" val="3635960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30334"/>
          </a:xfrm>
        </p:spPr>
        <p:txBody>
          <a:bodyPr>
            <a:noAutofit/>
          </a:bodyPr>
          <a:lstStyle/>
          <a:p>
            <a:r>
              <a:rPr lang="en-US" sz="2000" dirty="0"/>
              <a:t>Continued… </a:t>
            </a:r>
          </a:p>
        </p:txBody>
      </p:sp>
      <p:sp>
        <p:nvSpPr>
          <p:cNvPr id="3" name="Content Placeholder 2"/>
          <p:cNvSpPr>
            <a:spLocks noGrp="1"/>
          </p:cNvSpPr>
          <p:nvPr>
            <p:ph idx="1"/>
          </p:nvPr>
        </p:nvSpPr>
        <p:spPr>
          <a:xfrm>
            <a:off x="735169" y="962741"/>
            <a:ext cx="10515600" cy="4351338"/>
          </a:xfrm>
        </p:spPr>
        <p:txBody>
          <a:bodyPr>
            <a:normAutofit fontScale="92500" lnSpcReduction="20000"/>
          </a:bodyPr>
          <a:lstStyle/>
          <a:p>
            <a:r>
              <a:rPr lang="en-US" dirty="0">
                <a:ea typeface="ＭＳ Ｐゴシック" panose="020B0600070205080204" pitchFamily="34" charset="-128"/>
              </a:rPr>
              <a:t>Process control</a:t>
            </a:r>
          </a:p>
          <a:p>
            <a:pPr lvl="1"/>
            <a:r>
              <a:rPr lang="en-US" dirty="0">
                <a:ea typeface="ＭＳ Ｐゴシック" panose="020B0600070205080204" pitchFamily="34" charset="-128"/>
              </a:rPr>
              <a:t>End process, abort process</a:t>
            </a:r>
          </a:p>
          <a:p>
            <a:pPr lvl="1"/>
            <a:r>
              <a:rPr lang="en-US" dirty="0">
                <a:ea typeface="ＭＳ Ｐゴシック" panose="020B0600070205080204" pitchFamily="34" charset="-128"/>
              </a:rPr>
              <a:t>Load process, execute process</a:t>
            </a:r>
          </a:p>
          <a:p>
            <a:pPr lvl="1"/>
            <a:r>
              <a:rPr lang="en-US" dirty="0">
                <a:ea typeface="ＭＳ Ｐゴシック" panose="020B0600070205080204" pitchFamily="34" charset="-128"/>
              </a:rPr>
              <a:t>create process, terminate process</a:t>
            </a:r>
          </a:p>
          <a:p>
            <a:pPr lvl="1"/>
            <a:r>
              <a:rPr lang="en-US" dirty="0">
                <a:ea typeface="ＭＳ Ｐゴシック" panose="020B0600070205080204" pitchFamily="34" charset="-128"/>
              </a:rPr>
              <a:t>get process attributes, set process attributes</a:t>
            </a:r>
          </a:p>
          <a:p>
            <a:pPr lvl="1"/>
            <a:r>
              <a:rPr lang="en-US" dirty="0">
                <a:ea typeface="ＭＳ Ｐゴシック" panose="020B0600070205080204" pitchFamily="34" charset="-128"/>
              </a:rPr>
              <a:t>wait for time</a:t>
            </a:r>
          </a:p>
          <a:p>
            <a:pPr lvl="1"/>
            <a:r>
              <a:rPr lang="en-US" dirty="0">
                <a:ea typeface="ＭＳ Ｐゴシック" panose="020B0600070205080204" pitchFamily="34" charset="-128"/>
              </a:rPr>
              <a:t>wait event, signal event</a:t>
            </a:r>
          </a:p>
          <a:p>
            <a:pPr lvl="1"/>
            <a:r>
              <a:rPr lang="en-US" dirty="0">
                <a:ea typeface="ＭＳ Ｐゴシック" panose="020B0600070205080204" pitchFamily="34" charset="-128"/>
              </a:rPr>
              <a:t>allocate and free memory</a:t>
            </a:r>
          </a:p>
          <a:p>
            <a:r>
              <a:rPr lang="en-US" dirty="0">
                <a:ea typeface="ＭＳ Ｐゴシック" panose="020B0600070205080204" pitchFamily="34" charset="-128"/>
              </a:rPr>
              <a:t>File management</a:t>
            </a:r>
          </a:p>
          <a:p>
            <a:pPr lvl="1"/>
            <a:r>
              <a:rPr lang="en-US" dirty="0">
                <a:ea typeface="ＭＳ Ｐゴシック" panose="020B0600070205080204" pitchFamily="34" charset="-128"/>
              </a:rPr>
              <a:t>create file, delete file</a:t>
            </a:r>
          </a:p>
          <a:p>
            <a:pPr lvl="1"/>
            <a:r>
              <a:rPr lang="en-US" dirty="0">
                <a:ea typeface="ＭＳ Ｐゴシック" panose="020B0600070205080204" pitchFamily="34" charset="-128"/>
              </a:rPr>
              <a:t>open, close file</a:t>
            </a:r>
          </a:p>
          <a:p>
            <a:pPr lvl="1"/>
            <a:r>
              <a:rPr lang="en-US" dirty="0">
                <a:ea typeface="ＭＳ Ｐゴシック" panose="020B0600070205080204" pitchFamily="34" charset="-128"/>
              </a:rPr>
              <a:t>read, write, reposition</a:t>
            </a:r>
          </a:p>
          <a:p>
            <a:pPr lvl="1"/>
            <a:r>
              <a:rPr lang="en-US" dirty="0">
                <a:ea typeface="ＭＳ Ｐゴシック" panose="020B0600070205080204" pitchFamily="34" charset="-128"/>
              </a:rPr>
              <a:t>get and set file attributes</a:t>
            </a:r>
          </a:p>
        </p:txBody>
      </p:sp>
    </p:spTree>
    <p:extLst>
      <p:ext uri="{BB962C8B-B14F-4D97-AF65-F5344CB8AC3E}">
        <p14:creationId xmlns:p14="http://schemas.microsoft.com/office/powerpoint/2010/main" val="1085388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a:bodyPr>
          <a:lstStyle/>
          <a:p>
            <a:r>
              <a:rPr lang="en-US" sz="2000" dirty="0"/>
              <a:t>Continued…</a:t>
            </a:r>
          </a:p>
        </p:txBody>
      </p:sp>
      <p:sp>
        <p:nvSpPr>
          <p:cNvPr id="3" name="Content Placeholder 2"/>
          <p:cNvSpPr>
            <a:spLocks noGrp="1"/>
          </p:cNvSpPr>
          <p:nvPr>
            <p:ph idx="1"/>
          </p:nvPr>
        </p:nvSpPr>
        <p:spPr>
          <a:xfrm>
            <a:off x="838200" y="1117287"/>
            <a:ext cx="10515600" cy="4351338"/>
          </a:xfrm>
        </p:spPr>
        <p:txBody>
          <a:bodyPr>
            <a:normAutofit fontScale="85000" lnSpcReduction="20000"/>
          </a:bodyPr>
          <a:lstStyle/>
          <a:p>
            <a:pPr algn="just"/>
            <a:r>
              <a:rPr lang="en-US" dirty="0">
                <a:ea typeface="ＭＳ Ｐゴシック" panose="020B0600070205080204" pitchFamily="34" charset="-128"/>
              </a:rPr>
              <a:t>Device management</a:t>
            </a:r>
          </a:p>
          <a:p>
            <a:pPr lvl="1" algn="just"/>
            <a:r>
              <a:rPr lang="en-US" dirty="0">
                <a:ea typeface="ＭＳ Ｐゴシック" panose="020B0600070205080204" pitchFamily="34" charset="-128"/>
              </a:rPr>
              <a:t>request device, release device</a:t>
            </a:r>
          </a:p>
          <a:p>
            <a:pPr lvl="1" algn="just"/>
            <a:r>
              <a:rPr lang="en-US" dirty="0">
                <a:ea typeface="ＭＳ Ｐゴシック" panose="020B0600070205080204" pitchFamily="34" charset="-128"/>
              </a:rPr>
              <a:t>read, write, reposition</a:t>
            </a:r>
          </a:p>
          <a:p>
            <a:pPr lvl="1" algn="just"/>
            <a:r>
              <a:rPr lang="en-US" dirty="0">
                <a:ea typeface="ＭＳ Ｐゴシック" panose="020B0600070205080204" pitchFamily="34" charset="-128"/>
              </a:rPr>
              <a:t>get device attributes, set device attributes</a:t>
            </a:r>
          </a:p>
          <a:p>
            <a:pPr lvl="1" algn="just"/>
            <a:r>
              <a:rPr lang="en-US" dirty="0">
                <a:ea typeface="ＭＳ Ｐゴシック" panose="020B0600070205080204" pitchFamily="34" charset="-128"/>
              </a:rPr>
              <a:t>logically attach or detach devices</a:t>
            </a:r>
          </a:p>
          <a:p>
            <a:pPr algn="just"/>
            <a:r>
              <a:rPr lang="en-US" dirty="0">
                <a:ea typeface="ＭＳ Ｐゴシック" panose="020B0600070205080204" pitchFamily="34" charset="-128"/>
              </a:rPr>
              <a:t>Information maintenance</a:t>
            </a:r>
          </a:p>
          <a:p>
            <a:pPr lvl="1" algn="just"/>
            <a:r>
              <a:rPr lang="en-US" dirty="0">
                <a:ea typeface="ＭＳ Ｐゴシック" panose="020B0600070205080204" pitchFamily="34" charset="-128"/>
              </a:rPr>
              <a:t>get time or date, set time or date</a:t>
            </a:r>
          </a:p>
          <a:p>
            <a:pPr lvl="1" algn="just"/>
            <a:r>
              <a:rPr lang="en-US" dirty="0">
                <a:ea typeface="ＭＳ Ｐゴシック" panose="020B0600070205080204" pitchFamily="34" charset="-128"/>
              </a:rPr>
              <a:t>get system data, set system data</a:t>
            </a:r>
          </a:p>
          <a:p>
            <a:pPr lvl="1" algn="just"/>
            <a:r>
              <a:rPr lang="en-US" dirty="0">
                <a:ea typeface="ＭＳ Ｐゴシック" panose="020B0600070205080204" pitchFamily="34" charset="-128"/>
              </a:rPr>
              <a:t>get and set process, file, or device attributes</a:t>
            </a:r>
          </a:p>
          <a:p>
            <a:pPr algn="just"/>
            <a:r>
              <a:rPr lang="en-US" dirty="0">
                <a:ea typeface="ＭＳ Ｐゴシック" panose="020B0600070205080204" pitchFamily="34" charset="-128"/>
              </a:rPr>
              <a:t>Communications</a:t>
            </a:r>
          </a:p>
          <a:p>
            <a:pPr lvl="1" algn="just"/>
            <a:r>
              <a:rPr lang="en-US" dirty="0">
                <a:ea typeface="ＭＳ Ｐゴシック" panose="020B0600070205080204" pitchFamily="34" charset="-128"/>
              </a:rPr>
              <a:t>create, delete communication connection</a:t>
            </a:r>
          </a:p>
          <a:p>
            <a:pPr lvl="1" algn="just"/>
            <a:r>
              <a:rPr lang="en-US" dirty="0">
                <a:ea typeface="ＭＳ Ｐゴシック" panose="020B0600070205080204" pitchFamily="34" charset="-128"/>
              </a:rPr>
              <a:t>send, receive messages</a:t>
            </a:r>
          </a:p>
          <a:p>
            <a:pPr lvl="1" algn="just"/>
            <a:r>
              <a:rPr lang="en-US" dirty="0">
                <a:ea typeface="ＭＳ Ｐゴシック" panose="020B0600070205080204" pitchFamily="34" charset="-128"/>
              </a:rPr>
              <a:t>transfer status information</a:t>
            </a:r>
          </a:p>
          <a:p>
            <a:pPr lvl="1" algn="just"/>
            <a:r>
              <a:rPr lang="en-US" dirty="0">
                <a:ea typeface="ＭＳ Ｐゴシック" panose="020B0600070205080204" pitchFamily="34" charset="-128"/>
              </a:rPr>
              <a:t>attach and detach remote devices</a:t>
            </a:r>
          </a:p>
        </p:txBody>
      </p:sp>
    </p:spTree>
    <p:extLst>
      <p:ext uri="{BB962C8B-B14F-4D97-AF65-F5344CB8AC3E}">
        <p14:creationId xmlns:p14="http://schemas.microsoft.com/office/powerpoint/2010/main" val="720518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7607"/>
          </a:xfrm>
        </p:spPr>
        <p:txBody>
          <a:bodyPr>
            <a:normAutofit/>
          </a:bodyPr>
          <a:lstStyle/>
          <a:p>
            <a:r>
              <a:rPr lang="en-US" sz="2000" dirty="0"/>
              <a:t>Continued….</a:t>
            </a:r>
          </a:p>
        </p:txBody>
      </p:sp>
      <p:sp>
        <p:nvSpPr>
          <p:cNvPr id="3" name="Content Placeholder 2"/>
          <p:cNvSpPr>
            <a:spLocks noGrp="1"/>
          </p:cNvSpPr>
          <p:nvPr>
            <p:ph idx="1"/>
          </p:nvPr>
        </p:nvSpPr>
        <p:spPr>
          <a:xfrm>
            <a:off x="541986" y="568928"/>
            <a:ext cx="10515600" cy="5740713"/>
          </a:xfrm>
        </p:spPr>
        <p:txBody>
          <a:bodyPr/>
          <a:lstStyle/>
          <a:p>
            <a:pPr marL="0" indent="0">
              <a:buNone/>
            </a:pPr>
            <a:r>
              <a:rPr lang="en-US" dirty="0">
                <a:ea typeface="ＭＳ Ｐゴシック" panose="020B0600070205080204" pitchFamily="34" charset="-128"/>
              </a:rPr>
              <a:t>Examples of Windows and  Unix System Calls</a:t>
            </a:r>
          </a:p>
          <a:p>
            <a:pPr marL="0" indent="0">
              <a:buNone/>
            </a:pPr>
            <a:endParaRPr lang="en-US" dirty="0"/>
          </a:p>
        </p:txBody>
      </p:sp>
      <p:pic>
        <p:nvPicPr>
          <p:cNvPr id="4" name="Picture 6" descr="OS8-p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83772"/>
            <a:ext cx="8563376" cy="5229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0504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760"/>
          </a:xfrm>
        </p:spPr>
        <p:txBody>
          <a:bodyPr>
            <a:normAutofit/>
          </a:bodyPr>
          <a:lstStyle/>
          <a:p>
            <a:r>
              <a:rPr lang="en-US" sz="2000" dirty="0"/>
              <a:t>Continued….</a:t>
            </a:r>
          </a:p>
        </p:txBody>
      </p:sp>
      <p:sp>
        <p:nvSpPr>
          <p:cNvPr id="3" name="Content Placeholder 2"/>
          <p:cNvSpPr>
            <a:spLocks noGrp="1"/>
          </p:cNvSpPr>
          <p:nvPr>
            <p:ph idx="1"/>
          </p:nvPr>
        </p:nvSpPr>
        <p:spPr>
          <a:xfrm>
            <a:off x="838200" y="862886"/>
            <a:ext cx="10515600" cy="5867823"/>
          </a:xfrm>
        </p:spPr>
        <p:txBody>
          <a:bodyPr>
            <a:normAutofit/>
          </a:bodyPr>
          <a:lstStyle/>
          <a:p>
            <a:r>
              <a:rPr lang="en-US" sz="2000" dirty="0">
                <a:ea typeface="ＭＳ Ｐゴシック" panose="020B0600070205080204" pitchFamily="34" charset="-128"/>
              </a:rPr>
              <a:t>Example: MS-DOS</a:t>
            </a:r>
          </a:p>
          <a:p>
            <a:r>
              <a:rPr lang="en-US" sz="2000" dirty="0"/>
              <a:t>Single tasking operating system.</a:t>
            </a:r>
          </a:p>
          <a:p>
            <a:pPr marL="0" indent="0">
              <a:buNone/>
            </a:pPr>
            <a:endParaRPr lang="en-US" sz="2000" dirty="0">
              <a:ea typeface="ＭＳ Ｐゴシック" panose="020B0600070205080204" pitchFamily="34" charset="-128"/>
            </a:endParaRPr>
          </a:p>
          <a:p>
            <a:pPr marL="0" indent="0">
              <a:buNone/>
            </a:pPr>
            <a:r>
              <a:rPr lang="en-US" sz="2000" b="1" dirty="0">
                <a:ea typeface="ＭＳ Ｐゴシック" panose="020B0600070205080204" pitchFamily="34" charset="-128"/>
              </a:rPr>
              <a:t>MS-DOS execution (a)at system startup     (b)running a program</a:t>
            </a:r>
          </a:p>
          <a:p>
            <a:pPr marL="0" indent="0">
              <a:buNone/>
            </a:pPr>
            <a:endParaRPr lang="en-US" sz="2000" dirty="0"/>
          </a:p>
        </p:txBody>
      </p:sp>
      <p:pic>
        <p:nvPicPr>
          <p:cNvPr id="4" name="Picture 9"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842" y="2691684"/>
            <a:ext cx="5067300" cy="40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5062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33365"/>
          </a:xfrm>
        </p:spPr>
        <p:txBody>
          <a:bodyPr>
            <a:normAutofit/>
          </a:bodyPr>
          <a:lstStyle/>
          <a:p>
            <a:r>
              <a:rPr lang="en-US" sz="2000" dirty="0"/>
              <a:t>Continued…..</a:t>
            </a:r>
          </a:p>
        </p:txBody>
      </p:sp>
      <p:sp>
        <p:nvSpPr>
          <p:cNvPr id="3" name="Content Placeholder 2"/>
          <p:cNvSpPr>
            <a:spLocks noGrp="1"/>
          </p:cNvSpPr>
          <p:nvPr>
            <p:ph idx="1"/>
          </p:nvPr>
        </p:nvSpPr>
        <p:spPr>
          <a:xfrm>
            <a:off x="838200" y="433365"/>
            <a:ext cx="10515600" cy="6280037"/>
          </a:xfrm>
        </p:spPr>
        <p:txBody>
          <a:bodyPr>
            <a:normAutofit/>
          </a:bodyPr>
          <a:lstStyle/>
          <a:p>
            <a:r>
              <a:rPr lang="en-US" sz="2000" b="1" dirty="0">
                <a:ea typeface="ＭＳ Ｐゴシック" panose="020B0600070205080204" pitchFamily="34" charset="-128"/>
              </a:rPr>
              <a:t>FreeBSD</a:t>
            </a:r>
          </a:p>
          <a:p>
            <a:r>
              <a:rPr lang="en-US" sz="2000" dirty="0">
                <a:ea typeface="ＭＳ Ｐゴシック" panose="020B0600070205080204" pitchFamily="34" charset="-128"/>
              </a:rPr>
              <a:t>Unix variant</a:t>
            </a:r>
          </a:p>
          <a:p>
            <a:r>
              <a:rPr lang="en-US" sz="2000" dirty="0">
                <a:ea typeface="ＭＳ Ｐゴシック" panose="020B0600070205080204" pitchFamily="34" charset="-128"/>
              </a:rPr>
              <a:t>Multitasking</a:t>
            </a:r>
          </a:p>
          <a:p>
            <a:r>
              <a:rPr lang="en-US" sz="2000" dirty="0">
                <a:ea typeface="ＭＳ Ｐゴシック" panose="020B0600070205080204" pitchFamily="34" charset="-128"/>
              </a:rPr>
              <a:t>User login -&gt; invoke user’s choice of shell</a:t>
            </a:r>
          </a:p>
          <a:p>
            <a:r>
              <a:rPr lang="en-US" sz="2000" dirty="0">
                <a:ea typeface="ＭＳ Ｐゴシック" panose="020B0600070205080204" pitchFamily="34" charset="-128"/>
              </a:rPr>
              <a:t>To  start new process Shell executes fork() system call to create process and exec() system call to load process. </a:t>
            </a:r>
          </a:p>
          <a:p>
            <a:pPr marL="0" indent="0">
              <a:buNone/>
            </a:pPr>
            <a:r>
              <a:rPr lang="en-US" sz="2000" b="1" dirty="0">
                <a:ea typeface="ＭＳ Ｐゴシック" panose="020B0600070205080204" pitchFamily="34" charset="-128"/>
              </a:rPr>
              <a:t>FreeBSD Running Multiple Programs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l="31691" t="500" r="31691" b="500"/>
          <a:stretch>
            <a:fillRect/>
          </a:stretch>
        </p:blipFill>
        <p:spPr bwMode="auto">
          <a:xfrm>
            <a:off x="1820885" y="3171713"/>
            <a:ext cx="2305050" cy="3541689"/>
          </a:xfrm>
          <a:prstGeom prst="rect">
            <a:avLst/>
          </a:prstGeom>
          <a:noFill/>
          <a:ln w="38100" cmpd="dbl">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113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9123"/>
          </a:xfrm>
        </p:spPr>
        <p:txBody>
          <a:bodyPr>
            <a:normAutofit/>
          </a:bodyPr>
          <a:lstStyle/>
          <a:p>
            <a:r>
              <a:rPr lang="en-US" sz="2000" b="1" dirty="0"/>
              <a:t>2.7 Operating system structure </a:t>
            </a:r>
          </a:p>
        </p:txBody>
      </p:sp>
      <p:sp>
        <p:nvSpPr>
          <p:cNvPr id="3" name="Content Placeholder 2"/>
          <p:cNvSpPr>
            <a:spLocks noGrp="1"/>
          </p:cNvSpPr>
          <p:nvPr>
            <p:ph idx="1"/>
          </p:nvPr>
        </p:nvSpPr>
        <p:spPr>
          <a:xfrm>
            <a:off x="709412" y="1040014"/>
            <a:ext cx="10515600" cy="4356234"/>
          </a:xfrm>
        </p:spPr>
        <p:txBody>
          <a:bodyPr>
            <a:noAutofit/>
          </a:bodyPr>
          <a:lstStyle/>
          <a:p>
            <a:pPr algn="just"/>
            <a:r>
              <a:rPr lang="en-US" sz="2400" dirty="0"/>
              <a:t>A system as large and complex as a modern operating system must be engineered carefully if it is to function properly and be modified easily. A common approach is to partition the task into small components rather than have one monolithic system.</a:t>
            </a:r>
          </a:p>
          <a:p>
            <a:pPr marL="0" indent="0" algn="just">
              <a:buNone/>
            </a:pPr>
            <a:r>
              <a:rPr lang="en-US" sz="2400" dirty="0"/>
              <a:t>1. </a:t>
            </a:r>
            <a:r>
              <a:rPr lang="en-US" sz="2400" dirty="0">
                <a:solidFill>
                  <a:srgbClr val="FF0000"/>
                </a:solidFill>
              </a:rPr>
              <a:t>Simple structure </a:t>
            </a:r>
            <a:r>
              <a:rPr lang="en-US" sz="2400" dirty="0"/>
              <a:t>2. layered 3. microkernel 4. modular system</a:t>
            </a:r>
          </a:p>
          <a:p>
            <a:pPr marL="0" indent="0" algn="just">
              <a:buNone/>
            </a:pPr>
            <a:r>
              <a:rPr lang="en-US" sz="2400" dirty="0"/>
              <a:t>2.7.1 simple structure </a:t>
            </a:r>
          </a:p>
          <a:p>
            <a:pPr algn="just"/>
            <a:r>
              <a:rPr lang="en-US" sz="2400" dirty="0"/>
              <a:t>Many </a:t>
            </a:r>
            <a:r>
              <a:rPr lang="en-US" sz="2400" dirty="0">
                <a:solidFill>
                  <a:srgbClr val="FF0000"/>
                </a:solidFill>
              </a:rPr>
              <a:t>commercial operating systems do not have well-defined structures</a:t>
            </a:r>
            <a:r>
              <a:rPr lang="en-US" sz="2400" dirty="0"/>
              <a:t>. Frequently, such systems started as </a:t>
            </a:r>
            <a:r>
              <a:rPr lang="en-US" sz="2400" dirty="0">
                <a:solidFill>
                  <a:srgbClr val="FF0000"/>
                </a:solidFill>
              </a:rPr>
              <a:t>small, simple, and limited systems</a:t>
            </a:r>
            <a:r>
              <a:rPr lang="en-US" sz="2400" dirty="0"/>
              <a:t> and then grew beyond their original scope.</a:t>
            </a:r>
          </a:p>
          <a:p>
            <a:pPr algn="just"/>
            <a:r>
              <a:rPr lang="en-US" sz="2400" dirty="0"/>
              <a:t>MS-DOS is an example of such a system. </a:t>
            </a:r>
          </a:p>
          <a:p>
            <a:pPr algn="just"/>
            <a:r>
              <a:rPr lang="en-US" sz="2400" dirty="0"/>
              <a:t>It was written to provide the most functionality in the least space, </a:t>
            </a:r>
            <a:r>
              <a:rPr lang="en-US" sz="2400" dirty="0">
                <a:solidFill>
                  <a:srgbClr val="FF0000"/>
                </a:solidFill>
              </a:rPr>
              <a:t>so it was not divided into modules carefully.</a:t>
            </a:r>
            <a:r>
              <a:rPr lang="en-US" sz="2400" dirty="0"/>
              <a:t> For example application programs are able to access I/O routines to write directly to display devices and disk drives </a:t>
            </a:r>
            <a:r>
              <a:rPr lang="en-US" sz="2400" dirty="0">
                <a:solidFill>
                  <a:srgbClr val="FF0000"/>
                </a:solidFill>
              </a:rPr>
              <a:t>but entire system crashes if program fails. </a:t>
            </a:r>
            <a:r>
              <a:rPr lang="en-US" sz="2400" dirty="0"/>
              <a:t>Following figure shows its structure.</a:t>
            </a:r>
          </a:p>
          <a:p>
            <a:pPr marL="0" indent="0" algn="just">
              <a:buNone/>
            </a:pPr>
            <a:endParaRPr lang="en-US" sz="2400" dirty="0"/>
          </a:p>
          <a:p>
            <a:pPr algn="just"/>
            <a:endParaRPr lang="en-US" sz="2400" dirty="0"/>
          </a:p>
        </p:txBody>
      </p:sp>
    </p:spTree>
    <p:extLst>
      <p:ext uri="{BB962C8B-B14F-4D97-AF65-F5344CB8AC3E}">
        <p14:creationId xmlns:p14="http://schemas.microsoft.com/office/powerpoint/2010/main" val="256699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endParaRPr lang="en-IN" dirty="0"/>
          </a:p>
        </p:txBody>
      </p:sp>
      <p:pic>
        <p:nvPicPr>
          <p:cNvPr id="4" name="Picture 6" descr="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6231" y="1906073"/>
            <a:ext cx="5100034" cy="4262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9091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760"/>
          </a:xfrm>
        </p:spPr>
        <p:txBody>
          <a:bodyPr>
            <a:normAutofit/>
          </a:bodyPr>
          <a:lstStyle/>
          <a:p>
            <a:r>
              <a:rPr lang="en-US" sz="2000" dirty="0"/>
              <a:t>Continued….</a:t>
            </a:r>
          </a:p>
        </p:txBody>
      </p:sp>
      <p:sp>
        <p:nvSpPr>
          <p:cNvPr id="3" name="Content Placeholder 2"/>
          <p:cNvSpPr>
            <a:spLocks noGrp="1"/>
          </p:cNvSpPr>
          <p:nvPr>
            <p:ph idx="1"/>
          </p:nvPr>
        </p:nvSpPr>
        <p:spPr>
          <a:xfrm>
            <a:off x="838200" y="862886"/>
            <a:ext cx="10515600" cy="4351338"/>
          </a:xfrm>
        </p:spPr>
        <p:txBody>
          <a:bodyPr>
            <a:normAutofit/>
          </a:bodyPr>
          <a:lstStyle/>
          <a:p>
            <a:r>
              <a:rPr lang="en-US" sz="2000" dirty="0"/>
              <a:t>Another example of limited structuring is the original UNIX operating system. Like MS-DOS, UNIX initially was limited by hardware functionality. </a:t>
            </a:r>
          </a:p>
          <a:p>
            <a:r>
              <a:rPr lang="en-US" sz="2000" dirty="0"/>
              <a:t>It consists of two separate parts the kernel and system programs.</a:t>
            </a:r>
          </a:p>
          <a:p>
            <a:r>
              <a:rPr lang="en-US" sz="2000" b="1" dirty="0">
                <a:ea typeface="ＭＳ Ｐゴシック" panose="020B0600070205080204" pitchFamily="34" charset="-128"/>
              </a:rPr>
              <a:t>Figure shows Traditional UNIX System Structure.</a:t>
            </a:r>
          </a:p>
          <a:p>
            <a:pPr marL="0" indent="0">
              <a:buNone/>
            </a:pPr>
            <a:endParaRPr lang="en-US" sz="2000"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043" y="2293021"/>
            <a:ext cx="6923087"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7053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a:bodyPr>
          <a:lstStyle/>
          <a:p>
            <a:r>
              <a:rPr lang="en-US" sz="2000" dirty="0"/>
              <a:t>Continued….</a:t>
            </a:r>
          </a:p>
        </p:txBody>
      </p:sp>
      <p:sp>
        <p:nvSpPr>
          <p:cNvPr id="3" name="Content Placeholder 2"/>
          <p:cNvSpPr>
            <a:spLocks noGrp="1"/>
          </p:cNvSpPr>
          <p:nvPr>
            <p:ph idx="1"/>
          </p:nvPr>
        </p:nvSpPr>
        <p:spPr>
          <a:xfrm>
            <a:off x="838200" y="1146220"/>
            <a:ext cx="10515600" cy="4351338"/>
          </a:xfrm>
        </p:spPr>
        <p:txBody>
          <a:bodyPr>
            <a:normAutofit fontScale="92500" lnSpcReduction="10000"/>
          </a:bodyPr>
          <a:lstStyle/>
          <a:p>
            <a:pPr algn="just"/>
            <a:r>
              <a:rPr lang="en-US" sz="2000" dirty="0"/>
              <a:t>User interface. Almost all operating systems have a user interface. This interface can take several forms. One is a </a:t>
            </a:r>
            <a:r>
              <a:rPr lang="en-US" sz="2000" dirty="0" err="1"/>
              <a:t>DTrace</a:t>
            </a:r>
            <a:r>
              <a:rPr lang="en-US" sz="2000" dirty="0"/>
              <a:t> command line interface(CLI) which </a:t>
            </a:r>
            <a:r>
              <a:rPr lang="en-US" sz="2000" dirty="0">
                <a:solidFill>
                  <a:srgbClr val="FF0000"/>
                </a:solidFill>
              </a:rPr>
              <a:t>uses text commands </a:t>
            </a:r>
            <a:r>
              <a:rPr lang="en-US" sz="2000" dirty="0"/>
              <a:t>and a method for entering them(say, a program to allow entering and editing of commands). Another is a batch interface in which commands and directives to control those </a:t>
            </a:r>
            <a:r>
              <a:rPr lang="en-US" sz="2000" dirty="0">
                <a:solidFill>
                  <a:srgbClr val="FF0000"/>
                </a:solidFill>
              </a:rPr>
              <a:t>commands are entered into files</a:t>
            </a:r>
            <a:r>
              <a:rPr lang="en-US" sz="2000" dirty="0"/>
              <a:t>, and those files are executed. Most commonly, a graphical user interface is used.</a:t>
            </a:r>
          </a:p>
          <a:p>
            <a:pPr algn="just"/>
            <a:r>
              <a:rPr lang="en-US" sz="2000" dirty="0"/>
              <a:t>Program execution. The system must be able to load a program into memory and to run that program. The program must be able to end its execution, either normally or abnormally (indicating error).</a:t>
            </a:r>
          </a:p>
          <a:p>
            <a:pPr algn="just"/>
            <a:r>
              <a:rPr lang="en-US" sz="2000" dirty="0"/>
              <a:t>I/O operations. A running program may require I/0, which may involve a file or an I/0 device. For specific devices, special functions may be desired (such as recording to a CD or DVD drive or blanking a display screen). For efficiency and protection, users usually cannot control I/0 devices directly. Therefore, the operating system must provide a means to do I/0.</a:t>
            </a:r>
          </a:p>
          <a:p>
            <a:pPr algn="just"/>
            <a:r>
              <a:rPr lang="en-US" sz="2000" dirty="0"/>
              <a:t>File-system manipulation. The file system is of particular interest. Obviously, programs need to read and write files and directories. They also need to create and delete them by name, search for a given file, and list file information. Finally, some programs include permissions management to allow or deny access to files or directories based on file ownership.</a:t>
            </a:r>
          </a:p>
        </p:txBody>
      </p:sp>
    </p:spTree>
    <p:extLst>
      <p:ext uri="{BB962C8B-B14F-4D97-AF65-F5344CB8AC3E}">
        <p14:creationId xmlns:p14="http://schemas.microsoft.com/office/powerpoint/2010/main" val="1506669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638"/>
          </a:xfrm>
        </p:spPr>
        <p:txBody>
          <a:bodyPr>
            <a:normAutofit/>
          </a:bodyPr>
          <a:lstStyle/>
          <a:p>
            <a:r>
              <a:rPr lang="en-US" sz="2000" dirty="0"/>
              <a:t>Continued….</a:t>
            </a:r>
          </a:p>
        </p:txBody>
      </p:sp>
      <p:sp>
        <p:nvSpPr>
          <p:cNvPr id="3" name="Content Placeholder 2"/>
          <p:cNvSpPr>
            <a:spLocks noGrp="1"/>
          </p:cNvSpPr>
          <p:nvPr>
            <p:ph idx="1"/>
          </p:nvPr>
        </p:nvSpPr>
        <p:spPr>
          <a:xfrm>
            <a:off x="838200" y="875764"/>
            <a:ext cx="10515600" cy="4351338"/>
          </a:xfrm>
        </p:spPr>
        <p:txBody>
          <a:bodyPr>
            <a:normAutofit/>
          </a:bodyPr>
          <a:lstStyle/>
          <a:p>
            <a:pPr marL="0" indent="0" algn="just">
              <a:buNone/>
            </a:pPr>
            <a:r>
              <a:rPr lang="en-US" sz="2000" dirty="0"/>
              <a:t>Advantage of simple structure</a:t>
            </a:r>
          </a:p>
          <a:p>
            <a:pPr algn="just"/>
            <a:r>
              <a:rPr lang="en-US" sz="2000" dirty="0"/>
              <a:t>Simple , small and limited system and grow beyond their original scope. </a:t>
            </a:r>
          </a:p>
          <a:p>
            <a:pPr marL="0" indent="0" algn="just">
              <a:buNone/>
            </a:pPr>
            <a:endParaRPr lang="en-US" sz="2000" dirty="0"/>
          </a:p>
          <a:p>
            <a:pPr marL="0" indent="0" algn="just">
              <a:buNone/>
            </a:pPr>
            <a:r>
              <a:rPr lang="en-US" sz="2000" dirty="0"/>
              <a:t>Disadvantages of simple structure </a:t>
            </a:r>
          </a:p>
          <a:p>
            <a:pPr algn="just"/>
            <a:r>
              <a:rPr lang="en-US" sz="2000" dirty="0"/>
              <a:t>In MS-DOS, </a:t>
            </a:r>
            <a:r>
              <a:rPr lang="en-US" sz="2000" dirty="0">
                <a:solidFill>
                  <a:srgbClr val="FF0000"/>
                </a:solidFill>
              </a:rPr>
              <a:t>the interfaces and levels of functionality are not well separated</a:t>
            </a:r>
            <a:r>
              <a:rPr lang="en-US" sz="2000" dirty="0"/>
              <a:t>. For instance, application programs are able to access the basic </a:t>
            </a:r>
            <a:r>
              <a:rPr lang="en-US" sz="2000" i="1" dirty="0"/>
              <a:t>I/O routines </a:t>
            </a:r>
            <a:r>
              <a:rPr lang="en-US" sz="2000" dirty="0"/>
              <a:t>to write directly to the display and disk drives. Such </a:t>
            </a:r>
            <a:r>
              <a:rPr lang="en-US" sz="2000" dirty="0">
                <a:solidFill>
                  <a:srgbClr val="FF0000"/>
                </a:solidFill>
              </a:rPr>
              <a:t>freedom causes entire system to crash when user programs fail. </a:t>
            </a:r>
          </a:p>
          <a:p>
            <a:pPr algn="just"/>
            <a:r>
              <a:rPr lang="en-US" sz="2000" dirty="0">
                <a:solidFill>
                  <a:srgbClr val="FF0000"/>
                </a:solidFill>
              </a:rPr>
              <a:t>No hardware protection and no dual mode operation. </a:t>
            </a:r>
          </a:p>
          <a:p>
            <a:pPr marL="0" indent="0" algn="just">
              <a:buNone/>
            </a:pPr>
            <a:endParaRPr lang="en-US" sz="2000" dirty="0"/>
          </a:p>
        </p:txBody>
      </p:sp>
    </p:spTree>
    <p:extLst>
      <p:ext uri="{BB962C8B-B14F-4D97-AF65-F5344CB8AC3E}">
        <p14:creationId xmlns:p14="http://schemas.microsoft.com/office/powerpoint/2010/main" val="4258712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a:bodyPr>
          <a:lstStyle/>
          <a:p>
            <a:r>
              <a:rPr lang="en-US" sz="2000" b="1" dirty="0"/>
              <a:t>2.7.2 Layered approach </a:t>
            </a:r>
          </a:p>
        </p:txBody>
      </p:sp>
      <p:sp>
        <p:nvSpPr>
          <p:cNvPr id="3" name="Content Placeholder 2"/>
          <p:cNvSpPr>
            <a:spLocks noGrp="1"/>
          </p:cNvSpPr>
          <p:nvPr>
            <p:ph idx="1"/>
          </p:nvPr>
        </p:nvSpPr>
        <p:spPr>
          <a:xfrm>
            <a:off x="255431" y="927280"/>
            <a:ext cx="11681137" cy="6117464"/>
          </a:xfrm>
        </p:spPr>
        <p:txBody>
          <a:bodyPr>
            <a:normAutofit/>
          </a:bodyPr>
          <a:lstStyle/>
          <a:p>
            <a:pPr algn="just"/>
            <a:r>
              <a:rPr lang="en-US" sz="2000" dirty="0"/>
              <a:t>With proper hardware support, operating systems can be broken into pieces that are smaller and more appropriate than MS-DOS and UNIX.</a:t>
            </a:r>
          </a:p>
          <a:p>
            <a:pPr algn="just"/>
            <a:r>
              <a:rPr lang="en-US" sz="2000" dirty="0">
                <a:solidFill>
                  <a:srgbClr val="FF0000"/>
                </a:solidFill>
              </a:rPr>
              <a:t>In layered approach, the operating system is broken into a number of layers</a:t>
            </a:r>
            <a:r>
              <a:rPr lang="en-US" sz="2000" dirty="0"/>
              <a:t>(levels).</a:t>
            </a:r>
          </a:p>
          <a:p>
            <a:pPr algn="just"/>
            <a:r>
              <a:rPr lang="en-US" sz="2000" dirty="0"/>
              <a:t>The bottom layer is hardware (layer 0) and highest layer(layer N) is user interface. The following figure shows layered structure. </a:t>
            </a:r>
          </a:p>
          <a:p>
            <a:pPr algn="just"/>
            <a:r>
              <a:rPr lang="en-US" sz="2000" dirty="0">
                <a:solidFill>
                  <a:srgbClr val="FF0000"/>
                </a:solidFill>
              </a:rPr>
              <a:t>An operating-system layer is an implementation of an abstract object made up </a:t>
            </a:r>
            <a:r>
              <a:rPr lang="en-US" sz="2000" b="1" dirty="0">
                <a:solidFill>
                  <a:srgbClr val="FF0000"/>
                </a:solidFill>
              </a:rPr>
              <a:t>of data </a:t>
            </a:r>
            <a:r>
              <a:rPr lang="en-US" sz="2000" dirty="0">
                <a:solidFill>
                  <a:srgbClr val="FF0000"/>
                </a:solidFill>
              </a:rPr>
              <a:t>and the </a:t>
            </a:r>
            <a:r>
              <a:rPr lang="en-US" sz="2000" b="1" dirty="0">
                <a:solidFill>
                  <a:srgbClr val="FF0000"/>
                </a:solidFill>
              </a:rPr>
              <a:t>operations</a:t>
            </a:r>
            <a:r>
              <a:rPr lang="en-US" sz="2000" dirty="0">
                <a:solidFill>
                  <a:srgbClr val="FF0000"/>
                </a:solidFill>
              </a:rPr>
              <a:t> that can manipulate those data.</a:t>
            </a:r>
          </a:p>
          <a:p>
            <a:pPr marL="0" indent="0" algn="just">
              <a:buNone/>
            </a:pPr>
            <a:r>
              <a:rPr lang="en-US" sz="2000" dirty="0"/>
              <a:t> </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7457" y="3377441"/>
            <a:ext cx="5189112" cy="348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5853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638"/>
          </a:xfrm>
        </p:spPr>
        <p:txBody>
          <a:bodyPr>
            <a:normAutofit/>
          </a:bodyPr>
          <a:lstStyle/>
          <a:p>
            <a:r>
              <a:rPr lang="en-US" sz="2000" dirty="0"/>
              <a:t>Continued….</a:t>
            </a:r>
          </a:p>
        </p:txBody>
      </p:sp>
      <p:sp>
        <p:nvSpPr>
          <p:cNvPr id="3" name="Content Placeholder 2"/>
          <p:cNvSpPr>
            <a:spLocks noGrp="1"/>
          </p:cNvSpPr>
          <p:nvPr>
            <p:ph idx="1"/>
          </p:nvPr>
        </p:nvSpPr>
        <p:spPr>
          <a:xfrm>
            <a:off x="838200" y="875764"/>
            <a:ext cx="10515600" cy="4351338"/>
          </a:xfrm>
        </p:spPr>
        <p:txBody>
          <a:bodyPr>
            <a:normAutofit fontScale="92500" lnSpcReduction="10000"/>
          </a:bodyPr>
          <a:lstStyle/>
          <a:p>
            <a:pPr marL="0" indent="0" algn="just">
              <a:buNone/>
            </a:pPr>
            <a:r>
              <a:rPr lang="en-US" sz="2000" dirty="0"/>
              <a:t>Advantages of layered approach</a:t>
            </a:r>
          </a:p>
          <a:p>
            <a:pPr algn="just"/>
            <a:r>
              <a:rPr lang="en-US" sz="2000" dirty="0">
                <a:solidFill>
                  <a:srgbClr val="FF0000"/>
                </a:solidFill>
              </a:rPr>
              <a:t>Simple to construct and debug.</a:t>
            </a:r>
          </a:p>
          <a:p>
            <a:pPr algn="just"/>
            <a:r>
              <a:rPr lang="en-US" sz="2000" dirty="0"/>
              <a:t>The operating system can then </a:t>
            </a:r>
            <a:r>
              <a:rPr lang="en-US" sz="2000" dirty="0">
                <a:solidFill>
                  <a:srgbClr val="FF0000"/>
                </a:solidFill>
              </a:rPr>
              <a:t>retain much greater control over the computer and over the applications </a:t>
            </a:r>
            <a:r>
              <a:rPr lang="en-US" sz="2000" dirty="0"/>
              <a:t>that make use of that computer.</a:t>
            </a:r>
          </a:p>
          <a:p>
            <a:pPr algn="just"/>
            <a:r>
              <a:rPr lang="en-US" sz="2000" dirty="0"/>
              <a:t>The layers are selected so that each </a:t>
            </a:r>
            <a:r>
              <a:rPr lang="en-US" sz="2000" b="1" dirty="0"/>
              <a:t>uses functions </a:t>
            </a:r>
            <a:r>
              <a:rPr lang="en-US" sz="2000" dirty="0"/>
              <a:t>(operations) and </a:t>
            </a:r>
            <a:r>
              <a:rPr lang="en-US" sz="2000" b="1" dirty="0"/>
              <a:t>services of </a:t>
            </a:r>
            <a:r>
              <a:rPr lang="en-US" sz="2000" dirty="0"/>
              <a:t>only lower-level layers. This approach simplifies debugging and system verification.</a:t>
            </a:r>
          </a:p>
          <a:p>
            <a:pPr algn="just"/>
            <a:r>
              <a:rPr lang="en-US" sz="2000" dirty="0">
                <a:solidFill>
                  <a:srgbClr val="FF0000"/>
                </a:solidFill>
              </a:rPr>
              <a:t>Provides information hiding. </a:t>
            </a:r>
          </a:p>
          <a:p>
            <a:pPr marL="0" indent="0" algn="just">
              <a:buNone/>
            </a:pPr>
            <a:r>
              <a:rPr lang="en-US" sz="2000" dirty="0"/>
              <a:t>Disadvantages of layered approach</a:t>
            </a:r>
          </a:p>
          <a:p>
            <a:pPr algn="just"/>
            <a:r>
              <a:rPr lang="en-US" sz="2000" dirty="0"/>
              <a:t>The major difficulty with the layered approach </a:t>
            </a:r>
            <a:r>
              <a:rPr lang="en-US" sz="2000" dirty="0">
                <a:solidFill>
                  <a:srgbClr val="FF0000"/>
                </a:solidFill>
              </a:rPr>
              <a:t>involves appropriately defining the various layers</a:t>
            </a:r>
            <a:r>
              <a:rPr lang="en-US" sz="2000" dirty="0"/>
              <a:t>. Because a </a:t>
            </a:r>
            <a:r>
              <a:rPr lang="en-US" sz="2000" dirty="0">
                <a:solidFill>
                  <a:srgbClr val="FF0000"/>
                </a:solidFill>
              </a:rPr>
              <a:t>layer can use only lower-level layers</a:t>
            </a:r>
            <a:r>
              <a:rPr lang="en-US" sz="2000" dirty="0"/>
              <a:t>, careful planning is necessary.</a:t>
            </a:r>
          </a:p>
          <a:p>
            <a:pPr algn="just"/>
            <a:r>
              <a:rPr lang="en-US" sz="2000" dirty="0"/>
              <a:t>they tend to be less efficient than other types. For instance, </a:t>
            </a:r>
            <a:r>
              <a:rPr lang="en-US" sz="2000" dirty="0">
                <a:solidFill>
                  <a:srgbClr val="FF0000"/>
                </a:solidFill>
              </a:rPr>
              <a:t>when a user program executes an I/0 operation, it executes a system call that is trapped to the I/0 layer, which calls the memory-management layer which in turn calls the CPU-scheduling layer, which is then passed to the hardware.</a:t>
            </a:r>
          </a:p>
          <a:p>
            <a:pPr marL="0" indent="0" algn="just">
              <a:buNone/>
            </a:pPr>
            <a:endParaRPr lang="en-US" sz="2000" dirty="0">
              <a:solidFill>
                <a:srgbClr val="FF0000"/>
              </a:solidFill>
            </a:endParaRPr>
          </a:p>
          <a:p>
            <a:pPr marL="0" indent="0" algn="just">
              <a:buNone/>
            </a:pPr>
            <a:endParaRPr lang="en-US" sz="2000" dirty="0"/>
          </a:p>
        </p:txBody>
      </p:sp>
    </p:spTree>
    <p:extLst>
      <p:ext uri="{BB962C8B-B14F-4D97-AF65-F5344CB8AC3E}">
        <p14:creationId xmlns:p14="http://schemas.microsoft.com/office/powerpoint/2010/main" val="3972066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396"/>
          </a:xfrm>
        </p:spPr>
        <p:txBody>
          <a:bodyPr>
            <a:normAutofit/>
          </a:bodyPr>
          <a:lstStyle/>
          <a:p>
            <a:r>
              <a:rPr lang="en-US" sz="2000" b="1" dirty="0"/>
              <a:t>2.7.3 Microkernels</a:t>
            </a:r>
          </a:p>
        </p:txBody>
      </p:sp>
      <p:sp>
        <p:nvSpPr>
          <p:cNvPr id="3" name="Content Placeholder 2"/>
          <p:cNvSpPr>
            <a:spLocks noGrp="1"/>
          </p:cNvSpPr>
          <p:nvPr>
            <p:ph idx="1"/>
          </p:nvPr>
        </p:nvSpPr>
        <p:spPr>
          <a:xfrm>
            <a:off x="838200" y="1181680"/>
            <a:ext cx="10515600" cy="5311193"/>
          </a:xfrm>
        </p:spPr>
        <p:txBody>
          <a:bodyPr>
            <a:normAutofit lnSpcReduction="10000"/>
          </a:bodyPr>
          <a:lstStyle/>
          <a:p>
            <a:pPr algn="just"/>
            <a:r>
              <a:rPr lang="en-US" sz="2000" dirty="0"/>
              <a:t>We have already seen that as UNIX expanded, </a:t>
            </a:r>
            <a:r>
              <a:rPr lang="en-US" sz="2000" dirty="0">
                <a:solidFill>
                  <a:srgbClr val="FF0000"/>
                </a:solidFill>
              </a:rPr>
              <a:t>the kernel became large and difficult to manage.</a:t>
            </a:r>
          </a:p>
          <a:p>
            <a:pPr algn="just"/>
            <a:r>
              <a:rPr lang="en-US" sz="2000" dirty="0"/>
              <a:t>University developed an operating system called </a:t>
            </a:r>
            <a:r>
              <a:rPr lang="en-US" sz="2000" dirty="0">
                <a:solidFill>
                  <a:srgbClr val="FF0000"/>
                </a:solidFill>
              </a:rPr>
              <a:t>Mach that modularized the kernel using the microkernel approach. </a:t>
            </a:r>
          </a:p>
          <a:p>
            <a:pPr algn="just"/>
            <a:r>
              <a:rPr lang="en-US" sz="2000" dirty="0"/>
              <a:t>This method structures the operating system </a:t>
            </a:r>
            <a:r>
              <a:rPr lang="en-US" sz="2000" dirty="0">
                <a:solidFill>
                  <a:srgbClr val="FF0000"/>
                </a:solidFill>
              </a:rPr>
              <a:t>by removing all nonessential components </a:t>
            </a:r>
            <a:r>
              <a:rPr lang="en-US" sz="2000" dirty="0"/>
              <a:t>from the kernel and </a:t>
            </a:r>
            <a:r>
              <a:rPr lang="en-US" sz="2000" dirty="0">
                <a:solidFill>
                  <a:srgbClr val="FF0000"/>
                </a:solidFill>
              </a:rPr>
              <a:t>implementing them as system and user level programs. </a:t>
            </a:r>
            <a:r>
              <a:rPr lang="en-US" sz="2000" b="1" dirty="0">
                <a:solidFill>
                  <a:srgbClr val="FF0000"/>
                </a:solidFill>
              </a:rPr>
              <a:t>The result is smaller kernel called microkernel</a:t>
            </a:r>
            <a:r>
              <a:rPr lang="en-US" sz="2000" dirty="0">
                <a:solidFill>
                  <a:srgbClr val="FF0000"/>
                </a:solidFill>
              </a:rPr>
              <a:t>. </a:t>
            </a:r>
          </a:p>
          <a:p>
            <a:pPr algn="just"/>
            <a:r>
              <a:rPr lang="en-US" sz="2000" dirty="0"/>
              <a:t>Microkernel provides </a:t>
            </a:r>
            <a:r>
              <a:rPr lang="en-US" sz="2000" dirty="0">
                <a:solidFill>
                  <a:srgbClr val="FF0000"/>
                </a:solidFill>
              </a:rPr>
              <a:t>minimal process and memory management</a:t>
            </a:r>
            <a:r>
              <a:rPr lang="en-US" sz="2000" dirty="0"/>
              <a:t>. </a:t>
            </a:r>
          </a:p>
          <a:p>
            <a:pPr algn="just"/>
            <a:r>
              <a:rPr lang="en-US" sz="2000" b="1" dirty="0"/>
              <a:t>The main function of the micro kernel is to provide a communication facility between the client program and the various services that are also running in user space.</a:t>
            </a:r>
          </a:p>
          <a:p>
            <a:pPr marL="0" indent="0" algn="just">
              <a:buNone/>
            </a:pPr>
            <a:r>
              <a:rPr lang="en-US" sz="2000" dirty="0"/>
              <a:t>Advantages:</a:t>
            </a:r>
          </a:p>
          <a:p>
            <a:pPr algn="just"/>
            <a:r>
              <a:rPr lang="en-US" sz="2000" dirty="0">
                <a:solidFill>
                  <a:srgbClr val="FF0000"/>
                </a:solidFill>
              </a:rPr>
              <a:t>Easy to extend operating system.</a:t>
            </a:r>
          </a:p>
          <a:p>
            <a:pPr algn="just"/>
            <a:r>
              <a:rPr lang="en-US" sz="2000" dirty="0"/>
              <a:t>Easy to port operating system from one hardware design to other.</a:t>
            </a:r>
          </a:p>
          <a:p>
            <a:pPr algn="just"/>
            <a:r>
              <a:rPr lang="en-US" sz="2000" dirty="0"/>
              <a:t>It </a:t>
            </a:r>
            <a:r>
              <a:rPr lang="en-US" sz="2000" dirty="0">
                <a:solidFill>
                  <a:srgbClr val="FF0000"/>
                </a:solidFill>
              </a:rPr>
              <a:t>provides more security and reliability.</a:t>
            </a:r>
          </a:p>
          <a:p>
            <a:pPr marL="0" indent="0" algn="just">
              <a:buNone/>
            </a:pPr>
            <a:r>
              <a:rPr lang="en-US" sz="2000" dirty="0"/>
              <a:t>Disadvantages</a:t>
            </a:r>
          </a:p>
          <a:p>
            <a:pPr algn="just"/>
            <a:r>
              <a:rPr lang="en-US" sz="2000" dirty="0"/>
              <a:t> </a:t>
            </a:r>
            <a:r>
              <a:rPr lang="en-US" sz="2000" dirty="0">
                <a:solidFill>
                  <a:srgbClr val="FF0000"/>
                </a:solidFill>
              </a:rPr>
              <a:t>decreased performance due to increased system function overhead. </a:t>
            </a:r>
          </a:p>
        </p:txBody>
      </p:sp>
    </p:spTree>
    <p:extLst>
      <p:ext uri="{BB962C8B-B14F-4D97-AF65-F5344CB8AC3E}">
        <p14:creationId xmlns:p14="http://schemas.microsoft.com/office/powerpoint/2010/main" val="4064398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7607"/>
          </a:xfrm>
        </p:spPr>
        <p:txBody>
          <a:bodyPr>
            <a:normAutofit/>
          </a:bodyPr>
          <a:lstStyle/>
          <a:p>
            <a:r>
              <a:rPr lang="en-US" sz="2000" b="1" dirty="0"/>
              <a:t>2.7.4 Modules (modular approach)</a:t>
            </a:r>
            <a:endParaRPr lang="en-US" sz="2000" dirty="0"/>
          </a:p>
        </p:txBody>
      </p:sp>
      <p:sp>
        <p:nvSpPr>
          <p:cNvPr id="3" name="Content Placeholder 2"/>
          <p:cNvSpPr>
            <a:spLocks noGrp="1"/>
          </p:cNvSpPr>
          <p:nvPr>
            <p:ph idx="1"/>
          </p:nvPr>
        </p:nvSpPr>
        <p:spPr>
          <a:xfrm>
            <a:off x="838200" y="1065771"/>
            <a:ext cx="10515600" cy="5644122"/>
          </a:xfrm>
        </p:spPr>
        <p:txBody>
          <a:bodyPr>
            <a:normAutofit/>
          </a:bodyPr>
          <a:lstStyle/>
          <a:p>
            <a:pPr algn="just"/>
            <a:r>
              <a:rPr lang="en-US" sz="2000" dirty="0"/>
              <a:t>Perhaps the best current methodology </a:t>
            </a:r>
            <a:r>
              <a:rPr lang="en-US" sz="2000" dirty="0">
                <a:solidFill>
                  <a:srgbClr val="FF0000"/>
                </a:solidFill>
              </a:rPr>
              <a:t>for operating-system design involves using object-oriented programming techniques to create a modular kernel</a:t>
            </a:r>
            <a:r>
              <a:rPr lang="en-US" sz="2000" dirty="0"/>
              <a:t>.</a:t>
            </a:r>
          </a:p>
          <a:p>
            <a:pPr algn="just"/>
            <a:r>
              <a:rPr lang="en-US" sz="2000" dirty="0"/>
              <a:t>Here, </a:t>
            </a:r>
            <a:r>
              <a:rPr lang="en-US" sz="2000" dirty="0">
                <a:solidFill>
                  <a:srgbClr val="FF0000"/>
                </a:solidFill>
              </a:rPr>
              <a:t>the kernel has a set of core </a:t>
            </a:r>
            <a:r>
              <a:rPr lang="en-US" sz="2000" dirty="0"/>
              <a:t>components and links in </a:t>
            </a:r>
            <a:r>
              <a:rPr lang="en-US" sz="2000" dirty="0">
                <a:solidFill>
                  <a:srgbClr val="FF0000"/>
                </a:solidFill>
              </a:rPr>
              <a:t>additional services </a:t>
            </a:r>
            <a:r>
              <a:rPr lang="en-US" sz="2000" dirty="0"/>
              <a:t>either during boot time or during run time.</a:t>
            </a:r>
          </a:p>
          <a:p>
            <a:pPr algn="just"/>
            <a:r>
              <a:rPr lang="en-US" sz="2000" dirty="0"/>
              <a:t>For example, the Solaris operating system structure, shown in Figure, is organized around a core kernel with seven types of loadable kernel modules:</a:t>
            </a:r>
          </a:p>
          <a:p>
            <a:pPr algn="just"/>
            <a:r>
              <a:rPr lang="en-US" sz="2000" dirty="0">
                <a:solidFill>
                  <a:srgbClr val="7030A0"/>
                </a:solidFill>
              </a:rPr>
              <a:t>Scheduling classes</a:t>
            </a:r>
          </a:p>
          <a:p>
            <a:pPr algn="just"/>
            <a:r>
              <a:rPr lang="en-US" sz="2000" dirty="0">
                <a:solidFill>
                  <a:srgbClr val="7030A0"/>
                </a:solidFill>
              </a:rPr>
              <a:t>File systems</a:t>
            </a:r>
          </a:p>
          <a:p>
            <a:pPr algn="just"/>
            <a:r>
              <a:rPr lang="en-US" sz="2000" dirty="0">
                <a:solidFill>
                  <a:srgbClr val="7030A0"/>
                </a:solidFill>
              </a:rPr>
              <a:t>Loadable system calls</a:t>
            </a:r>
          </a:p>
          <a:p>
            <a:pPr algn="just"/>
            <a:r>
              <a:rPr lang="en-US" sz="2000" dirty="0">
                <a:solidFill>
                  <a:srgbClr val="7030A0"/>
                </a:solidFill>
              </a:rPr>
              <a:t>Executable formats</a:t>
            </a:r>
          </a:p>
          <a:p>
            <a:pPr algn="just"/>
            <a:r>
              <a:rPr lang="en-US" sz="2000" dirty="0">
                <a:solidFill>
                  <a:srgbClr val="7030A0"/>
                </a:solidFill>
              </a:rPr>
              <a:t>STREAMS modules</a:t>
            </a:r>
          </a:p>
          <a:p>
            <a:pPr algn="just"/>
            <a:r>
              <a:rPr lang="en-US" sz="2000" dirty="0">
                <a:solidFill>
                  <a:srgbClr val="7030A0"/>
                </a:solidFill>
              </a:rPr>
              <a:t>Miscellaneous</a:t>
            </a:r>
          </a:p>
          <a:p>
            <a:pPr algn="just"/>
            <a:r>
              <a:rPr lang="en-US" sz="2000" dirty="0">
                <a:solidFill>
                  <a:srgbClr val="7030A0"/>
                </a:solidFill>
              </a:rPr>
              <a:t>Device and bus drivers</a:t>
            </a:r>
          </a:p>
          <a:p>
            <a:pPr marL="0" indent="0" algn="just">
              <a:buNone/>
            </a:pPr>
            <a:endParaRPr lang="en-US" sz="2000" dirty="0"/>
          </a:p>
          <a:p>
            <a:pPr algn="just"/>
            <a:endParaRPr lang="en-US" sz="2000"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2912" y="2992549"/>
            <a:ext cx="5022761" cy="3302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7904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194" y="0"/>
            <a:ext cx="10515600" cy="690943"/>
          </a:xfrm>
        </p:spPr>
        <p:txBody>
          <a:bodyPr>
            <a:normAutofit/>
          </a:bodyPr>
          <a:lstStyle/>
          <a:p>
            <a:r>
              <a:rPr lang="en-US" sz="2000" dirty="0"/>
              <a:t>Continued….</a:t>
            </a:r>
          </a:p>
        </p:txBody>
      </p:sp>
      <p:sp>
        <p:nvSpPr>
          <p:cNvPr id="3" name="Content Placeholder 2"/>
          <p:cNvSpPr>
            <a:spLocks noGrp="1"/>
          </p:cNvSpPr>
          <p:nvPr>
            <p:ph idx="1"/>
          </p:nvPr>
        </p:nvSpPr>
        <p:spPr>
          <a:xfrm>
            <a:off x="218940" y="592429"/>
            <a:ext cx="11578107" cy="6684134"/>
          </a:xfrm>
        </p:spPr>
        <p:txBody>
          <a:bodyPr>
            <a:normAutofit/>
          </a:bodyPr>
          <a:lstStyle/>
          <a:p>
            <a:pPr algn="just"/>
            <a:r>
              <a:rPr lang="en-US" b="1" dirty="0"/>
              <a:t>The overall result resembles a </a:t>
            </a:r>
            <a:r>
              <a:rPr lang="en-US" b="1" dirty="0">
                <a:solidFill>
                  <a:srgbClr val="FF0000"/>
                </a:solidFill>
              </a:rPr>
              <a:t>layered system in that each kernel section has defined</a:t>
            </a:r>
            <a:r>
              <a:rPr lang="en-US" dirty="0"/>
              <a:t>, </a:t>
            </a:r>
            <a:r>
              <a:rPr lang="en-US" dirty="0">
                <a:solidFill>
                  <a:srgbClr val="FF0000"/>
                </a:solidFill>
              </a:rPr>
              <a:t>protected interfaces</a:t>
            </a:r>
            <a:r>
              <a:rPr lang="en-US" dirty="0"/>
              <a:t>; but </a:t>
            </a:r>
            <a:r>
              <a:rPr lang="en-US" dirty="0">
                <a:solidFill>
                  <a:srgbClr val="FF0000"/>
                </a:solidFill>
              </a:rPr>
              <a:t>it is more flexible than a layered system in that any module can call any other module</a:t>
            </a:r>
            <a:r>
              <a:rPr lang="en-US" dirty="0"/>
              <a:t>. </a:t>
            </a:r>
          </a:p>
          <a:p>
            <a:pPr algn="just"/>
            <a:r>
              <a:rPr lang="en-US" b="1" dirty="0"/>
              <a:t>Furthermore</a:t>
            </a:r>
            <a:r>
              <a:rPr lang="en-US" b="1" dirty="0">
                <a:solidFill>
                  <a:srgbClr val="FF0000"/>
                </a:solidFill>
              </a:rPr>
              <a:t>, the approach is like the microkernel approach </a:t>
            </a:r>
            <a:r>
              <a:rPr lang="en-US" b="1" dirty="0"/>
              <a:t>in that the primary module has only core functions and knowledge of how to load and communicate with other modules</a:t>
            </a:r>
            <a:r>
              <a:rPr lang="en-US" dirty="0"/>
              <a:t>; </a:t>
            </a:r>
            <a:r>
              <a:rPr lang="en-US" dirty="0">
                <a:solidFill>
                  <a:srgbClr val="FF0000"/>
                </a:solidFill>
              </a:rPr>
              <a:t>but it is more efficient</a:t>
            </a:r>
            <a:r>
              <a:rPr lang="en-US" dirty="0"/>
              <a:t>, because </a:t>
            </a:r>
            <a:r>
              <a:rPr lang="en-US" dirty="0">
                <a:solidFill>
                  <a:srgbClr val="FF0000"/>
                </a:solidFill>
              </a:rPr>
              <a:t>modules do not need to invoke message passing in order to communicate.</a:t>
            </a:r>
          </a:p>
          <a:p>
            <a:pPr algn="just"/>
            <a:r>
              <a:rPr lang="en-US" b="1" dirty="0"/>
              <a:t>The Apple Mac OS X </a:t>
            </a:r>
            <a:r>
              <a:rPr lang="en-US" dirty="0"/>
              <a:t>operating system in following figure uses a hybrid structure. It is a layered system in which one layer consists of the Mach microkernel. </a:t>
            </a:r>
          </a:p>
          <a:p>
            <a:pPr algn="just"/>
            <a:r>
              <a:rPr lang="en-US" dirty="0"/>
              <a:t>The top layers include application environments and a set of services providing a graphical interface to applications. Below these layers is the kernel environment, which consists primarily of the Mach microkernel and the BSD kernel.</a:t>
            </a:r>
          </a:p>
          <a:p>
            <a:pPr algn="just"/>
            <a:endParaRPr lang="en-US" sz="2000" dirty="0"/>
          </a:p>
          <a:p>
            <a:pPr marL="0" indent="0" algn="just">
              <a:buNone/>
            </a:pPr>
            <a:endParaRPr lang="en-US" sz="2000" dirty="0"/>
          </a:p>
        </p:txBody>
      </p:sp>
    </p:spTree>
    <p:extLst>
      <p:ext uri="{BB962C8B-B14F-4D97-AF65-F5344CB8AC3E}">
        <p14:creationId xmlns:p14="http://schemas.microsoft.com/office/powerpoint/2010/main" val="4038080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321" y="545431"/>
            <a:ext cx="10515600" cy="742458"/>
          </a:xfrm>
        </p:spPr>
        <p:txBody>
          <a:bodyPr>
            <a:normAutofit fontScale="90000"/>
          </a:bodyPr>
          <a:lstStyle/>
          <a:p>
            <a:r>
              <a:rPr lang="en-US" dirty="0"/>
              <a:t>Continued..</a:t>
            </a:r>
            <a:br>
              <a:rPr lang="en-US" dirty="0"/>
            </a:br>
            <a:endParaRPr lang="en-IN" dirty="0"/>
          </a:p>
        </p:txBody>
      </p:sp>
      <p:pic>
        <p:nvPicPr>
          <p:cNvPr id="4" name="Picture 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5096" y="2846231"/>
            <a:ext cx="7131325" cy="3459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25321" y="1626480"/>
            <a:ext cx="10515600" cy="1323439"/>
          </a:xfrm>
          <a:prstGeom prst="rect">
            <a:avLst/>
          </a:prstGeom>
        </p:spPr>
        <p:txBody>
          <a:bodyPr wrap="square">
            <a:spAutoFit/>
          </a:bodyPr>
          <a:lstStyle/>
          <a:p>
            <a:pPr marL="342900" indent="-342900" algn="just">
              <a:buFont typeface="Arial" panose="020B0604020202020204" pitchFamily="34" charset="0"/>
              <a:buChar char="•"/>
            </a:pPr>
            <a:r>
              <a:rPr lang="en-US" sz="2000" dirty="0"/>
              <a:t>Mach provides memory management; support for remote procedure calls (RPCs) and interprocess communication (IPC) facilities, including message passing.</a:t>
            </a:r>
          </a:p>
          <a:p>
            <a:pPr marL="342900" indent="-342900" algn="just">
              <a:buFont typeface="Arial" panose="020B0604020202020204" pitchFamily="34" charset="0"/>
              <a:buChar char="•"/>
            </a:pPr>
            <a:r>
              <a:rPr lang="en-US" sz="2000" dirty="0"/>
              <a:t>The BSD component provides a </a:t>
            </a:r>
            <a:r>
              <a:rPr lang="en-US" sz="2000" dirty="0">
                <a:solidFill>
                  <a:srgbClr val="FF0000"/>
                </a:solidFill>
              </a:rPr>
              <a:t>BSD command line interface, support for networking and file systems.</a:t>
            </a:r>
            <a:endParaRPr lang="en-IN" sz="2000" dirty="0">
              <a:solidFill>
                <a:srgbClr val="FF0000"/>
              </a:solidFill>
            </a:endParaRPr>
          </a:p>
        </p:txBody>
      </p:sp>
    </p:spTree>
    <p:extLst>
      <p:ext uri="{BB962C8B-B14F-4D97-AF65-F5344CB8AC3E}">
        <p14:creationId xmlns:p14="http://schemas.microsoft.com/office/powerpoint/2010/main" val="2621323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 Box 1"/>
          <p:cNvSpPr txBox="1">
            <a:spLocks noChangeArrowheads="1"/>
          </p:cNvSpPr>
          <p:nvPr/>
        </p:nvSpPr>
        <p:spPr bwMode="auto">
          <a:xfrm>
            <a:off x="1981200" y="166688"/>
            <a:ext cx="82296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9pPr>
          </a:lstStyle>
          <a:p>
            <a:pPr algn="ctr" eaLnBrk="1" hangingPunct="1">
              <a:buClrTx/>
              <a:buFontTx/>
              <a:buNone/>
            </a:pPr>
            <a:r>
              <a:rPr lang="en-US" altLang="en-US" sz="3200" b="1">
                <a:solidFill>
                  <a:srgbClr val="006699"/>
                </a:solidFill>
                <a:latin typeface="Arial" panose="020B0604020202020204" pitchFamily="34" charset="0"/>
              </a:rPr>
              <a:t>System Boot</a:t>
            </a:r>
          </a:p>
        </p:txBody>
      </p:sp>
      <p:sp>
        <p:nvSpPr>
          <p:cNvPr id="52226" name="Text Box 2"/>
          <p:cNvSpPr txBox="1">
            <a:spLocks noChangeArrowheads="1"/>
          </p:cNvSpPr>
          <p:nvPr/>
        </p:nvSpPr>
        <p:spPr bwMode="auto">
          <a:xfrm>
            <a:off x="2409826" y="1154114"/>
            <a:ext cx="7407275"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9725" indent="-339725">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FFFFFF"/>
                </a:solidFill>
                <a:latin typeface="Verdana" panose="020B0604030504040204" pitchFamily="34" charset="0"/>
                <a:ea typeface="MS PGothic" panose="020B0600070205080204" pitchFamily="34" charset="-128"/>
              </a:defRPr>
            </a:lvl1pPr>
            <a:lvl2pPr marL="739775" indent="-282575">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FFFFFF"/>
                </a:solidFill>
                <a:latin typeface="Verdana" panose="020B0604030504040204" pitchFamily="34" charset="0"/>
                <a:ea typeface="MS PGothic" panose="020B0600070205080204" pitchFamily="34" charset="-128"/>
              </a:defRPr>
            </a:lvl2pPr>
            <a:lvl3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FFFFFF"/>
                </a:solidFill>
                <a:latin typeface="Verdana" panose="020B0604030504040204" pitchFamily="34" charset="0"/>
                <a:ea typeface="MS PGothic" panose="020B0600070205080204" pitchFamily="34" charset="-128"/>
              </a:defRPr>
            </a:lvl3pPr>
            <a:lvl4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FFFFFF"/>
                </a:solidFill>
                <a:latin typeface="Verdana" panose="020B0604030504040204" pitchFamily="34" charset="0"/>
                <a:ea typeface="MS PGothic" panose="020B0600070205080204" pitchFamily="34" charset="-128"/>
              </a:defRPr>
            </a:lvl4pPr>
            <a:lvl5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FFFFFF"/>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FFFFFF"/>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FFFFFF"/>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FFFFFF"/>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FFFFFF"/>
                </a:solidFill>
                <a:latin typeface="Verdana" panose="020B0604030504040204" pitchFamily="34" charset="0"/>
                <a:ea typeface="MS PGothic" panose="020B0600070205080204" pitchFamily="34" charset="-128"/>
              </a:defRPr>
            </a:lvl9pPr>
          </a:lstStyle>
          <a:p>
            <a:pPr>
              <a:spcBef>
                <a:spcPts val="788"/>
              </a:spcBef>
              <a:buClr>
                <a:srgbClr val="993300"/>
              </a:buClr>
              <a:buFont typeface="Monotype Sorts" charset="2"/>
              <a:buChar char=""/>
            </a:pPr>
            <a:r>
              <a:rPr lang="en-US" altLang="en-US" dirty="0">
                <a:solidFill>
                  <a:srgbClr val="000000"/>
                </a:solidFill>
                <a:latin typeface="Arial" panose="020B0604020202020204" pitchFamily="34" charset="0"/>
              </a:rPr>
              <a:t>When power initialized on system, execution starts at a fixed memory location</a:t>
            </a:r>
          </a:p>
          <a:p>
            <a:pPr lvl="1">
              <a:spcBef>
                <a:spcPts val="788"/>
              </a:spcBef>
              <a:buClr>
                <a:srgbClr val="CC6600"/>
              </a:buClr>
              <a:buFont typeface="Monotype Sorts" charset="2"/>
              <a:buChar char=""/>
            </a:pPr>
            <a:r>
              <a:rPr lang="en-US" altLang="en-US" dirty="0">
                <a:solidFill>
                  <a:srgbClr val="000000"/>
                </a:solidFill>
                <a:latin typeface="Arial" panose="020B0604020202020204" pitchFamily="34" charset="0"/>
              </a:rPr>
              <a:t>Firmware ROM used to hold initial boot code</a:t>
            </a:r>
          </a:p>
          <a:p>
            <a:pPr>
              <a:spcBef>
                <a:spcPts val="788"/>
              </a:spcBef>
              <a:buClr>
                <a:srgbClr val="993300"/>
              </a:buClr>
              <a:buFont typeface="Monotype Sorts" charset="2"/>
              <a:buChar char=""/>
            </a:pPr>
            <a:r>
              <a:rPr lang="en-US" altLang="en-US" dirty="0">
                <a:solidFill>
                  <a:srgbClr val="000000"/>
                </a:solidFill>
                <a:latin typeface="Arial" panose="020B0604020202020204" pitchFamily="34" charset="0"/>
              </a:rPr>
              <a:t>Operating system must be made available to hardware so hardware can start it</a:t>
            </a:r>
          </a:p>
          <a:p>
            <a:pPr lvl="1">
              <a:spcBef>
                <a:spcPts val="788"/>
              </a:spcBef>
              <a:buClr>
                <a:srgbClr val="CC6600"/>
              </a:buClr>
              <a:buFont typeface="Monotype Sorts" charset="2"/>
              <a:buChar char=""/>
            </a:pPr>
            <a:r>
              <a:rPr lang="en-US" altLang="en-US" dirty="0">
                <a:solidFill>
                  <a:srgbClr val="000000"/>
                </a:solidFill>
                <a:latin typeface="Arial" panose="020B0604020202020204" pitchFamily="34" charset="0"/>
              </a:rPr>
              <a:t>Small piece of code – </a:t>
            </a:r>
            <a:r>
              <a:rPr lang="en-US" altLang="en-US" b="1" dirty="0">
                <a:solidFill>
                  <a:srgbClr val="3366FF"/>
                </a:solidFill>
                <a:latin typeface="Arial" panose="020B0604020202020204" pitchFamily="34" charset="0"/>
              </a:rPr>
              <a:t>bootstrap loader</a:t>
            </a:r>
            <a:r>
              <a:rPr lang="en-US" altLang="en-US" dirty="0">
                <a:solidFill>
                  <a:srgbClr val="000000"/>
                </a:solidFill>
                <a:latin typeface="Arial" panose="020B0604020202020204" pitchFamily="34" charset="0"/>
              </a:rPr>
              <a:t>, stored in </a:t>
            </a:r>
            <a:r>
              <a:rPr lang="en-US" altLang="en-US" b="1" dirty="0">
                <a:solidFill>
                  <a:srgbClr val="3366FF"/>
                </a:solidFill>
                <a:latin typeface="Arial" panose="020B0604020202020204" pitchFamily="34" charset="0"/>
              </a:rPr>
              <a:t>ROM</a:t>
            </a:r>
            <a:r>
              <a:rPr lang="en-US" altLang="en-US" dirty="0">
                <a:solidFill>
                  <a:srgbClr val="000000"/>
                </a:solidFill>
                <a:latin typeface="Arial" panose="020B0604020202020204" pitchFamily="34" charset="0"/>
              </a:rPr>
              <a:t> or </a:t>
            </a:r>
            <a:r>
              <a:rPr lang="en-US" altLang="en-US" b="1" dirty="0">
                <a:solidFill>
                  <a:srgbClr val="3366FF"/>
                </a:solidFill>
                <a:latin typeface="Arial" panose="020B0604020202020204" pitchFamily="34" charset="0"/>
              </a:rPr>
              <a:t>EEPROM</a:t>
            </a:r>
            <a:r>
              <a:rPr lang="en-US" altLang="en-US" dirty="0">
                <a:solidFill>
                  <a:srgbClr val="000000"/>
                </a:solidFill>
                <a:latin typeface="Arial" panose="020B0604020202020204" pitchFamily="34" charset="0"/>
              </a:rPr>
              <a:t> locates the kernel, loads it into memory, and starts it</a:t>
            </a:r>
          </a:p>
          <a:p>
            <a:pPr lvl="1">
              <a:spcBef>
                <a:spcPts val="788"/>
              </a:spcBef>
              <a:buClr>
                <a:srgbClr val="CC6600"/>
              </a:buClr>
              <a:buFont typeface="Monotype Sorts" charset="2"/>
              <a:buChar char=""/>
            </a:pPr>
            <a:r>
              <a:rPr lang="en-US" altLang="en-US" dirty="0">
                <a:solidFill>
                  <a:srgbClr val="000000"/>
                </a:solidFill>
                <a:latin typeface="Arial" panose="020B0604020202020204" pitchFamily="34" charset="0"/>
              </a:rPr>
              <a:t>Sometimes two-step process where </a:t>
            </a:r>
            <a:r>
              <a:rPr lang="en-US" altLang="en-US" b="1" dirty="0">
                <a:solidFill>
                  <a:srgbClr val="3366FF"/>
                </a:solidFill>
                <a:latin typeface="Arial" panose="020B0604020202020204" pitchFamily="34" charset="0"/>
              </a:rPr>
              <a:t>boot block </a:t>
            </a:r>
            <a:r>
              <a:rPr lang="en-US" altLang="en-US" dirty="0">
                <a:solidFill>
                  <a:srgbClr val="000000"/>
                </a:solidFill>
                <a:latin typeface="Arial" panose="020B0604020202020204" pitchFamily="34" charset="0"/>
              </a:rPr>
              <a:t>at fixed location loaded by ROM code, which loads bootstrap loader from disk</a:t>
            </a:r>
          </a:p>
          <a:p>
            <a:pPr>
              <a:spcBef>
                <a:spcPts val="788"/>
              </a:spcBef>
              <a:buClr>
                <a:srgbClr val="993300"/>
              </a:buClr>
              <a:buFont typeface="Monotype Sorts" charset="2"/>
              <a:buChar char=""/>
            </a:pPr>
            <a:r>
              <a:rPr lang="en-US" altLang="en-US" dirty="0">
                <a:solidFill>
                  <a:srgbClr val="000000"/>
                </a:solidFill>
                <a:latin typeface="Arial" panose="020B0604020202020204" pitchFamily="34" charset="0"/>
              </a:rPr>
              <a:t>Common bootstrap loader, </a:t>
            </a:r>
            <a:r>
              <a:rPr lang="en-US" altLang="en-US" b="1" dirty="0">
                <a:solidFill>
                  <a:srgbClr val="3366FF"/>
                </a:solidFill>
                <a:latin typeface="Arial" panose="020B0604020202020204" pitchFamily="34" charset="0"/>
              </a:rPr>
              <a:t>GRUB</a:t>
            </a:r>
            <a:r>
              <a:rPr lang="en-US" altLang="en-US" dirty="0">
                <a:solidFill>
                  <a:srgbClr val="000000"/>
                </a:solidFill>
                <a:latin typeface="Arial" panose="020B0604020202020204" pitchFamily="34" charset="0"/>
              </a:rPr>
              <a:t>, allows selection of kernel from multiple disks, versions, kernel options</a:t>
            </a:r>
          </a:p>
          <a:p>
            <a:pPr>
              <a:spcBef>
                <a:spcPts val="788"/>
              </a:spcBef>
              <a:buClr>
                <a:srgbClr val="993300"/>
              </a:buClr>
              <a:buFont typeface="Monotype Sorts" charset="2"/>
              <a:buChar char=""/>
            </a:pPr>
            <a:r>
              <a:rPr lang="en-US" altLang="en-US" dirty="0">
                <a:solidFill>
                  <a:srgbClr val="000000"/>
                </a:solidFill>
                <a:latin typeface="Arial" panose="020B0604020202020204" pitchFamily="34" charset="0"/>
              </a:rPr>
              <a:t>Kernel loads and system is then </a:t>
            </a:r>
            <a:r>
              <a:rPr lang="en-US" altLang="en-US" b="1" dirty="0">
                <a:solidFill>
                  <a:srgbClr val="3366FF"/>
                </a:solidFill>
                <a:latin typeface="Arial" panose="020B0604020202020204" pitchFamily="34" charset="0"/>
              </a:rPr>
              <a:t>running</a:t>
            </a:r>
          </a:p>
        </p:txBody>
      </p:sp>
    </p:spTree>
    <p:extLst>
      <p:ext uri="{BB962C8B-B14F-4D97-AF65-F5344CB8AC3E}">
        <p14:creationId xmlns:p14="http://schemas.microsoft.com/office/powerpoint/2010/main" val="3771114177"/>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a:bodyPr>
          <a:lstStyle/>
          <a:p>
            <a:r>
              <a:rPr lang="en-US" sz="2000" dirty="0"/>
              <a:t>Continued….</a:t>
            </a:r>
          </a:p>
        </p:txBody>
      </p:sp>
      <p:sp>
        <p:nvSpPr>
          <p:cNvPr id="3" name="Content Placeholder 2"/>
          <p:cNvSpPr>
            <a:spLocks noGrp="1"/>
          </p:cNvSpPr>
          <p:nvPr>
            <p:ph idx="1"/>
          </p:nvPr>
        </p:nvSpPr>
        <p:spPr>
          <a:xfrm>
            <a:off x="748048" y="1168802"/>
            <a:ext cx="10515600" cy="4351338"/>
          </a:xfrm>
        </p:spPr>
        <p:txBody>
          <a:bodyPr>
            <a:normAutofit/>
          </a:bodyPr>
          <a:lstStyle/>
          <a:p>
            <a:pPr algn="just"/>
            <a:r>
              <a:rPr lang="en-US" sz="2000" dirty="0"/>
              <a:t>Communications. There are many circumstances in which one process needs to exchange information with another process. Such </a:t>
            </a:r>
            <a:r>
              <a:rPr lang="en-US" sz="2000" dirty="0">
                <a:solidFill>
                  <a:srgbClr val="FF0000"/>
                </a:solidFill>
              </a:rPr>
              <a:t>communication may occur between processes </a:t>
            </a:r>
            <a:r>
              <a:rPr lang="en-US" sz="2000" dirty="0"/>
              <a:t>that are executing on the same computer or between processes that are executing on different computer systems tied together by a computer network. </a:t>
            </a:r>
            <a:r>
              <a:rPr lang="en-US" sz="2000" b="1" dirty="0"/>
              <a:t>Communications may be implemented via </a:t>
            </a:r>
            <a:r>
              <a:rPr lang="en-US" sz="2000" b="1" i="1" dirty="0"/>
              <a:t>shared memory </a:t>
            </a:r>
            <a:r>
              <a:rPr lang="en-US" sz="2000" b="1" dirty="0"/>
              <a:t>or through </a:t>
            </a:r>
            <a:r>
              <a:rPr lang="en-US" sz="2000" b="1" i="1" dirty="0"/>
              <a:t>message passing.</a:t>
            </a:r>
          </a:p>
          <a:p>
            <a:pPr algn="just"/>
            <a:r>
              <a:rPr lang="en-US" sz="2000" dirty="0"/>
              <a:t>Error detection. The operating system needs to be constantly aware of possible errors. Errors may occur in the </a:t>
            </a:r>
            <a:r>
              <a:rPr lang="en-US" sz="2000" dirty="0">
                <a:solidFill>
                  <a:srgbClr val="FF0000"/>
                </a:solidFill>
              </a:rPr>
              <a:t>CPU</a:t>
            </a:r>
            <a:r>
              <a:rPr lang="en-US" sz="2000" dirty="0"/>
              <a:t> and </a:t>
            </a:r>
            <a:r>
              <a:rPr lang="en-US" sz="2000" dirty="0">
                <a:solidFill>
                  <a:srgbClr val="FF0000"/>
                </a:solidFill>
              </a:rPr>
              <a:t>memory hardware </a:t>
            </a:r>
            <a:r>
              <a:rPr lang="en-US" sz="2000" dirty="0"/>
              <a:t>(such as a memory error or a power failure), in I/0 devices (such as a parity error on tape, a </a:t>
            </a:r>
            <a:r>
              <a:rPr lang="en-US" sz="2000" dirty="0">
                <a:solidFill>
                  <a:srgbClr val="FF0000"/>
                </a:solidFill>
              </a:rPr>
              <a:t>connection failure on a network</a:t>
            </a:r>
            <a:r>
              <a:rPr lang="en-US" sz="2000" dirty="0"/>
              <a:t>, or lack of paper in the printer), and in the user program (such as an arithmetic overflow, an attempt to access an illegal memory location). For each type of error, the operating system should take the appropriate action to ensure correct and consistent computing.</a:t>
            </a:r>
          </a:p>
          <a:p>
            <a:pPr algn="just"/>
            <a:endParaRPr lang="en-US" sz="2000" dirty="0"/>
          </a:p>
        </p:txBody>
      </p:sp>
    </p:spTree>
    <p:extLst>
      <p:ext uri="{BB962C8B-B14F-4D97-AF65-F5344CB8AC3E}">
        <p14:creationId xmlns:p14="http://schemas.microsoft.com/office/powerpoint/2010/main" val="3951015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033"/>
          </a:xfrm>
        </p:spPr>
        <p:txBody>
          <a:bodyPr>
            <a:normAutofit/>
          </a:bodyPr>
          <a:lstStyle/>
          <a:p>
            <a:r>
              <a:rPr lang="en-US" sz="2000" dirty="0"/>
              <a:t>Continued…</a:t>
            </a:r>
          </a:p>
        </p:txBody>
      </p:sp>
      <p:sp>
        <p:nvSpPr>
          <p:cNvPr id="3" name="Content Placeholder 2"/>
          <p:cNvSpPr>
            <a:spLocks noGrp="1"/>
          </p:cNvSpPr>
          <p:nvPr>
            <p:ph idx="1"/>
          </p:nvPr>
        </p:nvSpPr>
        <p:spPr>
          <a:xfrm>
            <a:off x="632138" y="940158"/>
            <a:ext cx="10515600" cy="4351338"/>
          </a:xfrm>
        </p:spPr>
        <p:txBody>
          <a:bodyPr>
            <a:normAutofit/>
          </a:bodyPr>
          <a:lstStyle/>
          <a:p>
            <a:pPr marL="0" indent="0" algn="just">
              <a:buNone/>
            </a:pPr>
            <a:r>
              <a:rPr lang="en-US" sz="2000" dirty="0"/>
              <a:t>Another set of operating-system functions exists not for helping the user but rather for ensuring the efficient operation of the system itself.</a:t>
            </a:r>
          </a:p>
          <a:p>
            <a:pPr algn="just"/>
            <a:r>
              <a:rPr lang="en-US" sz="2000" dirty="0"/>
              <a:t>Resource allocation: When there are multiple users or multiple jobs running at the same time, resources must be allocated to each of them. Many different -types of resources are managed by the operating system such as CPU cycles, main memory, and file storage. </a:t>
            </a:r>
          </a:p>
          <a:p>
            <a:pPr algn="just"/>
            <a:r>
              <a:rPr lang="en-US" sz="2000" dirty="0"/>
              <a:t>Accounting: we want to </a:t>
            </a:r>
            <a:r>
              <a:rPr lang="en-US" sz="2000" dirty="0">
                <a:solidFill>
                  <a:srgbClr val="FF0000"/>
                </a:solidFill>
              </a:rPr>
              <a:t>keep track </a:t>
            </a:r>
            <a:r>
              <a:rPr lang="en-US" sz="2000" dirty="0"/>
              <a:t>of which users use </a:t>
            </a:r>
            <a:r>
              <a:rPr lang="en-US" sz="2000" dirty="0">
                <a:solidFill>
                  <a:srgbClr val="FF0000"/>
                </a:solidFill>
              </a:rPr>
              <a:t>how much and what kinds of computer resources</a:t>
            </a:r>
            <a:r>
              <a:rPr lang="en-US" sz="2000" dirty="0"/>
              <a:t>. This record keeping may be used for accounting or simply for accumulating usage statistics.</a:t>
            </a:r>
          </a:p>
          <a:p>
            <a:pPr algn="just"/>
            <a:r>
              <a:rPr lang="en-US" sz="2000" dirty="0"/>
              <a:t>Security of the system from outsiders is also important. Such security starts with requiring each user to authenticate himself or herself to the system, usually by means of a password, to gain access to system resources. </a:t>
            </a:r>
          </a:p>
        </p:txBody>
      </p:sp>
    </p:spTree>
    <p:extLst>
      <p:ext uri="{BB962C8B-B14F-4D97-AF65-F5344CB8AC3E}">
        <p14:creationId xmlns:p14="http://schemas.microsoft.com/office/powerpoint/2010/main" val="2943752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2"/>
          </a:xfrm>
        </p:spPr>
        <p:txBody>
          <a:bodyPr>
            <a:normAutofit/>
          </a:bodyPr>
          <a:lstStyle/>
          <a:p>
            <a:r>
              <a:rPr lang="en-US" sz="2000" b="1" dirty="0"/>
              <a:t>2.3 system call</a:t>
            </a:r>
          </a:p>
        </p:txBody>
      </p:sp>
      <p:sp>
        <p:nvSpPr>
          <p:cNvPr id="3" name="Content Placeholder 2"/>
          <p:cNvSpPr>
            <a:spLocks noGrp="1"/>
          </p:cNvSpPr>
          <p:nvPr>
            <p:ph idx="1"/>
          </p:nvPr>
        </p:nvSpPr>
        <p:spPr>
          <a:xfrm>
            <a:off x="838200" y="1130166"/>
            <a:ext cx="10515600" cy="5727834"/>
          </a:xfrm>
        </p:spPr>
        <p:txBody>
          <a:bodyPr>
            <a:normAutofit/>
          </a:bodyPr>
          <a:lstStyle/>
          <a:p>
            <a:r>
              <a:rPr lang="en-US" sz="2000" dirty="0">
                <a:solidFill>
                  <a:srgbClr val="FF0000"/>
                </a:solidFill>
              </a:rPr>
              <a:t>System calls provide an interface to the services made available by an operating system. These calls are generally available as routines written in C and C++.</a:t>
            </a:r>
          </a:p>
          <a:p>
            <a:r>
              <a:rPr lang="en-US" sz="2000" dirty="0">
                <a:ea typeface="ＭＳ Ｐゴシック" panose="020B0600070205080204" pitchFamily="34" charset="-128"/>
              </a:rPr>
              <a:t>System call sequence to copy the contents of one file to another file.</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298" y="2208062"/>
            <a:ext cx="6139622" cy="416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3680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52450"/>
          </a:xfrm>
        </p:spPr>
        <p:txBody>
          <a:bodyPr>
            <a:normAutofit/>
          </a:bodyPr>
          <a:lstStyle/>
          <a:p>
            <a:r>
              <a:rPr lang="en-US" sz="2000" dirty="0"/>
              <a:t>Continued….</a:t>
            </a:r>
          </a:p>
        </p:txBody>
      </p:sp>
      <p:sp>
        <p:nvSpPr>
          <p:cNvPr id="3" name="Content Placeholder 2"/>
          <p:cNvSpPr>
            <a:spLocks noGrp="1"/>
          </p:cNvSpPr>
          <p:nvPr>
            <p:ph idx="1"/>
          </p:nvPr>
        </p:nvSpPr>
        <p:spPr>
          <a:xfrm>
            <a:off x="722290" y="552450"/>
            <a:ext cx="10515600" cy="6646840"/>
          </a:xfrm>
        </p:spPr>
        <p:txBody>
          <a:bodyPr>
            <a:noAutofit/>
          </a:bodyPr>
          <a:lstStyle/>
          <a:p>
            <a:r>
              <a:rPr lang="en-US" sz="2000" b="1" dirty="0">
                <a:ea typeface="ＭＳ Ｐゴシック" panose="020B0600070205080204" pitchFamily="34" charset="-128"/>
              </a:rPr>
              <a:t>Application programming interface(API) : </a:t>
            </a:r>
            <a:r>
              <a:rPr lang="en-US" sz="2000" dirty="0"/>
              <a:t>specifies a set of functions that are available to application programmer, including the parameters that are passed to each function and the return values the programmer can expect.</a:t>
            </a:r>
            <a:endParaRPr lang="en-US" sz="2000" b="1" dirty="0">
              <a:ea typeface="ＭＳ Ｐゴシック" panose="020B0600070205080204" pitchFamily="34" charset="-128"/>
            </a:endParaRPr>
          </a:p>
          <a:p>
            <a:pPr marL="0" indent="0">
              <a:buNone/>
            </a:pPr>
            <a:r>
              <a:rPr lang="en-US" sz="2000" b="1" dirty="0">
                <a:ea typeface="ＭＳ Ｐゴシック" panose="020B0600070205080204" pitchFamily="34" charset="-128"/>
              </a:rPr>
              <a:t>Example of Standard API</a:t>
            </a:r>
          </a:p>
          <a:p>
            <a:r>
              <a:rPr lang="en-US" sz="2000" dirty="0">
                <a:ea typeface="ＭＳ Ｐゴシック" panose="020B0600070205080204" pitchFamily="34" charset="-128"/>
              </a:rPr>
              <a:t>Consider the </a:t>
            </a:r>
            <a:r>
              <a:rPr lang="en-US" sz="2000" dirty="0" err="1">
                <a:ea typeface="ＭＳ Ｐゴシック" panose="020B0600070205080204" pitchFamily="34" charset="-128"/>
              </a:rPr>
              <a:t>ReadFile</a:t>
            </a:r>
            <a:r>
              <a:rPr lang="en-US" sz="2000" dirty="0">
                <a:ea typeface="ＭＳ Ｐゴシック" panose="020B0600070205080204" pitchFamily="34" charset="-128"/>
              </a:rPr>
              <a:t>() function in the</a:t>
            </a:r>
          </a:p>
          <a:p>
            <a:r>
              <a:rPr lang="en-US" sz="2000" dirty="0">
                <a:ea typeface="ＭＳ Ｐゴシック" panose="020B0600070205080204" pitchFamily="34" charset="-128"/>
              </a:rPr>
              <a:t>Win32 API—a function for reading from a file</a:t>
            </a:r>
          </a:p>
          <a:p>
            <a:pPr marL="0" indent="0">
              <a:buNone/>
            </a:pPr>
            <a:endParaRPr lang="en-US" sz="2000" dirty="0">
              <a:ea typeface="ＭＳ Ｐゴシック" panose="020B0600070205080204" pitchFamily="34" charset="-128"/>
            </a:endParaRPr>
          </a:p>
          <a:p>
            <a:endParaRPr lang="en-US" sz="2000" dirty="0">
              <a:ea typeface="ＭＳ Ｐゴシック" panose="020B0600070205080204" pitchFamily="34" charset="-128"/>
            </a:endParaRPr>
          </a:p>
          <a:p>
            <a:pPr marL="0" indent="0">
              <a:buNone/>
            </a:pPr>
            <a:endParaRPr lang="en-US" sz="2000" dirty="0">
              <a:ea typeface="ＭＳ Ｐゴシック" panose="020B0600070205080204" pitchFamily="34" charset="-128"/>
            </a:endParaRPr>
          </a:p>
          <a:p>
            <a:endParaRPr lang="en-US" sz="2000" dirty="0">
              <a:ea typeface="ＭＳ Ｐゴシック" panose="020B0600070205080204" pitchFamily="34" charset="-128"/>
            </a:endParaRPr>
          </a:p>
          <a:p>
            <a:pPr marL="0" indent="0">
              <a:buNone/>
            </a:pPr>
            <a:endParaRPr lang="en-US" sz="2000" dirty="0">
              <a:ea typeface="ＭＳ Ｐゴシック" panose="020B0600070205080204" pitchFamily="34" charset="-128"/>
            </a:endParaRPr>
          </a:p>
          <a:p>
            <a:r>
              <a:rPr lang="en-US" sz="2000" dirty="0">
                <a:ea typeface="ＭＳ Ｐゴシック" panose="020B0600070205080204" pitchFamily="34" charset="-128"/>
              </a:rPr>
              <a:t>A description of the parameters passed to </a:t>
            </a:r>
            <a:r>
              <a:rPr lang="en-US" sz="2000" dirty="0" err="1">
                <a:ea typeface="ＭＳ Ｐゴシック" panose="020B0600070205080204" pitchFamily="34" charset="-128"/>
              </a:rPr>
              <a:t>ReadFile</a:t>
            </a:r>
            <a:r>
              <a:rPr lang="en-US" sz="2000" dirty="0">
                <a:ea typeface="ＭＳ Ｐゴシック" panose="020B0600070205080204" pitchFamily="34" charset="-128"/>
              </a:rPr>
              <a:t>()</a:t>
            </a:r>
          </a:p>
          <a:p>
            <a:pPr lvl="1"/>
            <a:r>
              <a:rPr lang="en-US" sz="2000" dirty="0">
                <a:ea typeface="ＭＳ Ｐゴシック" panose="020B0600070205080204" pitchFamily="34" charset="-128"/>
              </a:rPr>
              <a:t>HANDLE file—the file to be read</a:t>
            </a:r>
          </a:p>
          <a:p>
            <a:pPr lvl="1"/>
            <a:r>
              <a:rPr lang="en-US" sz="2000" dirty="0">
                <a:ea typeface="ＭＳ Ｐゴシック" panose="020B0600070205080204" pitchFamily="34" charset="-128"/>
              </a:rPr>
              <a:t>LPVOID buffer—a buffer where the data will be read into and written from</a:t>
            </a:r>
          </a:p>
          <a:p>
            <a:pPr lvl="1"/>
            <a:r>
              <a:rPr lang="en-US" sz="2000" dirty="0">
                <a:ea typeface="ＭＳ Ｐゴシック" panose="020B0600070205080204" pitchFamily="34" charset="-128"/>
              </a:rPr>
              <a:t>DWORD </a:t>
            </a:r>
            <a:r>
              <a:rPr lang="en-US" sz="2000" dirty="0" err="1">
                <a:ea typeface="ＭＳ Ｐゴシック" panose="020B0600070205080204" pitchFamily="34" charset="-128"/>
              </a:rPr>
              <a:t>bytesToRead</a:t>
            </a:r>
            <a:r>
              <a:rPr lang="en-US" sz="2000" dirty="0">
                <a:ea typeface="ＭＳ Ｐゴシック" panose="020B0600070205080204" pitchFamily="34" charset="-128"/>
              </a:rPr>
              <a:t>—the number of bytes to be read into the buffer</a:t>
            </a:r>
          </a:p>
          <a:p>
            <a:pPr lvl="1"/>
            <a:r>
              <a:rPr lang="en-US" sz="2000" dirty="0">
                <a:ea typeface="ＭＳ Ｐゴシック" panose="020B0600070205080204" pitchFamily="34" charset="-128"/>
              </a:rPr>
              <a:t>LPDWORD </a:t>
            </a:r>
            <a:r>
              <a:rPr lang="en-US" sz="2000" dirty="0" err="1">
                <a:ea typeface="ＭＳ Ｐゴシック" panose="020B0600070205080204" pitchFamily="34" charset="-128"/>
              </a:rPr>
              <a:t>bytesRead</a:t>
            </a:r>
            <a:r>
              <a:rPr lang="en-US" sz="2000" dirty="0">
                <a:ea typeface="ＭＳ Ｐゴシック" panose="020B0600070205080204" pitchFamily="34" charset="-128"/>
              </a:rPr>
              <a:t>—the number of bytes read during the last read</a:t>
            </a:r>
          </a:p>
          <a:p>
            <a:pPr lvl="1"/>
            <a:r>
              <a:rPr lang="en-US" sz="2000" dirty="0">
                <a:ea typeface="ＭＳ Ｐゴシック" panose="020B0600070205080204" pitchFamily="34" charset="-128"/>
              </a:rPr>
              <a:t>LPOVERLAPPED </a:t>
            </a:r>
            <a:r>
              <a:rPr lang="en-US" sz="2000" dirty="0" err="1">
                <a:ea typeface="ＭＳ Ｐゴシック" panose="020B0600070205080204" pitchFamily="34" charset="-128"/>
              </a:rPr>
              <a:t>ovl</a:t>
            </a:r>
            <a:r>
              <a:rPr lang="en-US" sz="2000" dirty="0">
                <a:ea typeface="ＭＳ Ｐゴシック" panose="020B0600070205080204" pitchFamily="34" charset="-128"/>
              </a:rPr>
              <a:t>—indicates if overlapped I/O is being used</a:t>
            </a:r>
          </a:p>
          <a:p>
            <a:pPr marL="0" indent="0">
              <a:buNone/>
            </a:pPr>
            <a:endParaRPr lang="en-US" sz="20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1031" t="29628" r="1031" b="29379"/>
          <a:stretch>
            <a:fillRect/>
          </a:stretch>
        </p:blipFill>
        <p:spPr bwMode="auto">
          <a:xfrm>
            <a:off x="838200" y="2687233"/>
            <a:ext cx="6732587" cy="2112963"/>
          </a:xfrm>
          <a:prstGeom prst="rect">
            <a:avLst/>
          </a:prstGeom>
          <a:noFill/>
          <a:ln w="38100" cmpd="dbl">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688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a:bodyPr>
          <a:lstStyle/>
          <a:p>
            <a:r>
              <a:rPr lang="en-US" sz="2000" dirty="0"/>
              <a:t>Continued…</a:t>
            </a:r>
          </a:p>
        </p:txBody>
      </p:sp>
      <p:sp>
        <p:nvSpPr>
          <p:cNvPr id="3" name="Content Placeholder 2"/>
          <p:cNvSpPr>
            <a:spLocks noGrp="1"/>
          </p:cNvSpPr>
          <p:nvPr>
            <p:ph idx="1"/>
          </p:nvPr>
        </p:nvSpPr>
        <p:spPr>
          <a:xfrm>
            <a:off x="838200" y="1155924"/>
            <a:ext cx="10515600" cy="4351338"/>
          </a:xfrm>
        </p:spPr>
        <p:txBody>
          <a:bodyPr>
            <a:normAutofit/>
          </a:bodyPr>
          <a:lstStyle/>
          <a:p>
            <a:pPr algn="just"/>
            <a:r>
              <a:rPr lang="en-US" sz="2000" b="1" dirty="0"/>
              <a:t>The relationship between an API, the system-call interface, and the operating system is shown in </a:t>
            </a:r>
            <a:r>
              <a:rPr lang="en-US" sz="2000" dirty="0"/>
              <a:t>Figure 2.6, which illustrates how the operating system handles a user application invoking the open() system call.</a:t>
            </a:r>
          </a:p>
          <a:p>
            <a:pPr marL="0" indent="0" algn="just">
              <a:buNone/>
            </a:pPr>
            <a:endParaRPr lang="en-US" sz="2000" dirty="0"/>
          </a:p>
        </p:txBody>
      </p:sp>
      <p:pic>
        <p:nvPicPr>
          <p:cNvPr id="4" name="Picture 5"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496" y="2279560"/>
            <a:ext cx="6614822" cy="391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6806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2506664" y="198438"/>
            <a:ext cx="7704137"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9pPr>
          </a:lstStyle>
          <a:p>
            <a:pPr algn="ctr" eaLnBrk="1" hangingPunct="1">
              <a:buClrTx/>
              <a:buFontTx/>
              <a:buNone/>
            </a:pPr>
            <a:r>
              <a:rPr lang="en-US" altLang="en-US" sz="3200" b="1">
                <a:solidFill>
                  <a:srgbClr val="006699"/>
                </a:solidFill>
                <a:latin typeface="Arial" panose="020B0604020202020204" pitchFamily="34" charset="0"/>
              </a:rPr>
              <a:t>System Call Parameter Passing</a:t>
            </a:r>
          </a:p>
        </p:txBody>
      </p:sp>
      <p:sp>
        <p:nvSpPr>
          <p:cNvPr id="36866" name="Text Box 2"/>
          <p:cNvSpPr txBox="1">
            <a:spLocks noChangeArrowheads="1"/>
          </p:cNvSpPr>
          <p:nvPr/>
        </p:nvSpPr>
        <p:spPr bwMode="auto">
          <a:xfrm>
            <a:off x="2330450" y="1233489"/>
            <a:ext cx="7297738"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9725" indent="-339725">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FFFFFF"/>
                </a:solidFill>
                <a:latin typeface="Verdana" panose="020B0604030504040204" pitchFamily="34" charset="0"/>
                <a:ea typeface="MS PGothic" panose="020B0600070205080204" pitchFamily="34" charset="-128"/>
              </a:defRPr>
            </a:lvl1pPr>
            <a:lvl2pPr marL="739775" indent="-282575">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FFFFFF"/>
                </a:solidFill>
                <a:latin typeface="Verdana" panose="020B0604030504040204" pitchFamily="34" charset="0"/>
                <a:ea typeface="MS PGothic" panose="020B0600070205080204" pitchFamily="34" charset="-128"/>
              </a:defRPr>
            </a:lvl2pPr>
            <a:lvl3pPr marL="1082675">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FFFFFF"/>
                </a:solidFill>
                <a:latin typeface="Verdana" panose="020B0604030504040204" pitchFamily="34" charset="0"/>
                <a:ea typeface="MS PGothic" panose="020B0600070205080204" pitchFamily="34" charset="-128"/>
              </a:defRPr>
            </a:lvl3pPr>
            <a:lvl4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FFFFFF"/>
                </a:solidFill>
                <a:latin typeface="Verdana" panose="020B0604030504040204" pitchFamily="34" charset="0"/>
                <a:ea typeface="MS PGothic" panose="020B0600070205080204" pitchFamily="34" charset="-128"/>
              </a:defRPr>
            </a:lvl4pPr>
            <a:lvl5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FFFFFF"/>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FFFFFF"/>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FFFFFF"/>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FFFFFF"/>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FFFFFF"/>
                </a:solidFill>
                <a:latin typeface="Verdana" panose="020B0604030504040204" pitchFamily="34" charset="0"/>
                <a:ea typeface="MS PGothic" panose="020B0600070205080204" pitchFamily="34" charset="-128"/>
              </a:defRPr>
            </a:lvl9pPr>
          </a:lstStyle>
          <a:p>
            <a:pPr marL="0" indent="0">
              <a:lnSpc>
                <a:spcPct val="90000"/>
              </a:lnSpc>
              <a:spcBef>
                <a:spcPts val="788"/>
              </a:spcBef>
              <a:buClr>
                <a:srgbClr val="993300"/>
              </a:buClr>
            </a:pPr>
            <a:endParaRPr lang="en-US" altLang="en-US" dirty="0">
              <a:solidFill>
                <a:srgbClr val="000000"/>
              </a:solidFill>
              <a:latin typeface="Arial" panose="020B0604020202020204" pitchFamily="34" charset="0"/>
            </a:endParaRPr>
          </a:p>
          <a:p>
            <a:pPr>
              <a:lnSpc>
                <a:spcPct val="90000"/>
              </a:lnSpc>
              <a:spcBef>
                <a:spcPts val="788"/>
              </a:spcBef>
              <a:buClr>
                <a:srgbClr val="993300"/>
              </a:buClr>
              <a:buFont typeface="Monotype Sorts" charset="2"/>
              <a:buChar char=""/>
            </a:pPr>
            <a:r>
              <a:rPr lang="en-US" altLang="en-US" dirty="0">
                <a:solidFill>
                  <a:srgbClr val="000000"/>
                </a:solidFill>
                <a:latin typeface="Arial" panose="020B0604020202020204" pitchFamily="34" charset="0"/>
              </a:rPr>
              <a:t>Three general methods used to pass parameters to the OS</a:t>
            </a:r>
          </a:p>
          <a:p>
            <a:pPr lvl="1">
              <a:lnSpc>
                <a:spcPct val="90000"/>
              </a:lnSpc>
              <a:spcBef>
                <a:spcPts val="788"/>
              </a:spcBef>
              <a:buClr>
                <a:srgbClr val="CC6600"/>
              </a:buClr>
              <a:buFont typeface="Monotype Sorts" charset="2"/>
              <a:buChar char=""/>
            </a:pPr>
            <a:r>
              <a:rPr lang="en-US" altLang="en-US" dirty="0">
                <a:solidFill>
                  <a:srgbClr val="000000"/>
                </a:solidFill>
                <a:latin typeface="Arial" panose="020B0604020202020204" pitchFamily="34" charset="0"/>
              </a:rPr>
              <a:t>Simplest:  pass the parameters in registers</a:t>
            </a:r>
          </a:p>
          <a:p>
            <a:pPr lvl="2">
              <a:lnSpc>
                <a:spcPct val="90000"/>
              </a:lnSpc>
              <a:spcBef>
                <a:spcPts val="788"/>
              </a:spcBef>
              <a:buClr>
                <a:srgbClr val="009900"/>
              </a:buClr>
              <a:buFont typeface="Webdings" panose="05030102010509060703" pitchFamily="18" charset="2"/>
              <a:buChar char=""/>
            </a:pPr>
            <a:r>
              <a:rPr lang="en-US" altLang="en-US" dirty="0">
                <a:solidFill>
                  <a:srgbClr val="000000"/>
                </a:solidFill>
                <a:latin typeface="Arial" panose="020B0604020202020204" pitchFamily="34" charset="0"/>
              </a:rPr>
              <a:t> In some cases, may be more parameters than registers</a:t>
            </a:r>
          </a:p>
          <a:p>
            <a:pPr lvl="1">
              <a:lnSpc>
                <a:spcPct val="90000"/>
              </a:lnSpc>
              <a:spcBef>
                <a:spcPts val="788"/>
              </a:spcBef>
              <a:buClr>
                <a:srgbClr val="CC6600"/>
              </a:buClr>
              <a:buFont typeface="Monotype Sorts" charset="2"/>
              <a:buChar char=""/>
            </a:pPr>
            <a:r>
              <a:rPr lang="en-US" altLang="en-US" dirty="0">
                <a:solidFill>
                  <a:srgbClr val="FF0000"/>
                </a:solidFill>
                <a:latin typeface="Arial" panose="020B0604020202020204" pitchFamily="34" charset="0"/>
              </a:rPr>
              <a:t>Parameters stored in a block</a:t>
            </a:r>
            <a:r>
              <a:rPr lang="en-US" altLang="en-US" i="1" dirty="0">
                <a:solidFill>
                  <a:srgbClr val="FF0000"/>
                </a:solidFill>
                <a:latin typeface="Arial" panose="020B0604020202020204" pitchFamily="34" charset="0"/>
              </a:rPr>
              <a:t>, </a:t>
            </a:r>
            <a:r>
              <a:rPr lang="en-US" altLang="en-US" dirty="0">
                <a:solidFill>
                  <a:srgbClr val="FF0000"/>
                </a:solidFill>
                <a:latin typeface="Arial" panose="020B0604020202020204" pitchFamily="34" charset="0"/>
              </a:rPr>
              <a:t>or table, in memory, and address of block passed as a parameter in a register </a:t>
            </a:r>
          </a:p>
          <a:p>
            <a:pPr lvl="2">
              <a:lnSpc>
                <a:spcPct val="90000"/>
              </a:lnSpc>
              <a:spcBef>
                <a:spcPts val="788"/>
              </a:spcBef>
              <a:buClr>
                <a:srgbClr val="009900"/>
              </a:buClr>
              <a:buFont typeface="Webdings" panose="05030102010509060703" pitchFamily="18" charset="2"/>
              <a:buChar char=""/>
            </a:pPr>
            <a:r>
              <a:rPr lang="en-US" altLang="en-US" dirty="0">
                <a:solidFill>
                  <a:srgbClr val="000000"/>
                </a:solidFill>
                <a:latin typeface="Arial" panose="020B0604020202020204" pitchFamily="34" charset="0"/>
              </a:rPr>
              <a:t>This approach taken by Linux and Solaris</a:t>
            </a:r>
          </a:p>
          <a:p>
            <a:pPr lvl="1">
              <a:lnSpc>
                <a:spcPct val="90000"/>
              </a:lnSpc>
              <a:spcBef>
                <a:spcPts val="788"/>
              </a:spcBef>
              <a:buClr>
                <a:srgbClr val="CC6600"/>
              </a:buClr>
              <a:buFont typeface="Monotype Sorts" charset="2"/>
              <a:buChar char=""/>
            </a:pPr>
            <a:r>
              <a:rPr lang="en-US" altLang="en-US" dirty="0">
                <a:solidFill>
                  <a:srgbClr val="000000"/>
                </a:solidFill>
                <a:latin typeface="Arial" panose="020B0604020202020204" pitchFamily="34" charset="0"/>
              </a:rPr>
              <a:t>Parameters placed, or </a:t>
            </a:r>
            <a:r>
              <a:rPr lang="en-US" altLang="en-US" b="1" dirty="0">
                <a:solidFill>
                  <a:srgbClr val="3366FF"/>
                </a:solidFill>
                <a:latin typeface="Arial" panose="020B0604020202020204" pitchFamily="34" charset="0"/>
              </a:rPr>
              <a:t>pushed</a:t>
            </a:r>
            <a:r>
              <a:rPr lang="en-US" altLang="en-US" i="1" dirty="0">
                <a:solidFill>
                  <a:srgbClr val="000000"/>
                </a:solidFill>
                <a:latin typeface="Arial" panose="020B0604020202020204" pitchFamily="34" charset="0"/>
              </a:rPr>
              <a:t>, </a:t>
            </a:r>
            <a:r>
              <a:rPr lang="en-US" altLang="en-US" dirty="0">
                <a:solidFill>
                  <a:srgbClr val="000000"/>
                </a:solidFill>
                <a:latin typeface="Arial" panose="020B0604020202020204" pitchFamily="34" charset="0"/>
              </a:rPr>
              <a:t>onto the </a:t>
            </a:r>
            <a:r>
              <a:rPr lang="en-US" altLang="en-US" b="1" dirty="0">
                <a:solidFill>
                  <a:srgbClr val="3366FF"/>
                </a:solidFill>
                <a:latin typeface="Arial" panose="020B0604020202020204" pitchFamily="34" charset="0"/>
              </a:rPr>
              <a:t>stack</a:t>
            </a:r>
            <a:r>
              <a:rPr lang="en-US" altLang="en-US" i="1" dirty="0">
                <a:solidFill>
                  <a:srgbClr val="000000"/>
                </a:solidFill>
                <a:latin typeface="Arial" panose="020B0604020202020204" pitchFamily="34" charset="0"/>
              </a:rPr>
              <a:t> </a:t>
            </a:r>
            <a:r>
              <a:rPr lang="en-US" altLang="en-US" dirty="0">
                <a:solidFill>
                  <a:srgbClr val="000000"/>
                </a:solidFill>
                <a:latin typeface="Arial" panose="020B0604020202020204" pitchFamily="34" charset="0"/>
              </a:rPr>
              <a:t>by the program and </a:t>
            </a:r>
            <a:r>
              <a:rPr lang="en-US" altLang="en-US" b="1" dirty="0">
                <a:solidFill>
                  <a:srgbClr val="3366FF"/>
                </a:solidFill>
                <a:latin typeface="Arial" panose="020B0604020202020204" pitchFamily="34" charset="0"/>
              </a:rPr>
              <a:t>popped</a:t>
            </a:r>
            <a:r>
              <a:rPr lang="en-US" altLang="en-US" i="1" dirty="0">
                <a:solidFill>
                  <a:srgbClr val="000000"/>
                </a:solidFill>
                <a:latin typeface="Arial" panose="020B0604020202020204" pitchFamily="34" charset="0"/>
              </a:rPr>
              <a:t> </a:t>
            </a:r>
            <a:r>
              <a:rPr lang="en-US" altLang="en-US" dirty="0">
                <a:solidFill>
                  <a:srgbClr val="000000"/>
                </a:solidFill>
                <a:latin typeface="Arial" panose="020B0604020202020204" pitchFamily="34" charset="0"/>
              </a:rPr>
              <a:t>off the stack by the operating system</a:t>
            </a:r>
          </a:p>
          <a:p>
            <a:pPr lvl="1">
              <a:lnSpc>
                <a:spcPct val="90000"/>
              </a:lnSpc>
              <a:spcBef>
                <a:spcPts val="788"/>
              </a:spcBef>
              <a:buClr>
                <a:srgbClr val="CC6600"/>
              </a:buClr>
              <a:buFont typeface="Monotype Sorts" charset="2"/>
              <a:buChar char=""/>
            </a:pPr>
            <a:r>
              <a:rPr lang="en-US" altLang="en-US" dirty="0">
                <a:solidFill>
                  <a:srgbClr val="000000"/>
                </a:solidFill>
                <a:latin typeface="Arial" panose="020B0604020202020204" pitchFamily="34" charset="0"/>
              </a:rPr>
              <a:t>Block and stack methods do not limit the number or length of parameters being passed</a:t>
            </a:r>
          </a:p>
          <a:p>
            <a:pPr marL="741363" lvl="1">
              <a:lnSpc>
                <a:spcPct val="90000"/>
              </a:lnSpc>
              <a:spcBef>
                <a:spcPts val="788"/>
              </a:spcBef>
            </a:pPr>
            <a:endParaRPr lang="en-US" alt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749868771"/>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 Box 1"/>
          <p:cNvSpPr txBox="1">
            <a:spLocks noChangeArrowheads="1"/>
          </p:cNvSpPr>
          <p:nvPr/>
        </p:nvSpPr>
        <p:spPr bwMode="auto">
          <a:xfrm>
            <a:off x="1981200" y="198438"/>
            <a:ext cx="82296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latin typeface="Verdana" panose="020B0604030504040204" pitchFamily="34" charset="0"/>
                <a:ea typeface="MS PGothic" panose="020B0600070205080204" pitchFamily="34" charset="-128"/>
              </a:defRPr>
            </a:lvl9pPr>
          </a:lstStyle>
          <a:p>
            <a:pPr algn="ctr" eaLnBrk="1" hangingPunct="1">
              <a:buClrTx/>
              <a:buFontTx/>
              <a:buNone/>
            </a:pPr>
            <a:r>
              <a:rPr lang="en-US" altLang="en-US" sz="3200" b="1">
                <a:solidFill>
                  <a:srgbClr val="006699"/>
                </a:solidFill>
                <a:latin typeface="Arial" panose="020B0604020202020204" pitchFamily="34" charset="0"/>
              </a:rPr>
              <a:t>Parameter Passing via Table</a:t>
            </a:r>
          </a:p>
        </p:txBody>
      </p:sp>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8339" y="1865314"/>
            <a:ext cx="6573837" cy="3451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33473619"/>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740</TotalTime>
  <Words>2316</Words>
  <Application>Microsoft Office PowerPoint</Application>
  <PresentationFormat>Widescreen</PresentationFormat>
  <Paragraphs>181</Paragraphs>
  <Slides>27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Monotype Sorts</vt:lpstr>
      <vt:lpstr>Times New Roman</vt:lpstr>
      <vt:lpstr>Webdings</vt:lpstr>
      <vt:lpstr>Office Theme</vt:lpstr>
      <vt:lpstr>System structure </vt:lpstr>
      <vt:lpstr>Continued….</vt:lpstr>
      <vt:lpstr>Continued….</vt:lpstr>
      <vt:lpstr>Continued…</vt:lpstr>
      <vt:lpstr>2.3 system call</vt:lpstr>
      <vt:lpstr>Continued….</vt:lpstr>
      <vt:lpstr>Continued…</vt:lpstr>
      <vt:lpstr>PowerPoint Presentation</vt:lpstr>
      <vt:lpstr>PowerPoint Presentation</vt:lpstr>
      <vt:lpstr>PowerPoint Presentation</vt:lpstr>
      <vt:lpstr>2.4 Types of system calls</vt:lpstr>
      <vt:lpstr>Continued… </vt:lpstr>
      <vt:lpstr>Continued…</vt:lpstr>
      <vt:lpstr>Continued….</vt:lpstr>
      <vt:lpstr>Continued….</vt:lpstr>
      <vt:lpstr>Continued…..</vt:lpstr>
      <vt:lpstr>2.7 Operating system structure </vt:lpstr>
      <vt:lpstr>Continued…</vt:lpstr>
      <vt:lpstr>Continued….</vt:lpstr>
      <vt:lpstr>Continued….</vt:lpstr>
      <vt:lpstr>2.7.2 Layered approach </vt:lpstr>
      <vt:lpstr>Continued….</vt:lpstr>
      <vt:lpstr>2.7.3 Microkernels</vt:lpstr>
      <vt:lpstr>2.7.4 Modules (modular approach)</vt:lpstr>
      <vt:lpstr>Continued….</vt:lpstr>
      <vt:lpstr>Continued..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jyoti</dc:creator>
  <cp:lastModifiedBy>PRITHAM</cp:lastModifiedBy>
  <cp:revision>203</cp:revision>
  <dcterms:created xsi:type="dcterms:W3CDTF">2018-02-03T11:36:09Z</dcterms:created>
  <dcterms:modified xsi:type="dcterms:W3CDTF">2022-09-11T05:03:00Z</dcterms:modified>
</cp:coreProperties>
</file>