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2" r:id="rId7"/>
    <p:sldId id="262" r:id="rId8"/>
    <p:sldId id="263" r:id="rId9"/>
    <p:sldId id="273" r:id="rId10"/>
    <p:sldId id="265" r:id="rId11"/>
    <p:sldId id="267" r:id="rId12"/>
    <p:sldId id="268" r:id="rId13"/>
    <p:sldId id="269" r:id="rId14"/>
    <p:sldId id="270" r:id="rId15"/>
    <p:sldId id="274" r:id="rId16"/>
    <p:sldId id="275" r:id="rId17"/>
    <p:sldId id="276" r:id="rId18"/>
    <p:sldId id="277" r:id="rId19"/>
    <p:sldId id="278" r:id="rId20"/>
    <p:sldId id="279" r:id="rId21"/>
    <p:sldId id="280" r:id="rId22"/>
    <p:sldId id="281" r:id="rId23"/>
    <p:sldId id="303" r:id="rId24"/>
    <p:sldId id="282" r:id="rId25"/>
    <p:sldId id="294" r:id="rId26"/>
    <p:sldId id="295" r:id="rId27"/>
    <p:sldId id="296" r:id="rId28"/>
    <p:sldId id="297" r:id="rId29"/>
    <p:sldId id="298" r:id="rId30"/>
    <p:sldId id="299" r:id="rId31"/>
    <p:sldId id="300" r:id="rId32"/>
    <p:sldId id="301" r:id="rId33"/>
    <p:sldId id="302" r:id="rId34"/>
    <p:sldId id="283" r:id="rId35"/>
    <p:sldId id="284" r:id="rId36"/>
    <p:sldId id="304" r:id="rId37"/>
    <p:sldId id="305" r:id="rId38"/>
    <p:sldId id="306" r:id="rId39"/>
    <p:sldId id="307" r:id="rId40"/>
    <p:sldId id="310" r:id="rId41"/>
    <p:sldId id="311" r:id="rId42"/>
    <p:sldId id="285" r:id="rId43"/>
    <p:sldId id="286" r:id="rId44"/>
    <p:sldId id="308" r:id="rId45"/>
    <p:sldId id="309" r:id="rId46"/>
    <p:sldId id="312" r:id="rId47"/>
    <p:sldId id="313" r:id="rId48"/>
    <p:sldId id="287" r:id="rId49"/>
    <p:sldId id="288" r:id="rId50"/>
    <p:sldId id="314" r:id="rId51"/>
    <p:sldId id="315" r:id="rId52"/>
    <p:sldId id="289" r:id="rId53"/>
    <p:sldId id="290" r:id="rId54"/>
    <p:sldId id="291" r:id="rId55"/>
    <p:sldId id="292" r:id="rId56"/>
    <p:sldId id="29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CEDA74-A1A7-498D-8F57-948010EE41F5}"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30074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EDA74-A1A7-498D-8F57-948010EE41F5}"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352786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EDA74-A1A7-498D-8F57-948010EE41F5}"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51194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EDA74-A1A7-498D-8F57-948010EE41F5}"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64741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EDA74-A1A7-498D-8F57-948010EE41F5}"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96924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EDA74-A1A7-498D-8F57-948010EE41F5}"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24333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EDA74-A1A7-498D-8F57-948010EE41F5}"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58547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CEDA74-A1A7-498D-8F57-948010EE41F5}"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70028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EDA74-A1A7-498D-8F57-948010EE41F5}"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87110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EDA74-A1A7-498D-8F57-948010EE41F5}"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16813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EDA74-A1A7-498D-8F57-948010EE41F5}"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82843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EDA74-A1A7-498D-8F57-948010EE41F5}" type="datetimeFigureOut">
              <a:rPr lang="en-US" smtClean="0"/>
              <a:t>9/10/2022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4FD5A-CB10-4E01-89BE-0108844FB2C3}" type="slidenum">
              <a:rPr lang="en-US" smtClean="0"/>
              <a:t>‹#›</a:t>
            </a:fld>
            <a:endParaRPr lang="en-US"/>
          </a:p>
        </p:txBody>
      </p:sp>
    </p:spTree>
    <p:extLst>
      <p:ext uri="{BB962C8B-B14F-4D97-AF65-F5344CB8AC3E}">
        <p14:creationId xmlns:p14="http://schemas.microsoft.com/office/powerpoint/2010/main" val="109159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78064"/>
          </a:xfrm>
        </p:spPr>
        <p:txBody>
          <a:bodyPr>
            <a:normAutofit/>
          </a:bodyPr>
          <a:lstStyle/>
          <a:p>
            <a:r>
              <a:rPr lang="en-US" sz="2400" b="1" dirty="0"/>
              <a:t>Process concept </a:t>
            </a:r>
          </a:p>
        </p:txBody>
      </p:sp>
      <p:sp>
        <p:nvSpPr>
          <p:cNvPr id="3" name="Content Placeholder 2"/>
          <p:cNvSpPr>
            <a:spLocks noGrp="1"/>
          </p:cNvSpPr>
          <p:nvPr>
            <p:ph idx="1"/>
          </p:nvPr>
        </p:nvSpPr>
        <p:spPr>
          <a:xfrm>
            <a:off x="838200" y="1001377"/>
            <a:ext cx="10515600" cy="4510782"/>
          </a:xfrm>
        </p:spPr>
        <p:txBody>
          <a:bodyPr>
            <a:normAutofit/>
          </a:bodyPr>
          <a:lstStyle/>
          <a:p>
            <a:pPr algn="just"/>
            <a:r>
              <a:rPr lang="en-US" sz="2000" dirty="0"/>
              <a:t>Process : is a </a:t>
            </a:r>
            <a:r>
              <a:rPr lang="en-US" sz="2000" dirty="0">
                <a:solidFill>
                  <a:srgbClr val="FF0000"/>
                </a:solidFill>
              </a:rPr>
              <a:t>program in execution</a:t>
            </a:r>
            <a:r>
              <a:rPr lang="en-US" sz="2000" dirty="0"/>
              <a:t>. It is a active entity where as program is passive entity. </a:t>
            </a:r>
          </a:p>
          <a:p>
            <a:pPr algn="just"/>
            <a:r>
              <a:rPr lang="en-US" sz="2000" dirty="0"/>
              <a:t>A process is more than the program code, which is sometimes known as the text section.</a:t>
            </a:r>
          </a:p>
          <a:p>
            <a:pPr algn="just"/>
            <a:r>
              <a:rPr lang="en-US" sz="2000" dirty="0"/>
              <a:t>It also includes the current activity, as represented by the value of the program counter and the contents of the processor's registers. </a:t>
            </a:r>
          </a:p>
          <a:p>
            <a:pPr algn="just"/>
            <a:r>
              <a:rPr lang="en-US" sz="2000" dirty="0"/>
              <a:t>A process generally also includes the </a:t>
            </a:r>
            <a:r>
              <a:rPr lang="en-US" sz="2000" dirty="0">
                <a:solidFill>
                  <a:srgbClr val="00B050"/>
                </a:solidFill>
              </a:rPr>
              <a:t>process stack</a:t>
            </a:r>
            <a:r>
              <a:rPr lang="en-US" sz="2000" dirty="0"/>
              <a:t>, which contains temporary data (such as function parameters, return addresses, and local variables, and a data section, which contains global variables. </a:t>
            </a:r>
          </a:p>
          <a:p>
            <a:pPr algn="just"/>
            <a:r>
              <a:rPr lang="en-US" sz="2000" dirty="0"/>
              <a:t>A process may also include a heap, which is memory that is dynamically allocated during process run time. The structure of a process in memory is shown in Figure. </a:t>
            </a:r>
          </a:p>
        </p:txBody>
      </p:sp>
    </p:spTree>
    <p:extLst>
      <p:ext uri="{BB962C8B-B14F-4D97-AF65-F5344CB8AC3E}">
        <p14:creationId xmlns:p14="http://schemas.microsoft.com/office/powerpoint/2010/main" val="361637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56033"/>
            <a:ext cx="10515600" cy="472001"/>
          </a:xfrm>
        </p:spPr>
        <p:txBody>
          <a:bodyPr>
            <a:normAutofit/>
          </a:bodyPr>
          <a:lstStyle/>
          <a:p>
            <a:r>
              <a:rPr lang="en-US" sz="2400" dirty="0"/>
              <a:t>Continued….</a:t>
            </a:r>
          </a:p>
        </p:txBody>
      </p:sp>
      <p:sp>
        <p:nvSpPr>
          <p:cNvPr id="3" name="Content Placeholder 2"/>
          <p:cNvSpPr>
            <a:spLocks noGrp="1"/>
          </p:cNvSpPr>
          <p:nvPr>
            <p:ph idx="1"/>
          </p:nvPr>
        </p:nvSpPr>
        <p:spPr>
          <a:xfrm>
            <a:off x="126643" y="528034"/>
            <a:ext cx="11861441" cy="6329966"/>
          </a:xfrm>
        </p:spPr>
        <p:txBody>
          <a:bodyPr>
            <a:normAutofit/>
          </a:bodyPr>
          <a:lstStyle/>
          <a:p>
            <a:pPr algn="just"/>
            <a:r>
              <a:rPr lang="en-US" sz="2000" dirty="0"/>
              <a:t>A common representation of process scheduling is a </a:t>
            </a:r>
            <a:r>
              <a:rPr lang="en-US" sz="2000" b="1" dirty="0"/>
              <a:t>queuing diagram shown </a:t>
            </a:r>
            <a:r>
              <a:rPr lang="en-US" sz="2000" dirty="0"/>
              <a:t>in figure(next slide).</a:t>
            </a:r>
          </a:p>
          <a:p>
            <a:pPr algn="just"/>
            <a:r>
              <a:rPr lang="en-US" sz="2000" dirty="0"/>
              <a:t>Two types of queues are present: the </a:t>
            </a:r>
            <a:r>
              <a:rPr lang="en-US" sz="2000" dirty="0">
                <a:solidFill>
                  <a:srgbClr val="FF0000"/>
                </a:solidFill>
              </a:rPr>
              <a:t>ready queue </a:t>
            </a:r>
            <a:r>
              <a:rPr lang="en-US" sz="2000" dirty="0"/>
              <a:t>and a </a:t>
            </a:r>
            <a:r>
              <a:rPr lang="en-US" sz="2000" dirty="0">
                <a:solidFill>
                  <a:srgbClr val="FF0000"/>
                </a:solidFill>
              </a:rPr>
              <a:t>set of device queues</a:t>
            </a:r>
            <a:r>
              <a:rPr lang="en-US" sz="2000" dirty="0"/>
              <a:t>. The circles represent the resources that serve the queues, and the arrows indicate the flow of processes in the system.</a:t>
            </a:r>
          </a:p>
          <a:p>
            <a:pPr algn="just"/>
            <a:r>
              <a:rPr lang="en-US" sz="2000" dirty="0"/>
              <a:t>A new process is initially put in the ready queue. It waits there until it is selected for execution, or is dispatched. Once the process is allocated the CPU and is executing, one of several events could occur.</a:t>
            </a:r>
          </a:p>
          <a:p>
            <a:pPr lvl="1" algn="just"/>
            <a:r>
              <a:rPr lang="en-US" sz="2000" dirty="0"/>
              <a:t>The process could issue an </a:t>
            </a:r>
            <a:r>
              <a:rPr lang="en-US" sz="2000" dirty="0">
                <a:solidFill>
                  <a:srgbClr val="FF0000"/>
                </a:solidFill>
              </a:rPr>
              <a:t>I/0 request and then be placed in an I/0 queue.</a:t>
            </a:r>
          </a:p>
          <a:p>
            <a:pPr lvl="1" algn="just"/>
            <a:r>
              <a:rPr lang="en-US" sz="2000" dirty="0"/>
              <a:t>The process could create a new sub process and wait for the </a:t>
            </a:r>
            <a:r>
              <a:rPr lang="en-US" sz="2000" dirty="0">
                <a:solidFill>
                  <a:srgbClr val="FF0000"/>
                </a:solidFill>
              </a:rPr>
              <a:t>sub process's termination.</a:t>
            </a:r>
          </a:p>
          <a:p>
            <a:pPr lvl="1" algn="just"/>
            <a:r>
              <a:rPr lang="en-US" sz="2000" dirty="0"/>
              <a:t>The process could be removed forcibly from the CPU, as a result of an interrupt, and be put back in the ready queue.</a:t>
            </a:r>
          </a:p>
          <a:p>
            <a:pPr marL="457200" lvl="1" indent="0" algn="just">
              <a:buNone/>
            </a:pPr>
            <a:endParaRPr lang="en-US" sz="2000" dirty="0"/>
          </a:p>
        </p:txBody>
      </p:sp>
      <p:pic>
        <p:nvPicPr>
          <p:cNvPr id="4"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96" y="3525590"/>
            <a:ext cx="9620517" cy="323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12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a:bodyPr>
          <a:lstStyle/>
          <a:p>
            <a:pPr algn="ctr"/>
            <a:r>
              <a:rPr lang="en-US" sz="2400" dirty="0"/>
              <a:t>3.2.2 Schedulers</a:t>
            </a:r>
          </a:p>
        </p:txBody>
      </p:sp>
      <p:sp>
        <p:nvSpPr>
          <p:cNvPr id="3" name="Content Placeholder 2"/>
          <p:cNvSpPr>
            <a:spLocks noGrp="1"/>
          </p:cNvSpPr>
          <p:nvPr>
            <p:ph idx="1"/>
          </p:nvPr>
        </p:nvSpPr>
        <p:spPr>
          <a:xfrm>
            <a:off x="838199" y="1416676"/>
            <a:ext cx="11036121" cy="5009882"/>
          </a:xfrm>
        </p:spPr>
        <p:txBody>
          <a:bodyPr>
            <a:normAutofit/>
          </a:bodyPr>
          <a:lstStyle/>
          <a:p>
            <a:pPr algn="just"/>
            <a:r>
              <a:rPr lang="en-US" sz="2000" dirty="0"/>
              <a:t>The operating system must select, for scheduling </a:t>
            </a:r>
            <a:r>
              <a:rPr lang="en-US" sz="2000" dirty="0">
                <a:solidFill>
                  <a:srgbClr val="FF0000"/>
                </a:solidFill>
              </a:rPr>
              <a:t>purposes, processes from these queues in some fashion</a:t>
            </a:r>
            <a:r>
              <a:rPr lang="en-US" sz="2000" dirty="0"/>
              <a:t>. The selection process is carried out by the appropriate scheduler.</a:t>
            </a:r>
          </a:p>
          <a:p>
            <a:pPr algn="just"/>
            <a:r>
              <a:rPr lang="en-US" sz="2000" b="1" dirty="0"/>
              <a:t>Often, in a batch system, </a:t>
            </a:r>
            <a:r>
              <a:rPr lang="en-US" sz="2000" b="1" dirty="0">
                <a:solidFill>
                  <a:srgbClr val="FF0000"/>
                </a:solidFill>
              </a:rPr>
              <a:t>more processes are submitted </a:t>
            </a:r>
            <a:r>
              <a:rPr lang="en-US" sz="2000" b="1" dirty="0"/>
              <a:t>than can be executed immediately. These processes are spooled to a mass-storage device (typically a disk), where they are kept for later execution. </a:t>
            </a:r>
            <a:r>
              <a:rPr lang="en-US" sz="2000" b="1" dirty="0">
                <a:solidFill>
                  <a:srgbClr val="00B050"/>
                </a:solidFill>
              </a:rPr>
              <a:t>The long-term scheduler, or job scheduler</a:t>
            </a:r>
            <a:r>
              <a:rPr lang="en-US" sz="2000" b="1" dirty="0"/>
              <a:t>, selects processes from this pool and loads them into memory for execution.</a:t>
            </a:r>
          </a:p>
          <a:p>
            <a:pPr algn="just"/>
            <a:r>
              <a:rPr lang="en-US" sz="2000" dirty="0"/>
              <a:t>The </a:t>
            </a:r>
            <a:r>
              <a:rPr lang="en-US" sz="2000" dirty="0">
                <a:solidFill>
                  <a:srgbClr val="00B050"/>
                </a:solidFill>
              </a:rPr>
              <a:t>short-term scheduler</a:t>
            </a:r>
            <a:r>
              <a:rPr lang="en-US" sz="2000" dirty="0"/>
              <a:t>, or CPU scheduler, </a:t>
            </a:r>
            <a:r>
              <a:rPr lang="en-US" sz="2000" dirty="0">
                <a:solidFill>
                  <a:srgbClr val="FF0000"/>
                </a:solidFill>
              </a:rPr>
              <a:t>selects from among the processes that are ready to execute and allocates the CPU to one of them.</a:t>
            </a:r>
          </a:p>
          <a:p>
            <a:pPr algn="just"/>
            <a:r>
              <a:rPr lang="en-US" sz="2000" dirty="0"/>
              <a:t>The primary distinction between these two schedulers lies in frequency of execution. The short-term scheduler must </a:t>
            </a:r>
            <a:r>
              <a:rPr lang="en-US" sz="2000" dirty="0">
                <a:solidFill>
                  <a:srgbClr val="FF0000"/>
                </a:solidFill>
              </a:rPr>
              <a:t>select a new process for the CPU frequently</a:t>
            </a:r>
            <a:r>
              <a:rPr lang="en-US" sz="2000" dirty="0"/>
              <a:t>.</a:t>
            </a:r>
          </a:p>
          <a:p>
            <a:pPr algn="just"/>
            <a:r>
              <a:rPr lang="en-US" sz="2000" dirty="0"/>
              <a:t>A process may execute for only a few milliseconds before waiting for an I/0 request. Often, </a:t>
            </a:r>
            <a:r>
              <a:rPr lang="en-US" sz="2000" dirty="0">
                <a:solidFill>
                  <a:srgbClr val="FF0000"/>
                </a:solidFill>
              </a:rPr>
              <a:t>the short-term scheduler executes at least once every 100 milliseconds</a:t>
            </a:r>
            <a:r>
              <a:rPr lang="en-US" sz="2000" dirty="0"/>
              <a:t>. Because of the short time between executions, the short-term scheduler must be fast.</a:t>
            </a:r>
          </a:p>
          <a:p>
            <a:pPr algn="just"/>
            <a:r>
              <a:rPr lang="en-US" sz="2000" dirty="0"/>
              <a:t>The long-term scheduler executes much less frequently. It controls </a:t>
            </a:r>
            <a:r>
              <a:rPr lang="en-US" sz="2000" b="1" dirty="0">
                <a:solidFill>
                  <a:srgbClr val="FF0000"/>
                </a:solidFill>
              </a:rPr>
              <a:t>degree of multiprogramming</a:t>
            </a:r>
            <a:r>
              <a:rPr lang="en-US" sz="2000" dirty="0"/>
              <a:t>. </a:t>
            </a:r>
          </a:p>
          <a:p>
            <a:pPr marL="0" indent="0" algn="just">
              <a:buNone/>
            </a:pPr>
            <a:endParaRPr lang="en-US" sz="2000" dirty="0"/>
          </a:p>
        </p:txBody>
      </p:sp>
    </p:spTree>
    <p:extLst>
      <p:ext uri="{BB962C8B-B14F-4D97-AF65-F5344CB8AC3E}">
        <p14:creationId xmlns:p14="http://schemas.microsoft.com/office/powerpoint/2010/main" val="135378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378004"/>
            <a:ext cx="10515600" cy="639427"/>
          </a:xfrm>
        </p:spPr>
        <p:txBody>
          <a:bodyPr>
            <a:normAutofit/>
          </a:bodyPr>
          <a:lstStyle/>
          <a:p>
            <a:r>
              <a:rPr lang="en-US" sz="2400" dirty="0"/>
              <a:t>Continued….</a:t>
            </a:r>
          </a:p>
        </p:txBody>
      </p:sp>
      <p:sp>
        <p:nvSpPr>
          <p:cNvPr id="3" name="Content Placeholder 2"/>
          <p:cNvSpPr>
            <a:spLocks noGrp="1"/>
          </p:cNvSpPr>
          <p:nvPr>
            <p:ph idx="1"/>
          </p:nvPr>
        </p:nvSpPr>
        <p:spPr>
          <a:xfrm>
            <a:off x="334851" y="1184856"/>
            <a:ext cx="11603864" cy="5293217"/>
          </a:xfrm>
        </p:spPr>
        <p:txBody>
          <a:bodyPr>
            <a:normAutofit/>
          </a:bodyPr>
          <a:lstStyle/>
          <a:p>
            <a:pPr algn="just"/>
            <a:r>
              <a:rPr lang="en-US" sz="2000" b="1" dirty="0"/>
              <a:t>If the degree of multiprogramming is </a:t>
            </a:r>
            <a:r>
              <a:rPr lang="en-US" sz="2000" b="1" dirty="0">
                <a:solidFill>
                  <a:srgbClr val="FF0000"/>
                </a:solidFill>
              </a:rPr>
              <a:t>stable</a:t>
            </a:r>
            <a:r>
              <a:rPr lang="en-US" sz="2000" b="1" dirty="0"/>
              <a:t>, then </a:t>
            </a:r>
            <a:r>
              <a:rPr lang="en-US" sz="2000" b="1" dirty="0">
                <a:solidFill>
                  <a:srgbClr val="00B050"/>
                </a:solidFill>
              </a:rPr>
              <a:t>the average rate of process creation must be equal to the average departure rate of processes leaving the system</a:t>
            </a:r>
            <a:r>
              <a:rPr lang="en-US" sz="2000" dirty="0"/>
              <a:t>. Thus, the long-term scheduler may need to be invoked only when a process leaves the system.</a:t>
            </a:r>
          </a:p>
          <a:p>
            <a:pPr algn="just"/>
            <a:r>
              <a:rPr lang="en-US" sz="2000" dirty="0"/>
              <a:t>It is important that the long-term scheduler make a careful selection. In general, most processes can be </a:t>
            </a:r>
            <a:r>
              <a:rPr lang="en-US" sz="2000" dirty="0">
                <a:solidFill>
                  <a:srgbClr val="00B050"/>
                </a:solidFill>
              </a:rPr>
              <a:t>described as either I/ 0 bound or CPU bound</a:t>
            </a:r>
            <a:r>
              <a:rPr lang="en-US" sz="2000" dirty="0"/>
              <a:t>. An I/O-bound process is one that spends more of its time doing I/O than it spends doing computations. A CPU-bound process, in contrast, generates I/0 requests infrequently, using more of its time doing computations. </a:t>
            </a:r>
          </a:p>
          <a:p>
            <a:pPr algn="just"/>
            <a:r>
              <a:rPr lang="en-US" sz="2000" b="1" dirty="0">
                <a:solidFill>
                  <a:srgbClr val="00B050"/>
                </a:solidFill>
              </a:rPr>
              <a:t>It is important that the long-term scheduler select a good process mix of I/O-bound and CPU-bound processes.</a:t>
            </a:r>
          </a:p>
          <a:p>
            <a:pPr algn="just"/>
            <a:r>
              <a:rPr lang="en-US" sz="2000" b="1" dirty="0"/>
              <a:t>Some operating systems, such as </a:t>
            </a:r>
            <a:r>
              <a:rPr lang="en-US" sz="2000" b="1" dirty="0">
                <a:solidFill>
                  <a:srgbClr val="00B050"/>
                </a:solidFill>
              </a:rPr>
              <a:t>time-sharing systems</a:t>
            </a:r>
            <a:r>
              <a:rPr lang="en-US" sz="2000" b="1" dirty="0"/>
              <a:t>, may introduce an additional, </a:t>
            </a:r>
            <a:r>
              <a:rPr lang="en-US" sz="2000" b="1" dirty="0">
                <a:solidFill>
                  <a:srgbClr val="00B050"/>
                </a:solidFill>
              </a:rPr>
              <a:t>intermediate level of scheduling </a:t>
            </a:r>
            <a:r>
              <a:rPr lang="en-US" sz="2000" b="1" dirty="0" err="1"/>
              <a:t>i.e</a:t>
            </a:r>
            <a:r>
              <a:rPr lang="en-US" sz="2000" b="1" dirty="0"/>
              <a:t> </a:t>
            </a:r>
            <a:r>
              <a:rPr lang="en-US" sz="2000" b="1" dirty="0">
                <a:solidFill>
                  <a:srgbClr val="FF0000"/>
                </a:solidFill>
              </a:rPr>
              <a:t>medium term scheduler </a:t>
            </a:r>
            <a:r>
              <a:rPr lang="en-US" sz="2000" b="1" dirty="0"/>
              <a:t>as shown in figure(next slide).  </a:t>
            </a:r>
          </a:p>
          <a:p>
            <a:pPr algn="just"/>
            <a:r>
              <a:rPr lang="en-US" sz="2000" dirty="0"/>
              <a:t>The key idea behind a </a:t>
            </a:r>
            <a:r>
              <a:rPr lang="en-US" sz="2000" dirty="0">
                <a:solidFill>
                  <a:srgbClr val="FF0000"/>
                </a:solidFill>
              </a:rPr>
              <a:t>medium-term scheduler </a:t>
            </a:r>
            <a:r>
              <a:rPr lang="en-US" sz="2000" dirty="0"/>
              <a:t>is that sometimes it can be </a:t>
            </a:r>
            <a:r>
              <a:rPr lang="en-US" sz="2000" dirty="0">
                <a:solidFill>
                  <a:srgbClr val="FF0000"/>
                </a:solidFill>
              </a:rPr>
              <a:t>advantageous to remove processes from memory </a:t>
            </a:r>
            <a:r>
              <a:rPr lang="en-US" sz="2000" dirty="0"/>
              <a:t>(and from active contention for the CPU) and thus </a:t>
            </a:r>
            <a:r>
              <a:rPr lang="en-US" sz="2000" dirty="0">
                <a:solidFill>
                  <a:srgbClr val="FF0000"/>
                </a:solidFill>
              </a:rPr>
              <a:t>reduce the degree of multiprogramming</a:t>
            </a:r>
            <a:r>
              <a:rPr lang="en-US" sz="2000" dirty="0"/>
              <a:t>. Later, the process can be reintroduced into memory, and its execution can be continued where it left off. This scheme is called swapping. </a:t>
            </a:r>
            <a:r>
              <a:rPr lang="en-US" sz="2000" dirty="0">
                <a:solidFill>
                  <a:srgbClr val="FF0000"/>
                </a:solidFill>
              </a:rPr>
              <a:t>The process is swapped out, and is later swapped in</a:t>
            </a:r>
            <a:r>
              <a:rPr lang="en-US" sz="2000" dirty="0"/>
              <a:t>, by the medium-term scheduler. Swapping may be necessary to improve the process mix or because a change in memory requirements has overcommitted available memory, requiring memory to be freed up.</a:t>
            </a:r>
          </a:p>
          <a:p>
            <a:pPr marL="0" indent="0" algn="just">
              <a:buNone/>
            </a:pPr>
            <a:endParaRPr lang="en-US" sz="2000" dirty="0"/>
          </a:p>
        </p:txBody>
      </p:sp>
    </p:spTree>
    <p:extLst>
      <p:ext uri="{BB962C8B-B14F-4D97-AF65-F5344CB8AC3E}">
        <p14:creationId xmlns:p14="http://schemas.microsoft.com/office/powerpoint/2010/main" val="73850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45"/>
            <a:ext cx="10515600" cy="1325563"/>
          </a:xfrm>
        </p:spPr>
        <p:txBody>
          <a:bodyPr>
            <a:normAutofit/>
          </a:bodyPr>
          <a:lstStyle/>
          <a:p>
            <a:r>
              <a:rPr lang="en-US" sz="2400" dirty="0"/>
              <a:t>Continued… </a:t>
            </a:r>
            <a:br>
              <a:rPr lang="en-US" sz="2400" dirty="0"/>
            </a:br>
            <a:br>
              <a:rPr lang="en-US" sz="2400" dirty="0"/>
            </a:br>
            <a:r>
              <a:rPr lang="en-US" sz="2400" dirty="0"/>
              <a:t>Addition of Medium Term Scheduling</a:t>
            </a:r>
          </a:p>
        </p:txBody>
      </p:sp>
      <p:pic>
        <p:nvPicPr>
          <p:cNvPr id="4"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56834"/>
            <a:ext cx="10515600" cy="350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88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r>
              <a:rPr lang="en-US" sz="2400" dirty="0"/>
              <a:t>3.2.3 Context Switch</a:t>
            </a:r>
          </a:p>
        </p:txBody>
      </p:sp>
      <p:sp>
        <p:nvSpPr>
          <p:cNvPr id="3" name="Content Placeholder 2"/>
          <p:cNvSpPr>
            <a:spLocks noGrp="1"/>
          </p:cNvSpPr>
          <p:nvPr>
            <p:ph idx="1"/>
          </p:nvPr>
        </p:nvSpPr>
        <p:spPr>
          <a:xfrm>
            <a:off x="838199" y="1825626"/>
            <a:ext cx="10804301" cy="3725168"/>
          </a:xfrm>
        </p:spPr>
        <p:txBody>
          <a:bodyPr>
            <a:normAutofit/>
          </a:bodyPr>
          <a:lstStyle/>
          <a:p>
            <a:pPr algn="just"/>
            <a:r>
              <a:rPr lang="en-US" sz="2000" dirty="0"/>
              <a:t>When </a:t>
            </a:r>
            <a:r>
              <a:rPr lang="en-US" sz="2000" dirty="0">
                <a:solidFill>
                  <a:srgbClr val="FF0000"/>
                </a:solidFill>
              </a:rPr>
              <a:t>CPU switches to another process</a:t>
            </a:r>
            <a:r>
              <a:rPr lang="en-US" sz="2000" dirty="0"/>
              <a:t>, the </a:t>
            </a:r>
            <a:r>
              <a:rPr lang="en-US" sz="2000" dirty="0">
                <a:solidFill>
                  <a:srgbClr val="FF0000"/>
                </a:solidFill>
              </a:rPr>
              <a:t>system must save the state of the old process and load the saved state for the new process </a:t>
            </a:r>
            <a:r>
              <a:rPr lang="en-US" sz="2000" dirty="0"/>
              <a:t>via a </a:t>
            </a:r>
            <a:r>
              <a:rPr lang="en-US" sz="2000" b="1" dirty="0">
                <a:solidFill>
                  <a:srgbClr val="3366FF"/>
                </a:solidFill>
              </a:rPr>
              <a:t>context switch</a:t>
            </a:r>
            <a:r>
              <a:rPr lang="en-US" sz="2000" dirty="0"/>
              <a:t>.</a:t>
            </a:r>
          </a:p>
          <a:p>
            <a:pPr algn="just"/>
            <a:r>
              <a:rPr lang="en-US" sz="2000" b="1" dirty="0">
                <a:solidFill>
                  <a:srgbClr val="3366FF"/>
                </a:solidFill>
              </a:rPr>
              <a:t>Context </a:t>
            </a:r>
            <a:r>
              <a:rPr lang="en-US" sz="2000" dirty="0"/>
              <a:t>of a process represented in the PCB</a:t>
            </a:r>
          </a:p>
          <a:p>
            <a:pPr algn="just"/>
            <a:r>
              <a:rPr lang="en-US" sz="2000" dirty="0"/>
              <a:t>Context-switch time is overhead; the system does </a:t>
            </a:r>
            <a:r>
              <a:rPr lang="en-US" sz="2000" dirty="0">
                <a:solidFill>
                  <a:srgbClr val="FF0000"/>
                </a:solidFill>
              </a:rPr>
              <a:t>no useful work </a:t>
            </a:r>
            <a:r>
              <a:rPr lang="en-US" sz="2000" dirty="0"/>
              <a:t>while switching</a:t>
            </a:r>
          </a:p>
          <a:p>
            <a:pPr lvl="1" algn="just"/>
            <a:r>
              <a:rPr lang="en-US" sz="2000" dirty="0">
                <a:solidFill>
                  <a:srgbClr val="FF0000"/>
                </a:solidFill>
              </a:rPr>
              <a:t>The more complex the OS and the PCB -&gt; longer the context switch</a:t>
            </a:r>
          </a:p>
          <a:p>
            <a:pPr algn="just"/>
            <a:r>
              <a:rPr lang="en-US" sz="2000" dirty="0"/>
              <a:t>Time dependent on hardware support</a:t>
            </a:r>
          </a:p>
          <a:p>
            <a:pPr lvl="1" algn="just"/>
            <a:r>
              <a:rPr lang="en-US" sz="2000" dirty="0"/>
              <a:t>Some hardware provides multiple sets of registers per CPU -&gt; multiple contexts loaded at once</a:t>
            </a:r>
          </a:p>
        </p:txBody>
      </p:sp>
    </p:spTree>
    <p:extLst>
      <p:ext uri="{BB962C8B-B14F-4D97-AF65-F5344CB8AC3E}">
        <p14:creationId xmlns:p14="http://schemas.microsoft.com/office/powerpoint/2010/main" val="107794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a:t>
            </a:r>
          </a:p>
        </p:txBody>
      </p:sp>
      <p:sp>
        <p:nvSpPr>
          <p:cNvPr id="3" name="Content Placeholder 2"/>
          <p:cNvSpPr>
            <a:spLocks noGrp="1"/>
          </p:cNvSpPr>
          <p:nvPr>
            <p:ph idx="1"/>
          </p:nvPr>
        </p:nvSpPr>
        <p:spPr>
          <a:xfrm>
            <a:off x="1738282" y="1600200"/>
            <a:ext cx="8715436" cy="5257800"/>
          </a:xfrm>
        </p:spPr>
        <p:txBody>
          <a:bodyPr>
            <a:normAutofit/>
          </a:bodyPr>
          <a:lstStyle/>
          <a:p>
            <a:pPr algn="just">
              <a:buNone/>
            </a:pPr>
            <a:r>
              <a:rPr lang="en-IN" sz="2000" dirty="0"/>
              <a:t>5.1  basic concept</a:t>
            </a:r>
          </a:p>
          <a:p>
            <a:pPr algn="just">
              <a:buNone/>
            </a:pPr>
            <a:r>
              <a:rPr lang="en-US" sz="2000" dirty="0"/>
              <a:t>	In a single-processor system, </a:t>
            </a:r>
            <a:r>
              <a:rPr lang="en-US" sz="2000" dirty="0">
                <a:solidFill>
                  <a:srgbClr val="FF0000"/>
                </a:solidFill>
              </a:rPr>
              <a:t>only one process can run at a time</a:t>
            </a:r>
            <a:r>
              <a:rPr lang="en-US" sz="2000" dirty="0"/>
              <a:t>; any others must wait until the CPU is free and can be rescheduled. The objective of </a:t>
            </a:r>
            <a:r>
              <a:rPr lang="en-US" sz="2000" dirty="0">
                <a:solidFill>
                  <a:srgbClr val="00B050"/>
                </a:solidFill>
              </a:rPr>
              <a:t>multiprogramming is to have some process running at all times</a:t>
            </a:r>
            <a:r>
              <a:rPr lang="en-US" sz="2000" dirty="0"/>
              <a:t>, to </a:t>
            </a:r>
            <a:r>
              <a:rPr lang="en-US" sz="2000" dirty="0">
                <a:solidFill>
                  <a:srgbClr val="00B050"/>
                </a:solidFill>
              </a:rPr>
              <a:t>maximize CPU utilization</a:t>
            </a:r>
            <a:r>
              <a:rPr lang="en-US" sz="2000" dirty="0"/>
              <a:t>. The idea is relatively simple. A process is executed until it must wait, typically for the </a:t>
            </a:r>
            <a:r>
              <a:rPr lang="en-US" sz="2000" dirty="0">
                <a:solidFill>
                  <a:srgbClr val="FF0000"/>
                </a:solidFill>
              </a:rPr>
              <a:t>completion of some I/O request</a:t>
            </a:r>
            <a:r>
              <a:rPr lang="en-US" sz="2000" dirty="0"/>
              <a:t>. In a simple computer system, the CPU then just sits idle. All this waiting time is wasted; no useful work is accomplished. With </a:t>
            </a:r>
            <a:r>
              <a:rPr lang="en-US" sz="2000" dirty="0">
                <a:solidFill>
                  <a:srgbClr val="FF0000"/>
                </a:solidFill>
              </a:rPr>
              <a:t>multiprogramming</a:t>
            </a:r>
            <a:r>
              <a:rPr lang="en-US" sz="2000" dirty="0"/>
              <a:t>, </a:t>
            </a:r>
            <a:r>
              <a:rPr lang="en-US" sz="2000" dirty="0">
                <a:solidFill>
                  <a:srgbClr val="FF0000"/>
                </a:solidFill>
              </a:rPr>
              <a:t>we try to use this time productively.</a:t>
            </a:r>
            <a:r>
              <a:rPr lang="en-US" sz="2000" dirty="0"/>
              <a:t> Several processes are kept in memory at one time. When one process has to wait, the operating system takes the CPU away from that process and gives the CPU to another process. </a:t>
            </a:r>
          </a:p>
          <a:p>
            <a:pPr algn="just">
              <a:buNone/>
            </a:pPr>
            <a:r>
              <a:rPr lang="en-US" sz="2000" dirty="0"/>
              <a:t>5.1.1 CPU-</a:t>
            </a:r>
            <a:r>
              <a:rPr lang="en-US" sz="2000" dirty="0" err="1"/>
              <a:t>i/O</a:t>
            </a:r>
            <a:r>
              <a:rPr lang="en-US" sz="2000" dirty="0"/>
              <a:t> Burst Cycle </a:t>
            </a:r>
          </a:p>
          <a:p>
            <a:pPr algn="just">
              <a:buNone/>
            </a:pPr>
            <a:r>
              <a:rPr lang="en-US" sz="2000" dirty="0"/>
              <a:t>	process execution consists of a </a:t>
            </a:r>
            <a:r>
              <a:rPr lang="en-US" sz="2000" dirty="0">
                <a:solidFill>
                  <a:srgbClr val="FF0000"/>
                </a:solidFill>
              </a:rPr>
              <a:t>cycle of CPU execution </a:t>
            </a:r>
            <a:r>
              <a:rPr lang="en-US" sz="2000" dirty="0"/>
              <a:t>and I/0 wait. Processes alternate between these two states</a:t>
            </a:r>
            <a:r>
              <a:rPr lang="en-US" sz="2000" dirty="0">
                <a:solidFill>
                  <a:srgbClr val="00B050"/>
                </a:solidFill>
              </a:rPr>
              <a:t>. Process execution begins with a CPU burst. That is followed by an I/O burst, </a:t>
            </a:r>
            <a:r>
              <a:rPr lang="en-US" sz="2000" dirty="0"/>
              <a:t>which is followed by another CPU burst, then another I/0 burst, and so on. Eventually, </a:t>
            </a:r>
            <a:r>
              <a:rPr lang="en-US" sz="2000" dirty="0">
                <a:solidFill>
                  <a:srgbClr val="FF0000"/>
                </a:solidFill>
              </a:rPr>
              <a:t>the final CPU burst ends with a system request to terminate executio</a:t>
            </a:r>
            <a:r>
              <a:rPr lang="en-US" sz="2000" dirty="0"/>
              <a:t>n (Figure 5.1). </a:t>
            </a:r>
          </a:p>
        </p:txBody>
      </p:sp>
    </p:spTree>
    <p:extLst>
      <p:ext uri="{BB962C8B-B14F-4D97-AF65-F5344CB8AC3E}">
        <p14:creationId xmlns:p14="http://schemas.microsoft.com/office/powerpoint/2010/main" val="358292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pPr algn="l"/>
            <a:r>
              <a:rPr lang="en-IN" sz="2400" dirty="0"/>
              <a:t>Continued..</a:t>
            </a:r>
            <a:endParaRPr lang="en-US" sz="2400" dirty="0"/>
          </a:p>
        </p:txBody>
      </p:sp>
      <p:pic>
        <p:nvPicPr>
          <p:cNvPr id="5" name="Content Placeholder 4"/>
          <p:cNvPicPr>
            <a:picLocks noGrp="1" noChangeAspect="1"/>
          </p:cNvPicPr>
          <p:nvPr>
            <p:ph idx="1"/>
          </p:nvPr>
        </p:nvPicPr>
        <p:blipFill>
          <a:blip r:embed="rId2"/>
          <a:stretch>
            <a:fillRect/>
          </a:stretch>
        </p:blipFill>
        <p:spPr>
          <a:xfrm>
            <a:off x="2408349" y="1300766"/>
            <a:ext cx="6684135" cy="5190185"/>
          </a:xfrm>
          <a:prstGeom prst="rect">
            <a:avLst/>
          </a:prstGeom>
        </p:spPr>
      </p:pic>
    </p:spTree>
    <p:extLst>
      <p:ext uri="{BB962C8B-B14F-4D97-AF65-F5344CB8AC3E}">
        <p14:creationId xmlns:p14="http://schemas.microsoft.com/office/powerpoint/2010/main" val="114136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5.1.2 CPU Scheduler</a:t>
            </a:r>
          </a:p>
        </p:txBody>
      </p:sp>
      <p:sp>
        <p:nvSpPr>
          <p:cNvPr id="3" name="Content Placeholder 2"/>
          <p:cNvSpPr>
            <a:spLocks noGrp="1"/>
          </p:cNvSpPr>
          <p:nvPr>
            <p:ph idx="1"/>
          </p:nvPr>
        </p:nvSpPr>
        <p:spPr>
          <a:xfrm>
            <a:off x="1738282" y="1600200"/>
            <a:ext cx="8715436" cy="5257800"/>
          </a:xfrm>
        </p:spPr>
        <p:txBody>
          <a:bodyPr>
            <a:normAutofit/>
          </a:bodyPr>
          <a:lstStyle/>
          <a:p>
            <a:pPr algn="just"/>
            <a:r>
              <a:rPr lang="en-US" sz="2000" dirty="0"/>
              <a:t>Whenever the CPU becomes idle</a:t>
            </a:r>
            <a:r>
              <a:rPr lang="en-US" sz="2000" dirty="0">
                <a:solidFill>
                  <a:srgbClr val="FF0000"/>
                </a:solidFill>
              </a:rPr>
              <a:t>, the operating system must select one of the processes in the ready queue to be executed</a:t>
            </a:r>
            <a:r>
              <a:rPr lang="en-US" sz="2000" dirty="0"/>
              <a:t>. The selection process is carried out by the </a:t>
            </a:r>
            <a:r>
              <a:rPr lang="en-US" sz="2000" b="1" dirty="0">
                <a:solidFill>
                  <a:srgbClr val="FF0000"/>
                </a:solidFill>
              </a:rPr>
              <a:t>short-term schedule</a:t>
            </a:r>
            <a:r>
              <a:rPr lang="en-US" sz="2000" b="1" dirty="0"/>
              <a:t>r </a:t>
            </a:r>
            <a:r>
              <a:rPr lang="en-US" sz="2000" dirty="0"/>
              <a:t>(or CPU scheduler). The scheduler selects a </a:t>
            </a:r>
            <a:r>
              <a:rPr lang="en-US" sz="2000" dirty="0">
                <a:solidFill>
                  <a:srgbClr val="FF0000"/>
                </a:solidFill>
              </a:rPr>
              <a:t>process from the processes in memory that are ready to execute and allocates </a:t>
            </a:r>
            <a:r>
              <a:rPr lang="en-US" sz="2000" dirty="0"/>
              <a:t>the CPU to that process.</a:t>
            </a:r>
          </a:p>
          <a:p>
            <a:pPr algn="just"/>
            <a:r>
              <a:rPr lang="en-US" sz="2000" b="1" dirty="0"/>
              <a:t>Note that the ready queue is not necessarily a first-in, first-out (FIFO) queue</a:t>
            </a:r>
            <a:r>
              <a:rPr lang="en-US" sz="2000" dirty="0"/>
              <a:t>. As we shall see when we consider the various scheduling algorithms, </a:t>
            </a:r>
            <a:r>
              <a:rPr lang="en-US" sz="2000" b="1" dirty="0"/>
              <a:t>a ready queue can be implemented as a FIFO queue, a priority queue, a tree, or simply an unordered linked list. </a:t>
            </a:r>
          </a:p>
          <a:p>
            <a:pPr algn="just">
              <a:buNone/>
            </a:pPr>
            <a:r>
              <a:rPr lang="en-US" sz="2000" u="sng" dirty="0"/>
              <a:t>5.1.3 Preemptive Scheduling</a:t>
            </a:r>
          </a:p>
          <a:p>
            <a:pPr algn="just">
              <a:buNone/>
            </a:pPr>
            <a:r>
              <a:rPr lang="en-US" sz="2000" dirty="0"/>
              <a:t>CPU-scheduling decisions may take place under the following four circumstances: </a:t>
            </a:r>
          </a:p>
          <a:p>
            <a:pPr algn="just">
              <a:buNone/>
            </a:pPr>
            <a:r>
              <a:rPr lang="en-US" sz="2000" dirty="0"/>
              <a:t>1. When a process switches from the </a:t>
            </a:r>
            <a:r>
              <a:rPr lang="en-US" sz="2000" dirty="0">
                <a:solidFill>
                  <a:srgbClr val="00B050"/>
                </a:solidFill>
              </a:rPr>
              <a:t>running state to the waiting state </a:t>
            </a:r>
            <a:r>
              <a:rPr lang="en-US" sz="2000" dirty="0"/>
              <a:t>(for example, as the result of an I/0 request or an invocation of wait for the termination of one of the child processes) </a:t>
            </a:r>
          </a:p>
          <a:p>
            <a:pPr algn="just">
              <a:buNone/>
            </a:pPr>
            <a:r>
              <a:rPr lang="en-US" sz="2000" dirty="0"/>
              <a:t>2. When a process switches from the </a:t>
            </a:r>
            <a:r>
              <a:rPr lang="en-US" sz="2000" dirty="0">
                <a:solidFill>
                  <a:srgbClr val="00B050"/>
                </a:solidFill>
              </a:rPr>
              <a:t>running state to the ready state </a:t>
            </a:r>
            <a:r>
              <a:rPr lang="en-US" sz="2000" dirty="0"/>
              <a:t>(for example, when an interrupt occurs) </a:t>
            </a:r>
          </a:p>
        </p:txBody>
      </p:sp>
    </p:spTree>
    <p:extLst>
      <p:ext uri="{BB962C8B-B14F-4D97-AF65-F5344CB8AC3E}">
        <p14:creationId xmlns:p14="http://schemas.microsoft.com/office/powerpoint/2010/main" val="364163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buNone/>
            </a:pPr>
            <a:r>
              <a:rPr lang="en-US" sz="2000" dirty="0"/>
              <a:t>3. When a process switches from the waiting state to the ready state (for example, at completion of I/0) </a:t>
            </a:r>
          </a:p>
          <a:p>
            <a:pPr algn="just">
              <a:buNone/>
            </a:pPr>
            <a:r>
              <a:rPr lang="en-US" sz="2000" dirty="0"/>
              <a:t>4. When a process terminates.</a:t>
            </a:r>
          </a:p>
          <a:p>
            <a:pPr algn="just"/>
            <a:r>
              <a:rPr lang="en-US" sz="2000" dirty="0"/>
              <a:t>For situations 1 and 4, there is no choice in terms of scheduling. A new process (if one exists in the ready queue) must be selected for execution. There is a choice, however, for situations 2 and 3. </a:t>
            </a:r>
            <a:r>
              <a:rPr lang="en-US" sz="2000" b="1" dirty="0"/>
              <a:t>When scheduling takes place only under circumstances 1 and 4, we say that the scheduling scheme is </a:t>
            </a:r>
            <a:r>
              <a:rPr lang="en-US" sz="2000" b="1" dirty="0" err="1"/>
              <a:t>nonpreemptive</a:t>
            </a:r>
            <a:r>
              <a:rPr lang="en-US" sz="2000" b="1" dirty="0"/>
              <a:t> or cooperative</a:t>
            </a:r>
            <a:r>
              <a:rPr lang="en-US" sz="2000" dirty="0"/>
              <a:t>; </a:t>
            </a:r>
            <a:r>
              <a:rPr lang="en-US" sz="2000" b="1" dirty="0"/>
              <a:t>otherwise, it is preemptive</a:t>
            </a:r>
            <a:r>
              <a:rPr lang="en-US" sz="2000" dirty="0">
                <a:solidFill>
                  <a:srgbClr val="FF0000"/>
                </a:solidFill>
              </a:rPr>
              <a:t>. Under </a:t>
            </a:r>
            <a:r>
              <a:rPr lang="en-US" sz="2000" dirty="0" err="1">
                <a:solidFill>
                  <a:srgbClr val="FF0000"/>
                </a:solidFill>
              </a:rPr>
              <a:t>nonpreemptive</a:t>
            </a:r>
            <a:r>
              <a:rPr lang="en-US" sz="2000" dirty="0">
                <a:solidFill>
                  <a:srgbClr val="FF0000"/>
                </a:solidFill>
              </a:rPr>
              <a:t> scheduling, once the CPU has been allocated to a process, the process keeps the CPU until it releases the CPU either by terminating or by switching to the waiting state</a:t>
            </a:r>
            <a:r>
              <a:rPr lang="en-US" sz="2000" dirty="0"/>
              <a:t>. This scheduling method was used by Microsoft Windows 3.x; Windows 95 introduced preemptive scheduling, and all subsequent versions of Windows operating systems have used preemptive scheduling. The Mac OS X operating system for the Macintosh also uses preemptive scheduling; </a:t>
            </a:r>
          </a:p>
        </p:txBody>
      </p:sp>
    </p:spTree>
    <p:extLst>
      <p:ext uri="{BB962C8B-B14F-4D97-AF65-F5344CB8AC3E}">
        <p14:creationId xmlns:p14="http://schemas.microsoft.com/office/powerpoint/2010/main" val="385522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199" y="1825625"/>
            <a:ext cx="11100515" cy="3338803"/>
          </a:xfrm>
        </p:spPr>
        <p:txBody>
          <a:bodyPr>
            <a:normAutofit lnSpcReduction="10000"/>
          </a:bodyPr>
          <a:lstStyle/>
          <a:p>
            <a:pPr>
              <a:buNone/>
            </a:pPr>
            <a:r>
              <a:rPr lang="en-US" sz="2000" dirty="0"/>
              <a:t>5.1.4 Dispatcher </a:t>
            </a:r>
          </a:p>
          <a:p>
            <a:pPr>
              <a:buNone/>
            </a:pPr>
            <a:r>
              <a:rPr lang="en-US" sz="2000" dirty="0"/>
              <a:t>	</a:t>
            </a:r>
            <a:r>
              <a:rPr lang="en-US" sz="2000" dirty="0">
                <a:solidFill>
                  <a:srgbClr val="FF0000"/>
                </a:solidFill>
              </a:rPr>
              <a:t>Another component involved in the CPU-scheduling function is the dispatcher</a:t>
            </a:r>
            <a:r>
              <a:rPr lang="en-US" sz="2000" dirty="0"/>
              <a:t>. The dispatcher is the </a:t>
            </a:r>
            <a:r>
              <a:rPr lang="en-US" sz="2000" dirty="0">
                <a:solidFill>
                  <a:srgbClr val="FF0000"/>
                </a:solidFill>
              </a:rPr>
              <a:t>module that gives control of the CPU to the process selected by the short-term scheduler</a:t>
            </a:r>
            <a:r>
              <a:rPr lang="en-US" sz="2000" dirty="0"/>
              <a:t>. This function involves the following: </a:t>
            </a:r>
          </a:p>
          <a:p>
            <a:r>
              <a:rPr lang="en-US" sz="2000" dirty="0">
                <a:solidFill>
                  <a:srgbClr val="00B050"/>
                </a:solidFill>
              </a:rPr>
              <a:t>Switching context </a:t>
            </a:r>
          </a:p>
          <a:p>
            <a:r>
              <a:rPr lang="en-US" sz="2000" dirty="0">
                <a:solidFill>
                  <a:srgbClr val="00B050"/>
                </a:solidFill>
              </a:rPr>
              <a:t>Switching to user mode </a:t>
            </a:r>
          </a:p>
          <a:p>
            <a:r>
              <a:rPr lang="en-US" sz="2000" dirty="0">
                <a:solidFill>
                  <a:srgbClr val="00B050"/>
                </a:solidFill>
              </a:rPr>
              <a:t>Jumping to the proper location in the user program to restart that program </a:t>
            </a:r>
          </a:p>
          <a:p>
            <a:pPr>
              <a:buNone/>
            </a:pPr>
            <a:r>
              <a:rPr lang="en-US" sz="2000" dirty="0"/>
              <a:t>	</a:t>
            </a:r>
            <a:r>
              <a:rPr lang="en-US" sz="2000" b="1" dirty="0"/>
              <a:t>The dispatcher should be as fast as possible, since it is invoked during every process switch</a:t>
            </a:r>
            <a:r>
              <a:rPr lang="en-US" sz="2000" dirty="0"/>
              <a:t>. </a:t>
            </a:r>
            <a:r>
              <a:rPr lang="en-US" sz="2000" b="1" dirty="0"/>
              <a:t>The time it takes for the dispatcher to stop one process and start another running is known as the dispatch latency. </a:t>
            </a:r>
          </a:p>
        </p:txBody>
      </p:sp>
    </p:spTree>
    <p:extLst>
      <p:ext uri="{BB962C8B-B14F-4D97-AF65-F5344CB8AC3E}">
        <p14:creationId xmlns:p14="http://schemas.microsoft.com/office/powerpoint/2010/main" val="139365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Continued…</a:t>
            </a:r>
          </a:p>
        </p:txBody>
      </p:sp>
      <p:sp>
        <p:nvSpPr>
          <p:cNvPr id="3" name="Content Placeholder 2"/>
          <p:cNvSpPr>
            <a:spLocks noGrp="1"/>
          </p:cNvSpPr>
          <p:nvPr>
            <p:ph idx="1"/>
          </p:nvPr>
        </p:nvSpPr>
        <p:spPr>
          <a:xfrm>
            <a:off x="838200" y="1825625"/>
            <a:ext cx="10515600" cy="4884268"/>
          </a:xfrm>
        </p:spPr>
        <p:txBody>
          <a:bodyPr>
            <a:normAutofit/>
          </a:bodyPr>
          <a:lstStyle/>
          <a:p>
            <a:r>
              <a:rPr lang="en-US" sz="2000" dirty="0"/>
              <a:t>Process in memory </a:t>
            </a:r>
          </a:p>
          <a:p>
            <a:pPr marL="0" indent="0">
              <a:buNone/>
            </a:pPr>
            <a:endParaRPr 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722" y="2266681"/>
            <a:ext cx="3583278" cy="428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33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428628"/>
          </a:xfrm>
        </p:spPr>
        <p:txBody>
          <a:bodyPr>
            <a:normAutofit/>
          </a:bodyPr>
          <a:lstStyle/>
          <a:p>
            <a:pPr algn="l"/>
            <a:r>
              <a:rPr lang="en-IN" sz="2400" b="1" dirty="0"/>
              <a:t>Scheduling criteria </a:t>
            </a:r>
            <a:endParaRPr lang="en-US" sz="2400" b="1" dirty="0"/>
          </a:p>
        </p:txBody>
      </p:sp>
      <p:sp>
        <p:nvSpPr>
          <p:cNvPr id="3" name="Content Placeholder 2"/>
          <p:cNvSpPr>
            <a:spLocks noGrp="1"/>
          </p:cNvSpPr>
          <p:nvPr>
            <p:ph idx="1"/>
          </p:nvPr>
        </p:nvSpPr>
        <p:spPr>
          <a:xfrm>
            <a:off x="1738282" y="500042"/>
            <a:ext cx="8715436" cy="6357958"/>
          </a:xfrm>
        </p:spPr>
        <p:txBody>
          <a:bodyPr>
            <a:normAutofit fontScale="92500" lnSpcReduction="20000"/>
          </a:bodyPr>
          <a:lstStyle/>
          <a:p>
            <a:pPr algn="just">
              <a:buNone/>
            </a:pPr>
            <a:r>
              <a:rPr lang="en-US" sz="2000" dirty="0"/>
              <a:t>		Different CPU-scheduling algorithms have different properties, and the choice of a particular algorithm may favor one class of processes over another. </a:t>
            </a:r>
            <a:r>
              <a:rPr lang="en-US" sz="2000" dirty="0">
                <a:solidFill>
                  <a:srgbClr val="00B050"/>
                </a:solidFill>
              </a:rPr>
              <a:t>In choosing which algorithm to use in a particular situation</a:t>
            </a:r>
            <a:r>
              <a:rPr lang="en-US" sz="2000" dirty="0"/>
              <a:t>, we must consider the properties of the various algorithms.  The criteria include the following.</a:t>
            </a:r>
          </a:p>
          <a:p>
            <a:pPr algn="just"/>
            <a:r>
              <a:rPr lang="en-US" sz="2000" b="1" dirty="0"/>
              <a:t>CPU utilization.</a:t>
            </a:r>
            <a:r>
              <a:rPr lang="en-US" sz="2000" dirty="0"/>
              <a:t> We want to keep the CPU as busy as possible. Conceptually, CPU utilization can range </a:t>
            </a:r>
            <a:r>
              <a:rPr lang="en-US" sz="2000" dirty="0">
                <a:solidFill>
                  <a:srgbClr val="00B050"/>
                </a:solidFill>
              </a:rPr>
              <a:t>from 0 to 100 percent</a:t>
            </a:r>
            <a:r>
              <a:rPr lang="en-US" sz="2000" dirty="0"/>
              <a:t>. In a real system, it should range from 40 percent (for a lightly loaded system) to 90 percent (for a heavily used system). </a:t>
            </a:r>
          </a:p>
          <a:p>
            <a:pPr algn="just"/>
            <a:r>
              <a:rPr lang="en-US" sz="2000" b="1" dirty="0"/>
              <a:t>Throughput.</a:t>
            </a:r>
            <a:r>
              <a:rPr lang="en-US" sz="2000" dirty="0"/>
              <a:t> </a:t>
            </a:r>
            <a:r>
              <a:rPr lang="en-US" sz="2000" dirty="0">
                <a:solidFill>
                  <a:srgbClr val="00B050"/>
                </a:solidFill>
              </a:rPr>
              <a:t>If the CPU is busy executing processes, then work is being done</a:t>
            </a:r>
            <a:r>
              <a:rPr lang="en-US" sz="2000" dirty="0"/>
              <a:t>. One measure of work is the number of processes that are completed per time unit, called throughput. For long processes, this rate may be one process per hour; for short transactions, it may be ten processes per second. </a:t>
            </a:r>
          </a:p>
          <a:p>
            <a:pPr algn="just"/>
            <a:r>
              <a:rPr lang="en-US" sz="2000" b="1" dirty="0"/>
              <a:t>Turnaround time. </a:t>
            </a:r>
            <a:r>
              <a:rPr lang="en-US" sz="2000" dirty="0"/>
              <a:t>From the point of view of a particular process, the important criterion is how long it takes to execute that process. </a:t>
            </a:r>
            <a:r>
              <a:rPr lang="en-US" sz="2000" b="1" dirty="0"/>
              <a:t>The interval from the time of submission of a process to the time of completion is the turnaround time. </a:t>
            </a:r>
            <a:r>
              <a:rPr lang="en-US" sz="2000" b="1" dirty="0">
                <a:solidFill>
                  <a:srgbClr val="FF0000"/>
                </a:solidFill>
              </a:rPr>
              <a:t>Turnaround time is the sum of the periods spent waiting to get into memory, waiting in the ready queue, executing on the CPU, and doing I/0. </a:t>
            </a:r>
          </a:p>
          <a:p>
            <a:pPr algn="just"/>
            <a:r>
              <a:rPr lang="en-US" sz="2000" b="1" dirty="0"/>
              <a:t>Waiting time. </a:t>
            </a:r>
            <a:r>
              <a:rPr lang="en-US" sz="2000" dirty="0"/>
              <a:t>The CPU-scheduling </a:t>
            </a:r>
            <a:r>
              <a:rPr lang="en-US" sz="2100" b="1" dirty="0"/>
              <a:t>algorithm</a:t>
            </a:r>
            <a:r>
              <a:rPr lang="en-US" sz="2000" dirty="0"/>
              <a:t> does not affect the amount of time during which a process executes or does I/0; it affects </a:t>
            </a:r>
            <a:r>
              <a:rPr lang="en-US" sz="2000" dirty="0">
                <a:solidFill>
                  <a:srgbClr val="FF0000"/>
                </a:solidFill>
              </a:rPr>
              <a:t>only the amount of time that a process spends waiting in the ready queue</a:t>
            </a:r>
            <a:r>
              <a:rPr lang="en-US" sz="2000" dirty="0"/>
              <a:t>. Waiting time is the sum of the periods spent waiting in the ready queue. </a:t>
            </a:r>
          </a:p>
          <a:p>
            <a:pPr algn="just"/>
            <a:r>
              <a:rPr lang="en-US" sz="2000" b="1" dirty="0"/>
              <a:t>Response time. </a:t>
            </a:r>
            <a:r>
              <a:rPr lang="en-US" sz="2000" dirty="0"/>
              <a:t>In an interactive system, turnaround time may not be the best criterion. Often, a process can produce some output fairly early and can continue computing new results while previous results are being output to the user. </a:t>
            </a:r>
            <a:r>
              <a:rPr lang="en-US" sz="2000" b="1" dirty="0"/>
              <a:t>Thus, another measure is the time from the submission of a request until</a:t>
            </a:r>
            <a:r>
              <a:rPr lang="en-US" sz="2000" b="1" dirty="0">
                <a:solidFill>
                  <a:srgbClr val="FF0000"/>
                </a:solidFill>
              </a:rPr>
              <a:t> the first response is produced</a:t>
            </a:r>
            <a:r>
              <a:rPr lang="en-US" sz="2000" b="1" dirty="0"/>
              <a:t>. This measure, called response time</a:t>
            </a:r>
            <a:r>
              <a:rPr lang="en-US" sz="2000" b="1" dirty="0">
                <a:solidFill>
                  <a:srgbClr val="FF0000"/>
                </a:solidFill>
              </a:rPr>
              <a:t>, is the time it takes to start responding, not the time it takes to output the response</a:t>
            </a:r>
            <a:r>
              <a:rPr lang="en-US" sz="2000" b="1" dirty="0"/>
              <a:t>. </a:t>
            </a:r>
            <a:r>
              <a:rPr lang="en-US" sz="2000" dirty="0"/>
              <a:t>The turnaround time is generally limited by the speed of the output device.</a:t>
            </a:r>
          </a:p>
          <a:p>
            <a:pPr algn="just"/>
            <a:endParaRPr lang="en-US" sz="2000" dirty="0"/>
          </a:p>
        </p:txBody>
      </p:sp>
    </p:spTree>
    <p:extLst>
      <p:ext uri="{BB962C8B-B14F-4D97-AF65-F5344CB8AC3E}">
        <p14:creationId xmlns:p14="http://schemas.microsoft.com/office/powerpoint/2010/main" val="490220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200" y="1825625"/>
            <a:ext cx="10515600" cy="2128189"/>
          </a:xfrm>
        </p:spPr>
        <p:txBody>
          <a:bodyPr>
            <a:normAutofit/>
          </a:bodyPr>
          <a:lstStyle/>
          <a:p>
            <a:pPr algn="just"/>
            <a:r>
              <a:rPr lang="en-US" sz="2000" b="1" dirty="0"/>
              <a:t>It is desirable to </a:t>
            </a:r>
            <a:r>
              <a:rPr lang="en-US" sz="2000" b="1" dirty="0">
                <a:solidFill>
                  <a:srgbClr val="FF0000"/>
                </a:solidFill>
              </a:rPr>
              <a:t>maximize CPU utilization </a:t>
            </a:r>
            <a:r>
              <a:rPr lang="en-US" sz="2000" b="1" dirty="0"/>
              <a:t>and throughput and to minimize turnaround time, waiting time, and response time.</a:t>
            </a:r>
            <a:r>
              <a:rPr lang="en-US" sz="2000" dirty="0"/>
              <a:t> In most cases, we optimize the average measure. However, under some circumstances, it is desirable to optimize the minimum or maximum values rather than the average. For example, to guarantee that all users get good service, we may want to minimize the maximum response time.</a:t>
            </a:r>
          </a:p>
        </p:txBody>
      </p:sp>
    </p:spTree>
    <p:extLst>
      <p:ext uri="{BB962C8B-B14F-4D97-AF65-F5344CB8AC3E}">
        <p14:creationId xmlns:p14="http://schemas.microsoft.com/office/powerpoint/2010/main" val="245771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a:t>5.3 scheduling algorithms </a:t>
            </a:r>
            <a:endParaRPr lang="en-US" sz="2400" b="1" dirty="0"/>
          </a:p>
        </p:txBody>
      </p:sp>
      <p:sp>
        <p:nvSpPr>
          <p:cNvPr id="3" name="Content Placeholder 2"/>
          <p:cNvSpPr>
            <a:spLocks noGrp="1"/>
          </p:cNvSpPr>
          <p:nvPr>
            <p:ph idx="1"/>
          </p:nvPr>
        </p:nvSpPr>
        <p:spPr>
          <a:xfrm>
            <a:off x="838199" y="1378039"/>
            <a:ext cx="11036121" cy="4798924"/>
          </a:xfrm>
        </p:spPr>
        <p:txBody>
          <a:bodyPr>
            <a:normAutofit/>
          </a:bodyPr>
          <a:lstStyle/>
          <a:p>
            <a:pPr algn="just"/>
            <a:r>
              <a:rPr lang="en-US" sz="2000" dirty="0"/>
              <a:t>CPU scheduling deals with the problem of deciding which of the processes in the ready queue is to be allocated the CPU. There are many different CPU-scheduling algorithms. In this section, we describe several of them. </a:t>
            </a:r>
          </a:p>
          <a:p>
            <a:pPr marL="0" indent="0" algn="just">
              <a:buNone/>
            </a:pPr>
            <a:endParaRPr lang="en-US" sz="2000" dirty="0"/>
          </a:p>
          <a:p>
            <a:pPr algn="just"/>
            <a:r>
              <a:rPr lang="en-US" sz="2000" dirty="0">
                <a:solidFill>
                  <a:srgbClr val="FF0000"/>
                </a:solidFill>
              </a:rPr>
              <a:t>First –come , first served (FCFS) NP</a:t>
            </a:r>
          </a:p>
          <a:p>
            <a:pPr algn="just"/>
            <a:r>
              <a:rPr lang="en-US" sz="2000" dirty="0">
                <a:solidFill>
                  <a:srgbClr val="FF0000"/>
                </a:solidFill>
              </a:rPr>
              <a:t>Shortest job first scheduling(SJF) NP</a:t>
            </a:r>
          </a:p>
          <a:p>
            <a:pPr algn="just"/>
            <a:r>
              <a:rPr lang="en-US" sz="2000" dirty="0">
                <a:solidFill>
                  <a:srgbClr val="FF0000"/>
                </a:solidFill>
              </a:rPr>
              <a:t>Priority scheduling P</a:t>
            </a:r>
          </a:p>
          <a:p>
            <a:pPr algn="just"/>
            <a:r>
              <a:rPr lang="en-US" sz="2000" dirty="0">
                <a:solidFill>
                  <a:srgbClr val="FF0000"/>
                </a:solidFill>
              </a:rPr>
              <a:t>Round robin scheduling P </a:t>
            </a:r>
          </a:p>
          <a:p>
            <a:pPr algn="just"/>
            <a:r>
              <a:rPr lang="en-US" sz="2000" dirty="0">
                <a:solidFill>
                  <a:srgbClr val="FF0000"/>
                </a:solidFill>
              </a:rPr>
              <a:t>Multilevel queue scheduling P </a:t>
            </a:r>
          </a:p>
          <a:p>
            <a:pPr algn="just"/>
            <a:r>
              <a:rPr lang="en-US" sz="2000" dirty="0">
                <a:solidFill>
                  <a:srgbClr val="FF0000"/>
                </a:solidFill>
              </a:rPr>
              <a:t>Multilevel feedback queue scheduling. P</a:t>
            </a:r>
            <a:endParaRPr lang="en-US" sz="2000" dirty="0"/>
          </a:p>
          <a:p>
            <a:pPr algn="just"/>
            <a:endParaRPr lang="en-US" sz="2000" dirty="0"/>
          </a:p>
        </p:txBody>
      </p:sp>
    </p:spTree>
    <p:extLst>
      <p:ext uri="{BB962C8B-B14F-4D97-AF65-F5344CB8AC3E}">
        <p14:creationId xmlns:p14="http://schemas.microsoft.com/office/powerpoint/2010/main" val="1953770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Autofit/>
          </a:bodyPr>
          <a:lstStyle/>
          <a:p>
            <a:r>
              <a:rPr lang="en-US" sz="2800" dirty="0"/>
              <a:t>Continued…</a:t>
            </a:r>
            <a:endParaRPr lang="en-IN" sz="2800" dirty="0"/>
          </a:p>
        </p:txBody>
      </p:sp>
      <p:sp>
        <p:nvSpPr>
          <p:cNvPr id="3" name="Content Placeholder 2"/>
          <p:cNvSpPr>
            <a:spLocks noGrp="1"/>
          </p:cNvSpPr>
          <p:nvPr>
            <p:ph idx="1"/>
          </p:nvPr>
        </p:nvSpPr>
        <p:spPr>
          <a:xfrm>
            <a:off x="450761" y="1184856"/>
            <a:ext cx="11410681" cy="4992107"/>
          </a:xfrm>
        </p:spPr>
        <p:txBody>
          <a:bodyPr>
            <a:normAutofit/>
          </a:bodyPr>
          <a:lstStyle/>
          <a:p>
            <a:pPr marL="0" indent="0" algn="just">
              <a:buNone/>
            </a:pPr>
            <a:r>
              <a:rPr lang="en-US" sz="2000" b="1" dirty="0"/>
              <a:t>5.3.1 First-Come, First-Served Scheduling </a:t>
            </a:r>
          </a:p>
          <a:p>
            <a:pPr algn="just"/>
            <a:r>
              <a:rPr lang="en-US" sz="2000" dirty="0"/>
              <a:t>By far the simplest CPU-scheduling algorithm is the </a:t>
            </a:r>
            <a:r>
              <a:rPr lang="en-US" sz="2000" dirty="0">
                <a:solidFill>
                  <a:srgbClr val="FF0000"/>
                </a:solidFill>
              </a:rPr>
              <a:t>first-come, first-served (FCFS) scheduling algorithm</a:t>
            </a:r>
            <a:r>
              <a:rPr lang="en-US" sz="2000" dirty="0"/>
              <a:t>. With this scheme, the process that requests the CPU first is allocated the CPU first. The implementation of the FCFS policy is </a:t>
            </a:r>
            <a:r>
              <a:rPr lang="en-US" sz="2000" dirty="0">
                <a:solidFill>
                  <a:srgbClr val="FF0000"/>
                </a:solidFill>
              </a:rPr>
              <a:t>easily managed with a FIFO queue</a:t>
            </a:r>
            <a:r>
              <a:rPr lang="en-US" sz="2000" dirty="0"/>
              <a:t>. When a process enters the ready queue, its PCB is linked onto the tail of the queue. When the CPU is free, it is allocated to the process at the head of the queue. The running process is then removed from the queue. </a:t>
            </a:r>
          </a:p>
          <a:p>
            <a:pPr marL="0" indent="0" algn="just">
              <a:buNone/>
            </a:pPr>
            <a:r>
              <a:rPr lang="en-US" sz="2000" dirty="0"/>
              <a:t>Advantages of FCFS: </a:t>
            </a:r>
          </a:p>
          <a:p>
            <a:pPr algn="just"/>
            <a:r>
              <a:rPr lang="en-US" sz="2000" dirty="0">
                <a:solidFill>
                  <a:srgbClr val="FF0000"/>
                </a:solidFill>
              </a:rPr>
              <a:t>The code for FCFS scheduling is simple to write and understand. </a:t>
            </a:r>
          </a:p>
          <a:p>
            <a:pPr marL="0" indent="0" algn="just">
              <a:buNone/>
            </a:pPr>
            <a:r>
              <a:rPr lang="en-US" sz="2000" dirty="0"/>
              <a:t>Disadvantages : </a:t>
            </a:r>
          </a:p>
          <a:p>
            <a:pPr algn="just"/>
            <a:r>
              <a:rPr lang="en-US" sz="2000" dirty="0"/>
              <a:t>On the negative side, the </a:t>
            </a:r>
            <a:r>
              <a:rPr lang="en-US" sz="2000" dirty="0">
                <a:solidFill>
                  <a:srgbClr val="FF0000"/>
                </a:solidFill>
              </a:rPr>
              <a:t>average waiting time under </a:t>
            </a:r>
            <a:r>
              <a:rPr lang="en-US" sz="2000" dirty="0"/>
              <a:t>the FCFS policy is often quite long.</a:t>
            </a:r>
          </a:p>
          <a:p>
            <a:pPr algn="just"/>
            <a:r>
              <a:rPr lang="en-US" sz="2000" dirty="0"/>
              <a:t>There is </a:t>
            </a:r>
            <a:r>
              <a:rPr lang="en-US" sz="2000" b="1" dirty="0">
                <a:solidFill>
                  <a:srgbClr val="FF0000"/>
                </a:solidFill>
              </a:rPr>
              <a:t>a convoy effect </a:t>
            </a:r>
            <a:r>
              <a:rPr lang="en-US" sz="2000" dirty="0"/>
              <a:t>if several other processes wait for the one big process to get off the CPU. This effect results in lower CPU and device utilization. </a:t>
            </a:r>
          </a:p>
          <a:p>
            <a:pPr marL="0" indent="0" algn="just">
              <a:buNone/>
            </a:pPr>
            <a:endParaRPr lang="en-US" sz="2000" dirty="0"/>
          </a:p>
          <a:p>
            <a:pPr marL="0" indent="0" algn="just">
              <a:buNone/>
            </a:pPr>
            <a:endParaRPr lang="en-US" sz="2000" dirty="0"/>
          </a:p>
          <a:p>
            <a:endParaRPr lang="en-IN" sz="2000" dirty="0"/>
          </a:p>
        </p:txBody>
      </p:sp>
    </p:spTree>
    <p:extLst>
      <p:ext uri="{BB962C8B-B14F-4D97-AF65-F5344CB8AC3E}">
        <p14:creationId xmlns:p14="http://schemas.microsoft.com/office/powerpoint/2010/main" val="4061211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0"/>
            <a:ext cx="10515600" cy="965915"/>
          </a:xfrm>
        </p:spPr>
        <p:txBody>
          <a:bodyPr>
            <a:normAutofit/>
          </a:bodyPr>
          <a:lstStyle/>
          <a:p>
            <a:pPr algn="l"/>
            <a:r>
              <a:rPr lang="en-IN" sz="2400" dirty="0"/>
              <a:t>Continue…</a:t>
            </a:r>
            <a:endParaRPr lang="en-US" sz="2400" dirty="0"/>
          </a:p>
        </p:txBody>
      </p:sp>
      <p:sp>
        <p:nvSpPr>
          <p:cNvPr id="3" name="Content Placeholder 2"/>
          <p:cNvSpPr>
            <a:spLocks noGrp="1"/>
          </p:cNvSpPr>
          <p:nvPr>
            <p:ph idx="1"/>
          </p:nvPr>
        </p:nvSpPr>
        <p:spPr>
          <a:xfrm>
            <a:off x="695459" y="1142984"/>
            <a:ext cx="10599313" cy="5500702"/>
          </a:xfrm>
        </p:spPr>
        <p:txBody>
          <a:bodyPr>
            <a:normAutofit/>
          </a:bodyPr>
          <a:lstStyle/>
          <a:p>
            <a:pPr marL="0" indent="0" algn="just">
              <a:buNone/>
            </a:pPr>
            <a:r>
              <a:rPr lang="en-US" sz="2000" b="1" dirty="0"/>
              <a:t>consider the performance of FCFS scheduling in a dynamic situation</a:t>
            </a:r>
            <a:r>
              <a:rPr lang="en-US" sz="2000" dirty="0"/>
              <a:t>. Assume we have one CPU-bound process and many I/O-bound processes. As the processes flow around the system, the following scenario may result. The CPU-bound process will get and hold the CPU. During this time, all the other processes will finish their I/0 and will move into the ready queue, waiting for the CPU. While the processes wait in the ready queue, the I/0 devices are idle. Eventually, the CPU-bound process finishes its CPU burst and moves to an I/0 device. All the I/O-bound processes, which have short CPU bursts, execute quickly and move back to the I/0 queues. At this point, the CPU sits idle. The CPU-bound process will then move back to the ready queue and be allocated the CPU. Again, all the I/0 processes end up waiting in the ready queue until the CPU-bound process is done. </a:t>
            </a:r>
            <a:r>
              <a:rPr lang="en-US" sz="2000" dirty="0">
                <a:solidFill>
                  <a:srgbClr val="FF0000"/>
                </a:solidFill>
              </a:rPr>
              <a:t>There is </a:t>
            </a:r>
            <a:r>
              <a:rPr lang="en-US" sz="2000" b="1" dirty="0">
                <a:solidFill>
                  <a:srgbClr val="FF0000"/>
                </a:solidFill>
              </a:rPr>
              <a:t>a convoy effect </a:t>
            </a:r>
            <a:r>
              <a:rPr lang="en-US" sz="2000" dirty="0">
                <a:solidFill>
                  <a:srgbClr val="FF0000"/>
                </a:solidFill>
              </a:rPr>
              <a:t>as all the other processes wait for the one big process to get off the CPU. This effect results in lower CPU and device utilization than might be possible if the shorter processes were allowed to go first.</a:t>
            </a:r>
          </a:p>
          <a:p>
            <a:pPr marL="0" indent="0" algn="just">
              <a:buNone/>
            </a:pPr>
            <a:endParaRPr lang="en-US" sz="2000" dirty="0"/>
          </a:p>
          <a:p>
            <a:pPr algn="just"/>
            <a:r>
              <a:rPr lang="en-US" sz="2000" dirty="0"/>
              <a:t>Note also that the FCFS scheduling algorithm is </a:t>
            </a:r>
            <a:r>
              <a:rPr lang="en-US" sz="2000" b="1" dirty="0" err="1"/>
              <a:t>nonpreemptive</a:t>
            </a:r>
            <a:r>
              <a:rPr lang="en-US" sz="2000" dirty="0"/>
              <a:t>. Once the CPU has been allocated to a process, that process keeps the CPU until it releases the CPU, either by terminating or by requesting I/0. </a:t>
            </a:r>
          </a:p>
        </p:txBody>
      </p:sp>
    </p:spTree>
    <p:extLst>
      <p:ext uri="{BB962C8B-B14F-4D97-AF65-F5344CB8AC3E}">
        <p14:creationId xmlns:p14="http://schemas.microsoft.com/office/powerpoint/2010/main" val="480358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r>
              <a:rPr lang="en-US" sz="2000" dirty="0"/>
              <a:t>Problems :</a:t>
            </a:r>
          </a:p>
          <a:p>
            <a:pPr marL="0" indent="0">
              <a:buNone/>
            </a:pPr>
            <a:r>
              <a:rPr lang="en-US" sz="2000" dirty="0"/>
              <a:t>1.Problem statement</a:t>
            </a:r>
          </a:p>
          <a:p>
            <a:pPr marL="0" indent="0">
              <a:buNone/>
            </a:pPr>
            <a:r>
              <a:rPr lang="en-US" sz="2000" dirty="0"/>
              <a:t>Example 1: draw a </a:t>
            </a:r>
            <a:r>
              <a:rPr lang="en-US" sz="2000" dirty="0" err="1"/>
              <a:t>gantt</a:t>
            </a:r>
            <a:r>
              <a:rPr lang="en-US" sz="2000" dirty="0"/>
              <a:t> chart and calculate average waiting time and average turnaround time for the following processes using FCFS. Assume that all processes have arrived at time 0.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524339728"/>
              </p:ext>
            </p:extLst>
          </p:nvPr>
        </p:nvGraphicFramePr>
        <p:xfrm>
          <a:off x="1014569" y="2072840"/>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Processes </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452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3"/>
            <a:ext cx="10515600" cy="5638866"/>
          </a:xfrm>
        </p:spPr>
        <p:txBody>
          <a:bodyPr>
            <a:normAutofit/>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a:t>
            </a:r>
          </a:p>
          <a:p>
            <a:pPr marL="0" indent="0">
              <a:buNone/>
            </a:pPr>
            <a:r>
              <a:rPr lang="en-US" sz="2000" dirty="0"/>
              <a:t>Waiting time(WT): turnaround time - burst time</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175133883"/>
              </p:ext>
            </p:extLst>
          </p:nvPr>
        </p:nvGraphicFramePr>
        <p:xfrm>
          <a:off x="838200" y="2844644"/>
          <a:ext cx="8128000" cy="175260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tc>
                  <a:txBody>
                    <a:bodyPr/>
                    <a:lstStyle/>
                    <a:p>
                      <a:r>
                        <a:rPr lang="en-US" dirty="0"/>
                        <a:t>27</a:t>
                      </a:r>
                      <a:endParaRPr lang="en-IN" dirty="0"/>
                    </a:p>
                  </a:txBody>
                  <a:tcPr/>
                </a:tc>
                <a:tc>
                  <a:txBody>
                    <a:bodyPr/>
                    <a:lstStyle/>
                    <a:p>
                      <a:r>
                        <a:rPr lang="en-US" dirty="0"/>
                        <a:t>27</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tc>
                  <a:txBody>
                    <a:bodyPr/>
                    <a:lstStyle/>
                    <a:p>
                      <a:r>
                        <a:rPr lang="en-US" dirty="0"/>
                        <a:t>30</a:t>
                      </a:r>
                      <a:endParaRPr lang="en-IN" dirty="0"/>
                    </a:p>
                  </a:txBody>
                  <a:tcPr/>
                </a:tc>
                <a:tc>
                  <a:txBody>
                    <a:bodyPr/>
                    <a:lstStyle/>
                    <a:p>
                      <a:r>
                        <a:rPr lang="en-US" dirty="0"/>
                        <a:t>30</a:t>
                      </a:r>
                      <a:endParaRPr lang="en-IN" dirty="0"/>
                    </a:p>
                  </a:txBody>
                  <a:tcPr/>
                </a:tc>
                <a:tc>
                  <a:txBody>
                    <a:bodyPr/>
                    <a:lstStyle/>
                    <a:p>
                      <a:r>
                        <a:rPr lang="en-US" dirty="0"/>
                        <a:t>27</a:t>
                      </a:r>
                      <a:endParaRPr lang="en-IN" dirty="0"/>
                    </a:p>
                  </a:txBody>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918193"/>
            <a:ext cx="7970949" cy="1618945"/>
          </a:xfrm>
          <a:prstGeom prst="rect">
            <a:avLst/>
          </a:prstGeom>
        </p:spPr>
      </p:pic>
    </p:spTree>
    <p:extLst>
      <p:ext uri="{BB962C8B-B14F-4D97-AF65-F5344CB8AC3E}">
        <p14:creationId xmlns:p14="http://schemas.microsoft.com/office/powerpoint/2010/main" val="1893621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Turn around time: </a:t>
            </a:r>
          </a:p>
          <a:p>
            <a:pPr marL="0" indent="0">
              <a:buNone/>
            </a:pPr>
            <a:r>
              <a:rPr lang="en-US" dirty="0"/>
              <a:t>P1  24-0= 24,      </a:t>
            </a:r>
          </a:p>
          <a:p>
            <a:pPr marL="0" indent="0">
              <a:buNone/>
            </a:pPr>
            <a:r>
              <a:rPr lang="en-US" dirty="0"/>
              <a:t>P2 27-0= 27</a:t>
            </a:r>
          </a:p>
          <a:p>
            <a:pPr marL="0" indent="0">
              <a:buNone/>
            </a:pPr>
            <a:r>
              <a:rPr lang="en-US" dirty="0"/>
              <a:t>P3 30-0= 30 </a:t>
            </a:r>
          </a:p>
          <a:p>
            <a:pPr marL="0" indent="0">
              <a:buNone/>
            </a:pPr>
            <a:r>
              <a:rPr lang="en-US" dirty="0"/>
              <a:t>Waiting time</a:t>
            </a:r>
          </a:p>
          <a:p>
            <a:pPr marL="0" indent="0">
              <a:buNone/>
            </a:pPr>
            <a:r>
              <a:rPr lang="en-US" dirty="0"/>
              <a:t>P1 24-24=0</a:t>
            </a:r>
          </a:p>
          <a:p>
            <a:pPr marL="0" indent="0">
              <a:buNone/>
            </a:pPr>
            <a:r>
              <a:rPr lang="en-US" dirty="0"/>
              <a:t>P2 27-3 = 24</a:t>
            </a:r>
          </a:p>
          <a:p>
            <a:pPr marL="0" indent="0">
              <a:buNone/>
            </a:pPr>
            <a:r>
              <a:rPr lang="en-US" dirty="0"/>
              <a:t>P3 30-3 = 27</a:t>
            </a:r>
          </a:p>
          <a:p>
            <a:pPr marL="0" indent="0">
              <a:buNone/>
            </a:pPr>
            <a:r>
              <a:rPr lang="en-US" b="1" dirty="0"/>
              <a:t>Average turnaround time= 24+27+30/3= 27 </a:t>
            </a:r>
            <a:r>
              <a:rPr lang="en-US" b="1" dirty="0" err="1"/>
              <a:t>ms</a:t>
            </a:r>
            <a:r>
              <a:rPr lang="en-US" b="1" dirty="0"/>
              <a:t>           </a:t>
            </a:r>
          </a:p>
          <a:p>
            <a:pPr marL="0" indent="0">
              <a:buNone/>
            </a:pPr>
            <a:r>
              <a:rPr lang="en-US" b="1" dirty="0"/>
              <a:t>Average waiting time= 0+24+27/3= 17ms</a:t>
            </a:r>
            <a:endParaRPr lang="en-IN" b="1" dirty="0"/>
          </a:p>
          <a:p>
            <a:endParaRPr lang="en-IN" dirty="0"/>
          </a:p>
        </p:txBody>
      </p:sp>
    </p:spTree>
    <p:extLst>
      <p:ext uri="{BB962C8B-B14F-4D97-AF65-F5344CB8AC3E}">
        <p14:creationId xmlns:p14="http://schemas.microsoft.com/office/powerpoint/2010/main" val="390669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a:p>
          <a:p>
            <a:pPr marL="0" indent="0">
              <a:buNone/>
            </a:pPr>
            <a:r>
              <a:rPr lang="en-US" sz="2000" dirty="0"/>
              <a:t>2. Problem statement</a:t>
            </a:r>
          </a:p>
          <a:p>
            <a:pPr marL="0" indent="0">
              <a:buNone/>
            </a:pPr>
            <a:r>
              <a:rPr lang="en-US" sz="2000" dirty="0"/>
              <a:t>draw a </a:t>
            </a:r>
            <a:r>
              <a:rPr lang="en-US" sz="2000" dirty="0" err="1"/>
              <a:t>gantt</a:t>
            </a:r>
            <a:r>
              <a:rPr lang="en-US" sz="2000" dirty="0"/>
              <a:t> chart and calculate average waiting time and average turnaround time for the following processes using FCFS. Assume that all processes have arrived at time 0.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529024075"/>
              </p:ext>
            </p:extLst>
          </p:nvPr>
        </p:nvGraphicFramePr>
        <p:xfrm>
          <a:off x="1014569" y="2072840"/>
          <a:ext cx="8128000" cy="18542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Processes </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2073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solidFill>
                  <a:srgbClr val="FF0000"/>
                </a:solidFill>
              </a:rPr>
              <a:t>Completion time: from </a:t>
            </a:r>
            <a:r>
              <a:rPr lang="en-US" sz="2000" dirty="0" err="1">
                <a:solidFill>
                  <a:srgbClr val="FF0000"/>
                </a:solidFill>
              </a:rPr>
              <a:t>gantt</a:t>
            </a:r>
            <a:r>
              <a:rPr lang="en-US" sz="2000" dirty="0">
                <a:solidFill>
                  <a:srgbClr val="FF0000"/>
                </a:solidFill>
              </a:rPr>
              <a:t> chart</a:t>
            </a:r>
          </a:p>
          <a:p>
            <a:pPr marL="0" indent="0">
              <a:buNone/>
            </a:pPr>
            <a:r>
              <a:rPr lang="en-US" sz="2000" dirty="0">
                <a:solidFill>
                  <a:srgbClr val="FF0000"/>
                </a:solidFill>
              </a:rPr>
              <a:t>Turnaround time(TAT): completion time - arrival time    </a:t>
            </a:r>
            <a:r>
              <a:rPr lang="en-US" sz="2000" dirty="0" err="1"/>
              <a:t>avg</a:t>
            </a:r>
            <a:r>
              <a:rPr lang="en-US" sz="2000" dirty="0"/>
              <a:t> turnaround time=16.25</a:t>
            </a:r>
          </a:p>
          <a:p>
            <a:pPr marL="0" indent="0">
              <a:buNone/>
            </a:pPr>
            <a:r>
              <a:rPr lang="en-US" sz="2000" dirty="0">
                <a:solidFill>
                  <a:srgbClr val="FF0000"/>
                </a:solidFill>
              </a:rPr>
              <a:t>Waiting time(WT): turnaround time - burst time              </a:t>
            </a:r>
            <a:r>
              <a:rPr lang="en-US" sz="2000" dirty="0" err="1"/>
              <a:t>avg</a:t>
            </a:r>
            <a:r>
              <a:rPr lang="en-US" sz="2000" dirty="0"/>
              <a:t> waiting time=10.25</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319197408"/>
              </p:ext>
            </p:extLst>
          </p:nvPr>
        </p:nvGraphicFramePr>
        <p:xfrm>
          <a:off x="928352" y="3321162"/>
          <a:ext cx="8128000" cy="2239864"/>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tc>
                  <a:txBody>
                    <a:bodyPr/>
                    <a:lstStyle/>
                    <a:p>
                      <a:r>
                        <a:rPr lang="en-US" dirty="0"/>
                        <a:t>14</a:t>
                      </a:r>
                      <a:endParaRPr lang="en-IN" dirty="0"/>
                    </a:p>
                  </a:txBody>
                  <a:tcPr/>
                </a:tc>
                <a:tc>
                  <a:txBody>
                    <a:bodyPr/>
                    <a:lstStyle/>
                    <a:p>
                      <a:r>
                        <a:rPr lang="en-US" dirty="0"/>
                        <a:t>14</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7</a:t>
                      </a:r>
                      <a:endParaRPr lang="en-IN" dirty="0"/>
                    </a:p>
                  </a:txBody>
                  <a:tcPr/>
                </a:tc>
                <a:tc>
                  <a:txBody>
                    <a:bodyPr/>
                    <a:lstStyle/>
                    <a:p>
                      <a:r>
                        <a:rPr lang="en-US" dirty="0"/>
                        <a:t>21</a:t>
                      </a:r>
                      <a:endParaRPr lang="en-IN" dirty="0"/>
                    </a:p>
                  </a:txBody>
                  <a:tcPr/>
                </a:tc>
                <a:tc>
                  <a:txBody>
                    <a:bodyPr/>
                    <a:lstStyle/>
                    <a:p>
                      <a:r>
                        <a:rPr lang="en-US" dirty="0"/>
                        <a:t>21</a:t>
                      </a:r>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352" y="890848"/>
            <a:ext cx="9194442" cy="2122808"/>
          </a:xfrm>
          <a:prstGeom prst="rect">
            <a:avLst/>
          </a:prstGeom>
        </p:spPr>
      </p:pic>
    </p:spTree>
    <p:extLst>
      <p:ext uri="{BB962C8B-B14F-4D97-AF65-F5344CB8AC3E}">
        <p14:creationId xmlns:p14="http://schemas.microsoft.com/office/powerpoint/2010/main" val="10987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516"/>
          </a:xfrm>
        </p:spPr>
        <p:txBody>
          <a:bodyPr>
            <a:normAutofit/>
          </a:bodyPr>
          <a:lstStyle/>
          <a:p>
            <a:pPr algn="ctr"/>
            <a:r>
              <a:rPr lang="en-US" sz="2800" b="1" u="sng" dirty="0">
                <a:solidFill>
                  <a:srgbClr val="7030A0"/>
                </a:solidFill>
              </a:rPr>
              <a:t>Process State</a:t>
            </a:r>
          </a:p>
        </p:txBody>
      </p:sp>
      <p:sp>
        <p:nvSpPr>
          <p:cNvPr id="3" name="Content Placeholder 2"/>
          <p:cNvSpPr>
            <a:spLocks noGrp="1"/>
          </p:cNvSpPr>
          <p:nvPr>
            <p:ph idx="1"/>
          </p:nvPr>
        </p:nvSpPr>
        <p:spPr>
          <a:xfrm>
            <a:off x="838200" y="1017431"/>
            <a:ext cx="10515600" cy="5840569"/>
          </a:xfrm>
        </p:spPr>
        <p:txBody>
          <a:bodyPr/>
          <a:lstStyle/>
          <a:p>
            <a:pPr algn="just"/>
            <a:r>
              <a:rPr lang="en-US" sz="2000" dirty="0"/>
              <a:t>As a process executes, it changes </a:t>
            </a:r>
            <a:r>
              <a:rPr lang="en-US" sz="2000" i="1" dirty="0"/>
              <a:t>state</a:t>
            </a:r>
            <a:endParaRPr lang="en-US" sz="2000" dirty="0"/>
          </a:p>
          <a:p>
            <a:pPr lvl="1" algn="just"/>
            <a:r>
              <a:rPr lang="en-US" sz="2000" b="1" dirty="0">
                <a:solidFill>
                  <a:srgbClr val="FF0000"/>
                </a:solidFill>
              </a:rPr>
              <a:t>new</a:t>
            </a:r>
            <a:r>
              <a:rPr lang="en-US" sz="2000" dirty="0"/>
              <a:t>:  The process is being created</a:t>
            </a:r>
          </a:p>
          <a:p>
            <a:pPr lvl="1" algn="just"/>
            <a:r>
              <a:rPr lang="en-US" sz="2000" b="1" dirty="0">
                <a:solidFill>
                  <a:srgbClr val="FF0000"/>
                </a:solidFill>
              </a:rPr>
              <a:t>running</a:t>
            </a:r>
            <a:r>
              <a:rPr lang="en-US" sz="2000" dirty="0"/>
              <a:t>:  Instructions are being executed</a:t>
            </a:r>
          </a:p>
          <a:p>
            <a:pPr lvl="1" algn="just"/>
            <a:r>
              <a:rPr lang="en-US" sz="2000" b="1" dirty="0">
                <a:solidFill>
                  <a:srgbClr val="FF0000"/>
                </a:solidFill>
              </a:rPr>
              <a:t>waiting</a:t>
            </a:r>
            <a:r>
              <a:rPr lang="en-US" sz="2000" dirty="0"/>
              <a:t>:  The process is waiting for some event to occur</a:t>
            </a:r>
          </a:p>
          <a:p>
            <a:pPr lvl="1" algn="just"/>
            <a:r>
              <a:rPr lang="en-US" sz="2000" b="1" dirty="0">
                <a:solidFill>
                  <a:srgbClr val="FF0000"/>
                </a:solidFill>
              </a:rPr>
              <a:t>ready</a:t>
            </a:r>
            <a:r>
              <a:rPr lang="en-US" sz="2000" dirty="0"/>
              <a:t>:  The process is waiting to be assigned to a processor</a:t>
            </a:r>
          </a:p>
          <a:p>
            <a:pPr lvl="1" algn="just"/>
            <a:r>
              <a:rPr lang="en-US" sz="2000" b="1" dirty="0">
                <a:solidFill>
                  <a:srgbClr val="FF0000"/>
                </a:solidFill>
              </a:rPr>
              <a:t>terminated</a:t>
            </a:r>
            <a:r>
              <a:rPr lang="en-US" sz="2000" dirty="0"/>
              <a:t>:  The process has finished execution</a:t>
            </a:r>
          </a:p>
          <a:p>
            <a:pPr algn="just"/>
            <a:r>
              <a:rPr lang="en-US" sz="2000" dirty="0"/>
              <a:t>It is important to realize that only one process can be </a:t>
            </a:r>
            <a:r>
              <a:rPr lang="en-US" sz="2000" i="1" dirty="0"/>
              <a:t>running </a:t>
            </a:r>
            <a:r>
              <a:rPr lang="en-US" sz="2000" dirty="0"/>
              <a:t>on any processor at any instant. Many processes may be </a:t>
            </a:r>
            <a:r>
              <a:rPr lang="en-US" sz="2000" i="1" dirty="0"/>
              <a:t>ready </a:t>
            </a:r>
            <a:r>
              <a:rPr lang="en-US" sz="2000" dirty="0"/>
              <a:t>and </a:t>
            </a:r>
            <a:r>
              <a:rPr lang="en-US" sz="2000" i="1" dirty="0"/>
              <a:t>waiting.</a:t>
            </a:r>
            <a:endParaRPr lang="en-US" sz="2000" dirty="0"/>
          </a:p>
          <a:p>
            <a:pPr marL="457200" lvl="1" indent="0" algn="just">
              <a:buNone/>
            </a:pPr>
            <a:endParaRPr 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66" y="3821805"/>
            <a:ext cx="7924308" cy="279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5808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6133520"/>
          </a:xfrm>
        </p:spPr>
        <p:txBody>
          <a:bodyPr>
            <a:normAutofit/>
          </a:bodyPr>
          <a:lstStyle/>
          <a:p>
            <a:pPr marL="0" indent="0">
              <a:buNone/>
            </a:pPr>
            <a:endParaRPr lang="en-US" sz="2000" dirty="0"/>
          </a:p>
          <a:p>
            <a:pPr marL="0" indent="0">
              <a:buNone/>
            </a:pPr>
            <a:r>
              <a:rPr lang="en-US" sz="2000" dirty="0"/>
              <a:t>3. Problem statement</a:t>
            </a:r>
          </a:p>
          <a:p>
            <a:pPr marL="0" indent="0">
              <a:buNone/>
            </a:pPr>
            <a:r>
              <a:rPr lang="en-US" sz="2000" dirty="0"/>
              <a:t>draw a </a:t>
            </a:r>
            <a:r>
              <a:rPr lang="en-US" sz="2000" dirty="0" err="1"/>
              <a:t>gantt</a:t>
            </a:r>
            <a:r>
              <a:rPr lang="en-US" sz="2000" dirty="0"/>
              <a:t> chart and calculate average waiting time and average turnaround time for the following processes using FCFS.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391038107"/>
              </p:ext>
            </p:extLst>
          </p:nvPr>
        </p:nvGraphicFramePr>
        <p:xfrm>
          <a:off x="1014569" y="2072840"/>
          <a:ext cx="5180169" cy="2123440"/>
        </p:xfrm>
        <a:graphic>
          <a:graphicData uri="http://schemas.openxmlformats.org/drawingml/2006/table">
            <a:tbl>
              <a:tblPr firstRow="1" bandRow="1">
                <a:tableStyleId>{21E4AEA4-8DFA-4A89-87EB-49C32662AFE0}</a:tableStyleId>
              </a:tblPr>
              <a:tblGrid>
                <a:gridCol w="1393780">
                  <a:extLst>
                    <a:ext uri="{9D8B030D-6E8A-4147-A177-3AD203B41FA5}">
                      <a16:colId xmlns:a16="http://schemas.microsoft.com/office/drawing/2014/main" val="20000"/>
                    </a:ext>
                  </a:extLst>
                </a:gridCol>
                <a:gridCol w="1262130">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tc>
                  <a:txBody>
                    <a:bodyPr/>
                    <a:lstStyle/>
                    <a:p>
                      <a:r>
                        <a:rPr lang="en-US" dirty="0"/>
                        <a:t>Arrival</a:t>
                      </a:r>
                      <a:r>
                        <a:rPr lang="en-US" baseline="0" dirty="0"/>
                        <a:t> time</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7</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8</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350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 12.5</a:t>
            </a:r>
          </a:p>
          <a:p>
            <a:pPr marL="0" indent="0">
              <a:buNone/>
            </a:pPr>
            <a:r>
              <a:rPr lang="en-US" sz="2000" dirty="0"/>
              <a:t>Waiting time(WT): turnaround time - burst time           </a:t>
            </a:r>
            <a:r>
              <a:rPr lang="en-US" sz="2000" dirty="0" err="1"/>
              <a:t>avg</a:t>
            </a:r>
            <a:r>
              <a:rPr lang="en-US" sz="2000" dirty="0"/>
              <a:t> waiting time=  7</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111557411"/>
              </p:ext>
            </p:extLst>
          </p:nvPr>
        </p:nvGraphicFramePr>
        <p:xfrm>
          <a:off x="928352" y="3024948"/>
          <a:ext cx="8128002" cy="223986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Arrival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7</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10</a:t>
                      </a:r>
                      <a:endParaRPr lang="en-IN" dirty="0"/>
                    </a:p>
                  </a:txBody>
                  <a:tcPr/>
                </a:tc>
                <a:tc>
                  <a:txBody>
                    <a:bodyPr/>
                    <a:lstStyle/>
                    <a:p>
                      <a:r>
                        <a:rPr lang="en-US" dirty="0"/>
                        <a:t>8</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8</a:t>
                      </a:r>
                      <a:endParaRPr lang="en-IN" dirty="0"/>
                    </a:p>
                  </a:txBody>
                  <a:tcPr/>
                </a:tc>
                <a:tc>
                  <a:txBody>
                    <a:bodyPr/>
                    <a:lstStyle/>
                    <a:p>
                      <a:r>
                        <a:rPr lang="en-US" dirty="0"/>
                        <a:t>2</a:t>
                      </a:r>
                      <a:endParaRPr lang="en-IN" dirty="0"/>
                    </a:p>
                  </a:txBody>
                  <a:tcPr/>
                </a:tc>
                <a:tc>
                  <a:txBody>
                    <a:bodyPr/>
                    <a:lstStyle/>
                    <a:p>
                      <a:r>
                        <a:rPr lang="en-US" dirty="0"/>
                        <a:t>18</a:t>
                      </a:r>
                      <a:endParaRPr lang="en-IN" dirty="0"/>
                    </a:p>
                  </a:txBody>
                  <a:tcPr/>
                </a:tc>
                <a:tc>
                  <a:txBody>
                    <a:bodyPr/>
                    <a:lstStyle/>
                    <a:p>
                      <a:r>
                        <a:rPr lang="en-US" dirty="0"/>
                        <a:t>16</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22</a:t>
                      </a:r>
                      <a:endParaRPr lang="en-IN" dirty="0"/>
                    </a:p>
                  </a:txBody>
                  <a:tcPr/>
                </a:tc>
                <a:tc>
                  <a:txBody>
                    <a:bodyPr/>
                    <a:lstStyle/>
                    <a:p>
                      <a:r>
                        <a:rPr lang="en-US" dirty="0"/>
                        <a:t>19</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352" y="955489"/>
            <a:ext cx="8963696" cy="1890742"/>
          </a:xfrm>
          <a:prstGeom prst="rect">
            <a:avLst/>
          </a:prstGeom>
        </p:spPr>
      </p:pic>
    </p:spTree>
    <p:extLst>
      <p:ext uri="{BB962C8B-B14F-4D97-AF65-F5344CB8AC3E}">
        <p14:creationId xmlns:p14="http://schemas.microsoft.com/office/powerpoint/2010/main" val="199223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a:p>
          <a:p>
            <a:pPr marL="0" indent="0">
              <a:buNone/>
            </a:pPr>
            <a:r>
              <a:rPr lang="en-US" sz="2000" dirty="0"/>
              <a:t>2. Problem statement</a:t>
            </a:r>
          </a:p>
          <a:p>
            <a:pPr marL="0" indent="0">
              <a:buNone/>
            </a:pPr>
            <a:r>
              <a:rPr lang="en-US" sz="2000" dirty="0"/>
              <a:t>draw a </a:t>
            </a:r>
            <a:r>
              <a:rPr lang="en-US" sz="2000" dirty="0" err="1"/>
              <a:t>gantt</a:t>
            </a:r>
            <a:r>
              <a:rPr lang="en-US" sz="2000" dirty="0"/>
              <a:t> chart and calculate average waiting time and average turnaround time for the following processes using FCFS.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574447879"/>
              </p:ext>
            </p:extLst>
          </p:nvPr>
        </p:nvGraphicFramePr>
        <p:xfrm>
          <a:off x="1127690" y="2072840"/>
          <a:ext cx="5527899" cy="1483360"/>
        </p:xfrm>
        <a:graphic>
          <a:graphicData uri="http://schemas.openxmlformats.org/drawingml/2006/table">
            <a:tbl>
              <a:tblPr firstRow="1" bandRow="1">
                <a:tableStyleId>{21E4AEA4-8DFA-4A89-87EB-49C32662AFE0}</a:tableStyleId>
              </a:tblPr>
              <a:tblGrid>
                <a:gridCol w="1523241">
                  <a:extLst>
                    <a:ext uri="{9D8B030D-6E8A-4147-A177-3AD203B41FA5}">
                      <a16:colId xmlns:a16="http://schemas.microsoft.com/office/drawing/2014/main" val="20000"/>
                    </a:ext>
                  </a:extLst>
                </a:gridCol>
                <a:gridCol w="1694506">
                  <a:extLst>
                    <a:ext uri="{9D8B030D-6E8A-4147-A177-3AD203B41FA5}">
                      <a16:colId xmlns:a16="http://schemas.microsoft.com/office/drawing/2014/main" val="20001"/>
                    </a:ext>
                  </a:extLst>
                </a:gridCol>
                <a:gridCol w="2310152">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Arrival</a:t>
                      </a:r>
                      <a:r>
                        <a:rPr lang="en-US" baseline="0" dirty="0"/>
                        <a:t> time</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978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3"/>
            <a:ext cx="10515600" cy="6179780"/>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 9.3</a:t>
            </a:r>
          </a:p>
          <a:p>
            <a:pPr marL="0" indent="0">
              <a:buNone/>
            </a:pPr>
            <a:r>
              <a:rPr lang="en-US" sz="2000" dirty="0"/>
              <a:t>Waiting time(WT): turnaround time - burst time              </a:t>
            </a:r>
            <a:r>
              <a:rPr lang="en-US" sz="2000" dirty="0" err="1"/>
              <a:t>avg</a:t>
            </a:r>
            <a:r>
              <a:rPr lang="en-US" sz="2000" dirty="0"/>
              <a:t> waiting time= 3.6</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72824265"/>
              </p:ext>
            </p:extLst>
          </p:nvPr>
        </p:nvGraphicFramePr>
        <p:xfrm>
          <a:off x="928352" y="3024948"/>
          <a:ext cx="8128002" cy="186902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33559">
                  <a:extLst>
                    <a:ext uri="{9D8B030D-6E8A-4147-A177-3AD203B41FA5}">
                      <a16:colId xmlns:a16="http://schemas.microsoft.com/office/drawing/2014/main" val="20002"/>
                    </a:ext>
                  </a:extLst>
                </a:gridCol>
                <a:gridCol w="1375775">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Arrival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tc>
                  <a:txBody>
                    <a:bodyPr/>
                    <a:lstStyle/>
                    <a:p>
                      <a:r>
                        <a:rPr lang="en-US" dirty="0"/>
                        <a:t>1</a:t>
                      </a:r>
                      <a:endParaRPr lang="en-IN" dirty="0"/>
                    </a:p>
                  </a:txBody>
                  <a:tcPr/>
                </a:tc>
                <a:tc>
                  <a:txBody>
                    <a:bodyPr/>
                    <a:lstStyle/>
                    <a:p>
                      <a:r>
                        <a:rPr lang="en-US" dirty="0"/>
                        <a:t>10</a:t>
                      </a:r>
                      <a:endParaRPr lang="en-IN" dirty="0"/>
                    </a:p>
                  </a:txBody>
                  <a:tcPr/>
                </a:tc>
                <a:tc>
                  <a:txBody>
                    <a:bodyPr/>
                    <a:lstStyle/>
                    <a:p>
                      <a:r>
                        <a:rPr lang="en-US" dirty="0"/>
                        <a:t>9</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7</a:t>
                      </a:r>
                      <a:endParaRPr lang="en-IN" dirty="0"/>
                    </a:p>
                  </a:txBody>
                  <a:tcPr/>
                </a:tc>
                <a:tc>
                  <a:txBody>
                    <a:bodyPr/>
                    <a:lstStyle/>
                    <a:p>
                      <a:r>
                        <a:rPr lang="en-US" dirty="0"/>
                        <a:t>2</a:t>
                      </a:r>
                      <a:endParaRPr lang="en-IN" dirty="0"/>
                    </a:p>
                  </a:txBody>
                  <a:tcPr/>
                </a:tc>
                <a:tc>
                  <a:txBody>
                    <a:bodyPr/>
                    <a:lstStyle/>
                    <a:p>
                      <a:r>
                        <a:rPr lang="en-US" dirty="0"/>
                        <a:t>17</a:t>
                      </a:r>
                      <a:endParaRPr lang="en-IN" dirty="0"/>
                    </a:p>
                  </a:txBody>
                  <a:tcPr/>
                </a:tc>
                <a:tc>
                  <a:txBody>
                    <a:bodyPr/>
                    <a:lstStyle/>
                    <a:p>
                      <a:r>
                        <a:rPr lang="en-US" dirty="0"/>
                        <a:t>15</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043435"/>
            <a:ext cx="7404279" cy="1828554"/>
          </a:xfrm>
          <a:prstGeom prst="rect">
            <a:avLst/>
          </a:prstGeom>
        </p:spPr>
      </p:pic>
    </p:spTree>
    <p:extLst>
      <p:ext uri="{BB962C8B-B14F-4D97-AF65-F5344CB8AC3E}">
        <p14:creationId xmlns:p14="http://schemas.microsoft.com/office/powerpoint/2010/main" val="41692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5.3.2 Shortest-Job-First Scheduling </a:t>
            </a:r>
          </a:p>
        </p:txBody>
      </p:sp>
      <p:sp>
        <p:nvSpPr>
          <p:cNvPr id="3" name="Content Placeholder 2"/>
          <p:cNvSpPr>
            <a:spLocks noGrp="1"/>
          </p:cNvSpPr>
          <p:nvPr>
            <p:ph idx="1"/>
          </p:nvPr>
        </p:nvSpPr>
        <p:spPr>
          <a:xfrm>
            <a:off x="1952596" y="1285836"/>
            <a:ext cx="8229600" cy="5572164"/>
          </a:xfrm>
        </p:spPr>
        <p:txBody>
          <a:bodyPr>
            <a:normAutofit/>
          </a:bodyPr>
          <a:lstStyle/>
          <a:p>
            <a:pPr algn="just"/>
            <a:r>
              <a:rPr lang="en-US" sz="2000" dirty="0"/>
              <a:t>A different approach to CPU scheduling is the shortest-job-first (SJF) scheduling algorithm. This algorithm associates with each process the length of the process's next CPU burst. </a:t>
            </a:r>
            <a:r>
              <a:rPr lang="en-US" sz="2000" dirty="0">
                <a:solidFill>
                  <a:srgbClr val="FF0000"/>
                </a:solidFill>
              </a:rPr>
              <a:t>When the CPU is available</a:t>
            </a:r>
            <a:r>
              <a:rPr lang="en-US" sz="2000" dirty="0"/>
              <a:t>, it is assigned to the </a:t>
            </a:r>
            <a:r>
              <a:rPr lang="en-US" sz="2000" dirty="0">
                <a:solidFill>
                  <a:srgbClr val="FF0000"/>
                </a:solidFill>
              </a:rPr>
              <a:t>process that has the smallest next CPU burst</a:t>
            </a:r>
            <a:r>
              <a:rPr lang="en-US" sz="2000" dirty="0"/>
              <a:t>. If the next CPU bursts of two processes are the same, </a:t>
            </a:r>
            <a:r>
              <a:rPr lang="en-US" sz="2000" dirty="0">
                <a:solidFill>
                  <a:srgbClr val="FF0000"/>
                </a:solidFill>
              </a:rPr>
              <a:t>FCFS scheduling is used to break the tie.</a:t>
            </a:r>
            <a:r>
              <a:rPr lang="en-US" sz="2000" dirty="0"/>
              <a:t> Note that a more appropriate term for this scheduling method would be the s</a:t>
            </a:r>
            <a:r>
              <a:rPr lang="en-US" sz="2000" dirty="0">
                <a:solidFill>
                  <a:srgbClr val="FF0000"/>
                </a:solidFill>
              </a:rPr>
              <a:t>hortest-next-CPU-burs</a:t>
            </a:r>
            <a:r>
              <a:rPr lang="en-US" sz="2000" dirty="0"/>
              <a:t>t algorithm, because scheduling depends on the length of the next CPU burst of a process, rather than its total length. </a:t>
            </a:r>
          </a:p>
          <a:p>
            <a:pPr marL="0" indent="0" algn="just">
              <a:buNone/>
            </a:pPr>
            <a:r>
              <a:rPr lang="en-US" sz="2000" dirty="0"/>
              <a:t>Advantage of SJF</a:t>
            </a:r>
          </a:p>
          <a:p>
            <a:pPr algn="just"/>
            <a:r>
              <a:rPr lang="en-US" sz="2000" dirty="0"/>
              <a:t>The SJF scheduling algorithm is provably optimal, in that it gives the </a:t>
            </a:r>
            <a:r>
              <a:rPr lang="en-US" sz="2000" dirty="0">
                <a:solidFill>
                  <a:srgbClr val="FF0000"/>
                </a:solidFill>
              </a:rPr>
              <a:t>minimum average waiting time </a:t>
            </a:r>
            <a:r>
              <a:rPr lang="en-US" sz="2000" dirty="0"/>
              <a:t>for a given set of processes. </a:t>
            </a:r>
          </a:p>
          <a:p>
            <a:pPr marL="0" indent="0" algn="just">
              <a:buNone/>
            </a:pPr>
            <a:r>
              <a:rPr lang="en-US" sz="2000" dirty="0"/>
              <a:t>Disadvantage</a:t>
            </a:r>
          </a:p>
          <a:p>
            <a:pPr algn="just"/>
            <a:r>
              <a:rPr lang="en-US" sz="2000" dirty="0">
                <a:solidFill>
                  <a:srgbClr val="FF0000"/>
                </a:solidFill>
              </a:rPr>
              <a:t>The real difficulty with the SJF algorithm is knowing the length of the next CPU request</a:t>
            </a:r>
            <a:r>
              <a:rPr lang="en-US" sz="2000" dirty="0"/>
              <a:t>. For long-term (job) scheduling in a batch system, we can use as the length the process time limit that a user specifies when he submits the job. Thus, users are motivated to estimate the process time limit accurately, since a lower value may mean faster response. </a:t>
            </a:r>
          </a:p>
        </p:txBody>
      </p:sp>
    </p:spTree>
    <p:extLst>
      <p:ext uri="{BB962C8B-B14F-4D97-AF65-F5344CB8AC3E}">
        <p14:creationId xmlns:p14="http://schemas.microsoft.com/office/powerpoint/2010/main" val="3084738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200" y="1825626"/>
            <a:ext cx="10515600" cy="3647896"/>
          </a:xfrm>
        </p:spPr>
        <p:txBody>
          <a:bodyPr>
            <a:normAutofit/>
          </a:bodyPr>
          <a:lstStyle/>
          <a:p>
            <a:pPr algn="just"/>
            <a:r>
              <a:rPr lang="en-US" sz="2000" b="1" dirty="0">
                <a:solidFill>
                  <a:srgbClr val="FF0000"/>
                </a:solidFill>
              </a:rPr>
              <a:t>The SJF algorithm can be either preemptive or </a:t>
            </a:r>
            <a:r>
              <a:rPr lang="en-US" sz="2000" b="1" dirty="0" err="1">
                <a:solidFill>
                  <a:srgbClr val="FF0000"/>
                </a:solidFill>
              </a:rPr>
              <a:t>nonpreemptive</a:t>
            </a:r>
            <a:r>
              <a:rPr lang="en-US" sz="2000" dirty="0"/>
              <a:t>. The choice arises when a new process arrives at the ready queue while a previous process is still executing. The next CPU burst of the newly arrived process may be shorter than what is left of the currently executing process. A preemptive SJF algorithm will preempt the currently executing process, whereas a </a:t>
            </a:r>
            <a:r>
              <a:rPr lang="en-US" sz="2000" dirty="0" err="1"/>
              <a:t>nonpreemptive</a:t>
            </a:r>
            <a:r>
              <a:rPr lang="en-US" sz="2000" dirty="0"/>
              <a:t> SJF algorithm will allow the currently running process to finish its CPU burst. </a:t>
            </a:r>
            <a:r>
              <a:rPr lang="en-US" sz="2000" b="1" dirty="0"/>
              <a:t>Preemptive SJF scheduling is sometimes called shortest-remaining-time-first scheduling. </a:t>
            </a:r>
          </a:p>
        </p:txBody>
      </p:sp>
    </p:spTree>
    <p:extLst>
      <p:ext uri="{BB962C8B-B14F-4D97-AF65-F5344CB8AC3E}">
        <p14:creationId xmlns:p14="http://schemas.microsoft.com/office/powerpoint/2010/main" val="1119505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SJF scheduling algorithm. Assume that all processes have arrived at time 0.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216931222"/>
              </p:ext>
            </p:extLst>
          </p:nvPr>
        </p:nvGraphicFramePr>
        <p:xfrm>
          <a:off x="1014569" y="2072840"/>
          <a:ext cx="8128000" cy="1854200"/>
        </p:xfrm>
        <a:graphic>
          <a:graphicData uri="http://schemas.openxmlformats.org/drawingml/2006/table">
            <a:tbl>
              <a:tblPr firstRow="1" bandRow="1">
                <a:tableStyleId>{21E4AEA4-8DFA-4A89-87EB-49C32662AFE0}</a:tableStyleId>
              </a:tblPr>
              <a:tblGrid>
                <a:gridCol w="3866524">
                  <a:extLst>
                    <a:ext uri="{9D8B030D-6E8A-4147-A177-3AD203B41FA5}">
                      <a16:colId xmlns:a16="http://schemas.microsoft.com/office/drawing/2014/main" val="20000"/>
                    </a:ext>
                  </a:extLst>
                </a:gridCol>
                <a:gridCol w="4261476">
                  <a:extLst>
                    <a:ext uri="{9D8B030D-6E8A-4147-A177-3AD203B41FA5}">
                      <a16:colId xmlns:a16="http://schemas.microsoft.com/office/drawing/2014/main" val="20001"/>
                    </a:ext>
                  </a:extLst>
                </a:gridCol>
              </a:tblGrid>
              <a:tr h="370840">
                <a:tc>
                  <a:txBody>
                    <a:bodyPr/>
                    <a:lstStyle/>
                    <a:p>
                      <a:r>
                        <a:rPr lang="en-US" dirty="0"/>
                        <a:t>Processes </a:t>
                      </a:r>
                      <a:endParaRPr lang="en-IN" dirty="0"/>
                    </a:p>
                  </a:txBody>
                  <a:tcPr/>
                </a:tc>
                <a:tc>
                  <a:txBody>
                    <a:bodyPr/>
                    <a:lstStyle/>
                    <a:p>
                      <a:r>
                        <a:rPr lang="en-US" dirty="0"/>
                        <a:t>CPU 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6396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time=13ms</a:t>
            </a:r>
          </a:p>
          <a:p>
            <a:pPr marL="0" indent="0">
              <a:buNone/>
            </a:pPr>
            <a:r>
              <a:rPr lang="en-US" sz="2000" dirty="0"/>
              <a:t>Waiting time(WT): turnaround time - burst time                  </a:t>
            </a:r>
            <a:r>
              <a:rPr lang="en-US" sz="2000" dirty="0" err="1"/>
              <a:t>avg</a:t>
            </a:r>
            <a:r>
              <a:rPr lang="en-US" sz="2000" dirty="0"/>
              <a:t> waiting time= 7ms</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578545723"/>
              </p:ext>
            </p:extLst>
          </p:nvPr>
        </p:nvGraphicFramePr>
        <p:xfrm>
          <a:off x="928352" y="2973433"/>
          <a:ext cx="8128000" cy="2239864"/>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tc>
                  <a:txBody>
                    <a:bodyPr/>
                    <a:lstStyle/>
                    <a:p>
                      <a:r>
                        <a:rPr lang="en-US" dirty="0"/>
                        <a:t>9</a:t>
                      </a:r>
                      <a:endParaRPr lang="en-IN" dirty="0"/>
                    </a:p>
                  </a:txBody>
                  <a:tcPr/>
                </a:tc>
                <a:tc>
                  <a:txBody>
                    <a:bodyPr/>
                    <a:lstStyle/>
                    <a:p>
                      <a:r>
                        <a:rPr lang="en-US" dirty="0"/>
                        <a:t>9</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7</a:t>
                      </a:r>
                      <a:endParaRPr lang="en-IN" dirty="0"/>
                    </a:p>
                  </a:txBody>
                  <a:tcPr/>
                </a:tc>
                <a:tc>
                  <a:txBody>
                    <a:bodyPr/>
                    <a:lstStyle/>
                    <a:p>
                      <a:r>
                        <a:rPr lang="en-US" dirty="0"/>
                        <a:t>16</a:t>
                      </a:r>
                      <a:endParaRPr lang="en-IN" dirty="0"/>
                    </a:p>
                  </a:txBody>
                  <a:tcPr/>
                </a:tc>
                <a:tc>
                  <a:txBody>
                    <a:bodyPr/>
                    <a:lstStyle/>
                    <a:p>
                      <a:r>
                        <a:rPr lang="en-US" dirty="0"/>
                        <a:t>16</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4"/>
                  </a:ext>
                </a:extLst>
              </a:tr>
            </a:tbl>
          </a:graphicData>
        </a:graphic>
      </p:graphicFrame>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352" y="1592389"/>
            <a:ext cx="6796087" cy="863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514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3.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a:t>
            </a:r>
            <a:r>
              <a:rPr lang="en-US" sz="2000" b="1" dirty="0"/>
              <a:t>preemptive SJF scheduling algorithm or shortest remaining time first scheduling.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966958233"/>
              </p:ext>
            </p:extLst>
          </p:nvPr>
        </p:nvGraphicFramePr>
        <p:xfrm>
          <a:off x="1014569" y="2072840"/>
          <a:ext cx="8127999" cy="185420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2619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a:t>
            </a:r>
            <a:r>
              <a:rPr lang="en-US" sz="2000" dirty="0" err="1"/>
              <a:t>turanaround</a:t>
            </a:r>
            <a:r>
              <a:rPr lang="en-US" sz="2000" dirty="0"/>
              <a:t> time=13 </a:t>
            </a:r>
            <a:r>
              <a:rPr lang="en-US" sz="2000" dirty="0" err="1"/>
              <a:t>ms</a:t>
            </a:r>
            <a:endParaRPr lang="en-US" sz="2000" dirty="0"/>
          </a:p>
          <a:p>
            <a:pPr marL="0" indent="0">
              <a:buNone/>
            </a:pPr>
            <a:r>
              <a:rPr lang="en-US" sz="2000" dirty="0"/>
              <a:t>Waiting time(WT): turnaround time - burst time               </a:t>
            </a:r>
            <a:r>
              <a:rPr lang="en-US" sz="2000" dirty="0" err="1"/>
              <a:t>avg</a:t>
            </a:r>
            <a:r>
              <a:rPr lang="en-US" sz="2000" dirty="0"/>
              <a:t> waiting time= 6.5 </a:t>
            </a:r>
            <a:r>
              <a:rPr lang="en-US" sz="2000" dirty="0" err="1"/>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45891616"/>
              </p:ext>
            </p:extLst>
          </p:nvPr>
        </p:nvGraphicFramePr>
        <p:xfrm>
          <a:off x="928352" y="2870401"/>
          <a:ext cx="8128002" cy="223986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Arrival time</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solidFill>
                            <a:srgbClr val="FF0000"/>
                          </a:solidFill>
                        </a:rPr>
                        <a:t>p1</a:t>
                      </a:r>
                      <a:endParaRPr lang="en-IN" dirty="0">
                        <a:solidFill>
                          <a:srgbClr val="FF0000"/>
                        </a:solidFill>
                      </a:endParaRPr>
                    </a:p>
                  </a:txBody>
                  <a:tcPr/>
                </a:tc>
                <a:tc>
                  <a:txBody>
                    <a:bodyPr/>
                    <a:lstStyle/>
                    <a:p>
                      <a:r>
                        <a:rPr lang="en-US" dirty="0">
                          <a:solidFill>
                            <a:srgbClr val="FF0000"/>
                          </a:solidFill>
                        </a:rPr>
                        <a:t>0</a:t>
                      </a:r>
                      <a:endParaRPr lang="en-IN" dirty="0">
                        <a:solidFill>
                          <a:srgbClr val="FF0000"/>
                        </a:solidFill>
                      </a:endParaRPr>
                    </a:p>
                  </a:txBody>
                  <a:tcPr/>
                </a:tc>
                <a:tc>
                  <a:txBody>
                    <a:bodyPr/>
                    <a:lstStyle/>
                    <a:p>
                      <a:r>
                        <a:rPr lang="en-US" dirty="0">
                          <a:solidFill>
                            <a:srgbClr val="FF0000"/>
                          </a:solidFill>
                        </a:rPr>
                        <a:t>8 </a:t>
                      </a:r>
                      <a:endParaRPr lang="en-IN" dirty="0">
                        <a:solidFill>
                          <a:srgbClr val="FF0000"/>
                        </a:solidFill>
                      </a:endParaRPr>
                    </a:p>
                  </a:txBody>
                  <a:tcPr/>
                </a:tc>
                <a:tc>
                  <a:txBody>
                    <a:bodyPr/>
                    <a:lstStyle/>
                    <a:p>
                      <a:r>
                        <a:rPr lang="en-US" dirty="0"/>
                        <a:t>17</a:t>
                      </a:r>
                      <a:endParaRPr lang="en-IN" dirty="0"/>
                    </a:p>
                  </a:txBody>
                  <a:tcPr/>
                </a:tc>
                <a:tc>
                  <a:txBody>
                    <a:bodyPr/>
                    <a:lstStyle/>
                    <a:p>
                      <a:r>
                        <a:rPr lang="en-US" dirty="0"/>
                        <a:t>17</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1"/>
                  </a:ext>
                </a:extLst>
              </a:tr>
              <a:tr h="370840">
                <a:tc>
                  <a:txBody>
                    <a:bodyPr/>
                    <a:lstStyle/>
                    <a:p>
                      <a:r>
                        <a:rPr lang="en-US" dirty="0">
                          <a:solidFill>
                            <a:srgbClr val="FF0000"/>
                          </a:solidFill>
                        </a:rPr>
                        <a:t>p2</a:t>
                      </a:r>
                      <a:endParaRPr lang="en-IN" dirty="0">
                        <a:solidFill>
                          <a:srgbClr val="FF0000"/>
                        </a:solidFill>
                      </a:endParaRPr>
                    </a:p>
                  </a:txBody>
                  <a:tcPr/>
                </a:tc>
                <a:tc>
                  <a:txBody>
                    <a:bodyPr/>
                    <a:lstStyle/>
                    <a:p>
                      <a:r>
                        <a:rPr lang="en-US" dirty="0">
                          <a:solidFill>
                            <a:srgbClr val="FF0000"/>
                          </a:solidFill>
                        </a:rPr>
                        <a:t>1</a:t>
                      </a:r>
                      <a:endParaRPr lang="en-IN" dirty="0">
                        <a:solidFill>
                          <a:srgbClr val="FF0000"/>
                        </a:solidFill>
                      </a:endParaRPr>
                    </a:p>
                  </a:txBody>
                  <a:tcPr/>
                </a:tc>
                <a:tc>
                  <a:txBody>
                    <a:bodyPr/>
                    <a:lstStyle/>
                    <a:p>
                      <a:r>
                        <a:rPr lang="en-US" dirty="0">
                          <a:solidFill>
                            <a:srgbClr val="FF0000"/>
                          </a:solidFill>
                        </a:rPr>
                        <a:t>4</a:t>
                      </a:r>
                      <a:endParaRPr lang="en-IN" dirty="0">
                        <a:solidFill>
                          <a:srgbClr val="FF0000"/>
                        </a:solidFill>
                      </a:endParaRPr>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solidFill>
                            <a:srgbClr val="FF0000"/>
                          </a:solidFill>
                        </a:rPr>
                        <a:t>p3</a:t>
                      </a:r>
                      <a:endParaRPr lang="en-IN" dirty="0">
                        <a:solidFill>
                          <a:srgbClr val="FF0000"/>
                        </a:solidFill>
                      </a:endParaRPr>
                    </a:p>
                  </a:txBody>
                  <a:tcPr/>
                </a:tc>
                <a:tc>
                  <a:txBody>
                    <a:bodyPr/>
                    <a:lstStyle/>
                    <a:p>
                      <a:r>
                        <a:rPr lang="en-US" dirty="0">
                          <a:solidFill>
                            <a:srgbClr val="FF0000"/>
                          </a:solidFill>
                        </a:rPr>
                        <a:t>2</a:t>
                      </a:r>
                      <a:endParaRPr lang="en-IN" dirty="0">
                        <a:solidFill>
                          <a:srgbClr val="FF0000"/>
                        </a:solidFill>
                      </a:endParaRPr>
                    </a:p>
                  </a:txBody>
                  <a:tcPr/>
                </a:tc>
                <a:tc>
                  <a:txBody>
                    <a:bodyPr/>
                    <a:lstStyle/>
                    <a:p>
                      <a:r>
                        <a:rPr lang="en-US" dirty="0">
                          <a:solidFill>
                            <a:srgbClr val="FF0000"/>
                          </a:solidFill>
                        </a:rPr>
                        <a:t>9</a:t>
                      </a:r>
                      <a:endParaRPr lang="en-IN" dirty="0">
                        <a:solidFill>
                          <a:srgbClr val="FF0000"/>
                        </a:solidFill>
                      </a:endParaRPr>
                    </a:p>
                  </a:txBody>
                  <a:tcPr/>
                </a:tc>
                <a:tc>
                  <a:txBody>
                    <a:bodyPr/>
                    <a:lstStyle/>
                    <a:p>
                      <a:r>
                        <a:rPr lang="en-US" dirty="0"/>
                        <a:t>26</a:t>
                      </a:r>
                      <a:endParaRPr lang="en-IN" dirty="0"/>
                    </a:p>
                  </a:txBody>
                  <a:tcPr/>
                </a:tc>
                <a:tc>
                  <a:txBody>
                    <a:bodyPr/>
                    <a:lstStyle/>
                    <a:p>
                      <a:r>
                        <a:rPr lang="en-US" dirty="0"/>
                        <a:t>24</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0003"/>
                  </a:ext>
                </a:extLst>
              </a:tr>
              <a:tr h="370840">
                <a:tc>
                  <a:txBody>
                    <a:bodyPr/>
                    <a:lstStyle/>
                    <a:p>
                      <a:r>
                        <a:rPr lang="en-US" dirty="0">
                          <a:solidFill>
                            <a:srgbClr val="FF0000"/>
                          </a:solidFill>
                        </a:rPr>
                        <a:t>p4</a:t>
                      </a:r>
                      <a:endParaRPr lang="en-IN" dirty="0">
                        <a:solidFill>
                          <a:srgbClr val="FF0000"/>
                        </a:solidFill>
                      </a:endParaRPr>
                    </a:p>
                  </a:txBody>
                  <a:tcPr/>
                </a:tc>
                <a:tc>
                  <a:txBody>
                    <a:bodyPr/>
                    <a:lstStyle/>
                    <a:p>
                      <a:r>
                        <a:rPr lang="en-US" dirty="0">
                          <a:solidFill>
                            <a:srgbClr val="FF0000"/>
                          </a:solidFill>
                        </a:rPr>
                        <a:t>3</a:t>
                      </a:r>
                      <a:endParaRPr lang="en-IN" dirty="0">
                        <a:solidFill>
                          <a:srgbClr val="FF0000"/>
                        </a:solidFill>
                      </a:endParaRPr>
                    </a:p>
                  </a:txBody>
                  <a:tcPr/>
                </a:tc>
                <a:tc>
                  <a:txBody>
                    <a:bodyPr/>
                    <a:lstStyle/>
                    <a:p>
                      <a:r>
                        <a:rPr lang="en-US" dirty="0">
                          <a:solidFill>
                            <a:srgbClr val="FF0000"/>
                          </a:solidFill>
                        </a:rPr>
                        <a:t>5</a:t>
                      </a:r>
                      <a:endParaRPr lang="en-IN" dirty="0">
                        <a:solidFill>
                          <a:srgbClr val="FF0000"/>
                        </a:solidFill>
                      </a:endParaRPr>
                    </a:p>
                  </a:txBody>
                  <a:tcPr/>
                </a:tc>
                <a:tc>
                  <a:txBody>
                    <a:bodyPr/>
                    <a:lstStyle/>
                    <a:p>
                      <a:r>
                        <a:rPr lang="en-US" dirty="0"/>
                        <a:t>10</a:t>
                      </a:r>
                      <a:endParaRPr lang="en-IN" dirty="0"/>
                    </a:p>
                  </a:txBody>
                  <a:tcPr/>
                </a:tc>
                <a:tc>
                  <a:txBody>
                    <a:bodyPr/>
                    <a:lstStyle/>
                    <a:p>
                      <a:r>
                        <a:rPr lang="en-US" dirty="0"/>
                        <a:t>7</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4"/>
                  </a:ext>
                </a:extLst>
              </a:tr>
            </a:tbl>
          </a:graphicData>
        </a:graphic>
      </p:graphicFrame>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352" y="1463765"/>
            <a:ext cx="6535737" cy="936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2042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6851"/>
          </a:xfrm>
        </p:spPr>
        <p:txBody>
          <a:bodyPr>
            <a:normAutofit/>
          </a:bodyPr>
          <a:lstStyle/>
          <a:p>
            <a:r>
              <a:rPr lang="en-US" sz="2400" dirty="0"/>
              <a:t>Process Control Block</a:t>
            </a:r>
          </a:p>
        </p:txBody>
      </p:sp>
      <p:sp>
        <p:nvSpPr>
          <p:cNvPr id="3" name="Content Placeholder 2"/>
          <p:cNvSpPr>
            <a:spLocks noGrp="1"/>
          </p:cNvSpPr>
          <p:nvPr>
            <p:ph idx="1"/>
          </p:nvPr>
        </p:nvSpPr>
        <p:spPr>
          <a:xfrm>
            <a:off x="838200" y="1171976"/>
            <a:ext cx="10515600" cy="5686023"/>
          </a:xfrm>
        </p:spPr>
        <p:txBody>
          <a:bodyPr>
            <a:normAutofit/>
          </a:bodyPr>
          <a:lstStyle/>
          <a:p>
            <a:pPr algn="just"/>
            <a:r>
              <a:rPr lang="en-US" sz="2000" dirty="0"/>
              <a:t>Each process is represented in operating system by </a:t>
            </a:r>
            <a:r>
              <a:rPr lang="en-US" sz="2000" dirty="0">
                <a:solidFill>
                  <a:srgbClr val="00B050"/>
                </a:solidFill>
              </a:rPr>
              <a:t>a process control block</a:t>
            </a:r>
            <a:r>
              <a:rPr lang="en-US" sz="2000" dirty="0"/>
              <a:t> also called </a:t>
            </a:r>
            <a:r>
              <a:rPr lang="en-US" sz="2000" dirty="0">
                <a:solidFill>
                  <a:srgbClr val="FF0000"/>
                </a:solidFill>
              </a:rPr>
              <a:t>as task control block</a:t>
            </a:r>
            <a:r>
              <a:rPr lang="en-US" sz="2000" dirty="0"/>
              <a:t>. </a:t>
            </a:r>
          </a:p>
          <a:p>
            <a:pPr marL="0" indent="0" algn="just">
              <a:buNone/>
            </a:pPr>
            <a:endParaRPr lang="en-US" sz="2000"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989" y="1866507"/>
            <a:ext cx="3346515" cy="4157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436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2.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a:t>
            </a:r>
            <a:r>
              <a:rPr lang="en-US" sz="2000" dirty="0">
                <a:solidFill>
                  <a:srgbClr val="FF0000"/>
                </a:solidFill>
              </a:rPr>
              <a:t>using </a:t>
            </a:r>
            <a:r>
              <a:rPr lang="en-US" sz="2000" b="1" dirty="0">
                <a:solidFill>
                  <a:srgbClr val="FF0000"/>
                </a:solidFill>
              </a:rPr>
              <a:t>preemptive SJF scheduling algorithm </a:t>
            </a:r>
            <a:r>
              <a:rPr lang="en-US" sz="2000" b="1" dirty="0"/>
              <a:t>or shortest remaining time first scheduling.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184246945"/>
              </p:ext>
            </p:extLst>
          </p:nvPr>
        </p:nvGraphicFramePr>
        <p:xfrm>
          <a:off x="1014569" y="2072840"/>
          <a:ext cx="8127999" cy="185420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8970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 around time= 10.75</a:t>
            </a:r>
          </a:p>
          <a:p>
            <a:pPr marL="0" indent="0">
              <a:buNone/>
            </a:pPr>
            <a:r>
              <a:rPr lang="en-US" sz="2000" dirty="0"/>
              <a:t>Waiting time(WT): turnaround time - burst time           </a:t>
            </a:r>
            <a:r>
              <a:rPr lang="en-US" sz="2000" dirty="0" err="1"/>
              <a:t>avg</a:t>
            </a:r>
            <a:r>
              <a:rPr lang="en-US" sz="2000" dirty="0"/>
              <a:t> waiting time= 5</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213409468"/>
              </p:ext>
            </p:extLst>
          </p:nvPr>
        </p:nvGraphicFramePr>
        <p:xfrm>
          <a:off x="928352" y="2870401"/>
          <a:ext cx="8128002" cy="223986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Arrival time</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tc>
                  <a:txBody>
                    <a:bodyPr/>
                    <a:lstStyle/>
                    <a:p>
                      <a:r>
                        <a:rPr lang="en-US" dirty="0"/>
                        <a:t>14</a:t>
                      </a:r>
                      <a:endParaRPr lang="en-IN" dirty="0"/>
                    </a:p>
                  </a:txBody>
                  <a:tcPr/>
                </a:tc>
                <a:tc>
                  <a:txBody>
                    <a:bodyPr/>
                    <a:lstStyle/>
                    <a:p>
                      <a:r>
                        <a:rPr lang="en-US" dirty="0"/>
                        <a:t>14</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tc>
                  <a:txBody>
                    <a:bodyPr/>
                    <a:lstStyle/>
                    <a:p>
                      <a:r>
                        <a:rPr lang="en-US" dirty="0"/>
                        <a:t>23</a:t>
                      </a:r>
                      <a:endParaRPr lang="en-IN" dirty="0"/>
                    </a:p>
                  </a:txBody>
                  <a:tcPr/>
                </a:tc>
                <a:tc>
                  <a:txBody>
                    <a:bodyPr/>
                    <a:lstStyle/>
                    <a:p>
                      <a:r>
                        <a:rPr lang="en-US" dirty="0"/>
                        <a:t>21</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a:t>3</a:t>
                      </a:r>
                      <a:endParaRPr lang="en-IN" dirty="0"/>
                    </a:p>
                  </a:txBody>
                  <a:tcPr/>
                </a:tc>
                <a:tc>
                  <a:txBody>
                    <a:bodyPr/>
                    <a:lstStyle/>
                    <a:p>
                      <a:r>
                        <a:rPr lang="en-US" dirty="0"/>
                        <a:t>4</a:t>
                      </a:r>
                      <a:endParaRPr lang="en-IN" dirty="0"/>
                    </a:p>
                  </a:txBody>
                  <a:tcPr/>
                </a:tc>
                <a:tc>
                  <a:txBody>
                    <a:bodyPr/>
                    <a:lstStyle/>
                    <a:p>
                      <a:r>
                        <a:rPr lang="en-US" dirty="0"/>
                        <a:t>8</a:t>
                      </a:r>
                      <a:endParaRPr lang="en-IN" dirty="0"/>
                    </a:p>
                  </a:txBody>
                  <a:tcPr/>
                </a:tc>
                <a:tc>
                  <a:txBody>
                    <a:bodyPr/>
                    <a:lstStyle/>
                    <a:p>
                      <a:r>
                        <a:rPr lang="en-US" dirty="0"/>
                        <a:t>5</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4"/>
                  </a:ext>
                </a:extLst>
              </a:tr>
            </a:tbl>
          </a:graphicData>
        </a:graphic>
      </p:graphicFrame>
      <p:grpSp>
        <p:nvGrpSpPr>
          <p:cNvPr id="37" name="Group 36"/>
          <p:cNvGrpSpPr/>
          <p:nvPr/>
        </p:nvGrpSpPr>
        <p:grpSpPr>
          <a:xfrm>
            <a:off x="928688" y="1463676"/>
            <a:ext cx="6616699" cy="1036638"/>
            <a:chOff x="928688" y="1463676"/>
            <a:chExt cx="6616699" cy="1036638"/>
          </a:xfrm>
        </p:grpSpPr>
        <p:sp>
          <p:nvSpPr>
            <p:cNvPr id="7" name="AutoShape 3"/>
            <p:cNvSpPr>
              <a:spLocks noChangeAspect="1" noChangeArrowheads="1" noTextEdit="1"/>
            </p:cNvSpPr>
            <p:nvPr/>
          </p:nvSpPr>
          <p:spPr bwMode="auto">
            <a:xfrm>
              <a:off x="928688" y="1463676"/>
              <a:ext cx="65357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Rectangle 5"/>
            <p:cNvSpPr>
              <a:spLocks noChangeArrowheads="1"/>
            </p:cNvSpPr>
            <p:nvPr/>
          </p:nvSpPr>
          <p:spPr bwMode="auto">
            <a:xfrm>
              <a:off x="928688" y="1463676"/>
              <a:ext cx="6535737" cy="936625"/>
            </a:xfrm>
            <a:prstGeom prst="rect">
              <a:avLst/>
            </a:prstGeom>
            <a:noFill/>
            <a:ln w="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1001713" y="1493839"/>
              <a:ext cx="6372224" cy="668338"/>
            </a:xfrm>
            <a:prstGeom prst="rect">
              <a:avLst/>
            </a:prstGeom>
            <a:solidFill>
              <a:srgbClr val="EAF0F0"/>
            </a:solidFill>
            <a:ln w="0">
              <a:solidFill>
                <a:srgbClr val="EA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Line 7"/>
            <p:cNvSpPr>
              <a:spLocks noChangeShapeType="1"/>
            </p:cNvSpPr>
            <p:nvPr/>
          </p:nvSpPr>
          <p:spPr bwMode="auto">
            <a:xfrm flipH="1">
              <a:off x="1001713" y="2162176"/>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Line 8"/>
            <p:cNvSpPr>
              <a:spLocks noChangeShapeType="1"/>
            </p:cNvSpPr>
            <p:nvPr/>
          </p:nvSpPr>
          <p:spPr bwMode="auto">
            <a:xfrm flipV="1">
              <a:off x="10017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9"/>
            <p:cNvSpPr>
              <a:spLocks noChangeShapeType="1"/>
            </p:cNvSpPr>
            <p:nvPr/>
          </p:nvSpPr>
          <p:spPr bwMode="auto">
            <a:xfrm>
              <a:off x="1001713" y="1493839"/>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Line 10"/>
            <p:cNvSpPr>
              <a:spLocks noChangeShapeType="1"/>
            </p:cNvSpPr>
            <p:nvPr/>
          </p:nvSpPr>
          <p:spPr bwMode="auto">
            <a:xfrm>
              <a:off x="7373937"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1"/>
            <p:cNvSpPr>
              <a:spLocks noChangeArrowheads="1"/>
            </p:cNvSpPr>
            <p:nvPr/>
          </p:nvSpPr>
          <p:spPr bwMode="auto">
            <a:xfrm>
              <a:off x="2870200"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297497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969963"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1366838"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7296150" y="2224089"/>
              <a:ext cx="169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
                </a:rPr>
                <a:t>23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flipH="1">
              <a:off x="7296150" y="2224089"/>
              <a:ext cx="249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110172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
                </a:rPr>
                <a: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1219200"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170497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182562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Line 21"/>
            <p:cNvSpPr>
              <a:spLocks noChangeShapeType="1"/>
            </p:cNvSpPr>
            <p:nvPr/>
          </p:nvSpPr>
          <p:spPr bwMode="auto">
            <a:xfrm flipV="1">
              <a:off x="52101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Rectangle 22"/>
            <p:cNvSpPr>
              <a:spLocks noChangeArrowheads="1"/>
            </p:cNvSpPr>
            <p:nvPr/>
          </p:nvSpPr>
          <p:spPr bwMode="auto">
            <a:xfrm>
              <a:off x="3581400" y="2224089"/>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3662363"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6230937"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6335712"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4373562"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7"/>
            <p:cNvSpPr>
              <a:spLocks noChangeArrowheads="1"/>
            </p:cNvSpPr>
            <p:nvPr/>
          </p:nvSpPr>
          <p:spPr bwMode="auto">
            <a:xfrm>
              <a:off x="4478337"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Line 28"/>
            <p:cNvSpPr>
              <a:spLocks noChangeShapeType="1"/>
            </p:cNvSpPr>
            <p:nvPr/>
          </p:nvSpPr>
          <p:spPr bwMode="auto">
            <a:xfrm flipV="1">
              <a:off x="13874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29"/>
            <p:cNvSpPr>
              <a:spLocks noChangeShapeType="1"/>
            </p:cNvSpPr>
            <p:nvPr/>
          </p:nvSpPr>
          <p:spPr bwMode="auto">
            <a:xfrm flipV="1">
              <a:off x="226536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30"/>
            <p:cNvSpPr>
              <a:spLocks noChangeShapeType="1"/>
            </p:cNvSpPr>
            <p:nvPr/>
          </p:nvSpPr>
          <p:spPr bwMode="auto">
            <a:xfrm flipV="1">
              <a:off x="36433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Rectangle 31"/>
            <p:cNvSpPr>
              <a:spLocks noChangeArrowheads="1"/>
            </p:cNvSpPr>
            <p:nvPr/>
          </p:nvSpPr>
          <p:spPr bwMode="auto">
            <a:xfrm>
              <a:off x="2222500"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5145087"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5226050"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515656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5.3.3 Priority Scheduling </a:t>
            </a:r>
          </a:p>
        </p:txBody>
      </p:sp>
      <p:sp>
        <p:nvSpPr>
          <p:cNvPr id="3" name="Content Placeholder 2"/>
          <p:cNvSpPr>
            <a:spLocks noGrp="1"/>
          </p:cNvSpPr>
          <p:nvPr>
            <p:ph idx="1"/>
          </p:nvPr>
        </p:nvSpPr>
        <p:spPr>
          <a:xfrm>
            <a:off x="605307" y="1500174"/>
            <a:ext cx="11153104" cy="4127894"/>
          </a:xfrm>
        </p:spPr>
        <p:txBody>
          <a:bodyPr>
            <a:normAutofit/>
          </a:bodyPr>
          <a:lstStyle/>
          <a:p>
            <a:pPr algn="just"/>
            <a:r>
              <a:rPr lang="en-US" sz="2000" dirty="0"/>
              <a:t>The SJF algorithm is a special case of the </a:t>
            </a:r>
            <a:r>
              <a:rPr lang="en-US" sz="2000" dirty="0">
                <a:solidFill>
                  <a:srgbClr val="FF0000"/>
                </a:solidFill>
              </a:rPr>
              <a:t>general priority scheduling algorithm</a:t>
            </a:r>
            <a:r>
              <a:rPr lang="en-US" sz="2000" dirty="0"/>
              <a:t>. A priority is associated with each process, and the CPU is allocated to the process with the highest priority. </a:t>
            </a:r>
            <a:r>
              <a:rPr lang="en-US" sz="2000" dirty="0">
                <a:solidFill>
                  <a:srgbClr val="FF0000"/>
                </a:solidFill>
              </a:rPr>
              <a:t>Equal-priority processes are scheduled in FCFS order</a:t>
            </a:r>
            <a:r>
              <a:rPr lang="en-US" sz="2000" dirty="0"/>
              <a:t>. </a:t>
            </a:r>
            <a:r>
              <a:rPr lang="en-US" sz="2000" b="1" dirty="0"/>
              <a:t>An SJF </a:t>
            </a:r>
            <a:r>
              <a:rPr lang="en-US" sz="2000" b="1" dirty="0">
                <a:solidFill>
                  <a:srgbClr val="FF0000"/>
                </a:solidFill>
              </a:rPr>
              <a:t>algorithm is simply a priority algorithm where the priority (p) is the inverse of the (predicted) next CPU burst</a:t>
            </a:r>
            <a:r>
              <a:rPr lang="en-US" sz="2000" dirty="0">
                <a:solidFill>
                  <a:srgbClr val="FF0000"/>
                </a:solidFill>
              </a:rPr>
              <a:t>. </a:t>
            </a:r>
            <a:r>
              <a:rPr lang="en-US" sz="2000" dirty="0"/>
              <a:t>The larger the CPU burst, the lower the priority, and vice versa. </a:t>
            </a:r>
          </a:p>
          <a:p>
            <a:pPr algn="just"/>
            <a:r>
              <a:rPr lang="en-US" sz="2000" dirty="0"/>
              <a:t>Note that we discuss scheduling in terms of high priority and low priority. Priorities are generally </a:t>
            </a:r>
            <a:r>
              <a:rPr lang="en-US" sz="2000" dirty="0">
                <a:solidFill>
                  <a:srgbClr val="FF0000"/>
                </a:solidFill>
              </a:rPr>
              <a:t>indicated by some fixed range of numbers, such as 0 to 7 or 0 to 4,095. However, there is no general agreement on whether 0 is the highest or lowest priority. </a:t>
            </a:r>
            <a:r>
              <a:rPr lang="en-US" sz="2000" dirty="0"/>
              <a:t>Some systems use low numbers to represent low priority; others use low numbers for high priority. This difference can lead to confusion. In this text, we assume that low numbers represent high priority. </a:t>
            </a:r>
          </a:p>
        </p:txBody>
      </p:sp>
    </p:spTree>
    <p:extLst>
      <p:ext uri="{BB962C8B-B14F-4D97-AF65-F5344CB8AC3E}">
        <p14:creationId xmlns:p14="http://schemas.microsoft.com/office/powerpoint/2010/main" val="3847437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r>
              <a:rPr lang="en-US" sz="2000" b="1" dirty="0"/>
              <a:t>Priority scheduling can be either </a:t>
            </a:r>
            <a:r>
              <a:rPr lang="en-US" sz="2000" b="1" dirty="0">
                <a:solidFill>
                  <a:srgbClr val="FF0000"/>
                </a:solidFill>
              </a:rPr>
              <a:t>preemptive or </a:t>
            </a:r>
            <a:r>
              <a:rPr lang="en-US" sz="2000" b="1" dirty="0" err="1">
                <a:solidFill>
                  <a:srgbClr val="FF0000"/>
                </a:solidFill>
              </a:rPr>
              <a:t>nonpreemptive</a:t>
            </a:r>
            <a:r>
              <a:rPr lang="en-US" sz="2000" b="1" dirty="0"/>
              <a:t>. When a process arrives at the ready queue, its priority is compared with the priority of the currently running process. A preemptive priority scheduling algorithm will preempt the CPU if the priority of the newly arrived process is higher than the priority of the currently running process. A </a:t>
            </a:r>
            <a:r>
              <a:rPr lang="en-US" sz="2000" b="1" dirty="0" err="1"/>
              <a:t>nonpreemptive</a:t>
            </a:r>
            <a:r>
              <a:rPr lang="en-US" sz="2000" b="1" dirty="0"/>
              <a:t> priority scheduling algorithm will simply put the new process at the head of the ready queue.</a:t>
            </a:r>
          </a:p>
          <a:p>
            <a:pPr marL="0" indent="0" algn="just">
              <a:buNone/>
            </a:pPr>
            <a:endParaRPr lang="en-US" sz="2000" dirty="0"/>
          </a:p>
          <a:p>
            <a:pPr algn="just"/>
            <a:r>
              <a:rPr lang="en-US" sz="2000" dirty="0"/>
              <a:t>A major problem with priority scheduling algorithms is indefinite blocking, or starvation. A process that is ready to run but waiting for the CPU can be considered blocked. A priority scheduling algorithm can leave some low priority processes waiting indefinitely.</a:t>
            </a:r>
          </a:p>
          <a:p>
            <a:pPr algn="just"/>
            <a:r>
              <a:rPr lang="en-US" sz="2000" b="1" dirty="0"/>
              <a:t>A solution to the problem of indefinite blockage of low-priority processes is aging. Aging is a technique of gradually increasing the priority of processes that wait in the system for a long time. </a:t>
            </a:r>
          </a:p>
        </p:txBody>
      </p:sp>
    </p:spTree>
    <p:extLst>
      <p:ext uri="{BB962C8B-B14F-4D97-AF65-F5344CB8AC3E}">
        <p14:creationId xmlns:p14="http://schemas.microsoft.com/office/powerpoint/2010/main" val="1919745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priority scheduling. Assume arrival time is 0 and lower number indicates higher priority.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735017743"/>
              </p:ext>
            </p:extLst>
          </p:nvPr>
        </p:nvGraphicFramePr>
        <p:xfrm>
          <a:off x="1014569" y="2072840"/>
          <a:ext cx="7240789" cy="222504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0000"/>
                    </a:ext>
                  </a:extLst>
                </a:gridCol>
                <a:gridCol w="2213259">
                  <a:extLst>
                    <a:ext uri="{9D8B030D-6E8A-4147-A177-3AD203B41FA5}">
                      <a16:colId xmlns:a16="http://schemas.microsoft.com/office/drawing/2014/main" val="20001"/>
                    </a:ext>
                  </a:extLst>
                </a:gridCol>
                <a:gridCol w="2318197">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Burst</a:t>
                      </a:r>
                      <a:r>
                        <a:rPr lang="en-US" baseline="0" dirty="0"/>
                        <a:t> time(</a:t>
                      </a:r>
                      <a:r>
                        <a:rPr lang="en-US" baseline="0" dirty="0" err="1"/>
                        <a:t>ms</a:t>
                      </a:r>
                      <a:r>
                        <a:rPr lang="en-US" baseline="0" dirty="0"/>
                        <a:t>)</a:t>
                      </a:r>
                      <a:endParaRPr lang="en-IN" dirty="0"/>
                    </a:p>
                  </a:txBody>
                  <a:tcPr/>
                </a:tc>
                <a:tc>
                  <a:txBody>
                    <a:bodyPr/>
                    <a:lstStyle/>
                    <a:p>
                      <a:r>
                        <a:rPr lang="en-US" dirty="0"/>
                        <a:t>priority</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10</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0004"/>
                  </a:ext>
                </a:extLst>
              </a:tr>
              <a:tr h="370840">
                <a:tc>
                  <a:txBody>
                    <a:bodyPr/>
                    <a:lstStyle/>
                    <a:p>
                      <a:r>
                        <a:rPr lang="en-US" dirty="0"/>
                        <a:t>p5</a:t>
                      </a:r>
                      <a:endParaRPr lang="en-IN" dirty="0"/>
                    </a:p>
                  </a:txBody>
                  <a:tcPr/>
                </a:tc>
                <a:tc>
                  <a:txBody>
                    <a:bodyPr/>
                    <a:lstStyle/>
                    <a:p>
                      <a:r>
                        <a:rPr lang="en-US" dirty="0"/>
                        <a:t>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6542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time=12ms</a:t>
            </a:r>
          </a:p>
          <a:p>
            <a:pPr marL="0" indent="0">
              <a:buNone/>
            </a:pPr>
            <a:r>
              <a:rPr lang="en-US" sz="2000" dirty="0"/>
              <a:t>Waiting time(WT): turnaround time - burst time           </a:t>
            </a:r>
            <a:r>
              <a:rPr lang="en-US" sz="2000" dirty="0" err="1"/>
              <a:t>avg</a:t>
            </a:r>
            <a:r>
              <a:rPr lang="en-US" sz="2000" dirty="0"/>
              <a:t> waiting time= 8.2 </a:t>
            </a:r>
            <a:r>
              <a:rPr lang="en-US" sz="2000" dirty="0" err="1"/>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40741888"/>
              </p:ext>
            </p:extLst>
          </p:nvPr>
        </p:nvGraphicFramePr>
        <p:xfrm>
          <a:off x="838200" y="2587065"/>
          <a:ext cx="8128002" cy="261070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Burst</a:t>
                      </a:r>
                      <a:r>
                        <a:rPr lang="en-US" baseline="0" dirty="0"/>
                        <a:t> time</a:t>
                      </a:r>
                      <a:endParaRPr lang="en-IN" dirty="0"/>
                    </a:p>
                  </a:txBody>
                  <a:tcPr/>
                </a:tc>
                <a:tc>
                  <a:txBody>
                    <a:bodyPr/>
                    <a:lstStyle/>
                    <a:p>
                      <a:r>
                        <a:rPr lang="en-US" dirty="0"/>
                        <a:t>priority</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10</a:t>
                      </a:r>
                      <a:endParaRPr lang="en-IN" dirty="0"/>
                    </a:p>
                  </a:txBody>
                  <a:tcPr/>
                </a:tc>
                <a:tc>
                  <a:txBody>
                    <a:bodyPr/>
                    <a:lstStyle/>
                    <a:p>
                      <a:r>
                        <a:rPr lang="en-US" dirty="0"/>
                        <a:t>3</a:t>
                      </a:r>
                      <a:endParaRPr lang="en-IN" dirty="0"/>
                    </a:p>
                  </a:txBody>
                  <a:tcPr/>
                </a:tc>
                <a:tc>
                  <a:txBody>
                    <a:bodyPr/>
                    <a:lstStyle/>
                    <a:p>
                      <a:r>
                        <a:rPr lang="en-US" dirty="0"/>
                        <a:t>16</a:t>
                      </a:r>
                      <a:endParaRPr lang="en-IN" dirty="0"/>
                    </a:p>
                  </a:txBody>
                  <a:tcPr/>
                </a:tc>
                <a:tc>
                  <a:txBody>
                    <a:bodyPr/>
                    <a:lstStyle/>
                    <a:p>
                      <a:r>
                        <a:rPr lang="en-US" dirty="0"/>
                        <a:t>16</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4</a:t>
                      </a:r>
                      <a:endParaRPr lang="en-IN" dirty="0"/>
                    </a:p>
                  </a:txBody>
                  <a:tcPr/>
                </a:tc>
                <a:tc>
                  <a:txBody>
                    <a:bodyPr/>
                    <a:lstStyle/>
                    <a:p>
                      <a:r>
                        <a:rPr lang="en-US" dirty="0"/>
                        <a:t>18</a:t>
                      </a:r>
                      <a:endParaRPr lang="en-IN" dirty="0"/>
                    </a:p>
                  </a:txBody>
                  <a:tcPr/>
                </a:tc>
                <a:tc>
                  <a:txBody>
                    <a:bodyPr/>
                    <a:lstStyle/>
                    <a:p>
                      <a:r>
                        <a:rPr lang="en-US" dirty="0"/>
                        <a:t>18</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tc>
                  <a:txBody>
                    <a:bodyPr/>
                    <a:lstStyle/>
                    <a:p>
                      <a:r>
                        <a:rPr lang="en-US" dirty="0"/>
                        <a:t>19</a:t>
                      </a:r>
                      <a:endParaRPr lang="en-IN" dirty="0"/>
                    </a:p>
                  </a:txBody>
                  <a:tcPr/>
                </a:tc>
                <a:tc>
                  <a:txBody>
                    <a:bodyPr/>
                    <a:lstStyle/>
                    <a:p>
                      <a:r>
                        <a:rPr lang="en-US" dirty="0"/>
                        <a:t>19</a:t>
                      </a:r>
                      <a:endParaRPr lang="en-IN" dirty="0"/>
                    </a:p>
                  </a:txBody>
                  <a:tcPr/>
                </a:tc>
                <a:tc>
                  <a:txBody>
                    <a:bodyPr/>
                    <a:lstStyle/>
                    <a:p>
                      <a:r>
                        <a:rPr lang="en-US" dirty="0"/>
                        <a:t>18</a:t>
                      </a:r>
                      <a:endParaRPr lang="en-IN" dirty="0"/>
                    </a:p>
                  </a:txBody>
                  <a:tcPr/>
                </a:tc>
                <a:extLst>
                  <a:ext uri="{0D108BD9-81ED-4DB2-BD59-A6C34878D82A}">
                    <a16:rowId xmlns:a16="http://schemas.microsoft.com/office/drawing/2014/main" val="10004"/>
                  </a:ext>
                </a:extLst>
              </a:tr>
              <a:tr h="370840">
                <a:tc>
                  <a:txBody>
                    <a:bodyPr/>
                    <a:lstStyle/>
                    <a:p>
                      <a:r>
                        <a:rPr lang="en-US" dirty="0"/>
                        <a:t>p5</a:t>
                      </a:r>
                      <a:endParaRPr lang="en-IN" dirty="0"/>
                    </a:p>
                  </a:txBody>
                  <a:tcPr/>
                </a:tc>
                <a:tc>
                  <a:txBody>
                    <a:bodyPr/>
                    <a:lstStyle/>
                    <a:p>
                      <a:r>
                        <a:rPr lang="en-US" dirty="0"/>
                        <a:t>5</a:t>
                      </a:r>
                      <a:endParaRPr lang="en-IN" dirty="0"/>
                    </a:p>
                  </a:txBody>
                  <a:tcPr/>
                </a:tc>
                <a:tc>
                  <a:txBody>
                    <a:bodyPr/>
                    <a:lstStyle/>
                    <a:p>
                      <a:r>
                        <a:rPr lang="en-US" dirty="0"/>
                        <a:t>2</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5"/>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0851"/>
            <a:ext cx="6318250" cy="1008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69194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a:t>
            </a:r>
            <a:r>
              <a:rPr lang="en-US" sz="2000" b="1" dirty="0"/>
              <a:t>preemptive priority scheduling </a:t>
            </a:r>
            <a:r>
              <a:rPr lang="en-US" sz="2000" dirty="0"/>
              <a:t>. Lower number indicates higher priority.</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089499290"/>
              </p:ext>
            </p:extLst>
          </p:nvPr>
        </p:nvGraphicFramePr>
        <p:xfrm>
          <a:off x="1014569" y="2072840"/>
          <a:ext cx="7240790" cy="1854200"/>
        </p:xfrm>
        <a:graphic>
          <a:graphicData uri="http://schemas.openxmlformats.org/drawingml/2006/table">
            <a:tbl>
              <a:tblPr firstRow="1" bandRow="1">
                <a:tableStyleId>{21E4AEA4-8DFA-4A89-87EB-49C32662AFE0}</a:tableStyleId>
              </a:tblPr>
              <a:tblGrid>
                <a:gridCol w="1971605">
                  <a:extLst>
                    <a:ext uri="{9D8B030D-6E8A-4147-A177-3AD203B41FA5}">
                      <a16:colId xmlns:a16="http://schemas.microsoft.com/office/drawing/2014/main" val="20000"/>
                    </a:ext>
                  </a:extLst>
                </a:gridCol>
                <a:gridCol w="1971605">
                  <a:extLst>
                    <a:ext uri="{9D8B030D-6E8A-4147-A177-3AD203B41FA5}">
                      <a16:colId xmlns:a16="http://schemas.microsoft.com/office/drawing/2014/main" val="20001"/>
                    </a:ext>
                  </a:extLst>
                </a:gridCol>
                <a:gridCol w="1610608">
                  <a:extLst>
                    <a:ext uri="{9D8B030D-6E8A-4147-A177-3AD203B41FA5}">
                      <a16:colId xmlns:a16="http://schemas.microsoft.com/office/drawing/2014/main" val="20002"/>
                    </a:ext>
                  </a:extLst>
                </a:gridCol>
                <a:gridCol w="1686972">
                  <a:extLst>
                    <a:ext uri="{9D8B030D-6E8A-4147-A177-3AD203B41FA5}">
                      <a16:colId xmlns:a16="http://schemas.microsoft.com/office/drawing/2014/main" val="20003"/>
                    </a:ext>
                  </a:extLst>
                </a:gridCol>
              </a:tblGrid>
              <a:tr h="370840">
                <a:tc>
                  <a:txBody>
                    <a:bodyPr/>
                    <a:lstStyle/>
                    <a:p>
                      <a:r>
                        <a:rPr lang="en-US" dirty="0"/>
                        <a:t>Processes </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a:t>
                      </a:r>
                      <a:r>
                        <a:rPr lang="en-US" baseline="0" dirty="0" err="1"/>
                        <a:t>ms</a:t>
                      </a:r>
                      <a:r>
                        <a:rPr lang="en-US" baseline="0" dirty="0"/>
                        <a:t>)</a:t>
                      </a:r>
                      <a:endParaRPr lang="en-IN" dirty="0"/>
                    </a:p>
                  </a:txBody>
                  <a:tcPr/>
                </a:tc>
                <a:tc>
                  <a:txBody>
                    <a:bodyPr/>
                    <a:lstStyle/>
                    <a:p>
                      <a:r>
                        <a:rPr lang="en-US" dirty="0"/>
                        <a:t>priority</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10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7426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 8</a:t>
            </a:r>
          </a:p>
          <a:p>
            <a:pPr marL="0" indent="0">
              <a:buNone/>
            </a:pPr>
            <a:r>
              <a:rPr lang="en-US" sz="2000" dirty="0"/>
              <a:t>Waiting time(WT): turnaround time - burst time            </a:t>
            </a:r>
            <a:r>
              <a:rPr lang="en-US" sz="2000" dirty="0" err="1"/>
              <a:t>avg</a:t>
            </a:r>
            <a:r>
              <a:rPr lang="en-US" sz="2000" dirty="0"/>
              <a:t> waiting time= 4.5</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816150555"/>
              </p:ext>
            </p:extLst>
          </p:nvPr>
        </p:nvGraphicFramePr>
        <p:xfrm>
          <a:off x="838200" y="2587065"/>
          <a:ext cx="8576256" cy="2239864"/>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304394">
                  <a:extLst>
                    <a:ext uri="{9D8B030D-6E8A-4147-A177-3AD203B41FA5}">
                      <a16:colId xmlns:a16="http://schemas.microsoft.com/office/drawing/2014/main" val="20004"/>
                    </a:ext>
                  </a:extLst>
                </a:gridCol>
                <a:gridCol w="1326524">
                  <a:extLst>
                    <a:ext uri="{9D8B030D-6E8A-4147-A177-3AD203B41FA5}">
                      <a16:colId xmlns:a16="http://schemas.microsoft.com/office/drawing/2014/main" val="20005"/>
                    </a:ext>
                  </a:extLst>
                </a:gridCol>
                <a:gridCol w="1300766">
                  <a:extLst>
                    <a:ext uri="{9D8B030D-6E8A-4147-A177-3AD203B41FA5}">
                      <a16:colId xmlns:a16="http://schemas.microsoft.com/office/drawing/2014/main" val="20006"/>
                    </a:ext>
                  </a:extLst>
                </a:gridCol>
              </a:tblGrid>
              <a:tr h="370840">
                <a:tc>
                  <a:txBody>
                    <a:bodyPr/>
                    <a:lstStyle/>
                    <a:p>
                      <a:r>
                        <a:rPr lang="en-US" dirty="0"/>
                        <a:t>Processes</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a:t>
                      </a:r>
                      <a:endParaRPr lang="en-IN" dirty="0"/>
                    </a:p>
                  </a:txBody>
                  <a:tcPr/>
                </a:tc>
                <a:tc>
                  <a:txBody>
                    <a:bodyPr/>
                    <a:lstStyle/>
                    <a:p>
                      <a:r>
                        <a:rPr lang="en-US" dirty="0"/>
                        <a:t>priority</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10</a:t>
                      </a:r>
                      <a:endParaRPr lang="en-IN" dirty="0"/>
                    </a:p>
                  </a:txBody>
                  <a:tcPr/>
                </a:tc>
                <a:tc>
                  <a:txBody>
                    <a:bodyPr/>
                    <a:lstStyle/>
                    <a:p>
                      <a:r>
                        <a:rPr lang="en-US" dirty="0"/>
                        <a:t>2</a:t>
                      </a:r>
                      <a:endParaRPr lang="en-IN" dirty="0"/>
                    </a:p>
                  </a:txBody>
                  <a:tcPr/>
                </a:tc>
                <a:tc>
                  <a:txBody>
                    <a:bodyPr/>
                    <a:lstStyle/>
                    <a:p>
                      <a:r>
                        <a:rPr lang="en-US" dirty="0"/>
                        <a:t>11</a:t>
                      </a:r>
                      <a:endParaRPr lang="en-IN" dirty="0"/>
                    </a:p>
                  </a:txBody>
                  <a:tcPr/>
                </a:tc>
                <a:tc>
                  <a:txBody>
                    <a:bodyPr/>
                    <a:lstStyle/>
                    <a:p>
                      <a:r>
                        <a:rPr lang="en-US" dirty="0"/>
                        <a:t>11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13</a:t>
                      </a:r>
                      <a:endParaRPr lang="en-IN" dirty="0"/>
                    </a:p>
                  </a:txBody>
                  <a:tcPr/>
                </a:tc>
                <a:tc>
                  <a:txBody>
                    <a:bodyPr/>
                    <a:lstStyle/>
                    <a:p>
                      <a:r>
                        <a:rPr lang="en-US" dirty="0"/>
                        <a:t>10</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14</a:t>
                      </a:r>
                      <a:endParaRPr lang="en-IN" dirty="0"/>
                    </a:p>
                  </a:txBody>
                  <a:tcPr/>
                </a:tc>
                <a:tc>
                  <a:txBody>
                    <a:bodyPr/>
                    <a:lstStyle/>
                    <a:p>
                      <a:r>
                        <a:rPr lang="en-US" dirty="0"/>
                        <a:t>10</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4"/>
                  </a:ext>
                </a:extLst>
              </a:tr>
            </a:tbl>
          </a:graphicData>
        </a:graphic>
      </p:graphicFrame>
      <p:sp>
        <p:nvSpPr>
          <p:cNvPr id="8" name="AutoShape 3"/>
          <p:cNvSpPr>
            <a:spLocks noChangeAspect="1" noChangeArrowheads="1" noTextEdit="1"/>
          </p:cNvSpPr>
          <p:nvPr/>
        </p:nvSpPr>
        <p:spPr bwMode="auto">
          <a:xfrm>
            <a:off x="928688" y="1463676"/>
            <a:ext cx="65357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5"/>
          <p:cNvSpPr>
            <a:spLocks noChangeArrowheads="1"/>
          </p:cNvSpPr>
          <p:nvPr/>
        </p:nvSpPr>
        <p:spPr bwMode="auto">
          <a:xfrm>
            <a:off x="928688" y="1463676"/>
            <a:ext cx="6535737" cy="936625"/>
          </a:xfrm>
          <a:prstGeom prst="rect">
            <a:avLst/>
          </a:prstGeom>
          <a:noFill/>
          <a:ln w="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6"/>
          <p:cNvSpPr>
            <a:spLocks noChangeArrowheads="1"/>
          </p:cNvSpPr>
          <p:nvPr/>
        </p:nvSpPr>
        <p:spPr bwMode="auto">
          <a:xfrm>
            <a:off x="1001713" y="1493839"/>
            <a:ext cx="6372224" cy="668338"/>
          </a:xfrm>
          <a:prstGeom prst="rect">
            <a:avLst/>
          </a:prstGeom>
          <a:solidFill>
            <a:srgbClr val="EAF0F0"/>
          </a:solidFill>
          <a:ln w="0">
            <a:solidFill>
              <a:srgbClr val="EA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Line 7"/>
          <p:cNvSpPr>
            <a:spLocks noChangeShapeType="1"/>
          </p:cNvSpPr>
          <p:nvPr/>
        </p:nvSpPr>
        <p:spPr bwMode="auto">
          <a:xfrm flipH="1">
            <a:off x="1001713" y="2162176"/>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8"/>
          <p:cNvSpPr>
            <a:spLocks noChangeShapeType="1"/>
          </p:cNvSpPr>
          <p:nvPr/>
        </p:nvSpPr>
        <p:spPr bwMode="auto">
          <a:xfrm flipV="1">
            <a:off x="10017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Line 9"/>
          <p:cNvSpPr>
            <a:spLocks noChangeShapeType="1"/>
          </p:cNvSpPr>
          <p:nvPr/>
        </p:nvSpPr>
        <p:spPr bwMode="auto">
          <a:xfrm>
            <a:off x="1001713" y="1493839"/>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10"/>
          <p:cNvSpPr>
            <a:spLocks noChangeShapeType="1"/>
          </p:cNvSpPr>
          <p:nvPr/>
        </p:nvSpPr>
        <p:spPr bwMode="auto">
          <a:xfrm>
            <a:off x="7373937"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1"/>
          <p:cNvSpPr>
            <a:spLocks noChangeArrowheads="1"/>
          </p:cNvSpPr>
          <p:nvPr/>
        </p:nvSpPr>
        <p:spPr bwMode="auto">
          <a:xfrm>
            <a:off x="2870200"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2974975"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3"/>
          <p:cNvSpPr>
            <a:spLocks noChangeArrowheads="1"/>
          </p:cNvSpPr>
          <p:nvPr/>
        </p:nvSpPr>
        <p:spPr bwMode="auto">
          <a:xfrm>
            <a:off x="969963"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1366838"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7296150" y="2224089"/>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14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flipH="1">
            <a:off x="7296150" y="2224089"/>
            <a:ext cx="249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110172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
              </a:rPr>
              <a: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1219200"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170497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0"/>
          <p:cNvSpPr>
            <a:spLocks noChangeArrowheads="1"/>
          </p:cNvSpPr>
          <p:nvPr/>
        </p:nvSpPr>
        <p:spPr bwMode="auto">
          <a:xfrm>
            <a:off x="182562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52101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22"/>
          <p:cNvSpPr>
            <a:spLocks noChangeArrowheads="1"/>
          </p:cNvSpPr>
          <p:nvPr/>
        </p:nvSpPr>
        <p:spPr bwMode="auto">
          <a:xfrm>
            <a:off x="3581400" y="2224089"/>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3"/>
          <p:cNvSpPr>
            <a:spLocks noChangeArrowheads="1"/>
          </p:cNvSpPr>
          <p:nvPr/>
        </p:nvSpPr>
        <p:spPr bwMode="auto">
          <a:xfrm>
            <a:off x="3662363" y="2224089"/>
            <a:ext cx="1585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4"/>
          <p:cNvSpPr>
            <a:spLocks noChangeArrowheads="1"/>
          </p:cNvSpPr>
          <p:nvPr/>
        </p:nvSpPr>
        <p:spPr bwMode="auto">
          <a:xfrm>
            <a:off x="6230937"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6335712"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6"/>
          <p:cNvSpPr>
            <a:spLocks noChangeArrowheads="1"/>
          </p:cNvSpPr>
          <p:nvPr/>
        </p:nvSpPr>
        <p:spPr bwMode="auto">
          <a:xfrm>
            <a:off x="4373562"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7"/>
          <p:cNvSpPr>
            <a:spLocks noChangeArrowheads="1"/>
          </p:cNvSpPr>
          <p:nvPr/>
        </p:nvSpPr>
        <p:spPr bwMode="auto">
          <a:xfrm>
            <a:off x="4478337"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Line 28"/>
          <p:cNvSpPr>
            <a:spLocks noChangeShapeType="1"/>
          </p:cNvSpPr>
          <p:nvPr/>
        </p:nvSpPr>
        <p:spPr bwMode="auto">
          <a:xfrm flipV="1">
            <a:off x="13874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29"/>
          <p:cNvSpPr>
            <a:spLocks noChangeShapeType="1"/>
          </p:cNvSpPr>
          <p:nvPr/>
        </p:nvSpPr>
        <p:spPr bwMode="auto">
          <a:xfrm flipV="1">
            <a:off x="226536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30"/>
          <p:cNvSpPr>
            <a:spLocks noChangeShapeType="1"/>
          </p:cNvSpPr>
          <p:nvPr/>
        </p:nvSpPr>
        <p:spPr bwMode="auto">
          <a:xfrm flipV="1">
            <a:off x="36433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Rectangle 31"/>
          <p:cNvSpPr>
            <a:spLocks noChangeArrowheads="1"/>
          </p:cNvSpPr>
          <p:nvPr/>
        </p:nvSpPr>
        <p:spPr bwMode="auto">
          <a:xfrm>
            <a:off x="2222500"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5145087"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5226050"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9316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5.3.4 Round-Robin Scheduling </a:t>
            </a:r>
          </a:p>
        </p:txBody>
      </p:sp>
      <p:sp>
        <p:nvSpPr>
          <p:cNvPr id="3" name="Content Placeholder 2"/>
          <p:cNvSpPr>
            <a:spLocks noGrp="1"/>
          </p:cNvSpPr>
          <p:nvPr>
            <p:ph idx="1"/>
          </p:nvPr>
        </p:nvSpPr>
        <p:spPr/>
        <p:txBody>
          <a:bodyPr>
            <a:normAutofit/>
          </a:bodyPr>
          <a:lstStyle/>
          <a:p>
            <a:pPr algn="just"/>
            <a:r>
              <a:rPr lang="en-US" sz="2000" dirty="0"/>
              <a:t>The round-robin (RR) scheduling algorithm is designed especially for </a:t>
            </a:r>
            <a:r>
              <a:rPr lang="en-US" sz="2000" dirty="0">
                <a:solidFill>
                  <a:srgbClr val="FF0000"/>
                </a:solidFill>
              </a:rPr>
              <a:t>timesharing systems. </a:t>
            </a:r>
            <a:r>
              <a:rPr lang="en-US" sz="2000" dirty="0"/>
              <a:t>It is similar to FCFS scheduling, but preemption is added to enable the system to switch between processes. </a:t>
            </a:r>
            <a:r>
              <a:rPr lang="en-US" sz="2000" dirty="0">
                <a:solidFill>
                  <a:srgbClr val="FF0000"/>
                </a:solidFill>
              </a:rPr>
              <a:t>A small unit of time, called a time quantum </a:t>
            </a:r>
            <a:r>
              <a:rPr lang="en-US" sz="2000" dirty="0"/>
              <a:t>or time slice, is defined. A time quantum is generally </a:t>
            </a:r>
            <a:r>
              <a:rPr lang="en-US" sz="2000" dirty="0" err="1"/>
              <a:t>fronc</a:t>
            </a:r>
            <a:r>
              <a:rPr lang="en-US" sz="2000" dirty="0"/>
              <a:t> 10 to 100 milliseconds in length. </a:t>
            </a:r>
          </a:p>
          <a:p>
            <a:pPr algn="just"/>
            <a:r>
              <a:rPr lang="en-US" sz="2000" dirty="0"/>
              <a:t>The ready queue is treated as a circular queue. </a:t>
            </a:r>
            <a:r>
              <a:rPr lang="en-US" sz="2000" dirty="0">
                <a:solidFill>
                  <a:srgbClr val="FF0000"/>
                </a:solidFill>
              </a:rPr>
              <a:t>The CPU scheduler goes around the ready queue, allocating the CPU to each process for a time interval of up to 1 time quantum. </a:t>
            </a:r>
          </a:p>
          <a:p>
            <a:pPr algn="just"/>
            <a:r>
              <a:rPr lang="en-US" sz="2000" dirty="0"/>
              <a:t>One of two things will then happen. The process may have a CPU burst of less than 1 time quantum. In this case, the process itself will release the CPU voluntarily. The scheduler will then proceed to the next process in the ready queue. Otherwise, if the CPU burst of the currently running process is longer than 1 time quantum, the timer will go off and will cause an interrupt to the operating system. </a:t>
            </a:r>
          </a:p>
        </p:txBody>
      </p:sp>
    </p:spTree>
    <p:extLst>
      <p:ext uri="{BB962C8B-B14F-4D97-AF65-F5344CB8AC3E}">
        <p14:creationId xmlns:p14="http://schemas.microsoft.com/office/powerpoint/2010/main" val="1694734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368280"/>
          </a:xfrm>
        </p:spPr>
        <p:txBody>
          <a:bodyPr>
            <a:normAutofit fontScale="90000"/>
          </a:bodyPr>
          <a:lstStyle/>
          <a:p>
            <a:pPr algn="l"/>
            <a:r>
              <a:rPr lang="en-IN" sz="2400" dirty="0"/>
              <a:t>Continued…</a:t>
            </a:r>
            <a:endParaRPr lang="en-US" sz="2400" dirty="0"/>
          </a:p>
        </p:txBody>
      </p:sp>
      <p:sp>
        <p:nvSpPr>
          <p:cNvPr id="3" name="Content Placeholder 2"/>
          <p:cNvSpPr>
            <a:spLocks noGrp="1"/>
          </p:cNvSpPr>
          <p:nvPr>
            <p:ph idx="1"/>
          </p:nvPr>
        </p:nvSpPr>
        <p:spPr>
          <a:xfrm>
            <a:off x="1881158" y="428606"/>
            <a:ext cx="8229600" cy="4104758"/>
          </a:xfrm>
        </p:spPr>
        <p:txBody>
          <a:bodyPr>
            <a:normAutofit fontScale="92500" lnSpcReduction="10000"/>
          </a:bodyPr>
          <a:lstStyle/>
          <a:p>
            <a:pPr algn="just"/>
            <a:r>
              <a:rPr lang="en-US" sz="2000" dirty="0"/>
              <a:t>The performance of the RR </a:t>
            </a:r>
            <a:r>
              <a:rPr lang="en-US" sz="2000" dirty="0">
                <a:solidFill>
                  <a:srgbClr val="FF0000"/>
                </a:solidFill>
              </a:rPr>
              <a:t>algorithm depends heavily on the size of the time quantum. </a:t>
            </a:r>
            <a:r>
              <a:rPr lang="en-US" sz="2000" dirty="0"/>
              <a:t>At one extreme, if the time quantum is extremely large, the </a:t>
            </a:r>
            <a:r>
              <a:rPr lang="en-US" sz="2000" dirty="0">
                <a:solidFill>
                  <a:srgbClr val="FF0000"/>
                </a:solidFill>
              </a:rPr>
              <a:t>RR policy is the same as the FCFS policy. </a:t>
            </a:r>
            <a:r>
              <a:rPr lang="en-US" sz="2000" dirty="0"/>
              <a:t>In contrast, </a:t>
            </a:r>
            <a:r>
              <a:rPr lang="en-US" sz="2000" dirty="0">
                <a:solidFill>
                  <a:srgbClr val="FF0000"/>
                </a:solidFill>
              </a:rPr>
              <a:t>if the time quantum is extremely small (say, 1 millisecond), the RR approach is called processor sharing </a:t>
            </a:r>
            <a:r>
              <a:rPr lang="en-US" sz="2000" dirty="0"/>
              <a:t>and (in theory) creates the appearance that each of 11 processes has its own processor running at 1 I 11 the speed of the real processor. This approach was used in Control Data Corporation (CDC) hardware to implement ten peripheral processors with only one set of hardware and ten sets of registers. </a:t>
            </a:r>
          </a:p>
          <a:p>
            <a:pPr algn="just"/>
            <a:r>
              <a:rPr lang="en-US" sz="2000" dirty="0"/>
              <a:t>we want the time quantum to be large with respect to the context switch time. If the context-switch time is approximately 10 percent of the time quantum, then about 10 percent of the CPU time will be spent in context switching. In practice, most modern systems have time quanta ranging from 10 to 100 milliseconds. The time required for a context switch is typically less than 10 microseconds; thus, the context-switch time is a small fraction of the time quantum. </a:t>
            </a:r>
          </a:p>
          <a:p>
            <a:pPr algn="just"/>
            <a:endParaRPr lang="en-US" sz="2000" dirty="0"/>
          </a:p>
        </p:txBody>
      </p:sp>
      <p:pic>
        <p:nvPicPr>
          <p:cNvPr id="2051" name="Picture 3"/>
          <p:cNvPicPr>
            <a:picLocks noChangeAspect="1" noChangeArrowheads="1"/>
          </p:cNvPicPr>
          <p:nvPr/>
        </p:nvPicPr>
        <p:blipFill>
          <a:blip r:embed="rId2"/>
          <a:srcRect/>
          <a:stretch>
            <a:fillRect/>
          </a:stretch>
        </p:blipFill>
        <p:spPr bwMode="auto">
          <a:xfrm>
            <a:off x="3881422" y="4429132"/>
            <a:ext cx="6286544" cy="2428868"/>
          </a:xfrm>
          <a:prstGeom prst="rect">
            <a:avLst/>
          </a:prstGeom>
          <a:noFill/>
          <a:ln w="9525">
            <a:noFill/>
            <a:miter lim="800000"/>
            <a:headEnd/>
            <a:tailEnd/>
          </a:ln>
          <a:effectLst/>
        </p:spPr>
      </p:pic>
    </p:spTree>
    <p:extLst>
      <p:ext uri="{BB962C8B-B14F-4D97-AF65-F5344CB8AC3E}">
        <p14:creationId xmlns:p14="http://schemas.microsoft.com/office/powerpoint/2010/main" val="402085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6708"/>
          </a:xfrm>
        </p:spPr>
        <p:txBody>
          <a:bodyPr>
            <a:normAutofit/>
          </a:bodyPr>
          <a:lstStyle/>
          <a:p>
            <a:r>
              <a:rPr lang="en-US" sz="2400" dirty="0"/>
              <a:t>Continued….</a:t>
            </a:r>
          </a:p>
        </p:txBody>
      </p:sp>
      <p:sp>
        <p:nvSpPr>
          <p:cNvPr id="3" name="Content Placeholder 2"/>
          <p:cNvSpPr>
            <a:spLocks noGrp="1"/>
          </p:cNvSpPr>
          <p:nvPr>
            <p:ph idx="1"/>
          </p:nvPr>
        </p:nvSpPr>
        <p:spPr>
          <a:xfrm>
            <a:off x="540913" y="1271833"/>
            <a:ext cx="11281893" cy="5463817"/>
          </a:xfrm>
        </p:spPr>
        <p:txBody>
          <a:bodyPr>
            <a:noAutofit/>
          </a:bodyPr>
          <a:lstStyle/>
          <a:p>
            <a:pPr algn="just"/>
            <a:r>
              <a:rPr lang="en-US" sz="2000" dirty="0">
                <a:solidFill>
                  <a:srgbClr val="00B050"/>
                </a:solidFill>
              </a:rPr>
              <a:t>Process state: </a:t>
            </a:r>
            <a:r>
              <a:rPr lang="en-US" sz="2000" dirty="0"/>
              <a:t>The state may be new, ready, running, waiting, halted, and so on.</a:t>
            </a:r>
          </a:p>
          <a:p>
            <a:pPr algn="just"/>
            <a:r>
              <a:rPr lang="en-US" sz="2000" dirty="0">
                <a:solidFill>
                  <a:srgbClr val="00B050"/>
                </a:solidFill>
              </a:rPr>
              <a:t>Program counter: </a:t>
            </a:r>
            <a:r>
              <a:rPr lang="en-US" sz="2000" dirty="0"/>
              <a:t>The counter indicates the address of the next instruction to be executed for this process.</a:t>
            </a:r>
          </a:p>
          <a:p>
            <a:pPr algn="just"/>
            <a:r>
              <a:rPr lang="en-US" sz="2000" dirty="0">
                <a:solidFill>
                  <a:srgbClr val="00B050"/>
                </a:solidFill>
              </a:rPr>
              <a:t>CPU registers</a:t>
            </a:r>
            <a:r>
              <a:rPr lang="en-US" sz="2000" dirty="0"/>
              <a:t>: The registers vary in number and type, depending on the computer architecture. They include accumulators, index registers, stack pointers, and general-purpose registers, plus any condition-code information. Along with the program counter, this state information must be saved when an interrupt occurs.</a:t>
            </a:r>
          </a:p>
          <a:p>
            <a:pPr algn="just"/>
            <a:r>
              <a:rPr lang="en-US" sz="2000" dirty="0">
                <a:solidFill>
                  <a:srgbClr val="00B050"/>
                </a:solidFill>
              </a:rPr>
              <a:t>CPU-scheduling information: </a:t>
            </a:r>
            <a:r>
              <a:rPr lang="en-US" sz="2000" dirty="0"/>
              <a:t>This information includes </a:t>
            </a:r>
            <a:r>
              <a:rPr lang="en-US" sz="2000" dirty="0">
                <a:solidFill>
                  <a:srgbClr val="FF0000"/>
                </a:solidFill>
              </a:rPr>
              <a:t>a process priority</a:t>
            </a:r>
            <a:r>
              <a:rPr lang="en-US" sz="2000" dirty="0"/>
              <a:t>, pointers to scheduling queues, and any other scheduling parameters.</a:t>
            </a:r>
          </a:p>
          <a:p>
            <a:pPr algn="just"/>
            <a:r>
              <a:rPr lang="en-US" sz="2000" dirty="0">
                <a:solidFill>
                  <a:srgbClr val="00B050"/>
                </a:solidFill>
              </a:rPr>
              <a:t>Memory-management information</a:t>
            </a:r>
            <a:r>
              <a:rPr lang="en-US" sz="2000" dirty="0"/>
              <a:t>: This information may include such information as the value of the base and limit registers, the page tables, or the segment tables, depending on the memory system used by the operating system.</a:t>
            </a:r>
          </a:p>
          <a:p>
            <a:pPr algn="just"/>
            <a:r>
              <a:rPr lang="en-US" sz="2000" dirty="0">
                <a:solidFill>
                  <a:srgbClr val="00B050"/>
                </a:solidFill>
              </a:rPr>
              <a:t>Accounting information: </a:t>
            </a:r>
            <a:r>
              <a:rPr lang="en-US" sz="2000" dirty="0"/>
              <a:t>This information includes the amount of CPU and real time used, time limits, account numbers, job or process numbers, and so on.</a:t>
            </a:r>
          </a:p>
          <a:p>
            <a:pPr algn="just"/>
            <a:r>
              <a:rPr lang="en-US" sz="2000" dirty="0">
                <a:solidFill>
                  <a:srgbClr val="00B050"/>
                </a:solidFill>
              </a:rPr>
              <a:t>I/O status information: </a:t>
            </a:r>
            <a:r>
              <a:rPr lang="en-US" sz="2000" dirty="0"/>
              <a:t>This information includes the list of I/O devices allocated to the process, a list of open files, and so on.</a:t>
            </a:r>
          </a:p>
        </p:txBody>
      </p:sp>
    </p:spTree>
    <p:extLst>
      <p:ext uri="{BB962C8B-B14F-4D97-AF65-F5344CB8AC3E}">
        <p14:creationId xmlns:p14="http://schemas.microsoft.com/office/powerpoint/2010/main" val="1316136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round robin scheduling algorithm. The time quantum is 4 </a:t>
            </a:r>
            <a:r>
              <a:rPr lang="en-US" sz="2000" dirty="0" err="1"/>
              <a:t>ms.</a:t>
            </a:r>
            <a:r>
              <a:rPr lang="en-US" sz="2000" dirty="0"/>
              <a:t>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967375517"/>
              </p:ext>
            </p:extLst>
          </p:nvPr>
        </p:nvGraphicFramePr>
        <p:xfrm>
          <a:off x="1014569" y="2253802"/>
          <a:ext cx="3582213" cy="1478280"/>
        </p:xfrm>
        <a:graphic>
          <a:graphicData uri="http://schemas.openxmlformats.org/drawingml/2006/table">
            <a:tbl>
              <a:tblPr firstRow="1" bandRow="1">
                <a:tableStyleId>{21E4AEA4-8DFA-4A89-87EB-49C32662AFE0}</a:tableStyleId>
              </a:tblPr>
              <a:tblGrid>
                <a:gridCol w="1971605">
                  <a:extLst>
                    <a:ext uri="{9D8B030D-6E8A-4147-A177-3AD203B41FA5}">
                      <a16:colId xmlns:a16="http://schemas.microsoft.com/office/drawing/2014/main" val="20000"/>
                    </a:ext>
                  </a:extLst>
                </a:gridCol>
                <a:gridCol w="1610608">
                  <a:extLst>
                    <a:ext uri="{9D8B030D-6E8A-4147-A177-3AD203B41FA5}">
                      <a16:colId xmlns:a16="http://schemas.microsoft.com/office/drawing/2014/main" val="20001"/>
                    </a:ext>
                  </a:extLst>
                </a:gridCol>
              </a:tblGrid>
              <a:tr h="189877">
                <a:tc>
                  <a:txBody>
                    <a:bodyPr/>
                    <a:lstStyle/>
                    <a:p>
                      <a:r>
                        <a:rPr lang="en-US" dirty="0"/>
                        <a:t>Processes </a:t>
                      </a:r>
                      <a:endParaRPr lang="en-IN" dirty="0"/>
                    </a:p>
                  </a:txBody>
                  <a:tcPr/>
                </a:tc>
                <a:tc>
                  <a:txBody>
                    <a:bodyPr/>
                    <a:lstStyle/>
                    <a:p>
                      <a:r>
                        <a:rPr lang="en-US" dirty="0"/>
                        <a:t>Burst</a:t>
                      </a:r>
                      <a:r>
                        <a:rPr lang="en-US" baseline="0" dirty="0"/>
                        <a:t> time(</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3099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6"/>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785611"/>
            <a:ext cx="10515600" cy="5808372"/>
          </a:xfrm>
        </p:spPr>
        <p:txBody>
          <a:bodyPr>
            <a:normAutofit/>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time=15.6ms</a:t>
            </a:r>
          </a:p>
          <a:p>
            <a:pPr marL="0" indent="0">
              <a:buNone/>
            </a:pPr>
            <a:r>
              <a:rPr lang="en-US" sz="2000" dirty="0"/>
              <a:t>Waiting time(WT): turnaround time - burst time           </a:t>
            </a:r>
            <a:r>
              <a:rPr lang="en-US" sz="2000" dirty="0" err="1"/>
              <a:t>avg</a:t>
            </a:r>
            <a:r>
              <a:rPr lang="en-US" sz="2000" dirty="0"/>
              <a:t> waiting time=5.6  </a:t>
            </a:r>
            <a:r>
              <a:rPr lang="en-US" sz="2000" dirty="0" err="1"/>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75515620"/>
              </p:ext>
            </p:extLst>
          </p:nvPr>
        </p:nvGraphicFramePr>
        <p:xfrm>
          <a:off x="838200" y="2870400"/>
          <a:ext cx="6773335" cy="186902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a:t>
                      </a:r>
                      <a:r>
                        <a:rPr lang="en-US" baseline="0" dirty="0"/>
                        <a: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tc>
                  <a:txBody>
                    <a:bodyPr/>
                    <a:lstStyle/>
                    <a:p>
                      <a:r>
                        <a:rPr lang="en-US" dirty="0"/>
                        <a:t>30</a:t>
                      </a:r>
                      <a:endParaRPr lang="en-IN" dirty="0"/>
                    </a:p>
                  </a:txBody>
                  <a:tcPr/>
                </a:tc>
                <a:tc>
                  <a:txBody>
                    <a:bodyPr/>
                    <a:lstStyle/>
                    <a:p>
                      <a:r>
                        <a:rPr lang="en-US" dirty="0"/>
                        <a:t>30</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 </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3 </a:t>
                      </a:r>
                      <a:endParaRPr lang="en-IN" dirty="0"/>
                    </a:p>
                  </a:txBody>
                  <a:tcPr/>
                </a:tc>
                <a:tc>
                  <a:txBody>
                    <a:bodyPr/>
                    <a:lstStyle/>
                    <a:p>
                      <a:r>
                        <a:rPr lang="en-US" dirty="0"/>
                        <a:t>10</a:t>
                      </a:r>
                      <a:endParaRPr lang="en-IN" dirty="0"/>
                    </a:p>
                  </a:txBody>
                  <a:tcPr/>
                </a:tc>
                <a:tc>
                  <a:txBody>
                    <a:bodyPr/>
                    <a:lstStyle/>
                    <a:p>
                      <a:r>
                        <a:rPr lang="en-US" dirty="0"/>
                        <a:t>10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bl>
          </a:graphicData>
        </a:graphic>
      </p:graphicFrame>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848" y="143351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2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5.3.5 Multilevel Queue Scheduling </a:t>
            </a:r>
          </a:p>
        </p:txBody>
      </p:sp>
      <p:sp>
        <p:nvSpPr>
          <p:cNvPr id="3" name="Content Placeholder 2"/>
          <p:cNvSpPr>
            <a:spLocks noGrp="1"/>
          </p:cNvSpPr>
          <p:nvPr>
            <p:ph idx="1"/>
          </p:nvPr>
        </p:nvSpPr>
        <p:spPr>
          <a:xfrm>
            <a:off x="1981200" y="1600200"/>
            <a:ext cx="8229600" cy="4686320"/>
          </a:xfrm>
        </p:spPr>
        <p:txBody>
          <a:bodyPr>
            <a:normAutofit fontScale="92500" lnSpcReduction="10000"/>
          </a:bodyPr>
          <a:lstStyle/>
          <a:p>
            <a:pPr algn="just"/>
            <a:r>
              <a:rPr lang="en-US" sz="2000" dirty="0"/>
              <a:t>Another class of scheduling algorithms has been created for situations in which </a:t>
            </a:r>
            <a:r>
              <a:rPr lang="en-US" sz="2000" dirty="0">
                <a:solidFill>
                  <a:srgbClr val="FF0000"/>
                </a:solidFill>
              </a:rPr>
              <a:t>processes are easily classified into different groups</a:t>
            </a:r>
            <a:r>
              <a:rPr lang="en-US" sz="2000" dirty="0"/>
              <a:t>. For example, a common division is made between </a:t>
            </a:r>
            <a:r>
              <a:rPr lang="en-US" sz="2000" dirty="0">
                <a:solidFill>
                  <a:srgbClr val="00B050"/>
                </a:solidFill>
              </a:rPr>
              <a:t>foreground (interactive) processes and background (batch) processes.</a:t>
            </a:r>
            <a:r>
              <a:rPr lang="en-US" sz="2000" dirty="0"/>
              <a:t> These two types of processes have different response-time requirements and so may have different scheduling needs. In addition, foreground processes may have priority (externally defined) over background processes. </a:t>
            </a:r>
          </a:p>
          <a:p>
            <a:pPr algn="just"/>
            <a:r>
              <a:rPr lang="en-US" sz="2000" dirty="0"/>
              <a:t>A multilevel queue scheduling algorithm partitions the </a:t>
            </a:r>
            <a:r>
              <a:rPr lang="en-US" sz="2000" dirty="0">
                <a:solidFill>
                  <a:srgbClr val="00B050"/>
                </a:solidFill>
              </a:rPr>
              <a:t>ready queue into several separate queues</a:t>
            </a:r>
            <a:r>
              <a:rPr lang="en-US" sz="2000" dirty="0"/>
              <a:t> (Figure 5.6). The processes are permanently assigned to one queue, generally based on some property of the process, such as memory size, process priority, or process type. </a:t>
            </a:r>
            <a:r>
              <a:rPr lang="en-US" sz="2000" dirty="0">
                <a:solidFill>
                  <a:srgbClr val="FF0000"/>
                </a:solidFill>
              </a:rPr>
              <a:t>Each queue has its own scheduling algorithm. </a:t>
            </a:r>
            <a:r>
              <a:rPr lang="en-US" sz="2000" dirty="0"/>
              <a:t>For example, separate queues might be used for foreground and background processes. </a:t>
            </a:r>
            <a:r>
              <a:rPr lang="en-US" sz="2000" dirty="0">
                <a:solidFill>
                  <a:srgbClr val="FF0000"/>
                </a:solidFill>
              </a:rPr>
              <a:t>The foreground queue might be scheduled by an RR algorithm, while the background queue is scheduled by an FCFS algorithm. </a:t>
            </a:r>
          </a:p>
          <a:p>
            <a:pPr algn="just"/>
            <a:r>
              <a:rPr lang="en-US" sz="2000" dirty="0"/>
              <a:t>In addition, there must be scheduling among the queues, which is commonly implemented as fixed-priority preemptive scheduling. For example, the foreground queue may have absolute priority over the background queue.</a:t>
            </a:r>
          </a:p>
        </p:txBody>
      </p:sp>
    </p:spTree>
    <p:extLst>
      <p:ext uri="{BB962C8B-B14F-4D97-AF65-F5344CB8AC3E}">
        <p14:creationId xmlns:p14="http://schemas.microsoft.com/office/powerpoint/2010/main" val="3955237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r>
              <a:rPr lang="en-US" sz="2000" dirty="0"/>
              <a:t>Let's look at an example of a multilevel queue scheduling algorithm with five queues, listed below in order of priority: </a:t>
            </a:r>
          </a:p>
          <a:p>
            <a:pPr algn="just"/>
            <a:r>
              <a:rPr lang="en-US" sz="2000" dirty="0"/>
              <a:t>System processes </a:t>
            </a:r>
          </a:p>
          <a:p>
            <a:pPr algn="just"/>
            <a:r>
              <a:rPr lang="en-US" sz="2000" dirty="0">
                <a:solidFill>
                  <a:srgbClr val="00B050"/>
                </a:solidFill>
              </a:rPr>
              <a:t>Interactive processes </a:t>
            </a:r>
          </a:p>
          <a:p>
            <a:pPr algn="just"/>
            <a:r>
              <a:rPr lang="en-US" sz="2000" dirty="0">
                <a:solidFill>
                  <a:srgbClr val="00B050"/>
                </a:solidFill>
              </a:rPr>
              <a:t>Interactive editing processes </a:t>
            </a:r>
          </a:p>
          <a:p>
            <a:pPr algn="just"/>
            <a:r>
              <a:rPr lang="en-US" sz="2000" dirty="0">
                <a:solidFill>
                  <a:srgbClr val="00B050"/>
                </a:solidFill>
              </a:rPr>
              <a:t>Batch processes </a:t>
            </a:r>
          </a:p>
          <a:p>
            <a:pPr algn="just"/>
            <a:r>
              <a:rPr lang="en-US" sz="2000" dirty="0"/>
              <a:t>Student processes </a:t>
            </a:r>
          </a:p>
          <a:p>
            <a:pPr algn="just">
              <a:buNone/>
            </a:pPr>
            <a:r>
              <a:rPr lang="en-US" sz="2000" dirty="0"/>
              <a:t>	</a:t>
            </a:r>
            <a:r>
              <a:rPr lang="en-US" sz="2000" dirty="0">
                <a:solidFill>
                  <a:srgbClr val="00B050"/>
                </a:solidFill>
              </a:rPr>
              <a:t>Each queue has absolute priority over </a:t>
            </a:r>
            <a:r>
              <a:rPr lang="en-US" sz="2000" dirty="0"/>
              <a:t>lower-priority queues. No process in the batch queue, for example, </a:t>
            </a:r>
            <a:r>
              <a:rPr lang="en-US" sz="2000" dirty="0">
                <a:solidFill>
                  <a:srgbClr val="00B050"/>
                </a:solidFill>
              </a:rPr>
              <a:t>could run unless the queues for system processes, interactive processes, and interactive editing processes were all empty.</a:t>
            </a:r>
            <a:r>
              <a:rPr lang="en-US" sz="2000" dirty="0"/>
              <a:t> If an interactive editing process entered the ready queue while a batch process was running, the batch process would be preempted. </a:t>
            </a:r>
          </a:p>
        </p:txBody>
      </p:sp>
    </p:spTree>
    <p:extLst>
      <p:ext uri="{BB962C8B-B14F-4D97-AF65-F5344CB8AC3E}">
        <p14:creationId xmlns:p14="http://schemas.microsoft.com/office/powerpoint/2010/main" val="3222966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500042"/>
          </a:xfrm>
        </p:spPr>
        <p:txBody>
          <a:bodyPr>
            <a:normAutofit/>
          </a:bodyPr>
          <a:lstStyle/>
          <a:p>
            <a:pPr algn="l"/>
            <a:r>
              <a:rPr lang="en-US" sz="2400" dirty="0"/>
              <a:t>5.3.6 Multilevel Feedback Queue Scheduling </a:t>
            </a:r>
          </a:p>
        </p:txBody>
      </p:sp>
      <p:sp>
        <p:nvSpPr>
          <p:cNvPr id="3" name="Content Placeholder 2"/>
          <p:cNvSpPr>
            <a:spLocks noGrp="1"/>
          </p:cNvSpPr>
          <p:nvPr>
            <p:ph idx="1"/>
          </p:nvPr>
        </p:nvSpPr>
        <p:spPr>
          <a:xfrm>
            <a:off x="1952596" y="571480"/>
            <a:ext cx="8229600" cy="5786478"/>
          </a:xfrm>
        </p:spPr>
        <p:txBody>
          <a:bodyPr>
            <a:noAutofit/>
          </a:bodyPr>
          <a:lstStyle/>
          <a:p>
            <a:pPr algn="just"/>
            <a:r>
              <a:rPr lang="en-US" sz="1800" dirty="0"/>
              <a:t>Normally, when the </a:t>
            </a:r>
            <a:r>
              <a:rPr lang="en-US" sz="1800" dirty="0">
                <a:solidFill>
                  <a:srgbClr val="FF0000"/>
                </a:solidFill>
              </a:rPr>
              <a:t>multilevel queue scheduling algorithm is used</a:t>
            </a:r>
            <a:r>
              <a:rPr lang="en-US" sz="1800" dirty="0"/>
              <a:t>, processes are permanently assigned to a queue when they enter the system. If there are separate queues for foreground and background processes, for example, </a:t>
            </a:r>
            <a:r>
              <a:rPr lang="en-US" sz="1800" dirty="0">
                <a:solidFill>
                  <a:srgbClr val="FF0000"/>
                </a:solidFill>
              </a:rPr>
              <a:t>processes do not move from one queue to the other, since processes do not change their foreground or background nature.</a:t>
            </a:r>
            <a:r>
              <a:rPr lang="en-US" sz="1800" dirty="0"/>
              <a:t> This setup has the advantage of low scheduling overhead, but it is inflexible. </a:t>
            </a:r>
          </a:p>
          <a:p>
            <a:pPr algn="just"/>
            <a:r>
              <a:rPr lang="en-US" sz="1800" dirty="0"/>
              <a:t>The </a:t>
            </a:r>
            <a:r>
              <a:rPr lang="en-US" sz="1800" dirty="0">
                <a:solidFill>
                  <a:srgbClr val="FF0000"/>
                </a:solidFill>
              </a:rPr>
              <a:t>multilevel feedback queue scheduling algorithm, in contrast, allows a process to move between queues.</a:t>
            </a:r>
            <a:r>
              <a:rPr lang="en-US" sz="1800" dirty="0"/>
              <a:t> The idea is to separate processes according to the characteristics of their CPU bursts. If a process uses too much CPU time, it will be moved to a lower-priority queue. This scheme leaves I/O-bound and interactive processes in the higher-priority queues. In addition, a process that waits too long in a lower-priority queue may be moved to a higher-priority queue. This form of aging prevents starvation. </a:t>
            </a:r>
          </a:p>
          <a:p>
            <a:pPr algn="just"/>
            <a:r>
              <a:rPr lang="en-US" sz="1800" dirty="0"/>
              <a:t>For example, consider a multilevel feedback queue scheduler with three queues, numbered from 0 to 2 (Figure 5.7). The scheduler first executes all processes in queue 0. Only when queue 0 is empty will it execute processes in queue 1. Similarly, processes in queue 2 will only be executed if queues 0 and 1 are empty. A process that arrives for queue 1 will preempt a process in queue 2. A process in queue 1 will in turn be preempted by a process arriving for queue 0. </a:t>
            </a:r>
          </a:p>
        </p:txBody>
      </p:sp>
    </p:spTree>
    <p:extLst>
      <p:ext uri="{BB962C8B-B14F-4D97-AF65-F5344CB8AC3E}">
        <p14:creationId xmlns:p14="http://schemas.microsoft.com/office/powerpoint/2010/main" val="1862246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786" y="244699"/>
            <a:ext cx="10515600" cy="721216"/>
          </a:xfrm>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1287887" y="1214422"/>
            <a:ext cx="9633398" cy="5257800"/>
          </a:xfrm>
        </p:spPr>
        <p:txBody>
          <a:bodyPr>
            <a:normAutofit/>
          </a:bodyPr>
          <a:lstStyle/>
          <a:p>
            <a:pPr algn="just"/>
            <a:r>
              <a:rPr lang="en-US" sz="2000" dirty="0"/>
              <a:t>A process entering the ready queue is put in queue 0. A process in queue 0 is given a time quantum of 8 milliseconds. If it does not finish within this time, it is moved to the tail of queue 1. If queue 0 is empty, the process at the head of queue 1 is given a quantum of 16 milliseconds. If it does not complete, it is preempted and is put into queue 2. Processes in queue 2 are run on an FCFS basis but are run only when queues 0 and 1 are empty. </a:t>
            </a:r>
          </a:p>
          <a:p>
            <a:pPr algn="just">
              <a:buNone/>
            </a:pPr>
            <a:endParaRPr lang="en-US" sz="2000" dirty="0"/>
          </a:p>
        </p:txBody>
      </p:sp>
      <p:pic>
        <p:nvPicPr>
          <p:cNvPr id="3075" name="Picture 3"/>
          <p:cNvPicPr>
            <a:picLocks noChangeAspect="1" noChangeArrowheads="1"/>
          </p:cNvPicPr>
          <p:nvPr/>
        </p:nvPicPr>
        <p:blipFill>
          <a:blip r:embed="rId2"/>
          <a:srcRect/>
          <a:stretch>
            <a:fillRect/>
          </a:stretch>
        </p:blipFill>
        <p:spPr bwMode="auto">
          <a:xfrm>
            <a:off x="3309918" y="3286124"/>
            <a:ext cx="4929222" cy="3286124"/>
          </a:xfrm>
          <a:prstGeom prst="rect">
            <a:avLst/>
          </a:prstGeom>
          <a:noFill/>
          <a:ln w="9525">
            <a:noFill/>
            <a:miter lim="800000"/>
            <a:headEnd/>
            <a:tailEnd/>
          </a:ln>
          <a:effectLst/>
        </p:spPr>
      </p:pic>
    </p:spTree>
    <p:extLst>
      <p:ext uri="{BB962C8B-B14F-4D97-AF65-F5344CB8AC3E}">
        <p14:creationId xmlns:p14="http://schemas.microsoft.com/office/powerpoint/2010/main" val="667306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buNone/>
            </a:pPr>
            <a:r>
              <a:rPr lang="en-US" sz="2000" dirty="0"/>
              <a:t>	In general, a multilevel feedback queue scheduler is defined by the following parameters: </a:t>
            </a:r>
          </a:p>
          <a:p>
            <a:r>
              <a:rPr lang="en-US" sz="2000" dirty="0"/>
              <a:t>The number of queues </a:t>
            </a:r>
          </a:p>
          <a:p>
            <a:r>
              <a:rPr lang="en-US" sz="2000" dirty="0"/>
              <a:t>The scheduling algorithm for each queue </a:t>
            </a:r>
          </a:p>
          <a:p>
            <a:r>
              <a:rPr lang="en-US" sz="2000" dirty="0"/>
              <a:t>The method used to determine when to upgrade a process to a higher priority queue </a:t>
            </a:r>
          </a:p>
          <a:p>
            <a:r>
              <a:rPr lang="en-US" sz="2000" dirty="0"/>
              <a:t>The method used to determine when to demote a process to a lower priority queue </a:t>
            </a:r>
          </a:p>
          <a:p>
            <a:r>
              <a:rPr lang="en-US" sz="2000" dirty="0"/>
              <a:t>The method used to determine which queue a process will enter when that process needs service </a:t>
            </a:r>
          </a:p>
          <a:p>
            <a:endParaRPr lang="en-IN" sz="2000" dirty="0"/>
          </a:p>
          <a:p>
            <a:pPr marL="0" indent="0">
              <a:buNone/>
            </a:pPr>
            <a:endParaRPr lang="en-US" sz="2000" dirty="0"/>
          </a:p>
        </p:txBody>
      </p:sp>
    </p:spTree>
    <p:extLst>
      <p:ext uri="{BB962C8B-B14F-4D97-AF65-F5344CB8AC3E}">
        <p14:creationId xmlns:p14="http://schemas.microsoft.com/office/powerpoint/2010/main" val="40192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t>
            </a:r>
            <a:endParaRPr lang="en-IN" dirty="0"/>
          </a:p>
        </p:txBody>
      </p:sp>
      <p:sp>
        <p:nvSpPr>
          <p:cNvPr id="3" name="Content Placeholder 2"/>
          <p:cNvSpPr>
            <a:spLocks noGrp="1"/>
          </p:cNvSpPr>
          <p:nvPr>
            <p:ph idx="1"/>
          </p:nvPr>
        </p:nvSpPr>
        <p:spPr>
          <a:xfrm>
            <a:off x="838200" y="1825625"/>
            <a:ext cx="10515600" cy="4518614"/>
          </a:xfrm>
        </p:spPr>
        <p:txBody>
          <a:bodyPr>
            <a:normAutofit/>
          </a:bodyPr>
          <a:lstStyle/>
          <a:p>
            <a:pPr algn="just"/>
            <a:r>
              <a:rPr lang="en-IN" dirty="0"/>
              <a:t>The process model discussed so far has implied that a </a:t>
            </a:r>
            <a:r>
              <a:rPr lang="en-IN" dirty="0">
                <a:solidFill>
                  <a:srgbClr val="FF0000"/>
                </a:solidFill>
              </a:rPr>
              <a:t>process is a program that performs a single thread of execution. </a:t>
            </a:r>
            <a:r>
              <a:rPr lang="en-IN" dirty="0"/>
              <a:t>For example, when a </a:t>
            </a:r>
            <a:r>
              <a:rPr lang="en-IN" dirty="0">
                <a:solidFill>
                  <a:srgbClr val="FF0000"/>
                </a:solidFill>
              </a:rPr>
              <a:t>process is running a word-processor program, a single thread of instructions</a:t>
            </a:r>
            <a:r>
              <a:rPr lang="en-IN" dirty="0"/>
              <a:t> is being executed. This single thread of control allows the process to perform only one task at one time. The user cannot simultaneously type in characters and run the spell checker within the same process, for example. </a:t>
            </a:r>
            <a:r>
              <a:rPr lang="en-IN" dirty="0">
                <a:solidFill>
                  <a:schemeClr val="accent1">
                    <a:lumMod val="50000"/>
                  </a:schemeClr>
                </a:solidFill>
              </a:rPr>
              <a:t>Many modern operating systems have extended the process concept to allow a process to have multiple threads of execution and thus to perform more than one task at a time. </a:t>
            </a:r>
          </a:p>
        </p:txBody>
      </p:sp>
    </p:spTree>
    <p:extLst>
      <p:ext uri="{BB962C8B-B14F-4D97-AF65-F5344CB8AC3E}">
        <p14:creationId xmlns:p14="http://schemas.microsoft.com/office/powerpoint/2010/main" val="255879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6"/>
            <a:ext cx="10515600" cy="1584103"/>
          </a:xfrm>
        </p:spPr>
        <p:txBody>
          <a:bodyPr>
            <a:normAutofit/>
          </a:bodyPr>
          <a:lstStyle/>
          <a:p>
            <a:r>
              <a:rPr lang="en-US" sz="2400" dirty="0"/>
              <a:t>Continued.. </a:t>
            </a:r>
            <a:br>
              <a:rPr lang="en-US" sz="2400" dirty="0"/>
            </a:br>
            <a:br>
              <a:rPr lang="en-US" sz="2400" dirty="0"/>
            </a:br>
            <a:r>
              <a:rPr lang="en-US" sz="2400" dirty="0"/>
              <a:t>CPU Switch From Process to Process</a:t>
            </a:r>
          </a:p>
        </p:txBody>
      </p:sp>
      <p:pic>
        <p:nvPicPr>
          <p:cNvPr id="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916" y="1493950"/>
            <a:ext cx="9710670" cy="521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29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a:t>3.2 Process Scheduling</a:t>
            </a:r>
          </a:p>
        </p:txBody>
      </p:sp>
      <p:sp>
        <p:nvSpPr>
          <p:cNvPr id="3" name="Content Placeholder 2"/>
          <p:cNvSpPr>
            <a:spLocks noGrp="1"/>
          </p:cNvSpPr>
          <p:nvPr>
            <p:ph idx="1"/>
          </p:nvPr>
        </p:nvSpPr>
        <p:spPr>
          <a:xfrm>
            <a:off x="371341" y="1171978"/>
            <a:ext cx="11449318" cy="5331853"/>
          </a:xfrm>
        </p:spPr>
        <p:txBody>
          <a:bodyPr>
            <a:normAutofit/>
          </a:bodyPr>
          <a:lstStyle/>
          <a:p>
            <a:pPr algn="just"/>
            <a:r>
              <a:rPr lang="en-US" sz="2000" b="1" dirty="0"/>
              <a:t>The objective of </a:t>
            </a:r>
            <a:r>
              <a:rPr lang="en-US" sz="2000" b="1" dirty="0">
                <a:solidFill>
                  <a:srgbClr val="FF0000"/>
                </a:solidFill>
              </a:rPr>
              <a:t>multiprogramming</a:t>
            </a:r>
            <a:r>
              <a:rPr lang="en-US" sz="2000" b="1" dirty="0"/>
              <a:t> is to have some process running at all times, to </a:t>
            </a:r>
            <a:r>
              <a:rPr lang="en-US" sz="2000" b="1" dirty="0">
                <a:solidFill>
                  <a:srgbClr val="FF0000"/>
                </a:solidFill>
              </a:rPr>
              <a:t>maximize CPU utilization.</a:t>
            </a:r>
          </a:p>
          <a:p>
            <a:pPr algn="just"/>
            <a:r>
              <a:rPr lang="en-US" sz="2000" dirty="0"/>
              <a:t>The objective of </a:t>
            </a:r>
            <a:r>
              <a:rPr lang="en-US" sz="2000" dirty="0">
                <a:solidFill>
                  <a:srgbClr val="FF0000"/>
                </a:solidFill>
              </a:rPr>
              <a:t>time sharing is to switch the CPU among processes so frequently that users can interact with each program while it is running</a:t>
            </a:r>
            <a:r>
              <a:rPr lang="en-US" sz="2000" dirty="0"/>
              <a:t>. To meet these objectives, the process scheduler selects an available process (possibly from a set of several available processes) for program execution on the CPU.</a:t>
            </a:r>
          </a:p>
          <a:p>
            <a:pPr marL="0" indent="0" algn="just">
              <a:buNone/>
            </a:pPr>
            <a:r>
              <a:rPr lang="en-US" sz="2000" dirty="0"/>
              <a:t>3.2.1 Scheduling Queues</a:t>
            </a:r>
          </a:p>
          <a:p>
            <a:pPr algn="just"/>
            <a:r>
              <a:rPr lang="en-US" sz="2000" b="1" dirty="0"/>
              <a:t>Process scheduler </a:t>
            </a:r>
            <a:r>
              <a:rPr lang="en-US" sz="2000" dirty="0"/>
              <a:t>selects among available processes for next execution on CPU</a:t>
            </a:r>
          </a:p>
          <a:p>
            <a:pPr algn="just"/>
            <a:r>
              <a:rPr lang="en-US" sz="2000" dirty="0"/>
              <a:t>Maintains </a:t>
            </a:r>
            <a:r>
              <a:rPr lang="en-US" sz="2000" b="1" dirty="0"/>
              <a:t>scheduling queues </a:t>
            </a:r>
            <a:r>
              <a:rPr lang="en-US" sz="2000" dirty="0"/>
              <a:t>of processes</a:t>
            </a:r>
          </a:p>
          <a:p>
            <a:pPr lvl="1" algn="just"/>
            <a:r>
              <a:rPr lang="en-US" sz="2000" b="1" dirty="0"/>
              <a:t>Job queue</a:t>
            </a:r>
            <a:r>
              <a:rPr lang="en-US" sz="2000" dirty="0"/>
              <a:t> – set of all processes in the system</a:t>
            </a:r>
          </a:p>
          <a:p>
            <a:pPr lvl="1" algn="just"/>
            <a:r>
              <a:rPr lang="en-US" sz="2000" b="1" dirty="0"/>
              <a:t>Ready queue </a:t>
            </a:r>
            <a:r>
              <a:rPr lang="en-US" sz="2000" dirty="0"/>
              <a:t>– set of all processes residing in main memory, ready and waiting to execute</a:t>
            </a:r>
          </a:p>
          <a:p>
            <a:pPr lvl="1" algn="just"/>
            <a:r>
              <a:rPr lang="en-US" sz="2000" b="1" dirty="0"/>
              <a:t>Device queues </a:t>
            </a:r>
            <a:r>
              <a:rPr lang="en-US" sz="2000" dirty="0"/>
              <a:t>– set of processes waiting for an I/O device</a:t>
            </a:r>
          </a:p>
          <a:p>
            <a:pPr lvl="1" algn="just"/>
            <a:r>
              <a:rPr lang="en-US" sz="2000" dirty="0"/>
              <a:t>Processes migrate among the various queues</a:t>
            </a:r>
          </a:p>
          <a:p>
            <a:pPr algn="just"/>
            <a:endParaRPr lang="en-US" sz="2000" dirty="0"/>
          </a:p>
        </p:txBody>
      </p:sp>
    </p:spTree>
    <p:extLst>
      <p:ext uri="{BB962C8B-B14F-4D97-AF65-F5344CB8AC3E}">
        <p14:creationId xmlns:p14="http://schemas.microsoft.com/office/powerpoint/2010/main" val="148952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262095"/>
            <a:ext cx="10515600" cy="562154"/>
          </a:xfrm>
        </p:spPr>
        <p:txBody>
          <a:bodyPr>
            <a:normAutofit/>
          </a:bodyPr>
          <a:lstStyle/>
          <a:p>
            <a:r>
              <a:rPr lang="en-US" sz="2000" dirty="0"/>
              <a:t>Ready queue and various I/O device queues</a:t>
            </a:r>
            <a:endParaRPr lang="en-IN" sz="2000" dirty="0"/>
          </a:p>
        </p:txBody>
      </p:sp>
      <p:pic>
        <p:nvPicPr>
          <p:cNvPr id="4" name="Content Placeholder 3"/>
          <p:cNvPicPr>
            <a:picLocks noGrp="1" noChangeAspect="1"/>
          </p:cNvPicPr>
          <p:nvPr>
            <p:ph idx="1"/>
          </p:nvPr>
        </p:nvPicPr>
        <p:blipFill>
          <a:blip r:embed="rId2"/>
          <a:stretch>
            <a:fillRect/>
          </a:stretch>
        </p:blipFill>
        <p:spPr>
          <a:xfrm>
            <a:off x="1176271" y="1072502"/>
            <a:ext cx="9453092" cy="5392692"/>
          </a:xfrm>
          <a:prstGeom prst="rect">
            <a:avLst/>
          </a:prstGeom>
        </p:spPr>
      </p:pic>
    </p:spTree>
    <p:extLst>
      <p:ext uri="{BB962C8B-B14F-4D97-AF65-F5344CB8AC3E}">
        <p14:creationId xmlns:p14="http://schemas.microsoft.com/office/powerpoint/2010/main" val="236047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6372</Words>
  <Application>Microsoft Office PowerPoint</Application>
  <PresentationFormat>Widescreen</PresentationFormat>
  <Paragraphs>930</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Process concept </vt:lpstr>
      <vt:lpstr>Continued…</vt:lpstr>
      <vt:lpstr>Process State</vt:lpstr>
      <vt:lpstr>Process Control Block</vt:lpstr>
      <vt:lpstr>Continued….</vt:lpstr>
      <vt:lpstr>Threads </vt:lpstr>
      <vt:lpstr>Continued..   CPU Switch From Process to Process</vt:lpstr>
      <vt:lpstr>3.2 Process Scheduling</vt:lpstr>
      <vt:lpstr>Ready queue and various I/O device queues</vt:lpstr>
      <vt:lpstr>Continued….</vt:lpstr>
      <vt:lpstr>3.2.2 Schedulers</vt:lpstr>
      <vt:lpstr>Continued….</vt:lpstr>
      <vt:lpstr>Continued…   Addition of Medium Term Scheduling</vt:lpstr>
      <vt:lpstr>3.2.3 Context Switch</vt:lpstr>
      <vt:lpstr>Process scheduling</vt:lpstr>
      <vt:lpstr>Continued..</vt:lpstr>
      <vt:lpstr>5.1.2 CPU Scheduler</vt:lpstr>
      <vt:lpstr>Continued...…</vt:lpstr>
      <vt:lpstr>Continued…</vt:lpstr>
      <vt:lpstr>Scheduling criteria </vt:lpstr>
      <vt:lpstr>Continued…</vt:lpstr>
      <vt:lpstr>5.3 scheduling algorithms </vt:lpstr>
      <vt:lpstr>Continued…</vt:lpstr>
      <vt:lpstr>Continue…</vt:lpstr>
      <vt:lpstr>PowerPoint Presentation</vt:lpstr>
      <vt:lpstr>Solution.</vt:lpstr>
      <vt:lpstr>Continued..</vt:lpstr>
      <vt:lpstr>PowerPoint Presentation</vt:lpstr>
      <vt:lpstr>Solution.</vt:lpstr>
      <vt:lpstr>PowerPoint Presentation</vt:lpstr>
      <vt:lpstr>Solution.</vt:lpstr>
      <vt:lpstr>PowerPoint Presentation</vt:lpstr>
      <vt:lpstr>Solution.</vt:lpstr>
      <vt:lpstr>5.3.2 Shortest-Job-First Scheduling </vt:lpstr>
      <vt:lpstr>Continued…</vt:lpstr>
      <vt:lpstr>PowerPoint Presentation</vt:lpstr>
      <vt:lpstr>Solution.</vt:lpstr>
      <vt:lpstr>PowerPoint Presentation</vt:lpstr>
      <vt:lpstr>Solution.</vt:lpstr>
      <vt:lpstr>PowerPoint Presentation</vt:lpstr>
      <vt:lpstr>Solution.</vt:lpstr>
      <vt:lpstr>5.3.3 Priority Scheduling </vt:lpstr>
      <vt:lpstr>Continued…</vt:lpstr>
      <vt:lpstr>PowerPoint Presentation</vt:lpstr>
      <vt:lpstr>Solution.</vt:lpstr>
      <vt:lpstr>PowerPoint Presentation</vt:lpstr>
      <vt:lpstr>Solution.</vt:lpstr>
      <vt:lpstr>5.3.4 Round-Robin Scheduling </vt:lpstr>
      <vt:lpstr>Continued…</vt:lpstr>
      <vt:lpstr>PowerPoint Presentation</vt:lpstr>
      <vt:lpstr>Solution.</vt:lpstr>
      <vt:lpstr>5.3.5 Multilevel Queue Scheduling </vt:lpstr>
      <vt:lpstr>Continued…</vt:lpstr>
      <vt:lpstr>5.3.6 Multilevel Feedback Queue Scheduling </vt:lpstr>
      <vt:lpstr>Continued…</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PRITHAM</cp:lastModifiedBy>
  <cp:revision>224</cp:revision>
  <dcterms:created xsi:type="dcterms:W3CDTF">2018-03-21T16:45:27Z</dcterms:created>
  <dcterms:modified xsi:type="dcterms:W3CDTF">2022-09-10T06:28:33Z</dcterms:modified>
</cp:coreProperties>
</file>