
<file path=[Content_Types].xml><?xml version="1.0" encoding="utf-8"?>
<Types xmlns="http://schemas.openxmlformats.org/package/2006/content-types">
  <Default Extension="jpg" ContentType="image/jpeg"/>
  <Default Extension="rels" ContentType="application/vnd.openxmlformats-package.relationships+xml"/>
  <Default Extension="tmp" ContentType="image/png"/>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2" r:id="rId5"/>
    <p:sldId id="283" r:id="rId6"/>
    <p:sldId id="284" r:id="rId7"/>
    <p:sldId id="287" r:id="rId8"/>
    <p:sldId id="288" r:id="rId9"/>
    <p:sldId id="285" r:id="rId10"/>
    <p:sldId id="290" r:id="rId11"/>
    <p:sldId id="286" r:id="rId12"/>
    <p:sldId id="293" r:id="rId13"/>
    <p:sldId id="291" r:id="rId14"/>
    <p:sldId id="292" r:id="rId15"/>
    <p:sldId id="294" r:id="rId16"/>
    <p:sldId id="295" r:id="rId17"/>
    <p:sldId id="297" r:id="rId18"/>
    <p:sldId id="298" r:id="rId19"/>
    <p:sldId id="300" r:id="rId20"/>
    <p:sldId id="299" r:id="rId21"/>
    <p:sldId id="301" r:id="rId22"/>
    <p:sldId id="303" r:id="rId23"/>
    <p:sldId id="304" r:id="rId24"/>
    <p:sldId id="306" r:id="rId25"/>
    <p:sldId id="307" r:id="rId26"/>
    <p:sldId id="308"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VEEN JUJAL" initials="PJ" lastIdx="1" clrIdx="0">
    <p:extLst>
      <p:ext uri="{19B8F6BF-5375-455C-9EA6-DF929625EA0E}">
        <p15:presenceInfo xmlns:p15="http://schemas.microsoft.com/office/powerpoint/2012/main" userId="PRAVEEN JUJ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19" autoAdjust="0"/>
  </p:normalViewPr>
  <p:slideViewPr>
    <p:cSldViewPr snapToGrid="0">
      <p:cViewPr varScale="1">
        <p:scale>
          <a:sx n="81" d="100"/>
          <a:sy n="81" d="100"/>
        </p:scale>
        <p:origin x="5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7-20T18:38:39.26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913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397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368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511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938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599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1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814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7817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2885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14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890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8.tmp"/><Relationship Id="rId4" Type="http://schemas.openxmlformats.org/officeDocument/2006/relationships/image" Target="../media/image7.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inloox.com/project-management-glossary/resource/" TargetMode="External"/><Relationship Id="rId2" Type="http://schemas.openxmlformats.org/officeDocument/2006/relationships/hyperlink" Target="https://www.inloox.com/project-management-glossary/project/" TargetMode="External"/><Relationship Id="rId1" Type="http://schemas.openxmlformats.org/officeDocument/2006/relationships/slideLayout" Target="../slideLayouts/slideLayout2.xml"/><Relationship Id="rId4" Type="http://schemas.openxmlformats.org/officeDocument/2006/relationships/hyperlink" Target="https://www.inloox.com/project-management-glossary/work-package/"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wrike.com/project-management-guide/faq/what-is-a-milestone-in-project-manageme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web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30" name="Rectangle 29">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FC5398-C628-478A-822A-BE6CBC51559B}"/>
              </a:ext>
            </a:extLst>
          </p:cNvPr>
          <p:cNvSpPr>
            <a:spLocks noGrp="1"/>
          </p:cNvSpPr>
          <p:nvPr>
            <p:ph type="ctrTitle"/>
          </p:nvPr>
        </p:nvSpPr>
        <p:spPr>
          <a:xfrm>
            <a:off x="7106653" y="215160"/>
            <a:ext cx="4940968" cy="3615893"/>
          </a:xfrm>
        </p:spPr>
        <p:txBody>
          <a:bodyPr anchor="ctr">
            <a:normAutofit/>
          </a:bodyPr>
          <a:lstStyle/>
          <a:p>
            <a:r>
              <a:rPr lang="en-US" dirty="0">
                <a:solidFill>
                  <a:schemeClr val="tx1"/>
                </a:solidFill>
              </a:rPr>
              <a:t>&gt;THE COCOMO MODEL</a:t>
            </a:r>
            <a:br>
              <a:rPr lang="en-US" dirty="0">
                <a:solidFill>
                  <a:schemeClr val="tx1"/>
                </a:solidFill>
              </a:rPr>
            </a:br>
            <a:br>
              <a:rPr lang="en-US" dirty="0">
                <a:solidFill>
                  <a:schemeClr val="tx1"/>
                </a:solidFill>
              </a:rPr>
            </a:br>
            <a:r>
              <a:rPr lang="en-US" dirty="0">
                <a:solidFill>
                  <a:schemeClr val="tx1"/>
                </a:solidFill>
              </a:rPr>
              <a:t>&gt;PROJECT DURATION AND STAFFING</a:t>
            </a:r>
          </a:p>
        </p:txBody>
      </p:sp>
      <p:sp>
        <p:nvSpPr>
          <p:cNvPr id="3" name="Subtitle 2">
            <a:extLst>
              <a:ext uri="{FF2B5EF4-FFF2-40B4-BE49-F238E27FC236}">
                <a16:creationId xmlns:a16="http://schemas.microsoft.com/office/drawing/2014/main" id="{07730D41-D3A4-4CFC-91DC-62E6A5AE503B}"/>
              </a:ext>
            </a:extLst>
          </p:cNvPr>
          <p:cNvSpPr>
            <a:spLocks noGrp="1"/>
          </p:cNvSpPr>
          <p:nvPr>
            <p:ph type="subTitle" idx="1"/>
          </p:nvPr>
        </p:nvSpPr>
        <p:spPr>
          <a:xfrm>
            <a:off x="8643207" y="3687722"/>
            <a:ext cx="3693172" cy="1623068"/>
          </a:xfrm>
        </p:spPr>
        <p:txBody>
          <a:bodyPr anchor="t">
            <a:normAutofit fontScale="92500" lnSpcReduction="20000"/>
          </a:bodyPr>
          <a:lstStyle/>
          <a:p>
            <a:r>
              <a:rPr lang="en-US" sz="2000" b="1" dirty="0"/>
              <a:t>PRAVEEN JUGAL            -096</a:t>
            </a:r>
          </a:p>
          <a:p>
            <a:r>
              <a:rPr lang="en-US" sz="2000" dirty="0">
                <a:solidFill>
                  <a:schemeClr val="tx1">
                    <a:lumMod val="95000"/>
                  </a:schemeClr>
                </a:solidFill>
              </a:rPr>
              <a:t>PRITHAM B G                 -099</a:t>
            </a:r>
          </a:p>
          <a:p>
            <a:r>
              <a:rPr lang="en-US" sz="2000" dirty="0">
                <a:solidFill>
                  <a:schemeClr val="tx1">
                    <a:lumMod val="95000"/>
                  </a:schemeClr>
                </a:solidFill>
              </a:rPr>
              <a:t>RAHUL PATIL	                 -105</a:t>
            </a:r>
          </a:p>
          <a:p>
            <a:r>
              <a:rPr lang="en-US" sz="2000" dirty="0">
                <a:solidFill>
                  <a:schemeClr val="tx1">
                    <a:lumMod val="95000"/>
                  </a:schemeClr>
                </a:solidFill>
              </a:rPr>
              <a:t>RAJVIR MATTIKOP          -106</a:t>
            </a:r>
          </a:p>
          <a:p>
            <a:endParaRPr lang="en-US" sz="2000" dirty="0"/>
          </a:p>
        </p:txBody>
      </p:sp>
      <p:sp>
        <p:nvSpPr>
          <p:cNvPr id="32" name="Rectangle 31">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a:extLst>
              <a:ext uri="{FF2B5EF4-FFF2-40B4-BE49-F238E27FC236}">
                <a16:creationId xmlns:a16="http://schemas.microsoft.com/office/drawing/2014/main" id="{1B5BCEB8-45E3-FD46-1023-F27DDAD5A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948" y="977879"/>
            <a:ext cx="6601326" cy="4275224"/>
          </a:xfrm>
          <a:prstGeom prst="rect">
            <a:avLst/>
          </a:prstGeom>
        </p:spPr>
      </p:pic>
    </p:spTree>
    <p:extLst>
      <p:ext uri="{BB962C8B-B14F-4D97-AF65-F5344CB8AC3E}">
        <p14:creationId xmlns:p14="http://schemas.microsoft.com/office/powerpoint/2010/main" val="6748736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568D-4DD6-7733-E97A-5D8EFE041377}"/>
              </a:ext>
            </a:extLst>
          </p:cNvPr>
          <p:cNvSpPr>
            <a:spLocks noGrp="1"/>
          </p:cNvSpPr>
          <p:nvPr>
            <p:ph type="title"/>
          </p:nvPr>
        </p:nvSpPr>
        <p:spPr/>
        <p:txBody>
          <a:bodyPr/>
          <a:lstStyle/>
          <a:p>
            <a:r>
              <a:rPr lang="en-US" dirty="0"/>
              <a:t>FIRST VERSION : COCOMO 81</a:t>
            </a:r>
            <a:endParaRPr lang="en-IN" dirty="0"/>
          </a:p>
        </p:txBody>
      </p:sp>
      <p:sp>
        <p:nvSpPr>
          <p:cNvPr id="3" name="Content Placeholder 2">
            <a:extLst>
              <a:ext uri="{FF2B5EF4-FFF2-40B4-BE49-F238E27FC236}">
                <a16:creationId xmlns:a16="http://schemas.microsoft.com/office/drawing/2014/main" id="{75852E9B-1734-5CD7-7263-6529FD835BED}"/>
              </a:ext>
            </a:extLst>
          </p:cNvPr>
          <p:cNvSpPr>
            <a:spLocks noGrp="1"/>
          </p:cNvSpPr>
          <p:nvPr>
            <p:ph idx="1"/>
          </p:nvPr>
        </p:nvSpPr>
        <p:spPr/>
        <p:txBody>
          <a:bodyPr>
            <a:normAutofit lnSpcReduction="10000"/>
          </a:bodyPr>
          <a:lstStyle/>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model parameters are derived from fitting a regression formula using data from 61 historical projects.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Estimates the total effort in terms of "person-month“ of the technical project itself.</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Development time is estimated in terms of "kilo lines of source code"(KLSC).</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Boehm,software</a:t>
            </a:r>
            <a:r>
              <a:rPr lang="en-IN" sz="1800" dirty="0">
                <a:effectLst/>
                <a:latin typeface="Calibri" panose="020F0502020204030204" pitchFamily="34" charset="0"/>
                <a:ea typeface="Calibri" panose="020F0502020204030204" pitchFamily="34" charset="0"/>
                <a:cs typeface="Times New Roman" panose="02020603050405020304" pitchFamily="18" charset="0"/>
              </a:rPr>
              <a:t> cost estimation should be done through three stages: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1. Basic COCOMO</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2. Intermediate COCOMO</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3. Complete COCOMO</a:t>
            </a:r>
          </a:p>
          <a:p>
            <a:endParaRPr lang="en-IN" dirty="0"/>
          </a:p>
        </p:txBody>
      </p:sp>
      <p:sp>
        <p:nvSpPr>
          <p:cNvPr id="4" name="TextBox 3">
            <a:extLst>
              <a:ext uri="{FF2B5EF4-FFF2-40B4-BE49-F238E27FC236}">
                <a16:creationId xmlns:a16="http://schemas.microsoft.com/office/drawing/2014/main" id="{D5EFC633-6897-BD32-CD33-E8387A0706F3}"/>
              </a:ext>
            </a:extLst>
          </p:cNvPr>
          <p:cNvSpPr txBox="1"/>
          <p:nvPr/>
        </p:nvSpPr>
        <p:spPr>
          <a:xfrm>
            <a:off x="10956758" y="6464968"/>
            <a:ext cx="446532" cy="369332"/>
          </a:xfrm>
          <a:prstGeom prst="rect">
            <a:avLst/>
          </a:prstGeom>
          <a:noFill/>
        </p:spPr>
        <p:txBody>
          <a:bodyPr wrap="none" rtlCol="0">
            <a:spAutoFit/>
          </a:bodyPr>
          <a:lstStyle/>
          <a:p>
            <a:r>
              <a:rPr lang="en-US" dirty="0"/>
              <a:t>10</a:t>
            </a:r>
            <a:endParaRPr lang="en-IN" dirty="0"/>
          </a:p>
        </p:txBody>
      </p:sp>
    </p:spTree>
    <p:extLst>
      <p:ext uri="{BB962C8B-B14F-4D97-AF65-F5344CB8AC3E}">
        <p14:creationId xmlns:p14="http://schemas.microsoft.com/office/powerpoint/2010/main" val="399072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0A68-1BFB-8233-D6A8-78BC06E47850}"/>
              </a:ext>
            </a:extLst>
          </p:cNvPr>
          <p:cNvSpPr>
            <a:spLocks noGrp="1"/>
          </p:cNvSpPr>
          <p:nvPr>
            <p:ph type="title"/>
          </p:nvPr>
        </p:nvSpPr>
        <p:spPr/>
        <p:txBody>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BASIC COCOMO MODEL</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A3F229D-729D-4ED2-A115-26DF75780C0C}"/>
              </a:ext>
            </a:extLst>
          </p:cNvPr>
          <p:cNvSpPr>
            <a:spLocks noGrp="1"/>
          </p:cNvSpPr>
          <p:nvPr>
            <p:ph idx="1"/>
          </p:nvPr>
        </p:nvSpPr>
        <p:spPr>
          <a:xfrm>
            <a:off x="492961" y="1692442"/>
            <a:ext cx="11029615" cy="4463401"/>
          </a:xfrm>
        </p:spPr>
        <p:txBody>
          <a:bodyPr>
            <a:normAutofit fontScale="92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Basic COCOMO model computes software development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effort,time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and cost as a function of program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size.Program</a:t>
            </a:r>
            <a:r>
              <a:rPr lang="en-IN" sz="1800" dirty="0">
                <a:effectLst/>
                <a:latin typeface="Calibri" panose="020F0502020204030204" pitchFamily="34" charset="0"/>
                <a:ea typeface="Calibri" panose="020F0502020204030204" pitchFamily="34" charset="0"/>
                <a:cs typeface="Times New Roman" panose="02020603050405020304" pitchFamily="18" charset="0"/>
              </a:rPr>
              <a:t> size is expressed in estimated thousands of source lines of code(SLOC,KLOC).</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Where,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KLOC is the estimated number of delivered lines(expressed in thousands)of code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project,estimated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size of software product.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coefficients a1,a2,b1 and b2 are constants for each category of software products.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dev</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the estimated time to develop the software ,in months.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Effort is the total efforts required to develop the software product, expressed in Person Months(PM)</a:t>
            </a:r>
            <a:endParaRPr lang="en-IN" dirty="0"/>
          </a:p>
        </p:txBody>
      </p:sp>
      <p:pic>
        <p:nvPicPr>
          <p:cNvPr id="9" name="Picture 8">
            <a:extLst>
              <a:ext uri="{FF2B5EF4-FFF2-40B4-BE49-F238E27FC236}">
                <a16:creationId xmlns:a16="http://schemas.microsoft.com/office/drawing/2014/main" id="{3CAA2EB6-26BB-CC6E-28D9-BB8E73C6ED9E}"/>
              </a:ext>
            </a:extLst>
          </p:cNvPr>
          <p:cNvPicPr>
            <a:picLocks noChangeAspect="1"/>
          </p:cNvPicPr>
          <p:nvPr/>
        </p:nvPicPr>
        <p:blipFill>
          <a:blip r:embed="rId2"/>
          <a:stretch>
            <a:fillRect/>
          </a:stretch>
        </p:blipFill>
        <p:spPr>
          <a:xfrm>
            <a:off x="2290376" y="2683931"/>
            <a:ext cx="4834062" cy="909501"/>
          </a:xfrm>
          <a:prstGeom prst="rect">
            <a:avLst/>
          </a:prstGeom>
        </p:spPr>
      </p:pic>
      <p:sp>
        <p:nvSpPr>
          <p:cNvPr id="10" name="Rectangle 9">
            <a:extLst>
              <a:ext uri="{FF2B5EF4-FFF2-40B4-BE49-F238E27FC236}">
                <a16:creationId xmlns:a16="http://schemas.microsoft.com/office/drawing/2014/main" id="{24FB7905-914D-D64D-4ED3-7817A09216CB}"/>
              </a:ext>
            </a:extLst>
          </p:cNvPr>
          <p:cNvSpPr/>
          <p:nvPr/>
        </p:nvSpPr>
        <p:spPr>
          <a:xfrm>
            <a:off x="2213811" y="2590800"/>
            <a:ext cx="5021178" cy="1082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926028A-1154-D5E3-C3F1-3FFFB13660FE}"/>
              </a:ext>
            </a:extLst>
          </p:cNvPr>
          <p:cNvSpPr txBox="1"/>
          <p:nvPr/>
        </p:nvSpPr>
        <p:spPr>
          <a:xfrm>
            <a:off x="10980821" y="6472989"/>
            <a:ext cx="449803" cy="369332"/>
          </a:xfrm>
          <a:prstGeom prst="rect">
            <a:avLst/>
          </a:prstGeom>
          <a:noFill/>
        </p:spPr>
        <p:txBody>
          <a:bodyPr wrap="none" rtlCol="0">
            <a:spAutoFit/>
          </a:bodyPr>
          <a:lstStyle/>
          <a:p>
            <a:r>
              <a:rPr lang="en-US" dirty="0"/>
              <a:t>11</a:t>
            </a:r>
            <a:endParaRPr lang="en-IN" dirty="0"/>
          </a:p>
        </p:txBody>
      </p:sp>
    </p:spTree>
    <p:extLst>
      <p:ext uri="{BB962C8B-B14F-4D97-AF65-F5344CB8AC3E}">
        <p14:creationId xmlns:p14="http://schemas.microsoft.com/office/powerpoint/2010/main" val="69034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6A090B-BC1B-5C79-C38B-3275E9567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211" y="1426950"/>
            <a:ext cx="4876787" cy="2002050"/>
          </a:xfrm>
          <a:prstGeom prst="rect">
            <a:avLst/>
          </a:prstGeom>
        </p:spPr>
      </p:pic>
      <p:pic>
        <p:nvPicPr>
          <p:cNvPr id="5" name="Content Placeholder 4">
            <a:extLst>
              <a:ext uri="{FF2B5EF4-FFF2-40B4-BE49-F238E27FC236}">
                <a16:creationId xmlns:a16="http://schemas.microsoft.com/office/drawing/2014/main" id="{55EA6E59-6F1B-036E-1558-FA586D8C80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9831" y="3644473"/>
            <a:ext cx="4876787" cy="2240063"/>
          </a:xfrm>
          <a:prstGeom prst="rect">
            <a:avLst/>
          </a:prstGeom>
        </p:spPr>
      </p:pic>
      <p:sp>
        <p:nvSpPr>
          <p:cNvPr id="9" name="Rectangle 8">
            <a:extLst>
              <a:ext uri="{FF2B5EF4-FFF2-40B4-BE49-F238E27FC236}">
                <a16:creationId xmlns:a16="http://schemas.microsoft.com/office/drawing/2014/main" id="{897BAA6A-FD6F-B716-1A43-86273202D9E3}"/>
              </a:ext>
            </a:extLst>
          </p:cNvPr>
          <p:cNvSpPr/>
          <p:nvPr/>
        </p:nvSpPr>
        <p:spPr>
          <a:xfrm>
            <a:off x="6254603" y="1331494"/>
            <a:ext cx="5194414" cy="472440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AAE4C78-A48C-D8C1-AB27-A2D4F230B3ED}"/>
              </a:ext>
            </a:extLst>
          </p:cNvPr>
          <p:cNvSpPr txBox="1"/>
          <p:nvPr/>
        </p:nvSpPr>
        <p:spPr>
          <a:xfrm>
            <a:off x="11061032" y="6464969"/>
            <a:ext cx="453970" cy="369332"/>
          </a:xfrm>
          <a:prstGeom prst="rect">
            <a:avLst/>
          </a:prstGeom>
          <a:noFill/>
        </p:spPr>
        <p:txBody>
          <a:bodyPr wrap="none" rtlCol="0">
            <a:spAutoFit/>
          </a:bodyPr>
          <a:lstStyle/>
          <a:p>
            <a:r>
              <a:rPr lang="en-US" dirty="0"/>
              <a:t>12</a:t>
            </a:r>
            <a:endParaRPr lang="en-IN" dirty="0"/>
          </a:p>
        </p:txBody>
      </p:sp>
      <p:pic>
        <p:nvPicPr>
          <p:cNvPr id="12" name="Picture 11">
            <a:extLst>
              <a:ext uri="{FF2B5EF4-FFF2-40B4-BE49-F238E27FC236}">
                <a16:creationId xmlns:a16="http://schemas.microsoft.com/office/drawing/2014/main" id="{E3CAD22C-E21A-7440-3996-C672DD0D74CF}"/>
              </a:ext>
            </a:extLst>
          </p:cNvPr>
          <p:cNvPicPr>
            <a:picLocks noChangeAspect="1"/>
          </p:cNvPicPr>
          <p:nvPr/>
        </p:nvPicPr>
        <p:blipFill>
          <a:blip r:embed="rId4"/>
          <a:stretch>
            <a:fillRect/>
          </a:stretch>
        </p:blipFill>
        <p:spPr>
          <a:xfrm>
            <a:off x="6642589" y="1395663"/>
            <a:ext cx="4418443" cy="1919221"/>
          </a:xfrm>
          <a:prstGeom prst="rect">
            <a:avLst/>
          </a:prstGeom>
        </p:spPr>
      </p:pic>
      <p:pic>
        <p:nvPicPr>
          <p:cNvPr id="14" name="Picture 13">
            <a:extLst>
              <a:ext uri="{FF2B5EF4-FFF2-40B4-BE49-F238E27FC236}">
                <a16:creationId xmlns:a16="http://schemas.microsoft.com/office/drawing/2014/main" id="{CF63715D-57AD-3706-EE22-8D30A22F42DA}"/>
              </a:ext>
            </a:extLst>
          </p:cNvPr>
          <p:cNvPicPr>
            <a:picLocks noChangeAspect="1"/>
          </p:cNvPicPr>
          <p:nvPr/>
        </p:nvPicPr>
        <p:blipFill>
          <a:blip r:embed="rId5"/>
          <a:stretch>
            <a:fillRect/>
          </a:stretch>
        </p:blipFill>
        <p:spPr>
          <a:xfrm>
            <a:off x="6642589" y="3745832"/>
            <a:ext cx="4418443" cy="2037347"/>
          </a:xfrm>
          <a:prstGeom prst="rect">
            <a:avLst/>
          </a:prstGeom>
        </p:spPr>
      </p:pic>
      <p:sp>
        <p:nvSpPr>
          <p:cNvPr id="15" name="Rectangle 14">
            <a:extLst>
              <a:ext uri="{FF2B5EF4-FFF2-40B4-BE49-F238E27FC236}">
                <a16:creationId xmlns:a16="http://schemas.microsoft.com/office/drawing/2014/main" id="{E64F27CE-00BB-2627-D8DC-CD1F802F50E8}"/>
              </a:ext>
            </a:extLst>
          </p:cNvPr>
          <p:cNvSpPr/>
          <p:nvPr/>
        </p:nvSpPr>
        <p:spPr>
          <a:xfrm>
            <a:off x="829398" y="1331494"/>
            <a:ext cx="5194414" cy="472440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197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009D9-F14A-FA4E-6315-C00B566BF897}"/>
              </a:ext>
            </a:extLst>
          </p:cNvPr>
          <p:cNvSpPr>
            <a:spLocks noGrp="1"/>
          </p:cNvSpPr>
          <p:nvPr>
            <p:ph idx="1"/>
          </p:nvPr>
        </p:nvSpPr>
        <p:spPr>
          <a:xfrm>
            <a:off x="581192" y="1275347"/>
            <a:ext cx="11029615" cy="5101390"/>
          </a:xfrm>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Consider a software project using semi-detached mode with 30,000 lines of code .We will obtain estimation for this project as follows:</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(1)Effort estimation 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a1(KLOC)</a:t>
            </a:r>
            <a:r>
              <a:rPr lang="en-IN" sz="1800" b="1" dirty="0">
                <a:latin typeface="Calibri" panose="020F0502020204030204" pitchFamily="34" charset="0"/>
                <a:ea typeface="Calibri" panose="020F0502020204030204" pitchFamily="34" charset="0"/>
                <a:cs typeface="Times New Roman" panose="02020603050405020304" pitchFamily="18" charset="0"/>
              </a:rPr>
              <a:t>pow</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(a2)person-months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E=3.0(30)Exp(1.12)where lines of code=30000=30 KLOC</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E=135 person-month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(2)Duration estimation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D=b1(E)</a:t>
            </a:r>
            <a:r>
              <a:rPr lang="en-IN" sz="1800" b="1" dirty="0">
                <a:latin typeface="Calibri" panose="020F0502020204030204" pitchFamily="34" charset="0"/>
                <a:ea typeface="Calibri" panose="020F0502020204030204" pitchFamily="34" charset="0"/>
                <a:cs typeface="Times New Roman" panose="02020603050405020304" pitchFamily="18" charset="0"/>
              </a:rPr>
              <a:t>pow</a:t>
            </a:r>
            <a:r>
              <a:rPr lang="en-IN" sz="1800" b="1" dirty="0">
                <a:effectLst/>
                <a:latin typeface="Calibri" panose="020F0502020204030204" pitchFamily="34" charset="0"/>
                <a:ea typeface="Calibri" panose="020F0502020204030204" pitchFamily="34" charset="0"/>
                <a:cs typeface="Times New Roman" panose="02020603050405020304" pitchFamily="18" charset="0"/>
              </a:rPr>
              <a:t>(b2)months</a:t>
            </a:r>
            <a:r>
              <a:rPr lang="en-IN" sz="1800" dirty="0">
                <a:effectLst/>
                <a:latin typeface="Calibri" panose="020F0502020204030204" pitchFamily="34" charset="0"/>
                <a:ea typeface="Calibri" panose="020F0502020204030204" pitchFamily="34" charset="0"/>
                <a:cs typeface="Times New Roman" panose="02020603050405020304" pitchFamily="18" charset="0"/>
              </a:rPr>
              <a:t>=2.5(135)Exp(0.35)</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D=14 months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(3)Person estimation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N=E/D</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135/14 N = 10 persons approx.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DB63AD9-5EA4-5D47-DA18-ECB24316D990}"/>
              </a:ext>
            </a:extLst>
          </p:cNvPr>
          <p:cNvSpPr txBox="1"/>
          <p:nvPr/>
        </p:nvSpPr>
        <p:spPr>
          <a:xfrm>
            <a:off x="11141241" y="6440906"/>
            <a:ext cx="451919" cy="369332"/>
          </a:xfrm>
          <a:prstGeom prst="rect">
            <a:avLst/>
          </a:prstGeom>
          <a:noFill/>
        </p:spPr>
        <p:txBody>
          <a:bodyPr wrap="none" rtlCol="0">
            <a:spAutoFit/>
          </a:bodyPr>
          <a:lstStyle/>
          <a:p>
            <a:r>
              <a:rPr lang="en-US" dirty="0"/>
              <a:t>13</a:t>
            </a:r>
            <a:endParaRPr lang="en-IN" dirty="0"/>
          </a:p>
        </p:txBody>
      </p:sp>
    </p:spTree>
    <p:extLst>
      <p:ext uri="{BB962C8B-B14F-4D97-AF65-F5344CB8AC3E}">
        <p14:creationId xmlns:p14="http://schemas.microsoft.com/office/powerpoint/2010/main" val="300344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8300-AE07-D622-130E-E521EFF6597C}"/>
              </a:ext>
            </a:extLst>
          </p:cNvPr>
          <p:cNvSpPr>
            <a:spLocks noGrp="1"/>
          </p:cNvSpPr>
          <p:nvPr>
            <p:ph type="title"/>
          </p:nvPr>
        </p:nvSpPr>
        <p:spPr/>
        <p:txBody>
          <a:bodyPr/>
          <a:lstStyle/>
          <a:p>
            <a:r>
              <a:rPr lang="en-US" dirty="0"/>
              <a:t>INTERMEDIATE COCOMO MODEL</a:t>
            </a:r>
            <a:endParaRPr lang="en-IN" dirty="0"/>
          </a:p>
        </p:txBody>
      </p:sp>
      <p:sp>
        <p:nvSpPr>
          <p:cNvPr id="3" name="Content Placeholder 2">
            <a:extLst>
              <a:ext uri="{FF2B5EF4-FFF2-40B4-BE49-F238E27FC236}">
                <a16:creationId xmlns:a16="http://schemas.microsoft.com/office/drawing/2014/main" id="{96A27F5B-2CDA-AACC-8749-983B756B6F52}"/>
              </a:ext>
            </a:extLst>
          </p:cNvPr>
          <p:cNvSpPr>
            <a:spLocks noGrp="1"/>
          </p:cNvSpPr>
          <p:nvPr>
            <p:ph idx="1"/>
          </p:nvPr>
        </p:nvSpPr>
        <p:spPr>
          <a:xfrm>
            <a:off x="581192" y="1890876"/>
            <a:ext cx="11029615" cy="4421692"/>
          </a:xfrm>
        </p:spPr>
        <p:txBody>
          <a:bodyPr>
            <a:normAutofit/>
          </a:bodyPr>
          <a:lstStyle/>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Intermediate COCOMO computes software development effort as function of program size and a set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of"cost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drivers"that</a:t>
            </a:r>
            <a:r>
              <a:rPr lang="en-IN" sz="1800" dirty="0">
                <a:effectLst/>
                <a:latin typeface="Calibri" panose="020F0502020204030204" pitchFamily="34" charset="0"/>
                <a:ea typeface="Calibri" panose="020F0502020204030204" pitchFamily="34" charset="0"/>
                <a:cs typeface="Times New Roman" panose="02020603050405020304" pitchFamily="18" charset="0"/>
              </a:rPr>
              <a:t> include subjective assessment of product ,hardware ,personnel and project attributes.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This model uses a set of 15 cost drivers ,these cost drivers are multiplied with the initial cost and effort estimates to scale the estimates up and down.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extension considers a set of "cost drivers", each with a number of subsidiary attributes: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Product attributes</a:t>
            </a:r>
          </a:p>
          <a:p>
            <a:pPr>
              <a:lnSpc>
                <a:spcPct val="107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        Required software reliability</a:t>
            </a:r>
          </a:p>
          <a:p>
            <a:pPr>
              <a:lnSpc>
                <a:spcPct val="107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        Size of application database</a:t>
            </a:r>
          </a:p>
          <a:p>
            <a:pPr>
              <a:lnSpc>
                <a:spcPct val="107000"/>
              </a:lnSpc>
              <a:spcAft>
                <a:spcPts val="800"/>
              </a:spcAft>
              <a:buFont typeface="Wingdings" panose="05000000000000000000" pitchFamily="2" charset="2"/>
              <a:buChar char="v"/>
            </a:pPr>
            <a:r>
              <a:rPr lang="en-IN" sz="1800" dirty="0">
                <a:effectLst/>
                <a:latin typeface="Calibri" panose="020F0502020204030204" pitchFamily="34" charset="0"/>
                <a:ea typeface="Calibri" panose="020F0502020204030204" pitchFamily="34" charset="0"/>
                <a:cs typeface="Times New Roman" panose="02020603050405020304" pitchFamily="18" charset="0"/>
              </a:rPr>
              <a:t>        Complexity of the product</a:t>
            </a:r>
          </a:p>
          <a:p>
            <a:endParaRPr lang="en-IN" dirty="0"/>
          </a:p>
        </p:txBody>
      </p:sp>
      <p:sp>
        <p:nvSpPr>
          <p:cNvPr id="4" name="TextBox 3">
            <a:extLst>
              <a:ext uri="{FF2B5EF4-FFF2-40B4-BE49-F238E27FC236}">
                <a16:creationId xmlns:a16="http://schemas.microsoft.com/office/drawing/2014/main" id="{53CE03B2-2868-BF4C-4441-661BBB5CB400}"/>
              </a:ext>
            </a:extLst>
          </p:cNvPr>
          <p:cNvSpPr txBox="1"/>
          <p:nvPr/>
        </p:nvSpPr>
        <p:spPr>
          <a:xfrm flipH="1">
            <a:off x="11122792" y="6240379"/>
            <a:ext cx="576246" cy="369332"/>
          </a:xfrm>
          <a:prstGeom prst="rect">
            <a:avLst/>
          </a:prstGeom>
          <a:noFill/>
        </p:spPr>
        <p:txBody>
          <a:bodyPr wrap="square" rtlCol="0">
            <a:spAutoFit/>
          </a:bodyPr>
          <a:lstStyle/>
          <a:p>
            <a:r>
              <a:rPr lang="en-US" dirty="0"/>
              <a:t>14</a:t>
            </a:r>
            <a:endParaRPr lang="en-IN" dirty="0"/>
          </a:p>
        </p:txBody>
      </p:sp>
    </p:spTree>
    <p:extLst>
      <p:ext uri="{BB962C8B-B14F-4D97-AF65-F5344CB8AC3E}">
        <p14:creationId xmlns:p14="http://schemas.microsoft.com/office/powerpoint/2010/main" val="210101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E6DD5-7B4D-F5A0-6959-0F767C9D1218}"/>
              </a:ext>
            </a:extLst>
          </p:cNvPr>
          <p:cNvSpPr>
            <a:spLocks noGrp="1"/>
          </p:cNvSpPr>
          <p:nvPr>
            <p:ph idx="1"/>
          </p:nvPr>
        </p:nvSpPr>
        <p:spPr>
          <a:xfrm>
            <a:off x="517023" y="938463"/>
            <a:ext cx="11029615" cy="5309603"/>
          </a:xfrm>
        </p:spPr>
        <p:txBody>
          <a:bodyPr>
            <a:normAutofit fontScale="85000"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Hardware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Run-time performance constraints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Memory constraints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Volatility of the virtual machine environment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Required turnabout time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Personnel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Analyst capability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Software engineering capability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Applications experience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Virtual machine experience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Programming language experience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Project attributes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Use of software tools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Application of software engineering methods</a:t>
            </a:r>
          </a:p>
          <a:p>
            <a:endParaRPr lang="en-IN" dirty="0"/>
          </a:p>
        </p:txBody>
      </p:sp>
      <p:sp>
        <p:nvSpPr>
          <p:cNvPr id="4" name="TextBox 3">
            <a:extLst>
              <a:ext uri="{FF2B5EF4-FFF2-40B4-BE49-F238E27FC236}">
                <a16:creationId xmlns:a16="http://schemas.microsoft.com/office/drawing/2014/main" id="{8622A2AC-5ADA-7DC5-8948-E6698C8942EE}"/>
              </a:ext>
            </a:extLst>
          </p:cNvPr>
          <p:cNvSpPr txBox="1"/>
          <p:nvPr/>
        </p:nvSpPr>
        <p:spPr>
          <a:xfrm>
            <a:off x="11293642" y="6304548"/>
            <a:ext cx="545432" cy="369332"/>
          </a:xfrm>
          <a:prstGeom prst="rect">
            <a:avLst/>
          </a:prstGeom>
          <a:noFill/>
        </p:spPr>
        <p:txBody>
          <a:bodyPr wrap="square" rtlCol="0">
            <a:spAutoFit/>
          </a:bodyPr>
          <a:lstStyle/>
          <a:p>
            <a:r>
              <a:rPr lang="en-US" dirty="0"/>
              <a:t>15</a:t>
            </a:r>
            <a:endParaRPr lang="en-IN" dirty="0"/>
          </a:p>
        </p:txBody>
      </p:sp>
    </p:spTree>
    <p:extLst>
      <p:ext uri="{BB962C8B-B14F-4D97-AF65-F5344CB8AC3E}">
        <p14:creationId xmlns:p14="http://schemas.microsoft.com/office/powerpoint/2010/main" val="1185512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78112-053F-ECC4-497B-381E96E8C472}"/>
              </a:ext>
            </a:extLst>
          </p:cNvPr>
          <p:cNvSpPr>
            <a:spLocks noGrp="1"/>
          </p:cNvSpPr>
          <p:nvPr>
            <p:ph idx="1"/>
          </p:nvPr>
        </p:nvSpPr>
        <p:spPr>
          <a:xfrm>
            <a:off x="581192" y="1404851"/>
            <a:ext cx="11029615" cy="4570499"/>
          </a:xfrm>
        </p:spPr>
        <p:txBody>
          <a:bodyPr/>
          <a:lstStyle/>
          <a:p>
            <a:pPr marL="0" indent="0">
              <a:buNone/>
            </a:pPr>
            <a:r>
              <a:rPr lang="en-US" dirty="0"/>
              <a:t>Each of 15 attribute receives a rating on a six point scale that ranges from “very low ” to “extra high”(in importance or value).</a:t>
            </a:r>
          </a:p>
          <a:p>
            <a:pPr marL="0" indent="0">
              <a:buNone/>
            </a:pPr>
            <a:r>
              <a:rPr lang="en-US" dirty="0"/>
              <a:t>Formula now takes the form </a:t>
            </a:r>
          </a:p>
          <a:p>
            <a:pPr marL="0" indent="0">
              <a:buNone/>
            </a:pPr>
            <a:endParaRPr lang="en-US" dirty="0"/>
          </a:p>
          <a:p>
            <a:pPr marL="0" indent="0">
              <a:buNone/>
            </a:pPr>
            <a:endParaRPr lang="en-US" dirty="0"/>
          </a:p>
          <a:p>
            <a:pPr marL="0" indent="0">
              <a:buNone/>
            </a:pPr>
            <a:r>
              <a:rPr lang="en-US" dirty="0"/>
              <a:t>Where</a:t>
            </a:r>
          </a:p>
          <a:p>
            <a:pPr marL="0" indent="0">
              <a:buNone/>
            </a:pPr>
            <a:r>
              <a:rPr lang="en-US" dirty="0"/>
              <a:t>E:Effort applied in terms of person-</a:t>
            </a:r>
            <a:r>
              <a:rPr lang="en-US" dirty="0" err="1"/>
              <a:t>mpnths</a:t>
            </a:r>
            <a:endParaRPr lang="en-US" dirty="0"/>
          </a:p>
          <a:p>
            <a:pPr marL="0" indent="0">
              <a:buNone/>
            </a:pPr>
            <a:r>
              <a:rPr lang="en-US" dirty="0" err="1"/>
              <a:t>KLOC:Kilo</a:t>
            </a:r>
            <a:r>
              <a:rPr lang="en-US" dirty="0"/>
              <a:t> lines of code for the project</a:t>
            </a:r>
            <a:endParaRPr lang="en-IN" dirty="0"/>
          </a:p>
          <a:p>
            <a:pPr marL="0" indent="0">
              <a:buNone/>
            </a:pPr>
            <a:r>
              <a:rPr lang="en-IN" dirty="0"/>
              <a:t>EAF: It is the effort adjustment factor</a:t>
            </a:r>
            <a:endParaRPr lang="en-US" dirty="0"/>
          </a:p>
        </p:txBody>
      </p:sp>
      <p:pic>
        <p:nvPicPr>
          <p:cNvPr id="5" name="Picture 4">
            <a:extLst>
              <a:ext uri="{FF2B5EF4-FFF2-40B4-BE49-F238E27FC236}">
                <a16:creationId xmlns:a16="http://schemas.microsoft.com/office/drawing/2014/main" id="{4C1D01FC-EC54-6349-A95D-2882D0AD23FB}"/>
              </a:ext>
            </a:extLst>
          </p:cNvPr>
          <p:cNvPicPr>
            <a:picLocks noChangeAspect="1"/>
          </p:cNvPicPr>
          <p:nvPr/>
        </p:nvPicPr>
        <p:blipFill>
          <a:blip r:embed="rId2"/>
          <a:stretch>
            <a:fillRect/>
          </a:stretch>
        </p:blipFill>
        <p:spPr>
          <a:xfrm>
            <a:off x="3015662" y="3209998"/>
            <a:ext cx="2918713" cy="480102"/>
          </a:xfrm>
          <a:prstGeom prst="rect">
            <a:avLst/>
          </a:prstGeom>
        </p:spPr>
      </p:pic>
      <p:sp>
        <p:nvSpPr>
          <p:cNvPr id="6" name="TextBox 5">
            <a:extLst>
              <a:ext uri="{FF2B5EF4-FFF2-40B4-BE49-F238E27FC236}">
                <a16:creationId xmlns:a16="http://schemas.microsoft.com/office/drawing/2014/main" id="{4FE5CEF8-DDAA-937A-0568-4F65356A2B03}"/>
              </a:ext>
            </a:extLst>
          </p:cNvPr>
          <p:cNvSpPr txBox="1"/>
          <p:nvPr/>
        </p:nvSpPr>
        <p:spPr>
          <a:xfrm>
            <a:off x="11197244" y="6384175"/>
            <a:ext cx="446084" cy="369332"/>
          </a:xfrm>
          <a:prstGeom prst="rect">
            <a:avLst/>
          </a:prstGeom>
          <a:noFill/>
        </p:spPr>
        <p:txBody>
          <a:bodyPr wrap="none" rtlCol="0">
            <a:spAutoFit/>
          </a:bodyPr>
          <a:lstStyle/>
          <a:p>
            <a:r>
              <a:rPr lang="en-US" dirty="0"/>
              <a:t>16</a:t>
            </a:r>
          </a:p>
        </p:txBody>
      </p:sp>
    </p:spTree>
    <p:extLst>
      <p:ext uri="{BB962C8B-B14F-4D97-AF65-F5344CB8AC3E}">
        <p14:creationId xmlns:p14="http://schemas.microsoft.com/office/powerpoint/2010/main" val="3775944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885C-DE59-3F16-05AA-B197B1EDF51D}"/>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B912D177-55B0-F4A3-5642-5473B725F276}"/>
              </a:ext>
            </a:extLst>
          </p:cNvPr>
          <p:cNvPicPr>
            <a:picLocks noGrp="1" noChangeAspect="1"/>
          </p:cNvPicPr>
          <p:nvPr>
            <p:ph idx="1"/>
          </p:nvPr>
        </p:nvPicPr>
        <p:blipFill>
          <a:blip r:embed="rId2"/>
          <a:stretch>
            <a:fillRect/>
          </a:stretch>
        </p:blipFill>
        <p:spPr>
          <a:xfrm>
            <a:off x="1165356" y="1163512"/>
            <a:ext cx="9540983" cy="4859328"/>
          </a:xfrm>
        </p:spPr>
      </p:pic>
      <p:sp>
        <p:nvSpPr>
          <p:cNvPr id="6" name="Rectangle 5">
            <a:extLst>
              <a:ext uri="{FF2B5EF4-FFF2-40B4-BE49-F238E27FC236}">
                <a16:creationId xmlns:a16="http://schemas.microsoft.com/office/drawing/2014/main" id="{68F59D3F-BE3F-9BEE-8521-0EE4C32C2A46}"/>
              </a:ext>
            </a:extLst>
          </p:cNvPr>
          <p:cNvSpPr/>
          <p:nvPr/>
        </p:nvSpPr>
        <p:spPr>
          <a:xfrm>
            <a:off x="931025" y="947651"/>
            <a:ext cx="10016838" cy="53367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0754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AA21-6DEE-4301-6B4B-D83880A20C72}"/>
              </a:ext>
            </a:extLst>
          </p:cNvPr>
          <p:cNvSpPr>
            <a:spLocks noGrp="1"/>
          </p:cNvSpPr>
          <p:nvPr>
            <p:ph type="title"/>
          </p:nvPr>
        </p:nvSpPr>
        <p:spPr/>
        <p:txBody>
          <a:bodyPr/>
          <a:lstStyle/>
          <a:p>
            <a:r>
              <a:rPr lang="en-US" dirty="0"/>
              <a:t>SHORTCOMING OF BASIC AND INTERMEDIATE COCOMO MODELS</a:t>
            </a:r>
            <a:endParaRPr lang="en-IN" dirty="0"/>
          </a:p>
        </p:txBody>
      </p:sp>
      <p:sp>
        <p:nvSpPr>
          <p:cNvPr id="3" name="Content Placeholder 2">
            <a:extLst>
              <a:ext uri="{FF2B5EF4-FFF2-40B4-BE49-F238E27FC236}">
                <a16:creationId xmlns:a16="http://schemas.microsoft.com/office/drawing/2014/main" id="{E83347DF-C1A1-BF27-8CF2-3EF1D23BD072}"/>
              </a:ext>
            </a:extLst>
          </p:cNvPr>
          <p:cNvSpPr>
            <a:spLocks noGrp="1"/>
          </p:cNvSpPr>
          <p:nvPr>
            <p:ph idx="1"/>
          </p:nvPr>
        </p:nvSpPr>
        <p:spPr/>
        <p:txBody>
          <a:bodyPr/>
          <a:lstStyle/>
          <a:p>
            <a:r>
              <a:rPr lang="en-US" dirty="0"/>
              <a:t>BOTH MODELS</a:t>
            </a:r>
          </a:p>
          <a:p>
            <a:r>
              <a:rPr lang="en-US" dirty="0"/>
              <a:t>Consider a software product as single homogeneous entity</a:t>
            </a:r>
          </a:p>
          <a:p>
            <a:r>
              <a:rPr lang="en-US" dirty="0"/>
              <a:t>However ,most large systems are made up of several smaller subsystems</a:t>
            </a:r>
          </a:p>
          <a:p>
            <a:r>
              <a:rPr lang="en-US" dirty="0"/>
              <a:t>Some sub-systems may be considered as organic type ,some may be considered </a:t>
            </a:r>
            <a:r>
              <a:rPr lang="en-US" dirty="0" err="1"/>
              <a:t>emedded</a:t>
            </a:r>
            <a:r>
              <a:rPr lang="en-US" dirty="0"/>
              <a:t> </a:t>
            </a:r>
            <a:r>
              <a:rPr lang="en-US" dirty="0" err="1"/>
              <a:t>etc</a:t>
            </a:r>
            <a:endParaRPr lang="en-US" dirty="0"/>
          </a:p>
          <a:p>
            <a:r>
              <a:rPr lang="en-US" dirty="0"/>
              <a:t>For some the reliability requirements may be high and </a:t>
            </a:r>
            <a:r>
              <a:rPr lang="en-US" dirty="0" err="1"/>
              <a:t>so,on</a:t>
            </a:r>
            <a:endParaRPr lang="en-US" dirty="0"/>
          </a:p>
          <a:p>
            <a:r>
              <a:rPr lang="en-US" dirty="0"/>
              <a:t>SO ,complete COCOMO was proposed to overcome these limitations of basic and intermediate COCOMO</a:t>
            </a:r>
            <a:endParaRPr lang="en-IN" dirty="0"/>
          </a:p>
        </p:txBody>
      </p:sp>
    </p:spTree>
    <p:extLst>
      <p:ext uri="{BB962C8B-B14F-4D97-AF65-F5344CB8AC3E}">
        <p14:creationId xmlns:p14="http://schemas.microsoft.com/office/powerpoint/2010/main" val="1056299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1AAB-2F9A-9F5A-2E70-314D931734C7}"/>
              </a:ext>
            </a:extLst>
          </p:cNvPr>
          <p:cNvSpPr>
            <a:spLocks noGrp="1"/>
          </p:cNvSpPr>
          <p:nvPr>
            <p:ph type="title"/>
          </p:nvPr>
        </p:nvSpPr>
        <p:spPr/>
        <p:txBody>
          <a:bodyPr/>
          <a:lstStyle/>
          <a:p>
            <a:r>
              <a:rPr lang="en-US" dirty="0"/>
              <a:t>COMPLETE COCOMO MODEL</a:t>
            </a:r>
            <a:endParaRPr lang="en-IN" dirty="0"/>
          </a:p>
        </p:txBody>
      </p:sp>
      <p:sp>
        <p:nvSpPr>
          <p:cNvPr id="3" name="Content Placeholder 2">
            <a:extLst>
              <a:ext uri="{FF2B5EF4-FFF2-40B4-BE49-F238E27FC236}">
                <a16:creationId xmlns:a16="http://schemas.microsoft.com/office/drawing/2014/main" id="{476A646A-342F-46DE-9EED-00903CEB0237}"/>
              </a:ext>
            </a:extLst>
          </p:cNvPr>
          <p:cNvSpPr>
            <a:spLocks noGrp="1"/>
          </p:cNvSpPr>
          <p:nvPr>
            <p:ph idx="1"/>
          </p:nvPr>
        </p:nvSpPr>
        <p:spPr/>
        <p:txBody>
          <a:bodyPr/>
          <a:lstStyle/>
          <a:p>
            <a:r>
              <a:rPr lang="en-US" dirty="0"/>
              <a:t> </a:t>
            </a:r>
            <a:endParaRPr lang="en-IN" dirty="0"/>
          </a:p>
        </p:txBody>
      </p:sp>
      <p:pic>
        <p:nvPicPr>
          <p:cNvPr id="11" name="Picture 10">
            <a:extLst>
              <a:ext uri="{FF2B5EF4-FFF2-40B4-BE49-F238E27FC236}">
                <a16:creationId xmlns:a16="http://schemas.microsoft.com/office/drawing/2014/main" id="{DACAB684-4C88-3C70-F999-34BED131583F}"/>
              </a:ext>
            </a:extLst>
          </p:cNvPr>
          <p:cNvPicPr>
            <a:picLocks noChangeAspect="1"/>
          </p:cNvPicPr>
          <p:nvPr/>
        </p:nvPicPr>
        <p:blipFill>
          <a:blip r:embed="rId2"/>
          <a:stretch>
            <a:fillRect/>
          </a:stretch>
        </p:blipFill>
        <p:spPr>
          <a:xfrm>
            <a:off x="1245591" y="2609311"/>
            <a:ext cx="8468860" cy="3366039"/>
          </a:xfrm>
          <a:prstGeom prst="rect">
            <a:avLst/>
          </a:prstGeom>
        </p:spPr>
      </p:pic>
    </p:spTree>
    <p:extLst>
      <p:ext uri="{BB962C8B-B14F-4D97-AF65-F5344CB8AC3E}">
        <p14:creationId xmlns:p14="http://schemas.microsoft.com/office/powerpoint/2010/main" val="36619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6BA18-C74E-FF6D-E663-1F3E45651326}"/>
              </a:ext>
            </a:extLst>
          </p:cNvPr>
          <p:cNvSpPr>
            <a:spLocks noGrp="1"/>
          </p:cNvSpPr>
          <p:nvPr>
            <p:ph type="title"/>
          </p:nvPr>
        </p:nvSpPr>
        <p:spPr/>
        <p:txBody>
          <a:bodyPr/>
          <a:lstStyle/>
          <a:p>
            <a:r>
              <a:rPr lang="en-US" dirty="0"/>
              <a:t>PROJECT ESTIMATION TECHNIQUES</a:t>
            </a:r>
            <a:endParaRPr lang="en-IN" dirty="0"/>
          </a:p>
        </p:txBody>
      </p:sp>
      <p:sp>
        <p:nvSpPr>
          <p:cNvPr id="3" name="Content Placeholder 2">
            <a:extLst>
              <a:ext uri="{FF2B5EF4-FFF2-40B4-BE49-F238E27FC236}">
                <a16:creationId xmlns:a16="http://schemas.microsoft.com/office/drawing/2014/main" id="{B02C0849-74A4-86D0-0356-0C258796CF14}"/>
              </a:ext>
            </a:extLst>
          </p:cNvPr>
          <p:cNvSpPr>
            <a:spLocks noGrp="1"/>
          </p:cNvSpPr>
          <p:nvPr>
            <p:ph idx="1"/>
          </p:nvPr>
        </p:nvSpPr>
        <p:spPr/>
        <p:txBody>
          <a:bodyPr>
            <a:normAutofit fontScale="77500" lnSpcReduction="20000"/>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Estimation of various projects parameters is an important project planning activity .The different parameters of a project that need to be estimated includes</a:t>
            </a:r>
          </a:p>
          <a:p>
            <a:pPr marL="0" indent="0">
              <a:lnSpc>
                <a:spcPct val="107000"/>
              </a:lnSpc>
              <a:spcAft>
                <a:spcPts val="800"/>
              </a:spcAft>
              <a:buNone/>
            </a:pPr>
            <a:endParaRPr lang="en-IN" sz="1800" dirty="0">
              <a:effectLst/>
              <a:latin typeface="Segoe UI Symbol" panose="020B0502040204020203" pitchFamily="34" charset="0"/>
              <a:ea typeface="Calibri" panose="020F0502020204030204" pitchFamily="34" charset="0"/>
              <a:cs typeface="Segoe UI Symbol" panose="020B0502040204020203" pitchFamily="34"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Project Size,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Effort required to complete the project,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Project Duration and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Cost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Accurate estimation of these parameters is important for resource planning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scheduling.Estimation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Techniques can be classified as: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Empirical Estimation Techniques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Heuristic Estimation Techniques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Analytical Estimation Techniques</a:t>
            </a:r>
          </a:p>
          <a:p>
            <a:pPr marL="0" indent="0">
              <a:buNone/>
            </a:pPr>
            <a:endParaRPr lang="en-IN" dirty="0"/>
          </a:p>
        </p:txBody>
      </p:sp>
      <p:sp>
        <p:nvSpPr>
          <p:cNvPr id="4" name="TextBox 3">
            <a:extLst>
              <a:ext uri="{FF2B5EF4-FFF2-40B4-BE49-F238E27FC236}">
                <a16:creationId xmlns:a16="http://schemas.microsoft.com/office/drawing/2014/main" id="{A4DD9616-EA6C-7A65-E966-D4D7281A7B18}"/>
              </a:ext>
            </a:extLst>
          </p:cNvPr>
          <p:cNvSpPr txBox="1"/>
          <p:nvPr/>
        </p:nvSpPr>
        <p:spPr>
          <a:xfrm>
            <a:off x="11349789" y="6521116"/>
            <a:ext cx="319318" cy="369332"/>
          </a:xfrm>
          <a:prstGeom prst="rect">
            <a:avLst/>
          </a:prstGeom>
          <a:noFill/>
        </p:spPr>
        <p:txBody>
          <a:bodyPr wrap="none" rtlCol="0">
            <a:spAutoFit/>
          </a:bodyPr>
          <a:lstStyle/>
          <a:p>
            <a:r>
              <a:rPr lang="en-US" dirty="0"/>
              <a:t>1</a:t>
            </a:r>
            <a:endParaRPr lang="en-IN" dirty="0"/>
          </a:p>
        </p:txBody>
      </p:sp>
    </p:spTree>
    <p:extLst>
      <p:ext uri="{BB962C8B-B14F-4D97-AF65-F5344CB8AC3E}">
        <p14:creationId xmlns:p14="http://schemas.microsoft.com/office/powerpoint/2010/main" val="101906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BD7C-AF72-1505-2920-DAE18BD5DAF4}"/>
              </a:ext>
            </a:extLst>
          </p:cNvPr>
          <p:cNvSpPr>
            <a:spLocks noGrp="1"/>
          </p:cNvSpPr>
          <p:nvPr>
            <p:ph type="title"/>
          </p:nvPr>
        </p:nvSpPr>
        <p:spPr/>
        <p:txBody>
          <a:bodyPr/>
          <a:lstStyle/>
          <a:p>
            <a:r>
              <a:rPr lang="en-US" dirty="0"/>
              <a:t>PROJECT DURATION</a:t>
            </a:r>
            <a:endParaRPr lang="en-IN" dirty="0"/>
          </a:p>
        </p:txBody>
      </p:sp>
      <p:sp>
        <p:nvSpPr>
          <p:cNvPr id="3" name="Content Placeholder 2">
            <a:extLst>
              <a:ext uri="{FF2B5EF4-FFF2-40B4-BE49-F238E27FC236}">
                <a16:creationId xmlns:a16="http://schemas.microsoft.com/office/drawing/2014/main" id="{E547A89F-01EC-685D-41E2-B1EDE99F438B}"/>
              </a:ext>
            </a:extLst>
          </p:cNvPr>
          <p:cNvSpPr>
            <a:spLocks noGrp="1"/>
          </p:cNvSpPr>
          <p:nvPr>
            <p:ph idx="1"/>
          </p:nvPr>
        </p:nvSpPr>
        <p:spPr>
          <a:xfrm>
            <a:off x="581192" y="2340864"/>
            <a:ext cx="11029615" cy="2905839"/>
          </a:xfrm>
        </p:spPr>
        <p:txBody>
          <a:bodyPr>
            <a:normAutofit fontScale="92500" lnSpcReduction="20000"/>
          </a:bodyPr>
          <a:lstStyle/>
          <a:p>
            <a:pPr algn="ctr"/>
            <a:r>
              <a:rPr lang="en-US" sz="2400" b="0" i="0" dirty="0">
                <a:solidFill>
                  <a:srgbClr val="333333"/>
                </a:solidFill>
                <a:effectLst/>
                <a:latin typeface="MS PGothic" panose="020B0600070205080204" pitchFamily="34" charset="-128"/>
                <a:ea typeface="MS PGothic" panose="020B0600070205080204" pitchFamily="34" charset="-128"/>
              </a:rPr>
              <a:t>Duration is the total time that it takes to complete a </a:t>
            </a:r>
            <a:r>
              <a:rPr lang="en-US" sz="2400" b="0" i="0" u="none" strike="noStrike" dirty="0">
                <a:solidFill>
                  <a:srgbClr val="337AB7"/>
                </a:solidFill>
                <a:effectLst/>
                <a:latin typeface="MS PGothic" panose="020B0600070205080204" pitchFamily="34" charset="-128"/>
                <a:ea typeface="MS PGothic" panose="020B0600070205080204" pitchFamily="34" charset="-128"/>
                <a:hlinkClick r:id="rId2"/>
              </a:rPr>
              <a:t>project</a:t>
            </a:r>
            <a:r>
              <a:rPr lang="en-US" sz="2400" b="0" i="0" dirty="0">
                <a:solidFill>
                  <a:srgbClr val="333333"/>
                </a:solidFill>
                <a:effectLst/>
                <a:latin typeface="MS PGothic" panose="020B0600070205080204" pitchFamily="34" charset="-128"/>
                <a:ea typeface="MS PGothic" panose="020B0600070205080204" pitchFamily="34" charset="-128"/>
              </a:rPr>
              <a:t> measured in work days, hours or weeks. </a:t>
            </a:r>
          </a:p>
          <a:p>
            <a:pPr algn="ctr"/>
            <a:endParaRPr lang="en-US" sz="2400" b="0" i="0" dirty="0">
              <a:solidFill>
                <a:srgbClr val="333333"/>
              </a:solidFill>
              <a:effectLst/>
              <a:latin typeface="MS PGothic" panose="020B0600070205080204" pitchFamily="34" charset="-128"/>
              <a:ea typeface="MS PGothic" panose="020B0600070205080204" pitchFamily="34" charset="-128"/>
            </a:endParaRPr>
          </a:p>
          <a:p>
            <a:pPr algn="ctr"/>
            <a:r>
              <a:rPr lang="en-US" sz="2400" b="0" i="0" dirty="0">
                <a:solidFill>
                  <a:srgbClr val="333333"/>
                </a:solidFill>
                <a:effectLst/>
                <a:latin typeface="MS PGothic" panose="020B0600070205080204" pitchFamily="34" charset="-128"/>
                <a:ea typeface="MS PGothic" panose="020B0600070205080204" pitchFamily="34" charset="-128"/>
              </a:rPr>
              <a:t>The duration depends on the availability and capacity of </a:t>
            </a:r>
            <a:r>
              <a:rPr lang="en-US" sz="2400" b="0" i="0" u="none" strike="noStrike" dirty="0">
                <a:solidFill>
                  <a:srgbClr val="337AB7"/>
                </a:solidFill>
                <a:effectLst/>
                <a:latin typeface="MS PGothic" panose="020B0600070205080204" pitchFamily="34" charset="-128"/>
                <a:ea typeface="MS PGothic" panose="020B0600070205080204" pitchFamily="34" charset="-128"/>
                <a:hlinkClick r:id="rId3"/>
              </a:rPr>
              <a:t>resources</a:t>
            </a:r>
            <a:r>
              <a:rPr lang="en-US" sz="2400" b="0" i="0" dirty="0">
                <a:solidFill>
                  <a:srgbClr val="333333"/>
                </a:solidFill>
                <a:effectLst/>
                <a:latin typeface="MS PGothic" panose="020B0600070205080204" pitchFamily="34" charset="-128"/>
                <a:ea typeface="MS PGothic" panose="020B0600070205080204" pitchFamily="34" charset="-128"/>
              </a:rPr>
              <a:t>.</a:t>
            </a:r>
          </a:p>
          <a:p>
            <a:pPr marL="0" indent="0" algn="ctr">
              <a:buNone/>
            </a:pPr>
            <a:endParaRPr lang="en-US" sz="2400" b="0" i="0" dirty="0">
              <a:solidFill>
                <a:srgbClr val="333333"/>
              </a:solidFill>
              <a:effectLst/>
              <a:latin typeface="MS PGothic" panose="020B0600070205080204" pitchFamily="34" charset="-128"/>
              <a:ea typeface="MS PGothic" panose="020B0600070205080204" pitchFamily="34" charset="-128"/>
            </a:endParaRPr>
          </a:p>
          <a:p>
            <a:pPr algn="ctr"/>
            <a:r>
              <a:rPr lang="en-US" sz="2400" b="0" i="0" dirty="0">
                <a:solidFill>
                  <a:srgbClr val="333333"/>
                </a:solidFill>
                <a:effectLst/>
                <a:latin typeface="MS PGothic" panose="020B0600070205080204" pitchFamily="34" charset="-128"/>
                <a:ea typeface="MS PGothic" panose="020B0600070205080204" pitchFamily="34" charset="-128"/>
              </a:rPr>
              <a:t> Effort is the number of people hours needed to complete a </a:t>
            </a:r>
            <a:r>
              <a:rPr lang="en-US" sz="2400" b="0" i="0" u="none" strike="noStrike" dirty="0">
                <a:solidFill>
                  <a:srgbClr val="337AB7"/>
                </a:solidFill>
                <a:effectLst/>
                <a:latin typeface="MS PGothic" panose="020B0600070205080204" pitchFamily="34" charset="-128"/>
                <a:ea typeface="MS PGothic" panose="020B0600070205080204" pitchFamily="34" charset="-128"/>
                <a:hlinkClick r:id="rId4"/>
              </a:rPr>
              <a:t>task</a:t>
            </a:r>
            <a:r>
              <a:rPr lang="en-US" sz="2400" b="0" i="0" dirty="0">
                <a:solidFill>
                  <a:srgbClr val="333333"/>
                </a:solidFill>
                <a:effectLst/>
                <a:latin typeface="MS PGothic" panose="020B0600070205080204" pitchFamily="34" charset="-128"/>
                <a:ea typeface="MS PGothic" panose="020B0600070205080204" pitchFamily="34" charset="-128"/>
              </a:rPr>
              <a:t>, i.e. it’s the actual time that is spent on working on the project..</a:t>
            </a:r>
            <a:endParaRPr lang="en-IN" sz="2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66318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3F57-FA1F-0C93-3EE6-9131AD99EF1D}"/>
              </a:ext>
            </a:extLst>
          </p:cNvPr>
          <p:cNvSpPr>
            <a:spLocks noGrp="1"/>
          </p:cNvSpPr>
          <p:nvPr>
            <p:ph type="title"/>
          </p:nvPr>
        </p:nvSpPr>
        <p:spPr/>
        <p:txBody>
          <a:bodyPr/>
          <a:lstStyle/>
          <a:p>
            <a:r>
              <a:rPr lang="en-US" b="0" i="0" dirty="0">
                <a:solidFill>
                  <a:srgbClr val="1C1F24"/>
                </a:solidFill>
                <a:effectLst/>
                <a:latin typeface="Open Sans" panose="020B0606030504020204" pitchFamily="34" charset="0"/>
              </a:rPr>
              <a:t>Why is it important to estimate project duration?</a:t>
            </a:r>
            <a:br>
              <a:rPr lang="en-US" b="0" i="0" dirty="0">
                <a:solidFill>
                  <a:srgbClr val="1C1F24"/>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03A657CF-68C7-F2A0-5CBB-CA1553FEC9B2}"/>
              </a:ext>
            </a:extLst>
          </p:cNvPr>
          <p:cNvSpPr>
            <a:spLocks noGrp="1"/>
          </p:cNvSpPr>
          <p:nvPr>
            <p:ph idx="1"/>
          </p:nvPr>
        </p:nvSpPr>
        <p:spPr>
          <a:xfrm>
            <a:off x="581192" y="1562470"/>
            <a:ext cx="11029615" cy="4593374"/>
          </a:xfrm>
        </p:spPr>
        <p:txBody>
          <a:bodyPr/>
          <a:lstStyle/>
          <a:p>
            <a:pPr marL="0" indent="0">
              <a:buNone/>
            </a:pPr>
            <a:r>
              <a:rPr lang="en-US" sz="2000" b="0" i="0" dirty="0">
                <a:solidFill>
                  <a:srgbClr val="676767"/>
                </a:solidFill>
                <a:effectLst/>
                <a:latin typeface="MS UI Gothic" panose="020B0600070205080204" pitchFamily="34" charset="-128"/>
                <a:ea typeface="MS UI Gothic" panose="020B0600070205080204" pitchFamily="34" charset="-128"/>
              </a:rPr>
              <a:t>Project management is a game of precision. If you cannot estimate project duration, you won’t know how long your overall project will take or when you will reach certain stages or </a:t>
            </a:r>
            <a:r>
              <a:rPr lang="en-US" sz="2000" b="0" i="0" u="none" strike="noStrike" dirty="0">
                <a:solidFill>
                  <a:srgbClr val="3B7ED5"/>
                </a:solidFill>
                <a:effectLst/>
                <a:latin typeface="MS UI Gothic" panose="020B0600070205080204" pitchFamily="34" charset="-128"/>
                <a:ea typeface="MS UI Gothic" panose="020B0600070205080204" pitchFamily="34" charset="-128"/>
                <a:hlinkClick r:id="rId2"/>
              </a:rPr>
              <a:t>milestones</a:t>
            </a:r>
            <a:r>
              <a:rPr lang="en-US" sz="2000" b="0" i="0" dirty="0">
                <a:solidFill>
                  <a:srgbClr val="676767"/>
                </a:solidFill>
                <a:effectLst/>
                <a:latin typeface="MS UI Gothic" panose="020B0600070205080204" pitchFamily="34" charset="-128"/>
                <a:ea typeface="MS UI Gothic" panose="020B0600070205080204" pitchFamily="34" charset="-128"/>
              </a:rPr>
              <a:t>.</a:t>
            </a:r>
          </a:p>
          <a:p>
            <a:endParaRPr lang="en-US" sz="2000" dirty="0">
              <a:solidFill>
                <a:srgbClr val="676767"/>
              </a:solidFill>
              <a:latin typeface="MS UI Gothic" panose="020B0600070205080204" pitchFamily="34" charset="-128"/>
              <a:ea typeface="MS UI Gothic" panose="020B0600070205080204" pitchFamily="34" charset="-128"/>
            </a:endParaRPr>
          </a:p>
          <a:p>
            <a:pPr marL="0" indent="0" algn="l">
              <a:buNone/>
            </a:pPr>
            <a:r>
              <a:rPr lang="en-US" sz="2000" b="0" i="0" dirty="0">
                <a:solidFill>
                  <a:srgbClr val="676767"/>
                </a:solidFill>
                <a:effectLst/>
                <a:latin typeface="MS UI Gothic" panose="020B0600070205080204" pitchFamily="34" charset="-128"/>
                <a:ea typeface="MS UI Gothic" panose="020B0600070205080204" pitchFamily="34" charset="-128"/>
              </a:rPr>
              <a:t>This inability to estimate project duration can lead to multiple problems, including:</a:t>
            </a:r>
          </a:p>
          <a:p>
            <a:pPr algn="l">
              <a:buFont typeface="Arial" panose="020B0604020202020204" pitchFamily="34" charset="0"/>
              <a:buChar char="•"/>
            </a:pPr>
            <a:r>
              <a:rPr lang="en-US" sz="2000" b="0" i="0" dirty="0">
                <a:solidFill>
                  <a:srgbClr val="676767"/>
                </a:solidFill>
                <a:effectLst/>
                <a:latin typeface="MS UI Gothic" panose="020B0600070205080204" pitchFamily="34" charset="-128"/>
                <a:ea typeface="MS UI Gothic" panose="020B0600070205080204" pitchFamily="34" charset="-128"/>
              </a:rPr>
              <a:t>Not having resources</a:t>
            </a:r>
          </a:p>
          <a:p>
            <a:pPr algn="l">
              <a:buFont typeface="Arial" panose="020B0604020202020204" pitchFamily="34" charset="0"/>
              <a:buChar char="•"/>
            </a:pPr>
            <a:r>
              <a:rPr lang="en-US" sz="2000" b="0" i="0" dirty="0">
                <a:solidFill>
                  <a:srgbClr val="676767"/>
                </a:solidFill>
                <a:effectLst/>
                <a:latin typeface="MS UI Gothic" panose="020B0600070205080204" pitchFamily="34" charset="-128"/>
                <a:ea typeface="MS UI Gothic" panose="020B0600070205080204" pitchFamily="34" charset="-128"/>
              </a:rPr>
              <a:t>Not ordering</a:t>
            </a:r>
          </a:p>
          <a:p>
            <a:pPr algn="l">
              <a:buFont typeface="Arial" panose="020B0604020202020204" pitchFamily="34" charset="0"/>
              <a:buChar char="•"/>
            </a:pPr>
            <a:r>
              <a:rPr lang="en-US" sz="2000" b="0" i="0" dirty="0">
                <a:solidFill>
                  <a:srgbClr val="676767"/>
                </a:solidFill>
                <a:effectLst/>
                <a:latin typeface="MS UI Gothic" panose="020B0600070205080204" pitchFamily="34" charset="-128"/>
                <a:ea typeface="MS UI Gothic" panose="020B0600070205080204" pitchFamily="34" charset="-128"/>
              </a:rPr>
              <a:t>Upset customers</a:t>
            </a:r>
          </a:p>
          <a:p>
            <a:pPr algn="l">
              <a:buFont typeface="Arial" panose="020B0604020202020204" pitchFamily="34" charset="0"/>
              <a:buChar char="•"/>
            </a:pPr>
            <a:r>
              <a:rPr lang="en-US" sz="2000" b="0" i="0" dirty="0">
                <a:solidFill>
                  <a:srgbClr val="676767"/>
                </a:solidFill>
                <a:effectLst/>
                <a:latin typeface="MS UI Gothic" panose="020B0600070205080204" pitchFamily="34" charset="-128"/>
                <a:ea typeface="MS UI Gothic" panose="020B0600070205080204" pitchFamily="34" charset="-128"/>
              </a:rPr>
              <a:t>Inefficient employees</a:t>
            </a:r>
            <a:endParaRPr lang="en-IN" dirty="0"/>
          </a:p>
        </p:txBody>
      </p:sp>
    </p:spTree>
    <p:extLst>
      <p:ext uri="{BB962C8B-B14F-4D97-AF65-F5344CB8AC3E}">
        <p14:creationId xmlns:p14="http://schemas.microsoft.com/office/powerpoint/2010/main" val="226106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F4C4-5308-B8AA-A530-0988D7B8280C}"/>
              </a:ext>
            </a:extLst>
          </p:cNvPr>
          <p:cNvSpPr>
            <a:spLocks noGrp="1"/>
          </p:cNvSpPr>
          <p:nvPr>
            <p:ph type="title"/>
          </p:nvPr>
        </p:nvSpPr>
        <p:spPr/>
        <p:txBody>
          <a:bodyPr/>
          <a:lstStyle/>
          <a:p>
            <a:r>
              <a:rPr lang="en-US" b="0" i="0" dirty="0">
                <a:solidFill>
                  <a:srgbClr val="1C1F24"/>
                </a:solidFill>
                <a:effectLst/>
                <a:latin typeface="Open Sans" panose="020B0606030504020204" pitchFamily="34" charset="0"/>
              </a:rPr>
              <a:t>How is project duration calculated?</a:t>
            </a:r>
            <a:br>
              <a:rPr lang="en-US" b="0" i="0" dirty="0">
                <a:solidFill>
                  <a:srgbClr val="1C1F24"/>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067C504D-29DC-9A2B-9F9E-D3C4F8702140}"/>
              </a:ext>
            </a:extLst>
          </p:cNvPr>
          <p:cNvSpPr>
            <a:spLocks noGrp="1"/>
          </p:cNvSpPr>
          <p:nvPr>
            <p:ph idx="1"/>
          </p:nvPr>
        </p:nvSpPr>
        <p:spPr>
          <a:xfrm>
            <a:off x="581192" y="1890876"/>
            <a:ext cx="11029615" cy="2982965"/>
          </a:xfrm>
        </p:spPr>
        <p:txBody>
          <a:bodyPr>
            <a:normAutofit/>
          </a:bodyPr>
          <a:lstStyle/>
          <a:p>
            <a:pPr marL="0" indent="0">
              <a:buNone/>
            </a:pPr>
            <a:r>
              <a:rPr lang="en-US" sz="2000" b="0" i="0" dirty="0">
                <a:solidFill>
                  <a:srgbClr val="676767"/>
                </a:solidFill>
                <a:effectLst/>
                <a:latin typeface="MS UI Gothic" panose="020B0600070205080204" pitchFamily="34" charset="-128"/>
                <a:ea typeface="MS UI Gothic" panose="020B0600070205080204" pitchFamily="34" charset="-128"/>
              </a:rPr>
              <a:t>You can either estimate project duration </a:t>
            </a:r>
            <a:r>
              <a:rPr lang="en-US" sz="2000" dirty="0">
                <a:solidFill>
                  <a:srgbClr val="676767"/>
                </a:solidFill>
                <a:latin typeface="MS UI Gothic" panose="020B0600070205080204" pitchFamily="34" charset="-128"/>
                <a:ea typeface="MS UI Gothic" panose="020B0600070205080204" pitchFamily="34" charset="-128"/>
              </a:rPr>
              <a:t>by Two Methods :: </a:t>
            </a:r>
          </a:p>
          <a:p>
            <a:r>
              <a:rPr lang="en-US" sz="2000" b="0" i="0" dirty="0">
                <a:solidFill>
                  <a:srgbClr val="676767"/>
                </a:solidFill>
                <a:effectLst/>
                <a:latin typeface="MS UI Gothic" panose="020B0600070205080204" pitchFamily="34" charset="-128"/>
                <a:ea typeface="MS UI Gothic" panose="020B0600070205080204" pitchFamily="34" charset="-128"/>
              </a:rPr>
              <a:t>Top-down approaches</a:t>
            </a:r>
          </a:p>
          <a:p>
            <a:pPr algn="l"/>
            <a:r>
              <a:rPr lang="en-US" sz="2000" b="0" i="0" dirty="0">
                <a:solidFill>
                  <a:srgbClr val="676767"/>
                </a:solidFill>
                <a:effectLst/>
                <a:latin typeface="MS UI Gothic" panose="020B0600070205080204" pitchFamily="34" charset="-128"/>
                <a:ea typeface="MS UI Gothic" panose="020B0600070205080204" pitchFamily="34" charset="-128"/>
              </a:rPr>
              <a:t>Bottom-up </a:t>
            </a:r>
          </a:p>
          <a:p>
            <a:pPr algn="l"/>
            <a:r>
              <a:rPr lang="en-US" sz="2000" b="0" i="0" dirty="0">
                <a:solidFill>
                  <a:srgbClr val="676767"/>
                </a:solidFill>
                <a:effectLst/>
                <a:latin typeface="MS UI Gothic" panose="020B0600070205080204" pitchFamily="34" charset="-128"/>
                <a:ea typeface="MS UI Gothic" panose="020B0600070205080204" pitchFamily="34" charset="-128"/>
              </a:rPr>
              <a:t>You can also combine the two approaches to arrive at a duration somewhere in the middle. </a:t>
            </a:r>
            <a:endParaRPr lang="en-IN" sz="2000" dirty="0">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1220715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6A88-D2B5-41F5-90B1-7FD388242610}"/>
              </a:ext>
            </a:extLst>
          </p:cNvPr>
          <p:cNvSpPr>
            <a:spLocks noGrp="1"/>
          </p:cNvSpPr>
          <p:nvPr>
            <p:ph type="title"/>
          </p:nvPr>
        </p:nvSpPr>
        <p:spPr/>
        <p:txBody>
          <a:bodyPr/>
          <a:lstStyle/>
          <a:p>
            <a:r>
              <a:rPr lang="en-US" dirty="0"/>
              <a:t>PROJECT STAFFING</a:t>
            </a:r>
            <a:endParaRPr lang="en-IN" dirty="0"/>
          </a:p>
        </p:txBody>
      </p:sp>
      <p:sp>
        <p:nvSpPr>
          <p:cNvPr id="3" name="Content Placeholder 2">
            <a:extLst>
              <a:ext uri="{FF2B5EF4-FFF2-40B4-BE49-F238E27FC236}">
                <a16:creationId xmlns:a16="http://schemas.microsoft.com/office/drawing/2014/main" id="{E8A2A500-A311-0328-FB03-2A1C656CA218}"/>
              </a:ext>
            </a:extLst>
          </p:cNvPr>
          <p:cNvSpPr>
            <a:spLocks noGrp="1"/>
          </p:cNvSpPr>
          <p:nvPr>
            <p:ph idx="1"/>
          </p:nvPr>
        </p:nvSpPr>
        <p:spPr/>
        <p:txBody>
          <a:bodyPr>
            <a:normAutofit/>
          </a:bodyPr>
          <a:lstStyle/>
          <a:p>
            <a:r>
              <a:rPr lang="en-US" sz="2000" b="0" i="0" dirty="0">
                <a:solidFill>
                  <a:srgbClr val="444444"/>
                </a:solidFill>
                <a:effectLst/>
                <a:latin typeface="MS UI Gothic" panose="020B0600070205080204" pitchFamily="34" charset="-128"/>
                <a:ea typeface="MS UI Gothic" panose="020B0600070205080204" pitchFamily="34" charset="-128"/>
              </a:rPr>
              <a:t>Staffing management plan and Resource management plans are important part of project resource management. </a:t>
            </a:r>
          </a:p>
          <a:p>
            <a:pPr marL="0" indent="0">
              <a:buNone/>
            </a:pPr>
            <a:endParaRPr lang="en-US" sz="2000" dirty="0">
              <a:solidFill>
                <a:srgbClr val="444444"/>
              </a:solidFill>
              <a:latin typeface="MS UI Gothic" panose="020B0600070205080204" pitchFamily="34" charset="-128"/>
              <a:ea typeface="MS UI Gothic" panose="020B0600070205080204" pitchFamily="34" charset="-128"/>
            </a:endParaRPr>
          </a:p>
          <a:p>
            <a:r>
              <a:rPr lang="en-US" sz="2000" b="0" i="0" dirty="0">
                <a:solidFill>
                  <a:srgbClr val="444444"/>
                </a:solidFill>
                <a:effectLst/>
                <a:latin typeface="MS UI Gothic" panose="020B0600070205080204" pitchFamily="34" charset="-128"/>
                <a:ea typeface="MS UI Gothic" panose="020B0600070205080204" pitchFamily="34" charset="-128"/>
              </a:rPr>
              <a:t>Planning for resources, acquiring resources, developing team and managing team are the important activities to be carried out as part of project resource management.</a:t>
            </a:r>
          </a:p>
          <a:p>
            <a:endParaRPr lang="en-US" sz="2000" dirty="0">
              <a:solidFill>
                <a:srgbClr val="444444"/>
              </a:solidFill>
              <a:latin typeface="MS UI Gothic" panose="020B0600070205080204" pitchFamily="34" charset="-128"/>
              <a:ea typeface="MS UI Gothic" panose="020B0600070205080204" pitchFamily="34" charset="-128"/>
            </a:endParaRPr>
          </a:p>
          <a:p>
            <a:r>
              <a:rPr lang="en-US" sz="2000" b="0" i="0" dirty="0">
                <a:solidFill>
                  <a:srgbClr val="444444"/>
                </a:solidFill>
                <a:effectLst/>
                <a:latin typeface="MS UI Gothic" panose="020B0600070205080204" pitchFamily="34" charset="-128"/>
                <a:ea typeface="MS UI Gothic" panose="020B0600070205080204" pitchFamily="34" charset="-128"/>
              </a:rPr>
              <a:t>A staffing management plan contains a plan for addressing all the aspects of man power and will include Different </a:t>
            </a:r>
            <a:r>
              <a:rPr lang="en-US" sz="2000" b="0" i="0" dirty="0" err="1">
                <a:solidFill>
                  <a:srgbClr val="444444"/>
                </a:solidFill>
                <a:effectLst/>
                <a:latin typeface="MS UI Gothic" panose="020B0600070205080204" pitchFamily="34" charset="-128"/>
                <a:ea typeface="MS UI Gothic" panose="020B0600070205080204" pitchFamily="34" charset="-128"/>
              </a:rPr>
              <a:t>Informations</a:t>
            </a:r>
            <a:r>
              <a:rPr lang="en-US" sz="2000" b="0" i="0" dirty="0">
                <a:solidFill>
                  <a:srgbClr val="444444"/>
                </a:solidFill>
                <a:effectLst/>
                <a:latin typeface="MS UI Gothic" panose="020B0600070205080204" pitchFamily="34" charset="-128"/>
                <a:ea typeface="MS UI Gothic" panose="020B0600070205080204" pitchFamily="34" charset="-128"/>
              </a:rPr>
              <a:t>.</a:t>
            </a:r>
          </a:p>
        </p:txBody>
      </p:sp>
    </p:spTree>
    <p:extLst>
      <p:ext uri="{BB962C8B-B14F-4D97-AF65-F5344CB8AC3E}">
        <p14:creationId xmlns:p14="http://schemas.microsoft.com/office/powerpoint/2010/main" val="340656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1284-2EDC-3C3D-9655-D7C64051D61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82BB4E7-2A6F-29F0-AA04-003BF907420D}"/>
              </a:ext>
            </a:extLst>
          </p:cNvPr>
          <p:cNvSpPr>
            <a:spLocks noGrp="1"/>
          </p:cNvSpPr>
          <p:nvPr>
            <p:ph idx="1"/>
          </p:nvPr>
        </p:nvSpPr>
        <p:spPr/>
        <p:txBody>
          <a:bodyPr>
            <a:normAutofit/>
          </a:bodyPr>
          <a:lstStyle/>
          <a:p>
            <a:r>
              <a:rPr lang="en-US" sz="2400" b="0" i="0" dirty="0">
                <a:solidFill>
                  <a:srgbClr val="444444"/>
                </a:solidFill>
                <a:effectLst/>
                <a:latin typeface="MS UI Gothic" panose="020B0600070205080204" pitchFamily="34" charset="-128"/>
                <a:ea typeface="MS UI Gothic" panose="020B0600070205080204" pitchFamily="34" charset="-128"/>
              </a:rPr>
              <a:t>Staffing is the most important part of project management. </a:t>
            </a:r>
          </a:p>
          <a:p>
            <a:r>
              <a:rPr lang="en-US" sz="2400" b="0" i="0" dirty="0">
                <a:solidFill>
                  <a:srgbClr val="444444"/>
                </a:solidFill>
                <a:effectLst/>
                <a:latin typeface="MS UI Gothic" panose="020B0600070205080204" pitchFamily="34" charset="-128"/>
                <a:ea typeface="MS UI Gothic" panose="020B0600070205080204" pitchFamily="34" charset="-128"/>
              </a:rPr>
              <a:t>Hence it is extremely important to be very precise in planning and acquiring the right staff at the right time for the right duration. </a:t>
            </a:r>
          </a:p>
          <a:p>
            <a:r>
              <a:rPr lang="en-US" sz="2400" b="0" i="0" dirty="0">
                <a:solidFill>
                  <a:srgbClr val="444444"/>
                </a:solidFill>
                <a:effectLst/>
                <a:latin typeface="MS UI Gothic" panose="020B0600070205080204" pitchFamily="34" charset="-128"/>
                <a:ea typeface="MS UI Gothic" panose="020B0600070205080204" pitchFamily="34" charset="-128"/>
              </a:rPr>
              <a:t>It is also important to keep the staff members motivated and ensure their safety and well- being.</a:t>
            </a:r>
            <a:endParaRPr lang="en-IN" sz="2400" dirty="0">
              <a:latin typeface="MS UI Gothic" panose="020B0600070205080204" pitchFamily="34" charset="-128"/>
              <a:ea typeface="MS UI Gothic" panose="020B0600070205080204" pitchFamily="34" charset="-128"/>
            </a:endParaRPr>
          </a:p>
        </p:txBody>
      </p:sp>
    </p:spTree>
    <p:extLst>
      <p:ext uri="{BB962C8B-B14F-4D97-AF65-F5344CB8AC3E}">
        <p14:creationId xmlns:p14="http://schemas.microsoft.com/office/powerpoint/2010/main" val="1473460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9D8A4-369E-CF39-AE60-DDE95B04230E}"/>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4C467A17-5358-8D7B-4C0D-29048FBF9DE3}"/>
              </a:ext>
            </a:extLst>
          </p:cNvPr>
          <p:cNvPicPr>
            <a:picLocks noGrp="1" noChangeAspect="1"/>
          </p:cNvPicPr>
          <p:nvPr>
            <p:ph idx="1"/>
          </p:nvPr>
        </p:nvPicPr>
        <p:blipFill rotWithShape="1">
          <a:blip r:embed="rId2"/>
          <a:srcRect l="-190" t="-327" r="3730" b="7436"/>
          <a:stretch/>
        </p:blipFill>
        <p:spPr>
          <a:xfrm>
            <a:off x="343989" y="330927"/>
            <a:ext cx="11504022" cy="5425440"/>
          </a:xfrm>
        </p:spPr>
      </p:pic>
      <p:sp>
        <p:nvSpPr>
          <p:cNvPr id="11" name="Rectangle 10">
            <a:extLst>
              <a:ext uri="{FF2B5EF4-FFF2-40B4-BE49-F238E27FC236}">
                <a16:creationId xmlns:a16="http://schemas.microsoft.com/office/drawing/2014/main" id="{93E44960-01EF-6914-9D26-CDC393CF8A0B}"/>
              </a:ext>
            </a:extLst>
          </p:cNvPr>
          <p:cNvSpPr/>
          <p:nvPr/>
        </p:nvSpPr>
        <p:spPr>
          <a:xfrm>
            <a:off x="1889760" y="702156"/>
            <a:ext cx="8882743" cy="49061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095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25C4-ED45-5E77-B5C1-E0DFE1276E8E}"/>
              </a:ext>
            </a:extLst>
          </p:cNvPr>
          <p:cNvSpPr>
            <a:spLocks noGrp="1"/>
          </p:cNvSpPr>
          <p:nvPr>
            <p:ph type="title"/>
          </p:nvPr>
        </p:nvSpPr>
        <p:spPr/>
        <p:txBody>
          <a:bodyPr/>
          <a:lstStyle/>
          <a:p>
            <a:r>
              <a:rPr lang="en-US" dirty="0"/>
              <a:t>EMPHIRICAL ESTIMATION TECHNIQUES</a:t>
            </a:r>
            <a:endParaRPr lang="en-IN" dirty="0"/>
          </a:p>
        </p:txBody>
      </p:sp>
      <p:sp>
        <p:nvSpPr>
          <p:cNvPr id="3" name="Content Placeholder 2">
            <a:extLst>
              <a:ext uri="{FF2B5EF4-FFF2-40B4-BE49-F238E27FC236}">
                <a16:creationId xmlns:a16="http://schemas.microsoft.com/office/drawing/2014/main" id="{EA3B957E-D30B-3AE0-EB7C-F8027544C97C}"/>
              </a:ext>
            </a:extLst>
          </p:cNvPr>
          <p:cNvSpPr>
            <a:spLocks noGrp="1"/>
          </p:cNvSpPr>
          <p:nvPr>
            <p:ph idx="1"/>
          </p:nvPr>
        </p:nvSpPr>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Empirical estimation techniques are based on making an educated guess of the project parameters and common sense.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technique is based on prior experience of development of similar products and projects.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educated guess based on past experience.</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Two popular empirical estimation techniques are:</a:t>
            </a:r>
          </a:p>
          <a:p>
            <a:pPr marL="400050" indent="-400050">
              <a:lnSpc>
                <a:spcPct val="107000"/>
              </a:lnSpc>
              <a:spcAft>
                <a:spcPts val="800"/>
              </a:spcAft>
              <a:buFont typeface="+mj-lt"/>
              <a:buAutoNum type="roman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Expert Judgment Technique</a:t>
            </a:r>
          </a:p>
          <a:p>
            <a:pPr marL="400050" indent="-400050">
              <a:lnSpc>
                <a:spcPct val="107000"/>
              </a:lnSpc>
              <a:spcAft>
                <a:spcPts val="800"/>
              </a:spcAft>
              <a:buFont typeface="+mj-lt"/>
              <a:buAutoNum type="romanL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Delphi Cost Estimation</a:t>
            </a:r>
          </a:p>
          <a:p>
            <a:endParaRPr lang="en-IN" dirty="0"/>
          </a:p>
        </p:txBody>
      </p:sp>
      <p:sp>
        <p:nvSpPr>
          <p:cNvPr id="4" name="TextBox 3">
            <a:extLst>
              <a:ext uri="{FF2B5EF4-FFF2-40B4-BE49-F238E27FC236}">
                <a16:creationId xmlns:a16="http://schemas.microsoft.com/office/drawing/2014/main" id="{B1EF8660-37AC-1C18-777E-61146197AEEF}"/>
              </a:ext>
            </a:extLst>
          </p:cNvPr>
          <p:cNvSpPr txBox="1"/>
          <p:nvPr/>
        </p:nvSpPr>
        <p:spPr>
          <a:xfrm>
            <a:off x="11341769" y="6304547"/>
            <a:ext cx="319318" cy="369332"/>
          </a:xfrm>
          <a:prstGeom prst="rect">
            <a:avLst/>
          </a:prstGeom>
          <a:noFill/>
        </p:spPr>
        <p:txBody>
          <a:bodyPr wrap="none" rtlCol="0">
            <a:spAutoFit/>
          </a:bodyPr>
          <a:lstStyle/>
          <a:p>
            <a:r>
              <a:rPr lang="en-US" dirty="0"/>
              <a:t>2</a:t>
            </a:r>
            <a:endParaRPr lang="en-IN" dirty="0"/>
          </a:p>
        </p:txBody>
      </p:sp>
    </p:spTree>
    <p:extLst>
      <p:ext uri="{BB962C8B-B14F-4D97-AF65-F5344CB8AC3E}">
        <p14:creationId xmlns:p14="http://schemas.microsoft.com/office/powerpoint/2010/main" val="1896480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FFA7B-5635-BD52-642D-58814C901E09}"/>
              </a:ext>
            </a:extLst>
          </p:cNvPr>
          <p:cNvSpPr>
            <a:spLocks noGrp="1"/>
          </p:cNvSpPr>
          <p:nvPr>
            <p:ph idx="1"/>
          </p:nvPr>
        </p:nvSpPr>
        <p:spPr>
          <a:xfrm>
            <a:off x="581193" y="906379"/>
            <a:ext cx="11001208" cy="5863389"/>
          </a:xfrm>
        </p:spPr>
        <p:txBody>
          <a:bodyPr>
            <a:normAutofit/>
          </a:bodyPr>
          <a:lstStyle/>
          <a:p>
            <a:pPr marL="0" indent="0">
              <a:lnSpc>
                <a:spcPct val="107000"/>
              </a:lnSpc>
              <a:spcAft>
                <a:spcPts val="800"/>
              </a:spcAft>
              <a:buNone/>
            </a:pPr>
            <a:r>
              <a:rPr lang="en-IN" sz="3200" b="1" dirty="0">
                <a:effectLst/>
                <a:latin typeface="Calibri" panose="020F0502020204030204" pitchFamily="34" charset="0"/>
                <a:ea typeface="Calibri" panose="020F0502020204030204" pitchFamily="34" charset="0"/>
                <a:cs typeface="Times New Roman" panose="02020603050405020304" pitchFamily="18" charset="0"/>
              </a:rPr>
              <a:t>Expert Judgment Technique-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In this an expert makes an educated guess of the problem size after</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problem thoroughly.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expert estimates the cost of the different components of the system:</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e.g.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GUI,database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module,communication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module,billing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module,etc</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Combines them to arrive at the overall estimate.</a:t>
            </a:r>
          </a:p>
          <a:p>
            <a:pPr marL="0" indent="0">
              <a:lnSpc>
                <a:spcPct val="107000"/>
              </a:lnSpc>
              <a:spcAft>
                <a:spcPts val="800"/>
              </a:spcAft>
              <a:buNone/>
            </a:pPr>
            <a:r>
              <a:rPr lang="en-IN" sz="3200" b="1" dirty="0">
                <a:effectLst/>
                <a:latin typeface="Calibri" panose="020F0502020204030204" pitchFamily="34" charset="0"/>
                <a:ea typeface="Calibri" panose="020F0502020204030204" pitchFamily="34" charset="0"/>
                <a:cs typeface="Times New Roman" panose="02020603050405020304" pitchFamily="18" charset="0"/>
              </a:rPr>
              <a:t> Delphi Cost Estimation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Is carried out by a team comprising of a group of experts and a coordinator.</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coordinator provides each estimator with a copy of the SRS document and a form for recording his cost estimate.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Estimators complete their individual estimates anonymously and submit to the coordinator.</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E8CC951F-2D55-689F-F084-DFD8C77695DB}"/>
              </a:ext>
            </a:extLst>
          </p:cNvPr>
          <p:cNvSpPr txBox="1"/>
          <p:nvPr/>
        </p:nvSpPr>
        <p:spPr>
          <a:xfrm>
            <a:off x="11285619" y="6424863"/>
            <a:ext cx="328864"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391516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B0596-136C-4A24-6405-40547455FA23}"/>
              </a:ext>
            </a:extLst>
          </p:cNvPr>
          <p:cNvSpPr>
            <a:spLocks noGrp="1"/>
          </p:cNvSpPr>
          <p:nvPr>
            <p:ph idx="1"/>
          </p:nvPr>
        </p:nvSpPr>
        <p:spPr>
          <a:xfrm>
            <a:off x="581192" y="336884"/>
            <a:ext cx="11029615" cy="5638466"/>
          </a:xfrm>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5100" b="1" dirty="0">
                <a:effectLst/>
                <a:latin typeface="Calibri" panose="020F0502020204030204" pitchFamily="34" charset="0"/>
                <a:ea typeface="Calibri" panose="020F0502020204030204" pitchFamily="34" charset="0"/>
                <a:cs typeface="Times New Roman" panose="02020603050405020304" pitchFamily="18" charset="0"/>
              </a:rPr>
              <a:t>Heuristic Techniques: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Heuristic Techniques the relationship that exist among the different project parameters can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suitable mathematical expressions.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Once the independent parameters are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known,the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dependent parameters can be easily determined by substituting the values of the independent parameters in the corresponding mathematical expressions.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assume that the characteristics to be estimated can be expressed in terms of some mathematical expression.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Can be classified as Single variable and multivariable models.</a:t>
            </a:r>
          </a:p>
          <a:p>
            <a:endParaRPr lang="en-IN" dirty="0"/>
          </a:p>
        </p:txBody>
      </p:sp>
      <p:sp>
        <p:nvSpPr>
          <p:cNvPr id="4" name="TextBox 3">
            <a:extLst>
              <a:ext uri="{FF2B5EF4-FFF2-40B4-BE49-F238E27FC236}">
                <a16:creationId xmlns:a16="http://schemas.microsoft.com/office/drawing/2014/main" id="{B6033285-71D0-C182-F12E-3A423FAAEE20}"/>
              </a:ext>
            </a:extLst>
          </p:cNvPr>
          <p:cNvSpPr txBox="1"/>
          <p:nvPr/>
        </p:nvSpPr>
        <p:spPr>
          <a:xfrm>
            <a:off x="11309684" y="6456947"/>
            <a:ext cx="319318" cy="369332"/>
          </a:xfrm>
          <a:prstGeom prst="rect">
            <a:avLst/>
          </a:prstGeom>
          <a:noFill/>
        </p:spPr>
        <p:txBody>
          <a:bodyPr wrap="none" rtlCol="0">
            <a:spAutoFit/>
          </a:bodyPr>
          <a:lstStyle/>
          <a:p>
            <a:r>
              <a:rPr lang="en-US" dirty="0"/>
              <a:t>4</a:t>
            </a:r>
            <a:endParaRPr lang="en-IN" dirty="0"/>
          </a:p>
        </p:txBody>
      </p:sp>
    </p:spTree>
    <p:extLst>
      <p:ext uri="{BB962C8B-B14F-4D97-AF65-F5344CB8AC3E}">
        <p14:creationId xmlns:p14="http://schemas.microsoft.com/office/powerpoint/2010/main" val="215567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76E2-1959-2BB9-A8BE-688EDD3D8065}"/>
              </a:ext>
            </a:extLst>
          </p:cNvPr>
          <p:cNvSpPr>
            <a:spLocks noGrp="1"/>
          </p:cNvSpPr>
          <p:nvPr>
            <p:ph type="title"/>
          </p:nvPr>
        </p:nvSpPr>
        <p:spPr>
          <a:xfrm>
            <a:off x="581192" y="702156"/>
            <a:ext cx="11029616" cy="998307"/>
          </a:xfrm>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COCOMO(CONSTRUCTIVE COST MODEL</a:t>
            </a:r>
            <a:r>
              <a:rPr lang="en-IN" dirty="0">
                <a:effectLst/>
                <a:latin typeface="Calibri" panose="020F0502020204030204" pitchFamily="34" charset="0"/>
                <a:ea typeface="Calibri" panose="020F0502020204030204" pitchFamily="34"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16EE75D-0CF8-B29F-8D5A-706FB77F592E}"/>
              </a:ext>
            </a:extLst>
          </p:cNvPr>
          <p:cNvSpPr>
            <a:spLocks noGrp="1"/>
          </p:cNvSpPr>
          <p:nvPr>
            <p:ph idx="1"/>
          </p:nvPr>
        </p:nvSpPr>
        <p:spPr>
          <a:xfrm>
            <a:off x="525044" y="1876926"/>
            <a:ext cx="11029615" cy="4278918"/>
          </a:xfrm>
        </p:spPr>
        <p:txBody>
          <a:bodyPr>
            <a:normAutofit fontScale="850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Was first proposed by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Dr.</a:t>
            </a:r>
            <a:r>
              <a:rPr lang="en-IN" sz="1800" dirty="0">
                <a:effectLst/>
                <a:latin typeface="Calibri" panose="020F0502020204030204" pitchFamily="34" charset="0"/>
                <a:ea typeface="Calibri" panose="020F0502020204030204" pitchFamily="34" charset="0"/>
                <a:cs typeface="Times New Roman" panose="02020603050405020304" pitchFamily="18" charset="0"/>
              </a:rPr>
              <a:t> Barry Boehm in 1981.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Is a heuristic estimation technique- this technique assumes that relationship among different parameters can be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some mathematical expression.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approach implies that size is primary factor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cost,other</a:t>
            </a:r>
            <a:r>
              <a:rPr lang="en-IN" sz="1800" dirty="0">
                <a:effectLst/>
                <a:latin typeface="Calibri" panose="020F0502020204030204" pitchFamily="34" charset="0"/>
                <a:ea typeface="Calibri" panose="020F0502020204030204" pitchFamily="34" charset="0"/>
                <a:cs typeface="Times New Roman" panose="02020603050405020304" pitchFamily="18" charset="0"/>
              </a:rPr>
              <a:t> factors have lesser effect.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constructive"implies</a:t>
            </a:r>
            <a:r>
              <a:rPr lang="en-IN" sz="1800" dirty="0">
                <a:effectLst/>
                <a:latin typeface="Calibri" panose="020F0502020204030204" pitchFamily="34" charset="0"/>
                <a:ea typeface="Calibri" panose="020F0502020204030204" pitchFamily="34" charset="0"/>
                <a:cs typeface="Times New Roman" panose="02020603050405020304" pitchFamily="18" charset="0"/>
              </a:rPr>
              <a:t> that the complexity.</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COCOMO prescribes a three stage process for project estimation.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initial estimate is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obtained,and</a:t>
            </a:r>
            <a:r>
              <a:rPr lang="en-IN" sz="1800" dirty="0">
                <a:effectLst/>
                <a:latin typeface="Calibri" panose="020F0502020204030204" pitchFamily="34" charset="0"/>
                <a:ea typeface="Calibri" panose="020F0502020204030204" pitchFamily="34" charset="0"/>
                <a:cs typeface="Times New Roman" panose="02020603050405020304" pitchFamily="18" charset="0"/>
              </a:rPr>
              <a:t> over next two stages the initial estimate is refined to arrive at a more accurate estimate.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projects used in this model have following attributes: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1. ranging in size from 2,000 to 100,000 lines of code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2. programming languages ranging from assembly to PL/I.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3. These projects were based on the waterfall model of software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Boehm stated that any software development project can be classified into three categories:</a:t>
            </a: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E5D3F4DE-B8DF-E16F-9569-94AB71CCB67E}"/>
              </a:ext>
            </a:extLst>
          </p:cNvPr>
          <p:cNvSpPr txBox="1"/>
          <p:nvPr/>
        </p:nvSpPr>
        <p:spPr>
          <a:xfrm>
            <a:off x="11213432" y="6424863"/>
            <a:ext cx="319318" cy="369332"/>
          </a:xfrm>
          <a:prstGeom prst="rect">
            <a:avLst/>
          </a:prstGeom>
          <a:noFill/>
        </p:spPr>
        <p:txBody>
          <a:bodyPr wrap="none" rtlCol="0">
            <a:spAutoFit/>
          </a:bodyPr>
          <a:lstStyle/>
          <a:p>
            <a:r>
              <a:rPr lang="en-US" dirty="0"/>
              <a:t>6</a:t>
            </a:r>
            <a:endParaRPr lang="en-IN" dirty="0"/>
          </a:p>
        </p:txBody>
      </p:sp>
    </p:spTree>
    <p:extLst>
      <p:ext uri="{BB962C8B-B14F-4D97-AF65-F5344CB8AC3E}">
        <p14:creationId xmlns:p14="http://schemas.microsoft.com/office/powerpoint/2010/main" val="268344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1DF1A-A959-30CB-3D96-6A1CF203974D}"/>
              </a:ext>
            </a:extLst>
          </p:cNvPr>
          <p:cNvSpPr>
            <a:spLocks noGrp="1"/>
          </p:cNvSpPr>
          <p:nvPr>
            <p:ph idx="1"/>
          </p:nvPr>
        </p:nvSpPr>
        <p:spPr>
          <a:xfrm>
            <a:off x="773697" y="918725"/>
            <a:ext cx="11029615" cy="5273194"/>
          </a:xfrm>
        </p:spPr>
        <p:txBody>
          <a:bodyPr>
            <a:normAutofit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1.Organic:</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If the project deals with developing a well understood application program.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size of development is reasonably small and experienced.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team members are experienced in developing similar kind of projects.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Semidetached: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If the development team consists of a combination of both experienced and inexperienced staff.</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Team members have limited experience about some aspects but are totally unfamiliar with some aspects of the system being         developed.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Mixed Experience.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3.Embedded: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If the software being developed is strongly coupled to complex hardware.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Software projects that must be developed within a set of tight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software,hardware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operational constraints.</a:t>
            </a:r>
          </a:p>
          <a:p>
            <a:endParaRPr lang="en-IN" dirty="0"/>
          </a:p>
        </p:txBody>
      </p:sp>
      <p:sp>
        <p:nvSpPr>
          <p:cNvPr id="6" name="TextBox 5">
            <a:extLst>
              <a:ext uri="{FF2B5EF4-FFF2-40B4-BE49-F238E27FC236}">
                <a16:creationId xmlns:a16="http://schemas.microsoft.com/office/drawing/2014/main" id="{EBFD0DD1-BC3C-1585-1073-15E706D7AFD9}"/>
              </a:ext>
            </a:extLst>
          </p:cNvPr>
          <p:cNvSpPr txBox="1"/>
          <p:nvPr/>
        </p:nvSpPr>
        <p:spPr>
          <a:xfrm>
            <a:off x="11430000" y="6497053"/>
            <a:ext cx="319318" cy="369332"/>
          </a:xfrm>
          <a:prstGeom prst="rect">
            <a:avLst/>
          </a:prstGeom>
          <a:noFill/>
        </p:spPr>
        <p:txBody>
          <a:bodyPr wrap="none" rtlCol="0">
            <a:spAutoFit/>
          </a:bodyPr>
          <a:lstStyle/>
          <a:p>
            <a:r>
              <a:rPr lang="en-US" dirty="0"/>
              <a:t>7</a:t>
            </a:r>
            <a:endParaRPr lang="en-IN" dirty="0"/>
          </a:p>
        </p:txBody>
      </p:sp>
    </p:spTree>
    <p:extLst>
      <p:ext uri="{BB962C8B-B14F-4D97-AF65-F5344CB8AC3E}">
        <p14:creationId xmlns:p14="http://schemas.microsoft.com/office/powerpoint/2010/main" val="243750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FE135C-99E2-7377-5C6B-F666B7C460B9}"/>
              </a:ext>
            </a:extLst>
          </p:cNvPr>
          <p:cNvPicPr>
            <a:picLocks noGrp="1" noChangeAspect="1"/>
          </p:cNvPicPr>
          <p:nvPr>
            <p:ph idx="1"/>
          </p:nvPr>
        </p:nvPicPr>
        <p:blipFill>
          <a:blip r:embed="rId2"/>
          <a:stretch>
            <a:fillRect/>
          </a:stretch>
        </p:blipFill>
        <p:spPr>
          <a:xfrm>
            <a:off x="2142655" y="1524001"/>
            <a:ext cx="7569804" cy="3929982"/>
          </a:xfrm>
        </p:spPr>
      </p:pic>
      <p:sp>
        <p:nvSpPr>
          <p:cNvPr id="7" name="Rectangle 6">
            <a:extLst>
              <a:ext uri="{FF2B5EF4-FFF2-40B4-BE49-F238E27FC236}">
                <a16:creationId xmlns:a16="http://schemas.microsoft.com/office/drawing/2014/main" id="{19899756-1047-9C6E-1072-5EC8E87A7291}"/>
              </a:ext>
            </a:extLst>
          </p:cNvPr>
          <p:cNvSpPr/>
          <p:nvPr/>
        </p:nvSpPr>
        <p:spPr>
          <a:xfrm>
            <a:off x="2061411" y="1347537"/>
            <a:ext cx="7756357" cy="427522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917C5B0-6550-FB44-1089-B0810F196436}"/>
              </a:ext>
            </a:extLst>
          </p:cNvPr>
          <p:cNvSpPr txBox="1"/>
          <p:nvPr/>
        </p:nvSpPr>
        <p:spPr>
          <a:xfrm>
            <a:off x="11606463" y="6360696"/>
            <a:ext cx="319318" cy="369332"/>
          </a:xfrm>
          <a:prstGeom prst="rect">
            <a:avLst/>
          </a:prstGeom>
          <a:noFill/>
        </p:spPr>
        <p:txBody>
          <a:bodyPr wrap="none" rtlCol="0">
            <a:spAutoFit/>
          </a:bodyPr>
          <a:lstStyle/>
          <a:p>
            <a:r>
              <a:rPr lang="en-US" dirty="0"/>
              <a:t>8</a:t>
            </a:r>
            <a:endParaRPr lang="en-IN" dirty="0"/>
          </a:p>
        </p:txBody>
      </p:sp>
    </p:spTree>
    <p:extLst>
      <p:ext uri="{BB962C8B-B14F-4D97-AF65-F5344CB8AC3E}">
        <p14:creationId xmlns:p14="http://schemas.microsoft.com/office/powerpoint/2010/main" val="43152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F1B1-6DDF-0C05-98DC-AC8BD931D63B}"/>
              </a:ext>
            </a:extLst>
          </p:cNvPr>
          <p:cNvSpPr>
            <a:spLocks noGrp="1"/>
          </p:cNvSpPr>
          <p:nvPr>
            <p:ph type="title"/>
          </p:nvPr>
        </p:nvSpPr>
        <p:spPr>
          <a:xfrm>
            <a:off x="637339" y="882650"/>
            <a:ext cx="11029616" cy="745624"/>
          </a:xfrm>
        </p:spPr>
        <p:txBody>
          <a:bodyPr/>
          <a:lstStyle/>
          <a:p>
            <a:r>
              <a:rPr lang="en-US" dirty="0"/>
              <a:t>PERSON MONTH (PM)</a:t>
            </a:r>
            <a:endParaRPr lang="en-IN" dirty="0"/>
          </a:p>
        </p:txBody>
      </p:sp>
      <p:sp>
        <p:nvSpPr>
          <p:cNvPr id="3" name="Content Placeholder 2">
            <a:extLst>
              <a:ext uri="{FF2B5EF4-FFF2-40B4-BE49-F238E27FC236}">
                <a16:creationId xmlns:a16="http://schemas.microsoft.com/office/drawing/2014/main" id="{DDED775B-1EED-3050-9A20-DD99DADD90D8}"/>
              </a:ext>
            </a:extLst>
          </p:cNvPr>
          <p:cNvSpPr>
            <a:spLocks noGrp="1"/>
          </p:cNvSpPr>
          <p:nvPr>
            <p:ph idx="1"/>
          </p:nvPr>
        </p:nvSpPr>
        <p:spPr>
          <a:xfrm>
            <a:off x="581191" y="3086488"/>
            <a:ext cx="11029615" cy="3634486"/>
          </a:xfrm>
        </p:spPr>
        <p:txBody>
          <a:bodyPr>
            <a:norm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effort estimation is expressed in units of person months(PM).</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An effort of 100 PM does not imply that 100 persons should work for1month nor does it imply that1 person should be employed for 100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months,but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denotes the area under the person-month curve.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 is the area under the person-month plot.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Person month is a measurement unit for effort in software engineering.1person month means effort put by  a person in one month ,But 100 person does not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mean,work</a:t>
            </a:r>
            <a:r>
              <a:rPr lang="en-IN" sz="1800" dirty="0">
                <a:effectLst/>
                <a:latin typeface="Calibri" panose="020F0502020204030204" pitchFamily="34" charset="0"/>
                <a:ea typeface="Calibri" panose="020F0502020204030204" pitchFamily="34" charset="0"/>
                <a:cs typeface="Times New Roman" panose="02020603050405020304" pitchFamily="18" charset="0"/>
              </a:rPr>
              <a:t> effort put by 100 person in one month or 1person in 100 months .As requirement of staff varies time to time in the development so there is not constant no of people is there to work .It is calculated from the graph(calculate area under time axis)between no of people working and time(in month).</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2FF04C9-6E13-A22A-9F7C-CCE773889B88}"/>
              </a:ext>
            </a:extLst>
          </p:cNvPr>
          <p:cNvPicPr>
            <a:picLocks noChangeAspect="1"/>
          </p:cNvPicPr>
          <p:nvPr/>
        </p:nvPicPr>
        <p:blipFill>
          <a:blip r:embed="rId2"/>
          <a:stretch>
            <a:fillRect/>
          </a:stretch>
        </p:blipFill>
        <p:spPr>
          <a:xfrm>
            <a:off x="7355306" y="1255462"/>
            <a:ext cx="3317944" cy="1257827"/>
          </a:xfrm>
          <a:prstGeom prst="rect">
            <a:avLst/>
          </a:prstGeom>
        </p:spPr>
      </p:pic>
      <p:sp>
        <p:nvSpPr>
          <p:cNvPr id="6" name="Rectangle 5">
            <a:extLst>
              <a:ext uri="{FF2B5EF4-FFF2-40B4-BE49-F238E27FC236}">
                <a16:creationId xmlns:a16="http://schemas.microsoft.com/office/drawing/2014/main" id="{682D6E91-7A12-B4C3-1BDC-32AFB70BCEFB}"/>
              </a:ext>
            </a:extLst>
          </p:cNvPr>
          <p:cNvSpPr/>
          <p:nvPr/>
        </p:nvSpPr>
        <p:spPr>
          <a:xfrm>
            <a:off x="7138737" y="978568"/>
            <a:ext cx="3737810" cy="17004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08D2C61-0685-82F6-811D-58065DED4B21}"/>
              </a:ext>
            </a:extLst>
          </p:cNvPr>
          <p:cNvSpPr txBox="1"/>
          <p:nvPr/>
        </p:nvSpPr>
        <p:spPr>
          <a:xfrm>
            <a:off x="11430000" y="6304547"/>
            <a:ext cx="319318" cy="369332"/>
          </a:xfrm>
          <a:prstGeom prst="rect">
            <a:avLst/>
          </a:prstGeom>
          <a:noFill/>
        </p:spPr>
        <p:txBody>
          <a:bodyPr wrap="none" rtlCol="0">
            <a:spAutoFit/>
          </a:bodyPr>
          <a:lstStyle/>
          <a:p>
            <a:r>
              <a:rPr lang="en-US" dirty="0"/>
              <a:t>9</a:t>
            </a:r>
            <a:endParaRPr lang="en-IN" dirty="0"/>
          </a:p>
        </p:txBody>
      </p:sp>
    </p:spTree>
    <p:extLst>
      <p:ext uri="{BB962C8B-B14F-4D97-AF65-F5344CB8AC3E}">
        <p14:creationId xmlns:p14="http://schemas.microsoft.com/office/powerpoint/2010/main" val="4105758968"/>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455B2D-BAB7-438A-85DA-0266A24CB79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F95FD5-1F25-4FA5-84C8-2AB1AFB896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C6403A-684A-431F-8F36-A24C99E286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{AAF09556-E1D7-4895-8C23-78CD7DE6618A}tf11964407_win32</Template>
  <TotalTime>268</TotalTime>
  <Words>1708</Words>
  <Application>Microsoft Office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MS PGothic</vt:lpstr>
      <vt:lpstr>MS UI Gothic</vt:lpstr>
      <vt:lpstr>Arial</vt:lpstr>
      <vt:lpstr>Calibri</vt:lpstr>
      <vt:lpstr>Franklin Gothic Book</vt:lpstr>
      <vt:lpstr>Franklin Gothic Demi</vt:lpstr>
      <vt:lpstr>Gill Sans MT</vt:lpstr>
      <vt:lpstr>Open Sans</vt:lpstr>
      <vt:lpstr>Segoe UI Symbol</vt:lpstr>
      <vt:lpstr>Wingdings</vt:lpstr>
      <vt:lpstr>Wingdings 2</vt:lpstr>
      <vt:lpstr>DividendVTI</vt:lpstr>
      <vt:lpstr>&gt;THE COCOMO MODEL  &gt;PROJECT DURATION AND STAFFING</vt:lpstr>
      <vt:lpstr>PROJECT ESTIMATION TECHNIQUES</vt:lpstr>
      <vt:lpstr>EMPHIRICAL ESTIMATION TECHNIQUES</vt:lpstr>
      <vt:lpstr>PowerPoint Presentation</vt:lpstr>
      <vt:lpstr>PowerPoint Presentation</vt:lpstr>
      <vt:lpstr>COCOMO(CONSTRUCTIVE COST MODEL) </vt:lpstr>
      <vt:lpstr>PowerPoint Presentation</vt:lpstr>
      <vt:lpstr>PowerPoint Presentation</vt:lpstr>
      <vt:lpstr>PERSON MONTH (PM)</vt:lpstr>
      <vt:lpstr>FIRST VERSION : COCOMO 81</vt:lpstr>
      <vt:lpstr>BASIC COCOMO MODEL </vt:lpstr>
      <vt:lpstr>PowerPoint Presentation</vt:lpstr>
      <vt:lpstr>PowerPoint Presentation</vt:lpstr>
      <vt:lpstr>INTERMEDIATE COCOMO MODEL</vt:lpstr>
      <vt:lpstr>PowerPoint Presentation</vt:lpstr>
      <vt:lpstr>PowerPoint Presentation</vt:lpstr>
      <vt:lpstr>PowerPoint Presentation</vt:lpstr>
      <vt:lpstr>SHORTCOMING OF BASIC AND INTERMEDIATE COCOMO MODELS</vt:lpstr>
      <vt:lpstr>COMPLETE COCOMO MODEL</vt:lpstr>
      <vt:lpstr>PROJECT DURATION</vt:lpstr>
      <vt:lpstr>Why is it important to estimate project duration? </vt:lpstr>
      <vt:lpstr>How is project duration calculated? </vt:lpstr>
      <vt:lpstr>PROJECT STAFFING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&gt;THE COCOMO MODEL  &gt;PROJECT DURATION AND STAFFING</dc:title>
  <dc:creator>PRAVEEN JUJAL</dc:creator>
  <cp:lastModifiedBy>PRITHAM</cp:lastModifiedBy>
  <cp:revision>9</cp:revision>
  <dcterms:created xsi:type="dcterms:W3CDTF">2022-07-20T11:36:31Z</dcterms:created>
  <dcterms:modified xsi:type="dcterms:W3CDTF">2022-07-29T05:43:40Z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