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0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CC5F55-923F-4209-87CC-263996B7EDC4}" type="datetimeFigureOut">
              <a:rPr lang="en-US" smtClean="0"/>
              <a:pPr/>
              <a:t>6/28/2022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421-48E5-4776-B9A9-F0E33E8455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922466-5591-47CE-B7F8-25BFFF66B52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922466-5591-47CE-B7F8-25BFFF66B52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922466-5591-47CE-B7F8-25BFFF66B52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922466-5591-47CE-B7F8-25BFFF66B52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922466-5591-47CE-B7F8-25BFFF66B529}"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922466-5591-47CE-B7F8-25BFFF66B52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922466-5591-47CE-B7F8-25BFFF66B529}" type="datetimeFigureOut">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922466-5591-47CE-B7F8-25BFFF66B529}" type="datetimeFigureOut">
              <a:rPr lang="en-US" smtClean="0"/>
              <a:pPr/>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22466-5591-47CE-B7F8-25BFFF66B529}" type="datetimeFigureOut">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922466-5591-47CE-B7F8-25BFFF66B52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922466-5591-47CE-B7F8-25BFFF66B529}"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2466-5591-47CE-B7F8-25BFFF66B529}" type="datetimeFigureOut">
              <a:rPr lang="en-US" smtClean="0"/>
              <a:pPr/>
              <a:t>6/28/2022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2A40D-34E6-4B38-9C59-9496E507B9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GB" dirty="0"/>
              <a:t>Essential attributes of good software(</a:t>
            </a:r>
            <a:r>
              <a:rPr lang="en-GB" dirty="0">
                <a:solidFill>
                  <a:srgbClr val="FF0000"/>
                </a:solidFill>
              </a:rPr>
              <a:t>M</a:t>
            </a:r>
            <a:r>
              <a:rPr lang="en-GB" dirty="0">
                <a:solidFill>
                  <a:srgbClr val="92D050"/>
                </a:solidFill>
              </a:rPr>
              <a:t>A</a:t>
            </a:r>
            <a:r>
              <a:rPr lang="en-GB" dirty="0">
                <a:solidFill>
                  <a:srgbClr val="FF0000"/>
                </a:solidFill>
              </a:rPr>
              <a:t>D</a:t>
            </a:r>
            <a:r>
              <a:rPr lang="en-GB" dirty="0">
                <a:solidFill>
                  <a:srgbClr val="92D050"/>
                </a:solidFill>
              </a:rPr>
              <a:t>E</a:t>
            </a:r>
            <a:r>
              <a:rPr lang="en-GB" dirty="0"/>
              <a:t>)</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04444598"/>
              </p:ext>
            </p:extLst>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a:t>
                      </a:r>
                      <a:r>
                        <a:rPr lang="en-GB" sz="1400" dirty="0">
                          <a:solidFill>
                            <a:srgbClr val="FF0000"/>
                          </a:solidFill>
                          <a:latin typeface="Arial"/>
                          <a:cs typeface="Arial"/>
                        </a:rPr>
                        <a:t>reliability, security and safety. Dependable </a:t>
                      </a:r>
                      <a:r>
                        <a:rPr lang="en-GB" sz="1400" dirty="0">
                          <a:latin typeface="Arial"/>
                          <a:cs typeface="Arial"/>
                        </a:rPr>
                        <a:t>software should not cause physical or economic damage in the event of system failure.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a:t>
                      </a:r>
                      <a:r>
                        <a:rPr lang="en-GB" sz="1400" dirty="0">
                          <a:solidFill>
                            <a:srgbClr val="FF0000"/>
                          </a:solidFill>
                          <a:latin typeface="Arial"/>
                          <a:cs typeface="Arial"/>
                        </a:rPr>
                        <a:t>understandable, usable and compatible</a:t>
                      </a:r>
                      <a:r>
                        <a:rPr lang="en-GB" sz="1400" dirty="0">
                          <a:latin typeface="Arial"/>
                          <a:cs typeface="Arial"/>
                        </a:rPr>
                        <a:t>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rPr>
              <a:t>Software engineering is an engineering discipline that is concerned with all aspects of software production </a:t>
            </a:r>
            <a:r>
              <a:rPr lang="en-US" dirty="0">
                <a:solidFill>
                  <a:schemeClr val="tx1">
                    <a:lumMod val="95000"/>
                    <a:lumOff val="5000"/>
                  </a:schemeClr>
                </a:solidFill>
              </a:rPr>
              <a:t>from the </a:t>
            </a:r>
            <a:r>
              <a:rPr lang="en-US" dirty="0">
                <a:solidFill>
                  <a:srgbClr val="FF0000"/>
                </a:solidFill>
              </a:rPr>
              <a:t>early stages </a:t>
            </a:r>
            <a:r>
              <a:rPr lang="en-US" dirty="0">
                <a:solidFill>
                  <a:schemeClr val="tx1">
                    <a:lumMod val="95000"/>
                    <a:lumOff val="5000"/>
                  </a:schemeClr>
                </a:solidFill>
              </a:rPr>
              <a:t>of system specification through to </a:t>
            </a:r>
            <a:r>
              <a:rPr lang="en-US" dirty="0">
                <a:solidFill>
                  <a:srgbClr val="FF0000"/>
                </a:solidFill>
              </a:rPr>
              <a:t>maintaining the system </a:t>
            </a:r>
            <a:r>
              <a:rPr lang="en-US" dirty="0">
                <a:solidFill>
                  <a:schemeClr val="tx1">
                    <a:lumMod val="95000"/>
                    <a:lumOff val="5000"/>
                  </a:schemeClr>
                </a:solidFill>
              </a:rPr>
              <a:t>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software engineering</a:t>
            </a:r>
          </a:p>
        </p:txBody>
      </p:sp>
      <p:sp>
        <p:nvSpPr>
          <p:cNvPr id="3" name="Content Placeholder 2"/>
          <p:cNvSpPr>
            <a:spLocks noGrp="1"/>
          </p:cNvSpPr>
          <p:nvPr>
            <p:ph idx="1"/>
          </p:nvPr>
        </p:nvSpPr>
        <p:spPr/>
        <p:txBody>
          <a:bodyPr>
            <a:normAutofit fontScale="92500" lnSpcReduction="20000"/>
          </a:bodyPr>
          <a:lstStyle/>
          <a:p>
            <a:r>
              <a:rPr lang="en-GB" dirty="0"/>
              <a:t>More and more, individuals and society rely on advanced software systems. We need to be able to </a:t>
            </a:r>
            <a:r>
              <a:rPr lang="en-GB" dirty="0">
                <a:solidFill>
                  <a:srgbClr val="FF0000"/>
                </a:solidFill>
              </a:rPr>
              <a:t>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a:t>
            </a:r>
            <a:r>
              <a:rPr lang="en-GB" dirty="0">
                <a:solidFill>
                  <a:srgbClr val="FF0000"/>
                </a:solidFill>
              </a:rPr>
              <a:t>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normAutofit fontScale="85000" lnSpcReduction="10000"/>
          </a:bodyPr>
          <a:lstStyle/>
          <a:p>
            <a:r>
              <a:rPr lang="en-GB" dirty="0">
                <a:solidFill>
                  <a:srgbClr val="FF0000"/>
                </a:solidFill>
              </a:rPr>
              <a:t>Software specification</a:t>
            </a:r>
            <a:r>
              <a:rPr lang="en-GB" dirty="0"/>
              <a:t>, where customers and engineers define the software that is to be produced and simply means putting operational constraints</a:t>
            </a:r>
          </a:p>
          <a:p>
            <a:r>
              <a:rPr lang="en-GB" dirty="0">
                <a:solidFill>
                  <a:srgbClr val="FF0000"/>
                </a:solidFill>
              </a:rPr>
              <a:t>Software development, </a:t>
            </a:r>
            <a:r>
              <a:rPr lang="en-GB" dirty="0"/>
              <a:t>where the software is designed and programmed.</a:t>
            </a:r>
          </a:p>
          <a:p>
            <a:r>
              <a:rPr lang="en-GB" dirty="0">
                <a:solidFill>
                  <a:srgbClr val="FF0000"/>
                </a:solidFill>
              </a:rPr>
              <a:t>Software validation</a:t>
            </a:r>
            <a:r>
              <a:rPr lang="en-GB" dirty="0"/>
              <a:t>, where the software is checked to ensure that it is what the customer requires.</a:t>
            </a:r>
          </a:p>
          <a:p>
            <a:r>
              <a:rPr lang="en-GB" dirty="0">
                <a:solidFill>
                  <a:srgbClr val="FF0000"/>
                </a:solidFill>
              </a:rPr>
              <a:t>Software evolution</a:t>
            </a:r>
            <a:r>
              <a:rPr lang="en-GB" dirty="0"/>
              <a:t>,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issues that affect most software</a:t>
            </a:r>
          </a:p>
        </p:txBody>
      </p:sp>
      <p:sp>
        <p:nvSpPr>
          <p:cNvPr id="3" name="Content Placeholder 2"/>
          <p:cNvSpPr>
            <a:spLocks noGrp="1"/>
          </p:cNvSpPr>
          <p:nvPr>
            <p:ph idx="1"/>
          </p:nvPr>
        </p:nvSpPr>
        <p:spPr/>
        <p:txBody>
          <a:bodyPr>
            <a:normAutofit fontScale="85000" lnSpcReduction="20000"/>
          </a:bodyPr>
          <a:lstStyle/>
          <a:p>
            <a:r>
              <a:rPr lang="en-GB" dirty="0"/>
              <a:t>Heterogeneity</a:t>
            </a:r>
          </a:p>
          <a:p>
            <a:pPr lvl="1"/>
            <a:r>
              <a:rPr lang="en-GB" dirty="0"/>
              <a:t>Increasingly, systems are required to operate as distributed systems across networks that include different types of computer and mobile devices.</a:t>
            </a:r>
          </a:p>
          <a:p>
            <a:r>
              <a:rPr lang="en-GB" dirty="0"/>
              <a:t>Business and social change</a:t>
            </a:r>
          </a:p>
          <a:p>
            <a:pPr lvl="1"/>
            <a:r>
              <a:rPr lang="en-GB" dirty="0"/>
              <a:t>Business and society are changing incredibly quickly as </a:t>
            </a:r>
            <a:r>
              <a:rPr lang="en-GB" dirty="0">
                <a:solidFill>
                  <a:srgbClr val="FF0000"/>
                </a:solidFill>
              </a:rPr>
              <a:t>emerging economies develop and new technologies </a:t>
            </a:r>
            <a:r>
              <a:rPr lang="en-GB" dirty="0"/>
              <a:t>become available. They need to be able to change their existing software and to rapidly develop new software.</a:t>
            </a:r>
          </a:p>
          <a:p>
            <a:r>
              <a:rPr lang="en-GB" dirty="0"/>
              <a:t>Security and trust</a:t>
            </a:r>
          </a:p>
          <a:p>
            <a:pPr lvl="1"/>
            <a:r>
              <a:rPr lang="en-GB" dirty="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normAutofit fontScale="90000"/>
          </a:bodyPr>
          <a:lstStyle/>
          <a:p>
            <a:r>
              <a:rPr lang="en-GB" dirty="0"/>
              <a:t>Software engineering ethics</a:t>
            </a:r>
            <a:br>
              <a:rPr lang="en-GB" dirty="0"/>
            </a:br>
            <a:r>
              <a:rPr lang="en-GB" dirty="0"/>
              <a:t>(Moral Values)</a:t>
            </a:r>
          </a:p>
        </p:txBody>
      </p:sp>
      <p:sp>
        <p:nvSpPr>
          <p:cNvPr id="80901" name="Rectangle 5"/>
          <p:cNvSpPr>
            <a:spLocks noGrp="1" noChangeArrowheads="1"/>
          </p:cNvSpPr>
          <p:nvPr>
            <p:ph idx="1"/>
          </p:nvPr>
        </p:nvSpPr>
        <p:spPr/>
        <p:txBody>
          <a:bodyPr>
            <a:normAutofit lnSpcReduction="10000"/>
          </a:bodyPr>
          <a:lstStyle/>
          <a:p>
            <a:r>
              <a:rPr lang="en-GB" dirty="0"/>
              <a:t>Software engineering involves </a:t>
            </a:r>
            <a:r>
              <a:rPr lang="en-GB" dirty="0">
                <a:solidFill>
                  <a:srgbClr val="FF0000"/>
                </a:solidFill>
              </a:rPr>
              <a:t>wider responsibilities</a:t>
            </a:r>
            <a:r>
              <a:rPr lang="en-GB" dirty="0"/>
              <a:t> than simply the application of technical skills.</a:t>
            </a:r>
          </a:p>
          <a:p>
            <a:r>
              <a:rPr lang="en-GB" dirty="0"/>
              <a:t>Software engineers must </a:t>
            </a:r>
            <a:r>
              <a:rPr lang="en-GB" dirty="0">
                <a:solidFill>
                  <a:srgbClr val="FF0000"/>
                </a:solidFill>
              </a:rPr>
              <a:t>behave in an honest and ethically responsible</a:t>
            </a:r>
            <a:r>
              <a:rPr lang="en-GB" dirty="0"/>
              <a:t> way if they are to be respected as professionals.</a:t>
            </a:r>
          </a:p>
          <a:p>
            <a:r>
              <a:rPr lang="en-GB" dirty="0">
                <a:solidFill>
                  <a:srgbClr val="FF0000"/>
                </a:solidFill>
              </a:rPr>
              <a:t>Ethical behaviour </a:t>
            </a:r>
            <a:r>
              <a:rPr lang="en-GB" dirty="0"/>
              <a:t>is more than simply upholding the law but involves following a set of principles that are morally correct.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dirty="0"/>
              <a:t>Issues of professional </a:t>
            </a:r>
            <a:r>
              <a:rPr lang="en-GB" dirty="0" err="1"/>
              <a:t>responsiblilty</a:t>
            </a:r>
            <a:endParaRPr lang="en-GB" dirty="0"/>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a:t>
            </a:r>
            <a:r>
              <a:rPr lang="en-GB" dirty="0">
                <a:solidFill>
                  <a:srgbClr val="FF0000"/>
                </a:solidFill>
              </a:rPr>
              <a:t>confidentiality</a:t>
            </a:r>
            <a:r>
              <a:rPr lang="en-GB" dirty="0"/>
              <a:t> of their </a:t>
            </a:r>
            <a:r>
              <a:rPr lang="en-GB" dirty="0">
                <a:solidFill>
                  <a:srgbClr val="FF0000"/>
                </a:solidFill>
              </a:rPr>
              <a:t>employers or clients </a:t>
            </a:r>
            <a:r>
              <a:rPr lang="en-GB" dirty="0"/>
              <a:t>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normAutofit/>
          </a:bodyPr>
          <a:lstStyle/>
          <a:p>
            <a:r>
              <a:rPr lang="en-GB" sz="2400" dirty="0"/>
              <a:t>Intellectual property rights </a:t>
            </a:r>
          </a:p>
          <a:p>
            <a:pPr lvl="1"/>
            <a:r>
              <a:rPr lang="en-GB" sz="2400" dirty="0"/>
              <a:t>Engineers should be aware of local laws governing the use of </a:t>
            </a:r>
            <a:r>
              <a:rPr lang="en-GB" sz="2400" dirty="0">
                <a:solidFill>
                  <a:srgbClr val="FF0000"/>
                </a:solidFill>
              </a:rPr>
              <a:t>intellectual property such as patents, copyright, etc.</a:t>
            </a:r>
            <a:r>
              <a:rPr lang="en-GB" sz="2400" dirty="0"/>
              <a:t> They should be careful to ensure that the intellectual property of employers and clients is protected.</a:t>
            </a:r>
          </a:p>
          <a:p>
            <a:r>
              <a:rPr lang="en-GB" sz="2400" dirty="0"/>
              <a:t>Computer misuse </a:t>
            </a:r>
          </a:p>
          <a:p>
            <a:pPr lvl="1"/>
            <a:r>
              <a:rPr lang="en-GB" sz="2400" dirty="0">
                <a:solidFill>
                  <a:srgbClr val="FF0000"/>
                </a:solidFill>
              </a:rPr>
              <a:t>Software engineers should not use their technical skills to misuse other people’s computers</a:t>
            </a:r>
            <a:r>
              <a:rPr lang="en-GB" sz="2400" dirty="0"/>
              <a:t>. Computer misuse ranges from relatively trivial (game playing on an employer’s machine, say) to extremely serious (dissemination of viruses).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normAutofit fontScale="92500"/>
          </a:bodyPr>
          <a:lstStyle/>
          <a:p>
            <a:pPr>
              <a:lnSpc>
                <a:spcPct val="90000"/>
              </a:lnSpc>
            </a:pPr>
            <a:r>
              <a:rPr lang="en-GB" dirty="0"/>
              <a:t>The professional societies in the US have cooperated to produce </a:t>
            </a:r>
            <a:r>
              <a:rPr lang="en-GB" dirty="0">
                <a:solidFill>
                  <a:srgbClr val="FF0000"/>
                </a:solidFill>
              </a:rPr>
              <a:t>a code of ethical practice</a:t>
            </a:r>
            <a:r>
              <a:rPr lang="en-GB" dirty="0"/>
              <a:t>.</a:t>
            </a:r>
          </a:p>
          <a:p>
            <a:pPr>
              <a:lnSpc>
                <a:spcPct val="90000"/>
              </a:lnSpc>
            </a:pPr>
            <a:r>
              <a:rPr lang="en-GB" dirty="0"/>
              <a:t>Members of these organisations sign up to the code of practice when they join.</a:t>
            </a:r>
          </a:p>
          <a:p>
            <a:pPr>
              <a:lnSpc>
                <a:spcPct val="90000"/>
              </a:lnSpc>
            </a:pPr>
            <a:r>
              <a:rPr lang="en-GB" dirty="0"/>
              <a:t>The Code contains </a:t>
            </a:r>
            <a:r>
              <a:rPr lang="en-GB" dirty="0">
                <a:solidFill>
                  <a:srgbClr val="FF0000"/>
                </a:solidFill>
              </a:rPr>
              <a:t>eight Principles </a:t>
            </a:r>
            <a:r>
              <a:rPr lang="en-GB" dirty="0"/>
              <a:t>related to the </a:t>
            </a:r>
            <a:r>
              <a:rPr lang="en-GB" dirty="0">
                <a:solidFill>
                  <a:srgbClr val="FF0000"/>
                </a:solidFill>
              </a:rPr>
              <a:t>behaviour of and decisions made by professional software engineers</a:t>
            </a:r>
            <a:r>
              <a:rPr lang="en-GB" dirty="0"/>
              <a:t>, including practitioners, educators, managers, supervisors and policy makers, as well as trainees and students of the profession.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normAutofit fontScale="85000" lnSpcReduction="20000"/>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a:t>
            </a:r>
          </a:p>
          <a:p>
            <a:pPr lvl="1"/>
            <a:r>
              <a:rPr lang="en-GB" i="1" dirty="0"/>
              <a:t>Because of their roles in developing software systems, software engineers have significantopportunities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8229600" cy="836957"/>
          </a:xfrm>
        </p:spPr>
        <p:txBody>
          <a:bodyPr>
            <a:normAutofit/>
          </a:bodyPr>
          <a:lstStyle/>
          <a:p>
            <a:pPr eaLnBrk="1" hangingPunct="1"/>
            <a:r>
              <a:rPr lang="en-GB" dirty="0"/>
              <a:t>Ethical principles(PCP </a:t>
            </a:r>
            <a:r>
              <a:rPr lang="en-GB"/>
              <a:t>JuMPs </a:t>
            </a:r>
            <a:r>
              <a:rPr lang="en-GB" dirty="0"/>
              <a:t>CS)</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
        <p:nvSpPr>
          <p:cNvPr id="6" name="TextBox 5"/>
          <p:cNvSpPr txBox="1"/>
          <p:nvPr/>
        </p:nvSpPr>
        <p:spPr>
          <a:xfrm>
            <a:off x="341344" y="1600200"/>
            <a:ext cx="8461312" cy="4524315"/>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a:t>
            </a:r>
            <a:r>
              <a:rPr lang="en-US" sz="1600" dirty="0">
                <a:solidFill>
                  <a:srgbClr val="FF0000"/>
                </a:solidFill>
              </a:rPr>
              <a:t>public interest.</a:t>
            </a:r>
            <a:endParaRPr lang="en-GB" sz="1600" dirty="0">
              <a:solidFill>
                <a:srgbClr val="FF0000"/>
              </a:solidFill>
            </a:endParaRPr>
          </a:p>
          <a:p>
            <a:pPr>
              <a:spcAft>
                <a:spcPts val="600"/>
              </a:spcAft>
            </a:pPr>
            <a:r>
              <a:rPr lang="en-GB" sz="1600" dirty="0"/>
              <a:t>2. CLIENT AND EMPLOYER - Software engineers shall act in a manner that is in the </a:t>
            </a:r>
            <a:r>
              <a:rPr lang="en-GB" sz="1600" dirty="0">
                <a:solidFill>
                  <a:srgbClr val="FF0000"/>
                </a:solidFill>
              </a:rPr>
              <a:t>best interests of their client and employer consistent with the public interest.</a:t>
            </a:r>
          </a:p>
          <a:p>
            <a:pPr>
              <a:spcAft>
                <a:spcPts val="600"/>
              </a:spcAft>
            </a:pPr>
            <a:r>
              <a:rPr lang="en-US" sz="1600" dirty="0"/>
              <a:t>3. PRODUCT - Software engineers shall ensure that their products and related modifications meet the </a:t>
            </a:r>
            <a:r>
              <a:rPr lang="en-US" sz="1600" dirty="0">
                <a:solidFill>
                  <a:srgbClr val="FF0000"/>
                </a:solidFill>
              </a:rPr>
              <a:t>highest professional standards possible</a:t>
            </a:r>
            <a:r>
              <a:rPr lang="en-US" sz="1600" dirty="0"/>
              <a:t>.</a:t>
            </a:r>
            <a:endParaRPr lang="en-GB" sz="1600" dirty="0"/>
          </a:p>
          <a:p>
            <a:pPr>
              <a:spcAft>
                <a:spcPts val="600"/>
              </a:spcAft>
            </a:pPr>
            <a:r>
              <a:rPr lang="en-US" sz="1600" dirty="0"/>
              <a:t>4. JUDGMENT - Software engineers shall </a:t>
            </a:r>
            <a:r>
              <a:rPr lang="en-US" sz="1600" dirty="0">
                <a:solidFill>
                  <a:srgbClr val="FF0000"/>
                </a:solidFill>
              </a:rPr>
              <a:t>maintain integrity and independence </a:t>
            </a:r>
            <a:r>
              <a:rPr lang="en-US" sz="1600" dirty="0"/>
              <a:t>in their professional judgment.</a:t>
            </a:r>
            <a:endParaRPr lang="en-GB" sz="1600" dirty="0"/>
          </a:p>
          <a:p>
            <a:pPr>
              <a:spcAft>
                <a:spcPts val="600"/>
              </a:spcAft>
            </a:pPr>
            <a:r>
              <a:rPr lang="en-US" sz="1600" dirty="0"/>
              <a:t>5. MANAGEMENT - Software engineering </a:t>
            </a:r>
            <a:r>
              <a:rPr lang="en-US" sz="1600" dirty="0">
                <a:solidFill>
                  <a:srgbClr val="FF0000"/>
                </a:solidFill>
              </a:rPr>
              <a:t>managers and leaders </a:t>
            </a:r>
            <a:r>
              <a:rPr lang="en-US" sz="1600" dirty="0"/>
              <a:t>shall subscribe to and promote an </a:t>
            </a:r>
            <a:r>
              <a:rPr lang="en-US" sz="1600" dirty="0">
                <a:solidFill>
                  <a:srgbClr val="FF0000"/>
                </a:solidFill>
              </a:rPr>
              <a:t>ethical approach to the management </a:t>
            </a:r>
            <a:r>
              <a:rPr lang="en-US" sz="1600" dirty="0"/>
              <a:t>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 </a:t>
            </a:r>
            <a:r>
              <a:rPr lang="en-US" sz="1600" dirty="0">
                <a:solidFill>
                  <a:srgbClr val="FF0000"/>
                </a:solidFill>
              </a:rPr>
              <a:t>Professional with their standards</a:t>
            </a:r>
            <a:endParaRPr lang="en-GB" sz="1600" dirty="0">
              <a:solidFill>
                <a:srgbClr val="FF0000"/>
              </a:solidFill>
            </a:endParaRPr>
          </a:p>
          <a:p>
            <a:pPr>
              <a:spcAft>
                <a:spcPts val="600"/>
              </a:spcAft>
            </a:pPr>
            <a:r>
              <a:rPr lang="en-US" sz="1600" dirty="0"/>
              <a:t>7. COLLEAGUES - Software engineers shall </a:t>
            </a:r>
            <a:r>
              <a:rPr lang="en-US" sz="1600" dirty="0">
                <a:solidFill>
                  <a:srgbClr val="FF0000"/>
                </a:solidFill>
              </a:rPr>
              <a:t>be fair to and supportive of their colleagues.</a:t>
            </a:r>
            <a:endParaRPr lang="en-GB" sz="1600" dirty="0">
              <a:solidFill>
                <a:srgbClr val="FF0000"/>
              </a:solidFill>
            </a:endParaRPr>
          </a:p>
          <a:p>
            <a:pPr>
              <a:spcAft>
                <a:spcPts val="600"/>
              </a:spcAft>
            </a:pPr>
            <a:r>
              <a:rPr lang="en-US" sz="1600" dirty="0"/>
              <a:t>8. SELF - Software engineers shall participate </a:t>
            </a:r>
            <a:r>
              <a:rPr lang="en-US" sz="1600" dirty="0">
                <a:solidFill>
                  <a:srgbClr val="FF0000"/>
                </a:solidFill>
              </a:rPr>
              <a:t>in lifelong learning </a:t>
            </a:r>
            <a:r>
              <a:rPr lang="en-US" sz="1600" dirty="0"/>
              <a:t>regarding the practice of their profession and shall promote an ethical approach to the practice of the profession.</a:t>
            </a:r>
          </a:p>
          <a:p>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solidFill>
                  <a:srgbClr val="FF0000"/>
                </a:solidFill>
              </a:rPr>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a:t>
            </a:r>
            <a:r>
              <a:rPr lang="en-GB" dirty="0">
                <a:solidFill>
                  <a:srgbClr val="FF0000"/>
                </a:solidFill>
              </a:rPr>
              <a:t>military weapons systems or nuclear systems.</a:t>
            </a:r>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fontScale="92500" lnSpcReduction="10000"/>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a:t>
            </a:r>
          </a:p>
          <a:p>
            <a:pPr lvl="1"/>
            <a:r>
              <a:rPr lang="en-US" dirty="0"/>
              <a:t>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Collects data from a blood sugar sensor </a:t>
            </a:r>
            <a:r>
              <a:rPr lang="en-US" dirty="0"/>
              <a:t>and calculates the amount of insulin required to be injected.</a:t>
            </a:r>
          </a:p>
          <a:p>
            <a:r>
              <a:rPr lang="en-US" dirty="0"/>
              <a:t>Calculation based on the rate of change of blood sugar levels.</a:t>
            </a:r>
          </a:p>
          <a:p>
            <a:r>
              <a:rPr lang="en-US" dirty="0"/>
              <a:t>Sends signals to a </a:t>
            </a:r>
            <a:r>
              <a:rPr lang="en-US" dirty="0">
                <a:solidFill>
                  <a:srgbClr val="FF0000"/>
                </a:solidFill>
              </a:rPr>
              <a:t>micro-pum</a:t>
            </a:r>
            <a:r>
              <a:rPr lang="en-US" dirty="0"/>
              <a:t>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GB" dirty="0"/>
              <a:t>Insulin pump hardware architecture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81000" y="1295400"/>
            <a:ext cx="8305800" cy="5029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09600" y="1371600"/>
            <a:ext cx="8077200" cy="4800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t>
            </a:r>
            <a:r>
              <a:rPr lang="en-GB" dirty="0">
                <a:solidFill>
                  <a:srgbClr val="FF0000"/>
                </a:solidFill>
              </a:rPr>
              <a:t>available</a:t>
            </a:r>
            <a:r>
              <a:rPr lang="en-GB" dirty="0"/>
              <a:t> to deliver insulin when required. </a:t>
            </a:r>
          </a:p>
          <a:p>
            <a:r>
              <a:rPr lang="en-GB" dirty="0"/>
              <a:t>The system shall </a:t>
            </a:r>
            <a:r>
              <a:rPr lang="en-GB" dirty="0">
                <a:solidFill>
                  <a:srgbClr val="FF0000"/>
                </a:solidFill>
              </a:rPr>
              <a:t>perform reliably and deliver the correct amount of insulin </a:t>
            </a:r>
            <a:r>
              <a:rPr lang="en-GB" dirty="0"/>
              <a:t>to counteract the current level of blood sugar.</a:t>
            </a:r>
          </a:p>
          <a:p>
            <a:r>
              <a:rPr lang="en-GB" dirty="0"/>
              <a:t>The system must therefore be designed and implemented to </a:t>
            </a:r>
            <a:r>
              <a:rPr lang="en-GB" dirty="0">
                <a:solidFill>
                  <a:srgbClr val="FF0000"/>
                </a:solidFill>
              </a:rPr>
              <a:t>ensure that the system always meets these requirements</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patient information system for mental health care</a:t>
            </a:r>
          </a:p>
        </p:txBody>
      </p:sp>
      <p:sp>
        <p:nvSpPr>
          <p:cNvPr id="3" name="Content Placeholder 2"/>
          <p:cNvSpPr>
            <a:spLocks noGrp="1"/>
          </p:cNvSpPr>
          <p:nvPr>
            <p:ph idx="1"/>
          </p:nvPr>
        </p:nvSpPr>
        <p:spPr/>
        <p:txBody>
          <a:bodyPr>
            <a:normAutofit fontScale="85000" lnSpcReduction="20000"/>
          </a:bodyPr>
          <a:lstStyle/>
          <a:p>
            <a:r>
              <a:rPr lang="en-GB" dirty="0"/>
              <a:t>A patient information system to support mental health care is a medical information system that maintains </a:t>
            </a:r>
            <a:r>
              <a:rPr lang="en-GB" dirty="0">
                <a:solidFill>
                  <a:srgbClr val="FF0000"/>
                </a:solidFill>
              </a:rPr>
              <a:t>information about patients suffering from mental health problems</a:t>
            </a:r>
            <a:r>
              <a:rPr lang="en-GB" dirty="0"/>
              <a:t> and the treatments that they have received.</a:t>
            </a:r>
          </a:p>
          <a:p>
            <a:r>
              <a:rPr lang="en-GB" dirty="0"/>
              <a:t>Most mental health patients do </a:t>
            </a:r>
            <a:r>
              <a:rPr lang="en-GB" dirty="0">
                <a:solidFill>
                  <a:srgbClr val="FF0000"/>
                </a:solidFill>
              </a:rPr>
              <a:t>not require dedicated hospital treatment</a:t>
            </a:r>
            <a:r>
              <a:rPr lang="en-GB" dirty="0"/>
              <a:t> but need to attend specialist clinics regularly where </a:t>
            </a:r>
            <a:r>
              <a:rPr lang="en-GB" dirty="0">
                <a:solidFill>
                  <a:srgbClr val="FF0000"/>
                </a:solidFill>
              </a:rPr>
              <a:t>they can meet a </a:t>
            </a:r>
            <a:r>
              <a:rPr lang="en-GB" dirty="0"/>
              <a:t>doctor who has </a:t>
            </a:r>
            <a:r>
              <a:rPr lang="en-GB" dirty="0">
                <a:solidFill>
                  <a:srgbClr val="FF0000"/>
                </a:solidFill>
              </a:rPr>
              <a:t>detailed knowledge of their problems.</a:t>
            </a:r>
          </a:p>
          <a:p>
            <a:r>
              <a:rPr lang="en-GB" dirty="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a:t>
            </a:r>
          </a:p>
        </p:txBody>
      </p:sp>
      <p:sp>
        <p:nvSpPr>
          <p:cNvPr id="3" name="Content Placeholder 2"/>
          <p:cNvSpPr>
            <a:spLocks noGrp="1"/>
          </p:cNvSpPr>
          <p:nvPr>
            <p:ph idx="1"/>
          </p:nvPr>
        </p:nvSpPr>
        <p:spPr/>
        <p:txBody>
          <a:bodyPr>
            <a:normAutofit fontScale="85000" lnSpcReduction="10000"/>
          </a:bodyPr>
          <a:lstStyle/>
          <a:p>
            <a:r>
              <a:rPr lang="en-GB" dirty="0"/>
              <a:t>The MHC-PMS (Mental Health Care-Patient Management System) is an </a:t>
            </a:r>
            <a:r>
              <a:rPr lang="en-GB" dirty="0">
                <a:solidFill>
                  <a:srgbClr val="FF0000"/>
                </a:solidFill>
              </a:rPr>
              <a:t>information sy</a:t>
            </a:r>
            <a:r>
              <a:rPr lang="en-GB" dirty="0"/>
              <a:t>stem that is intended for </a:t>
            </a:r>
            <a:r>
              <a:rPr lang="en-GB" dirty="0">
                <a:solidFill>
                  <a:srgbClr val="FF0000"/>
                </a:solidFill>
              </a:rPr>
              <a:t>use in clinics</a:t>
            </a:r>
            <a:r>
              <a:rPr lang="en-GB" dirty="0"/>
              <a:t>.</a:t>
            </a:r>
          </a:p>
          <a:p>
            <a:r>
              <a:rPr lang="en-GB" dirty="0"/>
              <a:t>It makes use of a </a:t>
            </a:r>
            <a:r>
              <a:rPr lang="en-GB" dirty="0">
                <a:solidFill>
                  <a:srgbClr val="FF0000"/>
                </a:solidFill>
              </a:rPr>
              <a:t>centralized database </a:t>
            </a:r>
            <a:r>
              <a:rPr lang="en-GB" dirty="0"/>
              <a:t>of patient information but has also been designed to run on a PC, so that it may be </a:t>
            </a:r>
            <a:r>
              <a:rPr lang="en-GB" dirty="0">
                <a:solidFill>
                  <a:srgbClr val="FF0000"/>
                </a:solidFill>
              </a:rPr>
              <a:t>accessed and used from sites </a:t>
            </a:r>
            <a:r>
              <a:rPr lang="en-GB" dirty="0"/>
              <a:t>that do not have secure network connectivity.</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MHC-PMS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key features</a:t>
            </a:r>
          </a:p>
        </p:txBody>
      </p:sp>
      <p:sp>
        <p:nvSpPr>
          <p:cNvPr id="3" name="Content Placeholder 2"/>
          <p:cNvSpPr>
            <a:spLocks noGrp="1"/>
          </p:cNvSpPr>
          <p:nvPr>
            <p:ph idx="1"/>
          </p:nvPr>
        </p:nvSpPr>
        <p:spPr>
          <a:xfrm>
            <a:off x="457200" y="1600200"/>
            <a:ext cx="8473992" cy="4525963"/>
          </a:xfrm>
        </p:spPr>
        <p:txBody>
          <a:bodyPr>
            <a:normAutofit fontScale="77500" lnSpcReduction="20000"/>
          </a:bodyPr>
          <a:lstStyle/>
          <a:p>
            <a:r>
              <a:rPr lang="en-GB" dirty="0"/>
              <a:t>Individual care management</a:t>
            </a:r>
          </a:p>
          <a:p>
            <a:pPr lvl="1"/>
            <a:r>
              <a:rPr lang="en-GB" dirty="0"/>
              <a:t>Clinicians can </a:t>
            </a:r>
            <a:r>
              <a:rPr lang="en-GB" dirty="0">
                <a:solidFill>
                  <a:srgbClr val="FF0000"/>
                </a:solidFill>
              </a:rPr>
              <a:t>create records for patients, edit the information </a:t>
            </a:r>
            <a:r>
              <a:rPr lang="en-GB" dirty="0"/>
              <a:t>in the system, view patient history, etc. The system supports data </a:t>
            </a:r>
            <a:r>
              <a:rPr lang="en-GB" dirty="0">
                <a:solidFill>
                  <a:srgbClr val="FF0000"/>
                </a:solidFill>
              </a:rPr>
              <a:t>summaries so that doctors can quickly learn </a:t>
            </a:r>
            <a:r>
              <a:rPr lang="en-GB" dirty="0"/>
              <a:t>about the key problems and treatments that have been prescribed.</a:t>
            </a:r>
          </a:p>
          <a:p>
            <a:r>
              <a:rPr lang="en-GB" dirty="0"/>
              <a:t>Patient monitoring</a:t>
            </a:r>
          </a:p>
          <a:p>
            <a:pPr lvl="1"/>
            <a:r>
              <a:rPr lang="en-GB" dirty="0"/>
              <a:t>The system monitors the </a:t>
            </a:r>
            <a:r>
              <a:rPr lang="en-GB" dirty="0">
                <a:solidFill>
                  <a:srgbClr val="FF0000"/>
                </a:solidFill>
              </a:rPr>
              <a:t>records of patients </a:t>
            </a:r>
            <a:r>
              <a:rPr lang="en-GB" dirty="0"/>
              <a:t>that are involved in </a:t>
            </a:r>
            <a:r>
              <a:rPr lang="en-GB" dirty="0">
                <a:solidFill>
                  <a:srgbClr val="FF0000"/>
                </a:solidFill>
              </a:rPr>
              <a:t>treatment and issues warnings </a:t>
            </a:r>
            <a:r>
              <a:rPr lang="en-GB" dirty="0"/>
              <a:t>if possible problems are detected.</a:t>
            </a:r>
          </a:p>
          <a:p>
            <a:r>
              <a:rPr lang="en-GB" dirty="0"/>
              <a:t>Administrative reporting</a:t>
            </a:r>
          </a:p>
          <a:p>
            <a:pPr lvl="1"/>
            <a:r>
              <a:rPr lang="en-GB" dirty="0"/>
              <a:t>The system generates </a:t>
            </a:r>
            <a:r>
              <a:rPr lang="en-GB" dirty="0">
                <a:solidFill>
                  <a:srgbClr val="FF0000"/>
                </a:solidFill>
              </a:rPr>
              <a:t>monthly management reports </a:t>
            </a:r>
            <a:r>
              <a:rPr lang="en-GB" dirty="0"/>
              <a:t>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concerns</a:t>
            </a:r>
          </a:p>
        </p:txBody>
      </p:sp>
      <p:sp>
        <p:nvSpPr>
          <p:cNvPr id="3" name="Content Placeholder 2"/>
          <p:cNvSpPr>
            <a:spLocks noGrp="1"/>
          </p:cNvSpPr>
          <p:nvPr>
            <p:ph idx="1"/>
          </p:nvPr>
        </p:nvSpPr>
        <p:spPr/>
        <p:txBody>
          <a:bodyPr>
            <a:normAutofit fontScale="92500" lnSpcReduction="20000"/>
          </a:bodyPr>
          <a:lstStyle/>
          <a:p>
            <a:r>
              <a:rPr lang="en-US" dirty="0"/>
              <a:t>Privacy</a:t>
            </a:r>
          </a:p>
          <a:p>
            <a:pPr lvl="1"/>
            <a:r>
              <a:rPr lang="en-GB" dirty="0"/>
              <a:t>It is essential that </a:t>
            </a:r>
            <a:r>
              <a:rPr lang="en-GB" dirty="0">
                <a:solidFill>
                  <a:srgbClr val="FF0000"/>
                </a:solidFill>
              </a:rPr>
              <a:t>patient information </a:t>
            </a:r>
            <a:r>
              <a:rPr lang="en-GB" dirty="0"/>
              <a:t>is confidential and is never disclosed to anyone apart from authorised medical staff and the patient themselves. </a:t>
            </a:r>
            <a:endParaRPr lang="en-US" dirty="0"/>
          </a:p>
          <a:p>
            <a:r>
              <a:rPr lang="en-US" dirty="0"/>
              <a:t>Safety</a:t>
            </a:r>
          </a:p>
          <a:p>
            <a:pPr lvl="1"/>
            <a:r>
              <a:rPr lang="en-GB" dirty="0"/>
              <a:t>Some mental illnesses cause patients to become </a:t>
            </a:r>
            <a:r>
              <a:rPr lang="en-GB" dirty="0">
                <a:solidFill>
                  <a:srgbClr val="FF0000"/>
                </a:solidFill>
              </a:rPr>
              <a:t>suicidal or a danger to other people</a:t>
            </a:r>
            <a:r>
              <a:rPr lang="en-GB" dirty="0"/>
              <a:t>. Wherever possible, </a:t>
            </a:r>
            <a:r>
              <a:rPr lang="en-GB" dirty="0">
                <a:solidFill>
                  <a:srgbClr val="FF0000"/>
                </a:solidFill>
              </a:rPr>
              <a:t>the system </a:t>
            </a:r>
            <a:r>
              <a:rPr lang="en-GB" dirty="0"/>
              <a:t>should </a:t>
            </a:r>
            <a:r>
              <a:rPr lang="en-GB" dirty="0">
                <a:solidFill>
                  <a:srgbClr val="FF0000"/>
                </a:solidFill>
              </a:rPr>
              <a:t>warn medical staff about potentially suicidal or dangerous patients</a:t>
            </a:r>
            <a:r>
              <a:rPr lang="en-GB" dirty="0"/>
              <a:t>.</a:t>
            </a:r>
          </a:p>
          <a:p>
            <a:pPr lvl="1"/>
            <a:r>
              <a:rPr lang="en-GB" dirty="0"/>
              <a:t>The system must be available when needed otherwise safety may be compromised and it may be impossible to </a:t>
            </a:r>
            <a:r>
              <a:rPr lang="en-GB" dirty="0">
                <a:solidFill>
                  <a:srgbClr val="FF0000"/>
                </a:solidFill>
              </a:rPr>
              <a:t>prescribe the correct medication to patients. </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normAutofit fontScale="85000" lnSpcReduction="20000"/>
          </a:bodyPr>
          <a:lstStyle/>
          <a:p>
            <a:r>
              <a:rPr lang="en-GB" dirty="0"/>
              <a:t>The government of a country with large areas of wilderness decides to deploy </a:t>
            </a:r>
            <a:r>
              <a:rPr lang="en-GB" dirty="0">
                <a:solidFill>
                  <a:srgbClr val="FF0000"/>
                </a:solidFill>
              </a:rPr>
              <a:t>several hundred weather stations in remote areas.</a:t>
            </a:r>
          </a:p>
          <a:p>
            <a:r>
              <a:rPr lang="en-GB" dirty="0">
                <a:solidFill>
                  <a:srgbClr val="FF0000"/>
                </a:solidFill>
              </a:rPr>
              <a:t>Weather stations collect data </a:t>
            </a:r>
            <a:r>
              <a:rPr lang="en-GB" dirty="0"/>
              <a:t>from a set of instruments that measure temperature and pressure, sunshine, rainfall, wind speed and wind direction.</a:t>
            </a:r>
          </a:p>
          <a:p>
            <a:pPr lvl="1"/>
            <a:r>
              <a:rPr lang="en-GB" dirty="0"/>
              <a:t>The weather station includes a number of instruments that </a:t>
            </a:r>
            <a:r>
              <a:rPr lang="en-GB" dirty="0">
                <a:solidFill>
                  <a:srgbClr val="FF0000"/>
                </a:solidFill>
              </a:rPr>
              <a:t>measure weather parameters </a:t>
            </a:r>
            <a:r>
              <a:rPr lang="en-GB" dirty="0"/>
              <a:t>such as the wind speed and direction, the ground and air temperatures, the barometric pressure and the rainfall over a 24-hour period</a:t>
            </a:r>
            <a:r>
              <a:rPr lang="en-GB" dirty="0">
                <a:solidFill>
                  <a:srgbClr val="FF0000"/>
                </a:solidFill>
              </a:rPr>
              <a:t>. Each of these instruments is controlled by a software system </a:t>
            </a:r>
            <a:r>
              <a:rPr lang="en-GB" dirty="0"/>
              <a:t>that takes parameter readings periodically and manages the data collected from the instruments.  </a:t>
            </a:r>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normAutofit fontScale="92500" lnSpcReduction="20000"/>
          </a:bodyPr>
          <a:lstStyle/>
          <a:p>
            <a:r>
              <a:rPr lang="en-GB" dirty="0"/>
              <a:t>	The weather station system</a:t>
            </a:r>
          </a:p>
          <a:p>
            <a:pPr lvl="1"/>
            <a:r>
              <a:rPr lang="en-GB" dirty="0"/>
              <a:t>This is responsible for </a:t>
            </a:r>
            <a:r>
              <a:rPr lang="en-GB" dirty="0">
                <a:solidFill>
                  <a:srgbClr val="FF0000"/>
                </a:solidFill>
              </a:rPr>
              <a:t>collecting weather data</a:t>
            </a:r>
            <a:r>
              <a:rPr lang="en-GB" dirty="0"/>
              <a:t>, carrying out some </a:t>
            </a:r>
            <a:r>
              <a:rPr lang="en-GB" dirty="0">
                <a:solidFill>
                  <a:srgbClr val="FF0000"/>
                </a:solidFill>
              </a:rPr>
              <a:t>initial data processing and transmitting it to the data management system.</a:t>
            </a:r>
          </a:p>
          <a:p>
            <a:r>
              <a:rPr lang="en-GB" dirty="0"/>
              <a:t>The data management and archiving system</a:t>
            </a:r>
          </a:p>
          <a:p>
            <a:pPr lvl="1"/>
            <a:r>
              <a:rPr lang="en-GB" dirty="0"/>
              <a:t>This system collects the </a:t>
            </a:r>
            <a:r>
              <a:rPr lang="en-GB" dirty="0">
                <a:solidFill>
                  <a:srgbClr val="FF0000"/>
                </a:solidFill>
              </a:rPr>
              <a:t>data from all of the wilderness weather stations</a:t>
            </a:r>
            <a:r>
              <a:rPr lang="en-GB" dirty="0"/>
              <a:t>, carries out </a:t>
            </a:r>
            <a:r>
              <a:rPr lang="en-GB" dirty="0">
                <a:solidFill>
                  <a:srgbClr val="FF0000"/>
                </a:solidFill>
              </a:rPr>
              <a:t>data processing and analysis and archives the data.</a:t>
            </a:r>
          </a:p>
          <a:p>
            <a:r>
              <a:rPr lang="en-GB" dirty="0"/>
              <a:t>The station maintenance system</a:t>
            </a:r>
          </a:p>
          <a:p>
            <a:pPr lvl="1"/>
            <a:r>
              <a:rPr lang="en-GB" dirty="0"/>
              <a:t>This system can </a:t>
            </a:r>
            <a:r>
              <a:rPr lang="en-GB" dirty="0">
                <a:solidFill>
                  <a:srgbClr val="FF0000"/>
                </a:solidFill>
              </a:rPr>
              <a:t>communicate by satellite </a:t>
            </a:r>
            <a:r>
              <a:rPr lang="en-GB" dirty="0"/>
              <a:t>with all </a:t>
            </a:r>
            <a:r>
              <a:rPr lang="en-GB" dirty="0">
                <a:solidFill>
                  <a:srgbClr val="FF0000"/>
                </a:solidFill>
              </a:rPr>
              <a:t>wilderness weather stations to monitor the health of these systems and provide reports of problems</a:t>
            </a:r>
            <a:r>
              <a:rPr lang="en-GB" dirty="0"/>
              <a:t>.</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a:t>Software 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p>
          <a:p>
            <a:r>
              <a:rPr lang="en-GB" dirty="0"/>
              <a:t>Three case studies are used in the book:</a:t>
            </a:r>
          </a:p>
          <a:p>
            <a:pPr lvl="1"/>
            <a:r>
              <a:rPr lang="en-GB" sz="2400" dirty="0"/>
              <a:t>An embedded insulin pump control system</a:t>
            </a:r>
          </a:p>
          <a:p>
            <a:pPr lvl="1"/>
            <a:r>
              <a:rPr lang="en-GB" sz="2400" dirty="0"/>
              <a:t>A system for mental health care patient management</a:t>
            </a:r>
          </a:p>
          <a:p>
            <a:pPr lvl="1"/>
            <a:r>
              <a:rPr lang="en-GB" sz="2400" dirty="0"/>
              <a:t>A wilderness weather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normAutofit fontScale="92500"/>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normAutofit lnSpcReduction="10000"/>
          </a:bodyPr>
          <a:lstStyle/>
          <a:p>
            <a:r>
              <a:rPr lang="en-GB" dirty="0"/>
              <a:t>Software costs often dominate computer system costs. </a:t>
            </a:r>
            <a:r>
              <a:rPr lang="en-GB" dirty="0">
                <a:solidFill>
                  <a:srgbClr val="FF0000"/>
                </a:solidFill>
              </a:rPr>
              <a:t>The costs of software on a PC are often greater than the hardware cost.</a:t>
            </a:r>
          </a:p>
          <a:p>
            <a:r>
              <a:rPr lang="en-GB" dirty="0"/>
              <a:t>Software costs more to </a:t>
            </a:r>
            <a:r>
              <a:rPr lang="en-GB" dirty="0">
                <a:solidFill>
                  <a:srgbClr val="FF0000"/>
                </a:solidFill>
              </a:rPr>
              <a:t>maintain</a:t>
            </a:r>
            <a:r>
              <a:rPr lang="en-GB" dirty="0"/>
              <a:t> than it does to develop. For systems with a long life, maintenance costs may be several times development costs.</a:t>
            </a:r>
          </a:p>
          <a:p>
            <a:r>
              <a:rPr lang="en-GB" dirty="0"/>
              <a:t>Software engineering is concerned </a:t>
            </a:r>
            <a:r>
              <a:rPr lang="en-GB" dirty="0">
                <a:solidFill>
                  <a:srgbClr val="FF0000"/>
                </a:solidFill>
              </a:rPr>
              <a:t>with cost-effective software development.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solidFill>
                  <a:srgbClr val="FF0000"/>
                </a:solidFill>
              </a:rPr>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a:t>
            </a:r>
            <a:r>
              <a:rPr lang="en-US" dirty="0">
                <a:solidFill>
                  <a:srgbClr val="FF0000"/>
                </a:solidFill>
              </a:rPr>
              <a:t>owned by the software developer</a:t>
            </a:r>
            <a:r>
              <a:rPr lang="en-US" dirty="0"/>
              <a:t> and decisions on </a:t>
            </a:r>
            <a:r>
              <a:rPr lang="en-US" dirty="0">
                <a:solidFill>
                  <a:srgbClr val="FF0000"/>
                </a:solidFill>
              </a:rPr>
              <a:t>software change are made by the developer</a:t>
            </a:r>
            <a:r>
              <a:rPr lang="en-US" dirty="0"/>
              <a:t>.</a:t>
            </a:r>
          </a:p>
          <a:p>
            <a:r>
              <a:rPr lang="en-US" dirty="0"/>
              <a:t>Customized products</a:t>
            </a:r>
          </a:p>
          <a:p>
            <a:pPr lvl="1"/>
            <a:r>
              <a:rPr lang="en-US" dirty="0"/>
              <a:t>The specification of what the software should do is </a:t>
            </a:r>
            <a:r>
              <a:rPr lang="en-US" dirty="0">
                <a:solidFill>
                  <a:srgbClr val="FF0000"/>
                </a:solidFill>
              </a:rPr>
              <a:t>owned by the customer </a:t>
            </a:r>
            <a:r>
              <a:rPr lang="en-US" dirty="0"/>
              <a:t>for the software and they </a:t>
            </a:r>
            <a:r>
              <a:rPr lang="en-US" dirty="0">
                <a:solidFill>
                  <a:srgbClr val="FF0000"/>
                </a:solidFill>
              </a:rPr>
              <a:t>make decisions on software changes </a:t>
            </a:r>
            <a:r>
              <a:rPr lang="en-US" dirty="0"/>
              <a:t>that are required.</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normAutofit fontScale="90000"/>
          </a:bodyPr>
          <a:lstStyle/>
          <a:p>
            <a:pPr eaLnBrk="1" hangingPunct="1"/>
            <a:r>
              <a:rPr lang="en-GB" dirty="0"/>
              <a:t>Frequently asked questions about software engineering</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13851006"/>
              </p:ext>
            </p:extLst>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90304">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dirty="0">
                          <a:latin typeface="Arial"/>
                          <a:cs typeface="Arial"/>
                        </a:rPr>
                        <a:t>What is the difference between software engineering and computer science?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78191493"/>
              </p:ext>
            </p:extLst>
          </p:nvPr>
        </p:nvGraphicFramePr>
        <p:xfrm>
          <a:off x="457200" y="1735300"/>
          <a:ext cx="8229600" cy="455120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56086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a:t>
                      </a:r>
                      <a:r>
                        <a:rPr lang="en-GB" sz="1400" dirty="0">
                          <a:solidFill>
                            <a:srgbClr val="FF0000"/>
                          </a:solidFill>
                          <a:latin typeface="Arial"/>
                          <a:cs typeface="Arial"/>
                        </a:rPr>
                        <a:t>60% of software costs are development costs, 40% are testing costs.</a:t>
                      </a:r>
                      <a:r>
                        <a:rPr lang="en-GB" sz="1400" dirty="0">
                          <a:latin typeface="Arial"/>
                          <a:cs typeface="Arial"/>
                        </a:rPr>
                        <a:t>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solidFill>
                            <a:srgbClr val="FF0000"/>
                          </a:solidFill>
                          <a:latin typeface="Arial"/>
                          <a:cs typeface="Arial"/>
                        </a:rPr>
                        <a:t>While all software projects have to be professionally managed and developed, different techniques are appropriate for different types of system. </a:t>
                      </a:r>
                      <a:r>
                        <a:rPr lang="en-GB" sz="1400" dirty="0">
                          <a:latin typeface="Arial"/>
                          <a:cs typeface="Arial"/>
                        </a:rPr>
                        <a:t>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dirty="0">
                          <a:latin typeface="Arial"/>
                          <a:cs typeface="Arial"/>
                        </a:rPr>
                        <a:t>What differences has the web made to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a:t>
                      </a:r>
                      <a:r>
                        <a:rPr lang="en-GB" sz="1400" dirty="0">
                          <a:solidFill>
                            <a:srgbClr val="FF0000"/>
                          </a:solidFill>
                          <a:latin typeface="Arial"/>
                          <a:cs typeface="Arial"/>
                        </a:rPr>
                        <a:t>web has led to the availability of software services and the possibility of developing highly distributed service-based systems</a:t>
                      </a:r>
                      <a:r>
                        <a:rPr lang="en-GB" sz="1400" dirty="0">
                          <a:latin typeface="Arial"/>
                          <a:cs typeface="Arial"/>
                        </a:rPr>
                        <a:t>.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2973</Words>
  <Application>Microsoft Office PowerPoint</Application>
  <PresentationFormat>On-screen Show (4:3)</PresentationFormat>
  <Paragraphs>248</Paragraphs>
  <Slides>37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Software Engineering</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software(MADE)</vt:lpstr>
      <vt:lpstr>Software engineering</vt:lpstr>
      <vt:lpstr>Importance of software engineering</vt:lpstr>
      <vt:lpstr>Software process activities</vt:lpstr>
      <vt:lpstr>General issues that affect most software</vt:lpstr>
      <vt:lpstr>Software engineering ethics (Moral Values)</vt:lpstr>
      <vt:lpstr>Issues of professional responsiblilty</vt:lpstr>
      <vt:lpstr>Issues of professional responsibility</vt:lpstr>
      <vt:lpstr>ACM/IEEE Code of Ethics</vt:lpstr>
      <vt:lpstr>Rationale for the code of ethics</vt:lpstr>
      <vt:lpstr>The ACM/IEEE Code of Ethics </vt:lpstr>
      <vt:lpstr>Ethical principles(PCP JuMPs CS)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cse</dc:creator>
  <cp:lastModifiedBy>PRITHAM</cp:lastModifiedBy>
  <cp:revision>11</cp:revision>
  <dcterms:created xsi:type="dcterms:W3CDTF">2017-07-31T04:48:22Z</dcterms:created>
  <dcterms:modified xsi:type="dcterms:W3CDTF">2022-06-28T13:06:30Z</dcterms:modified>
</cp:coreProperties>
</file>