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8D68-5E18-4058-9925-FFE12917CB03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B38CC-173C-42A7-B71D-97D986EF6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F429-F9A1-4745-9A97-C39CD47B30DD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0C0-805B-4D41-9227-1EAC4A320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>
                <a:solidFill>
                  <a:srgbClr val="FF0000"/>
                </a:solidFill>
              </a:rPr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>
                <a:solidFill>
                  <a:srgbClr val="FF0000"/>
                </a:solidFill>
              </a:rPr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>
                <a:solidFill>
                  <a:srgbClr val="FF0000"/>
                </a:solidFill>
              </a:rPr>
              <a:t>System structure tends to degrade as new increments are added</a:t>
            </a:r>
            <a:r>
              <a:rPr lang="en-GB" i="1" dirty="0"/>
              <a:t>. </a:t>
            </a:r>
          </a:p>
          <a:p>
            <a:pPr lvl="1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Unless time and money is spent on refactoring to improve the software, regular change tends to corrupt its structure. </a:t>
            </a:r>
            <a:r>
              <a:rPr lang="en-GB" dirty="0"/>
              <a:t>Incorporating further software changes becomes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Reuse-oriented software engineering</a:t>
            </a:r>
            <a:br>
              <a:rPr lang="en-GB" dirty="0"/>
            </a:br>
            <a:r>
              <a:rPr lang="en-GB" dirty="0"/>
              <a:t>(CR SD)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>
                <a:solidFill>
                  <a:srgbClr val="FF0000"/>
                </a:solidFill>
              </a:rPr>
              <a:t>systematic reuse</a:t>
            </a:r>
            <a:r>
              <a:rPr lang="en-GB" dirty="0"/>
              <a:t> where systems are integrated from </a:t>
            </a:r>
            <a:r>
              <a:rPr lang="en-GB" dirty="0">
                <a:solidFill>
                  <a:srgbClr val="FF0000"/>
                </a:solidFill>
              </a:rPr>
              <a:t>existing components </a:t>
            </a:r>
            <a:r>
              <a:rPr lang="en-GB" dirty="0"/>
              <a:t>or COTS (Commercial-off-the-shelf) systems.</a:t>
            </a:r>
          </a:p>
          <a:p>
            <a:r>
              <a:rPr lang="en-GB" dirty="0"/>
              <a:t>Process stages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Component analysis;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modification;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System design with reuse;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Development and integration</a:t>
            </a:r>
            <a:r>
              <a:rPr lang="en-GB" dirty="0"/>
              <a:t>.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Reuse-oriented software engineering</a:t>
            </a:r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/>
              <a:t>REUSE ORIENTED SOFTWARE MODEL</a:t>
            </a:r>
            <a:br>
              <a:rPr lang="en-US" u="sng" dirty="0"/>
            </a:br>
            <a:r>
              <a:rPr lang="en-US" u="sng" dirty="0"/>
              <a:t>3 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services that are developed according to </a:t>
            </a:r>
            <a:r>
              <a:rPr lang="en-GB" dirty="0">
                <a:solidFill>
                  <a:srgbClr val="FF0000"/>
                </a:solidFill>
              </a:rPr>
              <a:t>service standards </a:t>
            </a:r>
            <a:r>
              <a:rPr lang="en-GB" dirty="0"/>
              <a:t>and which are available for remote invocation. 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Stand-alone software systems 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four basic process activities </a:t>
            </a:r>
            <a:r>
              <a:rPr lang="en-GB" dirty="0"/>
              <a:t>of </a:t>
            </a:r>
            <a:r>
              <a:rPr lang="en-GB" dirty="0">
                <a:solidFill>
                  <a:srgbClr val="00B0F0"/>
                </a:solidFill>
              </a:rPr>
              <a:t>specification, development, validation and evolution </a:t>
            </a:r>
            <a:r>
              <a:rPr lang="en-GB" dirty="0"/>
              <a:t>are organized differently in different development processes. In the waterfall model, they are organized in sequence, whereas in incremental development they are inter-leaved.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process of establishing what services are required and the constraints on the system’s operation and development. (OPERATIONAL CONSTRAINTS)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2"/>
            <a:r>
              <a:rPr lang="en-GB" dirty="0"/>
              <a:t>Is </a:t>
            </a:r>
            <a:r>
              <a:rPr lang="en-GB" dirty="0">
                <a:solidFill>
                  <a:srgbClr val="00B0F0"/>
                </a:solidFill>
              </a:rPr>
              <a:t>it technically and financially </a:t>
            </a:r>
            <a:r>
              <a:rPr lang="en-GB" dirty="0"/>
              <a:t>feasible to build the system?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</a:t>
            </a:r>
            <a:r>
              <a:rPr lang="en-GB" dirty="0">
                <a:solidFill>
                  <a:srgbClr val="00B0F0"/>
                </a:solidFill>
              </a:rPr>
              <a:t>the system stakeholders require or expect from the system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</a:t>
            </a:r>
            <a:r>
              <a:rPr lang="en-GB" dirty="0">
                <a:solidFill>
                  <a:srgbClr val="00B0F0"/>
                </a:solidFill>
              </a:rPr>
              <a:t>the requirements </a:t>
            </a:r>
            <a:r>
              <a:rPr lang="en-GB" dirty="0"/>
              <a:t>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</a:t>
            </a:r>
            <a:r>
              <a:rPr lang="en-GB" dirty="0">
                <a:solidFill>
                  <a:srgbClr val="00B0F0"/>
                </a:solidFill>
              </a:rPr>
              <a:t>validity</a:t>
            </a:r>
            <a:r>
              <a:rPr lang="en-GB" dirty="0"/>
              <a:t> of the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4268" y="2084840"/>
            <a:ext cx="7395542" cy="3859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</a:t>
            </a:r>
            <a:r>
              <a:rPr lang="en-GB" dirty="0">
                <a:solidFill>
                  <a:srgbClr val="FF0000"/>
                </a:solidFill>
              </a:rPr>
              <a:t>structure into an executable program</a:t>
            </a:r>
            <a:r>
              <a:rPr lang="en-GB" dirty="0"/>
              <a:t>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The Rational Unified Process</a:t>
            </a:r>
          </a:p>
          <a:p>
            <a:pPr lvl="1"/>
            <a:r>
              <a:rPr lang="en-GB" dirty="0"/>
              <a:t>An example of a modern software process.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Architectural design</a:t>
            </a:r>
            <a:r>
              <a:rPr lang="en-GB" i="1" dirty="0"/>
              <a:t>,</a:t>
            </a:r>
            <a:r>
              <a:rPr lang="en-GB" dirty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i="1" dirty="0">
                <a:solidFill>
                  <a:srgbClr val="FF0000"/>
                </a:solidFill>
              </a:rPr>
              <a:t>Interface design</a:t>
            </a:r>
            <a:r>
              <a:rPr lang="en-GB" i="1" dirty="0"/>
              <a:t>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>
                <a:solidFill>
                  <a:srgbClr val="FF0000"/>
                </a:solidFill>
              </a:rPr>
              <a:t>Component design</a:t>
            </a:r>
            <a:r>
              <a:rPr lang="en-GB" i="1" dirty="0"/>
              <a:t>, </a:t>
            </a:r>
            <a:r>
              <a:rPr lang="en-GB" dirty="0"/>
              <a:t>where you take each system component and design how it will operate. </a:t>
            </a:r>
          </a:p>
          <a:p>
            <a:r>
              <a:rPr lang="en-GB" i="1" dirty="0">
                <a:solidFill>
                  <a:srgbClr val="FF0000"/>
                </a:solidFill>
              </a:rPr>
              <a:t>Database design</a:t>
            </a:r>
            <a:r>
              <a:rPr lang="en-GB" i="1" dirty="0"/>
              <a:t>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Verification and validation (V &amp; V) is intended to show that a system conforms to its specification and </a:t>
            </a:r>
            <a:r>
              <a:rPr lang="en-GB" dirty="0">
                <a:solidFill>
                  <a:srgbClr val="FF0000"/>
                </a:solidFill>
              </a:rPr>
              <a:t>meets the requirements of the system customer</a:t>
            </a:r>
            <a:r>
              <a:rPr lang="en-GB" dirty="0"/>
              <a:t>.</a:t>
            </a:r>
          </a:p>
          <a:p>
            <a:r>
              <a:rPr lang="en-GB" dirty="0"/>
              <a:t>Involves </a:t>
            </a:r>
            <a:r>
              <a:rPr lang="en-GB" dirty="0">
                <a:solidFill>
                  <a:srgbClr val="FF0000"/>
                </a:solidFill>
              </a:rPr>
              <a:t>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Development or 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Acceptance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 phases in a plan-driven software process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Software is inherently flexible and can change. </a:t>
            </a:r>
          </a:p>
          <a:p>
            <a:r>
              <a:rPr lang="en-GB" dirty="0"/>
              <a:t>As requirements change through changing business circumstances, the software that supports the business must also evolve and change.</a:t>
            </a:r>
          </a:p>
          <a:p>
            <a:r>
              <a:rPr lang="en-GB" dirty="0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8092" y="2707497"/>
            <a:ext cx="6112314" cy="1880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Change avoidance,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561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 – defining what the system should do;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Validation</a:t>
            </a:r>
            <a:r>
              <a:rPr lang="en-GB" dirty="0"/>
              <a:t> – checking that it does what the customer wants;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/>
              <a:t>A software process model is an </a:t>
            </a:r>
            <a:r>
              <a:rPr lang="en-GB" dirty="0">
                <a:solidFill>
                  <a:srgbClr val="FF0000"/>
                </a:solidFill>
              </a:rPr>
              <a:t>abstract representation </a:t>
            </a:r>
            <a:r>
              <a:rPr lang="en-GB" dirty="0"/>
              <a:t>of a process. It presents a </a:t>
            </a:r>
            <a:r>
              <a:rPr lang="en-GB" dirty="0">
                <a:solidFill>
                  <a:srgbClr val="FF0000"/>
                </a:solidFill>
              </a:rPr>
              <a:t>description of a process </a:t>
            </a:r>
            <a:r>
              <a:rPr lang="en-GB" dirty="0"/>
              <a:t>from some </a:t>
            </a:r>
            <a:r>
              <a:rPr lang="en-GB" dirty="0">
                <a:solidFill>
                  <a:srgbClr val="FF0000"/>
                </a:solidFill>
              </a:rPr>
              <a:t>particular perspective</a:t>
            </a:r>
            <a:r>
              <a:rPr lang="en-GB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dirty="0"/>
              <a:t>User requirements are prioritised and the highest priority requirements are included in early increments.</a:t>
            </a:r>
          </a:p>
          <a:p>
            <a:r>
              <a:rPr lang="en-GB" dirty="0"/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When we </a:t>
            </a:r>
            <a:r>
              <a:rPr lang="en-GB" dirty="0">
                <a:solidFill>
                  <a:srgbClr val="FF0000"/>
                </a:solidFill>
              </a:rPr>
              <a:t>describe and discuss </a:t>
            </a:r>
            <a:r>
              <a:rPr lang="en-GB" dirty="0"/>
              <a:t>processes, we usually talk about the activities in these processes such as </a:t>
            </a:r>
            <a:r>
              <a:rPr lang="en-GB" dirty="0">
                <a:solidFill>
                  <a:srgbClr val="FF0000"/>
                </a:solidFill>
              </a:rPr>
              <a:t>specifying a data model, designing a user interface,</a:t>
            </a:r>
            <a:r>
              <a:rPr lang="en-GB" dirty="0"/>
              <a:t> etc. and the ordering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Products</a:t>
            </a:r>
            <a:r>
              <a:rPr lang="en-GB" dirty="0"/>
              <a:t>, which are the </a:t>
            </a:r>
            <a:r>
              <a:rPr lang="en-GB" dirty="0">
                <a:solidFill>
                  <a:srgbClr val="FF0000"/>
                </a:solidFill>
              </a:rPr>
              <a:t>outcomes</a:t>
            </a:r>
            <a:r>
              <a:rPr lang="en-GB" dirty="0"/>
              <a:t> of a process activity;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Pre- and post-conditions</a:t>
            </a:r>
            <a:r>
              <a:rPr lang="en-GB" dirty="0"/>
              <a:t>, which are statements that are </a:t>
            </a:r>
            <a:r>
              <a:rPr lang="en-GB" dirty="0">
                <a:solidFill>
                  <a:srgbClr val="FF0000"/>
                </a:solidFill>
              </a:rPr>
              <a:t>true before and after a process activity </a:t>
            </a:r>
            <a:r>
              <a:rPr lang="en-GB" dirty="0"/>
              <a:t>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Boehm’s spiral model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Process is represented as a spiral rather than as a </a:t>
            </a:r>
            <a:r>
              <a:rPr lang="en-GB" dirty="0">
                <a:solidFill>
                  <a:srgbClr val="FF0000"/>
                </a:solidFill>
              </a:rPr>
              <a:t>sequence of activities with backtracking</a:t>
            </a:r>
            <a:r>
              <a:rPr lang="en-GB" dirty="0"/>
              <a:t>.</a:t>
            </a:r>
          </a:p>
          <a:p>
            <a:r>
              <a:rPr lang="en-GB" dirty="0"/>
              <a:t>Each loop in the spiral represents a phase in the process. </a:t>
            </a:r>
          </a:p>
          <a:p>
            <a:r>
              <a:rPr lang="en-GB" dirty="0"/>
              <a:t>No fixed phases such as specification or design - loops in the spiral are chosen depending on what is required.</a:t>
            </a:r>
          </a:p>
          <a:p>
            <a:r>
              <a:rPr lang="en-GB" dirty="0"/>
              <a:t>Risks are explicitly assessed and resolved throughout the 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Boehm’s spiral model of the software process </a:t>
            </a:r>
            <a:endParaRPr lang="en-US" dirty="0"/>
          </a:p>
        </p:txBody>
      </p:sp>
      <p:pic>
        <p:nvPicPr>
          <p:cNvPr id="4" name="Picture 3" descr="2.11 Spira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07471" y="1644649"/>
            <a:ext cx="6986169" cy="47533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Spiral model sectors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Objective setting</a:t>
            </a:r>
          </a:p>
          <a:p>
            <a:pPr lvl="1"/>
            <a:r>
              <a:rPr lang="en-GB" dirty="0"/>
              <a:t>Specific objectives for the phase are identified.</a:t>
            </a:r>
          </a:p>
          <a:p>
            <a:r>
              <a:rPr lang="en-GB" dirty="0"/>
              <a:t>Risk assessment and reduction</a:t>
            </a:r>
          </a:p>
          <a:p>
            <a:pPr lvl="1"/>
            <a:r>
              <a:rPr lang="en-GB" dirty="0"/>
              <a:t>Risks are assessed and activities put in place to reduce the key risks.</a:t>
            </a:r>
          </a:p>
          <a:p>
            <a:r>
              <a:rPr lang="en-GB" dirty="0"/>
              <a:t>Development and validation</a:t>
            </a:r>
          </a:p>
          <a:p>
            <a:pPr lvl="1"/>
            <a:r>
              <a:rPr lang="en-GB" dirty="0"/>
              <a:t>A development model for the system is chosen  which can be any of the generic models.</a:t>
            </a:r>
          </a:p>
          <a:p>
            <a:r>
              <a:rPr lang="en-GB" dirty="0"/>
              <a:t>Planning</a:t>
            </a:r>
          </a:p>
          <a:p>
            <a:pPr lvl="1"/>
            <a:r>
              <a:rPr lang="en-GB" dirty="0"/>
              <a:t>The project is reviewed and the next phase of the spiral is planned.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Spiral model has been very influential in helping people think about iteration in software processes and </a:t>
            </a:r>
            <a:r>
              <a:rPr lang="en-US" dirty="0">
                <a:solidFill>
                  <a:srgbClr val="FF0000"/>
                </a:solidFill>
              </a:rPr>
              <a:t>introducing the risk-driven approach to development.</a:t>
            </a:r>
          </a:p>
          <a:p>
            <a:r>
              <a:rPr lang="en-US" dirty="0"/>
              <a:t>In practice, however, the model is rarely used as published for practical software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se\Downloads\_20170809_1004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Plan-driven processes are processes where all of the </a:t>
            </a:r>
            <a:r>
              <a:rPr lang="en-GB" dirty="0">
                <a:solidFill>
                  <a:srgbClr val="00B050"/>
                </a:solidFill>
              </a:rPr>
              <a:t>process activities are planned in advance and progress is measured against this plan. </a:t>
            </a:r>
          </a:p>
          <a:p>
            <a:r>
              <a:rPr lang="en-GB" dirty="0"/>
              <a:t>In agile processes, </a:t>
            </a:r>
            <a:r>
              <a:rPr lang="en-GB" dirty="0">
                <a:solidFill>
                  <a:srgbClr val="00B050"/>
                </a:solidFill>
              </a:rPr>
              <a:t>planning is incremental </a:t>
            </a:r>
            <a:r>
              <a:rPr lang="en-GB" dirty="0"/>
              <a:t>and it is </a:t>
            </a:r>
            <a:r>
              <a:rPr lang="en-GB" dirty="0">
                <a:solidFill>
                  <a:srgbClr val="00B050"/>
                </a:solidFill>
              </a:rPr>
              <a:t>easier to change </a:t>
            </a:r>
            <a:r>
              <a:rPr lang="en-GB" dirty="0"/>
              <a:t>the process to reflect changing </a:t>
            </a:r>
            <a:r>
              <a:rPr lang="en-GB" dirty="0">
                <a:solidFill>
                  <a:srgbClr val="00B050"/>
                </a:solidFill>
              </a:rPr>
              <a:t>customer requirements</a:t>
            </a:r>
            <a:r>
              <a:rPr lang="en-GB" dirty="0"/>
              <a:t>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Reuse-oriented software engineering</a:t>
            </a:r>
          </a:p>
          <a:p>
            <a:pPr lvl="1"/>
            <a:r>
              <a:rPr lang="en-GB" dirty="0"/>
              <a:t>The system is assembled from existing components. May be plan-driven or agile.</a:t>
            </a:r>
          </a:p>
          <a:p>
            <a:r>
              <a:rPr lang="en-GB" dirty="0"/>
              <a:t>In practice, from all of these models. most large systems are developed using a process that incorporates elements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waterfall model( RS IIO)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0609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analysis and definition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System and software design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Implementation and unit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Integration and system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Operation and maintenance</a:t>
            </a:r>
          </a:p>
          <a:p>
            <a:r>
              <a:rPr lang="en-GB" dirty="0"/>
              <a:t>The main drawback of the waterfall model is the </a:t>
            </a:r>
            <a:r>
              <a:rPr lang="en-GB" dirty="0">
                <a:solidFill>
                  <a:srgbClr val="00B050"/>
                </a:solidFill>
              </a:rPr>
              <a:t>difficulty of accommodating change after the process is underway. </a:t>
            </a:r>
            <a:r>
              <a:rPr lang="en-GB" dirty="0"/>
              <a:t>In principle, 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B050"/>
                </a:solidFill>
              </a:rPr>
              <a:t>Inflexible partitioning </a:t>
            </a:r>
            <a:r>
              <a:rPr lang="en-GB" dirty="0"/>
              <a:t>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</a:t>
            </a:r>
            <a:r>
              <a:rPr lang="en-GB" dirty="0">
                <a:solidFill>
                  <a:srgbClr val="00B050"/>
                </a:solidFill>
              </a:rPr>
              <a:t>stable requirements</a:t>
            </a:r>
            <a:r>
              <a:rPr lang="en-GB" dirty="0"/>
              <a:t>.</a:t>
            </a:r>
          </a:p>
          <a:p>
            <a:r>
              <a:rPr lang="en-GB" dirty="0"/>
              <a:t>The waterfall model is mostly used for </a:t>
            </a:r>
            <a:r>
              <a:rPr lang="en-GB" dirty="0">
                <a:solidFill>
                  <a:srgbClr val="00B050"/>
                </a:solidFill>
              </a:rPr>
              <a:t>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2400</Words>
  <Application>Microsoft Office PowerPoint</Application>
  <PresentationFormat>On-screen Show (4:3)</PresentationFormat>
  <Paragraphs>288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The waterfall model( RS IIO)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Reuse-oriented software engineering (CR SD)</vt:lpstr>
      <vt:lpstr>Reuse-oriented software engineering</vt:lpstr>
      <vt:lpstr>REUSE ORIENTED SOFTWARE MODEL 3 Types of software component</vt:lpstr>
      <vt:lpstr>Process activities</vt:lpstr>
      <vt:lpstr>Software specification</vt:lpstr>
      <vt:lpstr>The requirements engineering process </vt:lpstr>
      <vt:lpstr>Software design and implementation</vt:lpstr>
      <vt:lpstr>A general model of the design process  </vt:lpstr>
      <vt:lpstr>Design activities</vt:lpstr>
      <vt:lpstr>Software validation</vt:lpstr>
      <vt:lpstr>Stages of testing </vt:lpstr>
      <vt:lpstr>Testing stages</vt:lpstr>
      <vt:lpstr>Testing phases in a plan-driven software process </vt:lpstr>
      <vt:lpstr>Software evolution</vt:lpstr>
      <vt:lpstr>System evolution </vt:lpstr>
      <vt:lpstr>Coping with change</vt:lpstr>
      <vt:lpstr>Reducing the costs of rework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Boehm’s spiral model</vt:lpstr>
      <vt:lpstr>Boehm’s spiral model of the software process </vt:lpstr>
      <vt:lpstr>Spiral model sectors</vt:lpstr>
      <vt:lpstr>Spiral model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 Software Processes</dc:title>
  <dc:creator>cse</dc:creator>
  <cp:lastModifiedBy>PRITHAM</cp:lastModifiedBy>
  <cp:revision>5</cp:revision>
  <dcterms:created xsi:type="dcterms:W3CDTF">2017-08-04T03:31:38Z</dcterms:created>
  <dcterms:modified xsi:type="dcterms:W3CDTF">2022-06-28T14:56:49Z</dcterms:modified>
</cp:coreProperties>
</file>