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332" r:id="rId17"/>
    <p:sldId id="272" r:id="rId18"/>
    <p:sldId id="273" r:id="rId19"/>
    <p:sldId id="274" r:id="rId20"/>
    <p:sldId id="275" r:id="rId21"/>
    <p:sldId id="276" r:id="rId22"/>
    <p:sldId id="277" r:id="rId23"/>
    <p:sldId id="278" r:id="rId24"/>
    <p:sldId id="279"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304" r:id="rId47"/>
    <p:sldId id="306" r:id="rId48"/>
    <p:sldId id="307" r:id="rId49"/>
    <p:sldId id="308"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AM" initials="P" lastIdx="1" clrIdx="0">
    <p:extLst>
      <p:ext uri="{19B8F6BF-5375-455C-9EA6-DF929625EA0E}">
        <p15:presenceInfo xmlns:p15="http://schemas.microsoft.com/office/powerpoint/2012/main" userId="PRIT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5T13:25:52.068" idx="1">
    <p:pos x="2160" y="1809"/>
    <p:text>that cannot be avoid</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464ED-090A-4EE6-B693-963E08A2EA0E}" type="datetimeFigureOut">
              <a:rPr lang="en-IN" smtClean="0"/>
              <a:t>19-09-2022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12110-A26A-4406-8170-3E56116050C8}" type="slidenum">
              <a:rPr lang="en-IN" smtClean="0"/>
              <a:t>‹#›</a:t>
            </a:fld>
            <a:endParaRPr lang="en-IN"/>
          </a:p>
        </p:txBody>
      </p:sp>
    </p:spTree>
    <p:extLst>
      <p:ext uri="{BB962C8B-B14F-4D97-AF65-F5344CB8AC3E}">
        <p14:creationId xmlns:p14="http://schemas.microsoft.com/office/powerpoint/2010/main" val="262121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F12110-A26A-4406-8170-3E56116050C8}" type="slidenum">
              <a:rPr lang="en-IN" smtClean="0"/>
              <a:t>15</a:t>
            </a:fld>
            <a:endParaRPr lang="en-IN"/>
          </a:p>
        </p:txBody>
      </p:sp>
    </p:spTree>
    <p:extLst>
      <p:ext uri="{BB962C8B-B14F-4D97-AF65-F5344CB8AC3E}">
        <p14:creationId xmlns:p14="http://schemas.microsoft.com/office/powerpoint/2010/main" val="5392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D73D3C-B05C-462F-BC5F-221A5382B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73D3C-B05C-462F-BC5F-221A5382B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73D3C-B05C-462F-BC5F-221A5382B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73D3C-B05C-462F-BC5F-221A5382B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73D3C-B05C-462F-BC5F-221A5382B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D73D3C-B05C-462F-BC5F-221A5382B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D73D3C-B05C-462F-BC5F-221A5382B347}"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D73D3C-B05C-462F-BC5F-221A5382B347}"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73D3C-B05C-462F-BC5F-221A5382B347}"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73D3C-B05C-462F-BC5F-221A5382B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73D3C-B05C-462F-BC5F-221A5382B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AA0A2-99F4-4EDA-B8D1-AD247985CC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73D3C-B05C-462F-BC5F-221A5382B347}"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AA0A2-99F4-4EDA-B8D1-AD247985CC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normAutofit lnSpcReduction="10000"/>
          </a:bodyPr>
          <a:lstStyle/>
          <a:p>
            <a:r>
              <a:rPr lang="en-GB" dirty="0"/>
              <a:t>Describe </a:t>
            </a:r>
            <a:r>
              <a:rPr lang="en-GB" dirty="0">
                <a:solidFill>
                  <a:srgbClr val="FF0000"/>
                </a:solidFill>
              </a:rPr>
              <a:t>functionality</a:t>
            </a:r>
            <a:r>
              <a:rPr lang="en-GB" dirty="0"/>
              <a:t> or system services.</a:t>
            </a:r>
          </a:p>
          <a:p>
            <a:r>
              <a:rPr lang="en-GB" dirty="0"/>
              <a:t>Depend on </a:t>
            </a:r>
            <a:r>
              <a:rPr lang="en-GB" dirty="0">
                <a:solidFill>
                  <a:srgbClr val="FF0000"/>
                </a:solidFill>
              </a:rPr>
              <a:t>the type of software</a:t>
            </a:r>
            <a:r>
              <a:rPr lang="en-GB" dirty="0"/>
              <a:t>, </a:t>
            </a:r>
            <a:r>
              <a:rPr lang="en-GB" dirty="0">
                <a:solidFill>
                  <a:srgbClr val="FF0000"/>
                </a:solidFill>
              </a:rPr>
              <a:t>expected users </a:t>
            </a:r>
            <a:r>
              <a:rPr lang="en-GB" dirty="0"/>
              <a:t>and the </a:t>
            </a:r>
            <a:r>
              <a:rPr lang="en-GB" dirty="0">
                <a:solidFill>
                  <a:srgbClr val="FF0000"/>
                </a:solidFill>
              </a:rPr>
              <a:t>type of system </a:t>
            </a:r>
            <a:r>
              <a:rPr lang="en-GB" dirty="0"/>
              <a:t>where the software is used.</a:t>
            </a:r>
          </a:p>
          <a:p>
            <a:r>
              <a:rPr lang="en-GB" dirty="0"/>
              <a:t>Functional user requirements may be </a:t>
            </a:r>
            <a:r>
              <a:rPr lang="en-GB" dirty="0">
                <a:solidFill>
                  <a:srgbClr val="FF0000"/>
                </a:solidFill>
              </a:rPr>
              <a:t>high-level statements</a:t>
            </a:r>
            <a:r>
              <a:rPr lang="en-GB" dirty="0"/>
              <a:t> of what the system should do.</a:t>
            </a:r>
          </a:p>
          <a:p>
            <a:r>
              <a:rPr lang="en-GB" dirty="0"/>
              <a:t>Functional system requirements should </a:t>
            </a:r>
            <a:r>
              <a:rPr lang="en-GB" dirty="0">
                <a:solidFill>
                  <a:srgbClr val="FF0000"/>
                </a:solidFill>
              </a:rPr>
              <a:t>describe the system services in detail</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search the </a:t>
            </a:r>
            <a:r>
              <a:rPr lang="en-US" dirty="0">
                <a:solidFill>
                  <a:srgbClr val="FF0000"/>
                </a:solidFill>
              </a:rPr>
              <a:t>appointments lists for all clinics</a:t>
            </a:r>
            <a:r>
              <a:rPr lang="en-US" dirty="0"/>
              <a:t>.</a:t>
            </a:r>
            <a:endParaRPr lang="en-GB" dirty="0"/>
          </a:p>
          <a:p>
            <a:r>
              <a:rPr lang="en-US" dirty="0"/>
              <a:t>The system shall generate each day, for each clinic, </a:t>
            </a:r>
            <a:r>
              <a:rPr lang="en-US" dirty="0">
                <a:solidFill>
                  <a:srgbClr val="FF0000"/>
                </a:solidFill>
              </a:rPr>
              <a:t>a list of patients who are expected to attend appointments that day. </a:t>
            </a:r>
            <a:endParaRPr lang="en-GB" dirty="0">
              <a:solidFill>
                <a:srgbClr val="FF0000"/>
              </a:solidFill>
            </a:endParaRPr>
          </a:p>
          <a:p>
            <a:r>
              <a:rPr lang="en-US" dirty="0"/>
              <a:t>Each staff member using the system shall be </a:t>
            </a:r>
            <a:r>
              <a:rPr lang="en-US" dirty="0">
                <a:solidFill>
                  <a:srgbClr val="FF0000"/>
                </a:solidFill>
              </a:rPr>
              <a:t>uniquely identified by his or her 8-digit employee number</a:t>
            </a:r>
            <a:r>
              <a:rPr lang="en-US"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normAutofit fontScale="92500"/>
          </a:bodyPr>
          <a:lstStyle/>
          <a:p>
            <a:r>
              <a:rPr lang="en-GB" dirty="0"/>
              <a:t>Problems arise when requirements are not precisely stated.</a:t>
            </a:r>
          </a:p>
          <a:p>
            <a:r>
              <a:rPr lang="en-GB" dirty="0">
                <a:solidFill>
                  <a:srgbClr val="FF0000"/>
                </a:solidFill>
              </a:rPr>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a:t>
            </a:r>
            <a:r>
              <a:rPr lang="en-GB" dirty="0">
                <a:solidFill>
                  <a:srgbClr val="FF0000"/>
                </a:solidFill>
              </a:rPr>
              <a:t>search for a patient name in an individual clinic</a:t>
            </a:r>
            <a:r>
              <a:rPr lang="en-GB" dirty="0"/>
              <a:t>.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a:t>
            </a:r>
            <a:r>
              <a:rPr lang="en-GB" sz="2400" dirty="0">
                <a:solidFill>
                  <a:srgbClr val="FF0000"/>
                </a:solidFill>
              </a:rPr>
              <a:t>complete and consistent.</a:t>
            </a:r>
          </a:p>
          <a:p>
            <a:r>
              <a:rPr lang="en-GB" sz="2400" dirty="0"/>
              <a:t>Complete</a:t>
            </a:r>
          </a:p>
          <a:p>
            <a:pPr lvl="1"/>
            <a:r>
              <a:rPr lang="en-GB" dirty="0"/>
              <a:t>They should include </a:t>
            </a:r>
            <a:r>
              <a:rPr lang="en-GB" dirty="0">
                <a:solidFill>
                  <a:srgbClr val="FF0000"/>
                </a:solidFill>
              </a:rPr>
              <a:t>descriptions of all facilities required.</a:t>
            </a:r>
          </a:p>
          <a:p>
            <a:r>
              <a:rPr lang="en-GB" sz="2400" dirty="0"/>
              <a:t>Consistent</a:t>
            </a:r>
          </a:p>
          <a:p>
            <a:pPr lvl="1"/>
            <a:r>
              <a:rPr lang="en-GB" dirty="0"/>
              <a:t>There should be </a:t>
            </a:r>
            <a:r>
              <a:rPr lang="en-GB" dirty="0">
                <a:solidFill>
                  <a:srgbClr val="FF0000"/>
                </a:solidFill>
              </a:rPr>
              <a:t>no conflicts or contradictions in the descriptions of the system facilities</a:t>
            </a:r>
            <a:r>
              <a:rPr lang="en-GB" dirty="0"/>
              <a:t>.</a:t>
            </a:r>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These define </a:t>
            </a:r>
            <a:r>
              <a:rPr lang="en-GB" dirty="0">
                <a:solidFill>
                  <a:srgbClr val="FF0000"/>
                </a:solidFill>
              </a:rPr>
              <a:t>system properties and constraints </a:t>
            </a:r>
            <a:r>
              <a:rPr lang="en-GB" dirty="0"/>
              <a:t>e.g. </a:t>
            </a:r>
            <a:r>
              <a:rPr lang="en-GB" dirty="0">
                <a:solidFill>
                  <a:srgbClr val="FF0000"/>
                </a:solidFill>
              </a:rPr>
              <a:t>reliability, response time and storage requirements</a:t>
            </a:r>
            <a:r>
              <a:rPr lang="en-GB" dirty="0"/>
              <a:t>. </a:t>
            </a:r>
            <a:r>
              <a:rPr lang="en-GB" dirty="0">
                <a:solidFill>
                  <a:srgbClr val="00B050"/>
                </a:solidFill>
              </a:rPr>
              <a:t>Constraints are I/O </a:t>
            </a:r>
            <a:r>
              <a:rPr lang="en-GB" dirty="0"/>
              <a:t>device capability, system representations, etc.</a:t>
            </a:r>
          </a:p>
          <a:p>
            <a:pPr>
              <a:lnSpc>
                <a:spcPct val="90000"/>
              </a:lnSpc>
            </a:pPr>
            <a:r>
              <a:rPr lang="en-GB" dirty="0"/>
              <a:t>Process requirements may also be specified </a:t>
            </a:r>
            <a:r>
              <a:rPr lang="en-GB" dirty="0">
                <a:solidFill>
                  <a:srgbClr val="00B050"/>
                </a:solidFill>
              </a:rPr>
              <a:t>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eaLnBrk="1" hangingPunct="1"/>
            <a:r>
              <a:rPr lang="en-US" dirty="0"/>
              <a:t>Types of nonfunctional requirement</a:t>
            </a:r>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1295400"/>
            <a:ext cx="8763000" cy="5553056"/>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FR-Examples.png"/>
          <p:cNvPicPr>
            <a:picLocks noGrp="1" noChangeAspect="1"/>
          </p:cNvPicPr>
          <p:nvPr>
            <p:ph idx="1"/>
          </p:nvPr>
        </p:nvPicPr>
        <p:blipFill>
          <a:blip r:embed="rId2"/>
          <a:stretch>
            <a:fillRect/>
          </a:stretch>
        </p:blipFill>
        <p:spPr>
          <a:xfrm>
            <a:off x="0" y="0"/>
            <a:ext cx="9143999" cy="6705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Non-functional requirements implementation</a:t>
            </a:r>
          </a:p>
        </p:txBody>
      </p:sp>
      <p:sp>
        <p:nvSpPr>
          <p:cNvPr id="3" name="Content Placeholder 2"/>
          <p:cNvSpPr>
            <a:spLocks noGrp="1"/>
          </p:cNvSpPr>
          <p:nvPr>
            <p:ph idx="1"/>
          </p:nvPr>
        </p:nvSpPr>
        <p:spPr/>
        <p:txBody>
          <a:bodyPr>
            <a:normAutofit fontScale="85000" lnSpcReduction="20000"/>
          </a:bodyPr>
          <a:lstStyle/>
          <a:p>
            <a:r>
              <a:rPr lang="en-US" dirty="0"/>
              <a:t>Non-functional requirements may affect the </a:t>
            </a:r>
            <a:r>
              <a:rPr lang="en-US" dirty="0">
                <a:solidFill>
                  <a:srgbClr val="00B050"/>
                </a:solidFill>
              </a:rPr>
              <a:t>overall architecture of a system </a:t>
            </a:r>
            <a:r>
              <a:rPr lang="en-US" dirty="0"/>
              <a:t>rather than the individual components.</a:t>
            </a:r>
          </a:p>
          <a:p>
            <a:pPr lvl="1"/>
            <a:r>
              <a:rPr lang="en-US" dirty="0"/>
              <a:t>For example, to ensure that performance requirements are met, you may have to organize the system to minimize communications between components.</a:t>
            </a:r>
            <a:endParaRPr lang="en-GB" dirty="0"/>
          </a:p>
          <a:p>
            <a:r>
              <a:rPr lang="en-US" dirty="0"/>
              <a:t>A </a:t>
            </a:r>
            <a:r>
              <a:rPr lang="en-US" dirty="0">
                <a:solidFill>
                  <a:srgbClr val="00B050"/>
                </a:solidFill>
              </a:rPr>
              <a:t>single non-functional requirement</a:t>
            </a:r>
            <a:r>
              <a:rPr lang="en-US" dirty="0"/>
              <a:t>, such as </a:t>
            </a:r>
            <a:r>
              <a:rPr lang="en-US" dirty="0">
                <a:solidFill>
                  <a:srgbClr val="00B050"/>
                </a:solidFill>
              </a:rPr>
              <a:t>a security requirement, may generate a number of related functional requirements that define system services that are required.</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solidFill>
                  <a:srgbClr val="00B050"/>
                </a:solidFill>
              </a:rPr>
              <a:t>Requirements which specify that the delivered product must behave in a particular way e.g. execution speed, reliability, etc.</a:t>
            </a:r>
          </a:p>
          <a:p>
            <a:r>
              <a:rPr lang="en-GB" sz="2400" dirty="0"/>
              <a:t>Organisational requirements</a:t>
            </a:r>
          </a:p>
          <a:p>
            <a:pPr lvl="1"/>
            <a:r>
              <a:rPr lang="en-GB" sz="2000" dirty="0"/>
              <a:t>Requirements which are a </a:t>
            </a:r>
            <a:r>
              <a:rPr lang="en-GB" sz="2000" dirty="0">
                <a:solidFill>
                  <a:srgbClr val="00B050"/>
                </a:solidFill>
              </a:rPr>
              <a:t>consequence of organisational policies and procedures </a:t>
            </a:r>
            <a:r>
              <a:rPr lang="en-GB" sz="2000" dirty="0"/>
              <a:t>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a:t>
            </a:r>
            <a:r>
              <a:rPr lang="en-GB" sz="2000" dirty="0">
                <a:solidFill>
                  <a:srgbClr val="00B050"/>
                </a:solidFill>
              </a:rPr>
              <a:t>interoperability requirements, legislative requirements, etc</a:t>
            </a:r>
            <a:r>
              <a:rPr lang="en-GB" sz="20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normAutofit fontScale="90000"/>
          </a:bodyPr>
          <a:lstStyle/>
          <a:p>
            <a:pPr eaLnBrk="1" hangingPunct="1"/>
            <a:r>
              <a:rPr lang="en-US" dirty="0"/>
              <a:t>Examples of nonfunctional requirements in the MHC-PMS</a:t>
            </a:r>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pPr>
              <a:buNone/>
            </a:pP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Goals and requirements</a:t>
            </a:r>
          </a:p>
        </p:txBody>
      </p:sp>
      <p:sp>
        <p:nvSpPr>
          <p:cNvPr id="44035" name="Rectangle 3"/>
          <p:cNvSpPr>
            <a:spLocks noGrp="1" noChangeArrowheads="1"/>
          </p:cNvSpPr>
          <p:nvPr>
            <p:ph type="body" idx="1"/>
          </p:nvPr>
        </p:nvSpPr>
        <p:spPr/>
        <p:txBody>
          <a:bodyPr/>
          <a:lstStyle/>
          <a:p>
            <a:r>
              <a:rPr lang="en-GB" sz="2400" dirty="0"/>
              <a:t>Non-functional requirements may be </a:t>
            </a:r>
            <a:r>
              <a:rPr lang="en-GB" sz="2400" dirty="0">
                <a:solidFill>
                  <a:srgbClr val="00B050"/>
                </a:solidFill>
              </a:rPr>
              <a:t>very difficult to state precisely and imprecise requirements may be difficult to verify. </a:t>
            </a:r>
          </a:p>
          <a:p>
            <a:r>
              <a:rPr lang="en-GB" sz="2400" dirty="0"/>
              <a:t>Goal</a:t>
            </a:r>
          </a:p>
          <a:p>
            <a:pPr lvl="1"/>
            <a:r>
              <a:rPr lang="en-GB" sz="2000" dirty="0"/>
              <a:t>A general intention of the user such as </a:t>
            </a:r>
            <a:r>
              <a:rPr lang="en-GB" sz="2000" dirty="0">
                <a:solidFill>
                  <a:srgbClr val="00B050"/>
                </a:solidFill>
              </a:rPr>
              <a:t>ease of use</a:t>
            </a:r>
            <a:r>
              <a:rPr lang="en-GB" sz="2000" dirty="0"/>
              <a:t>.</a:t>
            </a:r>
          </a:p>
          <a:p>
            <a:r>
              <a:rPr lang="en-GB" sz="2400" dirty="0"/>
              <a:t>Verifiable non-functional requirement</a:t>
            </a: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normAutofit lnSpcReduction="10000"/>
          </a:bodyPr>
          <a:lstStyle/>
          <a:p>
            <a:r>
              <a:rPr lang="en-US" dirty="0"/>
              <a:t>The system should be </a:t>
            </a:r>
            <a:r>
              <a:rPr lang="en-US" dirty="0">
                <a:solidFill>
                  <a:srgbClr val="00B050"/>
                </a:solidFill>
              </a:rPr>
              <a:t>easy to use by medical staff</a:t>
            </a:r>
            <a:r>
              <a:rPr lang="en-US" dirty="0"/>
              <a:t> and should be organized in such a way that user errors are minimized. (</a:t>
            </a:r>
            <a:r>
              <a:rPr lang="en-US" dirty="0">
                <a:solidFill>
                  <a:srgbClr val="FF0000"/>
                </a:solidFill>
              </a:rPr>
              <a:t>Goal</a:t>
            </a:r>
            <a:r>
              <a:rPr lang="en-US" dirty="0"/>
              <a:t>)</a:t>
            </a:r>
          </a:p>
          <a:p>
            <a:r>
              <a:rPr lang="en-US" dirty="0"/>
              <a:t>Medical staff shall be able to </a:t>
            </a:r>
            <a:r>
              <a:rPr lang="en-US" dirty="0">
                <a:solidFill>
                  <a:srgbClr val="00B050"/>
                </a:solidFill>
              </a:rPr>
              <a:t>use all the system functions after four hours of training</a:t>
            </a:r>
            <a:r>
              <a:rPr lang="en-US" dirty="0"/>
              <a:t>. After this training, the average number of errors made by experienced users shall not exceed two per hour of system use. (</a:t>
            </a:r>
            <a:r>
              <a:rPr lang="en-US" dirty="0">
                <a:solidFill>
                  <a:srgbClr val="FF0000"/>
                </a:solidFill>
              </a:rPr>
              <a:t>Testable non-functional requirement</a:t>
            </a:r>
            <a:r>
              <a:rPr lang="en-US" dirty="0">
                <a:solidFill>
                  <a:srgbClr val="00B050"/>
                </a:solidFill>
              </a:rPr>
              <a:t>)</a:t>
            </a:r>
            <a:endParaRPr lang="en-GB" dirty="0">
              <a:solidFill>
                <a:srgbClr val="00B050"/>
              </a:solidFill>
            </a:endParaRP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Domain requirements</a:t>
            </a:r>
          </a:p>
        </p:txBody>
      </p:sp>
      <p:sp>
        <p:nvSpPr>
          <p:cNvPr id="49155" name="Rectangle 3"/>
          <p:cNvSpPr>
            <a:spLocks noGrp="1" noChangeArrowheads="1"/>
          </p:cNvSpPr>
          <p:nvPr>
            <p:ph type="body" idx="1"/>
          </p:nvPr>
        </p:nvSpPr>
        <p:spPr/>
        <p:txBody>
          <a:bodyPr>
            <a:normAutofit fontScale="92500" lnSpcReduction="10000"/>
          </a:bodyPr>
          <a:lstStyle/>
          <a:p>
            <a:r>
              <a:rPr lang="en-GB" dirty="0"/>
              <a:t>The </a:t>
            </a:r>
            <a:r>
              <a:rPr lang="en-GB" dirty="0">
                <a:solidFill>
                  <a:srgbClr val="FF0000"/>
                </a:solidFill>
              </a:rPr>
              <a:t>system’s operational domain </a:t>
            </a:r>
            <a:r>
              <a:rPr lang="en-GB" dirty="0"/>
              <a:t>imposes requirements on the system.</a:t>
            </a:r>
          </a:p>
          <a:p>
            <a:pPr lvl="1"/>
            <a:r>
              <a:rPr lang="en-GB" dirty="0"/>
              <a:t>For example, a train control system has to take into account </a:t>
            </a:r>
            <a:r>
              <a:rPr lang="en-GB" dirty="0">
                <a:solidFill>
                  <a:srgbClr val="00B050"/>
                </a:solidFill>
              </a:rPr>
              <a:t>the braking characteristics in different weather conditions</a:t>
            </a:r>
            <a:r>
              <a:rPr lang="en-GB" dirty="0"/>
              <a:t>.</a:t>
            </a:r>
          </a:p>
          <a:p>
            <a:r>
              <a:rPr lang="en-GB" dirty="0"/>
              <a:t>Domain requirements be new functional requirements, </a:t>
            </a:r>
            <a:r>
              <a:rPr lang="en-GB" dirty="0">
                <a:solidFill>
                  <a:srgbClr val="FF0000"/>
                </a:solidFill>
              </a:rPr>
              <a:t>constraints on existing requirements</a:t>
            </a:r>
            <a:r>
              <a:rPr lang="en-GB" dirty="0"/>
              <a:t> or define specific computations.</a:t>
            </a:r>
          </a:p>
          <a:p>
            <a:r>
              <a:rPr lang="en-GB" dirty="0"/>
              <a:t>If </a:t>
            </a:r>
            <a:r>
              <a:rPr lang="en-GB" dirty="0">
                <a:solidFill>
                  <a:srgbClr val="FF0000"/>
                </a:solidFill>
              </a:rPr>
              <a:t>domain requirements are not satisfied, the system may be unworkable</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a:t>Train protection system</a:t>
            </a:r>
          </a:p>
        </p:txBody>
      </p:sp>
      <p:sp>
        <p:nvSpPr>
          <p:cNvPr id="51206" name="Rectangle 6"/>
          <p:cNvSpPr>
            <a:spLocks noGrp="1" noChangeArrowheads="1"/>
          </p:cNvSpPr>
          <p:nvPr>
            <p:ph type="body" idx="1"/>
          </p:nvPr>
        </p:nvSpPr>
        <p:spPr/>
        <p:txBody>
          <a:bodyPr>
            <a:normAutofit fontScale="85000" lnSpcReduction="10000"/>
          </a:bodyPr>
          <a:lstStyle/>
          <a:p>
            <a:r>
              <a:rPr lang="en-GB" dirty="0"/>
              <a:t>This is a domain requirement for a train protection system:</a:t>
            </a:r>
          </a:p>
          <a:p>
            <a:r>
              <a:rPr lang="en-GB" dirty="0"/>
              <a:t>The deceleration of the train shall be computed as:</a:t>
            </a:r>
          </a:p>
          <a:p>
            <a:pPr lvl="1"/>
            <a:r>
              <a:rPr lang="en-GB" dirty="0" err="1"/>
              <a:t>Dtrain</a:t>
            </a:r>
            <a:r>
              <a:rPr lang="en-GB" dirty="0"/>
              <a:t> = </a:t>
            </a:r>
            <a:r>
              <a:rPr lang="en-GB" dirty="0" err="1"/>
              <a:t>Dcontrol</a:t>
            </a:r>
            <a:r>
              <a:rPr lang="en-GB" dirty="0"/>
              <a:t> + </a:t>
            </a:r>
            <a:r>
              <a:rPr lang="en-GB" dirty="0" err="1"/>
              <a:t>Dgradient</a:t>
            </a:r>
          </a:p>
          <a:p>
            <a:pPr lvl="1"/>
            <a:endParaRPr lang="en-GB" dirty="0"/>
          </a:p>
          <a:p>
            <a:pPr lvl="1"/>
            <a:r>
              <a:rPr lang="en-GB" dirty="0"/>
              <a:t>where </a:t>
            </a:r>
            <a:r>
              <a:rPr lang="en-GB" dirty="0" err="1"/>
              <a:t>Dgradient</a:t>
            </a:r>
            <a:r>
              <a:rPr lang="en-GB" dirty="0"/>
              <a:t> is 9.81ms2 * compensated gradient/alpha and where the values of 9.81ms2 /alpha are known for different types of train.</a:t>
            </a:r>
          </a:p>
          <a:p>
            <a:r>
              <a:rPr lang="en-GB" dirty="0"/>
              <a:t>It is difficult for a </a:t>
            </a:r>
            <a:r>
              <a:rPr lang="en-GB" dirty="0">
                <a:solidFill>
                  <a:srgbClr val="FF0000"/>
                </a:solidFill>
              </a:rPr>
              <a:t>non-specialist to understand </a:t>
            </a:r>
            <a:r>
              <a:rPr lang="en-GB" dirty="0"/>
              <a:t>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dirty="0"/>
              <a:t>Understandability</a:t>
            </a:r>
          </a:p>
          <a:p>
            <a:pPr lvl="1"/>
            <a:r>
              <a:rPr lang="en-GB" dirty="0"/>
              <a:t>Requirements are expressed in </a:t>
            </a:r>
            <a:r>
              <a:rPr lang="en-GB" dirty="0">
                <a:solidFill>
                  <a:srgbClr val="FF0000"/>
                </a:solidFill>
              </a:rPr>
              <a:t>the language of the application domain;</a:t>
            </a:r>
          </a:p>
          <a:p>
            <a:pPr lvl="1"/>
            <a:r>
              <a:rPr lang="en-GB" dirty="0"/>
              <a:t>This is often not understood by software engineers developing the system.</a:t>
            </a:r>
          </a:p>
          <a:p>
            <a:r>
              <a:rPr lang="en-GB" dirty="0"/>
              <a:t>Implicitness</a:t>
            </a:r>
          </a:p>
          <a:p>
            <a:pPr lvl="1"/>
            <a:r>
              <a:rPr lang="en-GB" dirty="0">
                <a:solidFill>
                  <a:srgbClr val="FF0000"/>
                </a:solidFill>
              </a:rPr>
              <a:t>Domain specialists understand the area </a:t>
            </a:r>
            <a:r>
              <a:rPr lang="en-GB" dirty="0"/>
              <a:t>so well that they </a:t>
            </a:r>
            <a:r>
              <a:rPr lang="en-GB" dirty="0">
                <a:solidFill>
                  <a:srgbClr val="FF0000"/>
                </a:solidFill>
              </a:rPr>
              <a:t>do not think of making the domain requirements explicit</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ormAutofit fontScale="90000"/>
          </a:bodyPr>
          <a:lstStyle/>
          <a:p>
            <a:r>
              <a:rPr lang="en-GB" dirty="0"/>
              <a:t>The software requirements document</a:t>
            </a:r>
          </a:p>
        </p:txBody>
      </p:sp>
      <p:sp>
        <p:nvSpPr>
          <p:cNvPr id="16387" name="Rectangle 3"/>
          <p:cNvSpPr>
            <a:spLocks noGrp="1" noChangeArrowheads="1"/>
          </p:cNvSpPr>
          <p:nvPr>
            <p:ph type="body" idx="1"/>
          </p:nvPr>
        </p:nvSpPr>
        <p:spPr>
          <a:noFill/>
          <a:ln/>
        </p:spPr>
        <p:txBody>
          <a:bodyPr lIns="90487" tIns="44450" rIns="90487" bIns="44450">
            <a:normAutofit lnSpcReduction="10000"/>
          </a:bodyPr>
          <a:lstStyle/>
          <a:p>
            <a:r>
              <a:rPr lang="en-GB" dirty="0"/>
              <a:t>The software requirements document is the </a:t>
            </a:r>
            <a:r>
              <a:rPr lang="en-GB" dirty="0">
                <a:solidFill>
                  <a:srgbClr val="FF0000"/>
                </a:solidFill>
              </a:rPr>
              <a:t>official statement </a:t>
            </a:r>
            <a:r>
              <a:rPr lang="en-GB" dirty="0"/>
              <a:t>of what is required of the </a:t>
            </a:r>
            <a:r>
              <a:rPr lang="en-GB" dirty="0">
                <a:solidFill>
                  <a:srgbClr val="FF0000"/>
                </a:solidFill>
              </a:rPr>
              <a:t>system developers</a:t>
            </a:r>
            <a:r>
              <a:rPr lang="en-GB" dirty="0"/>
              <a:t>.</a:t>
            </a:r>
          </a:p>
          <a:p>
            <a:r>
              <a:rPr lang="en-GB" dirty="0"/>
              <a:t>Should </a:t>
            </a:r>
            <a:r>
              <a:rPr lang="en-GB" dirty="0">
                <a:solidFill>
                  <a:srgbClr val="FF0000"/>
                </a:solidFill>
              </a:rPr>
              <a:t>include both </a:t>
            </a:r>
            <a:r>
              <a:rPr lang="en-GB" dirty="0"/>
              <a:t>a definition of </a:t>
            </a:r>
            <a:r>
              <a:rPr lang="en-GB" dirty="0">
                <a:solidFill>
                  <a:srgbClr val="00B050"/>
                </a:solidFill>
              </a:rPr>
              <a:t>user requirements</a:t>
            </a:r>
            <a:r>
              <a:rPr lang="en-GB" dirty="0"/>
              <a:t> and a specification of the </a:t>
            </a:r>
            <a:r>
              <a:rPr lang="en-GB" dirty="0">
                <a:solidFill>
                  <a:srgbClr val="00B050"/>
                </a:solidFill>
              </a:rPr>
              <a:t>system requirements</a:t>
            </a:r>
            <a:r>
              <a:rPr lang="en-GB" dirty="0"/>
              <a:t>.</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normAutofit fontScale="92500" lnSpcReduction="20000"/>
          </a:bodyPr>
          <a:lstStyle/>
          <a:p>
            <a:pPr algn="just"/>
            <a:r>
              <a:rPr lang="en-US" dirty="0"/>
              <a:t>Many agile methods argue that producing a </a:t>
            </a:r>
            <a:r>
              <a:rPr lang="en-US" dirty="0">
                <a:solidFill>
                  <a:srgbClr val="FF0000"/>
                </a:solidFill>
              </a:rPr>
              <a:t>requirements document is a waste of time as requirements change so quickly</a:t>
            </a:r>
            <a:r>
              <a:rPr lang="en-US" dirty="0"/>
              <a:t>.</a:t>
            </a:r>
          </a:p>
          <a:p>
            <a:pPr algn="just"/>
            <a:r>
              <a:rPr lang="en-US" dirty="0"/>
              <a:t>The document is therefore </a:t>
            </a:r>
            <a:r>
              <a:rPr lang="en-US" dirty="0">
                <a:solidFill>
                  <a:srgbClr val="FF0000"/>
                </a:solidFill>
              </a:rPr>
              <a:t>always out of date.</a:t>
            </a:r>
          </a:p>
          <a:p>
            <a:pPr algn="just"/>
            <a:r>
              <a:rPr lang="en-US" dirty="0"/>
              <a:t>Methods such as XP use incremental requirements engineering and express requirements as ‘user stories’ .</a:t>
            </a:r>
          </a:p>
          <a:p>
            <a:pPr algn="just"/>
            <a:r>
              <a:rPr lang="en-US" dirty="0"/>
              <a:t>This is practical for </a:t>
            </a:r>
            <a:r>
              <a:rPr lang="en-US" dirty="0">
                <a:solidFill>
                  <a:srgbClr val="FF0000"/>
                </a:solidFill>
              </a:rPr>
              <a:t>business systems </a:t>
            </a:r>
            <a:r>
              <a:rPr lang="en-US" dirty="0"/>
              <a:t>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Requirements document </a:t>
            </a:r>
            <a:r>
              <a:rPr lang="en-US" dirty="0"/>
              <a:t>variability</a:t>
            </a:r>
          </a:p>
        </p:txBody>
      </p:sp>
      <p:sp>
        <p:nvSpPr>
          <p:cNvPr id="3" name="Content Placeholder 2"/>
          <p:cNvSpPr>
            <a:spLocks noGrp="1"/>
          </p:cNvSpPr>
          <p:nvPr>
            <p:ph idx="1"/>
          </p:nvPr>
        </p:nvSpPr>
        <p:spPr/>
        <p:txBody>
          <a:bodyPr>
            <a:normAutofit fontScale="92500"/>
          </a:bodyPr>
          <a:lstStyle/>
          <a:p>
            <a:r>
              <a:rPr lang="en-US" dirty="0"/>
              <a:t>Information in requirements document depends on </a:t>
            </a:r>
            <a:r>
              <a:rPr lang="en-US" dirty="0">
                <a:solidFill>
                  <a:srgbClr val="FF0000"/>
                </a:solidFill>
              </a:rPr>
              <a:t>type of system </a:t>
            </a:r>
            <a:r>
              <a:rPr lang="en-US" dirty="0"/>
              <a:t>and </a:t>
            </a:r>
            <a:r>
              <a:rPr lang="en-US" dirty="0">
                <a:solidFill>
                  <a:srgbClr val="FF0000"/>
                </a:solidFill>
              </a:rPr>
              <a:t>the approach to development used.</a:t>
            </a:r>
          </a:p>
          <a:p>
            <a:r>
              <a:rPr lang="en-US" dirty="0"/>
              <a:t>Systems developed </a:t>
            </a:r>
            <a:r>
              <a:rPr lang="en-US" dirty="0">
                <a:solidFill>
                  <a:srgbClr val="FF0000"/>
                </a:solidFill>
              </a:rPr>
              <a:t>incrementally</a:t>
            </a:r>
            <a:r>
              <a:rPr lang="en-US" dirty="0"/>
              <a:t> will, typically, have </a:t>
            </a:r>
            <a:r>
              <a:rPr lang="en-US" dirty="0">
                <a:solidFill>
                  <a:srgbClr val="FF0000"/>
                </a:solidFill>
              </a:rPr>
              <a:t>less detail in the requirements document</a:t>
            </a:r>
            <a:r>
              <a:rPr lang="en-US" dirty="0"/>
              <a:t>.</a:t>
            </a:r>
          </a:p>
          <a:p>
            <a:r>
              <a:rPr lang="en-US" dirty="0"/>
              <a:t>Requirements documents standards have been designed e.g. IEEE standard. These are mostly applicable to the requirements for</a:t>
            </a:r>
            <a:r>
              <a:rPr lang="en-US" dirty="0">
                <a:solidFill>
                  <a:srgbClr val="FF0000"/>
                </a:solidFill>
              </a:rPr>
              <a:t> large systems engineering projects</a:t>
            </a:r>
            <a:r>
              <a:rPr lang="en-US" dirty="0"/>
              <a: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a:t>
            </a:r>
            <a:r>
              <a:rPr lang="en-GB" dirty="0">
                <a:solidFill>
                  <a:srgbClr val="FF0000"/>
                </a:solidFill>
              </a:rPr>
              <a:t>customer requires </a:t>
            </a:r>
            <a:r>
              <a:rPr lang="en-GB" dirty="0"/>
              <a:t>from a system and the constraints under which it operates and is </a:t>
            </a:r>
            <a:r>
              <a:rPr lang="en-GB" dirty="0">
                <a:solidFill>
                  <a:srgbClr val="FF0000"/>
                </a:solidFill>
              </a:rPr>
              <a:t>developed</a:t>
            </a:r>
            <a:r>
              <a:rPr lang="en-GB" dirty="0"/>
              <a:t> and </a:t>
            </a:r>
            <a:r>
              <a:rPr lang="en-GB" dirty="0">
                <a:solidFill>
                  <a:srgbClr val="FF0000"/>
                </a:solidFill>
              </a:rPr>
              <a:t>put operational constraints.</a:t>
            </a:r>
          </a:p>
          <a:p>
            <a:r>
              <a:rPr lang="en-GB" dirty="0"/>
              <a:t>The requirements themselves are the </a:t>
            </a:r>
            <a:r>
              <a:rPr lang="en-GB" dirty="0">
                <a:solidFill>
                  <a:srgbClr val="FF0000"/>
                </a:solidFill>
              </a:rPr>
              <a:t>descriptions of the system services </a:t>
            </a:r>
            <a:r>
              <a:rPr lang="en-GB" dirty="0"/>
              <a:t>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normAutofit fontScale="90000"/>
          </a:bodyPr>
          <a:lstStyle/>
          <a:p>
            <a:pPr eaLnBrk="1" hangingPunct="1"/>
            <a:r>
              <a:rPr lang="en-US" dirty="0"/>
              <a:t>The structure of a requirements document</a:t>
            </a:r>
          </a:p>
        </p:txBody>
      </p:sp>
      <p:graphicFrame>
        <p:nvGraphicFramePr>
          <p:cNvPr id="4" name="Table 3"/>
          <p:cNvGraphicFramePr>
            <a:graphicFrameLocks noGrp="1"/>
          </p:cNvGraphicFramePr>
          <p:nvPr>
            <p:extLst>
              <p:ext uri="{D42A27DB-BD31-4B8C-83A1-F6EECF244321}">
                <p14:modId xmlns:p14="http://schemas.microsoft.com/office/powerpoint/2010/main" val="932878572"/>
              </p:ext>
            </p:extLst>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911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the expected readership of the document and describe its version history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the need for the system</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It should briefly describe the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system’s functions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explain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how it will work with other systems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the technical terms used in the document</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describe the services provided for the user</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The nonfunctional system requirements should also be described in this section. This description may use natural language,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diagrams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system architecture</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showing the </a:t>
                      </a:r>
                      <a:r>
                        <a:rPr kumimoji="0" lang="en-US" sz="1400" b="0" i="0" u="none" strike="noStrike" cap="none" normalizeH="0" baseline="0" dirty="0">
                          <a:ln>
                            <a:noFill/>
                          </a:ln>
                          <a:solidFill>
                            <a:srgbClr val="FF0000"/>
                          </a:solidFill>
                          <a:effectLst/>
                          <a:latin typeface="Arial" charset="0"/>
                          <a:ea typeface="Times New Roman" charset="0"/>
                          <a:cs typeface="Times New Roman" charset="0"/>
                        </a:rPr>
                        <a:t>distribution of functions across system modules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structure of a requirements document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7029399"/>
              </p:ext>
            </p:extLst>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include graphical system models showing the relationships between the </a:t>
                      </a:r>
                      <a:r>
                        <a:rPr kumimoji="0" lang="en-US" sz="1400" b="0" i="0" u="none" strike="noStrike" cap="none" normalizeH="0" baseline="0" dirty="0">
                          <a:ln>
                            <a:noFill/>
                          </a:ln>
                          <a:solidFill>
                            <a:srgbClr val="FF0000"/>
                          </a:solidFill>
                          <a:effectLst/>
                          <a:latin typeface="Arial"/>
                          <a:ea typeface="Times New Roman" charset="0"/>
                          <a:cs typeface="Arial"/>
                        </a:rPr>
                        <a:t>system components and the system and its environment</a:t>
                      </a:r>
                      <a:r>
                        <a:rPr kumimoji="0" lang="en-US" sz="1400" b="0" i="0" u="none" strike="noStrike" cap="none" normalizeH="0" baseline="0" dirty="0">
                          <a:ln>
                            <a:noFill/>
                          </a:ln>
                          <a:solidFill>
                            <a:srgbClr val="000000"/>
                          </a:solidFill>
                          <a:effectLst/>
                          <a:latin typeface="Arial"/>
                          <a:ea typeface="Times New Roman" charset="0"/>
                          <a:cs typeface="Arial"/>
                        </a:rPr>
                        <a: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t>
                      </a:r>
                      <a:r>
                        <a:rPr kumimoji="0" lang="en-US" sz="1400" b="0" i="0" u="none" strike="noStrike" cap="none" normalizeH="0" baseline="0" dirty="0">
                          <a:ln>
                            <a:noFill/>
                          </a:ln>
                          <a:solidFill>
                            <a:srgbClr val="FF0000"/>
                          </a:solidFill>
                          <a:effectLst/>
                          <a:latin typeface="Arial"/>
                          <a:ea typeface="Times New Roman" charset="0"/>
                          <a:cs typeface="Arial"/>
                        </a:rPr>
                        <a:t>anticipated changes due to hardware evolution, changing user needs, and so on. This </a:t>
                      </a:r>
                      <a:r>
                        <a:rPr kumimoji="0" lang="en-US" sz="1400" b="0" i="0" u="none" strike="noStrike" cap="none" normalizeH="0" baseline="0" dirty="0">
                          <a:ln>
                            <a:noFill/>
                          </a:ln>
                          <a:solidFill>
                            <a:srgbClr val="000000"/>
                          </a:solidFill>
                          <a:effectLst/>
                          <a:latin typeface="Arial"/>
                          <a:ea typeface="Times New Roman" charset="0"/>
                          <a:cs typeface="Arial"/>
                        </a:rPr>
                        <a:t>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a:t>
                      </a:r>
                      <a:r>
                        <a:rPr kumimoji="0" lang="en-US" sz="1400" b="0" i="0" u="none" strike="noStrike" cap="none" normalizeH="0" baseline="0" dirty="0">
                          <a:ln>
                            <a:noFill/>
                          </a:ln>
                          <a:solidFill>
                            <a:srgbClr val="FF0000"/>
                          </a:solidFill>
                          <a:effectLst/>
                          <a:latin typeface="Arial"/>
                          <a:ea typeface="Times New Roman" charset="0"/>
                          <a:cs typeface="Arial"/>
                        </a:rPr>
                        <a:t>indexes to the document may be included</a:t>
                      </a:r>
                      <a:r>
                        <a:rPr kumimoji="0" lang="en-US" sz="1400" b="0" i="0" u="none" strike="noStrike" cap="none" normalizeH="0" baseline="0" dirty="0">
                          <a:ln>
                            <a:noFill/>
                          </a:ln>
                          <a:solidFill>
                            <a:srgbClr val="000000"/>
                          </a:solidFill>
                          <a:effectLst/>
                          <a:latin typeface="Arial"/>
                          <a:ea typeface="Times New Roman" charset="0"/>
                          <a:cs typeface="Arial"/>
                        </a:rPr>
                        <a:t>.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normAutofit fontScale="85000" lnSpcReduction="10000"/>
          </a:bodyPr>
          <a:lstStyle/>
          <a:p>
            <a:r>
              <a:rPr lang="en-US" dirty="0"/>
              <a:t>The process of </a:t>
            </a:r>
            <a:r>
              <a:rPr lang="en-US" dirty="0">
                <a:solidFill>
                  <a:srgbClr val="FF0000"/>
                </a:solidFill>
              </a:rPr>
              <a:t>writing down the user and system requirements in a requirements document.</a:t>
            </a:r>
          </a:p>
          <a:p>
            <a:r>
              <a:rPr lang="en-US" dirty="0"/>
              <a:t>User requirements have to be understandable by </a:t>
            </a:r>
            <a:r>
              <a:rPr lang="en-US" dirty="0">
                <a:solidFill>
                  <a:srgbClr val="FF0000"/>
                </a:solidFill>
              </a:rPr>
              <a:t>end-users</a:t>
            </a:r>
            <a:r>
              <a:rPr lang="en-US" dirty="0"/>
              <a:t> and customers who do not have a technical background.</a:t>
            </a:r>
          </a:p>
          <a:p>
            <a:r>
              <a:rPr lang="en-US" dirty="0"/>
              <a:t>System requirements are </a:t>
            </a:r>
            <a:r>
              <a:rPr lang="en-US" dirty="0">
                <a:solidFill>
                  <a:srgbClr val="FF0000"/>
                </a:solidFill>
              </a:rPr>
              <a:t>more detailed requirements </a:t>
            </a:r>
            <a:r>
              <a:rPr lang="en-US" dirty="0"/>
              <a:t>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r>
              <a:rPr lang="en-US" dirty="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97098954"/>
              </p:ext>
            </p:extLst>
          </p:nvPr>
        </p:nvGraphicFramePr>
        <p:xfrm>
          <a:off x="685800" y="1595479"/>
          <a:ext cx="7924800" cy="484503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4359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a:t>
                      </a:r>
                      <a:r>
                        <a:rPr kumimoji="0" lang="en-GB" sz="1400" b="0" i="0" u="none" strike="noStrike" cap="none" normalizeH="0" baseline="0" dirty="0">
                          <a:ln>
                            <a:noFill/>
                          </a:ln>
                          <a:solidFill>
                            <a:srgbClr val="FF0000"/>
                          </a:solidFill>
                          <a:effectLst/>
                          <a:latin typeface="Arial"/>
                          <a:ea typeface="Times New Roman" charset="0"/>
                          <a:cs typeface="Arial"/>
                        </a:rPr>
                        <a:t>natural language</a:t>
                      </a:r>
                      <a:r>
                        <a:rPr kumimoji="0" lang="en-GB" sz="1400" b="0" i="0" u="none" strike="noStrike" cap="none" normalizeH="0" baseline="0" dirty="0">
                          <a:ln>
                            <a:noFill/>
                          </a:ln>
                          <a:solidFill>
                            <a:srgbClr val="000000"/>
                          </a:solidFill>
                          <a:effectLst/>
                          <a:latin typeface="Arial"/>
                          <a:ea typeface="Times New Roman" charset="0"/>
                          <a:cs typeface="Arial"/>
                        </a:rPr>
                        <a:t>.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a:t>
                      </a:r>
                      <a:r>
                        <a:rPr kumimoji="0" lang="en-GB" sz="1400" b="0" i="0" u="none" strike="noStrike" cap="none" normalizeH="0" baseline="0" dirty="0">
                          <a:ln>
                            <a:noFill/>
                          </a:ln>
                          <a:solidFill>
                            <a:srgbClr val="FF0000"/>
                          </a:solidFill>
                          <a:effectLst/>
                          <a:latin typeface="Arial"/>
                          <a:ea typeface="Times New Roman" charset="0"/>
                          <a:cs typeface="Arial"/>
                        </a:rPr>
                        <a:t>standard form or template</a:t>
                      </a:r>
                      <a:r>
                        <a:rPr kumimoji="0" lang="en-GB" sz="1400" b="0" i="0" u="none" strike="noStrike" cap="none" normalizeH="0" baseline="0" dirty="0">
                          <a:ln>
                            <a:noFill/>
                          </a:ln>
                          <a:solidFill>
                            <a:srgbClr val="000000"/>
                          </a:solidFill>
                          <a:effectLst/>
                          <a:latin typeface="Arial"/>
                          <a:ea typeface="Times New Roman" charset="0"/>
                          <a:cs typeface="Arial"/>
                        </a:rPr>
                        <a:t>.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normAutofit fontScale="92500" lnSpcReduction="20000"/>
          </a:bodyPr>
          <a:lstStyle/>
          <a:p>
            <a:pPr>
              <a:lnSpc>
                <a:spcPct val="90000"/>
              </a:lnSpc>
            </a:pPr>
            <a:r>
              <a:rPr lang="en-GB" dirty="0"/>
              <a:t>In principle, </a:t>
            </a:r>
            <a:r>
              <a:rPr lang="en-GB" dirty="0">
                <a:solidFill>
                  <a:srgbClr val="FF0000"/>
                </a:solidFill>
              </a:rPr>
              <a:t>requirements</a:t>
            </a:r>
            <a:r>
              <a:rPr lang="en-GB" dirty="0"/>
              <a:t> should state </a:t>
            </a:r>
            <a:r>
              <a:rPr lang="en-GB" dirty="0">
                <a:solidFill>
                  <a:srgbClr val="FF0000"/>
                </a:solidFill>
              </a:rPr>
              <a:t>what</a:t>
            </a:r>
            <a:r>
              <a:rPr lang="en-GB" dirty="0"/>
              <a:t> the system should do and the </a:t>
            </a:r>
            <a:r>
              <a:rPr lang="en-GB" dirty="0">
                <a:solidFill>
                  <a:srgbClr val="FF0000"/>
                </a:solidFill>
              </a:rPr>
              <a:t>design</a:t>
            </a:r>
            <a:r>
              <a:rPr lang="en-GB" dirty="0"/>
              <a:t> should describe </a:t>
            </a:r>
            <a:r>
              <a:rPr lang="en-GB" dirty="0">
                <a:solidFill>
                  <a:srgbClr val="FF0000"/>
                </a:solidFill>
              </a:rPr>
              <a:t>how</a:t>
            </a:r>
            <a:r>
              <a:rPr lang="en-GB" dirty="0"/>
              <a:t>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a:t>
            </a:r>
            <a:r>
              <a:rPr lang="en-US" dirty="0">
                <a:solidFill>
                  <a:srgbClr val="FF0000"/>
                </a:solidFill>
              </a:rPr>
              <a:t>natural language </a:t>
            </a:r>
            <a:r>
              <a:rPr lang="en-US" dirty="0"/>
              <a:t>sentences supplemented by </a:t>
            </a:r>
            <a:r>
              <a:rPr lang="en-US" dirty="0">
                <a:solidFill>
                  <a:srgbClr val="FF0000"/>
                </a:solidFill>
              </a:rPr>
              <a:t>diagrams</a:t>
            </a:r>
            <a:r>
              <a:rPr lang="en-US" dirty="0"/>
              <a:t> and tables.</a:t>
            </a:r>
          </a:p>
          <a:p>
            <a:r>
              <a:rPr lang="en-US" dirty="0"/>
              <a:t>Used for writing requirements because it is </a:t>
            </a:r>
            <a:r>
              <a:rPr lang="en-US" dirty="0">
                <a:solidFill>
                  <a:srgbClr val="FF0000"/>
                </a:solidFill>
              </a:rPr>
              <a:t>expressive, intuitive and universal</a:t>
            </a:r>
            <a:r>
              <a:rPr lang="en-US" dirty="0"/>
              <a:t>.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normAutofit fontScale="90000"/>
          </a:bodyPr>
          <a:lstStyle/>
          <a:p>
            <a:r>
              <a:rPr lang="en-GB"/>
              <a:t>Guidelines for writing requirements</a:t>
            </a:r>
          </a:p>
        </p:txBody>
      </p:sp>
      <p:sp>
        <p:nvSpPr>
          <p:cNvPr id="61443" name="Rectangle 3"/>
          <p:cNvSpPr>
            <a:spLocks noGrp="1" noChangeArrowheads="1"/>
          </p:cNvSpPr>
          <p:nvPr>
            <p:ph type="body" idx="1"/>
          </p:nvPr>
        </p:nvSpPr>
        <p:spPr/>
        <p:txBody>
          <a:bodyPr>
            <a:normAutofit fontScale="92500" lnSpcReduction="20000"/>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normAutofit lnSpcReduction="10000"/>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fontScale="90000"/>
          </a:bodyPr>
          <a:lstStyle/>
          <a:p>
            <a:pPr eaLnBrk="1" hangingPunct="1"/>
            <a:r>
              <a:rPr lang="en-US" dirty="0"/>
              <a:t>Example requirements for the insulin pump software system</a:t>
            </a:r>
          </a:p>
        </p:txBody>
      </p:sp>
      <p:graphicFrame>
        <p:nvGraphicFramePr>
          <p:cNvPr id="4" name="Table 3"/>
          <p:cNvGraphicFramePr>
            <a:graphicFrameLocks noGrp="1"/>
          </p:cNvGraphicFramePr>
          <p:nvPr>
            <p:extLst>
              <p:ext uri="{D42A27DB-BD31-4B8C-83A1-F6EECF244321}">
                <p14:modId xmlns:p14="http://schemas.microsoft.com/office/powerpoint/2010/main" val="2025252916"/>
              </p:ext>
            </p:extLst>
          </p:nvPr>
        </p:nvGraphicFramePr>
        <p:xfrm>
          <a:off x="1560443" y="19812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normAutofit fontScale="92500"/>
          </a:bodyPr>
          <a:lstStyle/>
          <a:p>
            <a:pPr>
              <a:lnSpc>
                <a:spcPct val="90000"/>
              </a:lnSpc>
            </a:pPr>
            <a:r>
              <a:rPr lang="en-GB" dirty="0"/>
              <a:t>It may range from a </a:t>
            </a:r>
            <a:r>
              <a:rPr lang="en-GB" dirty="0">
                <a:solidFill>
                  <a:srgbClr val="FF0000"/>
                </a:solidFill>
              </a:rPr>
              <a:t>high-level abstract statement </a:t>
            </a:r>
            <a:r>
              <a:rPr lang="en-GB" dirty="0"/>
              <a:t>of a service or of a system constraint to a detailed </a:t>
            </a:r>
            <a:r>
              <a:rPr lang="en-GB" dirty="0">
                <a:solidFill>
                  <a:srgbClr val="FF0000"/>
                </a:solidFill>
              </a:rPr>
              <a:t>mathematical functional specification</a:t>
            </a:r>
            <a:r>
              <a:rPr lang="en-GB" dirty="0"/>
              <a:t>.</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normAutofit fontScale="92500"/>
          </a:bodyPr>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a:t>A structured specification of a requirement for an </a:t>
            </a:r>
            <a:r>
              <a:rPr lang="en-US" dirty="0">
                <a:solidFill>
                  <a:srgbClr val="FF0000"/>
                </a:solidFill>
              </a:rPr>
              <a:t>insulin pump</a:t>
            </a:r>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0" imgH="0" progId="Word.Document.12">
                  <p:embed/>
                </p:oleObj>
              </mc:Choice>
              <mc:Fallback>
                <p:oleObj name="Document" r:id="rId2"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graphicFrame>
        <p:nvGraphicFramePr>
          <p:cNvPr id="1027" name="Object 2"/>
          <p:cNvGraphicFramePr>
            <a:graphicFrameLocks noChangeAspect="1"/>
          </p:cNvGraphicFramePr>
          <p:nvPr/>
        </p:nvGraphicFramePr>
        <p:xfrm>
          <a:off x="1336675" y="1752600"/>
          <a:ext cx="6823075" cy="4476750"/>
        </p:xfrm>
        <a:graphic>
          <a:graphicData uri="http://schemas.openxmlformats.org/presentationml/2006/ole">
            <mc:AlternateContent xmlns:mc="http://schemas.openxmlformats.org/markup-compatibility/2006">
              <mc:Choice xmlns:v="urn:schemas-microsoft-com:vml" Requires="v">
                <p:oleObj name="Document" r:id="rId3" imgW="5643986" imgH="3786501" progId="Word.Document.8">
                  <p:embed/>
                </p:oleObj>
              </mc:Choice>
              <mc:Fallback>
                <p:oleObj name="Document" r:id="rId3" imgW="5643986" imgH="378650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1752600"/>
                        <a:ext cx="6823075" cy="447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normAutofit lnSpcReduction="10000"/>
          </a:bodyPr>
          <a:lstStyle/>
          <a:p>
            <a:r>
              <a:rPr lang="en-US" dirty="0"/>
              <a:t>Used to </a:t>
            </a:r>
            <a:r>
              <a:rPr lang="en-US" dirty="0">
                <a:solidFill>
                  <a:srgbClr val="FF0000"/>
                </a:solidFill>
              </a:rPr>
              <a:t>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dirty="0"/>
              <a:t>Tabular specification of computation for an insulin pump</a:t>
            </a:r>
          </a:p>
        </p:txBody>
      </p:sp>
      <p:graphicFrame>
        <p:nvGraphicFramePr>
          <p:cNvPr id="4" name="Table 3"/>
          <p:cNvGraphicFramePr>
            <a:graphicFrameLocks noGrp="1"/>
          </p:cNvGraphicFramePr>
          <p:nvPr>
            <p:extLst>
              <p:ext uri="{D42A27DB-BD31-4B8C-83A1-F6EECF244321}">
                <p14:modId xmlns:p14="http://schemas.microsoft.com/office/powerpoint/2010/main" val="2578311548"/>
              </p:ext>
            </p:extLst>
          </p:nvPr>
        </p:nvGraphicFramePr>
        <p:xfrm>
          <a:off x="685800" y="1981200"/>
          <a:ext cx="6461125" cy="3481389"/>
        </p:xfrm>
        <a:graphic>
          <a:graphicData uri="http://schemas.openxmlformats.org/drawingml/2006/table">
            <a:tbl>
              <a:tblPr/>
              <a:tblGrid>
                <a:gridCol w="4038600">
                  <a:extLst>
                    <a:ext uri="{9D8B030D-6E8A-4147-A177-3AD203B41FA5}">
                      <a16:colId xmlns:a16="http://schemas.microsoft.com/office/drawing/2014/main" val="20000"/>
                    </a:ext>
                  </a:extLst>
                </a:gridCol>
                <a:gridCol w="24225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GB" dirty="0"/>
              <a:t>Requirements engineering processes</a:t>
            </a:r>
          </a:p>
        </p:txBody>
      </p:sp>
      <p:sp>
        <p:nvSpPr>
          <p:cNvPr id="44035" name="Rectangle 3"/>
          <p:cNvSpPr>
            <a:spLocks noGrp="1" noChangeArrowheads="1"/>
          </p:cNvSpPr>
          <p:nvPr>
            <p:ph type="body" idx="1"/>
          </p:nvPr>
        </p:nvSpPr>
        <p:spPr/>
        <p:txBody>
          <a:bodyPr>
            <a:normAutofit fontScale="92500" lnSpcReduction="20000"/>
          </a:bodyPr>
          <a:lstStyle/>
          <a:p>
            <a:pPr>
              <a:lnSpc>
                <a:spcPct val="90000"/>
              </a:lnSpc>
            </a:pPr>
            <a:r>
              <a:rPr lang="en-GB" dirty="0"/>
              <a:t>The processes used for </a:t>
            </a:r>
            <a:r>
              <a:rPr lang="en-GB" dirty="0">
                <a:solidFill>
                  <a:srgbClr val="FF0000"/>
                </a:solidFill>
              </a:rPr>
              <a:t>RE vary widely depending on the application domain</a:t>
            </a:r>
            <a:r>
              <a:rPr lang="en-GB" dirty="0"/>
              <a:t>,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hangingPunct="1"/>
            <a:r>
              <a:rPr lang="en-US" dirty="0"/>
              <a:t>A spiral view of the requirements engineering process</a:t>
            </a:r>
          </a:p>
        </p:txBody>
      </p:sp>
      <p:pic>
        <p:nvPicPr>
          <p:cNvPr id="4" name="Picture 3" descr="4.12 ReqEngSpira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533400" y="1417638"/>
            <a:ext cx="8305799" cy="5287962"/>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normAutofit fontScale="90000"/>
          </a:bodyPr>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a:t>
            </a:r>
            <a:r>
              <a:rPr lang="en-GB" sz="2400" dirty="0">
                <a:solidFill>
                  <a:srgbClr val="FF0000"/>
                </a:solidFill>
              </a:rPr>
              <a:t>requirements elicitation or requirements discovery.</a:t>
            </a:r>
          </a:p>
          <a:p>
            <a:r>
              <a:rPr lang="en-GB" sz="2400" dirty="0"/>
              <a:t>Involves technical staff working with customers to find out about the </a:t>
            </a:r>
            <a:r>
              <a:rPr lang="en-GB" sz="2400" dirty="0">
                <a:solidFill>
                  <a:srgbClr val="FF0000"/>
                </a:solidFill>
              </a:rPr>
              <a:t>application domain</a:t>
            </a:r>
            <a:r>
              <a:rPr lang="en-GB" sz="2400" dirty="0"/>
              <a:t>, the services that the system should provide and </a:t>
            </a:r>
            <a:r>
              <a:rPr lang="en-GB" sz="2400" dirty="0">
                <a:solidFill>
                  <a:srgbClr val="FF0000"/>
                </a:solidFill>
              </a:rPr>
              <a:t>the system’s operational constraints</a:t>
            </a:r>
            <a:r>
              <a:rPr lang="en-GB" sz="2400" dirty="0"/>
              <a:t>.</a:t>
            </a:r>
          </a:p>
          <a:p>
            <a:r>
              <a:rPr lang="en-GB" sz="2400" dirty="0">
                <a:solidFill>
                  <a:srgbClr val="FF0000"/>
                </a:solidFill>
              </a:rPr>
              <a:t>May involve end-users, managers, engineers involved in maintenance, domain experts, trade unions, etc. These are called </a:t>
            </a:r>
            <a:r>
              <a:rPr lang="en-GB" sz="2400" i="1" dirty="0">
                <a:solidFill>
                  <a:srgbClr val="FF0000"/>
                </a:solidFill>
              </a:rPr>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elicitation and analysis</a:t>
            </a:r>
          </a:p>
        </p:txBody>
      </p:sp>
      <p:sp>
        <p:nvSpPr>
          <p:cNvPr id="3" name="Content Placeholder 2"/>
          <p:cNvSpPr>
            <a:spLocks noGrp="1"/>
          </p:cNvSpPr>
          <p:nvPr>
            <p:ph idx="1"/>
          </p:nvPr>
        </p:nvSpPr>
        <p:spPr/>
        <p:txBody>
          <a:bodyPr>
            <a:normAutofit fontScale="92500" lnSpcReduction="10000"/>
          </a:bodyPr>
          <a:lstStyle/>
          <a:p>
            <a:r>
              <a:rPr lang="en-US" dirty="0"/>
              <a:t>Software engineers work with </a:t>
            </a:r>
            <a:r>
              <a:rPr lang="en-US" dirty="0">
                <a:solidFill>
                  <a:srgbClr val="FF0000"/>
                </a:solidFill>
              </a:rPr>
              <a:t>a range of system stakeholders </a:t>
            </a:r>
            <a:r>
              <a:rPr lang="en-US" dirty="0"/>
              <a:t>to find out about the </a:t>
            </a:r>
            <a:r>
              <a:rPr lang="en-US" dirty="0">
                <a:solidFill>
                  <a:srgbClr val="FF0000"/>
                </a:solidFill>
              </a:rPr>
              <a:t>application domain</a:t>
            </a:r>
            <a:r>
              <a:rPr lang="en-US" dirty="0"/>
              <a:t>, the services that the system should provide, the required system performance, </a:t>
            </a:r>
            <a:r>
              <a:rPr lang="en-US" dirty="0">
                <a:solidFill>
                  <a:srgbClr val="FF0000"/>
                </a:solidFill>
              </a:rPr>
              <a:t>hardware constraints</a:t>
            </a:r>
            <a:r>
              <a:rPr lang="en-US" dirty="0"/>
              <a:t>,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dirty="0"/>
              <a:t>Therequirements elicitation and analysis process</a:t>
            </a:r>
          </a:p>
        </p:txBody>
      </p:sp>
      <p:pic>
        <p:nvPicPr>
          <p:cNvPr id="4" name="Picture 3"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828800" y="19812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a:t>
            </a:r>
            <a:r>
              <a:rPr lang="en-GB" sz="2000" dirty="0">
                <a:solidFill>
                  <a:srgbClr val="FF0000"/>
                </a:solidFill>
              </a:rPr>
              <a:t>discover their requirements</a:t>
            </a:r>
            <a:r>
              <a:rPr lang="en-GB" sz="2000" dirty="0"/>
              <a:t>. </a:t>
            </a:r>
            <a:r>
              <a:rPr lang="en-GB" sz="2000" dirty="0">
                <a:solidFill>
                  <a:srgbClr val="FF0000"/>
                </a:solidFill>
              </a:rPr>
              <a:t>Domain requirements</a:t>
            </a:r>
            <a:r>
              <a:rPr lang="en-GB" sz="2000" dirty="0"/>
              <a:t>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a:t>
            </a:r>
            <a:r>
              <a:rPr lang="en-GB" sz="2000" dirty="0">
                <a:solidFill>
                  <a:srgbClr val="FF0000"/>
                </a:solidFill>
              </a:rPr>
              <a:t>organises them into coherent </a:t>
            </a:r>
            <a:r>
              <a:rPr lang="en-GB" sz="2000" dirty="0"/>
              <a:t>clusters.</a:t>
            </a:r>
          </a:p>
          <a:p>
            <a:pPr>
              <a:lnSpc>
                <a:spcPct val="90000"/>
              </a:lnSpc>
            </a:pPr>
            <a:r>
              <a:rPr lang="en-GB" sz="2400" dirty="0"/>
              <a:t>Prioritisation and negotiation</a:t>
            </a:r>
          </a:p>
          <a:p>
            <a:pPr lvl="1">
              <a:lnSpc>
                <a:spcPct val="90000"/>
              </a:lnSpc>
            </a:pPr>
            <a:r>
              <a:rPr lang="en-GB" sz="2000" dirty="0"/>
              <a:t>Prioritising requirements and </a:t>
            </a:r>
            <a:r>
              <a:rPr lang="en-GB" sz="2000" dirty="0">
                <a:solidFill>
                  <a:srgbClr val="FF0000"/>
                </a:solidFill>
              </a:rPr>
              <a:t>resolving requirements conflicts</a:t>
            </a:r>
            <a:r>
              <a:rPr lang="en-GB" sz="2000" dirty="0"/>
              <a:t>.</a:t>
            </a:r>
          </a:p>
          <a:p>
            <a:pPr>
              <a:lnSpc>
                <a:spcPct val="90000"/>
              </a:lnSpc>
            </a:pPr>
            <a:r>
              <a:rPr lang="en-GB" sz="2400" dirty="0"/>
              <a:t>Requirements specification</a:t>
            </a:r>
          </a:p>
          <a:p>
            <a:pPr lvl="1">
              <a:lnSpc>
                <a:spcPct val="90000"/>
              </a:lnSpc>
            </a:pPr>
            <a:r>
              <a:rPr lang="en-GB" sz="2000" dirty="0"/>
              <a:t>Requirements are </a:t>
            </a:r>
            <a:r>
              <a:rPr lang="en-GB" sz="2000" dirty="0">
                <a:solidFill>
                  <a:srgbClr val="FF0000"/>
                </a:solidFill>
              </a:rPr>
              <a:t>documented</a:t>
            </a:r>
            <a:r>
              <a:rPr lang="en-GB" sz="2000" dirty="0"/>
              <a:t> and input into the </a:t>
            </a:r>
            <a:r>
              <a:rPr lang="en-GB" sz="2000" dirty="0">
                <a:solidFill>
                  <a:srgbClr val="FF0000"/>
                </a:solidFill>
              </a:rPr>
              <a:t>next round of the spiral.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a:t>
            </a:r>
            <a:r>
              <a:rPr lang="en-US" sz="2000" dirty="0">
                <a:solidFill>
                  <a:srgbClr val="FF0000"/>
                </a:solidFill>
                <a:latin typeface="Arial"/>
                <a:ea typeface="Times New Roman"/>
                <a:cs typeface="Arial"/>
              </a:rPr>
              <a:t>sufficiently abstract way </a:t>
            </a:r>
            <a:r>
              <a:rPr lang="en-US" sz="2000" dirty="0">
                <a:solidFill>
                  <a:srgbClr val="000000"/>
                </a:solidFill>
                <a:latin typeface="Arial"/>
                <a:ea typeface="Times New Roman"/>
                <a:cs typeface="Arial"/>
              </a:rPr>
              <a:t>that a solution is not pre-defined. The requirements must be written so that several contractors can bid for the contract, offering, perhaps, different ways of meeting the client organization’s needs. </a:t>
            </a:r>
            <a:r>
              <a:rPr lang="en-US" sz="2000" dirty="0">
                <a:solidFill>
                  <a:srgbClr val="FF0000"/>
                </a:solidFill>
                <a:latin typeface="Arial"/>
                <a:ea typeface="Times New Roman"/>
                <a:cs typeface="Arial"/>
              </a:rPr>
              <a:t>Once a contract has been awarded, </a:t>
            </a:r>
            <a:r>
              <a:rPr lang="en-US" sz="2000" dirty="0">
                <a:solidFill>
                  <a:srgbClr val="000000"/>
                </a:solidFill>
                <a:latin typeface="Arial"/>
                <a:ea typeface="Times New Roman"/>
                <a:cs typeface="Arial"/>
              </a:rPr>
              <a:t>the contractor must write a system definition for the client in </a:t>
            </a:r>
            <a:r>
              <a:rPr lang="en-US" sz="2000" dirty="0">
                <a:solidFill>
                  <a:srgbClr val="FF0000"/>
                </a:solidFill>
                <a:latin typeface="Arial"/>
                <a:ea typeface="Times New Roman"/>
                <a:cs typeface="Arial"/>
              </a:rPr>
              <a:t>more detail so that the client understands and can validate </a:t>
            </a:r>
            <a:r>
              <a:rPr lang="en-US" sz="2000" dirty="0">
                <a:solidFill>
                  <a:srgbClr val="000000"/>
                </a:solidFill>
                <a:latin typeface="Arial"/>
                <a:ea typeface="Times New Roman"/>
                <a:cs typeface="Arial"/>
              </a:rPr>
              <a:t>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Stakeholders don’t know what they really want</a:t>
            </a:r>
            <a:r>
              <a:rPr lang="en-GB" sz="2400" dirty="0"/>
              <a:t>.</a:t>
            </a:r>
          </a:p>
          <a:p>
            <a:r>
              <a:rPr lang="en-GB" sz="2400" dirty="0"/>
              <a:t>Stakeholders express requirements in </a:t>
            </a:r>
            <a:r>
              <a:rPr lang="en-GB" sz="2400" dirty="0">
                <a:solidFill>
                  <a:srgbClr val="FF0000"/>
                </a:solidFill>
              </a:rPr>
              <a:t>their own terms</a:t>
            </a:r>
            <a:r>
              <a:rPr lang="en-GB" sz="2400" dirty="0"/>
              <a:t>.</a:t>
            </a:r>
          </a:p>
          <a:p>
            <a:r>
              <a:rPr lang="en-GB" sz="2400" dirty="0"/>
              <a:t>Different stakeholders may have </a:t>
            </a:r>
            <a:r>
              <a:rPr lang="en-GB" sz="2400" dirty="0">
                <a:solidFill>
                  <a:srgbClr val="FF0000"/>
                </a:solidFill>
              </a:rPr>
              <a:t>conflicting requirements</a:t>
            </a:r>
            <a:r>
              <a:rPr lang="en-GB" sz="2400" dirty="0"/>
              <a:t>.</a:t>
            </a:r>
          </a:p>
          <a:p>
            <a:r>
              <a:rPr lang="en-GB" sz="2400" dirty="0">
                <a:solidFill>
                  <a:srgbClr val="FF0000"/>
                </a:solidFill>
              </a:rPr>
              <a:t>Organisational and political factors </a:t>
            </a:r>
            <a:r>
              <a:rPr lang="en-GB" sz="2400" dirty="0"/>
              <a:t>may influence the system requirements.</a:t>
            </a:r>
          </a:p>
          <a:p>
            <a:r>
              <a:rPr lang="en-GB" sz="2400" dirty="0"/>
              <a:t>The requirements change during the analysis process. New stakeholders may </a:t>
            </a:r>
            <a:r>
              <a:rPr lang="en-GB" sz="2400" dirty="0">
                <a:solidFill>
                  <a:srgbClr val="FF0000"/>
                </a:solidFill>
              </a:rPr>
              <a:t>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normAutofit lnSpcReduction="10000"/>
          </a:bodyPr>
          <a:lstStyle/>
          <a:p>
            <a:r>
              <a:rPr lang="en-GB" dirty="0"/>
              <a:t>User requirements</a:t>
            </a:r>
          </a:p>
          <a:p>
            <a:pPr lvl="1"/>
            <a:r>
              <a:rPr lang="en-GB" dirty="0"/>
              <a:t>Statements in </a:t>
            </a:r>
            <a:r>
              <a:rPr lang="en-GB" dirty="0">
                <a:solidFill>
                  <a:srgbClr val="FF0000"/>
                </a:solidFill>
              </a:rPr>
              <a:t>natural language</a:t>
            </a:r>
            <a:r>
              <a:rPr lang="en-GB" dirty="0"/>
              <a:t> plus</a:t>
            </a:r>
            <a:r>
              <a:rPr lang="en-GB" dirty="0">
                <a:solidFill>
                  <a:srgbClr val="FF0000"/>
                </a:solidFill>
              </a:rPr>
              <a:t> diagrams of the services the system</a:t>
            </a:r>
            <a:r>
              <a:rPr lang="en-GB" dirty="0"/>
              <a:t> provides and its </a:t>
            </a:r>
            <a:r>
              <a:rPr lang="en-GB" dirty="0">
                <a:solidFill>
                  <a:srgbClr val="FF0000"/>
                </a:solidFill>
              </a:rPr>
              <a:t>operational constraints</a:t>
            </a:r>
            <a:r>
              <a:rPr lang="en-GB" dirty="0"/>
              <a:t>. Written for customers.</a:t>
            </a:r>
          </a:p>
          <a:p>
            <a:r>
              <a:rPr lang="en-GB" dirty="0"/>
              <a:t>System requirements</a:t>
            </a:r>
          </a:p>
          <a:p>
            <a:pPr lvl="1"/>
            <a:r>
              <a:rPr lang="en-GB" dirty="0"/>
              <a:t>A structured document setting out </a:t>
            </a:r>
            <a:r>
              <a:rPr lang="en-GB" dirty="0">
                <a:solidFill>
                  <a:srgbClr val="FF0000"/>
                </a:solidFill>
              </a:rPr>
              <a:t>detailed descriptions</a:t>
            </a:r>
            <a:r>
              <a:rPr lang="en-GB" dirty="0"/>
              <a:t> of the system’s functions, services and operational constraints. Defines </a:t>
            </a:r>
            <a:r>
              <a:rPr lang="en-GB" dirty="0">
                <a:solidFill>
                  <a:srgbClr val="FF0000"/>
                </a:solidFill>
              </a:rPr>
              <a:t>what should be implemented</a:t>
            </a:r>
            <a:r>
              <a:rPr lang="en-GB" dirty="0"/>
              <a:t>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p>
        </p:txBody>
      </p:sp>
      <p:pic>
        <p:nvPicPr>
          <p:cNvPr id="4" name="Picture 3" descr="4.1 UserSysReq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66800" y="1115191"/>
            <a:ext cx="7124700" cy="561622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dirty="0"/>
              <a:t>Readers of different types of requirements specification</a:t>
            </a:r>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normAutofit fontScale="90000"/>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normAutofit lnSpcReduction="10000"/>
          </a:bodyPr>
          <a:lstStyle/>
          <a:p>
            <a:pPr>
              <a:lnSpc>
                <a:spcPct val="90000"/>
              </a:lnSpc>
            </a:pPr>
            <a:r>
              <a:rPr lang="en-GB" sz="2400" dirty="0"/>
              <a:t>Functional requirements</a:t>
            </a:r>
          </a:p>
          <a:p>
            <a:pPr lvl="1">
              <a:lnSpc>
                <a:spcPct val="90000"/>
              </a:lnSpc>
            </a:pPr>
            <a:r>
              <a:rPr lang="en-GB" sz="2000" dirty="0"/>
              <a:t>Statements </a:t>
            </a:r>
            <a:r>
              <a:rPr lang="en-GB" sz="2000" dirty="0">
                <a:solidFill>
                  <a:srgbClr val="FF0000"/>
                </a:solidFill>
              </a:rPr>
              <a:t>of services the system should provide</a:t>
            </a:r>
            <a:r>
              <a:rPr lang="en-GB" sz="2000" dirty="0"/>
              <a:t>, how the system should react to particular inputs and how the system should behave in </a:t>
            </a:r>
            <a:r>
              <a:rPr lang="en-GB" sz="2000" dirty="0">
                <a:solidFill>
                  <a:srgbClr val="FF0000"/>
                </a:solidFill>
              </a:rPr>
              <a:t>particular situations.</a:t>
            </a:r>
          </a:p>
          <a:p>
            <a:pPr lvl="1">
              <a:lnSpc>
                <a:spcPct val="90000"/>
              </a:lnSpc>
            </a:pPr>
            <a:r>
              <a:rPr lang="en-GB" dirty="0">
                <a:solidFill>
                  <a:srgbClr val="FF0000"/>
                </a:solidFill>
              </a:rPr>
              <a:t>May state what the system should not do.</a:t>
            </a:r>
            <a:endParaRPr lang="en-GB" sz="2000" dirty="0">
              <a:solidFill>
                <a:srgbClr val="FF0000"/>
              </a:solidFill>
            </a:endParaRPr>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a:t>
            </a:r>
            <a:r>
              <a:rPr lang="en-GB" sz="2000" dirty="0">
                <a:solidFill>
                  <a:srgbClr val="FF0000"/>
                </a:solidFill>
              </a:rPr>
              <a:t>timing constraints, constraints on the development process, standards, etc.</a:t>
            </a:r>
          </a:p>
          <a:p>
            <a:pPr lvl="1">
              <a:lnSpc>
                <a:spcPct val="90000"/>
              </a:lnSpc>
            </a:pPr>
            <a:r>
              <a:rPr lang="en-GB" dirty="0"/>
              <a:t>Often apply to the system as a whole rather than </a:t>
            </a:r>
            <a:r>
              <a:rPr lang="en-GB" dirty="0">
                <a:solidFill>
                  <a:srgbClr val="FF0000"/>
                </a:solidFill>
              </a:rPr>
              <a:t>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3443</Words>
  <Application>Microsoft Office PowerPoint</Application>
  <PresentationFormat>On-screen Show (4:3)</PresentationFormat>
  <Paragraphs>371</Paragraphs>
  <Slides>50</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4" baseType="lpstr">
      <vt:lpstr>Arial</vt:lpstr>
      <vt:lpstr>Calibri</vt:lpstr>
      <vt:lpstr>Office Theme</vt:lpstr>
      <vt:lpstr>Document</vt:lpstr>
      <vt:lpstr>Requirements Engineering</vt:lpstr>
      <vt:lpstr>Topics covered</vt:lpstr>
      <vt:lpstr>Requirements engineering</vt:lpstr>
      <vt:lpstr>What is a requirement?</vt:lpstr>
      <vt:lpstr>Requirements abstraction (Davis)</vt:lpstr>
      <vt:lpstr>Types of requirement</vt:lpstr>
      <vt:lpstr>User and system requirements</vt:lpstr>
      <vt:lpstr>Readers of different types of requirements specification</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vt:lpstr>
      <vt:lpstr>PowerPoint Presentation</vt:lpstr>
      <vt:lpstr>Non-functional requirements implementation</vt:lpstr>
      <vt:lpstr>Non-functional classifications</vt:lpstr>
      <vt:lpstr>Examples of nonfunctional requirements in the MHC-PMS</vt:lpstr>
      <vt:lpstr>Goals and requirements</vt:lpstr>
      <vt:lpstr>Usability requirements</vt:lpstr>
      <vt:lpstr>Metrics for specifying nonfunctional requirements</vt:lpstr>
      <vt:lpstr>Domain requirements</vt:lpstr>
      <vt:lpstr>Train protection system</vt:lpstr>
      <vt:lpstr>Domain requirements problems</vt:lpstr>
      <vt:lpstr>The software requirements document</vt:lpstr>
      <vt:lpstr>Agile methods and requirements</vt:lpstr>
      <vt:lpstr>Users of a requirements document</vt:lpstr>
      <vt:lpstr>Requirements document variability</vt:lpstr>
      <vt:lpstr>The structure of a requirements document</vt:lpstr>
      <vt:lpstr>The structure of a requirements document</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vt:lpstr>
      <vt:lpstr>Structured specifications</vt:lpstr>
      <vt:lpstr>Form-based specifications</vt:lpstr>
      <vt:lpstr>A structured specification of a requirement for an insulin pump</vt:lpstr>
      <vt:lpstr>Tabular specification</vt:lpstr>
      <vt:lpstr>Tabular specification of computation for an insulin pump</vt:lpstr>
      <vt:lpstr>Requirements engineering processes</vt:lpstr>
      <vt:lpstr>A spiral view of the requirements engineering process</vt:lpstr>
      <vt:lpstr>Requirements elicitation and analysis</vt:lpstr>
      <vt:lpstr>Requirements elicitation and analysis</vt:lpstr>
      <vt:lpstr>Therequirements elicitation and analysis process</vt:lpstr>
      <vt:lpstr>Process activities</vt:lpstr>
      <vt:lpstr>Problems of requirements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cse</dc:creator>
  <cp:lastModifiedBy>PRITHAM</cp:lastModifiedBy>
  <cp:revision>38</cp:revision>
  <dcterms:created xsi:type="dcterms:W3CDTF">2017-09-20T06:31:23Z</dcterms:created>
  <dcterms:modified xsi:type="dcterms:W3CDTF">2022-09-19T03:44:48Z</dcterms:modified>
</cp:coreProperties>
</file>