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4" r:id="rId27"/>
    <p:sldId id="285" r:id="rId28"/>
    <p:sldId id="286" r:id="rId29"/>
    <p:sldId id="287" r:id="rId30"/>
    <p:sldId id="288" r:id="rId31"/>
    <p:sldId id="289" r:id="rId32"/>
    <p:sldId id="290" r:id="rId33"/>
    <p:sldId id="291" r:id="rId34"/>
    <p:sldId id="292"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1618"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E0A32C2-67F6-4D8F-B9DD-5B42F854CF71}" type="datetimeFigureOut">
              <a:rPr lang="en-US" smtClean="0"/>
              <a:pPr/>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86054-FB9D-49B5-B6C4-C025E8DABBA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0A32C2-67F6-4D8F-B9DD-5B42F854CF71}" type="datetimeFigureOut">
              <a:rPr lang="en-US" smtClean="0"/>
              <a:pPr/>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86054-FB9D-49B5-B6C4-C025E8DABBA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0A32C2-67F6-4D8F-B9DD-5B42F854CF71}" type="datetimeFigureOut">
              <a:rPr lang="en-US" smtClean="0"/>
              <a:pPr/>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86054-FB9D-49B5-B6C4-C025E8DABBA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0A32C2-67F6-4D8F-B9DD-5B42F854CF71}" type="datetimeFigureOut">
              <a:rPr lang="en-US" smtClean="0"/>
              <a:pPr/>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86054-FB9D-49B5-B6C4-C025E8DABBA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0A32C2-67F6-4D8F-B9DD-5B42F854CF71}" type="datetimeFigureOut">
              <a:rPr lang="en-US" smtClean="0"/>
              <a:pPr/>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86054-FB9D-49B5-B6C4-C025E8DABBA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0A32C2-67F6-4D8F-B9DD-5B42F854CF71}" type="datetimeFigureOut">
              <a:rPr lang="en-US" smtClean="0"/>
              <a:pPr/>
              <a:t>8/8/2022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A86054-FB9D-49B5-B6C4-C025E8DABBA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0A32C2-67F6-4D8F-B9DD-5B42F854CF71}" type="datetimeFigureOut">
              <a:rPr lang="en-US" smtClean="0"/>
              <a:pPr/>
              <a:t>8/8/2022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A86054-FB9D-49B5-B6C4-C025E8DABBA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0A32C2-67F6-4D8F-B9DD-5B42F854CF71}" type="datetimeFigureOut">
              <a:rPr lang="en-US" smtClean="0"/>
              <a:pPr/>
              <a:t>8/8/2022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A86054-FB9D-49B5-B6C4-C025E8DABBA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0A32C2-67F6-4D8F-B9DD-5B42F854CF71}" type="datetimeFigureOut">
              <a:rPr lang="en-US" smtClean="0"/>
              <a:pPr/>
              <a:t>8/8/2022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A86054-FB9D-49B5-B6C4-C025E8DABBA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0A32C2-67F6-4D8F-B9DD-5B42F854CF71}" type="datetimeFigureOut">
              <a:rPr lang="en-US" smtClean="0"/>
              <a:pPr/>
              <a:t>8/8/2022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A86054-FB9D-49B5-B6C4-C025E8DABBA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0A32C2-67F6-4D8F-B9DD-5B42F854CF71}" type="datetimeFigureOut">
              <a:rPr lang="en-US" smtClean="0"/>
              <a:pPr/>
              <a:t>8/8/2022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A86054-FB9D-49B5-B6C4-C025E8DABBA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0A32C2-67F6-4D8F-B9DD-5B42F854CF71}" type="datetimeFigureOut">
              <a:rPr lang="en-US" smtClean="0"/>
              <a:pPr/>
              <a:t>8/8/2022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A86054-FB9D-49B5-B6C4-C025E8DABBA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r>
              <a:rPr lang="en-US" dirty="0">
                <a:ea typeface="+mn-ea"/>
                <a:cs typeface="+mn-cs"/>
              </a:rPr>
              <a:t>Lecture 1</a:t>
            </a: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and agile development</a:t>
            </a:r>
          </a:p>
        </p:txBody>
      </p:sp>
      <p:sp>
        <p:nvSpPr>
          <p:cNvPr id="3" name="Content Placeholder 2"/>
          <p:cNvSpPr>
            <a:spLocks noGrp="1"/>
          </p:cNvSpPr>
          <p:nvPr>
            <p:ph idx="1"/>
          </p:nvPr>
        </p:nvSpPr>
        <p:spPr/>
        <p:txBody>
          <a:bodyPr>
            <a:normAutofit fontScale="85000" lnSpcReduction="10000"/>
          </a:bodyPr>
          <a:lstStyle/>
          <a:p>
            <a:r>
              <a:rPr lang="en-US" dirty="0"/>
              <a:t>Plan-driven development</a:t>
            </a:r>
          </a:p>
          <a:p>
            <a:pPr lvl="1"/>
            <a:r>
              <a:rPr lang="en-US" dirty="0"/>
              <a:t>A plan-driven approach to software engineering is based </a:t>
            </a:r>
            <a:r>
              <a:rPr lang="en-US" dirty="0">
                <a:solidFill>
                  <a:srgbClr val="FF0000"/>
                </a:solidFill>
              </a:rPr>
              <a:t>around separate development stages with the outputs to be produced at each of these stages planned in advance.</a:t>
            </a:r>
          </a:p>
          <a:p>
            <a:pPr lvl="1"/>
            <a:r>
              <a:rPr lang="en-US" dirty="0"/>
              <a:t>Not necessarily waterfall model – plan-driven, incremental development is possible</a:t>
            </a:r>
          </a:p>
          <a:p>
            <a:pPr lvl="1"/>
            <a:r>
              <a:rPr lang="en-US" dirty="0"/>
              <a:t>Iteration occurs within activities. </a:t>
            </a:r>
          </a:p>
          <a:p>
            <a:r>
              <a:rPr lang="en-US" dirty="0"/>
              <a:t>Agile development</a:t>
            </a:r>
          </a:p>
          <a:p>
            <a:pPr lvl="1"/>
            <a:r>
              <a:rPr lang="en-US" dirty="0">
                <a:solidFill>
                  <a:srgbClr val="FF0000"/>
                </a:solidFill>
              </a:rPr>
              <a:t>Specification, design, implementation and testing are inter-leaved </a:t>
            </a:r>
            <a:r>
              <a:rPr lang="en-US" dirty="0"/>
              <a:t>and the outputs from the development </a:t>
            </a:r>
            <a:r>
              <a:rPr lang="en-US" dirty="0">
                <a:solidFill>
                  <a:srgbClr val="FF0000"/>
                </a:solidFill>
              </a:rPr>
              <a:t>process are decided through a process of negotiation during the software development process.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Plan-driven and agile specification</a:t>
            </a:r>
          </a:p>
        </p:txBody>
      </p:sp>
      <p:pic>
        <p:nvPicPr>
          <p:cNvPr id="4" name="Picture 3" descr="3.2 PlanBasedAgile.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734750" y="1785249"/>
            <a:ext cx="5731937" cy="4357990"/>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Technical, human, organizational issues</a:t>
            </a:r>
          </a:p>
        </p:txBody>
      </p:sp>
      <p:sp>
        <p:nvSpPr>
          <p:cNvPr id="3" name="Content Placeholder 2"/>
          <p:cNvSpPr>
            <a:spLocks noGrp="1"/>
          </p:cNvSpPr>
          <p:nvPr>
            <p:ph idx="1"/>
          </p:nvPr>
        </p:nvSpPr>
        <p:spPr>
          <a:xfrm>
            <a:off x="457200" y="1371600"/>
            <a:ext cx="8420100" cy="4525963"/>
          </a:xfrm>
        </p:spPr>
        <p:txBody>
          <a:bodyPr>
            <a:normAutofit fontScale="85000" lnSpcReduction="20000"/>
          </a:bodyPr>
          <a:lstStyle/>
          <a:p>
            <a:r>
              <a:rPr lang="en-US" dirty="0"/>
              <a:t>Most projects include elements of plan-driven and agile processes. Deciding on the balance depends on:</a:t>
            </a:r>
          </a:p>
          <a:p>
            <a:pPr lvl="1"/>
            <a:r>
              <a:rPr lang="en-GB" dirty="0"/>
              <a:t>Is it important to have a very detailed specification and design before moving to implementation? If so, you probably need to use a plan-driven approach.</a:t>
            </a:r>
          </a:p>
          <a:p>
            <a:pPr lvl="1"/>
            <a:r>
              <a:rPr lang="en-GB" dirty="0"/>
              <a:t>Is an incremental delivery strategy, where you deliver the software to customers and get rapid feedback from them, realistic? If so, consider using agile methods.</a:t>
            </a:r>
          </a:p>
          <a:p>
            <a:pPr lvl="1"/>
            <a:r>
              <a:rPr lang="en-GB" dirty="0"/>
              <a:t>How large is the system that is being developed? Agile methods are most effective when the system can be developed with a small co-located team who can communicate informally. This may not be possible for large systems that require larger development teams so a plan-driven approach may have to be used. </a:t>
            </a:r>
          </a:p>
          <a:p>
            <a:pPr lvl="1"/>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dirty="0"/>
              <a:t>Chapter 3 Agile software development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Technical, human, organizational issues</a:t>
            </a:r>
          </a:p>
        </p:txBody>
      </p:sp>
      <p:sp>
        <p:nvSpPr>
          <p:cNvPr id="3" name="Content Placeholder 2"/>
          <p:cNvSpPr>
            <a:spLocks noGrp="1"/>
          </p:cNvSpPr>
          <p:nvPr>
            <p:ph idx="1"/>
          </p:nvPr>
        </p:nvSpPr>
        <p:spPr>
          <a:xfrm>
            <a:off x="457200" y="1600200"/>
            <a:ext cx="8470900" cy="4525963"/>
          </a:xfrm>
        </p:spPr>
        <p:txBody>
          <a:bodyPr>
            <a:normAutofit fontScale="85000" lnSpcReduction="20000"/>
          </a:bodyPr>
          <a:lstStyle/>
          <a:p>
            <a:pPr lvl="1"/>
            <a:r>
              <a:rPr lang="en-GB" dirty="0"/>
              <a:t>What type of system is being developed?</a:t>
            </a:r>
          </a:p>
          <a:p>
            <a:pPr lvl="2"/>
            <a:r>
              <a:rPr lang="en-GB" dirty="0"/>
              <a:t>Plan-driven approaches may be required for systems that require a lot of analysis before implementation (e.g. real-time system with complex timing requirements).</a:t>
            </a:r>
          </a:p>
          <a:p>
            <a:pPr lvl="1"/>
            <a:r>
              <a:rPr lang="en-GB" dirty="0"/>
              <a:t>What is the expected system lifetime?</a:t>
            </a:r>
          </a:p>
          <a:p>
            <a:pPr lvl="2"/>
            <a:r>
              <a:rPr lang="en-GB" dirty="0"/>
              <a:t>Long-lifetime systems may require more design documentation to communicate the original intentions of the system developers to the support team.</a:t>
            </a:r>
          </a:p>
          <a:p>
            <a:pPr lvl="1"/>
            <a:r>
              <a:rPr lang="en-GB" dirty="0"/>
              <a:t>What technologies are available to support system development?</a:t>
            </a:r>
          </a:p>
          <a:p>
            <a:pPr lvl="2"/>
            <a:r>
              <a:rPr lang="en-GB" dirty="0">
                <a:solidFill>
                  <a:srgbClr val="FF0000"/>
                </a:solidFill>
              </a:rPr>
              <a:t>Agile methods rely on good tools to keep track of an evolving design</a:t>
            </a:r>
          </a:p>
          <a:p>
            <a:pPr lvl="1"/>
            <a:r>
              <a:rPr lang="en-GB" dirty="0"/>
              <a:t>How is the development team organized? </a:t>
            </a:r>
          </a:p>
          <a:p>
            <a:pPr lvl="2"/>
            <a:r>
              <a:rPr lang="en-GB" dirty="0">
                <a:solidFill>
                  <a:srgbClr val="FF0000"/>
                </a:solidFill>
              </a:rPr>
              <a:t>If the development team is distributed or if part of the development is being outsourced, then you may need to develop design documents to communicate across the development teams. </a:t>
            </a:r>
          </a:p>
          <a:p>
            <a:pPr lvl="1"/>
            <a:endParaRPr lang="en-GB" dirty="0"/>
          </a:p>
          <a:p>
            <a:pPr lvl="1">
              <a:buNone/>
            </a:pPr>
            <a:endParaRPr dirty="0"/>
          </a:p>
          <a:p>
            <a:pPr lvl="1"/>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Technical, human, organizational issues</a:t>
            </a:r>
          </a:p>
        </p:txBody>
      </p:sp>
      <p:sp>
        <p:nvSpPr>
          <p:cNvPr id="3" name="Content Placeholder 2"/>
          <p:cNvSpPr>
            <a:spLocks noGrp="1"/>
          </p:cNvSpPr>
          <p:nvPr>
            <p:ph idx="1"/>
          </p:nvPr>
        </p:nvSpPr>
        <p:spPr/>
        <p:txBody>
          <a:bodyPr>
            <a:normAutofit fontScale="92500" lnSpcReduction="20000"/>
          </a:bodyPr>
          <a:lstStyle/>
          <a:p>
            <a:pPr lvl="1"/>
            <a:r>
              <a:rPr lang="en-GB" dirty="0"/>
              <a:t>Are there cultural or organizational issues that may affect the system development?</a:t>
            </a:r>
          </a:p>
          <a:p>
            <a:pPr lvl="2"/>
            <a:r>
              <a:rPr lang="en-GB" dirty="0"/>
              <a:t>Traditional engineering organizations have a culture of plan-based development, as this is the norm in engineering.</a:t>
            </a:r>
          </a:p>
          <a:p>
            <a:pPr lvl="1"/>
            <a:r>
              <a:rPr lang="en-GB" dirty="0"/>
              <a:t>How good are the designers and programmers in the development team?</a:t>
            </a:r>
          </a:p>
          <a:p>
            <a:pPr lvl="2"/>
            <a:r>
              <a:rPr lang="en-GB" dirty="0"/>
              <a:t>It is sometimes argued that agile methods require higher skill levels than plan-based approaches in which programmers simply translate a detailed design into code</a:t>
            </a:r>
          </a:p>
          <a:p>
            <a:pPr lvl="1"/>
            <a:r>
              <a:rPr lang="en-GB" dirty="0"/>
              <a:t>Is the system subject to external regulation?</a:t>
            </a:r>
          </a:p>
          <a:p>
            <a:pPr lvl="2"/>
            <a:r>
              <a:rPr lang="en-GB" dirty="0"/>
              <a:t>If a system has to be approved by an external regulator (e.g. the FAA approve software that is critical to the operation of an aircraft) then you will probably be required to produce </a:t>
            </a:r>
            <a:r>
              <a:rPr lang="en-GB" dirty="0">
                <a:solidFill>
                  <a:srgbClr val="FF0000"/>
                </a:solidFill>
              </a:rPr>
              <a:t>detailed documentation as part of the system safety case</a:t>
            </a:r>
            <a:r>
              <a:rPr lang="en-GB" dirty="0"/>
              <a:t>.</a:t>
            </a:r>
          </a:p>
          <a:p>
            <a:pPr lvl="1"/>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type="body" idx="1"/>
          </p:nvPr>
        </p:nvSpPr>
        <p:spPr/>
        <p:txBody>
          <a:bodyPr/>
          <a:lstStyle/>
          <a:p>
            <a:pPr>
              <a:lnSpc>
                <a:spcPct val="90000"/>
              </a:lnSpc>
            </a:pPr>
            <a:r>
              <a:rPr lang="en-US" dirty="0">
                <a:solidFill>
                  <a:srgbClr val="FF0000"/>
                </a:solidFill>
              </a:rPr>
              <a:t>Perhaps the best-known and most widely used agile method</a:t>
            </a:r>
            <a:r>
              <a:rPr lang="en-US" dirty="0"/>
              <a:t>.</a:t>
            </a:r>
          </a:p>
          <a:p>
            <a:pPr>
              <a:lnSpc>
                <a:spcPct val="90000"/>
              </a:lnSpc>
            </a:pPr>
            <a:r>
              <a:rPr lang="en-US" dirty="0"/>
              <a:t>Extreme Programming (XP) takes an ‘extreme’ approach to iterative development. </a:t>
            </a:r>
          </a:p>
          <a:p>
            <a:pPr lvl="1">
              <a:lnSpc>
                <a:spcPct val="90000"/>
              </a:lnSpc>
            </a:pPr>
            <a:r>
              <a:rPr lang="en-US" dirty="0">
                <a:solidFill>
                  <a:srgbClr val="FF0000"/>
                </a:solidFill>
              </a:rPr>
              <a:t>New versions may be built several times per day</a:t>
            </a:r>
            <a:r>
              <a:rPr lang="en-US" dirty="0"/>
              <a:t>;</a:t>
            </a:r>
          </a:p>
          <a:p>
            <a:pPr lvl="1">
              <a:lnSpc>
                <a:spcPct val="90000"/>
              </a:lnSpc>
            </a:pPr>
            <a:r>
              <a:rPr lang="en-US" dirty="0">
                <a:solidFill>
                  <a:srgbClr val="FF0000"/>
                </a:solidFill>
              </a:rPr>
              <a:t>Increments are delivered to customers every 2 weeks</a:t>
            </a:r>
            <a:r>
              <a:rPr lang="en-US" dirty="0"/>
              <a:t>;</a:t>
            </a:r>
          </a:p>
          <a:p>
            <a:pPr lvl="1">
              <a:lnSpc>
                <a:spcPct val="90000"/>
              </a:lnSpc>
            </a:pPr>
            <a:r>
              <a:rPr lang="en-US" dirty="0">
                <a:solidFill>
                  <a:srgbClr val="FF0000"/>
                </a:solidFill>
              </a:rPr>
              <a:t>All tests must be run for every build and the build is only accepted if tests run successfully.</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type="body" idx="1"/>
          </p:nvPr>
        </p:nvSpPr>
        <p:spPr/>
        <p:txBody>
          <a:bodyPr/>
          <a:lstStyle/>
          <a:p>
            <a:r>
              <a:rPr lang="en-US" sz="2400" dirty="0"/>
              <a:t>Incremental development is supported </a:t>
            </a:r>
            <a:r>
              <a:rPr lang="en-US" sz="2400" dirty="0">
                <a:solidFill>
                  <a:srgbClr val="FF0000"/>
                </a:solidFill>
              </a:rPr>
              <a:t>through small, frequent system releases.</a:t>
            </a:r>
          </a:p>
          <a:p>
            <a:r>
              <a:rPr lang="en-US" sz="2400" dirty="0">
                <a:solidFill>
                  <a:srgbClr val="00B050"/>
                </a:solidFill>
              </a:rPr>
              <a:t>Customer involvement </a:t>
            </a:r>
            <a:r>
              <a:rPr lang="en-US" sz="2400" dirty="0"/>
              <a:t>means </a:t>
            </a:r>
            <a:r>
              <a:rPr lang="en-US" sz="2400" dirty="0">
                <a:solidFill>
                  <a:srgbClr val="00B050"/>
                </a:solidFill>
              </a:rPr>
              <a:t>full-time customer engagement </a:t>
            </a:r>
            <a:r>
              <a:rPr lang="en-US" sz="2400" dirty="0"/>
              <a:t>with the team.</a:t>
            </a:r>
          </a:p>
          <a:p>
            <a:r>
              <a:rPr lang="en-US" sz="2400" dirty="0"/>
              <a:t>People not process through pair programming, collective ownership and a process that avoids long working hours.</a:t>
            </a:r>
          </a:p>
          <a:p>
            <a:r>
              <a:rPr lang="en-US" sz="2400" dirty="0"/>
              <a:t>Change supported through regular system releases.</a:t>
            </a:r>
          </a:p>
          <a:p>
            <a:r>
              <a:rPr lang="en-US" sz="2400" dirty="0">
                <a:solidFill>
                  <a:srgbClr val="00B050"/>
                </a:solidFill>
              </a:rPr>
              <a:t>Maintaining simplicity </a:t>
            </a:r>
            <a:r>
              <a:rPr lang="en-US" sz="2400" dirty="0"/>
              <a:t>through constant refactoring of code.</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fontScale="90000"/>
          </a:bodyPr>
          <a:lstStyle/>
          <a:p>
            <a:r>
              <a:rPr lang="en-US" dirty="0"/>
              <a:t>The extreme programming release cycle</a:t>
            </a:r>
          </a:p>
        </p:txBody>
      </p:sp>
      <p:pic>
        <p:nvPicPr>
          <p:cNvPr id="4" name="Picture 3" descr="3.3-XP-ReleaseCycle.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192427" y="2372086"/>
            <a:ext cx="6558005" cy="2856274"/>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Extreme programming practices (a)</a:t>
            </a:r>
          </a:p>
        </p:txBody>
      </p:sp>
      <p:graphicFrame>
        <p:nvGraphicFramePr>
          <p:cNvPr id="4" name="Table 3"/>
          <p:cNvGraphicFramePr>
            <a:graphicFrameLocks noGrp="1"/>
          </p:cNvGraphicFramePr>
          <p:nvPr/>
        </p:nvGraphicFramePr>
        <p:xfrm>
          <a:off x="457200" y="1580272"/>
          <a:ext cx="8325364" cy="4826016"/>
        </p:xfrm>
        <a:graphic>
          <a:graphicData uri="http://schemas.openxmlformats.org/drawingml/2006/table">
            <a:tbl>
              <a:tblPr/>
              <a:tblGrid>
                <a:gridCol w="2359628">
                  <a:extLst>
                    <a:ext uri="{9D8B030D-6E8A-4147-A177-3AD203B41FA5}">
                      <a16:colId xmlns:a16="http://schemas.microsoft.com/office/drawing/2014/main" val="20000"/>
                    </a:ext>
                  </a:extLst>
                </a:gridCol>
                <a:gridCol w="5965736">
                  <a:extLst>
                    <a:ext uri="{9D8B030D-6E8A-4147-A177-3AD203B41FA5}">
                      <a16:colId xmlns:a16="http://schemas.microsoft.com/office/drawing/2014/main" val="20001"/>
                    </a:ext>
                  </a:extLst>
                </a:gridCol>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Extreme programming practices (</a:t>
            </a:r>
            <a:r>
              <a:rPr lang="en-US" dirty="0" err="1"/>
              <a:t>b</a:t>
            </a:r>
            <a:r>
              <a:rPr lang="en-US" dirty="0"/>
              <a:t>)</a:t>
            </a:r>
          </a:p>
        </p:txBody>
      </p:sp>
      <p:graphicFrame>
        <p:nvGraphicFramePr>
          <p:cNvPr id="4" name="Table 3"/>
          <p:cNvGraphicFramePr>
            <a:graphicFrameLocks noGrp="1"/>
          </p:cNvGraphicFramePr>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extLst>
                    <a:ext uri="{9D8B030D-6E8A-4147-A177-3AD203B41FA5}">
                      <a16:colId xmlns:a16="http://schemas.microsoft.com/office/drawing/2014/main" val="20000"/>
                    </a:ext>
                  </a:extLst>
                </a:gridCol>
                <a:gridCol w="5931608">
                  <a:extLst>
                    <a:ext uri="{9D8B030D-6E8A-4147-A177-3AD203B41FA5}">
                      <a16:colId xmlns:a16="http://schemas.microsoft.com/office/drawing/2014/main" val="20001"/>
                    </a:ext>
                  </a:extLst>
                </a:gridCol>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0"/>
                  </a:ext>
                </a:extLst>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The pairs of developers work on all areas of the system, so that no islands of expertise develop and all the developers take responsibility for all of the code. Anyone can change anything.</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Agile methods</a:t>
            </a:r>
          </a:p>
          <a:p>
            <a:r>
              <a:rPr lang="en-US" dirty="0"/>
              <a:t>Plan-driven and agile development</a:t>
            </a:r>
          </a:p>
          <a:p>
            <a:r>
              <a:rPr lang="en-US" dirty="0"/>
              <a:t>Extreme programming</a:t>
            </a:r>
          </a:p>
          <a:p>
            <a:r>
              <a:rPr lang="en-US" dirty="0"/>
              <a:t>Agile project management</a:t>
            </a:r>
          </a:p>
          <a:p>
            <a:r>
              <a:rPr lang="en-US" dirty="0"/>
              <a:t>Scaling agile methods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a:t>Requirements scenarios</a:t>
            </a:r>
          </a:p>
        </p:txBody>
      </p:sp>
      <p:sp>
        <p:nvSpPr>
          <p:cNvPr id="1170435" name="Rectangle 3"/>
          <p:cNvSpPr>
            <a:spLocks noGrp="1" noChangeArrowheads="1"/>
          </p:cNvSpPr>
          <p:nvPr>
            <p:ph type="body" idx="1"/>
          </p:nvPr>
        </p:nvSpPr>
        <p:spPr/>
        <p:txBody>
          <a:bodyPr>
            <a:normAutofit fontScale="85000" lnSpcReduction="10000"/>
          </a:bodyPr>
          <a:lstStyle/>
          <a:p>
            <a:r>
              <a:rPr lang="en-US" dirty="0"/>
              <a:t>In XP, a customer or user is part of the XP team and is responsible for making decisions on requirements.</a:t>
            </a:r>
          </a:p>
          <a:p>
            <a:r>
              <a:rPr lang="en-US" dirty="0"/>
              <a:t>User requirements are expressed as scenarios or user stories.</a:t>
            </a:r>
          </a:p>
          <a:p>
            <a:r>
              <a:rPr lang="en-US" dirty="0">
                <a:solidFill>
                  <a:srgbClr val="00B050"/>
                </a:solidFill>
              </a:rPr>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0"/>
            <a:ext cx="8229600" cy="1143000"/>
          </a:xfrm>
        </p:spPr>
        <p:txBody>
          <a:bodyPr/>
          <a:lstStyle/>
          <a:p>
            <a:r>
              <a:rPr lang="en-US" dirty="0"/>
              <a:t>A ‘prescribing medication’ story</a:t>
            </a:r>
          </a:p>
        </p:txBody>
      </p:sp>
      <p:pic>
        <p:nvPicPr>
          <p:cNvPr id="4" name="Picture 3" descr="3.5 StoryCard.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52400" y="914400"/>
            <a:ext cx="8991600" cy="5943599"/>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sp>
        <p:nvSpPr>
          <p:cNvPr id="6" name="Footer Placeholder 5"/>
          <p:cNvSpPr>
            <a:spLocks noGrp="1"/>
          </p:cNvSpPr>
          <p:nvPr>
            <p:ph type="ftr" sz="quarter" idx="11"/>
          </p:nvPr>
        </p:nvSpPr>
        <p:spPr/>
        <p:txBody>
          <a:bodyPr/>
          <a:lstStyle/>
          <a:p>
            <a:pPr>
              <a:defRPr/>
            </a:pPr>
            <a:r>
              <a:rPr lang="en-US" dirty="0"/>
              <a:t>Chapter 3 Agile software development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rmAutofit fontScale="90000"/>
          </a:bodyPr>
          <a:lstStyle/>
          <a:p>
            <a:r>
              <a:rPr lang="en-US" dirty="0"/>
              <a:t>Examples of task cards for prescribing medication </a:t>
            </a:r>
          </a:p>
        </p:txBody>
      </p:sp>
      <p:pic>
        <p:nvPicPr>
          <p:cNvPr id="4" name="Picture 3" descr="3.6 TaskCard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333382" y="1760870"/>
            <a:ext cx="6417050" cy="451867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a:t>XP and change</a:t>
            </a:r>
          </a:p>
        </p:txBody>
      </p:sp>
      <p:sp>
        <p:nvSpPr>
          <p:cNvPr id="1171459" name="Rectangle 3"/>
          <p:cNvSpPr>
            <a:spLocks noGrp="1" noChangeArrowheads="1"/>
          </p:cNvSpPr>
          <p:nvPr>
            <p:ph type="body" idx="1"/>
          </p:nvPr>
        </p:nvSpPr>
        <p:spPr/>
        <p:txBody>
          <a:bodyPr>
            <a:normAutofit lnSpcReduction="10000"/>
          </a:bodyPr>
          <a:lstStyle/>
          <a:p>
            <a:pPr>
              <a:lnSpc>
                <a:spcPct val="90000"/>
              </a:lnSpc>
            </a:pPr>
            <a:r>
              <a:rPr lang="en-US" dirty="0"/>
              <a:t>Conventional wisdom in software engineering is to design for change</a:t>
            </a:r>
            <a:r>
              <a:rPr lang="en-US" dirty="0">
                <a:solidFill>
                  <a:srgbClr val="00B050"/>
                </a:solidFill>
              </a:rPr>
              <a:t>. It is worth spending time and effort anticipating changes as this reduces costs later in the life cycle.</a:t>
            </a:r>
          </a:p>
          <a:p>
            <a:pPr>
              <a:lnSpc>
                <a:spcPct val="90000"/>
              </a:lnSpc>
            </a:pPr>
            <a:r>
              <a:rPr lang="en-US" dirty="0"/>
              <a:t>XP, however, maintains that this is not worthwhile as changes cannot be reliably anticipated.</a:t>
            </a:r>
          </a:p>
          <a:p>
            <a:pPr>
              <a:lnSpc>
                <a:spcPct val="90000"/>
              </a:lnSpc>
            </a:pPr>
            <a:r>
              <a:rPr lang="en-US" dirty="0"/>
              <a:t>Rather, it proposes constant code improvement (refactoring) to make </a:t>
            </a:r>
            <a:r>
              <a:rPr lang="en-US" dirty="0">
                <a:solidFill>
                  <a:srgbClr val="00B050"/>
                </a:solidFill>
              </a:rPr>
              <a:t>changes easier when they have to be implemented.</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Refactoring</a:t>
            </a:r>
          </a:p>
        </p:txBody>
      </p:sp>
      <p:sp>
        <p:nvSpPr>
          <p:cNvPr id="3" name="Content Placeholder 2"/>
          <p:cNvSpPr>
            <a:spLocks noGrp="1"/>
          </p:cNvSpPr>
          <p:nvPr>
            <p:ph idx="1"/>
          </p:nvPr>
        </p:nvSpPr>
        <p:spPr/>
        <p:txBody>
          <a:bodyPr>
            <a:normAutofit fontScale="92500" lnSpcReduction="10000"/>
          </a:bodyPr>
          <a:lstStyle/>
          <a:p>
            <a:r>
              <a:rPr lang="en-US" dirty="0"/>
              <a:t>Programming team look for </a:t>
            </a:r>
            <a:r>
              <a:rPr lang="en-US" dirty="0">
                <a:solidFill>
                  <a:srgbClr val="00B050"/>
                </a:solidFill>
              </a:rPr>
              <a:t>possible software improvements </a:t>
            </a:r>
            <a:r>
              <a:rPr lang="en-US" dirty="0"/>
              <a:t>and make these improvements even where there </a:t>
            </a:r>
            <a:r>
              <a:rPr lang="en-US" dirty="0">
                <a:solidFill>
                  <a:srgbClr val="00B050"/>
                </a:solidFill>
              </a:rPr>
              <a:t>is no immediate need for them.</a:t>
            </a:r>
          </a:p>
          <a:p>
            <a:r>
              <a:rPr lang="en-US" dirty="0"/>
              <a:t>This improves the </a:t>
            </a:r>
            <a:r>
              <a:rPr lang="en-US" dirty="0">
                <a:solidFill>
                  <a:srgbClr val="00B050"/>
                </a:solidFill>
              </a:rPr>
              <a:t>understandability</a:t>
            </a:r>
            <a:r>
              <a:rPr lang="en-US" dirty="0"/>
              <a:t> of the software and so </a:t>
            </a:r>
            <a:r>
              <a:rPr lang="en-US" dirty="0">
                <a:solidFill>
                  <a:srgbClr val="00B050"/>
                </a:solidFill>
              </a:rPr>
              <a:t>reduces the need for documentation.</a:t>
            </a:r>
          </a:p>
          <a:p>
            <a:r>
              <a:rPr lang="en-US" dirty="0"/>
              <a:t>Changes are easier to make because the code is well-structured and clear.</a:t>
            </a:r>
          </a:p>
          <a:p>
            <a:r>
              <a:rPr lang="en-US" dirty="0"/>
              <a:t>However, </a:t>
            </a:r>
            <a:r>
              <a:rPr lang="en-US" dirty="0">
                <a:solidFill>
                  <a:srgbClr val="00B050"/>
                </a:solidFill>
              </a:rPr>
              <a:t>some changes requires architecture refactoring and this is much more expensive</a:t>
            </a:r>
            <a:r>
              <a:rPr lang="en-US" dirty="0"/>
              <a:t>.</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refactoring</a:t>
            </a:r>
          </a:p>
        </p:txBody>
      </p:sp>
      <p:sp>
        <p:nvSpPr>
          <p:cNvPr id="3" name="Content Placeholder 2"/>
          <p:cNvSpPr>
            <a:spLocks noGrp="1"/>
          </p:cNvSpPr>
          <p:nvPr>
            <p:ph idx="1"/>
          </p:nvPr>
        </p:nvSpPr>
        <p:spPr/>
        <p:txBody>
          <a:bodyPr/>
          <a:lstStyle/>
          <a:p>
            <a:r>
              <a:rPr lang="en-US" dirty="0">
                <a:solidFill>
                  <a:srgbClr val="00B050"/>
                </a:solidFill>
              </a:rPr>
              <a:t>Re-organization of a class hierarchy to remove duplicate code.</a:t>
            </a:r>
          </a:p>
          <a:p>
            <a:r>
              <a:rPr lang="en-US" dirty="0">
                <a:solidFill>
                  <a:srgbClr val="00B050"/>
                </a:solidFill>
              </a:rPr>
              <a:t>Tidying up and renaming attributes and methods to make them easier to understand.</a:t>
            </a:r>
          </a:p>
          <a:p>
            <a:r>
              <a:rPr lang="en-US" dirty="0">
                <a:solidFill>
                  <a:srgbClr val="00B050"/>
                </a:solidFill>
              </a:rPr>
              <a:t>The replacement of inline code with calls to methods that have been included in a program library.</a:t>
            </a:r>
          </a:p>
        </p:txBody>
      </p:sp>
      <p:sp>
        <p:nvSpPr>
          <p:cNvPr id="4" name="Footer Placeholder 3"/>
          <p:cNvSpPr>
            <a:spLocks noGrp="1"/>
          </p:cNvSpPr>
          <p:nvPr>
            <p:ph type="ftr" sz="quarter" idx="11"/>
          </p:nvPr>
        </p:nvSpPr>
        <p:spPr/>
        <p:txBody>
          <a:bodyPr/>
          <a:lstStyle/>
          <a:p>
            <a:pPr>
              <a:defRPr/>
            </a:pPr>
            <a:r>
              <a:rPr lang="en-US" dirty="0"/>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a:t>Testing in XP</a:t>
            </a:r>
          </a:p>
        </p:txBody>
      </p:sp>
      <p:sp>
        <p:nvSpPr>
          <p:cNvPr id="1172483" name="Rectangle 3"/>
          <p:cNvSpPr>
            <a:spLocks noGrp="1" noChangeArrowheads="1"/>
          </p:cNvSpPr>
          <p:nvPr>
            <p:ph type="body" idx="1"/>
          </p:nvPr>
        </p:nvSpPr>
        <p:spPr/>
        <p:txBody>
          <a:bodyPr>
            <a:normAutofit fontScale="92500"/>
          </a:bodyPr>
          <a:lstStyle/>
          <a:p>
            <a:r>
              <a:rPr lang="en-US" dirty="0"/>
              <a:t>Testing is central to XP and XP has developed an approach where </a:t>
            </a:r>
            <a:r>
              <a:rPr lang="en-US" dirty="0">
                <a:solidFill>
                  <a:srgbClr val="00B050"/>
                </a:solidFill>
              </a:rPr>
              <a:t>the program is tested after every change has been made.</a:t>
            </a:r>
          </a:p>
          <a:p>
            <a:r>
              <a:rPr lang="en-US" dirty="0"/>
              <a:t>XP testing features:</a:t>
            </a:r>
          </a:p>
          <a:p>
            <a:pPr lvl="1"/>
            <a:r>
              <a:rPr lang="en-US" dirty="0">
                <a:solidFill>
                  <a:srgbClr val="00B050"/>
                </a:solidFill>
              </a:rPr>
              <a:t>Test-first development.</a:t>
            </a:r>
          </a:p>
          <a:p>
            <a:pPr lvl="1"/>
            <a:r>
              <a:rPr lang="en-US" dirty="0">
                <a:solidFill>
                  <a:srgbClr val="00B050"/>
                </a:solidFill>
              </a:rPr>
              <a:t>Incremental test development from scenarios.</a:t>
            </a:r>
          </a:p>
          <a:p>
            <a:pPr lvl="1"/>
            <a:r>
              <a:rPr lang="en-US" dirty="0">
                <a:solidFill>
                  <a:srgbClr val="00B050"/>
                </a:solidFill>
              </a:rPr>
              <a:t>User involvement in test development and validation.</a:t>
            </a:r>
          </a:p>
          <a:p>
            <a:pPr lvl="1"/>
            <a:r>
              <a:rPr lang="en-US" dirty="0">
                <a:solidFill>
                  <a:srgbClr val="00B050"/>
                </a:solidFill>
              </a:rPr>
              <a:t>Automated test harnesses are used to run all component tests each time that a new release is built.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a:t>Test-first development</a:t>
            </a:r>
          </a:p>
        </p:txBody>
      </p:sp>
      <p:sp>
        <p:nvSpPr>
          <p:cNvPr id="1173507" name="Rectangle 3"/>
          <p:cNvSpPr>
            <a:spLocks noGrp="1" noChangeArrowheads="1"/>
          </p:cNvSpPr>
          <p:nvPr>
            <p:ph type="body" idx="1"/>
          </p:nvPr>
        </p:nvSpPr>
        <p:spPr/>
        <p:txBody>
          <a:bodyPr>
            <a:normAutofit fontScale="92500"/>
          </a:bodyPr>
          <a:lstStyle/>
          <a:p>
            <a:pPr>
              <a:lnSpc>
                <a:spcPct val="90000"/>
              </a:lnSpc>
            </a:pPr>
            <a:r>
              <a:rPr lang="en-US" dirty="0"/>
              <a:t>Writing tests before code clarifies the requirements to be implemented.</a:t>
            </a:r>
          </a:p>
          <a:p>
            <a:pPr>
              <a:lnSpc>
                <a:spcPct val="90000"/>
              </a:lnSpc>
            </a:pPr>
            <a:r>
              <a:rPr lang="en-US" dirty="0">
                <a:solidFill>
                  <a:srgbClr val="00B050"/>
                </a:solidFill>
              </a:rPr>
              <a:t>Tests are written as programs rather than data so that they can be executed automatically. The test includes a check that it has executed correctly</a:t>
            </a:r>
            <a:r>
              <a:rPr lang="en-US" dirty="0"/>
              <a:t>.</a:t>
            </a:r>
          </a:p>
          <a:p>
            <a:pPr lvl="1">
              <a:lnSpc>
                <a:spcPct val="90000"/>
              </a:lnSpc>
            </a:pPr>
            <a:r>
              <a:rPr lang="en-US" dirty="0"/>
              <a:t>Usually relies on a testing framework such as </a:t>
            </a:r>
            <a:r>
              <a:rPr lang="en-US" dirty="0" err="1"/>
              <a:t>Junit</a:t>
            </a:r>
            <a:r>
              <a:rPr lang="en-US" dirty="0"/>
              <a:t>.</a:t>
            </a:r>
          </a:p>
          <a:p>
            <a:pPr>
              <a:lnSpc>
                <a:spcPct val="90000"/>
              </a:lnSpc>
            </a:pPr>
            <a:r>
              <a:rPr lang="en-US" dirty="0"/>
              <a:t>All previous and new tests are run automatically when new functionality is added, thus checking </a:t>
            </a:r>
            <a:r>
              <a:rPr lang="en-US" dirty="0">
                <a:solidFill>
                  <a:srgbClr val="00B050"/>
                </a:solidFill>
              </a:rPr>
              <a:t>that the new functionality has not introduced errors.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involvement</a:t>
            </a:r>
          </a:p>
        </p:txBody>
      </p:sp>
      <p:sp>
        <p:nvSpPr>
          <p:cNvPr id="3" name="Content Placeholder 2"/>
          <p:cNvSpPr>
            <a:spLocks noGrp="1"/>
          </p:cNvSpPr>
          <p:nvPr>
            <p:ph idx="1"/>
          </p:nvPr>
        </p:nvSpPr>
        <p:spPr/>
        <p:txBody>
          <a:bodyPr>
            <a:normAutofit fontScale="85000" lnSpcReduction="20000"/>
          </a:bodyPr>
          <a:lstStyle/>
          <a:p>
            <a:r>
              <a:rPr lang="en-GB" dirty="0"/>
              <a:t>The role of the customer in the testing process is to help develop acceptance tests for the stories that are to be implemented in the next release of the system.</a:t>
            </a:r>
          </a:p>
          <a:p>
            <a:r>
              <a:rPr lang="en-GB" dirty="0"/>
              <a:t>The customer who is part of the team writes tests as development proceeds. All new code is therefore validated to ensure that it is what the customer needs.</a:t>
            </a:r>
          </a:p>
          <a:p>
            <a:r>
              <a:rPr lang="en-GB" dirty="0"/>
              <a:t>However, people adopting the customer role have limited time available and so cannot work full-time with the development team. They may feel that providing the requirements was enough of a contribution and so may be reluctant to get involved in the testing process. </a:t>
            </a:r>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0"/>
            <a:ext cx="8229600" cy="1143000"/>
          </a:xfrm>
        </p:spPr>
        <p:txBody>
          <a:bodyPr>
            <a:normAutofit fontScale="90000"/>
          </a:bodyPr>
          <a:lstStyle/>
          <a:p>
            <a:r>
              <a:rPr lang="en-US" dirty="0"/>
              <a:t>Test case description for dose checking</a:t>
            </a:r>
          </a:p>
        </p:txBody>
      </p:sp>
      <p:pic>
        <p:nvPicPr>
          <p:cNvPr id="4" name="Picture 3" descr="3.7 DoseChecking.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52400" y="990600"/>
            <a:ext cx="8991599" cy="5867400"/>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Rapid software development</a:t>
            </a:r>
          </a:p>
        </p:txBody>
      </p:sp>
      <p:sp>
        <p:nvSpPr>
          <p:cNvPr id="3" name="Content Placeholder 2"/>
          <p:cNvSpPr>
            <a:spLocks noGrp="1"/>
          </p:cNvSpPr>
          <p:nvPr>
            <p:ph idx="1"/>
          </p:nvPr>
        </p:nvSpPr>
        <p:spPr>
          <a:xfrm>
            <a:off x="457200" y="1600200"/>
            <a:ext cx="8407400" cy="4525963"/>
          </a:xfrm>
        </p:spPr>
        <p:txBody>
          <a:bodyPr>
            <a:normAutofit fontScale="85000" lnSpcReduction="20000"/>
          </a:bodyPr>
          <a:lstStyle/>
          <a:p>
            <a:r>
              <a:rPr lang="en-US" dirty="0"/>
              <a:t>Rapid development and delivery is now often the most important requirement for software systems</a:t>
            </a:r>
          </a:p>
          <a:p>
            <a:pPr lvl="1"/>
            <a:r>
              <a:rPr lang="en-US" dirty="0"/>
              <a:t>Businesses operate in a fast –changing requirement and it is practically impossible to produce a set of stable software requirements</a:t>
            </a:r>
          </a:p>
          <a:p>
            <a:pPr lvl="1"/>
            <a:r>
              <a:rPr lang="en-US" dirty="0"/>
              <a:t>Software has to evolve quickly to reflect changing business needs.</a:t>
            </a:r>
          </a:p>
          <a:p>
            <a:r>
              <a:rPr lang="en-US" dirty="0"/>
              <a:t>Rapid software development</a:t>
            </a:r>
          </a:p>
          <a:p>
            <a:pPr lvl="1"/>
            <a:r>
              <a:rPr lang="en-US" dirty="0">
                <a:solidFill>
                  <a:srgbClr val="FF0000"/>
                </a:solidFill>
              </a:rPr>
              <a:t>Specification, design and implementation are inter-leaved</a:t>
            </a:r>
          </a:p>
          <a:p>
            <a:pPr lvl="1"/>
            <a:r>
              <a:rPr lang="en-US" dirty="0"/>
              <a:t>System is developed as a series of versions with stakeholders involved in version evaluation</a:t>
            </a:r>
          </a:p>
          <a:p>
            <a:pPr lvl="1"/>
            <a:r>
              <a:rPr lang="en-US" dirty="0">
                <a:solidFill>
                  <a:srgbClr val="FF0000"/>
                </a:solidFill>
              </a:rPr>
              <a:t>User interfaces are often developed using an IDE and graphical toolset.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automation</a:t>
            </a:r>
          </a:p>
        </p:txBody>
      </p:sp>
      <p:sp>
        <p:nvSpPr>
          <p:cNvPr id="3" name="Content Placeholder 2"/>
          <p:cNvSpPr>
            <a:spLocks noGrp="1"/>
          </p:cNvSpPr>
          <p:nvPr>
            <p:ph idx="1"/>
          </p:nvPr>
        </p:nvSpPr>
        <p:spPr/>
        <p:txBody>
          <a:bodyPr>
            <a:normAutofit fontScale="77500" lnSpcReduction="20000"/>
          </a:bodyPr>
          <a:lstStyle/>
          <a:p>
            <a:r>
              <a:rPr lang="en-GB" dirty="0"/>
              <a:t>Test automation means </a:t>
            </a:r>
            <a:r>
              <a:rPr lang="en-GB" dirty="0">
                <a:solidFill>
                  <a:srgbClr val="00B050"/>
                </a:solidFill>
              </a:rPr>
              <a:t>that tests are written as executable components before the task is implemented </a:t>
            </a:r>
          </a:p>
          <a:p>
            <a:pPr lvl="1"/>
            <a:r>
              <a:rPr lang="en-GB" dirty="0"/>
              <a:t>These testing components should be stand-alone, should simulate the submission of input to be tested and should check that the result meets the output specification. An automated test framework (e.g. </a:t>
            </a:r>
            <a:r>
              <a:rPr lang="en-GB" dirty="0" err="1"/>
              <a:t>Junit</a:t>
            </a:r>
            <a:r>
              <a:rPr lang="en-GB" dirty="0"/>
              <a:t>) is a system that makes it easy to write executable tests and submit a set of tests for execution.</a:t>
            </a:r>
          </a:p>
          <a:p>
            <a:r>
              <a:rPr lang="en-GB" dirty="0"/>
              <a:t>As testing is automated, there is always a set of tests that can be quickly and easily executed</a:t>
            </a:r>
          </a:p>
          <a:p>
            <a:pPr lvl="1"/>
            <a:r>
              <a:rPr lang="en-GB" dirty="0">
                <a:solidFill>
                  <a:srgbClr val="00B050"/>
                </a:solidFill>
              </a:rPr>
              <a:t>Whenever any functionality is added to the system, the tests can be run and problems that the new code has introduced can be caught immediately.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XP testing difficulties</a:t>
            </a:r>
          </a:p>
        </p:txBody>
      </p:sp>
      <p:sp>
        <p:nvSpPr>
          <p:cNvPr id="3" name="Content Placeholder 2"/>
          <p:cNvSpPr>
            <a:spLocks noGrp="1"/>
          </p:cNvSpPr>
          <p:nvPr>
            <p:ph idx="1"/>
          </p:nvPr>
        </p:nvSpPr>
        <p:spPr/>
        <p:txBody>
          <a:bodyPr>
            <a:normAutofit fontScale="85000" lnSpcReduction="20000"/>
          </a:bodyPr>
          <a:lstStyle/>
          <a:p>
            <a:r>
              <a:rPr lang="en-GB" dirty="0"/>
              <a:t>Programmers prefer programming to testing and sometimes they take short cuts when writing tests. For example, </a:t>
            </a:r>
            <a:r>
              <a:rPr lang="en-GB" dirty="0">
                <a:solidFill>
                  <a:srgbClr val="00B050"/>
                </a:solidFill>
              </a:rPr>
              <a:t>they may write incomplete tests </a:t>
            </a:r>
            <a:r>
              <a:rPr lang="en-GB" dirty="0"/>
              <a:t>that do not check for all possible exceptions that may occur. </a:t>
            </a:r>
          </a:p>
          <a:p>
            <a:r>
              <a:rPr lang="en-GB" dirty="0"/>
              <a:t>Some </a:t>
            </a:r>
            <a:r>
              <a:rPr lang="en-GB" dirty="0">
                <a:solidFill>
                  <a:srgbClr val="00B050"/>
                </a:solidFill>
              </a:rPr>
              <a:t>tests can be very difficult to write incrementally</a:t>
            </a:r>
            <a:r>
              <a:rPr lang="en-GB" dirty="0"/>
              <a:t>. For example, in a complex user interface, it is often difficult to write unit tests for the code that implements the ‘display logic’ and workflow between screens. </a:t>
            </a:r>
          </a:p>
          <a:p>
            <a:r>
              <a:rPr lang="en-GB" dirty="0"/>
              <a:t>It difficult to </a:t>
            </a:r>
            <a:r>
              <a:rPr lang="en-GB" dirty="0">
                <a:solidFill>
                  <a:srgbClr val="00B050"/>
                </a:solidFill>
              </a:rPr>
              <a:t>judge the completeness of a set of tests</a:t>
            </a:r>
            <a:r>
              <a:rPr lang="en-GB" dirty="0"/>
              <a:t>. Although you may have a lot of system tests, your test set may not provide complete coverage.</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a:t>Pair programming</a:t>
            </a:r>
          </a:p>
        </p:txBody>
      </p:sp>
      <p:sp>
        <p:nvSpPr>
          <p:cNvPr id="1174531" name="Rectangle 3"/>
          <p:cNvSpPr>
            <a:spLocks noGrp="1" noChangeArrowheads="1"/>
          </p:cNvSpPr>
          <p:nvPr>
            <p:ph type="body" idx="1"/>
          </p:nvPr>
        </p:nvSpPr>
        <p:spPr/>
        <p:txBody>
          <a:bodyPr/>
          <a:lstStyle/>
          <a:p>
            <a:pPr>
              <a:lnSpc>
                <a:spcPct val="90000"/>
              </a:lnSpc>
            </a:pPr>
            <a:r>
              <a:rPr lang="en-US" sz="2400" dirty="0"/>
              <a:t>In XP, programmers work in pairs, </a:t>
            </a:r>
            <a:r>
              <a:rPr lang="en-US" sz="2400" dirty="0">
                <a:solidFill>
                  <a:srgbClr val="00B050"/>
                </a:solidFill>
              </a:rPr>
              <a:t>sitting together to develop code.</a:t>
            </a:r>
          </a:p>
          <a:p>
            <a:pPr>
              <a:lnSpc>
                <a:spcPct val="90000"/>
              </a:lnSpc>
            </a:pPr>
            <a:r>
              <a:rPr lang="en-US" sz="2400" dirty="0"/>
              <a:t>This helps develop common ownership of code and spreads knowledge across the team.</a:t>
            </a:r>
          </a:p>
          <a:p>
            <a:pPr>
              <a:lnSpc>
                <a:spcPct val="90000"/>
              </a:lnSpc>
            </a:pPr>
            <a:r>
              <a:rPr lang="en-US" sz="2400" dirty="0"/>
              <a:t>It </a:t>
            </a:r>
            <a:r>
              <a:rPr lang="en-US" sz="2400" dirty="0">
                <a:solidFill>
                  <a:srgbClr val="00B050"/>
                </a:solidFill>
              </a:rPr>
              <a:t>serves as an informal review </a:t>
            </a:r>
            <a:r>
              <a:rPr lang="en-US" sz="2400" dirty="0"/>
              <a:t>process as each line of code is looked at by more than 1 person.</a:t>
            </a:r>
          </a:p>
          <a:p>
            <a:pPr>
              <a:lnSpc>
                <a:spcPct val="90000"/>
              </a:lnSpc>
            </a:pPr>
            <a:r>
              <a:rPr lang="en-US" sz="2400" dirty="0"/>
              <a:t>It encourages </a:t>
            </a:r>
            <a:r>
              <a:rPr lang="en-US" sz="2400" dirty="0">
                <a:solidFill>
                  <a:srgbClr val="00B050"/>
                </a:solidFill>
              </a:rPr>
              <a:t>refactoring</a:t>
            </a:r>
            <a:r>
              <a:rPr lang="en-US" sz="2400" dirty="0"/>
              <a:t> as the whole team can benefit from this.</a:t>
            </a:r>
          </a:p>
          <a:p>
            <a:pPr>
              <a:lnSpc>
                <a:spcPct val="90000"/>
              </a:lnSpc>
            </a:pPr>
            <a:r>
              <a:rPr lang="en-US" sz="2400" dirty="0"/>
              <a:t>Measurements suggest that development productivity with pair programming is similar to that of two people working independently.</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programming</a:t>
            </a:r>
          </a:p>
        </p:txBody>
      </p:sp>
      <p:sp>
        <p:nvSpPr>
          <p:cNvPr id="3" name="Content Placeholder 2"/>
          <p:cNvSpPr>
            <a:spLocks noGrp="1"/>
          </p:cNvSpPr>
          <p:nvPr>
            <p:ph idx="1"/>
          </p:nvPr>
        </p:nvSpPr>
        <p:spPr/>
        <p:txBody>
          <a:bodyPr>
            <a:normAutofit fontScale="85000" lnSpcReduction="10000"/>
          </a:bodyPr>
          <a:lstStyle/>
          <a:p>
            <a:r>
              <a:rPr lang="en-GB" dirty="0"/>
              <a:t>In pair programming, programmers sit together at the same workstation to develop the software.</a:t>
            </a:r>
          </a:p>
          <a:p>
            <a:r>
              <a:rPr lang="en-GB" dirty="0"/>
              <a:t>Pairs are created dynamically so that all team members work with each other during the development process.</a:t>
            </a:r>
          </a:p>
          <a:p>
            <a:r>
              <a:rPr lang="en-GB" dirty="0"/>
              <a:t>The sharing of knowledge that happens during pair programming is very important as it reduces the overall risks to a project when team members leave.</a:t>
            </a:r>
          </a:p>
          <a:p>
            <a:r>
              <a:rPr lang="en-GB" dirty="0"/>
              <a:t>Pair programming is not necessarily inefficient and there is evidence that a pair working together is more efficient than 2 programmers working separately. </a:t>
            </a:r>
            <a:endParaRPr lang="en-US" dirty="0"/>
          </a:p>
          <a:p>
            <a:endParaRPr lang="en-GB"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pair programming</a:t>
            </a:r>
          </a:p>
        </p:txBody>
      </p:sp>
      <p:sp>
        <p:nvSpPr>
          <p:cNvPr id="3" name="Content Placeholder 2"/>
          <p:cNvSpPr>
            <a:spLocks noGrp="1"/>
          </p:cNvSpPr>
          <p:nvPr>
            <p:ph idx="1"/>
          </p:nvPr>
        </p:nvSpPr>
        <p:spPr/>
        <p:txBody>
          <a:bodyPr>
            <a:normAutofit fontScale="85000" lnSpcReduction="20000"/>
          </a:bodyPr>
          <a:lstStyle/>
          <a:p>
            <a:r>
              <a:rPr lang="en-GB" dirty="0">
                <a:solidFill>
                  <a:srgbClr val="00B050"/>
                </a:solidFill>
              </a:rPr>
              <a:t>It supports the idea of collective ownership and responsibility for the system.</a:t>
            </a:r>
          </a:p>
          <a:p>
            <a:pPr lvl="1"/>
            <a:r>
              <a:rPr lang="en-GB" dirty="0"/>
              <a:t>Individuals are not held responsible for problems with the code. Instead, the team has collective responsibility for resolving these problems.</a:t>
            </a:r>
          </a:p>
          <a:p>
            <a:r>
              <a:rPr lang="en-GB" dirty="0">
                <a:solidFill>
                  <a:srgbClr val="00B050"/>
                </a:solidFill>
              </a:rPr>
              <a:t>It acts as an informal review process because each line of code is looked at by at least two people.</a:t>
            </a:r>
          </a:p>
          <a:p>
            <a:r>
              <a:rPr lang="en-GB" dirty="0">
                <a:solidFill>
                  <a:srgbClr val="00B050"/>
                </a:solidFill>
              </a:rPr>
              <a:t>It helps support refactoring, which is a process of software improvement.</a:t>
            </a:r>
          </a:p>
          <a:p>
            <a:pPr lvl="1"/>
            <a:r>
              <a:rPr lang="en-GB" dirty="0"/>
              <a:t>Where pair programming and collective ownership are used, others benefit immediately from the refactoring so they are likely to support the process. </a:t>
            </a:r>
          </a:p>
          <a:p>
            <a:pPr lvl="1"/>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type="body" idx="1"/>
          </p:nvPr>
        </p:nvSpPr>
        <p:spPr/>
        <p:txBody>
          <a:bodyPr/>
          <a:lstStyle/>
          <a:p>
            <a:r>
              <a:rPr lang="en-US" sz="2400" dirty="0"/>
              <a:t>Dissatisfaction with the overheads involved in software design methods of the 1980s and 1990s led to the creation of agile methods. These methods:</a:t>
            </a:r>
          </a:p>
          <a:p>
            <a:pPr lvl="1"/>
            <a:r>
              <a:rPr lang="en-US" sz="2000" dirty="0"/>
              <a:t>Focus on the code rather than the design</a:t>
            </a:r>
          </a:p>
          <a:p>
            <a:pPr lvl="1"/>
            <a:r>
              <a:rPr lang="en-US" sz="2000" dirty="0"/>
              <a:t>Are based on an </a:t>
            </a:r>
            <a:r>
              <a:rPr lang="en-US" sz="2000" dirty="0">
                <a:solidFill>
                  <a:srgbClr val="FF0000"/>
                </a:solidFill>
              </a:rPr>
              <a:t>iterative</a:t>
            </a:r>
            <a:r>
              <a:rPr lang="en-US" sz="2000" dirty="0"/>
              <a:t> </a:t>
            </a:r>
            <a:r>
              <a:rPr lang="en-US" sz="2000" dirty="0">
                <a:solidFill>
                  <a:srgbClr val="FF0000"/>
                </a:solidFill>
              </a:rPr>
              <a:t>approach</a:t>
            </a:r>
            <a:r>
              <a:rPr lang="en-US" sz="2000" dirty="0"/>
              <a:t> to software development</a:t>
            </a:r>
          </a:p>
          <a:p>
            <a:pPr lvl="1"/>
            <a:r>
              <a:rPr lang="en-US" sz="2000" dirty="0"/>
              <a:t>Are intended to deliver working software quickly and evolve this quickly to meet changing requirements.</a:t>
            </a:r>
          </a:p>
          <a:p>
            <a:r>
              <a:rPr lang="en-US" sz="2400" dirty="0"/>
              <a:t>The aim of agile methods is to </a:t>
            </a:r>
            <a:r>
              <a:rPr lang="en-US" sz="2400" dirty="0">
                <a:solidFill>
                  <a:srgbClr val="FF0000"/>
                </a:solidFill>
              </a:rPr>
              <a:t>reduce overheads in the software process (</a:t>
            </a:r>
            <a:r>
              <a:rPr lang="en-US" sz="2400" dirty="0"/>
              <a:t>e.g. by </a:t>
            </a:r>
            <a:r>
              <a:rPr lang="en-US" sz="2400" dirty="0">
                <a:solidFill>
                  <a:srgbClr val="FF0000"/>
                </a:solidFill>
              </a:rPr>
              <a:t>limiting documentation</a:t>
            </a:r>
            <a:r>
              <a:rPr lang="en-US" sz="2400" dirty="0"/>
              <a:t>) and to be able to respond </a:t>
            </a:r>
            <a:r>
              <a:rPr lang="en-US" sz="2400" dirty="0">
                <a:solidFill>
                  <a:srgbClr val="FF0000"/>
                </a:solidFill>
              </a:rPr>
              <a:t>quickly to changing requirements without excessive rework.</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manifesto </a:t>
            </a:r>
          </a:p>
        </p:txBody>
      </p:sp>
      <p:sp>
        <p:nvSpPr>
          <p:cNvPr id="3" name="Content Placeholder 2"/>
          <p:cNvSpPr>
            <a:spLocks noGrp="1"/>
          </p:cNvSpPr>
          <p:nvPr>
            <p:ph idx="1"/>
          </p:nvPr>
        </p:nvSpPr>
        <p:spPr/>
        <p:txBody>
          <a:bodyPr>
            <a:normAutofit fontScale="92500"/>
          </a:bodyPr>
          <a:lstStyle/>
          <a:p>
            <a:r>
              <a:rPr lang="en-US" i="1" dirty="0"/>
              <a:t>We are uncovering better ways of developing  software by doing it and helping others do it.  Through this work we have come to value:</a:t>
            </a:r>
            <a:endParaRPr lang="en-GB" dirty="0"/>
          </a:p>
          <a:p>
            <a:pPr lvl="1"/>
            <a:r>
              <a:rPr lang="en-US" i="1" dirty="0"/>
              <a:t>Individuals and interactions over processes and tools</a:t>
            </a:r>
            <a:br>
              <a:rPr lang="en-US" i="1" dirty="0"/>
            </a:br>
            <a:r>
              <a:rPr lang="en-US" i="1" dirty="0"/>
              <a:t>Working software over comprehensive documentation </a:t>
            </a:r>
            <a:br>
              <a:rPr lang="en-US" i="1" dirty="0"/>
            </a:br>
            <a:r>
              <a:rPr lang="en-US" i="1" dirty="0"/>
              <a:t>Customer collaboration over contract negotiation</a:t>
            </a:r>
            <a:br>
              <a:rPr lang="en-US" i="1" dirty="0"/>
            </a:br>
            <a:r>
              <a:rPr lang="en-US" i="1" dirty="0"/>
              <a:t>Responding to change over following a plan </a:t>
            </a:r>
            <a:endParaRPr lang="en-GB" dirty="0"/>
          </a:p>
          <a:p>
            <a:r>
              <a:rPr lang="en-US" i="1" dirty="0"/>
              <a:t>That is, whilethere is value in the items on  the right, we value the items on the left more.</a:t>
            </a:r>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a:bodyPr>
          <a:lstStyle/>
          <a:p>
            <a:r>
              <a:rPr lang="en-US" sz="3600" dirty="0"/>
              <a:t>The principles of agile methods(CIPEM)</a:t>
            </a:r>
          </a:p>
        </p:txBody>
      </p:sp>
      <p:graphicFrame>
        <p:nvGraphicFramePr>
          <p:cNvPr id="4" name="Table 3"/>
          <p:cNvGraphicFramePr>
            <a:graphicFrameLocks noGrp="1"/>
          </p:cNvGraphicFramePr>
          <p:nvPr/>
        </p:nvGraphicFramePr>
        <p:xfrm>
          <a:off x="457200" y="1661727"/>
          <a:ext cx="8271317" cy="4684509"/>
        </p:xfrm>
        <a:graphic>
          <a:graphicData uri="http://schemas.openxmlformats.org/drawingml/2006/table">
            <a:tbl>
              <a:tblPr/>
              <a:tblGrid>
                <a:gridCol w="2300606">
                  <a:extLst>
                    <a:ext uri="{9D8B030D-6E8A-4147-A177-3AD203B41FA5}">
                      <a16:colId xmlns:a16="http://schemas.microsoft.com/office/drawing/2014/main" val="20000"/>
                    </a:ext>
                  </a:extLst>
                </a:gridCol>
                <a:gridCol w="5844958">
                  <a:extLst>
                    <a:ext uri="{9D8B030D-6E8A-4147-A177-3AD203B41FA5}">
                      <a16:colId xmlns:a16="http://schemas.microsoft.com/office/drawing/2014/main" val="20001"/>
                    </a:ext>
                  </a:extLst>
                </a:gridCol>
                <a:gridCol w="125753">
                  <a:extLst>
                    <a:ext uri="{9D8B030D-6E8A-4147-A177-3AD203B41FA5}">
                      <a16:colId xmlns:a16="http://schemas.microsoft.com/office/drawing/2014/main" val="20002"/>
                    </a:ext>
                  </a:extLst>
                </a:gridCol>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 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1"/>
                  </a:ext>
                </a:extLst>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2"/>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3"/>
                  </a:ext>
                </a:extLst>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4"/>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 applicability</a:t>
            </a:r>
          </a:p>
        </p:txBody>
      </p:sp>
      <p:sp>
        <p:nvSpPr>
          <p:cNvPr id="3" name="Content Placeholder 2"/>
          <p:cNvSpPr>
            <a:spLocks noGrp="1"/>
          </p:cNvSpPr>
          <p:nvPr>
            <p:ph idx="1"/>
          </p:nvPr>
        </p:nvSpPr>
        <p:spPr>
          <a:xfrm>
            <a:off x="457200" y="1371600"/>
            <a:ext cx="8229600" cy="4525963"/>
          </a:xfrm>
        </p:spPr>
        <p:txBody>
          <a:bodyPr>
            <a:normAutofit fontScale="85000" lnSpcReduction="10000"/>
          </a:bodyPr>
          <a:lstStyle/>
          <a:p>
            <a:r>
              <a:rPr lang="en-GB" dirty="0">
                <a:solidFill>
                  <a:srgbClr val="FF0000"/>
                </a:solidFill>
              </a:rPr>
              <a:t>Product development </a:t>
            </a:r>
            <a:r>
              <a:rPr lang="en-GB" dirty="0"/>
              <a:t>where a software company is developing a small or medium-sized product for sale.</a:t>
            </a:r>
          </a:p>
          <a:p>
            <a:r>
              <a:rPr lang="en-GB" dirty="0">
                <a:solidFill>
                  <a:srgbClr val="FF0000"/>
                </a:solidFill>
              </a:rPr>
              <a:t>Custom system development</a:t>
            </a:r>
            <a:r>
              <a:rPr lang="en-GB" dirty="0"/>
              <a:t> within an organization, where there is a clear commitment from the customer to become involved in the development process and where there are not a lot of external rules and regulations that affect the software.</a:t>
            </a:r>
          </a:p>
          <a:p>
            <a:r>
              <a:rPr lang="en-GB" dirty="0"/>
              <a:t>Because of their focus on small, tightly-integrated teams, there are problems in scaling agile methods to large systems.</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a:t>Problems with agile methods</a:t>
            </a:r>
          </a:p>
        </p:txBody>
      </p:sp>
      <p:sp>
        <p:nvSpPr>
          <p:cNvPr id="1167363" name="Rectangle 3"/>
          <p:cNvSpPr>
            <a:spLocks noGrp="1" noChangeArrowheads="1"/>
          </p:cNvSpPr>
          <p:nvPr>
            <p:ph type="body" idx="1"/>
          </p:nvPr>
        </p:nvSpPr>
        <p:spPr/>
        <p:txBody>
          <a:bodyPr/>
          <a:lstStyle/>
          <a:p>
            <a:r>
              <a:rPr lang="en-US" sz="2400" dirty="0"/>
              <a:t>It can be difficult to keep </a:t>
            </a:r>
            <a:r>
              <a:rPr lang="en-US" sz="2400" dirty="0">
                <a:solidFill>
                  <a:srgbClr val="FF0000"/>
                </a:solidFill>
              </a:rPr>
              <a:t>the interest of customers </a:t>
            </a:r>
            <a:r>
              <a:rPr lang="en-US" sz="2400" dirty="0"/>
              <a:t>who are involved in the process.</a:t>
            </a:r>
          </a:p>
          <a:p>
            <a:r>
              <a:rPr lang="en-US" sz="2400" dirty="0">
                <a:solidFill>
                  <a:srgbClr val="FF0000"/>
                </a:solidFill>
              </a:rPr>
              <a:t>Team members may be unsuited to the intense involvement </a:t>
            </a:r>
            <a:r>
              <a:rPr lang="en-US" sz="2400" dirty="0"/>
              <a:t>that </a:t>
            </a:r>
            <a:r>
              <a:rPr lang="en-US" sz="2400" dirty="0" err="1"/>
              <a:t>characterises</a:t>
            </a:r>
            <a:r>
              <a:rPr lang="en-US" sz="2400" dirty="0"/>
              <a:t> agile methods.</a:t>
            </a:r>
          </a:p>
          <a:p>
            <a:r>
              <a:rPr lang="en-US" sz="2400" dirty="0" err="1">
                <a:solidFill>
                  <a:srgbClr val="FF0000"/>
                </a:solidFill>
              </a:rPr>
              <a:t>Prioritising</a:t>
            </a:r>
            <a:r>
              <a:rPr lang="en-US" sz="2400" dirty="0">
                <a:solidFill>
                  <a:srgbClr val="FF0000"/>
                </a:solidFill>
              </a:rPr>
              <a:t> changes can be difficult where there are multiple stakeholders.</a:t>
            </a:r>
          </a:p>
          <a:p>
            <a:r>
              <a:rPr lang="en-US" sz="2400" dirty="0">
                <a:solidFill>
                  <a:srgbClr val="FF0000"/>
                </a:solidFill>
              </a:rPr>
              <a:t>Maintaining simplicity </a:t>
            </a:r>
            <a:r>
              <a:rPr lang="en-US" sz="2400" dirty="0"/>
              <a:t>requires extra work.</a:t>
            </a:r>
          </a:p>
          <a:p>
            <a:r>
              <a:rPr lang="en-US" sz="2400" dirty="0">
                <a:solidFill>
                  <a:srgbClr val="FF0000"/>
                </a:solidFill>
              </a:rPr>
              <a:t>Contracts</a:t>
            </a:r>
            <a:r>
              <a:rPr lang="en-US" sz="2400" dirty="0"/>
              <a:t> may be a </a:t>
            </a:r>
            <a:r>
              <a:rPr lang="en-US" sz="2400" dirty="0">
                <a:solidFill>
                  <a:srgbClr val="FF0000"/>
                </a:solidFill>
              </a:rPr>
              <a:t>problem</a:t>
            </a:r>
            <a:r>
              <a:rPr lang="en-US" sz="2400" dirty="0"/>
              <a:t> as with other approaches to iterative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Agile methods and software maintenance</a:t>
            </a:r>
          </a:p>
        </p:txBody>
      </p:sp>
      <p:sp>
        <p:nvSpPr>
          <p:cNvPr id="3" name="Content Placeholder 2"/>
          <p:cNvSpPr>
            <a:spLocks noGrp="1"/>
          </p:cNvSpPr>
          <p:nvPr>
            <p:ph idx="1"/>
          </p:nvPr>
        </p:nvSpPr>
        <p:spPr/>
        <p:txBody>
          <a:bodyPr>
            <a:normAutofit fontScale="85000" lnSpcReduction="20000"/>
          </a:bodyPr>
          <a:lstStyle/>
          <a:p>
            <a:r>
              <a:rPr lang="en-US" dirty="0">
                <a:solidFill>
                  <a:srgbClr val="FF0000"/>
                </a:solidFill>
              </a:rPr>
              <a:t>Most organizations spend more on maintaining existing software than they do on new software development. </a:t>
            </a:r>
            <a:r>
              <a:rPr lang="en-US" dirty="0"/>
              <a:t>So, if agile methods are to be successful, they have to </a:t>
            </a:r>
            <a:r>
              <a:rPr lang="en-US" dirty="0">
                <a:solidFill>
                  <a:srgbClr val="FF0000"/>
                </a:solidFill>
              </a:rPr>
              <a:t>support maintenance </a:t>
            </a:r>
            <a:r>
              <a:rPr lang="en-US" dirty="0"/>
              <a:t>as well as </a:t>
            </a:r>
            <a:r>
              <a:rPr lang="en-US" dirty="0">
                <a:solidFill>
                  <a:srgbClr val="FF0000"/>
                </a:solidFill>
              </a:rPr>
              <a:t>original development</a:t>
            </a:r>
            <a:r>
              <a:rPr lang="en-US" dirty="0"/>
              <a:t>.</a:t>
            </a:r>
          </a:p>
          <a:p>
            <a:r>
              <a:rPr lang="en-US" dirty="0"/>
              <a:t>Two key issues:</a:t>
            </a:r>
          </a:p>
          <a:p>
            <a:pPr lvl="1"/>
            <a:r>
              <a:rPr lang="en-GB" dirty="0"/>
              <a:t>Are systems that are developed using an agile approach maintainable, given the emphasis in the development process of minimizing formal documentation?</a:t>
            </a:r>
          </a:p>
          <a:p>
            <a:pPr lvl="1"/>
            <a:r>
              <a:rPr lang="en-GB" dirty="0"/>
              <a:t>Can agile methods be used effectively for evolving a system in response to customer change requests?</a:t>
            </a:r>
          </a:p>
          <a:p>
            <a:r>
              <a:rPr lang="en-GB" dirty="0">
                <a:solidFill>
                  <a:srgbClr val="00B050"/>
                </a:solidFill>
              </a:rPr>
              <a:t>Problems may arise if original development team cannot be </a:t>
            </a:r>
            <a:r>
              <a:rPr lang="en-GB" dirty="0" err="1">
                <a:solidFill>
                  <a:srgbClr val="00B050"/>
                </a:solidFill>
              </a:rPr>
              <a:t>maintained</a:t>
            </a:r>
            <a:r>
              <a:rPr lang="en-GB" dirty="0" err="1"/>
              <a:t>.</a:t>
            </a:r>
            <a:r>
              <a:rPr lang="en-GB" dirty="0" err="1">
                <a:solidFill>
                  <a:srgbClr val="FF0000"/>
                </a:solidFill>
              </a:rPr>
              <a:t>VERY</a:t>
            </a:r>
            <a:r>
              <a:rPr lang="en-GB" dirty="0">
                <a:solidFill>
                  <a:srgbClr val="FF0000"/>
                </a:solidFill>
              </a:rPr>
              <a:t> IMPORTANT POINT</a:t>
            </a:r>
            <a:endParaRPr lang="en-GB" dirty="0"/>
          </a:p>
          <a:p>
            <a:pPr lvl="1"/>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TotalTime>
  <Words>2831</Words>
  <Application>Microsoft Office PowerPoint</Application>
  <PresentationFormat>On-screen Show (4:3)</PresentationFormat>
  <Paragraphs>254</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Times New Roman</vt:lpstr>
      <vt:lpstr>Office Theme</vt:lpstr>
      <vt:lpstr>Chapter 3 – Agile Software Development</vt:lpstr>
      <vt:lpstr>Topics covered</vt:lpstr>
      <vt:lpstr>Rapid software development</vt:lpstr>
      <vt:lpstr>Agile methods</vt:lpstr>
      <vt:lpstr>Agile manifesto </vt:lpstr>
      <vt:lpstr>The principles of agile methods(CIPEM)</vt:lpstr>
      <vt:lpstr>Agile method applicability</vt:lpstr>
      <vt:lpstr>Problems with agile methods</vt:lpstr>
      <vt:lpstr>Agile methods and software maintenance</vt:lpstr>
      <vt:lpstr>Plan-driven and agile development</vt:lpstr>
      <vt:lpstr>Plan-driven and agile specification</vt:lpstr>
      <vt:lpstr>Technical, human, organizational issues</vt:lpstr>
      <vt:lpstr>Technical, human, organizational issues</vt:lpstr>
      <vt:lpstr>Technical, human, organizational issues</vt:lpstr>
      <vt:lpstr>Extreme programming</vt:lpstr>
      <vt:lpstr>XP and agile principles</vt:lpstr>
      <vt:lpstr>The extreme programming release cycle</vt:lpstr>
      <vt:lpstr>Extreme programming practices (a)</vt:lpstr>
      <vt:lpstr>Extreme programming practices (b)</vt:lpstr>
      <vt:lpstr>Requirements scenarios</vt:lpstr>
      <vt:lpstr>A ‘prescribing medication’ story</vt:lpstr>
      <vt:lpstr>Examples of task cards for prescribing medication </vt:lpstr>
      <vt:lpstr>XP and change</vt:lpstr>
      <vt:lpstr>Refactoring</vt:lpstr>
      <vt:lpstr>Examples of refactoring</vt:lpstr>
      <vt:lpstr>Testing in XP</vt:lpstr>
      <vt:lpstr>Test-first development</vt:lpstr>
      <vt:lpstr>Customer involvement</vt:lpstr>
      <vt:lpstr>Test case description for dose checking</vt:lpstr>
      <vt:lpstr>Test automation</vt:lpstr>
      <vt:lpstr>XP testing difficulties</vt:lpstr>
      <vt:lpstr>Pair programming</vt:lpstr>
      <vt:lpstr>Pair programming</vt:lpstr>
      <vt:lpstr>Advantages of pair 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 Agile Software Development</dc:title>
  <dc:creator>cse</dc:creator>
  <cp:lastModifiedBy>PRITHAM</cp:lastModifiedBy>
  <cp:revision>15</cp:revision>
  <dcterms:created xsi:type="dcterms:W3CDTF">2017-08-08T09:00:01Z</dcterms:created>
  <dcterms:modified xsi:type="dcterms:W3CDTF">2022-08-08T12:51:41Z</dcterms:modified>
</cp:coreProperties>
</file>