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1" r:id="rId3"/>
    <p:sldId id="282" r:id="rId4"/>
    <p:sldId id="280" r:id="rId5"/>
    <p:sldId id="283" r:id="rId6"/>
    <p:sldId id="284" r:id="rId7"/>
    <p:sldId id="287" r:id="rId8"/>
    <p:sldId id="286" r:id="rId9"/>
    <p:sldId id="257" r:id="rId10"/>
    <p:sldId id="300" r:id="rId11"/>
    <p:sldId id="288" r:id="rId12"/>
    <p:sldId id="258" r:id="rId13"/>
    <p:sldId id="289" r:id="rId14"/>
    <p:sldId id="290" r:id="rId15"/>
    <p:sldId id="259" r:id="rId16"/>
    <p:sldId id="260" r:id="rId17"/>
    <p:sldId id="261" r:id="rId18"/>
    <p:sldId id="301" r:id="rId19"/>
    <p:sldId id="302" r:id="rId20"/>
    <p:sldId id="299" r:id="rId21"/>
    <p:sldId id="262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25C6-313E-4545-B4B5-AC2334263EEA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3E5A-B7A4-4146-BBFE-14EF41541C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C50A-ECEA-8349-9BCF-E4AC4170F50E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B78F-7C08-ED42-8E36-4ED23DEF8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solidFill>
                  <a:schemeClr val="folHlink"/>
                </a:solidFill>
              </a:rPr>
              <a:t>A design should be modular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B78F-7C08-ED42-8E36-4ED23DEF8F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5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2F52E-DFEC-CF4E-9154-12D1BED15C4B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DFF9-44C4-6B4E-B5A3-96ED369AFD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E822-76AE-3746-8338-468ADE492E9E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9BD90-93E8-7D4C-B473-7191F0042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0C6F-8C67-1B43-80E9-CFE97FD9DFA1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DC435-2897-F34A-8447-1EC8A691D1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728F-A2D9-DE49-9AC0-08E4CCFC3CBD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57837-DD6D-C848-91B2-CB84389E4898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2F7EC-46EB-964D-B691-B03AC1106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8C665-7139-DE43-9391-7A97C447FA1A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6D4F7-D30A-2D46-8C56-BBD860B78F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C6B15-2585-5C47-A65D-F349E6DD2A9B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A3EF-D9D8-3141-91A2-80F03BEF3F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C1C80-1CA0-B74D-B2D0-A4B5EA1E22AD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37EE1-1982-F94A-9074-6B57976F77EF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E2DB-6B26-1148-BBB7-224489DC43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B28E7-72C6-6642-A20C-3227154F59A3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EC744-B227-4A42-B0B8-DD1F9FC18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FBCA-5989-E440-A1A0-93004286AB6A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C30EE-4725-9040-82E4-763150882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23DC5D-7ACB-A846-A411-E90AA88C6704}" type="datetime1">
              <a:rPr lang="en-US" smtClean="0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C5F77F-66C9-B04B-B94C-B68F71024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457200" y="1993900"/>
            <a:ext cx="7293232" cy="1143000"/>
          </a:xfrm>
        </p:spPr>
        <p:txBody>
          <a:bodyPr/>
          <a:lstStyle/>
          <a:p>
            <a:r>
              <a:rPr lang="en-US" dirty="0"/>
              <a:t>Chapter 5 – System Modeling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632200"/>
            <a:ext cx="8229600" cy="2493963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context for the weather station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Content Placeholder 3" descr="7.1 WeatherStatContext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566" r="-3566"/>
              <a:stretch>
                <a:fillRect/>
              </a:stretch>
            </p:blipFill>
          </mc:Choice>
          <mc:Fallback>
            <p:blipFill>
              <a:blip r:embed="rId3"/>
              <a:srcRect l="-3566" r="-3566"/>
              <a:stretch>
                <a:fillRect/>
              </a:stretch>
            </p:blipFill>
          </mc:Fallback>
        </mc:AlternateContent>
        <p:spPr>
          <a:xfrm>
            <a:off x="1814944" y="2023558"/>
            <a:ext cx="6151420" cy="308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0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perspective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Context models </a:t>
            </a:r>
            <a:r>
              <a:rPr lang="en-US" dirty="0"/>
              <a:t>simply show the other systems in the environment, not </a:t>
            </a:r>
            <a:r>
              <a:rPr lang="en-US" dirty="0">
                <a:solidFill>
                  <a:srgbClr val="FF0000"/>
                </a:solidFill>
              </a:rPr>
              <a:t>how the system being developed is used in that environment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models reveal </a:t>
            </a:r>
            <a:r>
              <a:rPr lang="en-US" dirty="0">
                <a:solidFill>
                  <a:srgbClr val="FF0000"/>
                </a:solidFill>
              </a:rPr>
              <a:t>how the system being developed is used in broader business processes.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UML activity diagrams may be used to define business process models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 of involuntary detention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 descr="5.2 Detention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10659" y="1968500"/>
            <a:ext cx="7032447" cy="36265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Modeling user interaction is important as it helps to identify user requirements. </a:t>
            </a:r>
          </a:p>
          <a:p>
            <a:r>
              <a:rPr lang="en-US" dirty="0"/>
              <a:t>Modeling system-to-system interaction highlights the </a:t>
            </a:r>
            <a:r>
              <a:rPr lang="en-US" dirty="0">
                <a:solidFill>
                  <a:srgbClr val="FF0000"/>
                </a:solidFill>
              </a:rPr>
              <a:t>communication problems that may arise. </a:t>
            </a:r>
          </a:p>
          <a:p>
            <a:r>
              <a:rPr lang="en-US" dirty="0"/>
              <a:t>Modeling component interaction helps us understand </a:t>
            </a:r>
            <a:r>
              <a:rPr lang="en-US" dirty="0">
                <a:solidFill>
                  <a:srgbClr val="FF0000"/>
                </a:solidFill>
              </a:rPr>
              <a:t>if a proposed system structure is likely to deliver the required system performance and dependability.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r>
              <a:rPr lang="en-GB" dirty="0"/>
              <a:t>Use case diagrams and sequence diagrams may be used for </a:t>
            </a:r>
            <a:r>
              <a:rPr lang="en-GB" dirty="0">
                <a:solidFill>
                  <a:srgbClr val="00B050"/>
                </a:solidFill>
              </a:rPr>
              <a:t>interaction </a:t>
            </a:r>
            <a:r>
              <a:rPr lang="en-GB" dirty="0" err="1">
                <a:solidFill>
                  <a:srgbClr val="00B050"/>
                </a:solidFill>
              </a:rPr>
              <a:t>modeling</a:t>
            </a:r>
            <a:r>
              <a:rPr lang="en-GB" dirty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 were developed originally to support </a:t>
            </a:r>
            <a:r>
              <a:rPr lang="en-US" dirty="0">
                <a:solidFill>
                  <a:srgbClr val="00B050"/>
                </a:solidFill>
              </a:rPr>
              <a:t>requirements elicitation and now incorporated into the UML.</a:t>
            </a:r>
          </a:p>
          <a:p>
            <a:r>
              <a:rPr lang="en-US" dirty="0"/>
              <a:t>Each use case represents a discrete task that involves </a:t>
            </a:r>
            <a:r>
              <a:rPr lang="en-US" dirty="0">
                <a:solidFill>
                  <a:srgbClr val="00B050"/>
                </a:solidFill>
              </a:rPr>
              <a:t>external interaction with a system</a:t>
            </a:r>
            <a:r>
              <a:rPr lang="en-US" dirty="0"/>
              <a:t>.</a:t>
            </a:r>
          </a:p>
          <a:p>
            <a:r>
              <a:rPr lang="en-US" dirty="0"/>
              <a:t>Actors in a use case may be </a:t>
            </a:r>
            <a:r>
              <a:rPr lang="en-US" dirty="0">
                <a:solidFill>
                  <a:srgbClr val="00B050"/>
                </a:solidFill>
              </a:rPr>
              <a:t>people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other systems</a:t>
            </a:r>
            <a:r>
              <a:rPr lang="en-US" dirty="0"/>
              <a:t>.</a:t>
            </a:r>
          </a:p>
          <a:p>
            <a:r>
              <a:rPr lang="en-US" dirty="0"/>
              <a:t>Represented diagrammatically to provide an overview of the use case and in a more detailed textual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Transfer-data use case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 case in the MHC-PMS</a:t>
            </a:r>
          </a:p>
        </p:txBody>
      </p:sp>
      <p:pic>
        <p:nvPicPr>
          <p:cNvPr id="4" name="Picture 3" descr="5.3 UseCase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66722" y="3259717"/>
            <a:ext cx="7486946" cy="1367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description of the ‘Transfer data’ use-case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9638" y="1866900"/>
          <a:ext cx="7205662" cy="4051935"/>
        </p:xfrm>
        <a:graphic>
          <a:graphicData uri="http://schemas.openxmlformats.org/drawingml/2006/table">
            <a:tbl>
              <a:tblPr/>
              <a:tblGrid>
                <a:gridCol w="193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MHC-PMS: Transfer data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Actors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Medical receptionist, patient records system (PRS)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Description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A receptionist may transfer data from the MHC-PMS to a general patient record database that is maintained by a health authority. The information transferred may either be updated personal information (address, phone number, etc.) or a summary of the patient’s diagnosis and treatment.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Data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Patient’s personal information, treatment summary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Stimulus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User command issued by medical receptionist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Response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Confirmation that PRS has been updated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Comments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The receptionist must have appropriate security permissions to access the patient information and the PRS.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in the MHC-PMS involving the role ‘Medical Receptionist’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Very Important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5.5 RecepUseCase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79650" y="1747838"/>
            <a:ext cx="4451350" cy="47956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Use-case diagram for Bank ATM system. </a:t>
            </a:r>
            <a:r>
              <a:rPr lang="en-GB" dirty="0">
                <a:solidFill>
                  <a:srgbClr val="FF0000"/>
                </a:solidFill>
              </a:rPr>
              <a:t>Very Important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5" y="2036619"/>
            <a:ext cx="5777344" cy="3920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213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Very Important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8149"/>
            <a:ext cx="8160026" cy="50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models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Interaction models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Sequence diagrams </a:t>
            </a:r>
            <a:r>
              <a:rPr lang="en-US" dirty="0"/>
              <a:t>are part of the UML and are used to model the </a:t>
            </a:r>
            <a:r>
              <a:rPr lang="en-US" dirty="0">
                <a:solidFill>
                  <a:srgbClr val="FF0000"/>
                </a:solidFill>
              </a:rPr>
              <a:t>interactions between the actors and the objects within a system.</a:t>
            </a:r>
          </a:p>
          <a:p>
            <a:r>
              <a:rPr lang="en-US" dirty="0"/>
              <a:t>A sequence diagram shows the sequence of interactions that take place during a particular use case or use case instance.</a:t>
            </a:r>
          </a:p>
          <a:p>
            <a:r>
              <a:rPr lang="en-US" dirty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objects</a:t>
            </a:r>
            <a:r>
              <a:rPr lang="en-US" dirty="0">
                <a:solidFill>
                  <a:srgbClr val="00B050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actors</a:t>
            </a:r>
            <a:r>
              <a:rPr lang="en-US" dirty="0">
                <a:solidFill>
                  <a:srgbClr val="00B050"/>
                </a:solidFill>
              </a:rPr>
              <a:t> involved are listed along the top of the diagram, with a dotted line drawn vertically from these. </a:t>
            </a:r>
          </a:p>
          <a:p>
            <a:r>
              <a:rPr lang="en-US" dirty="0">
                <a:solidFill>
                  <a:srgbClr val="00B050"/>
                </a:solidFill>
              </a:rPr>
              <a:t>Interactions between objects are indicated by annotated arrows.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Very Important</a:t>
            </a:r>
            <a:br>
              <a:rPr lang="en-US" dirty="0"/>
            </a:br>
            <a:r>
              <a:rPr lang="en-US" dirty="0"/>
              <a:t>Sequence diagram for View patient information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 descr="5.6 ViewInfoSeqDia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5472" y="1727200"/>
            <a:ext cx="8853055" cy="4381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C30EE-4725-9040-82E4-7631508820E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098" name="Picture 2" descr="Reference fragment exampl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" b="625"/>
          <a:stretch>
            <a:fillRect/>
          </a:stretch>
        </p:blipFill>
        <p:spPr bwMode="auto">
          <a:xfrm>
            <a:off x="149087" y="1432214"/>
            <a:ext cx="8348869" cy="52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D21F27-6E56-DF90-7B5C-E5C13689C13D}"/>
              </a:ext>
            </a:extLst>
          </p:cNvPr>
          <p:cNvSpPr/>
          <p:nvPr/>
        </p:nvSpPr>
        <p:spPr>
          <a:xfrm>
            <a:off x="652657" y="428912"/>
            <a:ext cx="63478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Very Important: </a:t>
            </a:r>
            <a:r>
              <a:rPr lang="en-GB" sz="3200" dirty="0"/>
              <a:t>for ATM machines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429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Model -&gt; Design Model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7" y="1717964"/>
            <a:ext cx="8451273" cy="463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197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and 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en-US" dirty="0">
                <a:solidFill>
                  <a:schemeClr val="folHlink"/>
                </a:solidFill>
              </a:rPr>
              <a:t>The design must implement all of the explicit requirements. </a:t>
            </a:r>
          </a:p>
          <a:p>
            <a:pPr marL="457200" indent="-457200">
              <a:buAutoNum type="arabicPeriod"/>
            </a:pPr>
            <a:r>
              <a:rPr lang="en-US" altLang="en-US" dirty="0">
                <a:solidFill>
                  <a:schemeClr val="folHlink"/>
                </a:solidFill>
              </a:rPr>
              <a:t>The design must be a readable, understandable.</a:t>
            </a:r>
          </a:p>
          <a:p>
            <a:pPr marL="457200" indent="-457200">
              <a:buAutoNum type="arabicPeriod"/>
            </a:pPr>
            <a:r>
              <a:rPr lang="en-US" altLang="en-US" dirty="0">
                <a:solidFill>
                  <a:schemeClr val="folHlink"/>
                </a:solidFill>
              </a:rPr>
              <a:t>The design should provide a complete picture of the software.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Guidelines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folHlink"/>
                </a:solidFill>
              </a:rPr>
              <a:t>A design should exhibit an architecture</a:t>
            </a:r>
            <a:r>
              <a:rPr lang="en-US" altLang="en-US" dirty="0"/>
              <a:t> that (1) </a:t>
            </a:r>
            <a:r>
              <a:rPr lang="en-US" altLang="en-US" dirty="0">
                <a:solidFill>
                  <a:srgbClr val="FF0000"/>
                </a:solidFill>
              </a:rPr>
              <a:t>has been created using recognizable architectural styles or patterns</a:t>
            </a:r>
            <a:r>
              <a:rPr lang="en-US" altLang="en-US" dirty="0"/>
              <a:t>, (2</a:t>
            </a:r>
            <a:r>
              <a:rPr lang="en-US" altLang="en-US" dirty="0">
                <a:solidFill>
                  <a:srgbClr val="00B050"/>
                </a:solidFill>
              </a:rPr>
              <a:t>) is composed of components that exhibit good design characteristics and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(3) </a:t>
            </a:r>
            <a:r>
              <a:rPr lang="en-US" altLang="en-US" dirty="0">
                <a:solidFill>
                  <a:srgbClr val="FF0000"/>
                </a:solidFill>
              </a:rPr>
              <a:t>can be implemented in an evolutionary fashion.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A design should be modular.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A design should contain distinct representations</a:t>
            </a:r>
            <a:r>
              <a:rPr lang="en-US" altLang="en-US" dirty="0"/>
              <a:t> of data, architecture, interfaces, and components.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A design should lead to data structures that are appropriate</a:t>
            </a:r>
            <a:r>
              <a:rPr lang="en-US" altLang="en-US" dirty="0"/>
              <a:t> for the classes to be implemented and are drawn from recognizable data patterns.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Important Question</a:t>
            </a:r>
            <a:br>
              <a:rPr lang="en-US" altLang="en-US" dirty="0">
                <a:solidFill>
                  <a:schemeClr val="folHlink"/>
                </a:solidFill>
              </a:rPr>
            </a:br>
            <a:r>
              <a:rPr lang="en-US" altLang="en-US" dirty="0"/>
              <a:t>Quality Guidelines continued ????????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folHlink"/>
                </a:solidFill>
              </a:rPr>
              <a:t>A design should lead to components that exhibit independent functional characteristics.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A design should lead to interfaces that reduce the complexity</a:t>
            </a:r>
            <a:r>
              <a:rPr lang="en-US" altLang="en-US" dirty="0"/>
              <a:t> of connections between components and with the external environment.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folHlink"/>
                </a:solidFill>
              </a:rPr>
              <a:t>A design should be derived using a repeatable method </a:t>
            </a:r>
            <a:r>
              <a:rPr lang="en-US" altLang="en-US" dirty="0"/>
              <a:t>that is driven by information obtained during software requirements analysis.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folHlink"/>
                </a:solidFill>
              </a:rPr>
              <a:t>A design should be represented using a notation that effectively communicates its meaning.</a:t>
            </a:r>
            <a:endParaRPr lang="en-US" altLang="en-US" sz="3200" b="1" dirty="0">
              <a:latin typeface="Times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6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Functionality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Usability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Reliability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Performance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US" b="1" dirty="0"/>
              <a:t>Supportability 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Fundamental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folHlink"/>
                </a:solidFill>
              </a:rPr>
              <a:t>Abstraction</a:t>
            </a:r>
            <a:r>
              <a:rPr lang="en-US" altLang="en-US" dirty="0"/>
              <a:t>—data, procedure, control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chemeClr val="folHlink"/>
                </a:solidFill>
              </a:rPr>
              <a:t>Architecture</a:t>
            </a:r>
            <a:r>
              <a:rPr lang="en-US" altLang="en-US" dirty="0"/>
              <a:t>—the overall structure of the software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chemeClr val="folHlink"/>
                </a:solidFill>
              </a:rPr>
              <a:t>Patterns</a:t>
            </a:r>
            <a:r>
              <a:rPr lang="en-US" altLang="en-US" dirty="0"/>
              <a:t>—”conveys the essence” of a proven design solution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chemeClr val="folHlink"/>
                </a:solidFill>
              </a:rPr>
              <a:t>Separation of c</a:t>
            </a:r>
            <a:r>
              <a:rPr lang="en-US" altLang="en-US" dirty="0">
                <a:solidFill>
                  <a:schemeClr val="folHlink"/>
                </a:solidFill>
                <a:latin typeface="Arial" panose="020B0604020202020204" pitchFamily="34" charset="0"/>
              </a:rPr>
              <a:t>oncerns</a:t>
            </a:r>
            <a:r>
              <a:rPr lang="en-US" altLang="en-US" dirty="0">
                <a:latin typeface="Arial" panose="020B0604020202020204" pitchFamily="34" charset="0"/>
              </a:rPr>
              <a:t>—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any complex problem can be more easily handled if it is subdivided into pieces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8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Fundamental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folHlink"/>
                </a:solidFill>
              </a:rPr>
              <a:t>Modularity</a:t>
            </a:r>
            <a:r>
              <a:rPr lang="en-US" altLang="en-US" dirty="0"/>
              <a:t>—compartmentalization of data and function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Hiding</a:t>
            </a:r>
            <a:r>
              <a:rPr lang="en-US" altLang="en-US" dirty="0"/>
              <a:t>—controlled interfaces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Functional independence</a:t>
            </a:r>
            <a:r>
              <a:rPr lang="en-US" altLang="en-US" dirty="0"/>
              <a:t>—single-minded function and low coupling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Refinement</a:t>
            </a:r>
            <a:r>
              <a:rPr lang="en-US" altLang="en-US" dirty="0"/>
              <a:t>—elaboration of detail for all abstractions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Aspects</a:t>
            </a:r>
            <a:r>
              <a:rPr lang="en-US" altLang="en-US" dirty="0"/>
              <a:t>—a mechanism for understanding how global requirements affect design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Refactoring</a:t>
            </a:r>
            <a:r>
              <a:rPr lang="en-US" altLang="en-US" dirty="0"/>
              <a:t>—a reorganization technique that simplifies the design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modeling is the </a:t>
            </a:r>
            <a:r>
              <a:rPr lang="en-US" dirty="0">
                <a:solidFill>
                  <a:srgbClr val="FF0000"/>
                </a:solidFill>
              </a:rPr>
              <a:t>process of developing abstract models</a:t>
            </a:r>
            <a:r>
              <a:rPr lang="en-US" dirty="0"/>
              <a:t> of a system, with each model presenting a </a:t>
            </a:r>
            <a:r>
              <a:rPr lang="en-US" dirty="0">
                <a:solidFill>
                  <a:srgbClr val="FF0000"/>
                </a:solidFill>
              </a:rPr>
              <a:t>different view or perspective of that system. </a:t>
            </a:r>
          </a:p>
          <a:p>
            <a:r>
              <a:rPr lang="en-US" dirty="0"/>
              <a:t>System modeling has now come to mean representing a system using some kind of </a:t>
            </a:r>
            <a:r>
              <a:rPr lang="en-US" dirty="0">
                <a:solidFill>
                  <a:srgbClr val="FF0000"/>
                </a:solidFill>
              </a:rPr>
              <a:t>graphical notation</a:t>
            </a:r>
            <a:r>
              <a:rPr lang="en-US" dirty="0"/>
              <a:t>, which is now almost always based on notations in the </a:t>
            </a:r>
            <a:r>
              <a:rPr lang="en-US" dirty="0">
                <a:solidFill>
                  <a:srgbClr val="FF0000"/>
                </a:solidFill>
              </a:rPr>
              <a:t>Unified Modeling Language (UML). </a:t>
            </a:r>
          </a:p>
          <a:p>
            <a:r>
              <a:rPr lang="en-GB" dirty="0"/>
              <a:t>System modelling helps the </a:t>
            </a:r>
            <a:r>
              <a:rPr lang="en-GB" dirty="0">
                <a:solidFill>
                  <a:srgbClr val="FF0000"/>
                </a:solidFill>
              </a:rPr>
              <a:t>analyst</a:t>
            </a:r>
            <a:r>
              <a:rPr lang="en-GB" dirty="0"/>
              <a:t> to understand the </a:t>
            </a:r>
            <a:r>
              <a:rPr lang="en-GB" dirty="0">
                <a:solidFill>
                  <a:srgbClr val="FF0000"/>
                </a:solidFill>
              </a:rPr>
              <a:t>functionality of the system </a:t>
            </a:r>
            <a:r>
              <a:rPr lang="en-GB" dirty="0"/>
              <a:t>and models are used to </a:t>
            </a:r>
            <a:r>
              <a:rPr lang="en-GB" dirty="0">
                <a:solidFill>
                  <a:srgbClr val="FF0000"/>
                </a:solidFill>
              </a:rPr>
              <a:t>communicate with customers.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AAD0-12DF-78AE-6B52-2C43C32D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Notes: Library Management System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4BAF2-ED60-44E8-A08F-4BF46E80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218B1-0DAB-62BF-4AD5-0B047866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Content Placeholder 5" descr="7.7 LIBSYSUseCases(6.12)**.eps                                 001BEA14Macintosh HD                   B8AA5F2E:">
            <a:extLst>
              <a:ext uri="{FF2B5EF4-FFF2-40B4-BE49-F238E27FC236}">
                <a16:creationId xmlns:a16="http://schemas.microsoft.com/office/drawing/2014/main" id="{B9AA2C5D-75A4-1F6F-7E76-290107FA80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37526"/>
            <a:ext cx="8229600" cy="504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9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Existing and planned system models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 sz="2200" dirty="0"/>
              <a:t>Models of the </a:t>
            </a:r>
            <a:r>
              <a:rPr lang="en-US" sz="2200" dirty="0">
                <a:solidFill>
                  <a:srgbClr val="FF0000"/>
                </a:solidFill>
              </a:rPr>
              <a:t>existing system </a:t>
            </a:r>
            <a:r>
              <a:rPr lang="en-US" sz="2200" dirty="0"/>
              <a:t>are used during </a:t>
            </a:r>
            <a:r>
              <a:rPr lang="en-US" sz="2200" dirty="0">
                <a:solidFill>
                  <a:srgbClr val="FF0000"/>
                </a:solidFill>
              </a:rPr>
              <a:t>requirements engineering</a:t>
            </a:r>
            <a:r>
              <a:rPr lang="en-US" sz="2200" dirty="0"/>
              <a:t>. They help clarify what the existing system does and can be used as a basis for </a:t>
            </a:r>
            <a:r>
              <a:rPr lang="en-US" sz="2200" dirty="0">
                <a:solidFill>
                  <a:srgbClr val="FF0000"/>
                </a:solidFill>
              </a:rPr>
              <a:t>discussing its strengths and weaknesses</a:t>
            </a:r>
            <a:r>
              <a:rPr lang="en-US" sz="2200" dirty="0"/>
              <a:t>. These then lead to requirements for the new system.</a:t>
            </a:r>
            <a:endParaRPr lang="en-GB" sz="2200" dirty="0"/>
          </a:p>
          <a:p>
            <a:r>
              <a:rPr lang="en-US" sz="2200" dirty="0"/>
              <a:t>Models of the </a:t>
            </a:r>
            <a:r>
              <a:rPr lang="en-US" sz="2200" dirty="0">
                <a:solidFill>
                  <a:srgbClr val="00B050"/>
                </a:solidFill>
              </a:rPr>
              <a:t>new system </a:t>
            </a:r>
            <a:r>
              <a:rPr lang="en-US" sz="2200" dirty="0"/>
              <a:t>are used during </a:t>
            </a:r>
            <a:r>
              <a:rPr lang="en-US" sz="2200" dirty="0">
                <a:solidFill>
                  <a:srgbClr val="00B050"/>
                </a:solidFill>
              </a:rPr>
              <a:t>requirements engineering</a:t>
            </a:r>
            <a:r>
              <a:rPr lang="en-US" sz="2200" dirty="0"/>
              <a:t> to help explain the </a:t>
            </a:r>
            <a:r>
              <a:rPr lang="en-US" sz="2200" dirty="0">
                <a:solidFill>
                  <a:srgbClr val="00B050"/>
                </a:solidFill>
              </a:rPr>
              <a:t>proposed requirements to other system stakeholders</a:t>
            </a:r>
            <a:r>
              <a:rPr lang="en-US" sz="2200" dirty="0"/>
              <a:t>. Engineers use these models to </a:t>
            </a:r>
            <a:r>
              <a:rPr lang="en-US" sz="2200" dirty="0">
                <a:solidFill>
                  <a:srgbClr val="00B050"/>
                </a:solidFill>
              </a:rPr>
              <a:t>discuss design proposals and to document</a:t>
            </a:r>
            <a:r>
              <a:rPr lang="en-US" sz="2200" dirty="0"/>
              <a:t> the system for implementation. </a:t>
            </a:r>
          </a:p>
          <a:p>
            <a:r>
              <a:rPr lang="en-US" sz="2200" dirty="0"/>
              <a:t>In a model-driven engineering process, it is possible to generate a complete or partial system implementation from the system model.</a:t>
            </a:r>
            <a:r>
              <a:rPr lang="en-US" dirty="0"/>
              <a:t> </a:t>
            </a:r>
            <a:endParaRPr lang="en-GB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An external perspective</a:t>
            </a:r>
            <a:r>
              <a:rPr lang="en-US" dirty="0"/>
              <a:t>, where you model the context or environment of the system.</a:t>
            </a:r>
            <a:endParaRPr lang="en-GB" dirty="0"/>
          </a:p>
          <a:p>
            <a:r>
              <a:rPr lang="en-US" dirty="0">
                <a:solidFill>
                  <a:srgbClr val="00B050"/>
                </a:solidFill>
              </a:rPr>
              <a:t>An interaction perspective</a:t>
            </a:r>
            <a:r>
              <a:rPr lang="en-US" dirty="0"/>
              <a:t>, where you model the interactions between </a:t>
            </a:r>
            <a:r>
              <a:rPr lang="en-US" dirty="0">
                <a:solidFill>
                  <a:srgbClr val="FF0000"/>
                </a:solidFill>
              </a:rPr>
              <a:t>a system and its environment</a:t>
            </a:r>
            <a:r>
              <a:rPr lang="en-US" dirty="0"/>
              <a:t>, or between </a:t>
            </a:r>
            <a:r>
              <a:rPr lang="en-US" dirty="0">
                <a:solidFill>
                  <a:srgbClr val="FF0000"/>
                </a:solidFill>
              </a:rPr>
              <a:t>the components of a system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A structural perspective</a:t>
            </a:r>
            <a:r>
              <a:rPr lang="en-US" dirty="0"/>
              <a:t>, where you model the </a:t>
            </a:r>
            <a:r>
              <a:rPr lang="en-US" dirty="0">
                <a:solidFill>
                  <a:srgbClr val="FF0000"/>
                </a:solidFill>
              </a:rPr>
              <a:t>organization of a system </a:t>
            </a:r>
            <a:r>
              <a:rPr lang="en-US" dirty="0"/>
              <a:t>structure of data flow.</a:t>
            </a:r>
          </a:p>
          <a:p>
            <a:r>
              <a:rPr lang="en-US" dirty="0">
                <a:solidFill>
                  <a:srgbClr val="00B050"/>
                </a:solidFill>
              </a:rPr>
              <a:t>A behavioral perspective</a:t>
            </a:r>
            <a:r>
              <a:rPr lang="en-US" dirty="0"/>
              <a:t>, where you model the </a:t>
            </a:r>
            <a:r>
              <a:rPr lang="en-US" dirty="0">
                <a:solidFill>
                  <a:srgbClr val="FF0000"/>
                </a:solidFill>
              </a:rPr>
              <a:t>dynamic behavior of the system</a:t>
            </a:r>
            <a:r>
              <a:rPr lang="en-US" dirty="0"/>
              <a:t> and how it responds to events.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US" dirty="0"/>
              <a:t>Use case diagrams, which show the </a:t>
            </a:r>
            <a:r>
              <a:rPr lang="en-US" dirty="0">
                <a:solidFill>
                  <a:srgbClr val="FF0000"/>
                </a:solidFill>
              </a:rPr>
              <a:t>interactions between a system and its environment.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Sequence diagrams, which </a:t>
            </a:r>
            <a:r>
              <a:rPr lang="en-US" dirty="0">
                <a:solidFill>
                  <a:srgbClr val="FF0000"/>
                </a:solidFill>
              </a:rPr>
              <a:t>show interactions between actors and the system and between system components</a:t>
            </a:r>
            <a:r>
              <a:rPr lang="en-US" dirty="0"/>
              <a:t>.</a:t>
            </a:r>
            <a:endParaRPr lang="en-GB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Context models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Context models are used to illustrate the </a:t>
            </a:r>
            <a:r>
              <a:rPr lang="en-GB" dirty="0">
                <a:solidFill>
                  <a:srgbClr val="FF0000"/>
                </a:solidFill>
              </a:rPr>
              <a:t>operational context</a:t>
            </a:r>
            <a:r>
              <a:rPr lang="en-GB" dirty="0"/>
              <a:t> of a system - </a:t>
            </a:r>
            <a:r>
              <a:rPr lang="en-GB" dirty="0">
                <a:solidFill>
                  <a:srgbClr val="FF0000"/>
                </a:solidFill>
              </a:rPr>
              <a:t>they show what lies outside the system boundaries.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Social and organisational concerns may affect the decision on where to position system boundaries.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Architectural models show </a:t>
            </a:r>
            <a:r>
              <a:rPr lang="en-GB" dirty="0">
                <a:solidFill>
                  <a:srgbClr val="FF0000"/>
                </a:solidFill>
              </a:rPr>
              <a:t>the system and its relationship with other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System boundaries are established to define what is inside and what is outside the system.</a:t>
            </a:r>
          </a:p>
          <a:p>
            <a:pPr lvl="1"/>
            <a:r>
              <a:rPr lang="en-US" dirty="0"/>
              <a:t>They show other systems that are used or depend on the system being developed.</a:t>
            </a:r>
          </a:p>
          <a:p>
            <a:r>
              <a:rPr lang="en-US" dirty="0"/>
              <a:t>The position of the system boundary has a profound effect on the system requirements. </a:t>
            </a:r>
          </a:p>
          <a:p>
            <a:r>
              <a:rPr lang="en-US" dirty="0">
                <a:solidFill>
                  <a:srgbClr val="FF0000"/>
                </a:solidFill>
              </a:rPr>
              <a:t>Defining a system boundary is a political judgment</a:t>
            </a:r>
          </a:p>
          <a:p>
            <a:pPr lvl="1"/>
            <a:r>
              <a:rPr lang="en-US" dirty="0"/>
              <a:t>There may be pressures to develop system boundaries that increase / decrease the influence or workload of different parts of an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 of the MHC-PMS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 descr="5.1 MHCPMS-Context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112485" y="2046859"/>
            <a:ext cx="4760957" cy="29990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887</TotalTime>
  <Words>1346</Words>
  <Application>Microsoft Office PowerPoint</Application>
  <PresentationFormat>On-screen Show (4:3)</PresentationFormat>
  <Paragraphs>187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</vt:lpstr>
      <vt:lpstr>Wingdings</vt:lpstr>
      <vt:lpstr>SE9</vt:lpstr>
      <vt:lpstr>Chapter 5 – System Modeling</vt:lpstr>
      <vt:lpstr>Topics covered</vt:lpstr>
      <vt:lpstr>System modeling</vt:lpstr>
      <vt:lpstr>Existing and planned system models</vt:lpstr>
      <vt:lpstr>System perspectives</vt:lpstr>
      <vt:lpstr>UML diagram types</vt:lpstr>
      <vt:lpstr>Context models</vt:lpstr>
      <vt:lpstr>System boundaries</vt:lpstr>
      <vt:lpstr>The context of the MHC-PMS </vt:lpstr>
      <vt:lpstr>System context for the weather station </vt:lpstr>
      <vt:lpstr>Process perspective</vt:lpstr>
      <vt:lpstr>Process model of involuntary detention </vt:lpstr>
      <vt:lpstr>Interaction models</vt:lpstr>
      <vt:lpstr>Use case modeling</vt:lpstr>
      <vt:lpstr>Transfer-data use case </vt:lpstr>
      <vt:lpstr>Tabular description of the ‘Transfer data’ use-case </vt:lpstr>
      <vt:lpstr>Use cases in the MHC-PMS involving the role ‘Medical Receptionist’ Very Important</vt:lpstr>
      <vt:lpstr>Design a Use-case diagram for Bank ATM system. Very Important</vt:lpstr>
      <vt:lpstr>Very Important</vt:lpstr>
      <vt:lpstr>Sequence diagrams</vt:lpstr>
      <vt:lpstr>Very Important Sequence diagram for View patient information </vt:lpstr>
      <vt:lpstr>PowerPoint Presentation</vt:lpstr>
      <vt:lpstr>Analysis Model -&gt; Design Model</vt:lpstr>
      <vt:lpstr>Design and Quality</vt:lpstr>
      <vt:lpstr>Quality Guidelines</vt:lpstr>
      <vt:lpstr>Important Question Quality Guidelines continued ????????</vt:lpstr>
      <vt:lpstr>Quality Attributes</vt:lpstr>
      <vt:lpstr>Fundamental Concepts</vt:lpstr>
      <vt:lpstr>Fundamental Concepts</vt:lpstr>
      <vt:lpstr>Additional Notes: Library Management System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5</dc:title>
  <dc:creator>Ian Sommerville</dc:creator>
  <cp:lastModifiedBy>PRITHAM</cp:lastModifiedBy>
  <cp:revision>40</cp:revision>
  <dcterms:created xsi:type="dcterms:W3CDTF">2010-01-15T13:50:47Z</dcterms:created>
  <dcterms:modified xsi:type="dcterms:W3CDTF">2022-09-19T03:47:53Z</dcterms:modified>
</cp:coreProperties>
</file>