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308" r:id="rId18"/>
    <p:sldId id="309" r:id="rId19"/>
    <p:sldId id="313" r:id="rId20"/>
    <p:sldId id="328" r:id="rId21"/>
    <p:sldId id="329" r:id="rId22"/>
    <p:sldId id="330" r:id="rId23"/>
    <p:sldId id="331" r:id="rId24"/>
    <p:sldId id="274" r:id="rId25"/>
    <p:sldId id="311" r:id="rId26"/>
    <p:sldId id="275" r:id="rId27"/>
    <p:sldId id="276" r:id="rId28"/>
    <p:sldId id="312" r:id="rId29"/>
    <p:sldId id="325" r:id="rId30"/>
    <p:sldId id="326" r:id="rId31"/>
    <p:sldId id="318" r:id="rId32"/>
    <p:sldId id="319" r:id="rId33"/>
    <p:sldId id="320" r:id="rId34"/>
    <p:sldId id="321" r:id="rId35"/>
    <p:sldId id="322" r:id="rId36"/>
    <p:sldId id="327" r:id="rId37"/>
    <p:sldId id="323" r:id="rId38"/>
    <p:sldId id="32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618"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F52F54-64E3-4F67-BBF5-537BB6EDA077}" type="datetimeFigureOut">
              <a:rPr lang="en-US" smtClean="0"/>
              <a:pPr/>
              <a:t>8/8/2022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554667-116E-4217-A571-09FA7B875A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999B78F-7C08-ED42-8E36-4ED23DEF8F7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solidFill>
                  <a:schemeClr val="folHlink"/>
                </a:solidFill>
              </a:rPr>
              <a:t>A design should be modular</a:t>
            </a:r>
            <a:endParaRPr lang="en-IN" dirty="0"/>
          </a:p>
        </p:txBody>
      </p:sp>
      <p:sp>
        <p:nvSpPr>
          <p:cNvPr id="4" name="Slide Number Placeholder 3"/>
          <p:cNvSpPr>
            <a:spLocks noGrp="1"/>
          </p:cNvSpPr>
          <p:nvPr>
            <p:ph type="sldNum" sz="quarter" idx="10"/>
          </p:nvPr>
        </p:nvSpPr>
        <p:spPr/>
        <p:txBody>
          <a:bodyPr/>
          <a:lstStyle/>
          <a:p>
            <a:fld id="{F999B78F-7C08-ED42-8E36-4ED23DEF8F74}" type="slidenum">
              <a:rPr lang="en-US" smtClean="0"/>
              <a:pPr/>
              <a:t>33</a:t>
            </a:fld>
            <a:endParaRPr lang="en-US"/>
          </a:p>
        </p:txBody>
      </p:sp>
    </p:spTree>
    <p:extLst>
      <p:ext uri="{BB962C8B-B14F-4D97-AF65-F5344CB8AC3E}">
        <p14:creationId xmlns:p14="http://schemas.microsoft.com/office/powerpoint/2010/main" val="3940150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CEAAEE4-A5BF-45B8-899D-5F6C4CBF7C39}" type="datetime1">
              <a:rPr lang="en-US" smtClean="0"/>
              <a:pPr/>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CD41A-EB78-427D-86D9-DF812C0BED6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3BD65-0B7C-4C5B-8B8D-716F24D65207}" type="datetime1">
              <a:rPr lang="en-US" smtClean="0"/>
              <a:pPr/>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CD41A-EB78-427D-86D9-DF812C0BED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808C5-CB42-484D-9420-64B479DAD545}" type="datetime1">
              <a:rPr lang="en-US" smtClean="0"/>
              <a:pPr/>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CD41A-EB78-427D-86D9-DF812C0BED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7D915-D42C-42A3-821C-2D045C17D27E}" type="datetime1">
              <a:rPr lang="en-US" smtClean="0"/>
              <a:pPr/>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CD41A-EB78-427D-86D9-DF812C0BED6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002C9-4CC0-475E-905B-885D7D6FC419}" type="datetime1">
              <a:rPr lang="en-US" smtClean="0"/>
              <a:pPr/>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CD41A-EB78-427D-86D9-DF812C0BED6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C65880-B45E-49CA-92B0-37F1F0503BD3}" type="datetime1">
              <a:rPr lang="en-US" smtClean="0"/>
              <a:pPr/>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BCD41A-EB78-427D-86D9-DF812C0BED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307193-93A2-4121-A604-23BD8519D8F7}" type="datetime1">
              <a:rPr lang="en-US" smtClean="0"/>
              <a:pPr/>
              <a:t>8/8/2022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BCD41A-EB78-427D-86D9-DF812C0BED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63D68C-8DA2-4557-A306-CBDDAB425711}" type="datetime1">
              <a:rPr lang="en-US" smtClean="0"/>
              <a:pPr/>
              <a:t>8/8/2022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BCD41A-EB78-427D-86D9-DF812C0BED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E9776-45BB-4BDA-A43F-16CE075AB5E5}" type="datetime1">
              <a:rPr lang="en-US" smtClean="0"/>
              <a:pPr/>
              <a:t>8/8/2022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BCD41A-EB78-427D-86D9-DF812C0BED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781AFF-28A1-4740-89F3-7F513EACA53D}" type="datetime1">
              <a:rPr lang="en-US" smtClean="0"/>
              <a:pPr/>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BCD41A-EB78-427D-86D9-DF812C0BED6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7B0259-8280-4F5C-9813-F3FC91EEC1B1}" type="datetime1">
              <a:rPr lang="en-US" smtClean="0"/>
              <a:pPr/>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BCD41A-EB78-427D-86D9-DF812C0BED6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BFABC-D1D8-4310-81FF-06200E5A9E0F}" type="datetime1">
              <a:rPr lang="en-US" smtClean="0"/>
              <a:pPr/>
              <a:t>8/8/2022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BCD41A-EB78-427D-86D9-DF812C0BED6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d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d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d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2.pd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a:t>Design Engineering</a:t>
            </a:r>
          </a:p>
        </p:txBody>
      </p:sp>
      <p:sp>
        <p:nvSpPr>
          <p:cNvPr id="4" name="Content Placeholder 3"/>
          <p:cNvSpPr>
            <a:spLocks noGrp="1"/>
          </p:cNvSpPr>
          <p:nvPr>
            <p:ph idx="1"/>
          </p:nvPr>
        </p:nvSpPr>
        <p:spPr>
          <a:xfrm>
            <a:off x="457200" y="3632200"/>
            <a:ext cx="8229600" cy="2493963"/>
          </a:xfrm>
        </p:spPr>
        <p:txBody>
          <a:bodyPr/>
          <a:lstStyle/>
          <a:p>
            <a:pPr algn="ctr">
              <a:buNone/>
            </a:pP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context of the MHC-PMS</a:t>
            </a:r>
          </a:p>
        </p:txBody>
      </p:sp>
      <p:pic>
        <p:nvPicPr>
          <p:cNvPr id="4" name="Picture 3" descr="5.1 MHCPMS-Context.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112485" y="2046859"/>
            <a:ext cx="4760957" cy="2999028"/>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perspective</a:t>
            </a:r>
          </a:p>
        </p:txBody>
      </p:sp>
      <p:sp>
        <p:nvSpPr>
          <p:cNvPr id="4" name="Content Placeholder 3"/>
          <p:cNvSpPr>
            <a:spLocks noGrp="1"/>
          </p:cNvSpPr>
          <p:nvPr>
            <p:ph idx="1"/>
          </p:nvPr>
        </p:nvSpPr>
        <p:spPr/>
        <p:txBody>
          <a:bodyPr>
            <a:normAutofit lnSpcReduction="10000"/>
          </a:bodyPr>
          <a:lstStyle/>
          <a:p>
            <a:r>
              <a:rPr lang="en-US" dirty="0"/>
              <a:t>Context models simply show the other systems in the environment, not how the system being developed is used in that environment.</a:t>
            </a:r>
          </a:p>
          <a:p>
            <a:r>
              <a:rPr lang="en-US" dirty="0"/>
              <a:t>Process models reveal how the system being developed is used in broader business processes.</a:t>
            </a:r>
          </a:p>
          <a:p>
            <a:r>
              <a:rPr lang="en-US" dirty="0"/>
              <a:t>UML activity diagrams may be used to define business process models.</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r>
              <a:rPr lang="en-US" dirty="0"/>
              <a:t>Process model of involuntary detention</a:t>
            </a:r>
          </a:p>
        </p:txBody>
      </p:sp>
      <p:pic>
        <p:nvPicPr>
          <p:cNvPr id="4" name="Picture 3" descr="5.2 Detention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10659" y="1968500"/>
            <a:ext cx="7032447" cy="3626598"/>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models</a:t>
            </a:r>
          </a:p>
        </p:txBody>
      </p:sp>
      <p:sp>
        <p:nvSpPr>
          <p:cNvPr id="3" name="Content Placeholder 2"/>
          <p:cNvSpPr>
            <a:spLocks noGrp="1"/>
          </p:cNvSpPr>
          <p:nvPr>
            <p:ph idx="1"/>
          </p:nvPr>
        </p:nvSpPr>
        <p:spPr/>
        <p:txBody>
          <a:bodyPr>
            <a:normAutofit fontScale="92500" lnSpcReduction="10000"/>
          </a:bodyPr>
          <a:lstStyle/>
          <a:p>
            <a:r>
              <a:rPr lang="en-US" dirty="0"/>
              <a:t>Modeling user interaction is important as it helps to identify user requirements. </a:t>
            </a:r>
          </a:p>
          <a:p>
            <a:r>
              <a:rPr lang="en-US" dirty="0"/>
              <a:t>Modeling system-to-system interaction highlights the communication problems that may arise. </a:t>
            </a:r>
          </a:p>
          <a:p>
            <a:r>
              <a:rPr lang="en-US" dirty="0"/>
              <a:t>Modeling component interaction helps us understand if a proposed system structure is likely to deliver the required system performance and dependability.</a:t>
            </a:r>
          </a:p>
          <a:p>
            <a:r>
              <a:rPr lang="en-GB" dirty="0"/>
              <a:t>Use case diagrams and sequence diagrams may be used for interaction </a:t>
            </a:r>
            <a:r>
              <a:rPr lang="en-GB" dirty="0" err="1"/>
              <a:t>modeling</a:t>
            </a:r>
            <a:r>
              <a:rPr lang="en-GB" dirty="0"/>
              <a:t>.</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modeling</a:t>
            </a:r>
          </a:p>
        </p:txBody>
      </p:sp>
      <p:sp>
        <p:nvSpPr>
          <p:cNvPr id="3" name="Content Placeholder 2"/>
          <p:cNvSpPr>
            <a:spLocks noGrp="1"/>
          </p:cNvSpPr>
          <p:nvPr>
            <p:ph idx="1"/>
          </p:nvPr>
        </p:nvSpPr>
        <p:spPr/>
        <p:txBody>
          <a:bodyPr>
            <a:normAutofit fontScale="92500" lnSpcReduction="10000"/>
          </a:bodyPr>
          <a:lstStyle/>
          <a:p>
            <a:r>
              <a:rPr lang="en-US" dirty="0"/>
              <a:t>Use cases were developed originally to support requirements elicitation and now incorporated into the UML.</a:t>
            </a:r>
          </a:p>
          <a:p>
            <a:r>
              <a:rPr lang="en-US" dirty="0"/>
              <a:t>Each use case represents a discrete task that involves external interaction with a system.</a:t>
            </a:r>
          </a:p>
          <a:p>
            <a:r>
              <a:rPr lang="en-US" dirty="0"/>
              <a:t>Actors in a use case may be people or other systems.</a:t>
            </a:r>
          </a:p>
          <a:p>
            <a:r>
              <a:rPr lang="en-US" dirty="0"/>
              <a:t>Represented </a:t>
            </a:r>
            <a:r>
              <a:rPr lang="en-US" dirty="0" err="1"/>
              <a:t>diagramatically</a:t>
            </a:r>
            <a:r>
              <a:rPr lang="en-US" dirty="0"/>
              <a:t> to provide an overview of the use case and in a more detailed textual form.</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Transfer-data use case</a:t>
            </a:r>
          </a:p>
        </p:txBody>
      </p:sp>
      <p:sp>
        <p:nvSpPr>
          <p:cNvPr id="5" name="Content Placeholder 4"/>
          <p:cNvSpPr>
            <a:spLocks noGrp="1"/>
          </p:cNvSpPr>
          <p:nvPr>
            <p:ph idx="1"/>
          </p:nvPr>
        </p:nvSpPr>
        <p:spPr/>
        <p:txBody>
          <a:bodyPr/>
          <a:lstStyle/>
          <a:p>
            <a:r>
              <a:rPr lang="en-US" dirty="0"/>
              <a:t>A use case in the MHC-PMS</a:t>
            </a:r>
          </a:p>
        </p:txBody>
      </p:sp>
      <p:pic>
        <p:nvPicPr>
          <p:cNvPr id="4" name="Picture 3" descr="5.3 UseCas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866722" y="3259717"/>
            <a:ext cx="7486946" cy="1214863"/>
          </a:xfrm>
          <a:prstGeom prst="rect">
            <a:avLst/>
          </a:prstGeom>
        </p:spPr>
      </p:pic>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fontScale="90000"/>
          </a:bodyPr>
          <a:lstStyle/>
          <a:p>
            <a:r>
              <a:rPr lang="en-US" dirty="0"/>
              <a:t>Tabular description of the ‘Transfer data’ use-case</a:t>
            </a:r>
          </a:p>
        </p:txBody>
      </p:sp>
      <p:graphicFrame>
        <p:nvGraphicFramePr>
          <p:cNvPr id="3" name="Table 2"/>
          <p:cNvGraphicFramePr>
            <a:graphicFrameLocks noGrp="1"/>
          </p:cNvGraphicFramePr>
          <p:nvPr/>
        </p:nvGraphicFramePr>
        <p:xfrm>
          <a:off x="909638" y="1866900"/>
          <a:ext cx="7205662" cy="4051935"/>
        </p:xfrm>
        <a:graphic>
          <a:graphicData uri="http://schemas.openxmlformats.org/drawingml/2006/table">
            <a:tbl>
              <a:tblPr/>
              <a:tblGrid>
                <a:gridCol w="1935162">
                  <a:extLst>
                    <a:ext uri="{9D8B030D-6E8A-4147-A177-3AD203B41FA5}">
                      <a16:colId xmlns:a16="http://schemas.microsoft.com/office/drawing/2014/main" val="20000"/>
                    </a:ext>
                  </a:extLst>
                </a:gridCol>
                <a:gridCol w="5270500">
                  <a:extLst>
                    <a:ext uri="{9D8B030D-6E8A-4147-A177-3AD203B41FA5}">
                      <a16:colId xmlns:a16="http://schemas.microsoft.com/office/drawing/2014/main" val="20001"/>
                    </a:ext>
                  </a:extLst>
                </a:gridCol>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MHC-PMS: Transfer 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Actors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MHC-PMS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Weather station use cases</a:t>
            </a:r>
          </a:p>
        </p:txBody>
      </p:sp>
      <p:pic>
        <p:nvPicPr>
          <p:cNvPr id="4" name="Content Placeholder 3" descr="7.2 WS-UseCase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
              <a:srcRect l="-83216" r="-83216"/>
              <a:stretch>
                <a:fillRect/>
              </a:stretch>
            </p:blipFill>
          </mc:Choice>
          <mc:Fallback>
            <p:blipFill>
              <a:blip r:embed="rId2"/>
              <a:srcRect l="-83216" r="-83216"/>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17</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case description—Report weather</a:t>
            </a:r>
          </a:p>
        </p:txBody>
      </p:sp>
      <p:graphicFrame>
        <p:nvGraphicFramePr>
          <p:cNvPr id="5" name="Content Placeholder 4"/>
          <p:cNvGraphicFramePr>
            <a:graphicFrameLocks noGrp="1"/>
          </p:cNvGraphicFramePr>
          <p:nvPr>
            <p:ph idx="1"/>
          </p:nvPr>
        </p:nvGraphicFramePr>
        <p:xfrm>
          <a:off x="457200" y="1661727"/>
          <a:ext cx="8229600" cy="4196080"/>
        </p:xfrm>
        <a:graphic>
          <a:graphicData uri="http://schemas.openxmlformats.org/drawingml/2006/table">
            <a:tbl>
              <a:tblPr firstRow="1" bandRow="1">
                <a:tableStyleId>{5C22544A-7EE6-4342-B048-85BDC9FD1C3A}</a:tableStyleId>
              </a:tblPr>
              <a:tblGrid>
                <a:gridCol w="1556034">
                  <a:extLst>
                    <a:ext uri="{9D8B030D-6E8A-4147-A177-3AD203B41FA5}">
                      <a16:colId xmlns:a16="http://schemas.microsoft.com/office/drawing/2014/main" val="20000"/>
                    </a:ext>
                  </a:extLst>
                </a:gridCol>
                <a:gridCol w="6673566">
                  <a:extLst>
                    <a:ext uri="{9D8B030D-6E8A-4147-A177-3AD203B41FA5}">
                      <a16:colId xmlns:a16="http://schemas.microsoft.com/office/drawing/2014/main" val="20001"/>
                    </a:ext>
                  </a:extLst>
                </a:gridCol>
              </a:tblGrid>
              <a:tr h="370840">
                <a:tc>
                  <a:txBody>
                    <a:bodyPr/>
                    <a:lstStyle/>
                    <a:p>
                      <a:r>
                        <a:rPr lang="en-US" sz="1600" dirty="0"/>
                        <a:t>System</a:t>
                      </a:r>
                    </a:p>
                  </a:txBody>
                  <a:tcPr/>
                </a:tc>
                <a:tc>
                  <a:txBody>
                    <a:bodyPr/>
                    <a:lstStyle/>
                    <a:p>
                      <a:r>
                        <a:rPr lang="en-US" sz="1600" dirty="0"/>
                        <a:t>Weather station</a:t>
                      </a:r>
                    </a:p>
                  </a:txBody>
                  <a:tcPr/>
                </a:tc>
                <a:extLst>
                  <a:ext uri="{0D108BD9-81ED-4DB2-BD59-A6C34878D82A}">
                    <a16:rowId xmlns:a16="http://schemas.microsoft.com/office/drawing/2014/main" val="10000"/>
                  </a:ext>
                </a:extLst>
              </a:tr>
              <a:tr h="370840">
                <a:tc>
                  <a:txBody>
                    <a:bodyPr/>
                    <a:lstStyle/>
                    <a:p>
                      <a:r>
                        <a:rPr lang="en-US" sz="1600" dirty="0"/>
                        <a:t>Use case</a:t>
                      </a:r>
                    </a:p>
                  </a:txBody>
                  <a:tcPr/>
                </a:tc>
                <a:tc>
                  <a:txBody>
                    <a:bodyPr/>
                    <a:lstStyle/>
                    <a:p>
                      <a:r>
                        <a:rPr lang="en-US" sz="1600" dirty="0"/>
                        <a:t>Report weather</a:t>
                      </a:r>
                    </a:p>
                  </a:txBody>
                  <a:tcPr/>
                </a:tc>
                <a:extLst>
                  <a:ext uri="{0D108BD9-81ED-4DB2-BD59-A6C34878D82A}">
                    <a16:rowId xmlns:a16="http://schemas.microsoft.com/office/drawing/2014/main" val="10001"/>
                  </a:ext>
                </a:extLst>
              </a:tr>
              <a:tr h="370840">
                <a:tc>
                  <a:txBody>
                    <a:bodyPr/>
                    <a:lstStyle/>
                    <a:p>
                      <a:r>
                        <a:rPr lang="en-US" sz="1600" dirty="0"/>
                        <a:t>Actors</a:t>
                      </a:r>
                    </a:p>
                  </a:txBody>
                  <a:tcPr/>
                </a:tc>
                <a:tc>
                  <a:txBody>
                    <a:bodyPr/>
                    <a:lstStyle/>
                    <a:p>
                      <a:r>
                        <a:rPr lang="en-US" sz="1600" kern="1200" dirty="0">
                          <a:solidFill>
                            <a:schemeClr val="dk1"/>
                          </a:solidFill>
                          <a:latin typeface="+mn-lt"/>
                          <a:ea typeface="+mn-ea"/>
                          <a:cs typeface="+mn-cs"/>
                        </a:rPr>
                        <a:t>Weather information system, Weather station</a:t>
                      </a:r>
                      <a:endParaRPr lang="en-US" sz="1600" dirty="0"/>
                    </a:p>
                  </a:txBody>
                  <a:tcPr/>
                </a:tc>
                <a:extLst>
                  <a:ext uri="{0D108BD9-81ED-4DB2-BD59-A6C34878D82A}">
                    <a16:rowId xmlns:a16="http://schemas.microsoft.com/office/drawing/2014/main" val="10002"/>
                  </a:ext>
                </a:extLst>
              </a:tr>
              <a:tr h="370840">
                <a:tc>
                  <a:txBody>
                    <a:bodyPr/>
                    <a:lstStyle/>
                    <a:p>
                      <a:r>
                        <a:rPr lang="en-US" sz="1600" dirty="0"/>
                        <a:t>Description</a:t>
                      </a:r>
                    </a:p>
                  </a:txBody>
                  <a:tcPr/>
                </a:tc>
                <a:tc>
                  <a:txBody>
                    <a:bodyPr/>
                    <a:lstStyle/>
                    <a:p>
                      <a:r>
                        <a:rPr lang="en-US" sz="1600" kern="1200" dirty="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endParaRPr lang="en-US" sz="1600" dirty="0"/>
                    </a:p>
                  </a:txBody>
                  <a:tcPr/>
                </a:tc>
                <a:extLst>
                  <a:ext uri="{0D108BD9-81ED-4DB2-BD59-A6C34878D82A}">
                    <a16:rowId xmlns:a16="http://schemas.microsoft.com/office/drawing/2014/main" val="10003"/>
                  </a:ext>
                </a:extLst>
              </a:tr>
              <a:tr h="370840">
                <a:tc>
                  <a:txBody>
                    <a:bodyPr/>
                    <a:lstStyle/>
                    <a:p>
                      <a:r>
                        <a:rPr lang="en-US" sz="1600" dirty="0"/>
                        <a:t>Stimulus</a:t>
                      </a:r>
                    </a:p>
                  </a:txBody>
                  <a:tcPr/>
                </a:tc>
                <a:tc>
                  <a:txBody>
                    <a:bodyPr/>
                    <a:lstStyle/>
                    <a:p>
                      <a:r>
                        <a:rPr lang="en-US" sz="1600" kern="1200" dirty="0">
                          <a:solidFill>
                            <a:schemeClr val="dk1"/>
                          </a:solidFill>
                          <a:latin typeface="+mn-lt"/>
                          <a:ea typeface="+mn-ea"/>
                          <a:cs typeface="+mn-cs"/>
                        </a:rPr>
                        <a:t>The weather information system establishes a satellite communication link with the weather station and requests transmission of the data.</a:t>
                      </a:r>
                      <a:endParaRPr lang="en-US" sz="1600" dirty="0"/>
                    </a:p>
                  </a:txBody>
                  <a:tcPr/>
                </a:tc>
                <a:extLst>
                  <a:ext uri="{0D108BD9-81ED-4DB2-BD59-A6C34878D82A}">
                    <a16:rowId xmlns:a16="http://schemas.microsoft.com/office/drawing/2014/main" val="10004"/>
                  </a:ext>
                </a:extLst>
              </a:tr>
              <a:tr h="370840">
                <a:tc>
                  <a:txBody>
                    <a:bodyPr/>
                    <a:lstStyle/>
                    <a:p>
                      <a:r>
                        <a:rPr lang="en-US" sz="1600" dirty="0"/>
                        <a:t>Response</a:t>
                      </a:r>
                    </a:p>
                  </a:txBody>
                  <a:tcPr/>
                </a:tc>
                <a:tc>
                  <a:txBody>
                    <a:bodyPr/>
                    <a:lstStyle/>
                    <a:p>
                      <a:r>
                        <a:rPr lang="en-US" sz="1600" kern="1200" dirty="0">
                          <a:solidFill>
                            <a:schemeClr val="dk1"/>
                          </a:solidFill>
                          <a:latin typeface="+mn-lt"/>
                          <a:ea typeface="+mn-ea"/>
                          <a:cs typeface="+mn-cs"/>
                        </a:rPr>
                        <a:t>The summarized data is sent to the weather information system.</a:t>
                      </a:r>
                      <a:endParaRPr lang="en-US" sz="1600" dirty="0"/>
                    </a:p>
                  </a:txBody>
                  <a:tcPr/>
                </a:tc>
                <a:extLst>
                  <a:ext uri="{0D108BD9-81ED-4DB2-BD59-A6C34878D82A}">
                    <a16:rowId xmlns:a16="http://schemas.microsoft.com/office/drawing/2014/main" val="10005"/>
                  </a:ext>
                </a:extLst>
              </a:tr>
              <a:tr h="370840">
                <a:tc>
                  <a:txBody>
                    <a:bodyPr/>
                    <a:lstStyle/>
                    <a:p>
                      <a:r>
                        <a:rPr lang="en-US" sz="1600" dirty="0"/>
                        <a:t>Comments</a:t>
                      </a:r>
                    </a:p>
                  </a:txBody>
                  <a:tcPr/>
                </a:tc>
                <a:tc>
                  <a:txBody>
                    <a:bodyPr/>
                    <a:lstStyle/>
                    <a:p>
                      <a:r>
                        <a:rPr lang="en-US" sz="1600" kern="1200" dirty="0">
                          <a:solidFill>
                            <a:schemeClr val="dk1"/>
                          </a:solidFill>
                          <a:latin typeface="+mn-lt"/>
                          <a:ea typeface="+mn-ea"/>
                          <a:cs typeface="+mn-cs"/>
                        </a:rPr>
                        <a:t>Weather stations are usually asked to report once per hour but this frequency may differ from one station to another and may be modified in the future.</a:t>
                      </a:r>
                      <a:endParaRPr lang="en-US" sz="1600" dirty="0"/>
                    </a:p>
                  </a:txBody>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en-US" dirty="0"/>
              <a:t>Use cases in the MHC-PMS involving the role ‘Medical Receptionist’</a:t>
            </a:r>
          </a:p>
        </p:txBody>
      </p:sp>
      <p:pic>
        <p:nvPicPr>
          <p:cNvPr id="4" name="Picture 3" descr="5.5 RecepUseC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
              <a:stretch>
                <a:fillRect/>
              </a:stretch>
            </p:blipFill>
          </mc:Choice>
          <mc:Fallback>
            <p:blipFill>
              <a:blip r:embed="rId2"/>
              <a:stretch>
                <a:fillRect/>
              </a:stretch>
            </p:blipFill>
          </mc:Fallback>
        </mc:AlternateContent>
        <p:spPr>
          <a:xfrm>
            <a:off x="2279650" y="1747838"/>
            <a:ext cx="4451350" cy="4795654"/>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Context models</a:t>
            </a:r>
            <a:endParaRPr lang="en-GB" dirty="0"/>
          </a:p>
          <a:p>
            <a:r>
              <a:rPr lang="en-US" dirty="0"/>
              <a:t>Interaction models</a:t>
            </a:r>
            <a:endParaRPr lang="en-GB"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 a Use-case diagram for Bank ATM system.</a:t>
            </a:r>
            <a:endParaRPr lang="en-IN"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20</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413165" y="2036619"/>
            <a:ext cx="5777344" cy="3920836"/>
          </a:xfrm>
          <a:prstGeom prst="rect">
            <a:avLst/>
          </a:prstGeom>
          <a:noFill/>
        </p:spPr>
      </p:pic>
    </p:spTree>
    <p:extLst>
      <p:ext uri="{BB962C8B-B14F-4D97-AF65-F5344CB8AC3E}">
        <p14:creationId xmlns:p14="http://schemas.microsoft.com/office/powerpoint/2010/main" val="1522133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9075"/>
            <a:ext cx="8922327" cy="6419850"/>
          </a:xfrm>
          <a:prstGeom prst="rect">
            <a:avLst/>
          </a:prstGeom>
        </p:spPr>
      </p:pic>
    </p:spTree>
    <p:extLst>
      <p:ext uri="{BB962C8B-B14F-4D97-AF65-F5344CB8AC3E}">
        <p14:creationId xmlns:p14="http://schemas.microsoft.com/office/powerpoint/2010/main" val="3220363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hangingPunct="1"/>
            <a:r>
              <a:rPr lang="en-US" dirty="0"/>
              <a:t>Additional Notes :</a:t>
            </a:r>
            <a:br>
              <a:rPr lang="en-US" dirty="0"/>
            </a:br>
            <a:r>
              <a:rPr lang="en-US" dirty="0"/>
              <a:t>LIBSYS use cases</a:t>
            </a:r>
          </a:p>
        </p:txBody>
      </p:sp>
      <p:sp>
        <p:nvSpPr>
          <p:cNvPr id="30723" name="Rectangle 4"/>
          <p:cNvSpPr>
            <a:spLocks noChangeArrowheads="1"/>
          </p:cNvSpPr>
          <p:nvPr/>
        </p:nvSpPr>
        <p:spPr bwMode="auto">
          <a:xfrm>
            <a:off x="1371600" y="1752600"/>
            <a:ext cx="6324600" cy="4648200"/>
          </a:xfrm>
          <a:prstGeom prst="rect">
            <a:avLst/>
          </a:prstGeom>
          <a:solidFill>
            <a:srgbClr val="CCFFFF"/>
          </a:solidFill>
          <a:ln w="12700">
            <a:noFill/>
            <a:miter lim="800000"/>
            <a:headEnd/>
            <a:tailEnd/>
          </a:ln>
        </p:spPr>
        <p:txBody>
          <a:bodyPr wrap="none" anchor="ctr"/>
          <a:lstStyle/>
          <a:p>
            <a:endParaRPr lang="en-US">
              <a:latin typeface="Calibri" pitchFamily="34" charset="0"/>
            </a:endParaRPr>
          </a:p>
        </p:txBody>
      </p:sp>
      <p:pic>
        <p:nvPicPr>
          <p:cNvPr id="30724" name="Picture 5" descr="7.7 LIBSYSUseCases(6.12)**.eps                                 001BEA14Macintosh HD                   B8AA5F2E:"/>
          <p:cNvPicPr>
            <a:picLocks noChangeAspect="1" noChangeArrowheads="1"/>
          </p:cNvPicPr>
          <p:nvPr/>
        </p:nvPicPr>
        <p:blipFill>
          <a:blip r:embed="rId2"/>
          <a:srcRect/>
          <a:stretch>
            <a:fillRect/>
          </a:stretch>
        </p:blipFill>
        <p:spPr bwMode="auto">
          <a:xfrm>
            <a:off x="457200" y="1371600"/>
            <a:ext cx="8382000" cy="54864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Use cases for the MHC-PMS</a:t>
            </a:r>
          </a:p>
        </p:txBody>
      </p:sp>
      <p:pic>
        <p:nvPicPr>
          <p:cNvPr id="4" name="Picture 3" descr="4.15 UseC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
              <a:stretch>
                <a:fillRect/>
              </a:stretch>
            </p:blipFill>
          </mc:Choice>
          <mc:Fallback>
            <p:blipFill>
              <a:blip r:embed="rId2"/>
              <a:stretch>
                <a:fillRect/>
              </a:stretch>
            </p:blipFill>
          </mc:Fallback>
        </mc:AlternateContent>
        <p:spPr>
          <a:xfrm>
            <a:off x="304800" y="1219200"/>
            <a:ext cx="8686800" cy="54864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sp>
        <p:nvSpPr>
          <p:cNvPr id="3" name="Content Placeholder 2"/>
          <p:cNvSpPr>
            <a:spLocks noGrp="1"/>
          </p:cNvSpPr>
          <p:nvPr>
            <p:ph idx="1"/>
          </p:nvPr>
        </p:nvSpPr>
        <p:spPr/>
        <p:txBody>
          <a:bodyPr>
            <a:normAutofit fontScale="92500" lnSpcReduction="20000"/>
          </a:bodyPr>
          <a:lstStyle/>
          <a:p>
            <a:r>
              <a:rPr lang="en-US" dirty="0"/>
              <a:t>Sequence diagrams are part of the UML and are used to model the interactions between the actors and the objects within a system.</a:t>
            </a:r>
          </a:p>
          <a:p>
            <a:r>
              <a:rPr lang="en-US" dirty="0"/>
              <a:t>A sequence diagram shows the sequence of interactions that take place during a particular use case or use case instance.</a:t>
            </a:r>
          </a:p>
          <a:p>
            <a:r>
              <a:rPr lang="en-US" dirty="0"/>
              <a:t>The objects and actors involved are listed along the top of the diagram, with a dotted line drawn vertically from these.</a:t>
            </a:r>
          </a:p>
          <a:p>
            <a:r>
              <a:rPr lang="en-US" dirty="0"/>
              <a:t>Interactions between objects are indicated by annotated arrows.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6KcCV5x.pn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dirty="0"/>
              <a:t>Sequence diagram for View patient information</a:t>
            </a:r>
          </a:p>
        </p:txBody>
      </p:sp>
      <p:pic>
        <p:nvPicPr>
          <p:cNvPr id="4" name="Picture 3" descr="5.6 ViewInfoSeq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530349" y="1727200"/>
            <a:ext cx="6455927" cy="4381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fontScale="90000"/>
          </a:bodyPr>
          <a:lstStyle/>
          <a:p>
            <a:r>
              <a:rPr lang="en-US" dirty="0"/>
              <a:t>Sequence diagram for Transfer Data</a:t>
            </a:r>
          </a:p>
        </p:txBody>
      </p:sp>
      <p:pic>
        <p:nvPicPr>
          <p:cNvPr id="4" name="Picture 3" descr="5.7 TransferData.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057399" y="1231900"/>
            <a:ext cx="5395649" cy="54229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Sequence diagram describing data collection(WEATHER STATION)</a:t>
            </a:r>
          </a:p>
        </p:txBody>
      </p:sp>
      <p:pic>
        <p:nvPicPr>
          <p:cNvPr id="4" name="Content Placeholder 3" descr="7.7 WS-SeqDiagram.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
              <a:srcRect l="-4798" r="-4798"/>
              <a:stretch>
                <a:fillRect/>
              </a:stretch>
            </p:blipFill>
          </mc:Choice>
          <mc:Fallback>
            <p:blipFill>
              <a:blip r:embed="rId2"/>
              <a:srcRect l="-4798" r="-4798"/>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28</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fld id="{765F1AEB-169C-4F38-8294-D9DD05F22C1F}" type="slidenum">
              <a:rPr lang="en-US" altLang="en-US"/>
              <a:pPr/>
              <a:t>29</a:t>
            </a:fld>
            <a:endParaRPr lang="en-US" altLang="en-US"/>
          </a:p>
        </p:txBody>
      </p:sp>
      <p:sp>
        <p:nvSpPr>
          <p:cNvPr id="5124" name="Rectangle 2"/>
          <p:cNvSpPr>
            <a:spLocks noGrp="1" noChangeArrowheads="1"/>
          </p:cNvSpPr>
          <p:nvPr>
            <p:ph type="title"/>
          </p:nvPr>
        </p:nvSpPr>
        <p:spPr/>
        <p:txBody>
          <a:bodyPr/>
          <a:lstStyle/>
          <a:p>
            <a:pPr eaLnBrk="1" hangingPunct="1"/>
            <a:r>
              <a:rPr lang="en-US" altLang="en-US" dirty="0"/>
              <a:t>Design</a:t>
            </a:r>
          </a:p>
        </p:txBody>
      </p:sp>
      <p:sp>
        <p:nvSpPr>
          <p:cNvPr id="5125" name="Rectangle 3"/>
          <p:cNvSpPr>
            <a:spLocks noGrp="1" noChangeArrowheads="1"/>
          </p:cNvSpPr>
          <p:nvPr>
            <p:ph type="body" idx="1"/>
          </p:nvPr>
        </p:nvSpPr>
        <p:spPr/>
        <p:txBody>
          <a:bodyPr>
            <a:normAutofit/>
          </a:bodyPr>
          <a:lstStyle/>
          <a:p>
            <a:pPr eaLnBrk="1" hangingPunct="1"/>
            <a:r>
              <a:rPr lang="en-US" altLang="en-US" dirty="0">
                <a:solidFill>
                  <a:srgbClr val="000000"/>
                </a:solidFill>
                <a:latin typeface="Palatino" pitchFamily="-128" charset="0"/>
              </a:rPr>
              <a:t>Please Refer MS-Word Notes ( Book Pressman) for details sent along with </a:t>
            </a:r>
            <a:r>
              <a:rPr lang="en-US" altLang="en-US">
                <a:solidFill>
                  <a:srgbClr val="000000"/>
                </a:solidFill>
                <a:latin typeface="Palatino" pitchFamily="-128" charset="0"/>
              </a:rPr>
              <a:t>these slides</a:t>
            </a:r>
            <a:endParaRPr lang="en-US" altLang="en-US" dirty="0">
              <a:solidFill>
                <a:srgbClr val="000000"/>
              </a:solidFill>
              <a:latin typeface="Palatino" pitchFamily="-12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modeling</a:t>
            </a:r>
          </a:p>
        </p:txBody>
      </p:sp>
      <p:sp>
        <p:nvSpPr>
          <p:cNvPr id="3" name="Content Placeholder 2"/>
          <p:cNvSpPr>
            <a:spLocks noGrp="1"/>
          </p:cNvSpPr>
          <p:nvPr>
            <p:ph idx="1"/>
          </p:nvPr>
        </p:nvSpPr>
        <p:spPr/>
        <p:txBody>
          <a:bodyPr>
            <a:normAutofit fontScale="85000" lnSpcReduction="10000"/>
          </a:bodyPr>
          <a:lstStyle/>
          <a:p>
            <a:r>
              <a:rPr lang="en-US" dirty="0"/>
              <a:t>System modeling is the process of developing abstract models of a system, with each model presenting a different view or perspective of that system. </a:t>
            </a:r>
          </a:p>
          <a:p>
            <a:r>
              <a:rPr lang="en-US" dirty="0"/>
              <a:t>System modeling has now come to mean representing a system using some kind of graphical notation, which is now almost always based on notations in the Unified Modeling Language (UML). </a:t>
            </a:r>
          </a:p>
          <a:p>
            <a:r>
              <a:rPr lang="en-GB" dirty="0"/>
              <a:t>System modelling helps the analyst to understand the functionality of the system and models are used to communicate with customers.</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Software design sits at the technical kernel of software engineering and is applied regardless of the software process model that is used. Beginning once software requirements have been analyzed and modeled, software design is the last software engineering action within the modeling activity and sets the stage for construction (code generation and testing)</a:t>
            </a:r>
          </a:p>
          <a:p>
            <a:endParaRPr lang="en-US" dirty="0"/>
          </a:p>
        </p:txBody>
      </p:sp>
      <p:sp>
        <p:nvSpPr>
          <p:cNvPr id="4" name="Slide Number Placeholder 3"/>
          <p:cNvSpPr>
            <a:spLocks noGrp="1"/>
          </p:cNvSpPr>
          <p:nvPr>
            <p:ph type="sldNum" sz="quarter" idx="12"/>
          </p:nvPr>
        </p:nvSpPr>
        <p:spPr/>
        <p:txBody>
          <a:bodyPr/>
          <a:lstStyle/>
          <a:p>
            <a:fld id="{8EBCD41A-EB78-427D-86D9-DF812C0BED6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Analysis Model -&gt; Design Model</a:t>
            </a:r>
            <a:endParaRPr lang="en-IN"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31</a:t>
            </a:fld>
            <a:endParaRPr lang="en-US"/>
          </a:p>
        </p:txBody>
      </p:sp>
      <p:pic>
        <p:nvPicPr>
          <p:cNvPr id="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219200"/>
            <a:ext cx="9144001"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197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Design and Quality</a:t>
            </a:r>
            <a:endParaRPr lang="en-IN" dirty="0"/>
          </a:p>
        </p:txBody>
      </p:sp>
      <p:sp>
        <p:nvSpPr>
          <p:cNvPr id="3" name="Content Placeholder 2"/>
          <p:cNvSpPr>
            <a:spLocks noGrp="1"/>
          </p:cNvSpPr>
          <p:nvPr>
            <p:ph idx="1"/>
          </p:nvPr>
        </p:nvSpPr>
        <p:spPr/>
        <p:txBody>
          <a:bodyPr/>
          <a:lstStyle/>
          <a:p>
            <a:r>
              <a:rPr lang="en-US" altLang="en-US" dirty="0">
                <a:solidFill>
                  <a:schemeClr val="folHlink"/>
                </a:solidFill>
              </a:rPr>
              <a:t>the design must implement all of the explicit requirements.</a:t>
            </a:r>
          </a:p>
          <a:p>
            <a:pPr marL="0" indent="0">
              <a:buNone/>
            </a:pPr>
            <a:endParaRPr lang="en-US" altLang="en-US" dirty="0">
              <a:solidFill>
                <a:schemeClr val="folHlink"/>
              </a:solidFill>
            </a:endParaRPr>
          </a:p>
          <a:p>
            <a:r>
              <a:rPr lang="en-US" altLang="en-US" dirty="0">
                <a:solidFill>
                  <a:schemeClr val="folHlink"/>
                </a:solidFill>
              </a:rPr>
              <a:t>the design must be a readable, understandable.</a:t>
            </a:r>
          </a:p>
          <a:p>
            <a:pPr marL="0" indent="0">
              <a:buNone/>
            </a:pPr>
            <a:endParaRPr lang="en-IN" altLang="en-US" dirty="0">
              <a:solidFill>
                <a:schemeClr val="folHlink"/>
              </a:solidFill>
            </a:endParaRPr>
          </a:p>
          <a:p>
            <a:r>
              <a:rPr lang="en-US" altLang="en-US" dirty="0">
                <a:solidFill>
                  <a:schemeClr val="folHlink"/>
                </a:solidFill>
              </a:rPr>
              <a:t>the design should provide a complete picture of the software.</a:t>
            </a:r>
            <a:endParaRPr lang="en-IN"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32</a:t>
            </a:fld>
            <a:endParaRPr lang="en-US"/>
          </a:p>
        </p:txBody>
      </p:sp>
    </p:spTree>
    <p:extLst>
      <p:ext uri="{BB962C8B-B14F-4D97-AF65-F5344CB8AC3E}">
        <p14:creationId xmlns:p14="http://schemas.microsoft.com/office/powerpoint/2010/main" val="795510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Quality Guidelines</a:t>
            </a:r>
            <a:endParaRPr lang="en-IN" dirty="0"/>
          </a:p>
        </p:txBody>
      </p:sp>
      <p:sp>
        <p:nvSpPr>
          <p:cNvPr id="3" name="Content Placeholder 2"/>
          <p:cNvSpPr>
            <a:spLocks noGrp="1"/>
          </p:cNvSpPr>
          <p:nvPr>
            <p:ph idx="1"/>
          </p:nvPr>
        </p:nvSpPr>
        <p:spPr/>
        <p:txBody>
          <a:bodyPr>
            <a:normAutofit fontScale="85000" lnSpcReduction="10000"/>
          </a:bodyPr>
          <a:lstStyle/>
          <a:p>
            <a:r>
              <a:rPr lang="en-US" altLang="en-US" dirty="0">
                <a:solidFill>
                  <a:schemeClr val="folHlink"/>
                </a:solidFill>
              </a:rPr>
              <a:t>A design should exhibit an architecture</a:t>
            </a:r>
            <a:r>
              <a:rPr lang="en-US" altLang="en-US" dirty="0"/>
              <a:t> that (1) has been created using recognizable architectural styles or patterns, (2) is composed of components that exhibit good design characteristics and (3) can be implemented in an evolutionary fashion.</a:t>
            </a:r>
          </a:p>
          <a:p>
            <a:r>
              <a:rPr lang="en-US" altLang="en-US" dirty="0">
                <a:solidFill>
                  <a:schemeClr val="folHlink"/>
                </a:solidFill>
              </a:rPr>
              <a:t>A design should be modular.</a:t>
            </a:r>
          </a:p>
          <a:p>
            <a:r>
              <a:rPr lang="en-US" altLang="en-US" dirty="0">
                <a:solidFill>
                  <a:schemeClr val="folHlink"/>
                </a:solidFill>
              </a:rPr>
              <a:t>A design should contain distinct representations</a:t>
            </a:r>
            <a:r>
              <a:rPr lang="en-US" altLang="en-US" dirty="0"/>
              <a:t> of data, architecture, interfaces, and components.</a:t>
            </a:r>
          </a:p>
          <a:p>
            <a:r>
              <a:rPr lang="en-US" altLang="en-US" dirty="0">
                <a:solidFill>
                  <a:schemeClr val="folHlink"/>
                </a:solidFill>
              </a:rPr>
              <a:t>A design should lead to data structures that are appropriate</a:t>
            </a:r>
            <a:r>
              <a:rPr lang="en-US" altLang="en-US" dirty="0"/>
              <a:t> for the classes to be implemented and are drawn from recognizable data patterns.</a:t>
            </a:r>
          </a:p>
          <a:p>
            <a:endParaRPr lang="en-US" altLang="en-US" dirty="0"/>
          </a:p>
          <a:p>
            <a:endParaRPr lang="en-US" altLang="en-US" dirty="0"/>
          </a:p>
          <a:p>
            <a:endParaRPr lang="en-IN"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33</a:t>
            </a:fld>
            <a:endParaRPr lang="en-US"/>
          </a:p>
        </p:txBody>
      </p:sp>
    </p:spTree>
    <p:extLst>
      <p:ext uri="{BB962C8B-B14F-4D97-AF65-F5344CB8AC3E}">
        <p14:creationId xmlns:p14="http://schemas.microsoft.com/office/powerpoint/2010/main" val="3840840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Quality Guidelines continued</a:t>
            </a:r>
            <a:endParaRPr lang="en-IN" dirty="0"/>
          </a:p>
        </p:txBody>
      </p:sp>
      <p:sp>
        <p:nvSpPr>
          <p:cNvPr id="3" name="Content Placeholder 2"/>
          <p:cNvSpPr>
            <a:spLocks noGrp="1"/>
          </p:cNvSpPr>
          <p:nvPr>
            <p:ph idx="1"/>
          </p:nvPr>
        </p:nvSpPr>
        <p:spPr/>
        <p:txBody>
          <a:bodyPr>
            <a:normAutofit fontScale="92500" lnSpcReduction="10000"/>
          </a:bodyPr>
          <a:lstStyle/>
          <a:p>
            <a:r>
              <a:rPr lang="en-US" altLang="en-US" dirty="0">
                <a:solidFill>
                  <a:schemeClr val="folHlink"/>
                </a:solidFill>
              </a:rPr>
              <a:t>A design should lead to components that exhibit independent functional characteristics.</a:t>
            </a:r>
          </a:p>
          <a:p>
            <a:r>
              <a:rPr lang="en-US" altLang="en-US" dirty="0">
                <a:solidFill>
                  <a:schemeClr val="folHlink"/>
                </a:solidFill>
              </a:rPr>
              <a:t>A design should lead to interfaces that reduce the complexity</a:t>
            </a:r>
            <a:r>
              <a:rPr lang="en-US" altLang="en-US" dirty="0"/>
              <a:t> of connections between components and with the external environment.</a:t>
            </a:r>
          </a:p>
          <a:p>
            <a:pPr>
              <a:lnSpc>
                <a:spcPct val="90000"/>
              </a:lnSpc>
            </a:pPr>
            <a:r>
              <a:rPr lang="en-US" altLang="en-US" dirty="0">
                <a:solidFill>
                  <a:schemeClr val="folHlink"/>
                </a:solidFill>
              </a:rPr>
              <a:t>A design should be derived using a repeatable method </a:t>
            </a:r>
            <a:r>
              <a:rPr lang="en-US" altLang="en-US" dirty="0"/>
              <a:t>that is driven by information obtained during software requirements analysis.</a:t>
            </a:r>
          </a:p>
          <a:p>
            <a:pPr>
              <a:lnSpc>
                <a:spcPct val="90000"/>
              </a:lnSpc>
            </a:pPr>
            <a:r>
              <a:rPr lang="en-US" altLang="en-US" dirty="0">
                <a:solidFill>
                  <a:schemeClr val="folHlink"/>
                </a:solidFill>
              </a:rPr>
              <a:t>A design should be represented using a notation that effectively communicates its meaning.</a:t>
            </a:r>
            <a:endParaRPr lang="en-US" altLang="en-US" sz="3200" b="1" dirty="0">
              <a:latin typeface="Times" panose="02020603050405020304" pitchFamily="18" charset="0"/>
            </a:endParaRPr>
          </a:p>
          <a:p>
            <a:endParaRPr lang="en-IN"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34</a:t>
            </a:fld>
            <a:endParaRPr lang="en-US"/>
          </a:p>
        </p:txBody>
      </p:sp>
    </p:spTree>
    <p:extLst>
      <p:ext uri="{BB962C8B-B14F-4D97-AF65-F5344CB8AC3E}">
        <p14:creationId xmlns:p14="http://schemas.microsoft.com/office/powerpoint/2010/main" val="2764969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Attributes</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t>Functionality</a:t>
            </a:r>
          </a:p>
          <a:p>
            <a:pPr marL="0" indent="0">
              <a:buNone/>
            </a:pPr>
            <a:endParaRPr lang="en-US" b="1" dirty="0"/>
          </a:p>
          <a:p>
            <a:r>
              <a:rPr lang="en-US" b="1" dirty="0"/>
              <a:t>Usability</a:t>
            </a:r>
          </a:p>
          <a:p>
            <a:pPr marL="0" indent="0">
              <a:buNone/>
            </a:pPr>
            <a:endParaRPr lang="en-US" b="1" dirty="0"/>
          </a:p>
          <a:p>
            <a:r>
              <a:rPr lang="en-US" b="1" dirty="0"/>
              <a:t>Reliability</a:t>
            </a:r>
          </a:p>
          <a:p>
            <a:pPr marL="0" indent="0">
              <a:buNone/>
            </a:pPr>
            <a:endParaRPr lang="en-US" b="1" dirty="0"/>
          </a:p>
          <a:p>
            <a:r>
              <a:rPr lang="en-US" b="1" dirty="0"/>
              <a:t>Performance</a:t>
            </a:r>
          </a:p>
          <a:p>
            <a:pPr marL="0" indent="0">
              <a:buNone/>
            </a:pPr>
            <a:endParaRPr lang="en-IN" b="1" dirty="0"/>
          </a:p>
          <a:p>
            <a:r>
              <a:rPr lang="en-US" b="1" dirty="0"/>
              <a:t>Supportability </a:t>
            </a:r>
            <a:endParaRPr lang="en-IN" b="1"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35</a:t>
            </a:fld>
            <a:endParaRPr lang="en-US"/>
          </a:p>
        </p:txBody>
      </p:sp>
    </p:spTree>
    <p:extLst>
      <p:ext uri="{BB962C8B-B14F-4D97-AF65-F5344CB8AC3E}">
        <p14:creationId xmlns:p14="http://schemas.microsoft.com/office/powerpoint/2010/main" val="422262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lvl="0"/>
            <a:r>
              <a:rPr lang="en-US" i="1" u="sng" dirty="0"/>
              <a:t>Functionality</a:t>
            </a:r>
            <a:r>
              <a:rPr lang="en-US" dirty="0"/>
              <a:t> is assessed by evaluating the feature set and capabilities of the program, the generality of the functions that are delivered, and the security of the overall system.</a:t>
            </a:r>
          </a:p>
          <a:p>
            <a:pPr lvl="0"/>
            <a:r>
              <a:rPr lang="en-US" i="1" u="sng" dirty="0"/>
              <a:t>Usability</a:t>
            </a:r>
            <a:r>
              <a:rPr lang="en-US" dirty="0"/>
              <a:t> is assessed by considering human factors , overall aesthetics, consistency, and documentation.</a:t>
            </a:r>
          </a:p>
          <a:p>
            <a:pPr lvl="0"/>
            <a:r>
              <a:rPr lang="en-US" i="1" u="sng" dirty="0"/>
              <a:t>Reliability</a:t>
            </a:r>
            <a:r>
              <a:rPr lang="en-US" dirty="0"/>
              <a:t> is evaluated by measuring the frequency and severity of failure, the accuracy of output results, the mean-time-to-failure (MTTF), the ability to recover from failure, and the predictability of the program.</a:t>
            </a:r>
          </a:p>
          <a:p>
            <a:pPr lvl="0"/>
            <a:r>
              <a:rPr lang="en-US" i="1" u="sng" dirty="0"/>
              <a:t>Performance</a:t>
            </a:r>
            <a:r>
              <a:rPr lang="en-US" dirty="0"/>
              <a:t> is measured by considering processing speed, response time, resource consumption, throughput, and efficiency.</a:t>
            </a:r>
          </a:p>
          <a:p>
            <a:pPr lvl="0"/>
            <a:r>
              <a:rPr lang="en-US" i="1" u="sng" dirty="0"/>
              <a:t>Supportability</a:t>
            </a:r>
            <a:r>
              <a:rPr lang="en-US" dirty="0"/>
              <a:t> combines the ability to extend the program (extensibility), adaptability, serviceability—these three attributes represent a more common term, maintainability—and in addition, testability, compatibility, configurability .the ease with which a system can be installed, and the ease with which problems can be localized.</a:t>
            </a:r>
          </a:p>
          <a:p>
            <a:endParaRPr lang="en-US" dirty="0"/>
          </a:p>
        </p:txBody>
      </p:sp>
      <p:sp>
        <p:nvSpPr>
          <p:cNvPr id="4" name="Slide Number Placeholder 3"/>
          <p:cNvSpPr>
            <a:spLocks noGrp="1"/>
          </p:cNvSpPr>
          <p:nvPr>
            <p:ph type="sldNum" sz="quarter" idx="12"/>
          </p:nvPr>
        </p:nvSpPr>
        <p:spPr/>
        <p:txBody>
          <a:bodyPr/>
          <a:lstStyle/>
          <a:p>
            <a:fld id="{8EBCD41A-EB78-427D-86D9-DF812C0BED6B}"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Fundamental Concepts</a:t>
            </a:r>
            <a:endParaRPr lang="en-IN" dirty="0"/>
          </a:p>
        </p:txBody>
      </p:sp>
      <p:sp>
        <p:nvSpPr>
          <p:cNvPr id="3" name="Content Placeholder 2"/>
          <p:cNvSpPr>
            <a:spLocks noGrp="1"/>
          </p:cNvSpPr>
          <p:nvPr>
            <p:ph idx="1"/>
          </p:nvPr>
        </p:nvSpPr>
        <p:spPr/>
        <p:txBody>
          <a:bodyPr>
            <a:normAutofit fontScale="85000" lnSpcReduction="10000"/>
          </a:bodyPr>
          <a:lstStyle/>
          <a:p>
            <a:r>
              <a:rPr lang="en-US" altLang="en-US" dirty="0">
                <a:solidFill>
                  <a:schemeClr val="folHlink"/>
                </a:solidFill>
              </a:rPr>
              <a:t>Abstraction</a:t>
            </a:r>
            <a:r>
              <a:rPr lang="en-US" altLang="en-US" dirty="0"/>
              <a:t>—data, procedure, control</a:t>
            </a:r>
          </a:p>
          <a:p>
            <a:pPr marL="0" indent="0">
              <a:buNone/>
            </a:pPr>
            <a:endParaRPr lang="en-US" altLang="en-US" dirty="0"/>
          </a:p>
          <a:p>
            <a:r>
              <a:rPr lang="en-US" altLang="en-US" dirty="0">
                <a:solidFill>
                  <a:schemeClr val="folHlink"/>
                </a:solidFill>
              </a:rPr>
              <a:t>Architecture</a:t>
            </a:r>
            <a:r>
              <a:rPr lang="en-US" altLang="en-US" dirty="0"/>
              <a:t>—the overall structure of the software</a:t>
            </a:r>
          </a:p>
          <a:p>
            <a:pPr marL="0" indent="0">
              <a:buNone/>
            </a:pPr>
            <a:endParaRPr lang="en-US" altLang="en-US" dirty="0"/>
          </a:p>
          <a:p>
            <a:r>
              <a:rPr lang="en-US" altLang="en-US" dirty="0">
                <a:solidFill>
                  <a:schemeClr val="folHlink"/>
                </a:solidFill>
              </a:rPr>
              <a:t>Patterns</a:t>
            </a:r>
            <a:r>
              <a:rPr lang="en-US" altLang="en-US" dirty="0"/>
              <a:t>—”conveys the essence” of a proven design solution</a:t>
            </a:r>
          </a:p>
          <a:p>
            <a:pPr marL="0" indent="0">
              <a:buNone/>
            </a:pPr>
            <a:endParaRPr lang="en-US" altLang="en-US" dirty="0"/>
          </a:p>
          <a:p>
            <a:r>
              <a:rPr lang="en-US" altLang="en-US" dirty="0">
                <a:solidFill>
                  <a:schemeClr val="folHlink"/>
                </a:solidFill>
              </a:rPr>
              <a:t>Separation of c</a:t>
            </a:r>
            <a:r>
              <a:rPr lang="en-US" altLang="en-US" dirty="0">
                <a:solidFill>
                  <a:schemeClr val="folHlink"/>
                </a:solidFill>
                <a:latin typeface="Arial" panose="020B0604020202020204" pitchFamily="34" charset="0"/>
              </a:rPr>
              <a:t>oncerns</a:t>
            </a:r>
            <a:r>
              <a:rPr lang="en-US" altLang="en-US" dirty="0">
                <a:latin typeface="Arial" panose="020B0604020202020204" pitchFamily="34" charset="0"/>
              </a:rPr>
              <a:t>—any complex problem can be more easily handled if it is subdivided into pieces</a:t>
            </a:r>
          </a:p>
          <a:p>
            <a:endParaRPr lang="en-IN"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37</a:t>
            </a:fld>
            <a:endParaRPr lang="en-US"/>
          </a:p>
        </p:txBody>
      </p:sp>
    </p:spTree>
    <p:extLst>
      <p:ext uri="{BB962C8B-B14F-4D97-AF65-F5344CB8AC3E}">
        <p14:creationId xmlns:p14="http://schemas.microsoft.com/office/powerpoint/2010/main" val="26431788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Fundamental Concepts</a:t>
            </a:r>
            <a:endParaRPr lang="en-IN" dirty="0"/>
          </a:p>
        </p:txBody>
      </p:sp>
      <p:sp>
        <p:nvSpPr>
          <p:cNvPr id="3" name="Content Placeholder 2"/>
          <p:cNvSpPr>
            <a:spLocks noGrp="1"/>
          </p:cNvSpPr>
          <p:nvPr>
            <p:ph idx="1"/>
          </p:nvPr>
        </p:nvSpPr>
        <p:spPr/>
        <p:txBody>
          <a:bodyPr>
            <a:normAutofit fontScale="85000" lnSpcReduction="10000"/>
          </a:bodyPr>
          <a:lstStyle/>
          <a:p>
            <a:r>
              <a:rPr lang="en-US" altLang="en-US" dirty="0">
                <a:solidFill>
                  <a:schemeClr val="folHlink"/>
                </a:solidFill>
              </a:rPr>
              <a:t>Modularity</a:t>
            </a:r>
            <a:r>
              <a:rPr lang="en-US" altLang="en-US" dirty="0"/>
              <a:t>—compartmentalization of data and function</a:t>
            </a:r>
          </a:p>
          <a:p>
            <a:r>
              <a:rPr lang="en-US" altLang="en-US" dirty="0">
                <a:solidFill>
                  <a:schemeClr val="folHlink"/>
                </a:solidFill>
              </a:rPr>
              <a:t>Hiding</a:t>
            </a:r>
            <a:r>
              <a:rPr lang="en-US" altLang="en-US" dirty="0"/>
              <a:t>—controlled interfaces</a:t>
            </a:r>
          </a:p>
          <a:p>
            <a:r>
              <a:rPr lang="en-US" altLang="en-US" dirty="0">
                <a:solidFill>
                  <a:schemeClr val="folHlink"/>
                </a:solidFill>
              </a:rPr>
              <a:t>Functional independence</a:t>
            </a:r>
            <a:r>
              <a:rPr lang="en-US" altLang="en-US" dirty="0"/>
              <a:t>—single-minded function and low coupling</a:t>
            </a:r>
          </a:p>
          <a:p>
            <a:r>
              <a:rPr lang="en-US" altLang="en-US" dirty="0">
                <a:solidFill>
                  <a:schemeClr val="folHlink"/>
                </a:solidFill>
              </a:rPr>
              <a:t>Refinement</a:t>
            </a:r>
            <a:r>
              <a:rPr lang="en-US" altLang="en-US" dirty="0"/>
              <a:t>—elaboration of detail for all abstractions</a:t>
            </a:r>
          </a:p>
          <a:p>
            <a:r>
              <a:rPr lang="en-US" altLang="en-US" dirty="0">
                <a:solidFill>
                  <a:schemeClr val="folHlink"/>
                </a:solidFill>
              </a:rPr>
              <a:t>Aspects</a:t>
            </a:r>
            <a:r>
              <a:rPr lang="en-US" altLang="en-US" dirty="0"/>
              <a:t>—a mechanism for understanding how global requirements affect design</a:t>
            </a:r>
          </a:p>
          <a:p>
            <a:r>
              <a:rPr lang="en-US" altLang="en-US" dirty="0">
                <a:solidFill>
                  <a:schemeClr val="folHlink"/>
                </a:solidFill>
              </a:rPr>
              <a:t>Refactoring</a:t>
            </a:r>
            <a:r>
              <a:rPr lang="en-US" altLang="en-US" dirty="0"/>
              <a:t>—a reorganization technique that simplifies the design</a:t>
            </a:r>
          </a:p>
          <a:p>
            <a:endParaRPr lang="en-IN"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38</a:t>
            </a:fld>
            <a:endParaRPr lang="en-US"/>
          </a:p>
        </p:txBody>
      </p:sp>
    </p:spTree>
    <p:extLst>
      <p:ext uri="{BB962C8B-B14F-4D97-AF65-F5344CB8AC3E}">
        <p14:creationId xmlns:p14="http://schemas.microsoft.com/office/powerpoint/2010/main" val="24313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normAutofit fontScale="90000"/>
          </a:bodyPr>
          <a:lstStyle/>
          <a:p>
            <a:r>
              <a:rPr lang="en-GB" dirty="0"/>
              <a:t>Existing and planned system models</a:t>
            </a:r>
          </a:p>
        </p:txBody>
      </p:sp>
      <p:sp>
        <p:nvSpPr>
          <p:cNvPr id="7171" name="Rectangle 3"/>
          <p:cNvSpPr>
            <a:spLocks noGrp="1" noChangeArrowheads="1"/>
          </p:cNvSpPr>
          <p:nvPr>
            <p:ph idx="1"/>
          </p:nvPr>
        </p:nvSpPr>
        <p:spPr>
          <a:noFill/>
          <a:ln/>
        </p:spPr>
        <p:txBody>
          <a:bodyPr lIns="90487" tIns="44450" rIns="90487" bIns="44450"/>
          <a:lstStyle/>
          <a:p>
            <a:r>
              <a:rPr lang="en-US" sz="2200" dirty="0"/>
              <a:t>Models of the existing system are used during requirements engineering. They help clarify what the existing system does and can be used as a basis for discussing its strengths and weaknesses. These then lead to requirements for the new system.</a:t>
            </a:r>
            <a:endParaRPr lang="en-GB" sz="2200" dirty="0"/>
          </a:p>
          <a:p>
            <a:r>
              <a:rPr lang="en-US" sz="2200" dirty="0"/>
              <a:t>Models of the new system are used during requirements engineering to help explain the proposed requirements to other system stakeholders. Engineers use these models to discuss design proposals and to document the system for implementation. </a:t>
            </a:r>
          </a:p>
          <a:p>
            <a:r>
              <a:rPr lang="en-US" sz="2200" dirty="0"/>
              <a:t>In a model-driven engineering process, it is possible to generate a complete or partial system implementation from the system model.</a:t>
            </a:r>
            <a:endParaRPr lang="en-GB" dirty="0"/>
          </a:p>
          <a:p>
            <a:endParaRPr lang="en-GB" sz="2000"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perspectives</a:t>
            </a:r>
          </a:p>
        </p:txBody>
      </p:sp>
      <p:sp>
        <p:nvSpPr>
          <p:cNvPr id="3" name="Content Placeholder 2"/>
          <p:cNvSpPr>
            <a:spLocks noGrp="1"/>
          </p:cNvSpPr>
          <p:nvPr>
            <p:ph idx="1"/>
          </p:nvPr>
        </p:nvSpPr>
        <p:spPr/>
        <p:txBody>
          <a:bodyPr>
            <a:normAutofit fontScale="85000" lnSpcReduction="10000"/>
          </a:bodyPr>
          <a:lstStyle/>
          <a:p>
            <a:r>
              <a:rPr lang="en-US" dirty="0"/>
              <a:t>An external perspective, where you model the context or environment of the system.</a:t>
            </a:r>
            <a:endParaRPr lang="en-GB" dirty="0"/>
          </a:p>
          <a:p>
            <a:r>
              <a:rPr lang="en-US" dirty="0"/>
              <a:t>An interaction perspective, where you model the interactions between a system and its environment, or between the components of a system.</a:t>
            </a:r>
            <a:endParaRPr lang="en-GB" dirty="0"/>
          </a:p>
          <a:p>
            <a:r>
              <a:rPr lang="en-US" dirty="0"/>
              <a:t>A structural perspective, where you model the organization of a system or the structure of the data that is processed by the system.</a:t>
            </a:r>
            <a:endParaRPr lang="en-GB" dirty="0"/>
          </a:p>
          <a:p>
            <a:r>
              <a:rPr lang="en-US" dirty="0"/>
              <a:t>A behavioral perspective, where you model the dynamic behavior of the system and how it responds to events. </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 types</a:t>
            </a:r>
          </a:p>
        </p:txBody>
      </p:sp>
      <p:sp>
        <p:nvSpPr>
          <p:cNvPr id="3" name="Content Placeholder 2"/>
          <p:cNvSpPr>
            <a:spLocks noGrp="1"/>
          </p:cNvSpPr>
          <p:nvPr>
            <p:ph idx="1"/>
          </p:nvPr>
        </p:nvSpPr>
        <p:spPr/>
        <p:txBody>
          <a:bodyPr>
            <a:normAutofit fontScale="85000" lnSpcReduction="10000"/>
          </a:bodyPr>
          <a:lstStyle/>
          <a:p>
            <a:r>
              <a:rPr lang="en-US" dirty="0"/>
              <a:t>Activity diagrams, which show the activities involved in a process or in data processing .</a:t>
            </a:r>
            <a:endParaRPr lang="en-GB" dirty="0"/>
          </a:p>
          <a:p>
            <a:r>
              <a:rPr lang="en-US" dirty="0"/>
              <a:t>Use case diagrams, which show the interactions between a system and its environment. </a:t>
            </a:r>
            <a:endParaRPr lang="en-GB" dirty="0"/>
          </a:p>
          <a:p>
            <a:r>
              <a:rPr lang="en-US" dirty="0"/>
              <a:t>Sequence diagrams, which show interactions between actors and the system and between system components.</a:t>
            </a:r>
            <a:endParaRPr lang="en-GB" dirty="0"/>
          </a:p>
          <a:p>
            <a:r>
              <a:rPr lang="en-US" dirty="0"/>
              <a:t>Class diagrams, which show the object classes in the system and the associations between these classes.</a:t>
            </a:r>
            <a:endParaRPr lang="en-GB" dirty="0"/>
          </a:p>
          <a:p>
            <a:r>
              <a:rPr lang="en-US" dirty="0"/>
              <a:t>State diagrams, which show how the system reacts to internal and external events. </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graphical models</a:t>
            </a:r>
          </a:p>
        </p:txBody>
      </p:sp>
      <p:sp>
        <p:nvSpPr>
          <p:cNvPr id="3" name="Content Placeholder 2"/>
          <p:cNvSpPr>
            <a:spLocks noGrp="1"/>
          </p:cNvSpPr>
          <p:nvPr>
            <p:ph idx="1"/>
          </p:nvPr>
        </p:nvSpPr>
        <p:spPr/>
        <p:txBody>
          <a:bodyPr>
            <a:normAutofit fontScale="92500" lnSpcReduction="10000"/>
          </a:bodyPr>
          <a:lstStyle/>
          <a:p>
            <a:r>
              <a:rPr lang="en-US" dirty="0"/>
              <a:t>As a means of facilitating discussion about an existing or proposed system</a:t>
            </a:r>
          </a:p>
          <a:p>
            <a:pPr lvl="1"/>
            <a:r>
              <a:rPr lang="en-US" dirty="0"/>
              <a:t>Incomplete and incorrect models are OK as their role is to support discussion.</a:t>
            </a:r>
            <a:endParaRPr lang="en-GB" dirty="0"/>
          </a:p>
          <a:p>
            <a:r>
              <a:rPr lang="en-US" dirty="0"/>
              <a:t>As a way of documenting an existing system</a:t>
            </a:r>
          </a:p>
          <a:p>
            <a:pPr lvl="1"/>
            <a:r>
              <a:rPr lang="en-US" dirty="0"/>
              <a:t>Models should be an accurate representation of the system but need not be complete.</a:t>
            </a:r>
            <a:endParaRPr lang="en-GB" dirty="0"/>
          </a:p>
          <a:p>
            <a:r>
              <a:rPr lang="en-US" dirty="0"/>
              <a:t>As a detailed system description that can be used to generate a system implementation</a:t>
            </a:r>
          </a:p>
          <a:p>
            <a:pPr lvl="1"/>
            <a:r>
              <a:rPr lang="en-US" dirty="0"/>
              <a:t>Models have to be both correct and complete.</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type="body" idx="1"/>
          </p:nvPr>
        </p:nvSpPr>
        <p:spPr/>
        <p:txBody>
          <a:bodyPr/>
          <a:lstStyle/>
          <a:p>
            <a:r>
              <a:rPr lang="en-GB"/>
              <a:t>Context models are used to illustrate the operational context of a system - they show what lies outside the system boundaries.</a:t>
            </a:r>
          </a:p>
          <a:p>
            <a:r>
              <a:rPr lang="en-GB"/>
              <a:t>Social and organisational concerns may affect the decision on where to position system boundaries.</a:t>
            </a:r>
          </a:p>
          <a:p>
            <a:r>
              <a:rPr lang="en-GB"/>
              <a:t>Architectural models show the system and its relationship with other systems.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boundaries</a:t>
            </a:r>
          </a:p>
        </p:txBody>
      </p:sp>
      <p:sp>
        <p:nvSpPr>
          <p:cNvPr id="3" name="Content Placeholder 2"/>
          <p:cNvSpPr>
            <a:spLocks noGrp="1"/>
          </p:cNvSpPr>
          <p:nvPr>
            <p:ph idx="1"/>
          </p:nvPr>
        </p:nvSpPr>
        <p:spPr/>
        <p:txBody>
          <a:bodyPr>
            <a:normAutofit fontScale="92500" lnSpcReduction="20000"/>
          </a:bodyPr>
          <a:lstStyle/>
          <a:p>
            <a:r>
              <a:rPr lang="en-US" dirty="0"/>
              <a:t>System boundaries are established to define what is inside and what is outside the system.</a:t>
            </a:r>
          </a:p>
          <a:p>
            <a:pPr lvl="1"/>
            <a:r>
              <a:rPr lang="en-US" dirty="0"/>
              <a:t>They show other systems that are used or depend on the system being developed.</a:t>
            </a:r>
          </a:p>
          <a:p>
            <a:r>
              <a:rPr lang="en-US" dirty="0"/>
              <a:t>The position of the system boundary has a profound effect on the system requirements. </a:t>
            </a:r>
          </a:p>
          <a:p>
            <a:r>
              <a:rPr lang="en-US" dirty="0"/>
              <a:t>Defining a system boundary is a political judgment</a:t>
            </a:r>
          </a:p>
          <a:p>
            <a:pPr lvl="1"/>
            <a:r>
              <a:rPr lang="en-US" dirty="0"/>
              <a:t>There may be pressures to develop system boundaries that increase / decrease the influence or workload of different parts of an organization.</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1802</Words>
  <Application>Microsoft Office PowerPoint</Application>
  <PresentationFormat>On-screen Show (4:3)</PresentationFormat>
  <Paragraphs>202</Paragraphs>
  <Slides>38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Palatino</vt:lpstr>
      <vt:lpstr>Times</vt:lpstr>
      <vt:lpstr>Office Theme</vt:lpstr>
      <vt:lpstr>Design Engineering</vt:lpstr>
      <vt:lpstr>Topics covered</vt:lpstr>
      <vt:lpstr>System modeling</vt:lpstr>
      <vt:lpstr>Existing and planned system models</vt:lpstr>
      <vt:lpstr>System perspectives</vt:lpstr>
      <vt:lpstr>UML diagram types</vt:lpstr>
      <vt:lpstr>Use of graphical models</vt:lpstr>
      <vt:lpstr>Context models</vt:lpstr>
      <vt:lpstr>System boundaries</vt:lpstr>
      <vt:lpstr>The context of the MHC-PMS</vt:lpstr>
      <vt:lpstr>Process perspective</vt:lpstr>
      <vt:lpstr>Process model of involuntary detention</vt:lpstr>
      <vt:lpstr>Interaction models</vt:lpstr>
      <vt:lpstr>Use case modeling</vt:lpstr>
      <vt:lpstr>Transfer-data use case</vt:lpstr>
      <vt:lpstr>Tabular description of the ‘Transfer data’ use-case</vt:lpstr>
      <vt:lpstr>Weather station use cases</vt:lpstr>
      <vt:lpstr>Use case description—Report weather</vt:lpstr>
      <vt:lpstr>Use cases in the MHC-PMS involving the role ‘Medical Receptionist’</vt:lpstr>
      <vt:lpstr>Design a Use-case diagram for Bank ATM system.</vt:lpstr>
      <vt:lpstr>PowerPoint Presentation</vt:lpstr>
      <vt:lpstr>Additional Notes : LIBSYS use cases</vt:lpstr>
      <vt:lpstr>Use cases for the MHC-PMS</vt:lpstr>
      <vt:lpstr>Sequence diagrams</vt:lpstr>
      <vt:lpstr>PowerPoint Presentation</vt:lpstr>
      <vt:lpstr>Sequence diagram for View patient information</vt:lpstr>
      <vt:lpstr>Sequence diagram for Transfer Data</vt:lpstr>
      <vt:lpstr>Sequence diagram describing data collection(WEATHER STATION)</vt:lpstr>
      <vt:lpstr>Design</vt:lpstr>
      <vt:lpstr>PowerPoint Presentation</vt:lpstr>
      <vt:lpstr>Analysis Model -&gt; Design Model</vt:lpstr>
      <vt:lpstr>Design and Quality</vt:lpstr>
      <vt:lpstr>Quality Guidelines</vt:lpstr>
      <vt:lpstr>Quality Guidelines continued</vt:lpstr>
      <vt:lpstr>Quality Attributes</vt:lpstr>
      <vt:lpstr>PowerPoint Presentation</vt:lpstr>
      <vt:lpstr>Fundamental Concepts</vt:lpstr>
      <vt:lpstr>Fundamental 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dc:title>
  <dc:creator>cs</dc:creator>
  <cp:lastModifiedBy>PRITHAM</cp:lastModifiedBy>
  <cp:revision>10</cp:revision>
  <dcterms:created xsi:type="dcterms:W3CDTF">2020-02-24T04:12:01Z</dcterms:created>
  <dcterms:modified xsi:type="dcterms:W3CDTF">2022-08-08T12:22:43Z</dcterms:modified>
</cp:coreProperties>
</file>