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handoutMasterIdLst>
    <p:handoutMasterId r:id="rId48"/>
  </p:handoutMasterIdLst>
  <p:sldIdLst>
    <p:sldId id="256" r:id="rId2"/>
    <p:sldId id="273" r:id="rId3"/>
    <p:sldId id="313" r:id="rId4"/>
    <p:sldId id="282" r:id="rId5"/>
    <p:sldId id="257" r:id="rId6"/>
    <p:sldId id="274" r:id="rId7"/>
    <p:sldId id="259" r:id="rId8"/>
    <p:sldId id="315" r:id="rId9"/>
    <p:sldId id="316" r:id="rId10"/>
    <p:sldId id="283" r:id="rId11"/>
    <p:sldId id="284" r:id="rId12"/>
    <p:sldId id="260" r:id="rId13"/>
    <p:sldId id="321" r:id="rId14"/>
    <p:sldId id="287" r:id="rId15"/>
    <p:sldId id="261" r:id="rId16"/>
    <p:sldId id="262" r:id="rId17"/>
    <p:sldId id="288" r:id="rId18"/>
    <p:sldId id="289" r:id="rId19"/>
    <p:sldId id="328" r:id="rId20"/>
    <p:sldId id="329" r:id="rId21"/>
    <p:sldId id="330" r:id="rId22"/>
    <p:sldId id="331" r:id="rId23"/>
    <p:sldId id="332" r:id="rId24"/>
    <p:sldId id="333" r:id="rId25"/>
    <p:sldId id="334" r:id="rId26"/>
    <p:sldId id="290" r:id="rId27"/>
    <p:sldId id="263" r:id="rId28"/>
    <p:sldId id="268" r:id="rId29"/>
    <p:sldId id="291" r:id="rId30"/>
    <p:sldId id="297" r:id="rId31"/>
    <p:sldId id="265" r:id="rId32"/>
    <p:sldId id="309" r:id="rId33"/>
    <p:sldId id="299" r:id="rId34"/>
    <p:sldId id="311" r:id="rId35"/>
    <p:sldId id="298" r:id="rId36"/>
    <p:sldId id="326" r:id="rId37"/>
    <p:sldId id="335" r:id="rId38"/>
    <p:sldId id="327" r:id="rId39"/>
    <p:sldId id="266" r:id="rId40"/>
    <p:sldId id="301" r:id="rId41"/>
    <p:sldId id="302" r:id="rId42"/>
    <p:sldId id="267" r:id="rId43"/>
    <p:sldId id="303" r:id="rId44"/>
    <p:sldId id="304" r:id="rId45"/>
    <p:sldId id="30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0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9/17/2022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9/17/2022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9/17/2022</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9/17/2022</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9/17/2022</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9/17/2022</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9/17/2022</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9/17/2022</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9/17/2022</a:t>
            </a:fld>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9/17/2022</a:t>
            </a:fld>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9/17/2022</a:t>
            </a:fld>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9/17/2022</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9/17/2022</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9/17/2022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type="body" idx="1"/>
          </p:nvPr>
        </p:nvSpPr>
        <p:spPr/>
        <p:txBody>
          <a:bodyPr/>
          <a:lstStyle/>
          <a:p>
            <a:r>
              <a:rPr lang="en-US" dirty="0"/>
              <a:t>Unit testing is the process of </a:t>
            </a:r>
            <a:r>
              <a:rPr lang="en-US" dirty="0">
                <a:solidFill>
                  <a:srgbClr val="FF0000"/>
                </a:solidFill>
              </a:rPr>
              <a:t>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solidFill>
                  <a:srgbClr val="FF0000"/>
                </a:solidFill>
              </a:rPr>
              <a:t>Object classes </a:t>
            </a:r>
            <a:r>
              <a:rPr lang="en-US" dirty="0"/>
              <a:t>with several attributes and 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solidFill>
                  <a:srgbClr val="FF0000"/>
                </a:solidFill>
              </a:rPr>
              <a:t>Testing all operations associated with an object</a:t>
            </a:r>
          </a:p>
          <a:p>
            <a:pPr lvl="1"/>
            <a:r>
              <a:rPr lang="en-GB" dirty="0"/>
              <a:t>Setting and interrogating(cross-examine) all object attributes</a:t>
            </a:r>
          </a:p>
          <a:p>
            <a:pPr lvl="1"/>
            <a:r>
              <a:rPr lang="en-GB" dirty="0"/>
              <a:t>Exercising the </a:t>
            </a:r>
            <a:r>
              <a:rPr lang="en-GB" dirty="0">
                <a:solidFill>
                  <a:srgbClr val="FF0000"/>
                </a:solidFill>
              </a:rPr>
              <a:t>object in all possible states.</a:t>
            </a:r>
          </a:p>
          <a:p>
            <a:r>
              <a:rPr lang="en-GB" dirty="0">
                <a:solidFill>
                  <a:srgbClr val="FF0000"/>
                </a:solidFill>
              </a:rPr>
              <a:t>Inheritance makes </a:t>
            </a:r>
            <a:r>
              <a:rPr lang="en-GB" dirty="0"/>
              <a:t>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p>
        </p:txBody>
      </p:sp>
      <p:pic>
        <p:nvPicPr>
          <p:cNvPr id="4" name="Content Placeholder 3" descr="8.4 WeatherStationIfac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a:t>
            </a:r>
            <a:r>
              <a:rPr lang="en-US" dirty="0">
                <a:solidFill>
                  <a:srgbClr val="FF0000"/>
                </a:solidFill>
              </a:rPr>
              <a:t>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a:t>
            </a:r>
            <a:r>
              <a:rPr lang="en-US" dirty="0">
                <a:solidFill>
                  <a:srgbClr val="FF0000"/>
                </a:solidFill>
              </a:rPr>
              <a:t>previous experience of the kinds of errors that programmers </a:t>
            </a:r>
            <a:r>
              <a:rPr lang="en-US" dirty="0"/>
              <a:t>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dirty="0"/>
              <a:t>Input data and output results </a:t>
            </a:r>
            <a:r>
              <a:rPr lang="en-GB" dirty="0">
                <a:solidFill>
                  <a:srgbClr val="FF0000"/>
                </a:solidFill>
              </a:rPr>
              <a:t>often fall into different classes </a:t>
            </a:r>
            <a:r>
              <a:rPr lang="en-GB" dirty="0"/>
              <a:t>where all members of a class are related.</a:t>
            </a:r>
          </a:p>
          <a:p>
            <a:r>
              <a:rPr lang="en-GB" dirty="0"/>
              <a:t>Each of these classes is an </a:t>
            </a:r>
            <a:r>
              <a:rPr lang="en-GB" dirty="0">
                <a:solidFill>
                  <a:srgbClr val="FF0000"/>
                </a:solidFill>
              </a:rPr>
              <a:t>equivalence partition</a:t>
            </a:r>
            <a:r>
              <a:rPr lang="en-GB" dirty="0"/>
              <a:t> or domain where the program behaves in an equivalent way for each class member.</a:t>
            </a:r>
          </a:p>
          <a:p>
            <a:r>
              <a:rPr lang="en-GB" dirty="0"/>
              <a:t>Test cases should be </a:t>
            </a:r>
            <a:r>
              <a:rPr lang="en-GB" dirty="0">
                <a:solidFill>
                  <a:srgbClr val="FF0000"/>
                </a:solidFill>
              </a:rPr>
              <a:t>chosen from each partition</a:t>
            </a:r>
            <a:r>
              <a:rPr lang="en-GB" dirty="0"/>
              <a:t>.</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pic>
        <p:nvPicPr>
          <p:cNvPr id="4" name="Content Placeholder 3" descr="8.5 EquivPartition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p>
        </p:txBody>
      </p:sp>
      <p:pic>
        <p:nvPicPr>
          <p:cNvPr id="4" name="Content Placeholder 3" descr="8.6 Partitio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dirty="0"/>
              <a:t>Test software with sequences which have </a:t>
            </a:r>
            <a:r>
              <a:rPr lang="en-GB" dirty="0">
                <a:solidFill>
                  <a:srgbClr val="FF0000"/>
                </a:solidFill>
              </a:rPr>
              <a:t>only a single value.</a:t>
            </a:r>
          </a:p>
          <a:p>
            <a:r>
              <a:rPr lang="en-GB" dirty="0"/>
              <a:t>Use sequences of </a:t>
            </a:r>
            <a:r>
              <a:rPr lang="en-GB" dirty="0">
                <a:solidFill>
                  <a:srgbClr val="FF0000"/>
                </a:solidFill>
              </a:rPr>
              <a:t>different sizes in different tests.</a:t>
            </a:r>
          </a:p>
          <a:p>
            <a:r>
              <a:rPr lang="en-GB" dirty="0"/>
              <a:t>Derive tests so that the first, middle and last elements of the sequence are accessed.</a:t>
            </a:r>
          </a:p>
          <a:p>
            <a:r>
              <a:rPr lang="en-GB" dirty="0"/>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a:t>
            </a:r>
            <a:r>
              <a:rPr lang="en-US" dirty="0">
                <a:solidFill>
                  <a:srgbClr val="FF0000"/>
                </a:solidFill>
              </a:rPr>
              <a:t>force</a:t>
            </a:r>
            <a:r>
              <a:rPr lang="en-US" dirty="0"/>
              <a:t> the system to </a:t>
            </a:r>
            <a:r>
              <a:rPr lang="en-US" dirty="0">
                <a:solidFill>
                  <a:srgbClr val="FF0000"/>
                </a:solidFill>
              </a:rPr>
              <a:t>generate all error messages </a:t>
            </a:r>
            <a:endParaRPr lang="en-GB" dirty="0">
              <a:solidFill>
                <a:srgbClr val="FF0000"/>
              </a:solidFill>
            </a:endParaRPr>
          </a:p>
          <a:p>
            <a:r>
              <a:rPr lang="en-US" dirty="0"/>
              <a:t>Design inputs that cause input buffers to overflow </a:t>
            </a:r>
            <a:endParaRPr lang="en-GB" dirty="0"/>
          </a:p>
          <a:p>
            <a:r>
              <a:rPr lang="en-US" dirty="0"/>
              <a:t>Repeat the same input or series of inputs numerous times </a:t>
            </a:r>
            <a:endParaRPr lang="en-GB" dirty="0"/>
          </a:p>
          <a:p>
            <a:r>
              <a:rPr lang="en-US" dirty="0">
                <a:solidFill>
                  <a:srgbClr val="FF0000"/>
                </a:solidFill>
              </a:rPr>
              <a:t>Force invalid outputs to be generated </a:t>
            </a:r>
            <a:endParaRPr lang="en-GB" dirty="0">
              <a:solidFill>
                <a:srgbClr val="FF0000"/>
              </a:solidFill>
            </a:endParaRPr>
          </a:p>
          <a:p>
            <a:r>
              <a:rPr lang="en-US" dirty="0"/>
              <a:t>Force computation results to be too large or too small.</a:t>
            </a:r>
            <a:endParaRPr lang="en-GB" dirty="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356"/>
            <a:ext cx="8229600" cy="4897004"/>
          </a:xfrm>
        </p:spPr>
        <p:txBody>
          <a:bodyPr>
            <a:normAutofit fontScale="92500" lnSpcReduction="20000"/>
          </a:bodyPr>
          <a:lstStyle/>
          <a:p>
            <a:pPr algn="just"/>
            <a:r>
              <a:rPr lang="en-US" dirty="0"/>
              <a:t>Boundary testing is the process of testing between </a:t>
            </a:r>
            <a:r>
              <a:rPr lang="en-US" dirty="0">
                <a:solidFill>
                  <a:srgbClr val="FF0000"/>
                </a:solidFill>
              </a:rPr>
              <a:t>extreme ends or boundaries between partitions of the input values.</a:t>
            </a:r>
          </a:p>
          <a:p>
            <a:pPr algn="just"/>
            <a:r>
              <a:rPr lang="en-US" dirty="0"/>
              <a:t>So these extreme ends like </a:t>
            </a:r>
            <a:r>
              <a:rPr lang="en-US" dirty="0">
                <a:solidFill>
                  <a:srgbClr val="FF0000"/>
                </a:solidFill>
              </a:rPr>
              <a:t>Start- End, Lower- Upper, Maximum-Minimum, Just Inside-Just Outside values are called boundary values and the testing is called "boundary testing".</a:t>
            </a:r>
          </a:p>
          <a:p>
            <a:pPr algn="just"/>
            <a:r>
              <a:rPr lang="en-US" dirty="0"/>
              <a:t>The basic idea in boundary value testing is to select input variable values at their:</a:t>
            </a:r>
          </a:p>
          <a:p>
            <a:pPr algn="just"/>
            <a:r>
              <a:rPr lang="en-US" dirty="0">
                <a:solidFill>
                  <a:srgbClr val="FF0000"/>
                </a:solidFill>
              </a:rPr>
              <a:t>Minimum</a:t>
            </a:r>
          </a:p>
          <a:p>
            <a:pPr algn="just"/>
            <a:r>
              <a:rPr lang="en-US" dirty="0">
                <a:solidFill>
                  <a:srgbClr val="FF0000"/>
                </a:solidFill>
              </a:rPr>
              <a:t>Just above the minimum</a:t>
            </a:r>
          </a:p>
          <a:p>
            <a:pPr algn="just"/>
            <a:r>
              <a:rPr lang="en-US" dirty="0">
                <a:solidFill>
                  <a:srgbClr val="FF0000"/>
                </a:solidFill>
              </a:rPr>
              <a:t>A nominal value</a:t>
            </a:r>
          </a:p>
          <a:p>
            <a:pPr algn="just"/>
            <a:r>
              <a:rPr lang="en-US" dirty="0">
                <a:solidFill>
                  <a:srgbClr val="FF0000"/>
                </a:solidFill>
              </a:rPr>
              <a:t>Just below the maximum</a:t>
            </a:r>
          </a:p>
          <a:p>
            <a:pPr algn="just"/>
            <a:r>
              <a:rPr lang="en-US" dirty="0">
                <a:solidFill>
                  <a:srgbClr val="FF0000"/>
                </a:solidFill>
              </a:rPr>
              <a:t>Maximum</a:t>
            </a:r>
          </a:p>
        </p:txBody>
      </p:sp>
    </p:spTree>
    <p:extLst>
      <p:ext uri="{BB962C8B-B14F-4D97-AF65-F5344CB8AC3E}">
        <p14:creationId xmlns:p14="http://schemas.microsoft.com/office/powerpoint/2010/main" val="371551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Cyclomatic</a:t>
            </a:r>
            <a:r>
              <a:rPr lang="en-IN" dirty="0"/>
              <a:t> Complexity</a:t>
            </a:r>
          </a:p>
        </p:txBody>
      </p:sp>
      <p:sp>
        <p:nvSpPr>
          <p:cNvPr id="3" name="Content Placeholder 2"/>
          <p:cNvSpPr>
            <a:spLocks noGrp="1"/>
          </p:cNvSpPr>
          <p:nvPr>
            <p:ph idx="1"/>
          </p:nvPr>
        </p:nvSpPr>
        <p:spPr>
          <a:xfrm>
            <a:off x="457200" y="1285860"/>
            <a:ext cx="8229600" cy="4840303"/>
          </a:xfrm>
        </p:spPr>
        <p:txBody>
          <a:bodyPr/>
          <a:lstStyle/>
          <a:p>
            <a:pPr>
              <a:buNone/>
            </a:pPr>
            <a:endParaRPr lang="en-IN" dirty="0"/>
          </a:p>
          <a:p>
            <a:pPr>
              <a:buFont typeface="Wingdings" pitchFamily="2" charset="2"/>
              <a:buChar char="§"/>
            </a:pPr>
            <a:r>
              <a:rPr lang="en-IN" dirty="0" err="1"/>
              <a:t>Cyclomatic</a:t>
            </a:r>
            <a:r>
              <a:rPr lang="en-IN" dirty="0"/>
              <a:t> Complexity=</a:t>
            </a:r>
            <a:r>
              <a:rPr lang="en-IN" dirty="0">
                <a:solidFill>
                  <a:srgbClr val="FF0000"/>
                </a:solidFill>
              </a:rPr>
              <a:t>4n+1 yields test cases.</a:t>
            </a:r>
          </a:p>
        </p:txBody>
      </p:sp>
      <p:pic>
        <p:nvPicPr>
          <p:cNvPr id="1026" name="Picture 2" descr="https://www.guru99.com/images/3-2016/032316_0620_Equivalenc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0" y="2768958"/>
            <a:ext cx="9171531" cy="237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66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Example 4 on Boundary Value Analysis Test Case Design Technique:</a:t>
            </a:r>
          </a:p>
        </p:txBody>
      </p:sp>
      <p:sp>
        <p:nvSpPr>
          <p:cNvPr id="3" name="Content Placeholder 2"/>
          <p:cNvSpPr>
            <a:spLocks noGrp="1"/>
          </p:cNvSpPr>
          <p:nvPr>
            <p:ph idx="1"/>
          </p:nvPr>
        </p:nvSpPr>
        <p:spPr/>
        <p:txBody>
          <a:bodyPr/>
          <a:lstStyle/>
          <a:p>
            <a:r>
              <a:rPr lang="en-US" dirty="0"/>
              <a:t>Assume, we have to text a field which accepts Age 18 – 56</a:t>
            </a:r>
            <a:endParaRPr lang="en-IN" dirty="0"/>
          </a:p>
        </p:txBody>
      </p:sp>
      <p:pic>
        <p:nvPicPr>
          <p:cNvPr id="2050" name="Picture 2" descr="Boundary Value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80928"/>
            <a:ext cx="8094595"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49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CASES</a:t>
            </a:r>
          </a:p>
        </p:txBody>
      </p:sp>
      <p:sp>
        <p:nvSpPr>
          <p:cNvPr id="3" name="Content Placeholder 2"/>
          <p:cNvSpPr>
            <a:spLocks noGrp="1"/>
          </p:cNvSpPr>
          <p:nvPr>
            <p:ph idx="1"/>
          </p:nvPr>
        </p:nvSpPr>
        <p:spPr/>
        <p:txBody>
          <a:bodyPr>
            <a:normAutofit fontScale="92500" lnSpcReduction="20000"/>
          </a:bodyPr>
          <a:lstStyle/>
          <a:p>
            <a:r>
              <a:rPr lang="en-US" dirty="0"/>
              <a:t>Minimum boundary value is 18</a:t>
            </a:r>
          </a:p>
          <a:p>
            <a:r>
              <a:rPr lang="en-US" dirty="0"/>
              <a:t>Maximum boundary value is 56</a:t>
            </a:r>
          </a:p>
          <a:p>
            <a:r>
              <a:rPr lang="en-US" u="sng" dirty="0"/>
              <a:t>Valid Inputs:</a:t>
            </a:r>
            <a:r>
              <a:rPr lang="en-US" dirty="0"/>
              <a:t> 18,19,55,56</a:t>
            </a:r>
          </a:p>
          <a:p>
            <a:r>
              <a:rPr lang="en-US" u="sng" dirty="0"/>
              <a:t>Invalid Inputs:</a:t>
            </a:r>
            <a:r>
              <a:rPr lang="en-US" dirty="0"/>
              <a:t> 17 and 57</a:t>
            </a:r>
          </a:p>
          <a:p>
            <a:r>
              <a:rPr lang="en-US" dirty="0"/>
              <a:t>Test case 1: Enter the value 17 (18-1) = Invalid</a:t>
            </a:r>
          </a:p>
          <a:p>
            <a:r>
              <a:rPr lang="en-US" dirty="0"/>
              <a:t>Test case 2: Enter the value 18 = Valid</a:t>
            </a:r>
          </a:p>
          <a:p>
            <a:r>
              <a:rPr lang="en-US" dirty="0"/>
              <a:t>Test case 3: Enter the value 19 (18+1) = Valid</a:t>
            </a:r>
          </a:p>
          <a:p>
            <a:r>
              <a:rPr lang="en-US" dirty="0"/>
              <a:t>Test case 4: Enter the value 55 (56-1) = Valid</a:t>
            </a:r>
          </a:p>
          <a:p>
            <a:r>
              <a:rPr lang="en-US" dirty="0"/>
              <a:t>Test case 5: Enter the value 56 = Valid</a:t>
            </a:r>
          </a:p>
          <a:p>
            <a:r>
              <a:rPr lang="en-US" dirty="0"/>
              <a:t>Test case 6: Enter the value 57 (56+1) =Invalid</a:t>
            </a:r>
          </a:p>
          <a:p>
            <a:endParaRPr lang="en-IN" dirty="0"/>
          </a:p>
        </p:txBody>
      </p:sp>
    </p:spTree>
    <p:extLst>
      <p:ext uri="{BB962C8B-B14F-4D97-AF65-F5344CB8AC3E}">
        <p14:creationId xmlns:p14="http://schemas.microsoft.com/office/powerpoint/2010/main" val="2877039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932"/>
          </a:xfrm>
          <a:prstGeom prst="rect">
            <a:avLst/>
          </a:prstGeom>
        </p:spPr>
        <p:txBody>
          <a:bodyPr vert="horz" wrap="square" lIns="0" tIns="12700" rIns="0" bIns="0" rtlCol="0">
            <a:spAutoFit/>
          </a:bodyPr>
          <a:lstStyle/>
          <a:p>
            <a:pPr marL="3002915" algn="l">
              <a:lnSpc>
                <a:spcPct val="100000"/>
              </a:lnSpc>
              <a:spcBef>
                <a:spcPts val="100"/>
              </a:spcBef>
            </a:pPr>
            <a:r>
              <a:rPr lang="en-US" b="1" spc="350" dirty="0"/>
              <a:t>Example 2</a:t>
            </a:r>
            <a:endParaRPr b="1" spc="350" dirty="0"/>
          </a:p>
        </p:txBody>
      </p:sp>
      <p:sp>
        <p:nvSpPr>
          <p:cNvPr id="3" name="object 3"/>
          <p:cNvSpPr txBox="1"/>
          <p:nvPr/>
        </p:nvSpPr>
        <p:spPr>
          <a:xfrm>
            <a:off x="520700" y="1446529"/>
            <a:ext cx="8059420" cy="695960"/>
          </a:xfrm>
          <a:prstGeom prst="rect">
            <a:avLst/>
          </a:prstGeom>
        </p:spPr>
        <p:txBody>
          <a:bodyPr vert="horz" wrap="square" lIns="0" tIns="12700" rIns="0" bIns="0" rtlCol="0">
            <a:spAutoFit/>
          </a:bodyPr>
          <a:lstStyle/>
          <a:p>
            <a:pPr marL="354330" marR="5080" indent="-341630">
              <a:lnSpc>
                <a:spcPct val="100000"/>
              </a:lnSpc>
              <a:spcBef>
                <a:spcPts val="100"/>
              </a:spcBef>
              <a:tabLst>
                <a:tab pos="1396365" algn="l"/>
              </a:tabLst>
            </a:pPr>
            <a:r>
              <a:rPr sz="2400" b="1" spc="-5" dirty="0">
                <a:solidFill>
                  <a:srgbClr val="006FBF"/>
                </a:solidFill>
                <a:latin typeface="Times New Roman"/>
                <a:cs typeface="Times New Roman"/>
              </a:rPr>
              <a:t>Example:	</a:t>
            </a:r>
            <a:r>
              <a:rPr sz="2000" dirty="0">
                <a:latin typeface="Times New Roman"/>
                <a:cs typeface="Times New Roman"/>
              </a:rPr>
              <a:t>Password </a:t>
            </a:r>
            <a:r>
              <a:rPr sz="2000" spc="-5" dirty="0">
                <a:latin typeface="Times New Roman"/>
                <a:cs typeface="Times New Roman"/>
              </a:rPr>
              <a:t>field can </a:t>
            </a:r>
            <a:r>
              <a:rPr sz="2000" dirty="0">
                <a:latin typeface="Times New Roman"/>
                <a:cs typeface="Times New Roman"/>
              </a:rPr>
              <a:t>not be </a:t>
            </a:r>
            <a:r>
              <a:rPr sz="2000" spc="-5" dirty="0">
                <a:latin typeface="Times New Roman"/>
                <a:cs typeface="Times New Roman"/>
              </a:rPr>
              <a:t>shorter than </a:t>
            </a:r>
            <a:r>
              <a:rPr sz="2000" dirty="0">
                <a:latin typeface="Times New Roman"/>
                <a:cs typeface="Times New Roman"/>
              </a:rPr>
              <a:t>4 and longer than 28  (including) </a:t>
            </a:r>
            <a:r>
              <a:rPr sz="2000" spc="-5" dirty="0">
                <a:latin typeface="Times New Roman"/>
                <a:cs typeface="Times New Roman"/>
              </a:rPr>
              <a:t>characters (numeric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alphabetic)</a:t>
            </a:r>
            <a:endParaRPr sz="2000">
              <a:latin typeface="Times New Roman"/>
              <a:cs typeface="Times New Roman"/>
            </a:endParaRPr>
          </a:p>
        </p:txBody>
      </p:sp>
      <p:sp>
        <p:nvSpPr>
          <p:cNvPr id="4" name="object 4"/>
          <p:cNvSpPr txBox="1"/>
          <p:nvPr/>
        </p:nvSpPr>
        <p:spPr>
          <a:xfrm>
            <a:off x="1642110" y="2730500"/>
            <a:ext cx="215138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BF"/>
                </a:solidFill>
                <a:latin typeface="Times New Roman"/>
                <a:cs typeface="Times New Roman"/>
              </a:rPr>
              <a:t>Equivalance</a:t>
            </a:r>
            <a:r>
              <a:rPr sz="2000" b="1" spc="-35" dirty="0">
                <a:solidFill>
                  <a:srgbClr val="006FBF"/>
                </a:solidFill>
                <a:latin typeface="Times New Roman"/>
                <a:cs typeface="Times New Roman"/>
              </a:rPr>
              <a:t> </a:t>
            </a:r>
            <a:r>
              <a:rPr sz="2000" b="1" spc="-5" dirty="0">
                <a:solidFill>
                  <a:srgbClr val="006FBF"/>
                </a:solidFill>
                <a:latin typeface="Times New Roman"/>
                <a:cs typeface="Times New Roman"/>
              </a:rPr>
              <a:t>classes</a:t>
            </a:r>
            <a:endParaRPr sz="2000">
              <a:latin typeface="Times New Roman"/>
              <a:cs typeface="Times New Roman"/>
            </a:endParaRPr>
          </a:p>
        </p:txBody>
      </p:sp>
      <p:sp>
        <p:nvSpPr>
          <p:cNvPr id="5" name="object 5"/>
          <p:cNvSpPr txBox="1"/>
          <p:nvPr/>
        </p:nvSpPr>
        <p:spPr>
          <a:xfrm>
            <a:off x="4022731" y="2730500"/>
            <a:ext cx="1917064"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BF"/>
                </a:solidFill>
                <a:latin typeface="Times New Roman"/>
                <a:cs typeface="Times New Roman"/>
              </a:rPr>
              <a:t>Boundary</a:t>
            </a:r>
            <a:r>
              <a:rPr sz="2000" b="1" spc="-30" dirty="0">
                <a:solidFill>
                  <a:srgbClr val="006FBF"/>
                </a:solidFill>
                <a:latin typeface="Times New Roman"/>
                <a:cs typeface="Times New Roman"/>
              </a:rPr>
              <a:t> </a:t>
            </a:r>
            <a:r>
              <a:rPr sz="2000" b="1" spc="-5" dirty="0">
                <a:solidFill>
                  <a:srgbClr val="006FBF"/>
                </a:solidFill>
                <a:latin typeface="Times New Roman"/>
                <a:cs typeface="Times New Roman"/>
              </a:rPr>
              <a:t>Values</a:t>
            </a:r>
            <a:endParaRPr sz="2000">
              <a:latin typeface="Times New Roman"/>
              <a:cs typeface="Times New Roman"/>
            </a:endParaRPr>
          </a:p>
        </p:txBody>
      </p:sp>
      <p:sp>
        <p:nvSpPr>
          <p:cNvPr id="6" name="object 6"/>
          <p:cNvSpPr txBox="1"/>
          <p:nvPr/>
        </p:nvSpPr>
        <p:spPr>
          <a:xfrm>
            <a:off x="3937000" y="3340100"/>
            <a:ext cx="2070100" cy="6350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{-1;0;1},</a:t>
            </a:r>
            <a:r>
              <a:rPr sz="2000" spc="-15" dirty="0">
                <a:latin typeface="Times New Roman"/>
                <a:cs typeface="Times New Roman"/>
              </a:rPr>
              <a:t> </a:t>
            </a:r>
            <a:r>
              <a:rPr sz="2000" spc="-5" dirty="0">
                <a:latin typeface="Times New Roman"/>
                <a:cs typeface="Times New Roman"/>
              </a:rPr>
              <a:t>{2;3;4}</a:t>
            </a:r>
            <a:endParaRPr sz="2000">
              <a:latin typeface="Times New Roman"/>
              <a:cs typeface="Times New Roman"/>
            </a:endParaRPr>
          </a:p>
          <a:p>
            <a:pPr marL="12700">
              <a:lnSpc>
                <a:spcPct val="100000"/>
              </a:lnSpc>
            </a:pPr>
            <a:r>
              <a:rPr sz="2000" spc="-5" dirty="0">
                <a:latin typeface="Times New Roman"/>
                <a:cs typeface="Times New Roman"/>
              </a:rPr>
              <a:t>{3;4;5},</a:t>
            </a:r>
            <a:r>
              <a:rPr sz="2000" spc="-55" dirty="0">
                <a:latin typeface="Times New Roman"/>
                <a:cs typeface="Times New Roman"/>
              </a:rPr>
              <a:t> </a:t>
            </a:r>
            <a:r>
              <a:rPr sz="2000" dirty="0">
                <a:latin typeface="Times New Roman"/>
                <a:cs typeface="Times New Roman"/>
              </a:rPr>
              <a:t>{27;28;29}</a:t>
            </a:r>
            <a:endParaRPr sz="2000">
              <a:latin typeface="Times New Roman"/>
              <a:cs typeface="Times New Roman"/>
            </a:endParaRPr>
          </a:p>
        </p:txBody>
      </p:sp>
      <p:sp>
        <p:nvSpPr>
          <p:cNvPr id="7" name="object 7"/>
          <p:cNvSpPr txBox="1"/>
          <p:nvPr/>
        </p:nvSpPr>
        <p:spPr>
          <a:xfrm>
            <a:off x="2108200" y="3340100"/>
            <a:ext cx="551180" cy="9398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0-3</a:t>
            </a:r>
            <a:endParaRPr sz="2000">
              <a:latin typeface="Times New Roman"/>
              <a:cs typeface="Times New Roman"/>
            </a:endParaRPr>
          </a:p>
          <a:p>
            <a:pPr marL="12700">
              <a:lnSpc>
                <a:spcPct val="100000"/>
              </a:lnSpc>
            </a:pPr>
            <a:r>
              <a:rPr sz="2000" dirty="0">
                <a:latin typeface="Times New Roman"/>
                <a:cs typeface="Times New Roman"/>
              </a:rPr>
              <a:t>4-28</a:t>
            </a:r>
            <a:endParaRPr sz="2000">
              <a:latin typeface="Times New Roman"/>
              <a:cs typeface="Times New Roman"/>
            </a:endParaRPr>
          </a:p>
          <a:p>
            <a:pPr marL="12700">
              <a:lnSpc>
                <a:spcPct val="100000"/>
              </a:lnSpc>
            </a:pPr>
            <a:r>
              <a:rPr sz="2000" spc="5" dirty="0">
                <a:latin typeface="Times New Roman"/>
                <a:cs typeface="Times New Roman"/>
              </a:rPr>
              <a:t>2</a:t>
            </a:r>
            <a:r>
              <a:rPr sz="2000" dirty="0">
                <a:latin typeface="Times New Roman"/>
                <a:cs typeface="Times New Roman"/>
              </a:rPr>
              <a:t>8+1</a:t>
            </a:r>
            <a:endParaRPr sz="2000">
              <a:latin typeface="Times New Roman"/>
              <a:cs typeface="Times New Roman"/>
            </a:endParaRPr>
          </a:p>
        </p:txBody>
      </p:sp>
      <p:sp>
        <p:nvSpPr>
          <p:cNvPr id="8" name="object 8"/>
          <p:cNvSpPr/>
          <p:nvPr/>
        </p:nvSpPr>
        <p:spPr>
          <a:xfrm>
            <a:off x="1619250" y="3158489"/>
            <a:ext cx="4320540" cy="8890"/>
          </a:xfrm>
          <a:custGeom>
            <a:avLst/>
            <a:gdLst/>
            <a:ahLst/>
            <a:cxnLst/>
            <a:rect l="l" t="t" r="r" b="b"/>
            <a:pathLst>
              <a:path w="4320540" h="8889">
                <a:moveTo>
                  <a:pt x="0" y="0"/>
                </a:moveTo>
                <a:lnTo>
                  <a:pt x="4320540" y="8889"/>
                </a:lnTo>
              </a:path>
            </a:pathLst>
          </a:custGeom>
          <a:ln w="25518">
            <a:solidFill>
              <a:srgbClr val="497DBA"/>
            </a:solidFill>
          </a:ln>
        </p:spPr>
        <p:txBody>
          <a:bodyPr wrap="square" lIns="0" tIns="0" rIns="0" bIns="0" rtlCol="0"/>
          <a:lstStyle/>
          <a:p>
            <a:endParaRPr/>
          </a:p>
        </p:txBody>
      </p:sp>
      <p:sp>
        <p:nvSpPr>
          <p:cNvPr id="9" name="object 9"/>
          <p:cNvSpPr/>
          <p:nvPr/>
        </p:nvSpPr>
        <p:spPr>
          <a:xfrm>
            <a:off x="3851909" y="2924810"/>
            <a:ext cx="0" cy="1670050"/>
          </a:xfrm>
          <a:custGeom>
            <a:avLst/>
            <a:gdLst/>
            <a:ahLst/>
            <a:cxnLst/>
            <a:rect l="l" t="t" r="r" b="b"/>
            <a:pathLst>
              <a:path h="1670050">
                <a:moveTo>
                  <a:pt x="0" y="0"/>
                </a:moveTo>
                <a:lnTo>
                  <a:pt x="0" y="1670050"/>
                </a:lnTo>
              </a:path>
            </a:pathLst>
          </a:custGeom>
          <a:ln w="25518">
            <a:solidFill>
              <a:srgbClr val="497DBA"/>
            </a:solidFill>
          </a:ln>
        </p:spPr>
        <p:txBody>
          <a:bodyPr wrap="square" lIns="0" tIns="0" rIns="0" bIns="0" rtlCol="0"/>
          <a:lstStyle/>
          <a:p>
            <a:endParaRPr/>
          </a:p>
        </p:txBody>
      </p:sp>
      <p:sp>
        <p:nvSpPr>
          <p:cNvPr id="10" name="object 10"/>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23</a:t>
            </a:fld>
            <a:r>
              <a:rPr dirty="0"/>
              <a:t>/12</a:t>
            </a:r>
          </a:p>
        </p:txBody>
      </p:sp>
    </p:spTree>
    <p:extLst>
      <p:ext uri="{BB962C8B-B14F-4D97-AF65-F5344CB8AC3E}">
        <p14:creationId xmlns:p14="http://schemas.microsoft.com/office/powerpoint/2010/main" val="392613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Automated testing</a:t>
            </a:r>
          </a:p>
        </p:txBody>
      </p:sp>
      <p:sp>
        <p:nvSpPr>
          <p:cNvPr id="3" name="Content Placeholder 2"/>
          <p:cNvSpPr>
            <a:spLocks noGrp="1"/>
          </p:cNvSpPr>
          <p:nvPr>
            <p:ph idx="1"/>
          </p:nvPr>
        </p:nvSpPr>
        <p:spPr/>
        <p:txBody>
          <a:bodyPr/>
          <a:lstStyle/>
          <a:p>
            <a:r>
              <a:rPr lang="en-US" dirty="0"/>
              <a:t>Whenever possible, </a:t>
            </a:r>
            <a:r>
              <a:rPr lang="en-US" dirty="0">
                <a:solidFill>
                  <a:srgbClr val="FF0000"/>
                </a:solidFill>
              </a:rPr>
              <a:t>unit testing should be automated </a:t>
            </a:r>
            <a:r>
              <a:rPr lang="en-US" dirty="0"/>
              <a:t>so that tests are run and checked without manual intervention.</a:t>
            </a:r>
          </a:p>
          <a:p>
            <a:r>
              <a:rPr lang="en-US" dirty="0"/>
              <a:t>In </a:t>
            </a:r>
            <a:r>
              <a:rPr lang="en-US" dirty="0">
                <a:solidFill>
                  <a:srgbClr val="FF0000"/>
                </a:solidFill>
              </a:rPr>
              <a:t>automated unit testing</a:t>
            </a:r>
            <a:r>
              <a:rPr lang="en-US" dirty="0"/>
              <a:t>, you make use of a test </a:t>
            </a:r>
            <a:r>
              <a:rPr lang="en-US" dirty="0">
                <a:solidFill>
                  <a:srgbClr val="FF0000"/>
                </a:solidFill>
              </a:rPr>
              <a:t>automation framework </a:t>
            </a:r>
            <a:r>
              <a:rPr lang="en-US" dirty="0"/>
              <a:t>(such as </a:t>
            </a:r>
            <a:r>
              <a:rPr lang="en-US" dirty="0" err="1"/>
              <a:t>JUnit</a:t>
            </a:r>
            <a:r>
              <a:rPr lang="en-US" dirty="0"/>
              <a:t>) to write and run your program tests. </a:t>
            </a:r>
          </a:p>
          <a:p>
            <a:r>
              <a:rPr lang="en-US" dirty="0"/>
              <a:t>Unit testing frameworks provide generic test classes that you extend to create specific test cases. They can then </a:t>
            </a:r>
            <a:r>
              <a:rPr lang="en-US" dirty="0">
                <a:solidFill>
                  <a:srgbClr val="FF0000"/>
                </a:solidFill>
              </a:rPr>
              <a:t>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Tree>
    <p:extLst>
      <p:ext uri="{BB962C8B-B14F-4D97-AF65-F5344CB8AC3E}">
        <p14:creationId xmlns:p14="http://schemas.microsoft.com/office/powerpoint/2010/main" val="575305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solidFill>
                  <a:srgbClr val="FF0000"/>
                </a:solidFill>
              </a:rPr>
              <a:t>A setup part</a:t>
            </a:r>
            <a:r>
              <a:rPr lang="en-US" dirty="0"/>
              <a:t>, where you initialize the system with the test case, namely the inputs and expected outputs.</a:t>
            </a:r>
            <a:endParaRPr lang="en-GB" dirty="0"/>
          </a:p>
          <a:p>
            <a:r>
              <a:rPr lang="en-US" dirty="0">
                <a:solidFill>
                  <a:srgbClr val="FF0000"/>
                </a:solidFill>
              </a:rPr>
              <a:t>A call part</a:t>
            </a:r>
            <a:r>
              <a:rPr lang="en-US" dirty="0"/>
              <a:t>, where you call the object or method to be tested.</a:t>
            </a:r>
            <a:endParaRPr lang="en-GB" dirty="0"/>
          </a:p>
          <a:p>
            <a:r>
              <a:rPr lang="en-US" dirty="0">
                <a:solidFill>
                  <a:srgbClr val="FF0000"/>
                </a:solidFill>
              </a:rPr>
              <a:t>An assertion part </a:t>
            </a:r>
            <a:r>
              <a:rPr lang="en-US" dirty="0"/>
              <a:t>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extLst>
      <p:ext uri="{BB962C8B-B14F-4D97-AF65-F5344CB8AC3E}">
        <p14:creationId xmlns:p14="http://schemas.microsoft.com/office/powerpoint/2010/main" val="426456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a:t>
            </a:r>
            <a:r>
              <a:rPr lang="en-US" dirty="0">
                <a:solidFill>
                  <a:srgbClr val="FF0000"/>
                </a:solidFill>
              </a:rPr>
              <a:t>composite components </a:t>
            </a:r>
            <a:r>
              <a:rPr lang="en-US" dirty="0"/>
              <a:t>that are made up of </a:t>
            </a:r>
            <a:r>
              <a:rPr lang="en-US" dirty="0">
                <a:solidFill>
                  <a:srgbClr val="FF0000"/>
                </a:solidFill>
              </a:rPr>
              <a:t>several interacting objects. </a:t>
            </a:r>
          </a:p>
          <a:p>
            <a:pPr lvl="1"/>
            <a:r>
              <a:rPr lang="en-US" dirty="0"/>
              <a:t>For example, in the weather station system, </a:t>
            </a:r>
            <a:r>
              <a:rPr lang="en-US" dirty="0">
                <a:solidFill>
                  <a:srgbClr val="FF0000"/>
                </a:solidFill>
              </a:rPr>
              <a:t>the reconfiguration component includes objects that deal with each aspect of the reconfiguration. </a:t>
            </a:r>
          </a:p>
          <a:p>
            <a:r>
              <a:rPr lang="en-US" dirty="0"/>
              <a:t>You access the functionality of these objects through the </a:t>
            </a:r>
            <a:r>
              <a:rPr lang="en-US" dirty="0">
                <a:solidFill>
                  <a:srgbClr val="FF0000"/>
                </a:solidFill>
              </a:rPr>
              <a:t>defined component interface. </a:t>
            </a:r>
          </a:p>
          <a:p>
            <a:r>
              <a:rPr lang="en-US" dirty="0">
                <a:solidFill>
                  <a:srgbClr val="FF0000"/>
                </a:solidFill>
              </a:rPr>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p>
        </p:txBody>
      </p:sp>
      <p:pic>
        <p:nvPicPr>
          <p:cNvPr id="4" name="Content Placeholder 3" descr="8.7 Ifa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FF0000"/>
                </a:solidFill>
              </a:rPr>
              <a:t>Parameter interfaces </a:t>
            </a:r>
            <a:r>
              <a:rPr lang="en-GB" dirty="0"/>
              <a:t>Data passed from one method or procedure to another.</a:t>
            </a:r>
          </a:p>
          <a:p>
            <a:pPr lvl="1"/>
            <a:r>
              <a:rPr lang="en-GB" dirty="0">
                <a:solidFill>
                  <a:srgbClr val="FF0000"/>
                </a:solidFill>
              </a:rPr>
              <a:t>Shared memory interfaces </a:t>
            </a:r>
            <a:r>
              <a:rPr lang="en-GB" dirty="0"/>
              <a:t>Block of memory is shared between procedures or functions.</a:t>
            </a:r>
          </a:p>
          <a:p>
            <a:pPr lvl="1"/>
            <a:r>
              <a:rPr lang="en-GB" dirty="0">
                <a:solidFill>
                  <a:srgbClr val="FF0000"/>
                </a:solidFill>
              </a:rPr>
              <a:t>Procedural interfaces </a:t>
            </a:r>
            <a:r>
              <a:rPr lang="en-GB" dirty="0"/>
              <a:t>Sub-system encapsulates a set of procedures to be called by other sub-systems.</a:t>
            </a:r>
          </a:p>
          <a:p>
            <a:pPr lvl="1"/>
            <a:r>
              <a:rPr lang="en-GB" dirty="0">
                <a:solidFill>
                  <a:srgbClr val="FF0000"/>
                </a:solidFill>
              </a:rPr>
              <a:t>Message passing interfaces </a:t>
            </a:r>
            <a:r>
              <a:rPr lang="en-GB" dirty="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a:t>
            </a:r>
            <a:r>
              <a:rPr lang="en-US" dirty="0">
                <a:solidFill>
                  <a:srgbClr val="FF0000"/>
                </a:solidFill>
              </a:rPr>
              <a:t>involves integrating components</a:t>
            </a:r>
            <a:r>
              <a:rPr lang="en-US" dirty="0"/>
              <a:t> to create a version of the system and </a:t>
            </a:r>
            <a:r>
              <a:rPr lang="en-US" dirty="0">
                <a:solidFill>
                  <a:srgbClr val="FF0000"/>
                </a:solidFill>
              </a:rPr>
              <a:t>then testing the integrated system.</a:t>
            </a:r>
          </a:p>
          <a:p>
            <a:r>
              <a:rPr lang="en-US" dirty="0"/>
              <a:t>The focus in system testing is testing </a:t>
            </a:r>
            <a:r>
              <a:rPr lang="en-US" dirty="0">
                <a:solidFill>
                  <a:srgbClr val="FF0000"/>
                </a:solidFill>
              </a:rPr>
              <a:t>the interactions between components.</a:t>
            </a:r>
          </a:p>
          <a:p>
            <a:r>
              <a:rPr lang="en-US" dirty="0"/>
              <a:t>System testing checks that components are compatible, interact correctly and transfer the right data at the right time across their interfaces.</a:t>
            </a:r>
          </a:p>
          <a:p>
            <a:r>
              <a:rPr lang="en-US" dirty="0"/>
              <a:t>System testing tests the </a:t>
            </a:r>
            <a:r>
              <a:rPr lang="en-US" dirty="0">
                <a:solidFill>
                  <a:srgbClr val="FF0000"/>
                </a:solidFill>
              </a:rPr>
              <a:t>emergent </a:t>
            </a:r>
            <a:r>
              <a:rPr lang="en-US" dirty="0" err="1">
                <a:solidFill>
                  <a:srgbClr val="FF0000"/>
                </a:solidFill>
              </a:rPr>
              <a:t>behaviour</a:t>
            </a:r>
            <a:r>
              <a:rPr lang="en-US" dirty="0">
                <a:solidFill>
                  <a:srgbClr val="FF0000"/>
                </a:solidFill>
              </a:rPr>
              <a:t> of a system.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a:t>
            </a:r>
            <a:r>
              <a:rPr lang="en-US" sz="2200" dirty="0">
                <a:solidFill>
                  <a:srgbClr val="FF0000"/>
                </a:solidFill>
              </a:rPr>
              <a:t>hen you test software, you execute a program using artificial data. </a:t>
            </a:r>
          </a:p>
          <a:p>
            <a:r>
              <a:rPr lang="en-US" sz="2200" dirty="0"/>
              <a:t>You check the results of the </a:t>
            </a:r>
            <a:r>
              <a:rPr lang="en-US" sz="2200" dirty="0">
                <a:solidFill>
                  <a:srgbClr val="FF0000"/>
                </a:solidFill>
              </a:rPr>
              <a:t>test run for errors, anomalies or information about the program’s non-functional attributes</a:t>
            </a:r>
            <a:r>
              <a:rPr lang="en-US" sz="2200" dirty="0"/>
              <a:t>.</a:t>
            </a:r>
          </a:p>
          <a:p>
            <a:r>
              <a:rPr lang="en-GB" sz="2200" dirty="0"/>
              <a:t>Can reveal the presence of errors NOT their </a:t>
            </a:r>
            <a:br>
              <a:rPr lang="en-GB" sz="2200" dirty="0"/>
            </a:br>
            <a:r>
              <a:rPr lang="en-GB" sz="2200" dirty="0"/>
              <a:t>absence.</a:t>
            </a:r>
          </a:p>
          <a:p>
            <a:r>
              <a:rPr lang="en-GB" sz="2200" dirty="0">
                <a:solidFill>
                  <a:srgbClr val="FF0000"/>
                </a:solidFill>
              </a:rPr>
              <a:t>Testing is part of a more general verification and validation process</a:t>
            </a:r>
            <a:r>
              <a:rPr lang="en-GB" sz="2200" dirty="0"/>
              <a:t>,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a:t>
            </a:r>
            <a:r>
              <a:rPr lang="en-US" dirty="0">
                <a:solidFill>
                  <a:srgbClr val="FF0000"/>
                </a:solidFill>
              </a:rPr>
              <a:t>program development in which you inter-leave testing and code development.</a:t>
            </a:r>
          </a:p>
          <a:p>
            <a:r>
              <a:rPr lang="en-US" dirty="0"/>
              <a:t>Tests </a:t>
            </a:r>
            <a:r>
              <a:rPr lang="en-US" dirty="0">
                <a:solidFill>
                  <a:srgbClr val="FF0000"/>
                </a:solidFill>
              </a:rPr>
              <a:t>are written before code </a:t>
            </a:r>
            <a:r>
              <a:rPr lang="en-US" dirty="0"/>
              <a:t>and ‘passing’ the tests is the critical driver of development. </a:t>
            </a:r>
          </a:p>
          <a:p>
            <a:r>
              <a:rPr lang="en-US" dirty="0"/>
              <a:t>You develop code incrementally, along with a test for that increment. </a:t>
            </a:r>
            <a:r>
              <a:rPr lang="en-US" dirty="0">
                <a:solidFill>
                  <a:srgbClr val="108035"/>
                </a:solidFill>
              </a:rPr>
              <a:t>You don’t move on to the next increment until the code that you have developed passes its test. </a:t>
            </a:r>
          </a:p>
          <a:p>
            <a:r>
              <a:rPr lang="en-US" dirty="0"/>
              <a:t>TDD was introduced as part of agile methods such as </a:t>
            </a:r>
            <a:r>
              <a:rPr lang="en-US" dirty="0">
                <a:solidFill>
                  <a:srgbClr val="FF0000"/>
                </a:solidFill>
              </a:rPr>
              <a:t>Extreme Programming</a:t>
            </a:r>
            <a:r>
              <a:rPr lang="en-US" dirty="0"/>
              <a:t>. However, it can also be used in plan-driven development processes.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pic>
        <p:nvPicPr>
          <p:cNvPr id="4" name="Content Placeholder 3" descr="8.9 TestDrivenDev.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a:t>
            </a:r>
            <a:r>
              <a:rPr lang="en-US" dirty="0">
                <a:solidFill>
                  <a:srgbClr val="FF0000"/>
                </a:solidFill>
              </a:rPr>
              <a:t>identifying the increment of functionality </a:t>
            </a:r>
            <a:r>
              <a:rPr lang="en-US" dirty="0"/>
              <a:t>that is required. This should normally be small and </a:t>
            </a:r>
            <a:r>
              <a:rPr lang="en-US" dirty="0">
                <a:solidFill>
                  <a:srgbClr val="FF0000"/>
                </a:solidFill>
              </a:rPr>
              <a:t>implementable in a few lines of code.</a:t>
            </a:r>
            <a:endParaRPr lang="en-GB" dirty="0">
              <a:solidFill>
                <a:srgbClr val="FF0000"/>
              </a:solidFill>
            </a:endParaRPr>
          </a:p>
          <a:p>
            <a:r>
              <a:rPr lang="en-US" dirty="0">
                <a:solidFill>
                  <a:srgbClr val="FF0000"/>
                </a:solidFill>
              </a:rPr>
              <a:t>Write a test </a:t>
            </a:r>
            <a:r>
              <a:rPr lang="en-US" dirty="0"/>
              <a:t>for </a:t>
            </a:r>
            <a:r>
              <a:rPr lang="en-US" dirty="0">
                <a:solidFill>
                  <a:srgbClr val="FF0000"/>
                </a:solidFill>
              </a:rPr>
              <a:t>this functionality and implement </a:t>
            </a:r>
            <a:r>
              <a:rPr lang="en-US" dirty="0"/>
              <a:t>this as an automated test. </a:t>
            </a:r>
            <a:endParaRPr lang="en-GB" dirty="0"/>
          </a:p>
          <a:p>
            <a:r>
              <a:rPr lang="en-US" dirty="0">
                <a:solidFill>
                  <a:srgbClr val="FF0000"/>
                </a:solidFill>
              </a:rPr>
              <a:t>Run the test</a:t>
            </a:r>
            <a:r>
              <a:rPr lang="en-US" dirty="0"/>
              <a:t>, along with all other tests that have been implemented. Initially, you have </a:t>
            </a:r>
            <a:r>
              <a:rPr lang="en-US" dirty="0">
                <a:solidFill>
                  <a:srgbClr val="FF0000"/>
                </a:solidFill>
              </a:rPr>
              <a:t>not implemented the functionality </a:t>
            </a:r>
            <a:r>
              <a:rPr lang="en-US" dirty="0"/>
              <a:t>so the new test will fail. </a:t>
            </a:r>
            <a:endParaRPr lang="en-GB" dirty="0"/>
          </a:p>
          <a:p>
            <a:r>
              <a:rPr lang="en-US" dirty="0"/>
              <a:t>Implement </a:t>
            </a:r>
            <a:r>
              <a:rPr lang="en-US" dirty="0">
                <a:solidFill>
                  <a:srgbClr val="FF0000"/>
                </a:solidFill>
              </a:rPr>
              <a:t>the functionality and re-run the test</a:t>
            </a:r>
            <a:r>
              <a:rPr lang="en-US" dirty="0"/>
              <a:t>. </a:t>
            </a:r>
            <a:endParaRPr lang="en-GB" dirty="0"/>
          </a:p>
          <a:p>
            <a:r>
              <a:rPr lang="en-US" dirty="0"/>
              <a:t>Once all tests run successfully, you move on to implementing the next chunk of functionality.</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a:t>
            </a:r>
            <a:r>
              <a:rPr lang="en-US" dirty="0">
                <a:solidFill>
                  <a:srgbClr val="FF0000"/>
                </a:solidFill>
              </a:rPr>
              <a:t>testing a particular release of a system that is intended for use outside of the development team.</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a:t>
            </a:r>
            <a:r>
              <a:rPr lang="en-US" dirty="0">
                <a:solidFill>
                  <a:srgbClr val="FF0000"/>
                </a:solidFill>
              </a:rPr>
              <a:t>specified functionality, performance and dependability</a:t>
            </a:r>
            <a:r>
              <a:rPr lang="en-US" dirty="0"/>
              <a:t>, and that it does not fail during normal use.</a:t>
            </a:r>
          </a:p>
          <a:p>
            <a:r>
              <a:rPr lang="en-US" dirty="0"/>
              <a:t>Release testing is usually </a:t>
            </a:r>
            <a:r>
              <a:rPr lang="en-US" dirty="0">
                <a:solidFill>
                  <a:srgbClr val="FF0000"/>
                </a:solidFill>
              </a:rPr>
              <a:t>a black-box testing process </a:t>
            </a:r>
            <a:r>
              <a:rPr lang="en-US" dirty="0"/>
              <a:t>where </a:t>
            </a:r>
            <a:r>
              <a:rPr lang="en-US" dirty="0">
                <a:solidFill>
                  <a:srgbClr val="FF0000"/>
                </a:solidFill>
              </a:rPr>
              <a:t>tests are only derived from the system specification</a:t>
            </a:r>
            <a:r>
              <a:rPr lang="en-US" dirty="0"/>
              <a:t>.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a:t>
            </a:r>
            <a:r>
              <a:rPr lang="en-US" dirty="0">
                <a:solidFill>
                  <a:srgbClr val="FF0000"/>
                </a:solidFill>
              </a:rPr>
              <a:t>separate team </a:t>
            </a:r>
            <a:r>
              <a:rPr lang="en-US" dirty="0"/>
              <a:t>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a:t>
            </a:r>
            <a:r>
              <a:rPr lang="en-US" dirty="0">
                <a:solidFill>
                  <a:srgbClr val="FF0000"/>
                </a:solidFill>
              </a:rPr>
              <a:t>examining each requirement</a:t>
            </a:r>
            <a:r>
              <a:rPr lang="en-US" dirty="0"/>
              <a:t> and developing a test or tests for it.</a:t>
            </a:r>
          </a:p>
          <a:p>
            <a:r>
              <a:rPr lang="en-US" dirty="0"/>
              <a:t>MHC-PMS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a:t>
            </a:r>
            <a:r>
              <a:rPr lang="en-US" sz="1800" dirty="0">
                <a:solidFill>
                  <a:srgbClr val="FF0000"/>
                </a:solidFill>
              </a:rPr>
              <a:t>no known allergies. Prescribe medication </a:t>
            </a:r>
            <a:r>
              <a:rPr lang="en-US" sz="1800" dirty="0"/>
              <a:t>for allergies that are known to exist. Check that a warning message is not issued by the system.</a:t>
            </a:r>
            <a:endParaRPr lang="en-GB" sz="1800" dirty="0"/>
          </a:p>
          <a:p>
            <a:r>
              <a:rPr lang="en-US" sz="1800" dirty="0"/>
              <a:t>Set up a patient record with a </a:t>
            </a:r>
            <a:r>
              <a:rPr lang="en-US" sz="1800" dirty="0">
                <a:solidFill>
                  <a:srgbClr val="FF0000"/>
                </a:solidFill>
              </a:rPr>
              <a:t>known allergy</a:t>
            </a:r>
            <a:r>
              <a:rPr lang="en-US" sz="1800" dirty="0"/>
              <a:t>. Prescribe the </a:t>
            </a:r>
            <a:r>
              <a:rPr lang="en-US" sz="1800" dirty="0">
                <a:solidFill>
                  <a:srgbClr val="FF0000"/>
                </a:solidFill>
              </a:rPr>
              <a:t>medication to that the patient is allergic</a:t>
            </a:r>
            <a:r>
              <a:rPr lang="en-US" sz="1800" dirty="0"/>
              <a:t> to, and check that the </a:t>
            </a:r>
            <a:r>
              <a:rPr lang="en-US" sz="1800" dirty="0">
                <a:solidFill>
                  <a:srgbClr val="FF0000"/>
                </a:solidFill>
              </a:rPr>
              <a:t>warning i</a:t>
            </a:r>
            <a:r>
              <a:rPr lang="en-US" sz="1800" dirty="0"/>
              <a:t>s issued by the system.</a:t>
            </a:r>
            <a:endParaRPr lang="en-GB" sz="1800" dirty="0"/>
          </a:p>
          <a:p>
            <a:r>
              <a:rPr lang="en-US" sz="1800" dirty="0"/>
              <a:t>Set up a patient record in which </a:t>
            </a:r>
            <a:r>
              <a:rPr lang="en-US" sz="1800" dirty="0">
                <a:solidFill>
                  <a:srgbClr val="FF0000"/>
                </a:solidFill>
              </a:rPr>
              <a:t>allergies</a:t>
            </a:r>
            <a:r>
              <a:rPr lang="en-US" sz="1800" dirty="0"/>
              <a:t> to two or more drugs are recorded. Prescribe both of these </a:t>
            </a:r>
            <a:r>
              <a:rPr lang="en-US" sz="1800" dirty="0">
                <a:solidFill>
                  <a:srgbClr val="FF0000"/>
                </a:solidFill>
              </a:rPr>
              <a:t>drugs separately and check that the correct warning for each drug is issued.</a:t>
            </a:r>
            <a:endParaRPr lang="en-GB" sz="1800" dirty="0">
              <a:solidFill>
                <a:srgbClr val="FF0000"/>
              </a:solidFill>
            </a:endParaRPr>
          </a:p>
          <a:p>
            <a:r>
              <a:rPr lang="en-US" sz="1800" dirty="0"/>
              <a:t>Prescribe </a:t>
            </a:r>
            <a:r>
              <a:rPr lang="en-US" sz="1800" dirty="0">
                <a:solidFill>
                  <a:srgbClr val="FF0000"/>
                </a:solidFill>
              </a:rPr>
              <a:t>two drugs that the patient is allergic to. </a:t>
            </a:r>
            <a:r>
              <a:rPr lang="en-US" sz="1800" dirty="0"/>
              <a:t>Check that t</a:t>
            </a:r>
            <a:r>
              <a:rPr lang="en-US" sz="1800" dirty="0">
                <a:solidFill>
                  <a:srgbClr val="FF0000"/>
                </a:solidFill>
              </a:rPr>
              <a:t>wo</a:t>
            </a:r>
            <a:r>
              <a:rPr lang="en-US" sz="1800" dirty="0"/>
              <a:t> warnings are correctly issued.</a:t>
            </a:r>
            <a:endParaRPr lang="en-GB" sz="1800" dirty="0"/>
          </a:p>
          <a:p>
            <a:r>
              <a:rPr lang="en-US" sz="1800" dirty="0"/>
              <a:t>Prescribe a drug that issues </a:t>
            </a:r>
            <a:r>
              <a:rPr lang="en-US" sz="1800" dirty="0">
                <a:solidFill>
                  <a:srgbClr val="FF0000"/>
                </a:solidFill>
              </a:rPr>
              <a:t>a warning and overrule that warning. </a:t>
            </a:r>
            <a:r>
              <a:rPr lang="en-US" sz="1800" dirty="0"/>
              <a:t>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BD04-437C-9DFA-FBC8-66249704EE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BCD2CD-EFE8-6C4F-AAB7-AEBB558C6C86}"/>
              </a:ext>
            </a:extLst>
          </p:cNvPr>
          <p:cNvSpPr>
            <a:spLocks noGrp="1"/>
          </p:cNvSpPr>
          <p:nvPr>
            <p:ph idx="1"/>
          </p:nvPr>
        </p:nvSpPr>
        <p:spPr/>
        <p:txBody>
          <a:bodyPr/>
          <a:lstStyle/>
          <a:p>
            <a:pPr marL="0" marR="0" indent="0" algn="just">
              <a:lnSpc>
                <a:spcPct val="115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Subject allocation for Academic semester is done by the Head of the department of CSE through Intelligent subject allocator for staff Software. Analyze the given requirement &amp; Design test cases by using Requirement Based Testing.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“For all the faculties of the CSE, department needs to allocate subjects based on Previous semester academic Feedback &amp; Subject preference given by the faculty of their area of expertise. If the faculty has got less feedback in particular subject, then allocation of a subject shall produce warning message being issued by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51116763-C8EB-4A86-078E-A48300038B34}"/>
              </a:ext>
            </a:extLst>
          </p:cNvPr>
          <p:cNvSpPr>
            <a:spLocks noGrp="1"/>
          </p:cNvSpPr>
          <p:nvPr>
            <p:ph type="ftr" sz="quarter" idx="11"/>
          </p:nvPr>
        </p:nvSpPr>
        <p:spPr/>
        <p:txBody>
          <a:bodyPr/>
          <a:lstStyle/>
          <a:p>
            <a:r>
              <a:rPr lang="en-US"/>
              <a:t>Chapter 8 Software testing</a:t>
            </a:r>
          </a:p>
        </p:txBody>
      </p:sp>
      <p:sp>
        <p:nvSpPr>
          <p:cNvPr id="5" name="Slide Number Placeholder 4">
            <a:extLst>
              <a:ext uri="{FF2B5EF4-FFF2-40B4-BE49-F238E27FC236}">
                <a16:creationId xmlns:a16="http://schemas.microsoft.com/office/drawing/2014/main" id="{08381A2F-7B8D-9D74-6756-B2E24CD7E7A2}"/>
              </a:ext>
            </a:extLst>
          </p:cNvPr>
          <p:cNvSpPr>
            <a:spLocks noGrp="1"/>
          </p:cNvSpPr>
          <p:nvPr>
            <p:ph type="sldNum" sz="quarter" idx="12"/>
          </p:nvPr>
        </p:nvSpPr>
        <p:spPr/>
        <p:txBody>
          <a:bodyPr/>
          <a:lstStyle/>
          <a:p>
            <a:fld id="{CB105B8D-1C36-1C40-961B-CAAB1DD98B28}" type="slidenum">
              <a:rPr lang="en-US" smtClean="0"/>
              <a:pPr/>
              <a:t>37</a:t>
            </a:fld>
            <a:endParaRPr lang="en-US"/>
          </a:p>
        </p:txBody>
      </p:sp>
    </p:spTree>
    <p:extLst>
      <p:ext uri="{BB962C8B-B14F-4D97-AF65-F5344CB8AC3E}">
        <p14:creationId xmlns:p14="http://schemas.microsoft.com/office/powerpoint/2010/main" val="2541074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MHC-PMS</a:t>
            </a:r>
          </a:p>
        </p:txBody>
      </p:sp>
      <p:sp>
        <p:nvSpPr>
          <p:cNvPr id="7" name="Rectangle 6"/>
          <p:cNvSpPr/>
          <p:nvPr/>
        </p:nvSpPr>
        <p:spPr>
          <a:xfrm>
            <a:off x="457200" y="1304606"/>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a:ln>
                  <a:noFill/>
                </a:ln>
                <a:solidFill>
                  <a:srgbClr val="FF0000"/>
                </a:solidFill>
                <a:effectLst/>
                <a:latin typeface="Arial"/>
                <a:ea typeface="ＭＳ Ｐゴシック" charset="-128"/>
              </a:rPr>
              <a:t>Kate is a nurse who specializes in mental health care</a:t>
            </a:r>
            <a:r>
              <a:rPr kumimoji="0" lang="en-GB" sz="1600" b="0" i="0" u="none" strike="noStrike" cap="none" normalizeH="0" baseline="0" dirty="0">
                <a:ln>
                  <a:noFill/>
                </a:ln>
                <a:solidFill>
                  <a:srgbClr val="000000"/>
                </a:solidFill>
                <a:effectLst/>
                <a:latin typeface="Arial"/>
                <a:ea typeface="ＭＳ Ｐゴシック" charset="-128"/>
              </a:rPr>
              <a:t>.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a:ln>
                  <a:noFill/>
                </a:ln>
                <a:solidFill>
                  <a:schemeClr val="tx1"/>
                </a:solidFill>
                <a:effectLst/>
                <a:latin typeface="Arial"/>
                <a:ea typeface="Calibri" charset="0"/>
              </a:rPr>
              <a:t>On a day for home visits</a:t>
            </a:r>
            <a:r>
              <a:rPr kumimoji="0" lang="en-US" sz="1600" b="0" i="0" u="none" strike="noStrike" cap="none" normalizeH="0" baseline="0" dirty="0">
                <a:ln>
                  <a:noFill/>
                </a:ln>
                <a:solidFill>
                  <a:srgbClr val="FF0000"/>
                </a:solidFill>
                <a:effectLst/>
                <a:latin typeface="Arial"/>
                <a:ea typeface="Calibri" charset="0"/>
              </a:rPr>
              <a:t>, Kate logs into the MHC-PMS </a:t>
            </a:r>
            <a:r>
              <a:rPr kumimoji="0" lang="en-US" sz="1600" b="0" i="0" u="none" strike="noStrike" cap="none" normalizeH="0" baseline="0" dirty="0">
                <a:ln>
                  <a:noFill/>
                </a:ln>
                <a:solidFill>
                  <a:schemeClr val="tx1"/>
                </a:solidFill>
                <a:effectLst/>
                <a:latin typeface="Arial"/>
                <a:ea typeface="Calibri" charset="0"/>
              </a:rPr>
              <a:t>and  uses it to print her schedule of home visits for that day, along with summary information about the patients to be visited. </a:t>
            </a:r>
            <a:r>
              <a:rPr kumimoji="0" lang="en-US" sz="1600" b="0" i="0" u="none" strike="noStrike" cap="none" normalizeH="0" baseline="0" dirty="0">
                <a:ln>
                  <a:noFill/>
                </a:ln>
                <a:solidFill>
                  <a:srgbClr val="FF0000"/>
                </a:solidFill>
                <a:effectLst/>
                <a:latin typeface="Arial"/>
                <a:ea typeface="Calibri" charset="0"/>
              </a:rPr>
              <a:t>She requests that the records for these patients be downloaded to her laptop</a:t>
            </a:r>
            <a:r>
              <a:rPr kumimoji="0" lang="en-US" sz="1600" b="0" i="0" u="none" strike="noStrike" cap="none" normalizeH="0" baseline="0" dirty="0">
                <a:ln>
                  <a:noFill/>
                </a:ln>
                <a:solidFill>
                  <a:schemeClr val="tx1"/>
                </a:solidFill>
                <a:effectLst/>
                <a:latin typeface="Arial"/>
                <a:ea typeface="Calibri" charset="0"/>
              </a:rPr>
              <a:t>.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a:ln>
                  <a:noFill/>
                </a:ln>
                <a:solidFill>
                  <a:srgbClr val="FF0000"/>
                </a:solidFill>
                <a:effectLst/>
                <a:latin typeface="Arial"/>
                <a:ea typeface="Calibri" charset="0"/>
              </a:rPr>
              <a:t>One of the patients that she visits is Jim</a:t>
            </a:r>
            <a:r>
              <a:rPr kumimoji="0" lang="en-US" sz="1600" b="0" i="0" u="none" strike="noStrike" cap="none" normalizeH="0" baseline="0" dirty="0">
                <a:ln>
                  <a:noFill/>
                </a:ln>
                <a:solidFill>
                  <a:schemeClr val="tx1"/>
                </a:solidFill>
                <a:effectLst/>
                <a:latin typeface="Arial"/>
                <a:ea typeface="Calibri" charset="0"/>
              </a:rPr>
              <a:t>, who is being treated with </a:t>
            </a:r>
            <a:r>
              <a:rPr kumimoji="0" lang="en-US" sz="1600" b="0" i="0" u="none" strike="noStrike" cap="none" normalizeH="0" baseline="0" dirty="0">
                <a:ln>
                  <a:noFill/>
                </a:ln>
                <a:solidFill>
                  <a:srgbClr val="FF0000"/>
                </a:solidFill>
                <a:effectLst/>
                <a:latin typeface="Arial"/>
                <a:ea typeface="Calibri" charset="0"/>
              </a:rPr>
              <a:t>medication for depression.</a:t>
            </a:r>
            <a:r>
              <a:rPr kumimoji="0" lang="en-US" sz="1600" b="0" i="0" u="none" strike="noStrike" cap="none" normalizeH="0" baseline="0" dirty="0">
                <a:ln>
                  <a:noFill/>
                </a:ln>
                <a:solidFill>
                  <a:schemeClr val="tx1"/>
                </a:solidFill>
                <a:effectLst/>
                <a:latin typeface="Arial"/>
                <a:ea typeface="Calibri" charset="0"/>
              </a:rPr>
              <a:t> Jim feels that the medication is helping him but believes that it has the side -effect of keeping him awake at night. </a:t>
            </a:r>
            <a:r>
              <a:rPr kumimoji="0" lang="en-US" sz="1600" b="0" i="0" u="none" strike="noStrike" cap="none" normalizeH="0" baseline="0" dirty="0">
                <a:ln>
                  <a:noFill/>
                </a:ln>
                <a:solidFill>
                  <a:srgbClr val="FF0000"/>
                </a:solidFill>
                <a:effectLst/>
                <a:latin typeface="Arial"/>
                <a:ea typeface="Calibri" charset="0"/>
              </a:rPr>
              <a:t>Kate looks up Jim’s record and is prompted for her key phrase to decrypt the record</a:t>
            </a:r>
            <a:r>
              <a:rPr kumimoji="0" lang="en-US" sz="1600" b="0" i="0" u="none" strike="noStrike" cap="none" normalizeH="0" baseline="0" dirty="0">
                <a:ln>
                  <a:noFill/>
                </a:ln>
                <a:solidFill>
                  <a:schemeClr val="tx1"/>
                </a:solidFill>
                <a:effectLst/>
                <a:latin typeface="Arial"/>
                <a:ea typeface="Calibri" charset="0"/>
              </a:rPr>
              <a:t>. She checks the drug prescribed and queries its side effects. Sleeplessness is a known side effect so </a:t>
            </a:r>
            <a:r>
              <a:rPr kumimoji="0" lang="en-US" sz="1600" b="0" i="0" u="none" strike="noStrike" cap="none" normalizeH="0" baseline="0" dirty="0">
                <a:ln>
                  <a:noFill/>
                </a:ln>
                <a:solidFill>
                  <a:srgbClr val="FF0000"/>
                </a:solidFill>
                <a:effectLst/>
                <a:latin typeface="Arial"/>
                <a:ea typeface="Calibri" charset="0"/>
              </a:rPr>
              <a:t>she notes the problem in Jim’s record and suggests that he visits the clinic to have his medication changed. </a:t>
            </a:r>
            <a:r>
              <a:rPr kumimoji="0" lang="en-US" sz="1600" b="0" i="0" u="none" strike="noStrike" cap="none" normalizeH="0" baseline="0" dirty="0">
                <a:ln>
                  <a:noFill/>
                </a:ln>
                <a:solidFill>
                  <a:schemeClr val="tx1"/>
                </a:solidFill>
                <a:effectLst/>
                <a:latin typeface="Arial"/>
                <a:ea typeface="Calibri" charset="0"/>
              </a:rPr>
              <a:t>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a:ln>
                  <a:noFill/>
                </a:ln>
                <a:solidFill>
                  <a:schemeClr val="tx1"/>
                </a:solidFill>
                <a:effectLst/>
                <a:latin typeface="Arial"/>
                <a:ea typeface="Calibri" charset="0"/>
              </a:rPr>
              <a:t>After, finishing her consultations, </a:t>
            </a:r>
            <a:r>
              <a:rPr kumimoji="0" lang="en-US" sz="1600" b="0" i="0" u="none" strike="noStrike" cap="none" normalizeH="0" baseline="0" dirty="0">
                <a:ln>
                  <a:noFill/>
                </a:ln>
                <a:solidFill>
                  <a:srgbClr val="FF0000"/>
                </a:solidFill>
                <a:effectLst/>
                <a:latin typeface="Arial"/>
                <a:ea typeface="Calibri" charset="0"/>
              </a:rPr>
              <a:t>Kate returns to the clinic and uploads the records of patients visited to the database. </a:t>
            </a:r>
            <a:r>
              <a:rPr kumimoji="0" lang="en-US" sz="1600" b="0" i="0" u="none" strike="noStrike" cap="none" normalizeH="0" baseline="0" dirty="0">
                <a:ln>
                  <a:noFill/>
                </a:ln>
                <a:solidFill>
                  <a:schemeClr val="tx1"/>
                </a:solidFill>
                <a:effectLst/>
                <a:latin typeface="Arial"/>
                <a:ea typeface="Calibri" charset="0"/>
              </a:rPr>
              <a:t>The system generates a call list for Kate of those patients who she has to contact for follow-up information and make clinic appointments.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a:t>
            </a:r>
            <a:r>
              <a:rPr lang="en-US" sz="2000" dirty="0">
                <a:solidFill>
                  <a:srgbClr val="FF0000"/>
                </a:solidFill>
              </a:rPr>
              <a:t>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a:t>
            </a:r>
            <a:r>
              <a:rPr lang="en-US" sz="2000" dirty="0">
                <a:solidFill>
                  <a:srgbClr val="FF0000"/>
                </a:solidFill>
              </a:rPr>
              <a:t>system perform incorrectly</a:t>
            </a:r>
            <a:r>
              <a:rPr lang="en-US" sz="2000" dirty="0"/>
              <a:t>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a:t>
            </a:r>
            <a:r>
              <a:rPr lang="en-US" dirty="0">
                <a:solidFill>
                  <a:srgbClr val="FF0000"/>
                </a:solidFill>
              </a:rPr>
              <a:t>stage in the testing process in which users or customers provide input and advice on system testing. </a:t>
            </a:r>
          </a:p>
          <a:p>
            <a:r>
              <a:rPr lang="en-US" dirty="0">
                <a:solidFill>
                  <a:srgbClr val="FF0000"/>
                </a:solidFill>
              </a:rPr>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a:t>
            </a:r>
            <a:r>
              <a:rPr lang="en-US" dirty="0">
                <a:solidFill>
                  <a:srgbClr val="FF0000"/>
                </a:solidFill>
              </a:rPr>
              <a:t>them to experiment and to raise problems that they discover with the system developers.</a:t>
            </a:r>
            <a:endParaRPr lang="en-GB" dirty="0">
              <a:solidFill>
                <a:srgbClr val="FF0000"/>
              </a:solidFill>
            </a:endParaRPr>
          </a:p>
          <a:p>
            <a:r>
              <a:rPr lang="en-US" dirty="0"/>
              <a:t>Acceptance testing</a:t>
            </a:r>
          </a:p>
          <a:p>
            <a:pPr lvl="1"/>
            <a:r>
              <a:rPr lang="en-US" dirty="0"/>
              <a:t>Customers test a system to </a:t>
            </a:r>
            <a:r>
              <a:rPr lang="en-US" dirty="0">
                <a:solidFill>
                  <a:srgbClr val="FF0000"/>
                </a:solidFill>
              </a:rPr>
              <a:t>decide whether or not it is ready to be accepted from the system developers </a:t>
            </a:r>
            <a:r>
              <a:rPr lang="en-US" dirty="0"/>
              <a:t>and deployed in the customer environment. Primarily for custom systems.</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p>
        </p:txBody>
      </p:sp>
      <p:pic>
        <p:nvPicPr>
          <p:cNvPr id="4" name="Content Placeholder 3" descr="8.11 Acceptan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a:t>
            </a:r>
            <a:r>
              <a:rPr lang="en-US" dirty="0">
                <a:solidFill>
                  <a:srgbClr val="FF0000"/>
                </a:solidFill>
              </a:rPr>
              <a:t>, the user/customer is part of the development team </a:t>
            </a:r>
            <a:r>
              <a:rPr lang="en-US" dirty="0"/>
              <a:t>and is responsible for making decisions on the acceptability of the system.</a:t>
            </a:r>
          </a:p>
          <a:p>
            <a:r>
              <a:rPr lang="en-US" dirty="0">
                <a:solidFill>
                  <a:srgbClr val="FF0000"/>
                </a:solidFill>
              </a:rPr>
              <a:t>Tests are defined by the user/customer </a:t>
            </a:r>
            <a:r>
              <a:rPr lang="en-US" dirty="0"/>
              <a:t>and are integrated with other tests in that they are run automatically when changes are made.</a:t>
            </a:r>
          </a:p>
          <a:p>
            <a:r>
              <a:rPr lang="en-US" dirty="0"/>
              <a:t>There </a:t>
            </a:r>
            <a:r>
              <a:rPr lang="en-US" dirty="0">
                <a:solidFill>
                  <a:srgbClr val="FF0000"/>
                </a:solidFill>
              </a:rPr>
              <a:t>is no separate acceptance testing process.</a:t>
            </a:r>
          </a:p>
          <a:p>
            <a:r>
              <a:rPr lang="en-US" dirty="0"/>
              <a:t>Main problem here is whether or not the embedded user is ‘typical’ and </a:t>
            </a:r>
            <a:r>
              <a:rPr lang="en-US" dirty="0">
                <a:solidFill>
                  <a:srgbClr val="FF0000"/>
                </a:solidFill>
              </a:rPr>
              <a:t>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p>
        </p:txBody>
      </p:sp>
      <p:pic>
        <p:nvPicPr>
          <p:cNvPr id="4" name="Content Placeholder 3" descr="8.1 IOModelof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5</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a:t>
            </a:r>
            <a:r>
              <a:rPr lang="en-GB" dirty="0">
                <a:solidFill>
                  <a:srgbClr val="FF0000"/>
                </a:solidFill>
              </a:rPr>
              <a:t>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a:t>
            </a:r>
            <a:r>
              <a:rPr lang="en-GB" dirty="0">
                <a:solidFill>
                  <a:srgbClr val="FF0000"/>
                </a:solidFill>
              </a:rPr>
              <a:t>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p>
        </p:txBody>
      </p:sp>
      <p:pic>
        <p:nvPicPr>
          <p:cNvPr id="4" name="Content Placeholder 3" descr="8.3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solidFill>
                  <a:srgbClr val="00B050"/>
                </a:solidFill>
              </a:rPr>
              <a:t>Development testing</a:t>
            </a:r>
            <a:r>
              <a:rPr lang="en-US" dirty="0"/>
              <a:t>, </a:t>
            </a:r>
            <a:r>
              <a:rPr lang="en-US" dirty="0">
                <a:solidFill>
                  <a:srgbClr val="FF0000"/>
                </a:solidFill>
              </a:rPr>
              <a:t>where the system is tested during development to discover bugs and defects. </a:t>
            </a:r>
          </a:p>
          <a:p>
            <a:r>
              <a:rPr lang="en-US" dirty="0">
                <a:solidFill>
                  <a:srgbClr val="00B050"/>
                </a:solidFill>
              </a:rPr>
              <a:t>Release testing</a:t>
            </a:r>
            <a:r>
              <a:rPr lang="en-US" dirty="0"/>
              <a:t>, where a </a:t>
            </a:r>
            <a:r>
              <a:rPr lang="en-US" dirty="0">
                <a:solidFill>
                  <a:srgbClr val="FF0000"/>
                </a:solidFill>
              </a:rPr>
              <a:t>separate testing team </a:t>
            </a:r>
            <a:r>
              <a:rPr lang="en-US" dirty="0"/>
              <a:t>test a </a:t>
            </a:r>
            <a:r>
              <a:rPr lang="en-US" dirty="0">
                <a:solidFill>
                  <a:srgbClr val="FF0000"/>
                </a:solidFill>
              </a:rPr>
              <a:t>complete version of the system </a:t>
            </a:r>
            <a:r>
              <a:rPr lang="en-US" dirty="0"/>
              <a:t>before it is released to users. </a:t>
            </a:r>
          </a:p>
          <a:p>
            <a:r>
              <a:rPr lang="en-US" dirty="0">
                <a:solidFill>
                  <a:srgbClr val="00B050"/>
                </a:solidFill>
              </a:rPr>
              <a:t>User testing</a:t>
            </a:r>
            <a:r>
              <a:rPr lang="en-US" dirty="0"/>
              <a:t>, where </a:t>
            </a:r>
            <a:r>
              <a:rPr lang="en-US" dirty="0">
                <a:solidFill>
                  <a:srgbClr val="FF0000"/>
                </a:solidFill>
              </a:rPr>
              <a:t>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t>
            </a:r>
            <a:r>
              <a:rPr lang="en-US" dirty="0">
                <a:solidFill>
                  <a:srgbClr val="FF0000"/>
                </a:solidFill>
              </a:rPr>
              <a:t>all testing activities </a:t>
            </a:r>
            <a:r>
              <a:rPr lang="en-US" dirty="0"/>
              <a:t>that are carried out by </a:t>
            </a:r>
            <a:r>
              <a:rPr lang="en-US" dirty="0">
                <a:solidFill>
                  <a:srgbClr val="FF0000"/>
                </a:solidFill>
              </a:rPr>
              <a:t>the team developing the system. </a:t>
            </a:r>
          </a:p>
          <a:p>
            <a:pPr lvl="1"/>
            <a:r>
              <a:rPr lang="en-US" dirty="0"/>
              <a:t>Unit testing, </a:t>
            </a:r>
            <a:r>
              <a:rPr lang="en-US" dirty="0">
                <a:solidFill>
                  <a:srgbClr val="FF0000"/>
                </a:solidFill>
              </a:rPr>
              <a:t>where </a:t>
            </a:r>
            <a:r>
              <a:rPr lang="en-US" b="1" dirty="0">
                <a:solidFill>
                  <a:srgbClr val="FF0000"/>
                </a:solidFill>
              </a:rPr>
              <a:t>individual program units or object classes are tested</a:t>
            </a:r>
            <a:r>
              <a:rPr lang="en-US" dirty="0"/>
              <a:t>. Unit testing should focus </a:t>
            </a:r>
            <a:r>
              <a:rPr lang="en-US" b="1" dirty="0"/>
              <a:t>on testing the functionality of objects or methods.</a:t>
            </a:r>
            <a:endParaRPr lang="en-GB" b="1" dirty="0"/>
          </a:p>
          <a:p>
            <a:pPr lvl="1"/>
            <a:r>
              <a:rPr lang="en-US" dirty="0"/>
              <a:t>Component testing, where </a:t>
            </a:r>
            <a:r>
              <a:rPr lang="en-US" b="1" dirty="0">
                <a:solidFill>
                  <a:srgbClr val="FF0000"/>
                </a:solidFill>
              </a:rPr>
              <a:t>several individual units are integrated to create composite components</a:t>
            </a:r>
            <a:r>
              <a:rPr lang="en-US" dirty="0"/>
              <a:t>. Component testing should </a:t>
            </a:r>
            <a:r>
              <a:rPr lang="en-US" b="1" dirty="0"/>
              <a:t>focus on testing component interfaces.</a:t>
            </a:r>
            <a:endParaRPr lang="en-GB" b="1" dirty="0"/>
          </a:p>
          <a:p>
            <a:pPr lvl="1"/>
            <a:r>
              <a:rPr lang="en-US" dirty="0"/>
              <a:t>System testing, where </a:t>
            </a:r>
            <a:r>
              <a:rPr lang="en-US" b="1" dirty="0"/>
              <a:t>some or all of the components in a system are integrated</a:t>
            </a:r>
            <a:r>
              <a:rPr lang="en-US" dirty="0"/>
              <a:t> and the </a:t>
            </a:r>
            <a:r>
              <a:rPr lang="en-US" b="1" dirty="0"/>
              <a:t>system is tested as a whole</a:t>
            </a:r>
            <a:r>
              <a:rPr lang="en-US" dirty="0"/>
              <a:t>. System testing should focus </a:t>
            </a:r>
            <a:r>
              <a:rPr lang="en-US" b="1" dirty="0"/>
              <a:t>on testing component interactions</a:t>
            </a:r>
            <a:r>
              <a:rPr lang="en-US" dirty="0"/>
              <a: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1036</TotalTime>
  <Words>3035</Words>
  <Application>Microsoft Office PowerPoint</Application>
  <PresentationFormat>On-screen Show (4:3)</PresentationFormat>
  <Paragraphs>291</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Wingdings</vt:lpstr>
      <vt:lpstr>SE9</vt:lpstr>
      <vt:lpstr>Chapter 8 – Software Testing</vt:lpstr>
      <vt:lpstr>Topics covered</vt:lpstr>
      <vt:lpstr>Program testing</vt:lpstr>
      <vt:lpstr>Testing process goals</vt:lpstr>
      <vt:lpstr>An input-output model of program testing</vt:lpstr>
      <vt:lpstr>Verification vs validation</vt:lpstr>
      <vt:lpstr>A model of the software testing process</vt:lpstr>
      <vt:lpstr>Stages of testing</vt:lpstr>
      <vt:lpstr>Development testing</vt:lpstr>
      <vt:lpstr>Unit testing</vt:lpstr>
      <vt:lpstr>Object class testing</vt:lpstr>
      <vt:lpstr>The weather station object interface</vt:lpstr>
      <vt:lpstr>Testing strategies</vt:lpstr>
      <vt:lpstr>Partition testing</vt:lpstr>
      <vt:lpstr>Equivalence partitioning</vt:lpstr>
      <vt:lpstr>Equivalence partitions</vt:lpstr>
      <vt:lpstr>Testing guidelines (sequences)</vt:lpstr>
      <vt:lpstr>General testing guidelines</vt:lpstr>
      <vt:lpstr>PowerPoint Presentation</vt:lpstr>
      <vt:lpstr>Cyclomatic Complexity</vt:lpstr>
      <vt:lpstr>Example 4 on Boundary Value Analysis Test Case Design Technique:</vt:lpstr>
      <vt:lpstr>TEST CASES</vt:lpstr>
      <vt:lpstr>Example 2</vt:lpstr>
      <vt:lpstr>Automated testing</vt:lpstr>
      <vt:lpstr>Automated test components</vt:lpstr>
      <vt:lpstr>Component testing</vt:lpstr>
      <vt:lpstr>Interface testing</vt:lpstr>
      <vt:lpstr>Interface testing</vt:lpstr>
      <vt:lpstr>System testing</vt:lpstr>
      <vt:lpstr>Test-driven development</vt:lpstr>
      <vt:lpstr>Test-driven development</vt:lpstr>
      <vt:lpstr>TDD process activities</vt:lpstr>
      <vt:lpstr>Release testing</vt:lpstr>
      <vt:lpstr>Release testing and system testing</vt:lpstr>
      <vt:lpstr>Requirements based testing</vt:lpstr>
      <vt:lpstr>Requirements tests</vt:lpstr>
      <vt:lpstr>PowerPoint Presentation</vt:lpstr>
      <vt:lpstr>Features tested by scenario</vt:lpstr>
      <vt:lpstr>A usage scenario for the MHC-PMS</vt:lpstr>
      <vt:lpstr>User testing</vt:lpstr>
      <vt:lpstr>Types of user testing</vt:lpstr>
      <vt:lpstr>The acceptance testing process</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PRITHAM</cp:lastModifiedBy>
  <cp:revision>59</cp:revision>
  <dcterms:created xsi:type="dcterms:W3CDTF">2010-01-14T08:17:23Z</dcterms:created>
  <dcterms:modified xsi:type="dcterms:W3CDTF">2022-09-17T10:38:02Z</dcterms:modified>
</cp:coreProperties>
</file>