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323" r:id="rId2"/>
    <p:sldId id="324" r:id="rId3"/>
    <p:sldId id="347" r:id="rId4"/>
    <p:sldId id="325" r:id="rId5"/>
    <p:sldId id="326" r:id="rId6"/>
    <p:sldId id="327" r:id="rId7"/>
    <p:sldId id="328" r:id="rId8"/>
    <p:sldId id="34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87884846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p:oleObj spid="_x0000_s1028" name="Document" r:id="rId3" imgW="7301323" imgH="1783407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GUI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1181100"/>
            <a:ext cx="3719253" cy="2247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0586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171575"/>
            <a:ext cx="6470650" cy="30194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0312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source code for a console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54748503"/>
              </p:ext>
            </p:extLst>
          </p:nvPr>
        </p:nvGraphicFramePr>
        <p:xfrm>
          <a:off x="914400" y="1143000"/>
          <a:ext cx="7300912" cy="4208462"/>
        </p:xfrm>
        <a:graphic>
          <a:graphicData uri="http://schemas.openxmlformats.org/presentationml/2006/ole">
            <p:oleObj spid="_x0000_s6148" name="Document" r:id="rId3" imgW="7301323" imgH="420917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518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source code for a console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18089400"/>
              </p:ext>
            </p:extLst>
          </p:nvPr>
        </p:nvGraphicFramePr>
        <p:xfrm>
          <a:off x="914400" y="1143000"/>
          <a:ext cx="7300912" cy="3000375"/>
        </p:xfrm>
        <a:graphic>
          <a:graphicData uri="http://schemas.openxmlformats.org/presentationml/2006/ole">
            <p:oleObj spid="_x0000_s7172" name="Document" r:id="rId3" imgW="7301323" imgH="300078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636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Python compiles and runs source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6" y="1263016"/>
            <a:ext cx="6561824" cy="41087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12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832778"/>
              </p:ext>
            </p:extLst>
          </p:nvPr>
        </p:nvGraphicFramePr>
        <p:xfrm>
          <a:off x="914400" y="1167970"/>
          <a:ext cx="7301323" cy="2565830"/>
        </p:xfrm>
        <a:graphic>
          <a:graphicData uri="http://schemas.openxmlformats.org/presentationml/2006/ole">
            <p:oleObj spid="_x0000_s8196" name="Document" r:id="rId3" imgW="7301323" imgH="2565830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611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Main memory and disk storage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an </a:t>
            </a:r>
            <a:r>
              <a:rPr lang="en-US" dirty="0"/>
              <a:t>application runs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07507747"/>
              </p:ext>
            </p:extLst>
          </p:nvPr>
        </p:nvGraphicFramePr>
        <p:xfrm>
          <a:off x="914400" y="1371600"/>
          <a:ext cx="7300912" cy="1701800"/>
        </p:xfrm>
        <a:graphic>
          <a:graphicData uri="http://schemas.openxmlformats.org/presentationml/2006/ole">
            <p:oleObj spid="_x0000_s9220" name="Document" r:id="rId3" imgW="7301323" imgH="170203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225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disk storage and main memory work together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5786526"/>
              </p:ext>
            </p:extLst>
          </p:nvPr>
        </p:nvGraphicFramePr>
        <p:xfrm>
          <a:off x="914400" y="1143000"/>
          <a:ext cx="7301323" cy="2328186"/>
        </p:xfrm>
        <a:graphic>
          <a:graphicData uri="http://schemas.openxmlformats.org/presentationml/2006/ole">
            <p:oleObj spid="_x0000_s10244" name="Document" r:id="rId3" imgW="7301323" imgH="232818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77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IDLE’s interactive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219200"/>
            <a:ext cx="6499225" cy="43135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008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open, close, and restart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2777077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p:oleObj spid="_x0000_s11268" name="Document" r:id="rId3" imgW="7301323" imgH="203617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790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8462416"/>
              </p:ext>
            </p:extLst>
          </p:nvPr>
        </p:nvGraphicFramePr>
        <p:xfrm>
          <a:off x="914400" y="990600"/>
          <a:ext cx="7301323" cy="4420169"/>
        </p:xfrm>
        <a:graphic>
          <a:graphicData uri="http://schemas.openxmlformats.org/presentationml/2006/ole">
            <p:oleObj spid="_x0000_s15364" name="Document" r:id="rId3" imgW="7301323" imgH="442052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interactive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44008749"/>
              </p:ext>
            </p:extLst>
          </p:nvPr>
        </p:nvGraphicFramePr>
        <p:xfrm>
          <a:off x="914400" y="1143000"/>
          <a:ext cx="7301323" cy="1451786"/>
        </p:xfrm>
        <a:graphic>
          <a:graphicData uri="http://schemas.openxmlformats.org/presentationml/2006/ole">
            <p:oleObj spid="_x0000_s13315" name="Document" r:id="rId3" imgW="7301323" imgH="145178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893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IDLE’s editor with a source file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19199"/>
            <a:ext cx="5934075" cy="44409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0170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create, open, save, and close source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3617313"/>
              </p:ext>
            </p:extLst>
          </p:nvPr>
        </p:nvGraphicFramePr>
        <p:xfrm>
          <a:off x="914400" y="1066800"/>
          <a:ext cx="7301323" cy="2826158"/>
        </p:xfrm>
        <a:graphic>
          <a:graphicData uri="http://schemas.openxmlformats.org/presentationml/2006/ole">
            <p:oleObj spid="_x0000_s14339" name="Document" r:id="rId3" imgW="7301323" imgH="282615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728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console application that’s being run in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3795"/>
            <a:ext cx="5789295" cy="43326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979160" cy="36010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008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compile and run a Python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65226312"/>
              </p:ext>
            </p:extLst>
          </p:nvPr>
        </p:nvGraphicFramePr>
        <p:xfrm>
          <a:off x="914400" y="1143000"/>
          <a:ext cx="7301323" cy="1649462"/>
        </p:xfrm>
        <a:graphic>
          <a:graphicData uri="http://schemas.openxmlformats.org/presentationml/2006/ole">
            <p:oleObj spid="_x0000_s12292" name="Document" r:id="rId3" imgW="7301323" imgH="164946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dialog box for a syntax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3" y="1214755"/>
            <a:ext cx="6655037" cy="32048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6579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message that’s displayed for a runtime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4738"/>
            <a:ext cx="6994348" cy="24728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9361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46635574"/>
              </p:ext>
            </p:extLst>
          </p:nvPr>
        </p:nvGraphicFramePr>
        <p:xfrm>
          <a:off x="914400" y="1219200"/>
          <a:ext cx="7300913" cy="4419600"/>
        </p:xfrm>
        <a:graphic>
          <a:graphicData uri="http://schemas.openxmlformats.org/presentationml/2006/ole">
            <p:oleObj spid="_x0000_s16387" name="Document" r:id="rId3" imgW="7301323" imgH="442052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197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general-purpose programming languages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54376002"/>
              </p:ext>
            </p:extLst>
          </p:nvPr>
        </p:nvGraphicFramePr>
        <p:xfrm>
          <a:off x="914400" y="1143000"/>
          <a:ext cx="7301323" cy="1546483"/>
        </p:xfrm>
        <a:graphic>
          <a:graphicData uri="http://schemas.openxmlformats.org/presentationml/2006/ole">
            <p:oleObj spid="_x0000_s2053" name="Document" r:id="rId3" imgW="7301323" imgH="154648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269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2585323"/>
          </a:xfrm>
        </p:spPr>
        <p:txBody>
          <a:bodyPr/>
          <a:lstStyle/>
          <a:p>
            <a:r>
              <a:rPr lang="en-US" dirty="0" smtClean="0"/>
              <a:t>1990’s – Guido Van </a:t>
            </a:r>
            <a:r>
              <a:rPr lang="en-US" dirty="0" err="1" smtClean="0"/>
              <a:t>Rossum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                simple</a:t>
            </a:r>
            <a:br>
              <a:rPr lang="en-US" sz="2200" dirty="0" smtClean="0"/>
            </a:br>
            <a:r>
              <a:rPr lang="en-US" sz="2200" dirty="0" smtClean="0"/>
              <a:t>	 </a:t>
            </a:r>
            <a:r>
              <a:rPr lang="en-US" sz="2200" dirty="0" smtClean="0"/>
              <a:t>   </a:t>
            </a:r>
            <a:r>
              <a:rPr lang="en-US" sz="2200" dirty="0" smtClean="0"/>
              <a:t>intuitive</a:t>
            </a:r>
            <a:br>
              <a:rPr lang="en-US" sz="2200" dirty="0" smtClean="0"/>
            </a:br>
            <a:r>
              <a:rPr lang="en-US" sz="2200" dirty="0" smtClean="0"/>
              <a:t>	 </a:t>
            </a:r>
            <a:r>
              <a:rPr lang="en-US" sz="2200" dirty="0" smtClean="0"/>
              <a:t>   powerful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Python timeline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6796110"/>
              </p:ext>
            </p:extLst>
          </p:nvPr>
        </p:nvGraphicFramePr>
        <p:xfrm>
          <a:off x="838200" y="3733800"/>
          <a:ext cx="7301323" cy="1955878"/>
        </p:xfrm>
        <a:graphic>
          <a:graphicData uri="http://schemas.openxmlformats.org/presentationml/2006/ole">
            <p:oleObj spid="_x0000_s3076" name="Document" r:id="rId3" imgW="7301323" imgH="195587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214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Syntax differences between Python and 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72684772"/>
              </p:ext>
            </p:extLst>
          </p:nvPr>
        </p:nvGraphicFramePr>
        <p:xfrm>
          <a:off x="382906" y="1143000"/>
          <a:ext cx="8761094" cy="4343400"/>
        </p:xfrm>
        <a:graphic>
          <a:graphicData uri="http://schemas.openxmlformats.org/presentationml/2006/ole">
            <p:oleObj spid="_x0000_s4100" name="Document" r:id="rId3" imgW="7301323" imgH="362010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725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Why Python is a great first language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3965516"/>
              </p:ext>
            </p:extLst>
          </p:nvPr>
        </p:nvGraphicFramePr>
        <p:xfrm>
          <a:off x="914400" y="1143000"/>
          <a:ext cx="7301323" cy="3977648"/>
        </p:xfrm>
        <a:graphic>
          <a:graphicData uri="http://schemas.openxmlformats.org/presentationml/2006/ole">
            <p:oleObj spid="_x0000_s5124" name="Document" r:id="rId3" imgW="7301323" imgH="397764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948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Types of Python Applications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3965516"/>
              </p:ext>
            </p:extLst>
          </p:nvPr>
        </p:nvGraphicFramePr>
        <p:xfrm>
          <a:off x="914400" y="1147763"/>
          <a:ext cx="7248525" cy="3956050"/>
        </p:xfrm>
        <a:graphic>
          <a:graphicData uri="http://schemas.openxmlformats.org/presentationml/2006/ole">
            <p:oleObj spid="_x0000_s28674" name="Document" r:id="rId3" imgW="7306580" imgH="397651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948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console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162800" cy="2362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9640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592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Master slides_with_titles_logo</vt:lpstr>
      <vt:lpstr>Document</vt:lpstr>
      <vt:lpstr>Microsoft Office Word Document</vt:lpstr>
      <vt:lpstr>Chapter 1</vt:lpstr>
      <vt:lpstr>Objectives</vt:lpstr>
      <vt:lpstr>Objectives (cont.)</vt:lpstr>
      <vt:lpstr>Four general-purpose programming languages</vt:lpstr>
      <vt:lpstr>1990’s – Guido Van Rossum                 simple      intuitive      powerful   The Python timeline</vt:lpstr>
      <vt:lpstr>Syntax differences between Python and Java</vt:lpstr>
      <vt:lpstr>Why Python is a great first language</vt:lpstr>
      <vt:lpstr>Types of Python Applications</vt:lpstr>
      <vt:lpstr>A console application</vt:lpstr>
      <vt:lpstr>A GUI application</vt:lpstr>
      <vt:lpstr>A web application</vt:lpstr>
      <vt:lpstr>The source code for a console application</vt:lpstr>
      <vt:lpstr>The source code for a console application (cont.)</vt:lpstr>
      <vt:lpstr>How Python compiles and runs source code</vt:lpstr>
      <vt:lpstr>Procedure</vt:lpstr>
      <vt:lpstr>Main memory and disk storage  as an application runs</vt:lpstr>
      <vt:lpstr>How disk storage and main memory work together</vt:lpstr>
      <vt:lpstr>IDLE’s interactive shell</vt:lpstr>
      <vt:lpstr>How to open, close, and restart the shell</vt:lpstr>
      <vt:lpstr>How to use the interactive shell</vt:lpstr>
      <vt:lpstr>IDLE’s editor with a source file displayed</vt:lpstr>
      <vt:lpstr>How to create, open, save, and close source files</vt:lpstr>
      <vt:lpstr>A console application that’s being run in the shell</vt:lpstr>
      <vt:lpstr>How to compile and run a Python program</vt:lpstr>
      <vt:lpstr>A dialog box for a syntax error</vt:lpstr>
      <vt:lpstr>A message that’s displayed for a runtime error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11</cp:revision>
  <cp:lastPrinted>2016-01-14T23:03:16Z</cp:lastPrinted>
  <dcterms:created xsi:type="dcterms:W3CDTF">2016-10-24T17:55:21Z</dcterms:created>
  <dcterms:modified xsi:type="dcterms:W3CDTF">2018-08-06T05:30:12Z</dcterms:modified>
</cp:coreProperties>
</file>