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6675659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1029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in keyword to search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03672"/>
              </p:ext>
            </p:extLst>
          </p:nvPr>
        </p:nvGraphicFramePr>
        <p:xfrm>
          <a:off x="914400" y="1066800"/>
          <a:ext cx="7301323" cy="2375355"/>
        </p:xfrm>
        <a:graphic>
          <a:graphicData uri="http://schemas.openxmlformats.org/presentationml/2006/ole">
            <p:oleObj spid="_x0000_s8197" name="Document" r:id="rId3" imgW="7301323" imgH="23753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903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an if statement to check a 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5291113"/>
              </p:ext>
            </p:extLst>
          </p:nvPr>
        </p:nvGraphicFramePr>
        <p:xfrm>
          <a:off x="914400" y="1066800"/>
          <a:ext cx="7301323" cy="1553324"/>
        </p:xfrm>
        <a:graphic>
          <a:graphicData uri="http://schemas.openxmlformats.org/presentationml/2006/ole">
            <p:oleObj spid="_x0000_s9221" name="Document" r:id="rId3" imgW="7301323" imgH="15533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7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looping over each character 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770207"/>
              </p:ext>
            </p:extLst>
          </p:nvPr>
        </p:nvGraphicFramePr>
        <p:xfrm>
          <a:off x="914400" y="1239741"/>
          <a:ext cx="7301323" cy="4475259"/>
        </p:xfrm>
        <a:graphic>
          <a:graphicData uri="http://schemas.openxmlformats.org/presentationml/2006/ole">
            <p:oleObj spid="_x0000_s10245" name="Document" r:id="rId3" imgW="7301323" imgH="44752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3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Basic string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404689"/>
              </p:ext>
            </p:extLst>
          </p:nvPr>
        </p:nvGraphicFramePr>
        <p:xfrm>
          <a:off x="914400" y="1143000"/>
          <a:ext cx="7300912" cy="2919413"/>
        </p:xfrm>
        <a:graphic>
          <a:graphicData uri="http://schemas.openxmlformats.org/presentationml/2006/ole">
            <p:oleObj spid="_x0000_s11269" name="Document" r:id="rId3" imgW="7301323" imgH="29197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2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check if a string contains all digits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7307662"/>
              </p:ext>
            </p:extLst>
          </p:nvPr>
        </p:nvGraphicFramePr>
        <p:xfrm>
          <a:off x="914400" y="1066800"/>
          <a:ext cx="7301323" cy="1538202"/>
        </p:xfrm>
        <a:graphic>
          <a:graphicData uri="http://schemas.openxmlformats.org/presentationml/2006/ole">
            <p:oleObj spid="_x0000_s12293" name="Document" r:id="rId3" imgW="7301323" imgH="1538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66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change a string to title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0528842"/>
              </p:ext>
            </p:extLst>
          </p:nvPr>
        </p:nvGraphicFramePr>
        <p:xfrm>
          <a:off x="914400" y="1066800"/>
          <a:ext cx="7301323" cy="1538202"/>
        </p:xfrm>
        <a:graphic>
          <a:graphicData uri="http://schemas.openxmlformats.org/presentationml/2006/ole">
            <p:oleObj spid="_x0000_s13317" name="Document" r:id="rId3" imgW="7301323" imgH="1538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494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align strings by using justification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9114217"/>
              </p:ext>
            </p:extLst>
          </p:nvPr>
        </p:nvGraphicFramePr>
        <p:xfrm>
          <a:off x="914400" y="1066800"/>
          <a:ext cx="7301323" cy="1409658"/>
        </p:xfrm>
        <a:graphic>
          <a:graphicData uri="http://schemas.openxmlformats.org/presentationml/2006/ole">
            <p:oleObj spid="_x0000_s14341" name="Document" r:id="rId3" imgW="7301323" imgH="14096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18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find() and replace() methods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217273"/>
              </p:ext>
            </p:extLst>
          </p:nvPr>
        </p:nvGraphicFramePr>
        <p:xfrm>
          <a:off x="914400" y="1066800"/>
          <a:ext cx="7301323" cy="728053"/>
        </p:xfrm>
        <a:graphic>
          <a:graphicData uri="http://schemas.openxmlformats.org/presentationml/2006/ole">
            <p:oleObj spid="_x0000_s15365" name="Document" r:id="rId3" imgW="7301323" imgH="7280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8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Find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0456834"/>
              </p:ext>
            </p:extLst>
          </p:nvPr>
        </p:nvGraphicFramePr>
        <p:xfrm>
          <a:off x="914400" y="1066800"/>
          <a:ext cx="7300912" cy="3619500"/>
        </p:xfrm>
        <a:graphic>
          <a:graphicData uri="http://schemas.openxmlformats.org/presentationml/2006/ole">
            <p:oleObj spid="_x0000_s16389" name="Document" r:id="rId3" imgW="7301323" imgH="36201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5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Replace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2043717"/>
              </p:ext>
            </p:extLst>
          </p:nvPr>
        </p:nvGraphicFramePr>
        <p:xfrm>
          <a:off x="914400" y="1066800"/>
          <a:ext cx="7300912" cy="4484688"/>
        </p:xfrm>
        <a:graphic>
          <a:graphicData uri="http://schemas.openxmlformats.org/presentationml/2006/ole">
            <p:oleObj spid="_x0000_s17413" name="Document" r:id="rId3" imgW="7301323" imgH="44853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4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2978324"/>
              </p:ext>
            </p:extLst>
          </p:nvPr>
        </p:nvGraphicFramePr>
        <p:xfrm>
          <a:off x="914400" y="1066800"/>
          <a:ext cx="7301323" cy="2463931"/>
        </p:xfrm>
        <a:graphic>
          <a:graphicData uri="http://schemas.openxmlformats.org/presentationml/2006/ole">
            <p:oleObj spid="_x0000_s44035" name="Document" r:id="rId3" imgW="7301323" imgH="24639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Create Account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7121656"/>
              </p:ext>
            </p:extLst>
          </p:nvPr>
        </p:nvGraphicFramePr>
        <p:xfrm>
          <a:off x="914400" y="1295400"/>
          <a:ext cx="7301323" cy="2077941"/>
        </p:xfrm>
        <a:graphic>
          <a:graphicData uri="http://schemas.openxmlformats.org/presentationml/2006/ole">
            <p:oleObj spid="_x0000_s18437" name="Document" r:id="rId3" imgW="7301323" imgH="20779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63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7747818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p:oleObj spid="_x0000_s19461" name="Document" r:id="rId3" imgW="7301323" imgH="36615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9555755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p:oleObj spid="_x0000_s20485" name="Document" r:id="rId3" imgW="7301323" imgH="36615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7596229"/>
              </p:ext>
            </p:extLst>
          </p:nvPr>
        </p:nvGraphicFramePr>
        <p:xfrm>
          <a:off x="914400" y="1143000"/>
          <a:ext cx="7300912" cy="1446213"/>
        </p:xfrm>
        <a:graphic>
          <a:graphicData uri="http://schemas.openxmlformats.org/presentationml/2006/ole">
            <p:oleObj spid="_x0000_s21510" name="Document" r:id="rId3" imgW="7301323" imgH="14463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289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split() method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133590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p:oleObj spid="_x0000_s22533" name="Document" r:id="rId3" imgW="7301323" imgH="593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1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string on whitespace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0421005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p:oleObj spid="_x0000_s23557" name="Document" r:id="rId3" imgW="7301323" imgH="16116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01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date on a delimiter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4285795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p:oleObj spid="_x0000_s24581" name="Document" r:id="rId3" imgW="7301323" imgH="13812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330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row of data on a delimiter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842316"/>
              </p:ext>
            </p:extLst>
          </p:nvPr>
        </p:nvGraphicFramePr>
        <p:xfrm>
          <a:off x="914400" y="1143000"/>
          <a:ext cx="7301323" cy="2301541"/>
        </p:xfrm>
        <a:graphic>
          <a:graphicData uri="http://schemas.openxmlformats.org/presentationml/2006/ole">
            <p:oleObj spid="_x0000_s25605" name="Document" r:id="rId3" imgW="7301323" imgH="23015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59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strings with the + and +=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7538121"/>
              </p:ext>
            </p:extLst>
          </p:nvPr>
        </p:nvGraphicFramePr>
        <p:xfrm>
          <a:off x="914400" y="1066800"/>
          <a:ext cx="7301323" cy="2807074"/>
        </p:xfrm>
        <a:graphic>
          <a:graphicData uri="http://schemas.openxmlformats.org/presentationml/2006/ole">
            <p:oleObj spid="_x0000_s26629" name="Document" r:id="rId3" imgW="7301323" imgH="28070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2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join() method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6764621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p:oleObj spid="_x0000_s27653" name="Document" r:id="rId3" imgW="7301323" imgH="593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066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6725760"/>
              </p:ext>
            </p:extLst>
          </p:nvPr>
        </p:nvGraphicFramePr>
        <p:xfrm>
          <a:off x="914400" y="1066800"/>
          <a:ext cx="7301323" cy="3437549"/>
        </p:xfrm>
        <a:graphic>
          <a:graphicData uri="http://schemas.openxmlformats.org/presentationml/2006/ole">
            <p:oleObj spid="_x0000_s45058" name="Document" r:id="rId3" imgW="7301323" imgH="34375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3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the items of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4270127"/>
              </p:ext>
            </p:extLst>
          </p:nvPr>
        </p:nvGraphicFramePr>
        <p:xfrm>
          <a:off x="914400" y="1143000"/>
          <a:ext cx="7301323" cy="1668546"/>
        </p:xfrm>
        <a:graphic>
          <a:graphicData uri="http://schemas.openxmlformats.org/presentationml/2006/ole">
            <p:oleObj spid="_x0000_s28677" name="Document" r:id="rId3" imgW="7301323" imgH="16685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the characters 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1273506"/>
              </p:ext>
            </p:extLst>
          </p:nvPr>
        </p:nvGraphicFramePr>
        <p:xfrm>
          <a:off x="914400" y="1143000"/>
          <a:ext cx="7301323" cy="1438463"/>
        </p:xfrm>
        <a:graphic>
          <a:graphicData uri="http://schemas.openxmlformats.org/presentationml/2006/ole">
            <p:oleObj spid="_x0000_s29701" name="Document" r:id="rId3" imgW="7301323" imgH="14384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311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error when using the join()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288322"/>
              </p:ext>
            </p:extLst>
          </p:nvPr>
        </p:nvGraphicFramePr>
        <p:xfrm>
          <a:off x="914400" y="1066800"/>
          <a:ext cx="7301323" cy="921049"/>
        </p:xfrm>
        <a:graphic>
          <a:graphicData uri="http://schemas.openxmlformats.org/presentationml/2006/ole">
            <p:oleObj spid="_x0000_s30724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7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3413502"/>
              </p:ext>
            </p:extLst>
          </p:nvPr>
        </p:nvGraphicFramePr>
        <p:xfrm>
          <a:off x="914400" y="1143000"/>
          <a:ext cx="7301323" cy="3286682"/>
        </p:xfrm>
        <a:graphic>
          <a:graphicData uri="http://schemas.openxmlformats.org/presentationml/2006/ole">
            <p:oleObj spid="_x0000_s31748" name="Document" r:id="rId3" imgW="7301323" imgH="32866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4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data in the text file </a:t>
            </a:r>
            <a:br>
              <a:rPr lang="en-US" dirty="0"/>
            </a:br>
            <a:r>
              <a:rPr lang="en-US" dirty="0"/>
              <a:t>after one record has 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M:\Current projects\Python\Manuscript\Chapter 10\10-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69695"/>
            <a:ext cx="7195579" cy="15259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067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0265719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32772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400197"/>
              </p:ext>
            </p:extLst>
          </p:nvPr>
        </p:nvGraphicFramePr>
        <p:xfrm>
          <a:off x="914400" y="1143000"/>
          <a:ext cx="7301323" cy="1876664"/>
        </p:xfrm>
        <a:graphic>
          <a:graphicData uri="http://schemas.openxmlformats.org/presentationml/2006/ole">
            <p:oleObj spid="_x0000_s33796" name="Document" r:id="rId3" imgW="7301323" imgH="187666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49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018770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p:oleObj spid="_x0000_s34820" name="Document" r:id="rId3" imgW="7301323" imgH="46696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27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7719969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p:oleObj spid="_x0000_s35844" name="Document" r:id="rId3" imgW="7301323" imgH="38631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945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Hangman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6925245"/>
              </p:ext>
            </p:extLst>
          </p:nvPr>
        </p:nvGraphicFramePr>
        <p:xfrm>
          <a:off x="914400" y="1143000"/>
          <a:ext cx="7300912" cy="4178300"/>
        </p:xfrm>
        <a:graphic>
          <a:graphicData uri="http://schemas.openxmlformats.org/presentationml/2006/ole">
            <p:oleObj spid="_x0000_s36868" name="Document" r:id="rId3" imgW="7301323" imgH="4178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05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built-in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4587183"/>
              </p:ext>
            </p:extLst>
          </p:nvPr>
        </p:nvGraphicFramePr>
        <p:xfrm>
          <a:off x="914400" y="1100747"/>
          <a:ext cx="7301323" cy="728053"/>
        </p:xfrm>
        <a:graphic>
          <a:graphicData uri="http://schemas.openxmlformats.org/presentationml/2006/ole">
            <p:oleObj spid="_x0000_s2054" name="Document" r:id="rId3" imgW="7301323" imgH="7280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08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chart for the Hangman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2865" y="1295400"/>
            <a:ext cx="3848735" cy="35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1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wordlist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8951970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p:oleObj spid="_x0000_s37892" name="Document" r:id="rId3" imgW="7301323" imgH="32596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91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2115282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p:oleObj spid="_x0000_s38916" name="Document" r:id="rId3" imgW="7301323" imgH="42664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6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2870139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p:oleObj spid="_x0000_s39940" name="Document" r:id="rId3" imgW="7301323" imgH="32596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013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3538672"/>
              </p:ext>
            </p:extLst>
          </p:nvPr>
        </p:nvGraphicFramePr>
        <p:xfrm>
          <a:off x="914400" y="1143000"/>
          <a:ext cx="7300912" cy="2654300"/>
        </p:xfrm>
        <a:graphic>
          <a:graphicData uri="http://schemas.openxmlformats.org/presentationml/2006/ole">
            <p:oleObj spid="_x0000_s40964" name="Document" r:id="rId3" imgW="7301323" imgH="26547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67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7167302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p:oleObj spid="_x0000_s41988" name="Document" r:id="rId3" imgW="7301323" imgH="40647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6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0416557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p:oleObj spid="_x0000_s43012" name="Document" r:id="rId3" imgW="7301323" imgH="40647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0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ordinal value of a Unicode character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8326101"/>
              </p:ext>
            </p:extLst>
          </p:nvPr>
        </p:nvGraphicFramePr>
        <p:xfrm>
          <a:off x="914400" y="1143000"/>
          <a:ext cx="7301323" cy="690606"/>
        </p:xfrm>
        <a:graphic>
          <a:graphicData uri="http://schemas.openxmlformats.org/presentationml/2006/ole">
            <p:oleObj spid="_x0000_s3077" name="Document" r:id="rId3" imgW="7301323" imgH="6906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869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a character 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0345827"/>
              </p:ext>
            </p:extLst>
          </p:nvPr>
        </p:nvGraphicFramePr>
        <p:xfrm>
          <a:off x="914400" y="1133387"/>
          <a:ext cx="7301323" cy="1381213"/>
        </p:xfrm>
        <a:graphic>
          <a:graphicData uri="http://schemas.openxmlformats.org/presentationml/2006/ole">
            <p:oleObj spid="_x0000_s4101" name="Document" r:id="rId3" imgW="7301323" imgH="13812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73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slice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7818779"/>
              </p:ext>
            </p:extLst>
          </p:nvPr>
        </p:nvGraphicFramePr>
        <p:xfrm>
          <a:off x="914400" y="1143000"/>
          <a:ext cx="7301323" cy="1864061"/>
        </p:xfrm>
        <a:graphic>
          <a:graphicData uri="http://schemas.openxmlformats.org/presentationml/2006/ole">
            <p:oleObj spid="_x0000_s5125" name="Document" r:id="rId3" imgW="7301323" imgH="18640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0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repetition operator (*)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7760061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p:oleObj spid="_x0000_s6149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triple quotes </a:t>
            </a:r>
            <a:br>
              <a:rPr lang="en-US" dirty="0"/>
            </a:br>
            <a:r>
              <a:rPr lang="en-US" dirty="0"/>
              <a:t>to create a multiline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4564187"/>
              </p:ext>
            </p:extLst>
          </p:nvPr>
        </p:nvGraphicFramePr>
        <p:xfrm>
          <a:off x="914400" y="1295400"/>
          <a:ext cx="7301323" cy="460524"/>
        </p:xfrm>
        <a:graphic>
          <a:graphicData uri="http://schemas.openxmlformats.org/presentationml/2006/ole">
            <p:oleObj spid="_x0000_s7173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48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1050</Words>
  <Application>Microsoft Office PowerPoint</Application>
  <PresentationFormat>On-screen Show (4:3)</PresentationFormat>
  <Paragraphs>230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Master slides_with_titles_logo</vt:lpstr>
      <vt:lpstr>Document</vt:lpstr>
      <vt:lpstr>Chapter 10</vt:lpstr>
      <vt:lpstr>Objectives</vt:lpstr>
      <vt:lpstr>Objectives (cont.)</vt:lpstr>
      <vt:lpstr>Two built-in functions</vt:lpstr>
      <vt:lpstr>The ordinal value of a Unicode character</vt:lpstr>
      <vt:lpstr>How to access a character in a string</vt:lpstr>
      <vt:lpstr>How to slice a string</vt:lpstr>
      <vt:lpstr>How to use the repetition operator (*)</vt:lpstr>
      <vt:lpstr>How to use triple quotes  to create a multiline string</vt:lpstr>
      <vt:lpstr>How to use the in keyword to search a string</vt:lpstr>
      <vt:lpstr>Code that uses an if statement to check a search</vt:lpstr>
      <vt:lpstr>The syntax for looping over each character  in a string</vt:lpstr>
      <vt:lpstr>Basic string methods</vt:lpstr>
      <vt:lpstr>How to check if a string contains all digits</vt:lpstr>
      <vt:lpstr>How to change a string to title case</vt:lpstr>
      <vt:lpstr>How to align strings by using justification</vt:lpstr>
      <vt:lpstr>The find() and replace() methods of a string</vt:lpstr>
      <vt:lpstr>Find examples</vt:lpstr>
      <vt:lpstr>Replace examples</vt:lpstr>
      <vt:lpstr>The user interface  for the Create Account program</vt:lpstr>
      <vt:lpstr>The code</vt:lpstr>
      <vt:lpstr>The code (cont.)</vt:lpstr>
      <vt:lpstr>The code (cont.)</vt:lpstr>
      <vt:lpstr>The split() method of a string</vt:lpstr>
      <vt:lpstr>How to split a string on whitespace</vt:lpstr>
      <vt:lpstr>How to split a date on a delimiter</vt:lpstr>
      <vt:lpstr>How to split a row of data on a delimiter</vt:lpstr>
      <vt:lpstr>How to join strings with the + and += operators</vt:lpstr>
      <vt:lpstr>The join() method of a string</vt:lpstr>
      <vt:lpstr>How to join the items of a list</vt:lpstr>
      <vt:lpstr>How to join the characters in a string</vt:lpstr>
      <vt:lpstr>A common error when using the join() method</vt:lpstr>
      <vt:lpstr>The console</vt:lpstr>
      <vt:lpstr>The data in the text file  after one record has been added to it</vt:lpstr>
      <vt:lpstr>The code</vt:lpstr>
      <vt:lpstr>The user interface for the Word Counter program</vt:lpstr>
      <vt:lpstr>The code</vt:lpstr>
      <vt:lpstr>The code (cont.)</vt:lpstr>
      <vt:lpstr>The user interface for the Hangman game</vt:lpstr>
      <vt:lpstr>The hierarchy chart for the Hangman game</vt:lpstr>
      <vt:lpstr>The wordlist module</vt:lpstr>
      <vt:lpstr>The hangman module</vt:lpstr>
      <vt:lpstr>The hangman module (cont.)</vt:lpstr>
      <vt:lpstr>The hangman module (cont.)</vt:lpstr>
      <vt:lpstr>The hangman module (cont.)</vt:lpstr>
      <vt:lpstr>The hangman module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14</cp:revision>
  <cp:lastPrinted>2016-01-14T23:03:16Z</cp:lastPrinted>
  <dcterms:created xsi:type="dcterms:W3CDTF">2016-10-24T17:55:21Z</dcterms:created>
  <dcterms:modified xsi:type="dcterms:W3CDTF">2018-01-15T04:45:13Z</dcterms:modified>
</cp:coreProperties>
</file>