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7"/>
  </p:notesMasterIdLst>
  <p:handoutMasterIdLst>
    <p:handoutMasterId r:id="rId38"/>
  </p:handoutMasterIdLst>
  <p:sldIdLst>
    <p:sldId id="323" r:id="rId2"/>
    <p:sldId id="324" r:id="rId3"/>
    <p:sldId id="357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615" autoAdjust="0"/>
    <p:restoredTop sz="86452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1/15/2018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6064561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p:oleObj spid="_x0000_s3076" name="Document" r:id="rId3" imgW="7301323" imgH="178340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strftime</a:t>
            </a:r>
            <a:r>
              <a:rPr lang="en-US" dirty="0"/>
              <a:t>() method of all date/time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5633133"/>
              </p:ext>
            </p:extLst>
          </p:nvPr>
        </p:nvGraphicFramePr>
        <p:xfrm>
          <a:off x="914400" y="1143000"/>
          <a:ext cx="7300912" cy="593725"/>
        </p:xfrm>
        <a:graphic>
          <a:graphicData uri="http://schemas.openxmlformats.org/presentationml/2006/ole">
            <p:oleObj spid="_x0000_s9220" name="Document" r:id="rId3" imgW="7301323" imgH="59374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549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commonly used formatting codes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8871225"/>
              </p:ext>
            </p:extLst>
          </p:nvPr>
        </p:nvGraphicFramePr>
        <p:xfrm>
          <a:off x="914400" y="1104130"/>
          <a:ext cx="7214571" cy="4534670"/>
        </p:xfrm>
        <a:graphic>
          <a:graphicData uri="http://schemas.openxmlformats.org/presentationml/2006/ole">
            <p:oleObj spid="_x0000_s2053" name="Document" r:id="rId3" imgW="7214571" imgH="453467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267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creates a </a:t>
            </a:r>
            <a:r>
              <a:rPr lang="en-US" dirty="0" err="1"/>
              <a:t>datetime</a:t>
            </a:r>
            <a:r>
              <a:rPr lang="en-US" dirty="0"/>
              <a:t> object </a:t>
            </a:r>
            <a:br>
              <a:rPr lang="en-US" dirty="0"/>
            </a:br>
            <a:r>
              <a:rPr lang="en-US" dirty="0"/>
              <a:t>that has a date and 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4110152"/>
              </p:ext>
            </p:extLst>
          </p:nvPr>
        </p:nvGraphicFramePr>
        <p:xfrm>
          <a:off x="914400" y="1295400"/>
          <a:ext cx="7300912" cy="3082925"/>
        </p:xfrm>
        <a:graphic>
          <a:graphicData uri="http://schemas.openxmlformats.org/presentationml/2006/ole">
            <p:oleObj spid="_x0000_s10244" name="Document" r:id="rId3" imgW="7301323" imgH="308360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876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constructor for a </a:t>
            </a:r>
            <a:r>
              <a:rPr lang="en-US" dirty="0" err="1"/>
              <a:t>timedelta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1047095"/>
              </p:ext>
            </p:extLst>
          </p:nvPr>
        </p:nvGraphicFramePr>
        <p:xfrm>
          <a:off x="914400" y="1143000"/>
          <a:ext cx="7301323" cy="402914"/>
        </p:xfrm>
        <a:graphic>
          <a:graphicData uri="http://schemas.openxmlformats.org/presentationml/2006/ole">
            <p:oleObj spid="_x0000_s11268" name="Document" r:id="rId3" imgW="7301323" imgH="40291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010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imports the </a:t>
            </a:r>
            <a:r>
              <a:rPr lang="en-US" dirty="0" err="1"/>
              <a:t>timedelta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3131621"/>
              </p:ext>
            </p:extLst>
          </p:nvPr>
        </p:nvGraphicFramePr>
        <p:xfrm>
          <a:off x="914400" y="1130300"/>
          <a:ext cx="7300912" cy="2679700"/>
        </p:xfrm>
        <a:graphic>
          <a:graphicData uri="http://schemas.openxmlformats.org/presentationml/2006/ole">
            <p:oleObj spid="_x0000_s12292" name="Document" r:id="rId3" imgW="7301323" imgH="268033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356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Three attributes and a method </a:t>
            </a:r>
            <a:br>
              <a:rPr lang="en-US" dirty="0"/>
            </a:br>
            <a:r>
              <a:rPr lang="en-US" dirty="0"/>
              <a:t>of a </a:t>
            </a:r>
            <a:r>
              <a:rPr lang="en-US" dirty="0" err="1"/>
              <a:t>timedelta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334397"/>
              </p:ext>
            </p:extLst>
          </p:nvPr>
        </p:nvGraphicFramePr>
        <p:xfrm>
          <a:off x="914400" y="1295400"/>
          <a:ext cx="7301323" cy="1456107"/>
        </p:xfrm>
        <a:graphic>
          <a:graphicData uri="http://schemas.openxmlformats.org/presentationml/2006/ole">
            <p:oleObj spid="_x0000_s13316" name="Document" r:id="rId3" imgW="7301323" imgH="145610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698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the time span between two dates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6405244"/>
              </p:ext>
            </p:extLst>
          </p:nvPr>
        </p:nvGraphicFramePr>
        <p:xfrm>
          <a:off x="914400" y="1112838"/>
          <a:ext cx="7300912" cy="4221162"/>
        </p:xfrm>
        <a:graphic>
          <a:graphicData uri="http://schemas.openxmlformats.org/presentationml/2006/ole">
            <p:oleObj spid="_x0000_s14340" name="Document" r:id="rId3" imgW="7301323" imgH="42217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34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user interface </a:t>
            </a:r>
            <a:br>
              <a:rPr lang="en-US" dirty="0"/>
            </a:br>
            <a:r>
              <a:rPr lang="en-US" dirty="0"/>
              <a:t>for the Invoice Due Date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1705362"/>
              </p:ext>
            </p:extLst>
          </p:nvPr>
        </p:nvGraphicFramePr>
        <p:xfrm>
          <a:off x="914400" y="1295400"/>
          <a:ext cx="7300912" cy="2359025"/>
        </p:xfrm>
        <a:graphic>
          <a:graphicData uri="http://schemas.openxmlformats.org/presentationml/2006/ole">
            <p:oleObj spid="_x0000_s15364" name="Document" r:id="rId3" imgW="7301323" imgH="235951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444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6108928"/>
              </p:ext>
            </p:extLst>
          </p:nvPr>
        </p:nvGraphicFramePr>
        <p:xfrm>
          <a:off x="914400" y="1143000"/>
          <a:ext cx="7300912" cy="4265612"/>
        </p:xfrm>
        <a:graphic>
          <a:graphicData uri="http://schemas.openxmlformats.org/presentationml/2006/ole">
            <p:oleObj spid="_x0000_s16387" name="Document" r:id="rId3" imgW="7301323" imgH="426642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928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8765051"/>
              </p:ext>
            </p:extLst>
          </p:nvPr>
        </p:nvGraphicFramePr>
        <p:xfrm>
          <a:off x="914400" y="1149350"/>
          <a:ext cx="7300912" cy="4870450"/>
        </p:xfrm>
        <a:graphic>
          <a:graphicData uri="http://schemas.openxmlformats.org/presentationml/2006/ole">
            <p:oleObj spid="_x0000_s17411" name="Document" r:id="rId3" imgW="7301323" imgH="487133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785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4358018"/>
              </p:ext>
            </p:extLst>
          </p:nvPr>
        </p:nvGraphicFramePr>
        <p:xfrm>
          <a:off x="914400" y="1066800"/>
          <a:ext cx="7301323" cy="2700855"/>
        </p:xfrm>
        <a:graphic>
          <a:graphicData uri="http://schemas.openxmlformats.org/presentationml/2006/ole">
            <p:oleObj spid="_x0000_s34819" name="Document" r:id="rId3" imgW="7301323" imgH="270085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</a:t>
            </a:r>
            <a:r>
              <a:rPr lang="en-US" dirty="0" smtClean="0"/>
              <a:t>for </a:t>
            </a:r>
            <a:r>
              <a:rPr lang="en-US" dirty="0"/>
              <a:t>the Timer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3092041"/>
              </p:ext>
            </p:extLst>
          </p:nvPr>
        </p:nvGraphicFramePr>
        <p:xfrm>
          <a:off x="914400" y="1143000"/>
          <a:ext cx="7300912" cy="2157413"/>
        </p:xfrm>
        <a:graphic>
          <a:graphicData uri="http://schemas.openxmlformats.org/presentationml/2006/ole">
            <p:oleObj spid="_x0000_s18435" name="Document" r:id="rId3" imgW="7301323" imgH="215787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987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9803087"/>
              </p:ext>
            </p:extLst>
          </p:nvPr>
        </p:nvGraphicFramePr>
        <p:xfrm>
          <a:off x="914400" y="1149350"/>
          <a:ext cx="7300912" cy="4870450"/>
        </p:xfrm>
        <a:graphic>
          <a:graphicData uri="http://schemas.openxmlformats.org/presentationml/2006/ole">
            <p:oleObj spid="_x0000_s19459" name="Document" r:id="rId3" imgW="7301323" imgH="487133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894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5174134"/>
              </p:ext>
            </p:extLst>
          </p:nvPr>
        </p:nvGraphicFramePr>
        <p:xfrm>
          <a:off x="914400" y="1143000"/>
          <a:ext cx="7300912" cy="3057525"/>
        </p:xfrm>
        <a:graphic>
          <a:graphicData uri="http://schemas.openxmlformats.org/presentationml/2006/ole">
            <p:oleObj spid="_x0000_s20483" name="Document" r:id="rId3" imgW="7301323" imgH="30580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9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696200" cy="738664"/>
          </a:xfrm>
        </p:spPr>
        <p:txBody>
          <a:bodyPr/>
          <a:lstStyle/>
          <a:p>
            <a:r>
              <a:rPr lang="en-US" dirty="0"/>
              <a:t>Attributes that return the parts </a:t>
            </a:r>
            <a:r>
              <a:rPr lang="en-US" dirty="0" smtClean="0"/>
              <a:t>of </a:t>
            </a:r>
            <a:r>
              <a:rPr lang="en-US" dirty="0"/>
              <a:t>a date/time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403253"/>
              </p:ext>
            </p:extLst>
          </p:nvPr>
        </p:nvGraphicFramePr>
        <p:xfrm>
          <a:off x="914400" y="1143000"/>
          <a:ext cx="7301323" cy="2548187"/>
        </p:xfrm>
        <a:graphic>
          <a:graphicData uri="http://schemas.openxmlformats.org/presentationml/2006/ole">
            <p:oleObj spid="_x0000_s21507" name="Document" r:id="rId3" imgW="7301323" imgH="254818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752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the parts of a </a:t>
            </a:r>
            <a:r>
              <a:rPr lang="en-US" dirty="0" err="1"/>
              <a:t>datetime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3295432"/>
              </p:ext>
            </p:extLst>
          </p:nvPr>
        </p:nvGraphicFramePr>
        <p:xfrm>
          <a:off x="914400" y="1143000"/>
          <a:ext cx="7301323" cy="2072179"/>
        </p:xfrm>
        <a:graphic>
          <a:graphicData uri="http://schemas.openxmlformats.org/presentationml/2006/ole">
            <p:oleObj spid="_x0000_s22531" name="Document" r:id="rId3" imgW="7301323" imgH="207217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163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checks parts of a date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286956"/>
              </p:ext>
            </p:extLst>
          </p:nvPr>
        </p:nvGraphicFramePr>
        <p:xfrm>
          <a:off x="914400" y="1134869"/>
          <a:ext cx="7301323" cy="1151131"/>
        </p:xfrm>
        <a:graphic>
          <a:graphicData uri="http://schemas.openxmlformats.org/presentationml/2006/ole">
            <p:oleObj spid="_x0000_s23555" name="Document" r:id="rId3" imgW="7301323" imgH="115113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996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creates a new date </a:t>
            </a:r>
            <a:br>
              <a:rPr lang="en-US" dirty="0"/>
            </a:br>
            <a:r>
              <a:rPr lang="en-US" dirty="0"/>
              <a:t>based on the current date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8004360"/>
              </p:ext>
            </p:extLst>
          </p:nvPr>
        </p:nvGraphicFramePr>
        <p:xfrm>
          <a:off x="914400" y="1295400"/>
          <a:ext cx="7301323" cy="2809594"/>
        </p:xfrm>
        <a:graphic>
          <a:graphicData uri="http://schemas.openxmlformats.org/presentationml/2006/ole">
            <p:oleObj spid="_x0000_s24579" name="Document" r:id="rId3" imgW="7301323" imgH="280959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157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compares two date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8747692"/>
              </p:ext>
            </p:extLst>
          </p:nvPr>
        </p:nvGraphicFramePr>
        <p:xfrm>
          <a:off x="914400" y="1143000"/>
          <a:ext cx="7301323" cy="2072179"/>
        </p:xfrm>
        <a:graphic>
          <a:graphicData uri="http://schemas.openxmlformats.org/presentationml/2006/ole">
            <p:oleObj spid="_x0000_s25603" name="Document" r:id="rId3" imgW="7301323" imgH="207217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743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prints the number </a:t>
            </a:r>
            <a:br>
              <a:rPr lang="en-US" dirty="0"/>
            </a:br>
            <a:r>
              <a:rPr lang="en-US" dirty="0"/>
              <a:t>of days until Halloween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413472"/>
              </p:ext>
            </p:extLst>
          </p:nvPr>
        </p:nvGraphicFramePr>
        <p:xfrm>
          <a:off x="914400" y="1358663"/>
          <a:ext cx="7301323" cy="1841737"/>
        </p:xfrm>
        <a:graphic>
          <a:graphicData uri="http://schemas.openxmlformats.org/presentationml/2006/ole">
            <p:oleObj spid="_x0000_s26627" name="Document" r:id="rId3" imgW="7301323" imgH="184173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641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compares two </a:t>
            </a:r>
            <a:r>
              <a:rPr lang="en-US" dirty="0" err="1"/>
              <a:t>datetime</a:t>
            </a:r>
            <a:r>
              <a:rPr lang="en-US" dirty="0"/>
              <a:t>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174395"/>
              </p:ext>
            </p:extLst>
          </p:nvPr>
        </p:nvGraphicFramePr>
        <p:xfrm>
          <a:off x="914400" y="1143000"/>
          <a:ext cx="7301323" cy="2302262"/>
        </p:xfrm>
        <a:graphic>
          <a:graphicData uri="http://schemas.openxmlformats.org/presentationml/2006/ole">
            <p:oleObj spid="_x0000_s27651" name="Document" r:id="rId3" imgW="7301323" imgH="23022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611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3306307"/>
              </p:ext>
            </p:extLst>
          </p:nvPr>
        </p:nvGraphicFramePr>
        <p:xfrm>
          <a:off x="914400" y="1071563"/>
          <a:ext cx="7301323" cy="2908613"/>
        </p:xfrm>
        <a:graphic>
          <a:graphicData uri="http://schemas.openxmlformats.org/presentationml/2006/ole">
            <p:oleObj spid="_x0000_s35842" name="Document" r:id="rId3" imgW="7301323" imgH="290861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32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automatically adjusts a two-digit year </a:t>
            </a:r>
            <a:br>
              <a:rPr lang="en-US" dirty="0"/>
            </a:br>
            <a:r>
              <a:rPr lang="en-US" dirty="0"/>
              <a:t>to be correct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4823577"/>
              </p:ext>
            </p:extLst>
          </p:nvPr>
        </p:nvGraphicFramePr>
        <p:xfrm>
          <a:off x="914400" y="1295400"/>
          <a:ext cx="7300912" cy="3579813"/>
        </p:xfrm>
        <a:graphic>
          <a:graphicData uri="http://schemas.openxmlformats.org/presentationml/2006/ole">
            <p:oleObj spid="_x0000_s28675" name="Document" r:id="rId3" imgW="7301323" imgH="358049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21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Hotel Reservation program (user interface)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0518858"/>
              </p:ext>
            </p:extLst>
          </p:nvPr>
        </p:nvGraphicFramePr>
        <p:xfrm>
          <a:off x="914400" y="1143000"/>
          <a:ext cx="7300912" cy="4819650"/>
        </p:xfrm>
        <a:graphic>
          <a:graphicData uri="http://schemas.openxmlformats.org/presentationml/2006/ole">
            <p:oleObj spid="_x0000_s29699" name="Document" r:id="rId3" imgW="7301323" imgH="482056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535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9329459"/>
              </p:ext>
            </p:extLst>
          </p:nvPr>
        </p:nvGraphicFramePr>
        <p:xfrm>
          <a:off x="914400" y="1143000"/>
          <a:ext cx="7300912" cy="4064000"/>
        </p:xfrm>
        <a:graphic>
          <a:graphicData uri="http://schemas.openxmlformats.org/presentationml/2006/ole">
            <p:oleObj spid="_x0000_s30723" name="Document" r:id="rId3" imgW="7301323" imgH="406478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810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9799930"/>
              </p:ext>
            </p:extLst>
          </p:nvPr>
        </p:nvGraphicFramePr>
        <p:xfrm>
          <a:off x="914400" y="1143000"/>
          <a:ext cx="7300912" cy="3057525"/>
        </p:xfrm>
        <a:graphic>
          <a:graphicData uri="http://schemas.openxmlformats.org/presentationml/2006/ole">
            <p:oleObj spid="_x0000_s31747" name="Document" r:id="rId3" imgW="7301323" imgH="30580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198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1441933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p:oleObj spid="_x0000_s32771" name="Document" r:id="rId3" imgW="7301323" imgH="346131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926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13347798"/>
              </p:ext>
            </p:extLst>
          </p:nvPr>
        </p:nvGraphicFramePr>
        <p:xfrm>
          <a:off x="914400" y="1095375"/>
          <a:ext cx="7300912" cy="4467225"/>
        </p:xfrm>
        <a:graphic>
          <a:graphicData uri="http://schemas.openxmlformats.org/presentationml/2006/ole">
            <p:oleObj spid="_x0000_s33795" name="Document" r:id="rId3" imgW="7301323" imgH="446805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718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methods of the date and </a:t>
            </a:r>
            <a:r>
              <a:rPr lang="en-US" dirty="0" err="1"/>
              <a:t>datetime</a:t>
            </a:r>
            <a:r>
              <a:rPr lang="en-US" dirty="0"/>
              <a:t>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1768046"/>
              </p:ext>
            </p:extLst>
          </p:nvPr>
        </p:nvGraphicFramePr>
        <p:xfrm>
          <a:off x="914400" y="1066800"/>
          <a:ext cx="7301323" cy="1929593"/>
        </p:xfrm>
        <a:graphic>
          <a:graphicData uri="http://schemas.openxmlformats.org/presentationml/2006/ole">
            <p:oleObj spid="_x0000_s4101" name="Document" r:id="rId3" imgW="7301323" imgH="192959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225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imports </a:t>
            </a:r>
            <a:br>
              <a:rPr lang="en-US" dirty="0"/>
            </a:br>
            <a:r>
              <a:rPr lang="en-US" dirty="0"/>
              <a:t>the date, time, and </a:t>
            </a:r>
            <a:r>
              <a:rPr lang="en-US" dirty="0" err="1"/>
              <a:t>datetime</a:t>
            </a:r>
            <a:r>
              <a:rPr lang="en-US" dirty="0"/>
              <a:t>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449849"/>
              </p:ext>
            </p:extLst>
          </p:nvPr>
        </p:nvGraphicFramePr>
        <p:xfrm>
          <a:off x="914400" y="1219200"/>
          <a:ext cx="7300912" cy="1809750"/>
        </p:xfrm>
        <a:graphic>
          <a:graphicData uri="http://schemas.openxmlformats.org/presentationml/2006/ole">
            <p:oleObj spid="_x0000_s5124" name="Document" r:id="rId3" imgW="7301323" imgH="181005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133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uses methods </a:t>
            </a:r>
            <a:br>
              <a:rPr lang="en-US" dirty="0"/>
            </a:br>
            <a:r>
              <a:rPr lang="en-US" dirty="0"/>
              <a:t>to create date and </a:t>
            </a:r>
            <a:r>
              <a:rPr lang="en-US" dirty="0" err="1"/>
              <a:t>datetime</a:t>
            </a:r>
            <a:r>
              <a:rPr lang="en-US" dirty="0"/>
              <a:t>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3651402"/>
              </p:ext>
            </p:extLst>
          </p:nvPr>
        </p:nvGraphicFramePr>
        <p:xfrm>
          <a:off x="914400" y="1295400"/>
          <a:ext cx="7300912" cy="2614613"/>
        </p:xfrm>
        <a:graphic>
          <a:graphicData uri="http://schemas.openxmlformats.org/presentationml/2006/ole">
            <p:oleObj spid="_x0000_s6148" name="Document" r:id="rId3" imgW="7301323" imgH="261515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892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strptime</a:t>
            </a:r>
            <a:r>
              <a:rPr lang="en-US" dirty="0"/>
              <a:t>() method of the </a:t>
            </a:r>
            <a:r>
              <a:rPr lang="en-US" dirty="0" err="1"/>
              <a:t>datetime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1612680"/>
              </p:ext>
            </p:extLst>
          </p:nvPr>
        </p:nvGraphicFramePr>
        <p:xfrm>
          <a:off x="914400" y="1066800"/>
          <a:ext cx="7377112" cy="4159250"/>
        </p:xfrm>
        <a:graphic>
          <a:graphicData uri="http://schemas.openxmlformats.org/presentationml/2006/ole">
            <p:oleObj spid="_x0000_s7172" name="Document" r:id="rId3" imgW="7377498" imgH="416956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076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creates </a:t>
            </a:r>
            <a:r>
              <a:rPr lang="en-US" dirty="0" err="1"/>
              <a:t>datetime</a:t>
            </a:r>
            <a:r>
              <a:rPr lang="en-US" dirty="0"/>
              <a:t> objects</a:t>
            </a:r>
            <a:br>
              <a:rPr lang="en-US" dirty="0"/>
            </a:br>
            <a:r>
              <a:rPr lang="en-US" dirty="0"/>
              <a:t>using format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9011073"/>
              </p:ext>
            </p:extLst>
          </p:nvPr>
        </p:nvGraphicFramePr>
        <p:xfrm>
          <a:off x="914400" y="1295400"/>
          <a:ext cx="7300912" cy="1042987"/>
        </p:xfrm>
        <a:graphic>
          <a:graphicData uri="http://schemas.openxmlformats.org/presentationml/2006/ole">
            <p:oleObj spid="_x0000_s8196" name="Document" r:id="rId3" imgW="7301323" imgH="104311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877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gets a date from the user </a:t>
            </a:r>
            <a:br>
              <a:rPr lang="en-US" dirty="0"/>
            </a:br>
            <a:r>
              <a:rPr lang="en-US" dirty="0"/>
              <a:t>and prints it to 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4798055"/>
              </p:ext>
            </p:extLst>
          </p:nvPr>
        </p:nvGraphicFramePr>
        <p:xfrm>
          <a:off x="914400" y="1295400"/>
          <a:ext cx="7300912" cy="1766887"/>
        </p:xfrm>
        <a:graphic>
          <a:graphicData uri="http://schemas.openxmlformats.org/presentationml/2006/ole">
            <p:oleObj spid="_x0000_s1029" name="Document" r:id="rId3" imgW="7301323" imgH="176720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106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788</Words>
  <Application>Microsoft Office PowerPoint</Application>
  <PresentationFormat>On-screen Show (4:3)</PresentationFormat>
  <Paragraphs>175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Master slides_with_titles_logo</vt:lpstr>
      <vt:lpstr>Document</vt:lpstr>
      <vt:lpstr>Chapter 11</vt:lpstr>
      <vt:lpstr>Objectives</vt:lpstr>
      <vt:lpstr>Objectives (cont.)</vt:lpstr>
      <vt:lpstr>Two methods of the date and datetime classes</vt:lpstr>
      <vt:lpstr>Code that imports  the date, time, and datetime classes</vt:lpstr>
      <vt:lpstr>Code that uses methods  to create date and datetime objects</vt:lpstr>
      <vt:lpstr>The strptime() method of the datetime class</vt:lpstr>
      <vt:lpstr>Code that creates datetime objects using format strings</vt:lpstr>
      <vt:lpstr>Code that gets a date from the user  and prints it to the console</vt:lpstr>
      <vt:lpstr>The strftime() method of all date/time objects</vt:lpstr>
      <vt:lpstr>Some commonly used formatting codes</vt:lpstr>
      <vt:lpstr>Code that creates a datetime object  that has a date and time</vt:lpstr>
      <vt:lpstr>The constructor for a timedelta object</vt:lpstr>
      <vt:lpstr>Code that imports the timedelta class</vt:lpstr>
      <vt:lpstr>Three attributes and a method  of a timedelta object</vt:lpstr>
      <vt:lpstr>Code that gets the time span between two dates</vt:lpstr>
      <vt:lpstr>The user interface  for the Invoice Due Date program</vt:lpstr>
      <vt:lpstr>The code</vt:lpstr>
      <vt:lpstr>The code (cont.)</vt:lpstr>
      <vt:lpstr>The user interface for the Timer program</vt:lpstr>
      <vt:lpstr>The code</vt:lpstr>
      <vt:lpstr>The code (cont.)</vt:lpstr>
      <vt:lpstr>Attributes that return the parts of a date/time object</vt:lpstr>
      <vt:lpstr>Code that gets the parts of a datetime object</vt:lpstr>
      <vt:lpstr>Code that checks parts of a date object</vt:lpstr>
      <vt:lpstr>Code that creates a new date  based on the current date</vt:lpstr>
      <vt:lpstr>Code that compares two date objects</vt:lpstr>
      <vt:lpstr>Code that prints the number  of days until Halloween</vt:lpstr>
      <vt:lpstr>Code that compares two datetime objects</vt:lpstr>
      <vt:lpstr>Code that automatically adjusts a two-digit year  to be correct</vt:lpstr>
      <vt:lpstr>The Hotel Reservation program (user interface)</vt:lpstr>
      <vt:lpstr>The code</vt:lpstr>
      <vt:lpstr>The code (cont.)</vt:lpstr>
      <vt:lpstr>The code (cont.)</vt:lpstr>
      <vt:lpstr>The code (cont.)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Dell</cp:lastModifiedBy>
  <cp:revision>11</cp:revision>
  <cp:lastPrinted>2016-01-14T23:03:16Z</cp:lastPrinted>
  <dcterms:created xsi:type="dcterms:W3CDTF">2016-10-24T17:55:21Z</dcterms:created>
  <dcterms:modified xsi:type="dcterms:W3CDTF">2018-01-15T04:45:40Z</dcterms:modified>
</cp:coreProperties>
</file>