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9"/>
  </p:notesMasterIdLst>
  <p:handoutMasterIdLst>
    <p:handoutMasterId r:id="rId40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452" autoAdjust="0"/>
  </p:normalViewPr>
  <p:slideViewPr>
    <p:cSldViewPr>
      <p:cViewPr varScale="1">
        <p:scale>
          <a:sx n="63" d="100"/>
          <a:sy n="63" d="100"/>
        </p:scale>
        <p:origin x="-13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1/15/2018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25784312"/>
              </p:ext>
            </p:extLst>
          </p:nvPr>
        </p:nvGraphicFramePr>
        <p:xfrm>
          <a:off x="914400" y="1600200"/>
          <a:ext cx="7313400" cy="1782008"/>
        </p:xfrm>
        <a:graphic>
          <a:graphicData uri="http://schemas.openxmlformats.org/presentationml/2006/ole">
            <p:oleObj spid="_x0000_s2052" name="Document" r:id="rId3" imgW="7313400" imgH="1782008" progId="Word.Document.12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deleting an item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29757395"/>
              </p:ext>
            </p:extLst>
          </p:nvPr>
        </p:nvGraphicFramePr>
        <p:xfrm>
          <a:off x="914400" y="1066800"/>
          <a:ext cx="7313400" cy="3265036"/>
        </p:xfrm>
        <a:graphic>
          <a:graphicData uri="http://schemas.openxmlformats.org/presentationml/2006/ole">
            <p:oleObj spid="_x0000_s1029" name="Document" r:id="rId3" imgW="7313400" imgH="326503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8370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dictionary methods for deleting items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04598599"/>
              </p:ext>
            </p:extLst>
          </p:nvPr>
        </p:nvGraphicFramePr>
        <p:xfrm>
          <a:off x="914400" y="1066800"/>
          <a:ext cx="7313400" cy="3593518"/>
        </p:xfrm>
        <a:graphic>
          <a:graphicData uri="http://schemas.openxmlformats.org/presentationml/2006/ole">
            <p:oleObj spid="_x0000_s10245" name="Document" r:id="rId3" imgW="7313400" imgH="359351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657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Three dictionary methods </a:t>
            </a:r>
            <a:br>
              <a:rPr lang="en-US" dirty="0"/>
            </a:br>
            <a:r>
              <a:rPr lang="en-US" dirty="0"/>
              <a:t>for getting all keys and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57502220"/>
              </p:ext>
            </p:extLst>
          </p:nvPr>
        </p:nvGraphicFramePr>
        <p:xfrm>
          <a:off x="914400" y="1295400"/>
          <a:ext cx="7313400" cy="1091223"/>
        </p:xfrm>
        <a:graphic>
          <a:graphicData uri="http://schemas.openxmlformats.org/presentationml/2006/ole">
            <p:oleObj spid="_x0000_s12292" name="Document" r:id="rId3" imgW="7313400" imgH="109122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952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loops through all keys and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25636888"/>
              </p:ext>
            </p:extLst>
          </p:nvPr>
        </p:nvGraphicFramePr>
        <p:xfrm>
          <a:off x="914400" y="1066800"/>
          <a:ext cx="7313612" cy="3117850"/>
        </p:xfrm>
        <a:graphic>
          <a:graphicData uri="http://schemas.openxmlformats.org/presentationml/2006/ole">
            <p:oleObj spid="_x0000_s13316" name="Document" r:id="rId3" imgW="7313400" imgH="311608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605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unpacks a tuple as it loops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through </a:t>
            </a:r>
            <a:r>
              <a:rPr lang="en-US" dirty="0"/>
              <a:t>all keys and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03001546"/>
              </p:ext>
            </p:extLst>
          </p:nvPr>
        </p:nvGraphicFramePr>
        <p:xfrm>
          <a:off x="914400" y="1295400"/>
          <a:ext cx="7313612" cy="1882775"/>
        </p:xfrm>
        <a:graphic>
          <a:graphicData uri="http://schemas.openxmlformats.org/presentationml/2006/ole">
            <p:oleObj spid="_x0000_s14340" name="Document" r:id="rId3" imgW="7313400" imgH="188166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923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loops through all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2203817"/>
              </p:ext>
            </p:extLst>
          </p:nvPr>
        </p:nvGraphicFramePr>
        <p:xfrm>
          <a:off x="914400" y="1066800"/>
          <a:ext cx="7313612" cy="1882775"/>
        </p:xfrm>
        <a:graphic>
          <a:graphicData uri="http://schemas.openxmlformats.org/presentationml/2006/ole">
            <p:oleObj spid="_x0000_s15364" name="Document" r:id="rId3" imgW="7313400" imgH="188166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567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Built-in constructors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creating dictionaries and lists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48240956"/>
              </p:ext>
            </p:extLst>
          </p:nvPr>
        </p:nvGraphicFramePr>
        <p:xfrm>
          <a:off x="914400" y="1295400"/>
          <a:ext cx="7313400" cy="727482"/>
        </p:xfrm>
        <a:graphic>
          <a:graphicData uri="http://schemas.openxmlformats.org/presentationml/2006/ole">
            <p:oleObj spid="_x0000_s16388" name="Document" r:id="rId3" imgW="7313400" imgH="72748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2910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converts the keys of a dictionary </a:t>
            </a:r>
            <a:br>
              <a:rPr lang="en-US" dirty="0"/>
            </a:br>
            <a:r>
              <a:rPr lang="en-US" dirty="0"/>
              <a:t>to a list and sorts them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61549167"/>
              </p:ext>
            </p:extLst>
          </p:nvPr>
        </p:nvGraphicFramePr>
        <p:xfrm>
          <a:off x="914400" y="1295400"/>
          <a:ext cx="7313612" cy="3033713"/>
        </p:xfrm>
        <a:graphic>
          <a:graphicData uri="http://schemas.openxmlformats.org/presentationml/2006/ole">
            <p:oleObj spid="_x0000_s17412" name="Document" r:id="rId3" imgW="7313400" imgH="303189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71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converts a two-dimensional list </a:t>
            </a:r>
            <a:br>
              <a:rPr lang="en-US" dirty="0"/>
            </a:br>
            <a:r>
              <a:rPr lang="en-US" dirty="0"/>
              <a:t>to a dictionary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78475733"/>
              </p:ext>
            </p:extLst>
          </p:nvPr>
        </p:nvGraphicFramePr>
        <p:xfrm>
          <a:off x="914400" y="1295400"/>
          <a:ext cx="7313400" cy="2156183"/>
        </p:xfrm>
        <a:graphic>
          <a:graphicData uri="http://schemas.openxmlformats.org/presentationml/2006/ole">
            <p:oleObj spid="_x0000_s18436" name="Document" r:id="rId3" imgW="7313400" imgH="215618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9079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Country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78888642"/>
              </p:ext>
            </p:extLst>
          </p:nvPr>
        </p:nvGraphicFramePr>
        <p:xfrm>
          <a:off x="914400" y="1111250"/>
          <a:ext cx="7313612" cy="4908550"/>
        </p:xfrm>
        <a:graphic>
          <a:graphicData uri="http://schemas.openxmlformats.org/presentationml/2006/ole">
            <p:oleObj spid="_x0000_s19460" name="Document" r:id="rId3" imgW="7313400" imgH="490564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6966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43054980"/>
              </p:ext>
            </p:extLst>
          </p:nvPr>
        </p:nvGraphicFramePr>
        <p:xfrm>
          <a:off x="914400" y="1066800"/>
          <a:ext cx="7301323" cy="4949106"/>
        </p:xfrm>
        <a:graphic>
          <a:graphicData uri="http://schemas.openxmlformats.org/presentationml/2006/ole">
            <p:oleObj spid="_x0000_s37891" name="Document" r:id="rId3" imgW="7301323" imgH="494910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70734270"/>
              </p:ext>
            </p:extLst>
          </p:nvPr>
        </p:nvGraphicFramePr>
        <p:xfrm>
          <a:off x="914400" y="1143000"/>
          <a:ext cx="7313612" cy="3054350"/>
        </p:xfrm>
        <a:graphic>
          <a:graphicData uri="http://schemas.openxmlformats.org/presentationml/2006/ole">
            <p:oleObj spid="_x0000_s11269" name="Document" r:id="rId3" imgW="7313400" imgH="305240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2543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2946278"/>
              </p:ext>
            </p:extLst>
          </p:nvPr>
        </p:nvGraphicFramePr>
        <p:xfrm>
          <a:off x="914400" y="1143000"/>
          <a:ext cx="7313612" cy="4262438"/>
        </p:xfrm>
        <a:graphic>
          <a:graphicData uri="http://schemas.openxmlformats.org/presentationml/2006/ole">
            <p:oleObj spid="_x0000_s20484" name="Document" r:id="rId3" imgW="7313400" imgH="425983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8774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55750413"/>
              </p:ext>
            </p:extLst>
          </p:nvPr>
        </p:nvGraphicFramePr>
        <p:xfrm>
          <a:off x="914400" y="1143000"/>
          <a:ext cx="7313612" cy="1646237"/>
        </p:xfrm>
        <a:graphic>
          <a:graphicData uri="http://schemas.openxmlformats.org/presentationml/2006/ole">
            <p:oleObj spid="_x0000_s21508" name="Document" r:id="rId3" imgW="7313400" imgH="164529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205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03168921"/>
              </p:ext>
            </p:extLst>
          </p:nvPr>
        </p:nvGraphicFramePr>
        <p:xfrm>
          <a:off x="914400" y="1143000"/>
          <a:ext cx="7313612" cy="4060825"/>
        </p:xfrm>
        <a:graphic>
          <a:graphicData uri="http://schemas.openxmlformats.org/presentationml/2006/ole">
            <p:oleObj spid="_x0000_s22532" name="Document" r:id="rId3" imgW="7313400" imgH="405835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88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4426543"/>
              </p:ext>
            </p:extLst>
          </p:nvPr>
        </p:nvGraphicFramePr>
        <p:xfrm>
          <a:off x="914400" y="1143000"/>
          <a:ext cx="7313612" cy="438150"/>
        </p:xfrm>
        <a:graphic>
          <a:graphicData uri="http://schemas.openxmlformats.org/presentationml/2006/ole">
            <p:oleObj spid="_x0000_s23556" name="Document" r:id="rId3" imgW="7313400" imgH="43785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4596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Word Counter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42799665"/>
              </p:ext>
            </p:extLst>
          </p:nvPr>
        </p:nvGraphicFramePr>
        <p:xfrm>
          <a:off x="914400" y="1143000"/>
          <a:ext cx="7313612" cy="1414463"/>
        </p:xfrm>
        <a:graphic>
          <a:graphicData uri="http://schemas.openxmlformats.org/presentationml/2006/ole">
            <p:oleObj spid="_x0000_s24580" name="Document" r:id="rId3" imgW="7313400" imgH="141358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2637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1289383"/>
              </p:ext>
            </p:extLst>
          </p:nvPr>
        </p:nvGraphicFramePr>
        <p:xfrm>
          <a:off x="914400" y="1143000"/>
          <a:ext cx="7313612" cy="2451100"/>
        </p:xfrm>
        <a:graphic>
          <a:graphicData uri="http://schemas.openxmlformats.org/presentationml/2006/ole">
            <p:oleObj spid="_x0000_s25604" name="Document" r:id="rId3" imgW="7313400" imgH="244976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1482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67423302"/>
              </p:ext>
            </p:extLst>
          </p:nvPr>
        </p:nvGraphicFramePr>
        <p:xfrm>
          <a:off x="914400" y="1143000"/>
          <a:ext cx="7313612" cy="3255963"/>
        </p:xfrm>
        <a:graphic>
          <a:graphicData uri="http://schemas.openxmlformats.org/presentationml/2006/ole">
            <p:oleObj spid="_x0000_s26628" name="Document" r:id="rId3" imgW="7313400" imgH="325388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084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9337996"/>
              </p:ext>
            </p:extLst>
          </p:nvPr>
        </p:nvGraphicFramePr>
        <p:xfrm>
          <a:off x="914400" y="1143000"/>
          <a:ext cx="7313612" cy="2852737"/>
        </p:xfrm>
        <a:graphic>
          <a:graphicData uri="http://schemas.openxmlformats.org/presentationml/2006/ole">
            <p:oleObj spid="_x0000_s27652" name="Document" r:id="rId3" imgW="7313400" imgH="285092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5262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dictionary that contains other dictionaries </a:t>
            </a:r>
            <a:br>
              <a:rPr lang="en-US" dirty="0"/>
            </a:br>
            <a:r>
              <a:rPr lang="en-US" dirty="0"/>
              <a:t>as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21762160"/>
              </p:ext>
            </p:extLst>
          </p:nvPr>
        </p:nvGraphicFramePr>
        <p:xfrm>
          <a:off x="914400" y="1295400"/>
          <a:ext cx="7313612" cy="3738563"/>
        </p:xfrm>
        <a:graphic>
          <a:graphicData uri="http://schemas.openxmlformats.org/presentationml/2006/ole">
            <p:oleObj spid="_x0000_s28676" name="Document" r:id="rId3" imgW="7313400" imgH="373635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044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creating a dictionary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6231805"/>
              </p:ext>
            </p:extLst>
          </p:nvPr>
        </p:nvGraphicFramePr>
        <p:xfrm>
          <a:off x="914400" y="1101725"/>
          <a:ext cx="7313612" cy="498475"/>
        </p:xfrm>
        <a:graphic>
          <a:graphicData uri="http://schemas.openxmlformats.org/presentationml/2006/ole">
            <p:oleObj spid="_x0000_s3077" name="Document" r:id="rId3" imgW="7313400" imgH="49830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375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dictionary that contains other dictionaries </a:t>
            </a:r>
            <a:br>
              <a:rPr lang="en-US" dirty="0"/>
            </a:br>
            <a:r>
              <a:rPr lang="en-US" dirty="0"/>
              <a:t>as values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05238129"/>
              </p:ext>
            </p:extLst>
          </p:nvPr>
        </p:nvGraphicFramePr>
        <p:xfrm>
          <a:off x="914400" y="1219200"/>
          <a:ext cx="7313612" cy="3305175"/>
        </p:xfrm>
        <a:graphic>
          <a:graphicData uri="http://schemas.openxmlformats.org/presentationml/2006/ole">
            <p:oleObj spid="_x0000_s29700" name="Document" r:id="rId3" imgW="7313400" imgH="330317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9778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dictionary that contains lists as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94030160"/>
              </p:ext>
            </p:extLst>
          </p:nvPr>
        </p:nvGraphicFramePr>
        <p:xfrm>
          <a:off x="914400" y="1066800"/>
          <a:ext cx="7313400" cy="1632698"/>
        </p:xfrm>
        <a:graphic>
          <a:graphicData uri="http://schemas.openxmlformats.org/presentationml/2006/ole">
            <p:oleObj spid="_x0000_s30724" name="Document" r:id="rId3" imgW="7313400" imgH="163269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997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Book Catalog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82823199"/>
              </p:ext>
            </p:extLst>
          </p:nvPr>
        </p:nvGraphicFramePr>
        <p:xfrm>
          <a:off x="914400" y="1143000"/>
          <a:ext cx="7313612" cy="4635500"/>
        </p:xfrm>
        <a:graphic>
          <a:graphicData uri="http://schemas.openxmlformats.org/presentationml/2006/ole">
            <p:oleObj spid="_x0000_s31748" name="Document" r:id="rId3" imgW="7313400" imgH="463257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089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42326438"/>
              </p:ext>
            </p:extLst>
          </p:nvPr>
        </p:nvGraphicFramePr>
        <p:xfrm>
          <a:off x="914400" y="1143000"/>
          <a:ext cx="7313612" cy="2047875"/>
        </p:xfrm>
        <a:graphic>
          <a:graphicData uri="http://schemas.openxmlformats.org/presentationml/2006/ole">
            <p:oleObj spid="_x0000_s32772" name="Document" r:id="rId3" imgW="7313400" imgH="204680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8021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48553975"/>
              </p:ext>
            </p:extLst>
          </p:nvPr>
        </p:nvGraphicFramePr>
        <p:xfrm>
          <a:off x="914400" y="1143000"/>
          <a:ext cx="7313612" cy="4464050"/>
        </p:xfrm>
        <a:graphic>
          <a:graphicData uri="http://schemas.openxmlformats.org/presentationml/2006/ole">
            <p:oleObj spid="_x0000_s33796" name="Document" r:id="rId3" imgW="7313400" imgH="446131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570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54435524"/>
              </p:ext>
            </p:extLst>
          </p:nvPr>
        </p:nvGraphicFramePr>
        <p:xfrm>
          <a:off x="914400" y="1143000"/>
          <a:ext cx="7313612" cy="3457575"/>
        </p:xfrm>
        <a:graphic>
          <a:graphicData uri="http://schemas.openxmlformats.org/presentationml/2006/ole">
            <p:oleObj spid="_x0000_s34820" name="Document" r:id="rId3" imgW="7313400" imgH="345536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3598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45140826"/>
              </p:ext>
            </p:extLst>
          </p:nvPr>
        </p:nvGraphicFramePr>
        <p:xfrm>
          <a:off x="914400" y="1143000"/>
          <a:ext cx="7313612" cy="2852737"/>
        </p:xfrm>
        <a:graphic>
          <a:graphicData uri="http://schemas.openxmlformats.org/presentationml/2006/ole">
            <p:oleObj spid="_x0000_s35843" name="Document" r:id="rId3" imgW="7313400" imgH="285092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7053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20180806"/>
              </p:ext>
            </p:extLst>
          </p:nvPr>
        </p:nvGraphicFramePr>
        <p:xfrm>
          <a:off x="914400" y="1143000"/>
          <a:ext cx="7313612" cy="3860800"/>
        </p:xfrm>
        <a:graphic>
          <a:graphicData uri="http://schemas.openxmlformats.org/presentationml/2006/ole">
            <p:oleObj spid="_x0000_s36867" name="Document" r:id="rId3" imgW="7313400" imgH="385831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3726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creates dictionaries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08299307"/>
              </p:ext>
            </p:extLst>
          </p:nvPr>
        </p:nvGraphicFramePr>
        <p:xfrm>
          <a:off x="914400" y="1066800"/>
          <a:ext cx="7313400" cy="3680945"/>
        </p:xfrm>
        <a:graphic>
          <a:graphicData uri="http://schemas.openxmlformats.org/presentationml/2006/ole">
            <p:oleObj spid="_x0000_s4100" name="Document" r:id="rId3" imgW="7313400" imgH="368094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341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prints a dictionary to the console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58948444"/>
              </p:ext>
            </p:extLst>
          </p:nvPr>
        </p:nvGraphicFramePr>
        <p:xfrm>
          <a:off x="914400" y="1066800"/>
          <a:ext cx="7313612" cy="981075"/>
        </p:xfrm>
        <a:graphic>
          <a:graphicData uri="http://schemas.openxmlformats.org/presentationml/2006/ole">
            <p:oleObj spid="_x0000_s5124" name="Document" r:id="rId3" imgW="7313400" imgH="98041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7485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countries dictionary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88059583"/>
              </p:ext>
            </p:extLst>
          </p:nvPr>
        </p:nvGraphicFramePr>
        <p:xfrm>
          <a:off x="914400" y="1143000"/>
          <a:ext cx="7313400" cy="920326"/>
        </p:xfrm>
        <a:graphic>
          <a:graphicData uri="http://schemas.openxmlformats.org/presentationml/2006/ole">
            <p:oleObj spid="_x0000_s6148" name="Document" r:id="rId3" imgW="7313400" imgH="92032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1391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accessing a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45719268"/>
              </p:ext>
            </p:extLst>
          </p:nvPr>
        </p:nvGraphicFramePr>
        <p:xfrm>
          <a:off x="914400" y="1066800"/>
          <a:ext cx="7313400" cy="2889062"/>
        </p:xfrm>
        <a:graphic>
          <a:graphicData uri="http://schemas.openxmlformats.org/presentationml/2006/ole">
            <p:oleObj spid="_x0000_s7172" name="Document" r:id="rId3" imgW="7313400" imgH="288906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2711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checking if a key exists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22707037"/>
              </p:ext>
            </p:extLst>
          </p:nvPr>
        </p:nvGraphicFramePr>
        <p:xfrm>
          <a:off x="914400" y="1066800"/>
          <a:ext cx="7313400" cy="2092501"/>
        </p:xfrm>
        <a:graphic>
          <a:graphicData uri="http://schemas.openxmlformats.org/presentationml/2006/ole">
            <p:oleObj spid="_x0000_s8196" name="Document" r:id="rId3" imgW="7313400" imgH="209250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3545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get()method of a dictionary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76647783"/>
              </p:ext>
            </p:extLst>
          </p:nvPr>
        </p:nvGraphicFramePr>
        <p:xfrm>
          <a:off x="914400" y="1066800"/>
          <a:ext cx="7313400" cy="1402436"/>
        </p:xfrm>
        <a:graphic>
          <a:graphicData uri="http://schemas.openxmlformats.org/presentationml/2006/ole">
            <p:oleObj spid="_x0000_s9220" name="Document" r:id="rId3" imgW="7313400" imgH="140243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477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826</Words>
  <Application>Microsoft Office PowerPoint</Application>
  <PresentationFormat>On-screen Show (4:3)</PresentationFormat>
  <Paragraphs>185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Master slides_with_titles_logo</vt:lpstr>
      <vt:lpstr>Document</vt:lpstr>
      <vt:lpstr>Chapter 12</vt:lpstr>
      <vt:lpstr>Objectives</vt:lpstr>
      <vt:lpstr>The syntax for creating a dictionary</vt:lpstr>
      <vt:lpstr>Code that creates dictionaries</vt:lpstr>
      <vt:lpstr>Code that prints a dictionary to the console</vt:lpstr>
      <vt:lpstr>The countries dictionary</vt:lpstr>
      <vt:lpstr>The syntax for accessing a value</vt:lpstr>
      <vt:lpstr>The syntax for checking if a key exists</vt:lpstr>
      <vt:lpstr>The get()method of a dictionary object</vt:lpstr>
      <vt:lpstr>The syntax for deleting an item</vt:lpstr>
      <vt:lpstr>Two dictionary methods for deleting items</vt:lpstr>
      <vt:lpstr>Three dictionary methods  for getting all keys and values</vt:lpstr>
      <vt:lpstr>Code that loops through all keys and values</vt:lpstr>
      <vt:lpstr>Code that unpacks a tuple as it loops  through all keys and values</vt:lpstr>
      <vt:lpstr>Code that loops through all values</vt:lpstr>
      <vt:lpstr>Built-in constructors  for creating dictionaries and lists</vt:lpstr>
      <vt:lpstr>Code that converts the keys of a dictionary  to a list and sorts them</vt:lpstr>
      <vt:lpstr>Code that converts a two-dimensional list  to a dictionary</vt:lpstr>
      <vt:lpstr>The user interface for the Country program</vt:lpstr>
      <vt:lpstr>The code</vt:lpstr>
      <vt:lpstr>The code (cont.)</vt:lpstr>
      <vt:lpstr>The code (cont.)</vt:lpstr>
      <vt:lpstr>The code (cont.)</vt:lpstr>
      <vt:lpstr>The code (cont.)</vt:lpstr>
      <vt:lpstr>The user interface for the Word Counter program</vt:lpstr>
      <vt:lpstr>The code</vt:lpstr>
      <vt:lpstr>The code (cont.)</vt:lpstr>
      <vt:lpstr>The code (cont.)</vt:lpstr>
      <vt:lpstr>A dictionary that contains other dictionaries  as values</vt:lpstr>
      <vt:lpstr>A dictionary that contains other dictionaries  as values (cont.)</vt:lpstr>
      <vt:lpstr>A dictionary that contains lists as values</vt:lpstr>
      <vt:lpstr>The user interface for the Book Catalog program</vt:lpstr>
      <vt:lpstr>The code</vt:lpstr>
      <vt:lpstr>The code (cont.)</vt:lpstr>
      <vt:lpstr>The code (cont.)</vt:lpstr>
      <vt:lpstr>The code (cont.)</vt:lpstr>
      <vt:lpstr>The code (cont.)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Dell</cp:lastModifiedBy>
  <cp:revision>12</cp:revision>
  <cp:lastPrinted>2016-01-14T23:03:16Z</cp:lastPrinted>
  <dcterms:created xsi:type="dcterms:W3CDTF">2016-10-24T17:55:21Z</dcterms:created>
  <dcterms:modified xsi:type="dcterms:W3CDTF">2018-01-15T04:46:26Z</dcterms:modified>
</cp:coreProperties>
</file>